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1" r:id="rId5"/>
    <p:sldMasterId id="2147483743" r:id="rId6"/>
    <p:sldMasterId id="2147483754" r:id="rId7"/>
    <p:sldMasterId id="2147483794" r:id="rId8"/>
    <p:sldMasterId id="2147483851" r:id="rId9"/>
    <p:sldMasterId id="2147483864" r:id="rId10"/>
  </p:sldMasterIdLst>
  <p:notesMasterIdLst>
    <p:notesMasterId r:id="rId27"/>
  </p:notesMasterIdLst>
  <p:handoutMasterIdLst>
    <p:handoutMasterId r:id="rId28"/>
  </p:handoutMasterIdLst>
  <p:sldIdLst>
    <p:sldId id="1107" r:id="rId11"/>
    <p:sldId id="557" r:id="rId12"/>
    <p:sldId id="1091" r:id="rId13"/>
    <p:sldId id="1132" r:id="rId14"/>
    <p:sldId id="1133" r:id="rId15"/>
    <p:sldId id="1092" r:id="rId16"/>
    <p:sldId id="265" r:id="rId17"/>
    <p:sldId id="1130" r:id="rId18"/>
    <p:sldId id="1131" r:id="rId19"/>
    <p:sldId id="263" r:id="rId20"/>
    <p:sldId id="1137" r:id="rId21"/>
    <p:sldId id="271" r:id="rId22"/>
    <p:sldId id="264" r:id="rId23"/>
    <p:sldId id="1136" r:id="rId24"/>
    <p:sldId id="1135" r:id="rId25"/>
    <p:sldId id="1138" r:id="rId26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AF4D07-927A-D065-B064-68E4288CA9B0}" name="Osuna Carlos" initials="OC" userId="S::carlos.osuna@meteoswiss.ch::8b5f977f-a44c-42dc-958c-d912b29a2fb0" providerId="AD"/>
  <p188:author id="{43830CB3-6A46-6DE0-FD13-79D1585493C9}" name="Kanesan Christian" initials="KC" userId="S::christian.kanesan@meteoswiss.ch::b6723c65-2f59-4961-89b2-dd71b66150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1DB"/>
    <a:srgbClr val="08CDE8"/>
    <a:srgbClr val="FF0000"/>
    <a:srgbClr val="1160D4"/>
    <a:srgbClr val="640000"/>
    <a:srgbClr val="60B4B2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6" autoAdjust="0"/>
    <p:restoredTop sz="91224" autoAdjust="0"/>
  </p:normalViewPr>
  <p:slideViewPr>
    <p:cSldViewPr snapToGrid="0" showGuides="1">
      <p:cViewPr varScale="1">
        <p:scale>
          <a:sx n="149" d="100"/>
          <a:sy n="149" d="100"/>
        </p:scale>
        <p:origin x="608" y="176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1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29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358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78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867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31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35201-FD5D-4A68-B806-C108EB83E553}" type="slidenum">
              <a:rPr kumimoji="0" lang="de-DE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576923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E435201-FD5D-4A68-B806-C108EB83E553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de-DE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E435201-FD5D-4A68-B806-C108EB83E553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9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78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E435201-FD5D-4A68-B806-C108EB83E553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68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4" descr="logo">
            <a:extLst>
              <a:ext uri="{FF2B5EF4-FFF2-40B4-BE49-F238E27FC236}">
                <a16:creationId xmlns:a16="http://schemas.microsoft.com/office/drawing/2014/main" id="{A81A7005-2854-814D-B0F0-A27C7B21C5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75050"/>
            <a:ext cx="1798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5741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8462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9095110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17066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9083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58313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82087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911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3332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485218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979599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850134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089853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294880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7519611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73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110" y="252867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03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3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2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110" y="202944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6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332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65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29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185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090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110" y="541014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CH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H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206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044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6671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1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3C38-651B-42F0-A3CD-2FB32E2873D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741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F3E1-94F9-4178-8778-7DA956D104B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9429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06BA-45A0-4F02-B0AC-9E1F6B846DB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4783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0378-3FBE-47AF-B5AF-E486D6E9741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6567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6C0A-0823-4C15-A976-4015FB167E5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23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6778-7527-4EDB-95BC-AB571C4EF83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8728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D347-5B59-4E56-9965-046F2F63981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7020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19F18-459E-428C-BA7F-8DAED57D26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6793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1CDA-6790-4479-B5EE-6CB9E4B91BC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542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36883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D3189-D822-4812-AF25-9E0EF0DF311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705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42950"/>
            <a:ext cx="1943100" cy="38290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42950"/>
            <a:ext cx="5676900" cy="38290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F629-A050-43E2-A9FC-CCD0C1431FC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8089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8BF9-1CB4-394A-B299-B0ADC4E8B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55236-7B60-BA4A-9915-DD8344D6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83F2-2F35-FF40-BFBA-790F7CC4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1737-1D71-3446-AFA0-D5EBB096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FEB2-8F90-7947-9590-2C8A8B6A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4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1CE9-F46C-F047-BF6B-8AA89D77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D88D-9B98-C249-BFE8-C01A00AE3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7A26-9509-9D45-8548-DB5D515E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6CC35-F3A9-B04E-B021-DD7C9C95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5FF2F-16A5-B340-833D-1D4142E4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2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B195-CFE1-5646-81BD-3E1E28F9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00782-9D28-0A43-A7DF-641EC277D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0873-F846-6144-91FB-499450C1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1029A-EE5C-984C-AB76-D3F547C7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479F-89EA-D947-9FB0-79E1EB07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7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F8C4-A021-7F45-A24F-EACC29EA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414F-35AB-C541-8892-23B42A17B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B6053-4FCD-3540-A554-3D780599A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23462-5072-0841-AB57-83ED95EF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B075A-C15D-7644-899B-07098A96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D1B51-BA5E-6A4F-9ABC-7F8409BD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5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9D56-8474-F243-BF22-3D5C97962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50C52-9362-D14D-A79E-280C992D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34CC9-7D5F-814B-B5B1-2A8B991AD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3B08E-09FB-D942-A151-4550B562A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43ECA-0855-3D48-981F-80E71A939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E9A80-F065-BB4C-B772-C3B557A7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FB1BC-1D1F-DB4D-994B-F1152AC3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C654-8824-A248-83A5-1BFB443E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4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ABA8-F5C4-194E-A8EA-A4EF2BDE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1EF96-D30A-FA46-B18B-C9883043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93692-892D-D440-ADC7-E992E90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E9A2C-3F5F-CA4C-B985-D05AE820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0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BC53-CC2D-8644-B188-714CBD0D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7119C2-BEBC-BF48-ACC7-265CB3ED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2550E-9D8F-3647-ACFC-B6403A22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9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B75E-1431-5B4E-8297-49CEC7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8405-1E8B-4048-8811-F85E880F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6D049-BD62-4A4C-A9FC-4BC74EE2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E2AE1-AB0B-224F-8F88-45917E9D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60C48-2E73-6944-8E1E-C3623B39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616A5-B344-B945-8BC9-8C33932D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548952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129F-6DF1-0D4F-BDA4-20C58A5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6E1DA-654B-9041-BD4D-79FB26EE7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BAA6D-F62E-0944-83AB-70537C925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9C50F-2A0D-0F4E-8F37-13BB0A3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BC55C-E4A9-EB4A-B6A9-711D1514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2583-FD27-2D4D-A088-0CEDDB6E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8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97E2-C6BC-0047-AC39-BCB96C4E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0D3C5-8DDC-834A-8EDD-7B95F48AB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892D7-0605-9A4E-AA83-A3483205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99B7D-EF24-C64A-B9CF-DCE55766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DB25-7A67-2849-8402-8B75A3B7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617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6032A-BB9C-2647-B6F1-B3F6757A6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9F477-A8BC-2E49-A804-E7CDE333D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2C4C-B33B-3B4C-ACF4-6A8FF06D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F44C-D161-674B-9852-29B221CB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5B8F1-2821-484E-BC9F-E8808837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9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7419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41598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9546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7064615" y="4825304"/>
            <a:ext cx="1688283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99" dirty="0"/>
              <a:t>J.</a:t>
            </a:r>
            <a:r>
              <a:rPr lang="de-DE" sz="1199" baseline="0" dirty="0"/>
              <a:t> </a:t>
            </a:r>
            <a:r>
              <a:rPr lang="de-DE" sz="1199" dirty="0"/>
              <a:t>Helmert et al.,</a:t>
            </a:r>
            <a:r>
              <a:rPr lang="de-DE" sz="1199" baseline="0" dirty="0"/>
              <a:t> 2020</a:t>
            </a:r>
            <a:endParaRPr lang="de-DE" sz="1199" dirty="0"/>
          </a:p>
        </p:txBody>
      </p:sp>
    </p:spTree>
    <p:extLst>
      <p:ext uri="{BB962C8B-B14F-4D97-AF65-F5344CB8AC3E}">
        <p14:creationId xmlns:p14="http://schemas.microsoft.com/office/powerpoint/2010/main" val="10913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5795537" y="4809746"/>
            <a:ext cx="3360215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73" dirty="0"/>
              <a:t>J.</a:t>
            </a:r>
            <a:r>
              <a:rPr lang="de-DE" sz="1573" baseline="0" dirty="0"/>
              <a:t> </a:t>
            </a:r>
            <a:r>
              <a:rPr lang="de-DE" sz="1573" dirty="0"/>
              <a:t>Helmert et al.,</a:t>
            </a:r>
            <a:r>
              <a:rPr lang="de-DE" sz="1573" baseline="0" dirty="0"/>
              <a:t> COSMO GM 2020</a:t>
            </a:r>
            <a:endParaRPr lang="de-DE" sz="1573" dirty="0"/>
          </a:p>
        </p:txBody>
      </p:sp>
    </p:spTree>
    <p:extLst>
      <p:ext uri="{BB962C8B-B14F-4D97-AF65-F5344CB8AC3E}">
        <p14:creationId xmlns:p14="http://schemas.microsoft.com/office/powerpoint/2010/main" val="132671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H" sz="135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H" sz="21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H" sz="15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H" sz="135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H" sz="135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H" sz="15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H" sz="15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H" sz="15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16419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17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85F8B10-97D9-4AFC-9728-25867B7F04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42950"/>
            <a:ext cx="7772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12CD323-4599-460E-9AC9-86BFC36A1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E251345D-89BF-437F-93BC-C93C7F434E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4933950"/>
            <a:ext cx="29527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Schulz et al.: PP CITTA'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42908A94-A366-4191-9D7C-D72EA3D439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33950"/>
            <a:ext cx="28956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14 Sep. 2022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D56A708B-FC5F-4931-88B0-62AEE6649F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5A9006-A473-4C54-92BC-4E8C5E4F039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17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AB3BD-B756-784D-80A3-B545FD6C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48A49-5B92-7640-B899-506EFEFA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FB57-38F7-8644-A7A5-3A044EEB2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F67D-C0C3-5C4A-9C24-7A08CDFDFC0D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1378-9C86-C844-BD23-D7B3ACE69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472A-324E-754E-9096-88228A3D4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020F-1D2C-1D45-A249-50BEF590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2SM-RCM/extpar/wik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support@c2sm.ethz.ch" TargetMode="External"/><Relationship Id="rId5" Type="http://schemas.openxmlformats.org/officeDocument/2006/relationships/hyperlink" Target="mailto:jonas.jucker@c2sm.ethz.ch" TargetMode="External"/><Relationship Id="rId4" Type="http://schemas.openxmlformats.org/officeDocument/2006/relationships/hyperlink" Target="https://github.com/C2SM-RCM/extpar/releases/download/v5.12/user_and_implementation_manual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jpeg"/><Relationship Id="rId7" Type="http://schemas.openxmlformats.org/officeDocument/2006/relationships/image" Target="../media/image17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emf"/><Relationship Id="rId5" Type="http://schemas.openxmlformats.org/officeDocument/2006/relationships/image" Target="../media/image20.png"/><Relationship Id="rId4" Type="http://schemas.openxmlformats.org/officeDocument/2006/relationships/image" Target="../media/image16.tiff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cosmo-model.org/content/support/software/default.htm" TargetMode="External"/><Relationship Id="rId5" Type="http://schemas.openxmlformats.org/officeDocument/2006/relationships/hyperlink" Target="https://github.com/COSMO-ORG/fieldextra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589722"/>
            <a:ext cx="7506393" cy="4147930"/>
          </a:xfrm>
          <a:ln>
            <a:noFill/>
          </a:ln>
        </p:spPr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200" b="1" spc="300" dirty="0"/>
              <a:t>WG3b and related activities</a:t>
            </a:r>
          </a:p>
          <a:p>
            <a:pPr marL="1336675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ICON-S, ICON-LAND </a:t>
            </a:r>
            <a:r>
              <a:rPr lang="en-US" sz="20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Linda</a:t>
            </a:r>
          </a:p>
          <a:p>
            <a:pPr marL="1336675">
              <a:lnSpc>
                <a:spcPct val="150000"/>
              </a:lnSpc>
            </a:pPr>
            <a:r>
              <a:rPr lang="en-US" sz="2000" b="1" i="1" spc="300" dirty="0" err="1">
                <a:solidFill>
                  <a:schemeClr val="tx1"/>
                </a:solidFill>
              </a:rPr>
              <a:t>ConSAT</a:t>
            </a:r>
            <a:r>
              <a:rPr lang="en-US" sz="2000" b="1" i="1" spc="300" dirty="0">
                <a:solidFill>
                  <a:schemeClr val="tx1"/>
                </a:solidFill>
              </a:rPr>
              <a:t> </a:t>
            </a:r>
            <a:r>
              <a:rPr lang="en-US" sz="20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Matthias</a:t>
            </a:r>
            <a:endParaRPr lang="en-US" sz="2000" b="1" i="1" spc="300" dirty="0">
              <a:solidFill>
                <a:schemeClr val="tx1"/>
              </a:solidFill>
            </a:endParaRPr>
          </a:p>
          <a:p>
            <a:pPr marL="1336675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Urban model (PP CITTA’) </a:t>
            </a:r>
            <a:r>
              <a:rPr lang="en-US" sz="2000" b="1" i="1" spc="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Jan-Peter</a:t>
            </a:r>
          </a:p>
          <a:p>
            <a:pPr marL="1336675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Snow model (NIX)</a:t>
            </a:r>
          </a:p>
          <a:p>
            <a:pPr marL="1336675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EXTPAR  </a:t>
            </a:r>
          </a:p>
          <a:p>
            <a:pPr marL="1336675">
              <a:lnSpc>
                <a:spcPct val="150000"/>
              </a:lnSpc>
            </a:pPr>
            <a:r>
              <a:rPr lang="en-US" sz="2000" b="1" i="1" spc="300" dirty="0" err="1">
                <a:solidFill>
                  <a:schemeClr val="tx1"/>
                </a:solidFill>
              </a:rPr>
              <a:t>Fieldextra</a:t>
            </a:r>
            <a:endParaRPr lang="en-US" sz="2000" b="1" i="1" spc="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18FA2-5D2B-7A14-7F6B-F927D896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55501" y="41702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40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48910" y="195210"/>
            <a:ext cx="8045730" cy="674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2700" spc="-1" dirty="0">
                <a:solidFill>
                  <a:srgbClr val="007A96"/>
                </a:solidFill>
                <a:latin typeface="DIN Next W1G Medium"/>
              </a:rPr>
              <a:t> </a:t>
            </a:r>
            <a:endParaRPr lang="de-DE" sz="2700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628910" y="4891860"/>
            <a:ext cx="4049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" spc="-1">
                <a:solidFill>
                  <a:srgbClr val="000000"/>
                </a:solidFill>
                <a:latin typeface="Arial"/>
                <a:ea typeface="DejaVu Sans"/>
              </a:rPr>
              <a:t>Center for Climate Systems Modeling C2SM</a:t>
            </a:r>
            <a:endParaRPr lang="de-DE" sz="600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353260" y="4891860"/>
            <a:ext cx="24138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229B387-3233-45A7-A0E0-EABF4D083C96}" type="slidenum">
              <a:rPr lang="de-DE" sz="600" spc="-1">
                <a:solidFill>
                  <a:srgbClr val="000000"/>
                </a:solidFill>
                <a:latin typeface="DIN Next W1G Light"/>
                <a:ea typeface="DejaVu Sans"/>
              </a:rPr>
              <a:t>10</a:t>
            </a:fld>
            <a:endParaRPr lang="de-DE" sz="600" spc="-1">
              <a:latin typeface="Arial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7452962A-2FC3-C147-8804-8909B3E69BA1}"/>
              </a:ext>
            </a:extLst>
          </p:cNvPr>
          <p:cNvSpPr/>
          <p:nvPr/>
        </p:nvSpPr>
        <p:spPr>
          <a:xfrm>
            <a:off x="392738" y="982751"/>
            <a:ext cx="7521660" cy="134543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More </a:t>
            </a:r>
            <a:r>
              <a:rPr lang="de-DE" sz="1500" spc="-1" dirty="0" err="1">
                <a:solidFill>
                  <a:srgbClr val="007A96"/>
                </a:solidFill>
                <a:latin typeface="DIN Next W1G"/>
              </a:rPr>
              <a:t>info</a:t>
            </a: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 on GitHub</a:t>
            </a:r>
            <a:endParaRPr lang="de-DE" sz="1500" spc="-1" dirty="0">
              <a:latin typeface="Arial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3"/>
              </a:rPr>
              <a:t>https://github.com/C2SM-RCM/extpar/blob/master/ReleaseNotes.md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3"/>
              </a:rPr>
              <a:t>https://github.com/C2SM-RCM/extpar/wiki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4"/>
              </a:rPr>
              <a:t>https://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  <a:hlinkClick r:id="rId4"/>
              </a:rPr>
              <a:t>github.com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4"/>
              </a:rPr>
              <a:t>/C2SM-RCM/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  <a:hlinkClick r:id="rId4"/>
              </a:rPr>
              <a:t>extpar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4"/>
              </a:rPr>
              <a:t>/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  <a:hlinkClick r:id="rId4"/>
              </a:rPr>
              <a:t>releases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4"/>
              </a:rPr>
              <a:t>/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  <a:hlinkClick r:id="rId4"/>
              </a:rPr>
              <a:t>download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4"/>
              </a:rPr>
              <a:t>/v5.12/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  <a:hlinkClick r:id="rId4"/>
              </a:rPr>
              <a:t>user_and_implementation_manual.pdf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endParaRPr lang="de-DE" sz="1200" spc="-1" dirty="0">
              <a:solidFill>
                <a:srgbClr val="4B4B4B"/>
              </a:solidFill>
              <a:latin typeface="DIN Next W1G Light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DEF04242-D1CC-8842-BE18-65E8F55C5836}"/>
              </a:ext>
            </a:extLst>
          </p:cNvPr>
          <p:cNvSpPr/>
          <p:nvPr/>
        </p:nvSpPr>
        <p:spPr>
          <a:xfrm>
            <a:off x="392738" y="308291"/>
            <a:ext cx="752166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07A96"/>
                </a:solidFill>
                <a:latin typeface="DIN Next W1G"/>
              </a:rPr>
              <a:t>More </a:t>
            </a:r>
            <a:r>
              <a:rPr lang="de-DE" spc="-1" dirty="0" err="1">
                <a:solidFill>
                  <a:srgbClr val="007A96"/>
                </a:solidFill>
                <a:latin typeface="DIN Next W1G"/>
              </a:rPr>
              <a:t>infos</a:t>
            </a:r>
            <a:endParaRPr lang="de-DE" spc="-1" dirty="0">
              <a:latin typeface="Arial"/>
            </a:endParaRPr>
          </a:p>
        </p:txBody>
      </p:sp>
      <p:sp>
        <p:nvSpPr>
          <p:cNvPr id="16" name="CustomShape 1">
            <a:extLst>
              <a:ext uri="{FF2B5EF4-FFF2-40B4-BE49-F238E27FC236}">
                <a16:creationId xmlns:a16="http://schemas.microsoft.com/office/drawing/2014/main" id="{D84D13F4-E59A-BB43-A302-8D0E54D3EABA}"/>
              </a:ext>
            </a:extLst>
          </p:cNvPr>
          <p:cNvSpPr/>
          <p:nvPr/>
        </p:nvSpPr>
        <p:spPr>
          <a:xfrm>
            <a:off x="392738" y="2649791"/>
            <a:ext cx="7521660" cy="82221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Support</a:t>
            </a:r>
            <a:endParaRPr lang="de-DE" sz="1500" spc="-1" dirty="0">
              <a:latin typeface="Arial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5"/>
              </a:rPr>
              <a:t>jonas.jucker@c2sm.ethz.ch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  <a:hlinkClick r:id="rId6"/>
              </a:rPr>
              <a:t>support@c2sm.ethz.ch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2A9013C8-EDE3-9DA3-6E21-497637FBED53}"/>
              </a:ext>
            </a:extLst>
          </p:cNvPr>
          <p:cNvSpPr/>
          <p:nvPr/>
        </p:nvSpPr>
        <p:spPr>
          <a:xfrm>
            <a:off x="7855380" y="4891860"/>
            <a:ext cx="458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" spc="-1" dirty="0">
                <a:solidFill>
                  <a:srgbClr val="000000"/>
                </a:solidFill>
                <a:latin typeface="DIN Next W1G Light"/>
                <a:ea typeface="DejaVu Sans"/>
              </a:rPr>
              <a:t>01/09/2023</a:t>
            </a:r>
            <a:endParaRPr lang="de-DE" sz="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06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039" y="1253515"/>
            <a:ext cx="6081933" cy="218002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spc="300" dirty="0"/>
              <a:t>Snow model (NIX)</a:t>
            </a:r>
            <a:endParaRPr lang="en-US" sz="3200" b="1" i="1" spc="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Sascha Bellaire / </a:t>
            </a:r>
            <a:r>
              <a:rPr lang="en-US" sz="2000" b="1" i="1" spc="300" dirty="0" err="1">
                <a:solidFill>
                  <a:schemeClr val="tx1"/>
                </a:solidFill>
              </a:rPr>
              <a:t>MeteoSwiss</a:t>
            </a:r>
            <a:endParaRPr lang="en-US" sz="2000" b="1" i="1" spc="300" dirty="0">
              <a:solidFill>
                <a:schemeClr val="tx1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9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EC6294-223B-074B-B229-951B67B5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6" y="932643"/>
            <a:ext cx="4589868" cy="1868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1DD17-367D-5C45-87C5-FE4C0A725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095" y="2801420"/>
            <a:ext cx="5541683" cy="188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222FC-9DF4-4A46-9F93-C4BB07AAA992}"/>
              </a:ext>
            </a:extLst>
          </p:cNvPr>
          <p:cNvSpPr txBox="1"/>
          <p:nvPr/>
        </p:nvSpPr>
        <p:spPr>
          <a:xfrm>
            <a:off x="240167" y="222261"/>
            <a:ext cx="781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ECMWF implements multi-layer snow cover scheme into IFS</a:t>
            </a:r>
            <a:endParaRPr lang="en-AT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528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7E37CD8-2A1C-FE4C-A789-9A4201C4E953}"/>
              </a:ext>
            </a:extLst>
          </p:cNvPr>
          <p:cNvSpPr txBox="1"/>
          <p:nvPr/>
        </p:nvSpPr>
        <p:spPr>
          <a:xfrm>
            <a:off x="240166" y="222261"/>
            <a:ext cx="850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39B1DB"/>
                </a:solidFill>
                <a:latin typeface="Calibri" panose="020F0502020204030204"/>
              </a:rPr>
              <a:t>SNOWPACK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– a sophisticated snow cover model developed at SLF</a:t>
            </a:r>
            <a:endParaRPr lang="en-AT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DA3387-4283-3C43-8743-3BD5F5B2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7" y="2333918"/>
            <a:ext cx="1188557" cy="670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0EEB64-2037-5B40-9BE1-38EA4498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49" y="2675884"/>
            <a:ext cx="1652743" cy="945943"/>
          </a:xfrm>
          <a:prstGeom prst="rect">
            <a:avLst/>
          </a:prstGeom>
        </p:spPr>
      </p:pic>
      <p:pic>
        <p:nvPicPr>
          <p:cNvPr id="30" name="Picture 1" descr="page58image3804672">
            <a:extLst>
              <a:ext uri="{FF2B5EF4-FFF2-40B4-BE49-F238E27FC236}">
                <a16:creationId xmlns:a16="http://schemas.microsoft.com/office/drawing/2014/main" id="{22E6AB05-0428-B44B-A3CF-A399F395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76" y="1116592"/>
            <a:ext cx="1285599" cy="8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page43image3833120">
            <a:extLst>
              <a:ext uri="{FF2B5EF4-FFF2-40B4-BE49-F238E27FC236}">
                <a16:creationId xmlns:a16="http://schemas.microsoft.com/office/drawing/2014/main" id="{264A89DD-4261-5547-A89D-4279BCA1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811" y="1470940"/>
            <a:ext cx="1534868" cy="10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C8922-9721-8543-9C69-856E78B45F74}"/>
              </a:ext>
            </a:extLst>
          </p:cNvPr>
          <p:cNvSpPr txBox="1"/>
          <p:nvPr/>
        </p:nvSpPr>
        <p:spPr>
          <a:xfrm>
            <a:off x="870230" y="2001526"/>
            <a:ext cx="7740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Layering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CD4786-4266-054C-A0BB-2B6163CEF127}"/>
              </a:ext>
            </a:extLst>
          </p:cNvPr>
          <p:cNvSpPr txBox="1"/>
          <p:nvPr/>
        </p:nvSpPr>
        <p:spPr>
          <a:xfrm>
            <a:off x="2295777" y="1115248"/>
            <a:ext cx="12155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Phase changes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2B3D5C-4039-6D4B-96F1-B8E3DFFE96A2}"/>
              </a:ext>
            </a:extLst>
          </p:cNvPr>
          <p:cNvSpPr txBox="1"/>
          <p:nvPr/>
        </p:nvSpPr>
        <p:spPr>
          <a:xfrm>
            <a:off x="175353" y="3059996"/>
            <a:ext cx="13145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Water transport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0863E2-E440-254E-AA20-C6E65BE622D8}"/>
              </a:ext>
            </a:extLst>
          </p:cNvPr>
          <p:cNvSpPr txBox="1"/>
          <p:nvPr/>
        </p:nvSpPr>
        <p:spPr>
          <a:xfrm>
            <a:off x="1993661" y="3660760"/>
            <a:ext cx="12747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Metamorphism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6BC9A7-169C-5542-A5EF-5D98B3AFC769}"/>
              </a:ext>
            </a:extLst>
          </p:cNvPr>
          <p:cNvGrpSpPr/>
          <p:nvPr/>
        </p:nvGrpSpPr>
        <p:grpSpPr>
          <a:xfrm>
            <a:off x="640863" y="3463663"/>
            <a:ext cx="931431" cy="1090972"/>
            <a:chOff x="9829800" y="1441450"/>
            <a:chExt cx="2921000" cy="29236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01C823-CB93-7141-A5CB-ACCC783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29800" y="1441450"/>
              <a:ext cx="2921000" cy="22606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1A4C70-17CF-F142-98BE-CA332F74CAAA}"/>
                </a:ext>
              </a:extLst>
            </p:cNvPr>
            <p:cNvSpPr txBox="1"/>
            <p:nvPr/>
          </p:nvSpPr>
          <p:spPr>
            <a:xfrm>
              <a:off x="11582398" y="2962930"/>
              <a:ext cx="579323" cy="1402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800" dirty="0" err="1">
                <a:solidFill>
                  <a:prstClr val="black"/>
                </a:solidFill>
                <a:latin typeface="SnowSymbolsIACS" charset="2"/>
                <a:cs typeface="SnowSymbolsIACS" charset="2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8D41564-F0A3-734C-9017-7C728C31417F}"/>
              </a:ext>
            </a:extLst>
          </p:cNvPr>
          <p:cNvSpPr txBox="1"/>
          <p:nvPr/>
        </p:nvSpPr>
        <p:spPr>
          <a:xfrm>
            <a:off x="772112" y="4369368"/>
            <a:ext cx="7166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Settling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73469-30A1-8A42-8DAA-2C4BF9EB7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115" y="1550689"/>
            <a:ext cx="5061150" cy="24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58image3804672">
            <a:extLst>
              <a:ext uri="{FF2B5EF4-FFF2-40B4-BE49-F238E27FC236}">
                <a16:creationId xmlns:a16="http://schemas.microsoft.com/office/drawing/2014/main" id="{5094C693-911D-AE42-A0B0-2606DFAC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09" y="1324846"/>
            <a:ext cx="1632815" cy="10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ge43image3833120">
            <a:extLst>
              <a:ext uri="{FF2B5EF4-FFF2-40B4-BE49-F238E27FC236}">
                <a16:creationId xmlns:a16="http://schemas.microsoft.com/office/drawing/2014/main" id="{1B43E8E3-2FDE-7D4A-B677-1C22FEDD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673" y="1178555"/>
            <a:ext cx="2112752" cy="13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D4D76-51A5-D147-8B08-77DEA0BC7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42" y="3259798"/>
            <a:ext cx="2440013" cy="13768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208C9C-C04D-4C40-9B27-C89BD3DDDFF8}"/>
              </a:ext>
            </a:extLst>
          </p:cNvPr>
          <p:cNvGrpSpPr/>
          <p:nvPr/>
        </p:nvGrpSpPr>
        <p:grpSpPr>
          <a:xfrm>
            <a:off x="3581692" y="3259797"/>
            <a:ext cx="1988259" cy="1717312"/>
            <a:chOff x="6651803" y="3098722"/>
            <a:chExt cx="2002885" cy="17886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9A3DF8-7838-F443-AB0E-FD5B84F47390}"/>
                </a:ext>
              </a:extLst>
            </p:cNvPr>
            <p:cNvGrpSpPr/>
            <p:nvPr/>
          </p:nvGrpSpPr>
          <p:grpSpPr>
            <a:xfrm>
              <a:off x="6987168" y="3098722"/>
              <a:ext cx="1667520" cy="1528173"/>
              <a:chOff x="9829800" y="1441450"/>
              <a:chExt cx="2921000" cy="236474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718A7D1-5CCD-BF42-9EBD-676CE9C45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29800" y="1441450"/>
                <a:ext cx="2921000" cy="22606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98673F-D271-624F-BF48-ECC73AD7C4A4}"/>
                  </a:ext>
                </a:extLst>
              </p:cNvPr>
              <p:cNvSpPr txBox="1"/>
              <p:nvPr/>
            </p:nvSpPr>
            <p:spPr>
              <a:xfrm>
                <a:off x="11582399" y="2962930"/>
                <a:ext cx="325974" cy="843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 err="1">
                  <a:solidFill>
                    <a:prstClr val="black"/>
                  </a:solidFill>
                  <a:latin typeface="SnowSymbolsIACS" charset="2"/>
                  <a:cs typeface="SnowSymbolsIACS" charset="2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CA2D3-6165-EB40-96E5-A3AAE4940F7B}"/>
                </a:ext>
              </a:extLst>
            </p:cNvPr>
            <p:cNvSpPr txBox="1"/>
            <p:nvPr/>
          </p:nvSpPr>
          <p:spPr>
            <a:xfrm rot="16200000">
              <a:off x="6272824" y="3768589"/>
              <a:ext cx="1036995" cy="279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T" sz="1200" b="1" dirty="0">
                  <a:solidFill>
                    <a:prstClr val="black"/>
                  </a:solidFill>
                  <a:latin typeface="Calibri" panose="020F0502020204030204"/>
                </a:rPr>
                <a:t>Snow Height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7D5010-C9E5-2A49-9CFA-B47AF06E1724}"/>
                </a:ext>
              </a:extLst>
            </p:cNvPr>
            <p:cNvSpPr txBox="1"/>
            <p:nvPr/>
          </p:nvSpPr>
          <p:spPr>
            <a:xfrm>
              <a:off x="7533547" y="4598834"/>
              <a:ext cx="505754" cy="288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AT" sz="1200" b="1" dirty="0">
                  <a:solidFill>
                    <a:prstClr val="black"/>
                  </a:solidFill>
                  <a:latin typeface="Calibri" panose="020F0502020204030204"/>
                </a:rPr>
                <a:t>Time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6366B5-86EB-4D4B-9B2E-0673FCF9F5C0}"/>
              </a:ext>
            </a:extLst>
          </p:cNvPr>
          <p:cNvGrpSpPr/>
          <p:nvPr/>
        </p:nvGrpSpPr>
        <p:grpSpPr>
          <a:xfrm>
            <a:off x="3617594" y="839510"/>
            <a:ext cx="2419886" cy="1474147"/>
            <a:chOff x="5436096" y="2556672"/>
            <a:chExt cx="2588577" cy="14096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E7CC6D-B9DC-7842-8298-10E4C0DF8D1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809" y="3233758"/>
              <a:ext cx="2404864" cy="732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913F83-675D-DC44-82ED-0B880706BD9A}"/>
                </a:ext>
              </a:extLst>
            </p:cNvPr>
            <p:cNvSpPr txBox="1"/>
            <p:nvPr/>
          </p:nvSpPr>
          <p:spPr>
            <a:xfrm>
              <a:off x="5436096" y="2556672"/>
              <a:ext cx="2407851" cy="382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1D heat equation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6B1B5C5-4F02-DE4D-A15A-D2CFBC3B28CA}"/>
              </a:ext>
            </a:extLst>
          </p:cNvPr>
          <p:cNvSpPr txBox="1"/>
          <p:nvPr/>
        </p:nvSpPr>
        <p:spPr>
          <a:xfrm>
            <a:off x="124279" y="904688"/>
            <a:ext cx="194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/>
              </a:rPr>
              <a:t>Layering (</a:t>
            </a:r>
            <a:r>
              <a:rPr lang="en-US" sz="1800" b="1" dirty="0" err="1">
                <a:solidFill>
                  <a:srgbClr val="00B050"/>
                </a:solidFill>
                <a:latin typeface="Calibri" panose="020F0502020204030204"/>
              </a:rPr>
              <a:t>n</a:t>
            </a:r>
            <a:r>
              <a:rPr lang="en-US" sz="1800" b="1" baseline="-25000" dirty="0" err="1">
                <a:solidFill>
                  <a:srgbClr val="00B050"/>
                </a:solidFill>
                <a:latin typeface="Calibri" panose="020F0502020204030204"/>
              </a:rPr>
              <a:t>def</a:t>
            </a:r>
            <a:r>
              <a:rPr lang="en-US" sz="1800" b="1" baseline="-25000" dirty="0">
                <a:solidFill>
                  <a:srgbClr val="00B050"/>
                </a:solidFill>
                <a:latin typeface="Calibri" panose="020F0502020204030204"/>
              </a:rPr>
              <a:t>.</a:t>
            </a:r>
            <a:r>
              <a:rPr lang="en-US" sz="1800" b="1" dirty="0">
                <a:solidFill>
                  <a:srgbClr val="00B050"/>
                </a:solidFill>
                <a:latin typeface="Calibri" panose="020F0502020204030204"/>
              </a:rPr>
              <a:t>= 10)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D38F9-70A6-7F46-90B7-44F56899E263}"/>
              </a:ext>
            </a:extLst>
          </p:cNvPr>
          <p:cNvSpPr txBox="1"/>
          <p:nvPr/>
        </p:nvSpPr>
        <p:spPr>
          <a:xfrm>
            <a:off x="6560014" y="763057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/>
              </a:rPr>
              <a:t>Phase Changes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9AE74-1962-E14B-A65A-889E57AE3D6A}"/>
              </a:ext>
            </a:extLst>
          </p:cNvPr>
          <p:cNvSpPr txBox="1"/>
          <p:nvPr/>
        </p:nvSpPr>
        <p:spPr>
          <a:xfrm>
            <a:off x="609038" y="2812919"/>
            <a:ext cx="171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/>
              </a:rPr>
              <a:t>Water 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41931-686C-9649-B295-04E16692A765}"/>
              </a:ext>
            </a:extLst>
          </p:cNvPr>
          <p:cNvSpPr txBox="1"/>
          <p:nvPr/>
        </p:nvSpPr>
        <p:spPr>
          <a:xfrm>
            <a:off x="3272164" y="2799591"/>
            <a:ext cx="22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/>
              </a:rPr>
              <a:t>Settling/Densification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462ACB-F99F-5F4C-8D90-42AB0A73D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617" y="3305111"/>
            <a:ext cx="2557213" cy="1463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DBFB9B-5994-0E40-B853-77B24D6386E3}"/>
              </a:ext>
            </a:extLst>
          </p:cNvPr>
          <p:cNvSpPr txBox="1"/>
          <p:nvPr/>
        </p:nvSpPr>
        <p:spPr>
          <a:xfrm>
            <a:off x="6604896" y="2799591"/>
            <a:ext cx="20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/>
                </a:solidFill>
                <a:latin typeface="Calibri" panose="020F0502020204030204"/>
              </a:rPr>
              <a:t>No Metamorphism!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E20E08-3402-9E4E-B1ED-5D7DBB931BC0}"/>
              </a:ext>
            </a:extLst>
          </p:cNvPr>
          <p:cNvSpPr txBox="1"/>
          <p:nvPr/>
        </p:nvSpPr>
        <p:spPr>
          <a:xfrm>
            <a:off x="66868" y="4768725"/>
            <a:ext cx="862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Photos’s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: SLF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2E8530-77F1-5A4E-9742-B49EA912E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667" y="711090"/>
            <a:ext cx="1564187" cy="22047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A0221C-207D-BB45-ABFA-A49A26B99739}"/>
              </a:ext>
            </a:extLst>
          </p:cNvPr>
          <p:cNvSpPr txBox="1"/>
          <p:nvPr/>
        </p:nvSpPr>
        <p:spPr>
          <a:xfrm>
            <a:off x="240167" y="222261"/>
            <a:ext cx="721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39B1DB"/>
                </a:solidFill>
                <a:latin typeface="Calibri" panose="020F0502020204030204"/>
              </a:rPr>
              <a:t>SNOWPOLINO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– a limited ‘small’ version of SNOWPACK</a:t>
            </a:r>
            <a:endParaRPr lang="en-AT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62B3BF-0D84-9D16-E040-2E715280F955}"/>
              </a:ext>
            </a:extLst>
          </p:cNvPr>
          <p:cNvGrpSpPr/>
          <p:nvPr/>
        </p:nvGrpSpPr>
        <p:grpSpPr>
          <a:xfrm rot="21221953">
            <a:off x="569814" y="1429202"/>
            <a:ext cx="7873431" cy="2109885"/>
            <a:chOff x="569814" y="1429202"/>
            <a:chExt cx="7873431" cy="210988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584E2F0-D915-E48F-5A89-D97F95E47D7F}"/>
                </a:ext>
              </a:extLst>
            </p:cNvPr>
            <p:cNvSpPr/>
            <p:nvPr/>
          </p:nvSpPr>
          <p:spPr>
            <a:xfrm>
              <a:off x="569814" y="1429202"/>
              <a:ext cx="7873431" cy="21098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spc="300" dirty="0">
                  <a:solidFill>
                    <a:srgbClr val="39B1DB"/>
                  </a:solidFill>
                </a:rPr>
                <a:t>      </a:t>
              </a:r>
              <a:r>
                <a:rPr lang="en-CH" sz="2400" b="1" spc="300" dirty="0">
                  <a:solidFill>
                    <a:srgbClr val="FF0000"/>
                  </a:solidFill>
                </a:rPr>
                <a:t>SNOWPOLINO </a:t>
              </a:r>
              <a:r>
                <a:rPr lang="en-CH" sz="2400" b="1" spc="300" dirty="0">
                  <a:solidFill>
                    <a:srgbClr val="FF0000"/>
                  </a:solidFill>
                  <a:sym typeface="Wingdings" pitchFamily="2" charset="2"/>
                </a:rPr>
                <a:t> NIX</a:t>
              </a:r>
            </a:p>
            <a:p>
              <a:pPr algn="ctr"/>
              <a:r>
                <a:rPr lang="en-CH" sz="2000" i="1" spc="300" dirty="0">
                  <a:solidFill>
                    <a:srgbClr val="FF0000"/>
                  </a:solidFill>
                  <a:sym typeface="Wingdings" pitchFamily="2" charset="2"/>
                </a:rPr>
                <a:t>      (NIX is latin for snow)</a:t>
              </a:r>
              <a:endParaRPr lang="en-CH" sz="2000" i="1" spc="300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72113A-FE90-A1C5-1350-88EE7676B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83" y="1789382"/>
              <a:ext cx="1224837" cy="135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9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Status    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dirty="0"/>
              <a:t>Code </a:t>
            </a:r>
            <a:r>
              <a:rPr lang="en-US" sz="1400" b="1" dirty="0">
                <a:solidFill>
                  <a:srgbClr val="39B1DB"/>
                </a:solidFill>
              </a:rPr>
              <a:t>implemented in ICON in a modular way</a:t>
            </a:r>
            <a:r>
              <a:rPr lang="en-US" sz="1400" dirty="0"/>
              <a:t>, i.e., full flexibility for future developments </a:t>
            </a:r>
            <a:br>
              <a:rPr lang="en-US" sz="1400" dirty="0"/>
            </a:br>
            <a:r>
              <a:rPr lang="en-US" sz="1400" dirty="0"/>
              <a:t>  (such ICON-S, ICON-Land) </a:t>
            </a:r>
            <a:endParaRPr lang="en-CH" sz="1400" dirty="0"/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dirty="0"/>
              <a:t>A 9 months </a:t>
            </a:r>
            <a:r>
              <a:rPr lang="en-US" sz="1400" b="1" dirty="0">
                <a:solidFill>
                  <a:srgbClr val="39B1DB"/>
                </a:solidFill>
              </a:rPr>
              <a:t>high resolution test </a:t>
            </a:r>
            <a:r>
              <a:rPr lang="en-US" sz="1400" dirty="0"/>
              <a:t>over Switzerland shows </a:t>
            </a:r>
            <a:br>
              <a:rPr lang="en-US" sz="1400" dirty="0"/>
            </a:br>
            <a:r>
              <a:rPr lang="en-US" sz="1400" dirty="0"/>
              <a:t> </a:t>
            </a:r>
            <a:r>
              <a:rPr lang="en-US" sz="1400" i="1" dirty="0"/>
              <a:t>- tuning of density parameterization and settling needed </a:t>
            </a:r>
            <a:br>
              <a:rPr lang="en-US" sz="1400" i="1" dirty="0"/>
            </a:br>
            <a:r>
              <a:rPr lang="en-US" sz="1400" i="1" dirty="0"/>
              <a:t> - neutral surface verification scores where snow height is correctly represented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dirty="0"/>
              <a:t>Preliminary </a:t>
            </a:r>
            <a:r>
              <a:rPr lang="en-US" sz="1400" b="1" dirty="0">
                <a:solidFill>
                  <a:srgbClr val="39B1DB"/>
                </a:solidFill>
              </a:rPr>
              <a:t>global test </a:t>
            </a:r>
            <a:r>
              <a:rPr lang="en-US" sz="1400" dirty="0"/>
              <a:t>shows </a:t>
            </a:r>
            <a:r>
              <a:rPr lang="en-US" sz="1400" i="1" dirty="0"/>
              <a:t>stable</a:t>
            </a:r>
            <a:r>
              <a:rPr lang="en-US" sz="1400" dirty="0"/>
              <a:t> algorithm and correct results in snow free regions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b="1" dirty="0">
                <a:solidFill>
                  <a:srgbClr val="39B1DB"/>
                </a:solidFill>
              </a:rPr>
              <a:t>Merge request </a:t>
            </a:r>
            <a:r>
              <a:rPr lang="en-US" sz="1400" dirty="0"/>
              <a:t>opened and on-going </a:t>
            </a:r>
            <a:br>
              <a:rPr lang="en-US" sz="1400" dirty="0"/>
            </a:br>
            <a:r>
              <a:rPr lang="en-US" sz="1400" dirty="0"/>
              <a:t>  (agreement about code in 08.2023 session with ICON gatekeeper, only minor issues remaining) </a:t>
            </a: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E39ABBEA-3B50-4345-8EA2-D41BA525AC82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Roboto Light"/>
              </a:rPr>
              <a:t>jean-marie.bettems@meteoswiss.ch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Roboto Light"/>
              </a:rPr>
              <a:t>,   COSMO GM 2023,  Gdansk						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Roboto Light"/>
              </a:rPr>
              <a:t> 	                      </a:t>
            </a:r>
            <a:fld id="{1EE35605-8AB3-442C-A293-9F31FDF185B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Roboto Light"/>
                <a:ea typeface="+mn-ea"/>
                <a:cs typeface="Roboto Light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Roboto Light"/>
              <a:ea typeface="+mn-ea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814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4F50DE8-BEB2-B447-9F8C-680957CEB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039" y="1253515"/>
            <a:ext cx="6081933" cy="323370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spc="300" dirty="0"/>
              <a:t>Urban model (PP CITTA’)</a:t>
            </a:r>
            <a:endParaRPr lang="en-US" sz="3200" b="1" i="1" spc="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Jan-Peter Schulz / DWD</a:t>
            </a:r>
          </a:p>
          <a:p>
            <a:pPr algn="ctr">
              <a:lnSpc>
                <a:spcPct val="150000"/>
              </a:lnSpc>
            </a:pPr>
            <a:endParaRPr lang="en-US" sz="2000" b="1" i="1" spc="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i="1" spc="3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i="1" spc="300" dirty="0">
                <a:solidFill>
                  <a:schemeClr val="tx1"/>
                </a:solidFill>
              </a:rPr>
              <a:t>… next speaker, please!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30F08-5F43-17F6-E118-8516002F7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37739" y="37239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78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3BB879C-1267-734C-877C-F229533D7A89}"/>
              </a:ext>
            </a:extLst>
          </p:cNvPr>
          <p:cNvSpPr txBox="1">
            <a:spLocks/>
          </p:cNvSpPr>
          <p:nvPr/>
        </p:nvSpPr>
        <p:spPr>
          <a:xfrm>
            <a:off x="693127" y="893792"/>
            <a:ext cx="7843834" cy="391096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Fieldextra</a:t>
            </a:r>
            <a:endParaRPr kumimoji="0" lang="en-GB" sz="360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1" i="1" dirty="0">
                <a:solidFill>
                  <a:srgbClr val="000000"/>
                </a:solidFill>
              </a:rPr>
              <a:t>Pre- and post-processing of gridded fields </a:t>
            </a:r>
            <a:br>
              <a:rPr lang="en-GB" sz="2000" b="1" i="1" dirty="0">
                <a:solidFill>
                  <a:srgbClr val="000000"/>
                </a:solidFill>
              </a:rPr>
            </a:br>
            <a:r>
              <a:rPr lang="en-GB" sz="2000" b="1" i="1" dirty="0">
                <a:solidFill>
                  <a:srgbClr val="000000"/>
                </a:solidFill>
              </a:rPr>
              <a:t>Designed for production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350" lvl="0" algn="ctr">
              <a:lnSpc>
                <a:spcPct val="150000"/>
              </a:lnSpc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SCA  is  </a:t>
            </a:r>
            <a:r>
              <a:rPr lang="en-GB" sz="2000" dirty="0">
                <a:latin typeface="Arial" charset="0"/>
              </a:rPr>
              <a:t>Jean-Marie </a:t>
            </a:r>
            <a:r>
              <a:rPr lang="en-GB" sz="2000" dirty="0" err="1">
                <a:latin typeface="Arial" charset="0"/>
              </a:rPr>
              <a:t>Bettems</a:t>
            </a:r>
            <a:r>
              <a:rPr lang="en-GB" sz="2000" dirty="0">
                <a:latin typeface="Arial" charset="0"/>
              </a:rPr>
              <a:t> / </a:t>
            </a:r>
            <a:r>
              <a:rPr lang="en-GB" sz="2000" dirty="0" err="1">
                <a:latin typeface="Arial" charset="0"/>
              </a:rPr>
              <a:t>MeteoSwiss</a:t>
            </a:r>
            <a:r>
              <a:rPr lang="en-GB" sz="2000" dirty="0">
                <a:latin typeface="Arial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6350" algn="ctr">
              <a:lnSpc>
                <a:spcPct val="150000"/>
              </a:lnSpc>
            </a:pPr>
            <a:r>
              <a:rPr lang="en-GB" sz="2000" u="sng" kern="0" dirty="0">
                <a:solidFill>
                  <a:srgbClr val="000000"/>
                </a:solidFill>
              </a:rPr>
              <a:t>https://github.com/COSMO-ORG/fieldextra </a:t>
            </a:r>
            <a:endParaRPr kumimoji="0" lang="en-GB" sz="2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1A9EC2E2-CA9C-F241-9D26-7E699854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A08122-7FB4-C039-87DC-4D833B925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196397" y="221560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9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Status    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22AE41D8-E858-7B41-99DD-8EC3325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Last version is </a:t>
            </a:r>
            <a:r>
              <a:rPr lang="en-US" sz="1200" b="1" dirty="0">
                <a:solidFill>
                  <a:srgbClr val="39B1DB"/>
                </a:solidFill>
              </a:rPr>
              <a:t>v14.3.0</a:t>
            </a:r>
            <a:r>
              <a:rPr lang="en-US" sz="1200" dirty="0"/>
              <a:t> released on </a:t>
            </a:r>
            <a:r>
              <a:rPr lang="en-US" sz="1200" b="1" dirty="0">
                <a:solidFill>
                  <a:srgbClr val="39B1DB"/>
                </a:solidFill>
              </a:rPr>
              <a:t>31.08.2023 </a:t>
            </a:r>
            <a:endParaRPr lang="en-CH" sz="1200" b="1" dirty="0">
              <a:solidFill>
                <a:srgbClr val="39B1DB"/>
              </a:solidFill>
            </a:endParaRP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Focus of last year development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improved support of the </a:t>
            </a:r>
            <a:r>
              <a:rPr lang="en-US" sz="1200" b="1" dirty="0">
                <a:solidFill>
                  <a:srgbClr val="39B1DB"/>
                </a:solidFill>
              </a:rPr>
              <a:t>ICON grid </a:t>
            </a:r>
            <a:r>
              <a:rPr lang="en-US" sz="1200" dirty="0"/>
              <a:t>(interpolations, frames, </a:t>
            </a:r>
            <a:r>
              <a:rPr lang="en-US" sz="1200" dirty="0" err="1"/>
              <a:t>grib</a:t>
            </a:r>
            <a:r>
              <a:rPr lang="en-US" sz="1200" dirty="0"/>
              <a:t> subset, tiles…), 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improved support of </a:t>
            </a:r>
            <a:r>
              <a:rPr lang="en-US" sz="1200" b="1" dirty="0" err="1">
                <a:solidFill>
                  <a:srgbClr val="39B1DB"/>
                </a:solidFill>
              </a:rPr>
              <a:t>NetCDF</a:t>
            </a:r>
            <a:r>
              <a:rPr lang="en-US" sz="1200" b="1" dirty="0">
                <a:solidFill>
                  <a:srgbClr val="39B1DB"/>
                </a:solidFill>
              </a:rPr>
              <a:t> import and export</a:t>
            </a:r>
            <a:r>
              <a:rPr lang="en-US" sz="1200" dirty="0"/>
              <a:t> (lossless transformation between GRIB 2 </a:t>
            </a:r>
            <a:r>
              <a:rPr lang="en-US" sz="1200" dirty="0">
                <a:sym typeface="Wingdings" pitchFamily="2" charset="2"/>
              </a:rPr>
              <a:t>&amp;</a:t>
            </a:r>
            <a:r>
              <a:rPr lang="en-US" sz="1200" dirty="0"/>
              <a:t> </a:t>
            </a:r>
            <a:r>
              <a:rPr lang="en-US" sz="1200" dirty="0" err="1"/>
              <a:t>NetCDF</a:t>
            </a:r>
            <a:r>
              <a:rPr lang="en-US" sz="1200" dirty="0"/>
              <a:t>),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consolidated set of </a:t>
            </a:r>
            <a:r>
              <a:rPr lang="en-US" sz="1200" b="1" dirty="0">
                <a:solidFill>
                  <a:srgbClr val="39B1DB"/>
                </a:solidFill>
              </a:rPr>
              <a:t>tools built on top of </a:t>
            </a:r>
            <a:r>
              <a:rPr lang="en-US" sz="1200" b="1" dirty="0" err="1">
                <a:solidFill>
                  <a:srgbClr val="39B1DB"/>
                </a:solidFill>
              </a:rPr>
              <a:t>fieldextra</a:t>
            </a:r>
            <a:r>
              <a:rPr lang="en-US" sz="1200" b="1" dirty="0">
                <a:solidFill>
                  <a:srgbClr val="39B1DB"/>
                </a:solidFill>
              </a:rPr>
              <a:t> </a:t>
            </a:r>
            <a:r>
              <a:rPr lang="en-US" sz="1200" dirty="0"/>
              <a:t>(grins, </a:t>
            </a:r>
            <a:r>
              <a:rPr lang="en-US" sz="1200" dirty="0" err="1"/>
              <a:t>fx_transform</a:t>
            </a:r>
            <a:r>
              <a:rPr lang="en-US" sz="1200" dirty="0"/>
              <a:t>…)</a:t>
            </a:r>
            <a:endParaRPr lang="en-CH" sz="1200" dirty="0"/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b="1" dirty="0" err="1">
                <a:solidFill>
                  <a:srgbClr val="39B1DB"/>
                </a:solidFill>
              </a:rPr>
              <a:t>fx_transform</a:t>
            </a:r>
            <a:r>
              <a:rPr lang="en-US" sz="1200" b="1" dirty="0">
                <a:solidFill>
                  <a:srgbClr val="39B1DB"/>
                </a:solidFill>
              </a:rPr>
              <a:t> </a:t>
            </a:r>
            <a:r>
              <a:rPr lang="en-US" sz="1200" dirty="0"/>
              <a:t>is a Python module built on top of </a:t>
            </a:r>
            <a:r>
              <a:rPr lang="en-US" sz="1200" dirty="0" err="1"/>
              <a:t>fx</a:t>
            </a:r>
            <a:r>
              <a:rPr lang="en-US" sz="1200" dirty="0"/>
              <a:t> which dynamically set complex </a:t>
            </a:r>
            <a:r>
              <a:rPr lang="en-US" sz="1200" dirty="0" err="1"/>
              <a:t>fx</a:t>
            </a:r>
            <a:r>
              <a:rPr lang="en-US" sz="1200" dirty="0"/>
              <a:t> </a:t>
            </a:r>
            <a:r>
              <a:rPr lang="en-US" sz="1200" dirty="0" err="1"/>
              <a:t>namelist</a:t>
            </a:r>
            <a:r>
              <a:rPr lang="en-US" sz="1200" dirty="0"/>
              <a:t> based on input content;</a:t>
            </a:r>
            <a:br>
              <a:rPr lang="en-US" sz="1200" dirty="0"/>
            </a:br>
            <a:r>
              <a:rPr lang="en-US" sz="1200" dirty="0"/>
              <a:t>  it is used in production at MCH for the following tasks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upscale ICON initial conditions from ICON-CH1-EPS to ICON-CH2-EPS,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interpolate IFS HRES &amp; ENS onto a common 3D ICON grid to prepare LBC</a:t>
            </a:r>
            <a:endParaRPr lang="en-CH" sz="1200" dirty="0"/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E39ABBEA-3B50-4345-8EA2-D41BA525AC82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2023,  Gdansk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FB447F-29E4-5C3D-E294-09966B3D3ECF}"/>
              </a:ext>
            </a:extLst>
          </p:cNvPr>
          <p:cNvGrpSpPr/>
          <p:nvPr/>
        </p:nvGrpSpPr>
        <p:grpSpPr>
          <a:xfrm rot="21003464">
            <a:off x="635284" y="1557646"/>
            <a:ext cx="7873431" cy="2109885"/>
            <a:chOff x="569814" y="1429203"/>
            <a:chExt cx="7873431" cy="210988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66406A9-178B-1B2E-31E6-33FE480A3BF8}"/>
                </a:ext>
              </a:extLst>
            </p:cNvPr>
            <p:cNvSpPr/>
            <p:nvPr/>
          </p:nvSpPr>
          <p:spPr>
            <a:xfrm>
              <a:off x="569814" y="1429203"/>
              <a:ext cx="7873431" cy="210988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spc="300" dirty="0">
                  <a:solidFill>
                    <a:srgbClr val="39B1DB"/>
                  </a:solidFill>
                </a:rPr>
                <a:t>          </a:t>
              </a:r>
              <a:r>
                <a:rPr lang="en-CH" sz="2400" b="1" spc="300" dirty="0">
                  <a:solidFill>
                    <a:srgbClr val="FF0000"/>
                  </a:solidFill>
                </a:rPr>
                <a:t>25 years since version 1.0</a:t>
              </a:r>
              <a:endParaRPr lang="en-CH" sz="2400" b="1" spc="300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39807C5-EB96-6E92-48B5-925BD522A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55" y="2011839"/>
              <a:ext cx="1417206" cy="94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3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Outlook (1)    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22AE41D8-E858-7B41-99DD-8EC3325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/>
              <a:t>Even more support for native </a:t>
            </a:r>
            <a:r>
              <a:rPr lang="fr-CH" sz="1400" b="1" dirty="0">
                <a:solidFill>
                  <a:srgbClr val="39B1DB"/>
                </a:solidFill>
              </a:rPr>
              <a:t>ICON </a:t>
            </a:r>
            <a:r>
              <a:rPr lang="fr-CH" sz="1400" b="1" dirty="0" err="1">
                <a:solidFill>
                  <a:srgbClr val="39B1DB"/>
                </a:solidFill>
              </a:rPr>
              <a:t>grid</a:t>
            </a:r>
            <a:r>
              <a:rPr lang="fr-CH" sz="1400" b="1" dirty="0">
                <a:solidFill>
                  <a:srgbClr val="39B1DB"/>
                </a:solidFill>
              </a:rPr>
              <a:t> </a:t>
            </a:r>
            <a:r>
              <a:rPr lang="fr-CH" sz="1400" dirty="0"/>
              <a:t>(e.g. </a:t>
            </a:r>
            <a:r>
              <a:rPr lang="fr-CH" sz="1400" dirty="0" err="1"/>
              <a:t>cropping</a:t>
            </a:r>
            <a:r>
              <a:rPr lang="fr-CH" sz="1400" dirty="0"/>
              <a:t>)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 err="1"/>
              <a:t>Further</a:t>
            </a:r>
            <a:r>
              <a:rPr lang="fr-CH" sz="1400" dirty="0"/>
              <a:t> consolidation of </a:t>
            </a:r>
            <a:r>
              <a:rPr lang="fr-CH" sz="1400" b="1" dirty="0" err="1">
                <a:solidFill>
                  <a:srgbClr val="39B1DB"/>
                </a:solidFill>
              </a:rPr>
              <a:t>tools</a:t>
            </a:r>
            <a:r>
              <a:rPr lang="fr-CH" sz="1400" b="1" dirty="0">
                <a:solidFill>
                  <a:srgbClr val="39B1DB"/>
                </a:solidFill>
              </a:rPr>
              <a:t> </a:t>
            </a:r>
            <a:r>
              <a:rPr lang="fr-CH" sz="1400" dirty="0"/>
              <a:t>(e.g. </a:t>
            </a:r>
            <a:r>
              <a:rPr lang="fr-CH" sz="1400" dirty="0" err="1"/>
              <a:t>fx_transform</a:t>
            </a:r>
            <a:r>
              <a:rPr lang="fr-CH" sz="1400" dirty="0"/>
              <a:t>)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/>
              <a:t>Code</a:t>
            </a:r>
            <a:r>
              <a:rPr lang="fr-CH" sz="1400" b="1" dirty="0">
                <a:solidFill>
                  <a:srgbClr val="08CDE8"/>
                </a:solidFill>
              </a:rPr>
              <a:t> </a:t>
            </a:r>
            <a:r>
              <a:rPr lang="fr-CH" sz="1400" b="1" dirty="0" err="1">
                <a:solidFill>
                  <a:srgbClr val="39B1DB"/>
                </a:solidFill>
              </a:rPr>
              <a:t>quality</a:t>
            </a:r>
            <a:r>
              <a:rPr lang="fr-CH" sz="1400" b="1" dirty="0">
                <a:solidFill>
                  <a:srgbClr val="39B1DB"/>
                </a:solidFill>
              </a:rPr>
              <a:t> control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/>
              <a:t>Consolidation of </a:t>
            </a:r>
            <a:r>
              <a:rPr lang="fr-CH" sz="1400" i="1" dirty="0" err="1"/>
              <a:t>regression</a:t>
            </a:r>
            <a:r>
              <a:rPr lang="fr-CH" sz="1400" i="1" dirty="0"/>
              <a:t> suites </a:t>
            </a:r>
            <a:r>
              <a:rPr lang="fr-CH" sz="1400" dirty="0"/>
              <a:t>(e.g. performance monitoring)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/>
              <a:t>Consolidation of </a:t>
            </a:r>
            <a:r>
              <a:rPr lang="fr-CH" sz="1400" i="1" dirty="0" err="1"/>
              <a:t>continuous</a:t>
            </a:r>
            <a:r>
              <a:rPr lang="fr-CH" sz="1400" i="1" dirty="0"/>
              <a:t> </a:t>
            </a:r>
            <a:r>
              <a:rPr lang="fr-CH" sz="1400" i="1" dirty="0" err="1"/>
              <a:t>integration</a:t>
            </a:r>
            <a:r>
              <a:rPr lang="fr-CH" sz="1400" i="1" dirty="0"/>
              <a:t> </a:t>
            </a:r>
            <a:r>
              <a:rPr lang="fr-CH" sz="1400" dirty="0"/>
              <a:t>on GitHub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b="1" dirty="0">
                <a:solidFill>
                  <a:srgbClr val="39B1DB"/>
                </a:solidFill>
              </a:rPr>
              <a:t>Documentation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 err="1"/>
              <a:t>Consolidate</a:t>
            </a:r>
            <a:r>
              <a:rPr lang="fr-CH" sz="1400" dirty="0"/>
              <a:t> code documentation (</a:t>
            </a:r>
            <a:r>
              <a:rPr lang="fr-CH" sz="1400" dirty="0" err="1"/>
              <a:t>both</a:t>
            </a:r>
            <a:r>
              <a:rPr lang="fr-CH" sz="1400" dirty="0"/>
              <a:t> </a:t>
            </a:r>
            <a:r>
              <a:rPr lang="fr-CH" sz="1400" dirty="0" err="1"/>
              <a:t>internal</a:t>
            </a:r>
            <a:r>
              <a:rPr lang="fr-CH" sz="1400" dirty="0"/>
              <a:t> and </a:t>
            </a:r>
            <a:r>
              <a:rPr lang="fr-CH" sz="1400" dirty="0" err="1"/>
              <a:t>external</a:t>
            </a:r>
            <a:r>
              <a:rPr lang="fr-CH" sz="1400" dirty="0"/>
              <a:t>)</a:t>
            </a:r>
          </a:p>
          <a:p>
            <a:pPr marL="614363" lvl="2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fr-CH" sz="1400" dirty="0"/>
              <a:t>Documentation of </a:t>
            </a:r>
            <a:r>
              <a:rPr lang="fr-CH" sz="1400" dirty="0" err="1"/>
              <a:t>tools</a:t>
            </a:r>
            <a:r>
              <a:rPr lang="fr-CH" sz="1400" dirty="0"/>
              <a:t> </a:t>
            </a:r>
            <a:endParaRPr lang="en-CH" sz="1400" dirty="0"/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E39ABBEA-3B50-4345-8EA2-D41BA525AC82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2023,  Gdansk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765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0" y="185710"/>
            <a:ext cx="7602393" cy="708082"/>
          </a:xfrm>
        </p:spPr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Outlook (2)    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22AE41D8-E858-7B41-99DD-8EC3325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36603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A new </a:t>
            </a:r>
            <a:r>
              <a:rPr lang="en-US" sz="1400" b="1" dirty="0">
                <a:solidFill>
                  <a:srgbClr val="39B1DB"/>
                </a:solidFill>
              </a:rPr>
              <a:t>python framework </a:t>
            </a:r>
            <a:r>
              <a:rPr lang="en-US" sz="1400" dirty="0"/>
              <a:t>to replace (some) </a:t>
            </a:r>
            <a:r>
              <a:rPr lang="en-US" sz="1400" dirty="0" err="1"/>
              <a:t>fieldextra</a:t>
            </a:r>
            <a:r>
              <a:rPr lang="en-US" sz="1400" dirty="0"/>
              <a:t> functionalities is in a prototyping phase</a:t>
            </a:r>
            <a:br>
              <a:rPr lang="en-US" sz="1400" dirty="0"/>
            </a:br>
            <a:r>
              <a:rPr lang="en-US" sz="1400" dirty="0"/>
              <a:t>at </a:t>
            </a:r>
            <a:r>
              <a:rPr lang="en-US" sz="1400" dirty="0" err="1"/>
              <a:t>MeteoSwiss</a:t>
            </a:r>
            <a:endParaRPr lang="en-US" sz="1400" dirty="0"/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native </a:t>
            </a:r>
            <a:r>
              <a:rPr lang="en-US" sz="1400" i="1" dirty="0"/>
              <a:t>cloud</a:t>
            </a:r>
            <a:r>
              <a:rPr lang="en-US" sz="1400" dirty="0"/>
              <a:t> support, </a:t>
            </a:r>
            <a:br>
              <a:rPr lang="en-US" sz="1400" dirty="0"/>
            </a:br>
            <a:r>
              <a:rPr lang="en-US" sz="1400" dirty="0"/>
              <a:t>automatic usage of hardware capabilities for improved </a:t>
            </a:r>
            <a:r>
              <a:rPr lang="en-US" sz="1400" i="1" dirty="0"/>
              <a:t>performances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>
                <a:cs typeface="Arial"/>
              </a:rPr>
              <a:t>modern language and API could improve </a:t>
            </a:r>
            <a:r>
              <a:rPr lang="en-US" sz="1400" i="1" dirty="0">
                <a:cs typeface="Arial"/>
              </a:rPr>
              <a:t>usability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/>
              <a:t>no timetable has been defined for a first release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400" dirty="0" err="1"/>
              <a:t>fx</a:t>
            </a:r>
            <a:r>
              <a:rPr lang="en-US" sz="1400" dirty="0"/>
              <a:t> development and support will remain available for the years to come</a:t>
            </a:r>
            <a:endParaRPr lang="en-CH" sz="1400" dirty="0"/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E39ABBEA-3B50-4345-8EA2-D41BA525AC82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2023,  Gdansk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5360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600" dirty="0">
                <a:solidFill>
                  <a:srgbClr val="FF0000"/>
                </a:solidFill>
              </a:rPr>
              <a:t>Community Access</a:t>
            </a:r>
            <a:endParaRPr lang="en-US" sz="1800" spc="600" dirty="0">
              <a:solidFill>
                <a:srgbClr val="FF0000"/>
              </a:solidFill>
            </a:endParaRPr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22AE41D8-E858-7B41-99DD-8EC3325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37207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de-DE" sz="1400" dirty="0"/>
              <a:t>Main </a:t>
            </a:r>
            <a:r>
              <a:rPr lang="en-US" altLang="de-DE" sz="1400" b="1" dirty="0">
                <a:solidFill>
                  <a:srgbClr val="39B1DB"/>
                </a:solidFill>
              </a:rPr>
              <a:t>releases</a:t>
            </a:r>
            <a:r>
              <a:rPr lang="en-US" altLang="de-DE" sz="1400" dirty="0"/>
              <a:t> and </a:t>
            </a:r>
            <a:r>
              <a:rPr lang="en-US" altLang="de-DE" sz="1400" b="1" dirty="0">
                <a:solidFill>
                  <a:srgbClr val="39B1DB"/>
                </a:solidFill>
              </a:rPr>
              <a:t>stable head of develop branch </a:t>
            </a:r>
            <a:r>
              <a:rPr lang="en-US" altLang="de-DE" sz="1400" dirty="0"/>
              <a:t>deployed at</a:t>
            </a:r>
            <a:br>
              <a:rPr lang="en-US" altLang="de-DE" sz="1400" dirty="0"/>
            </a:br>
            <a:r>
              <a:rPr lang="en-US" altLang="de-DE" sz="1400" dirty="0"/>
              <a:t>  </a:t>
            </a: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  <a:t>ECMWF 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chcosmo@atos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:/perm/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chcosmo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/projects/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fieldextra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   (group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cfxtra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dirty="0"/>
              <a:t>Code, tools and documentation on </a:t>
            </a:r>
            <a:r>
              <a:rPr lang="en-US" sz="1400" b="1" dirty="0">
                <a:solidFill>
                  <a:srgbClr val="39B1DB"/>
                </a:solidFill>
              </a:rPr>
              <a:t>GitHub</a:t>
            </a:r>
            <a:br>
              <a:rPr lang="en-US" sz="1400" b="1" dirty="0">
                <a:solidFill>
                  <a:srgbClr val="39B1DB"/>
                </a:solidFill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https://github.com/COSMO-ORG/fieldextra</a:t>
            </a:r>
            <a:endParaRPr lang="en-US" altLang="de-DE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de-DE" sz="1400" dirty="0"/>
              <a:t>Self-contained </a:t>
            </a:r>
            <a:r>
              <a:rPr lang="en-US" altLang="de-DE" sz="1400" b="1" dirty="0">
                <a:solidFill>
                  <a:srgbClr val="39B1DB"/>
                </a:solidFill>
              </a:rPr>
              <a:t>package</a:t>
            </a:r>
            <a:r>
              <a:rPr lang="en-US" altLang="de-DE" sz="1400" dirty="0"/>
              <a:t>, main releases only, on COSMO web site as tar file</a:t>
            </a:r>
            <a:br>
              <a:rPr lang="en-US" altLang="de-DE" sz="1400" dirty="0"/>
            </a:b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https://www.cosmo-model.org/content/support/software/default.htm</a:t>
            </a: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b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  <a:t>  (includes all libraries &amp; short regression suite)</a:t>
            </a:r>
          </a:p>
          <a:p>
            <a:pPr marL="214313" lvl="1">
              <a:lnSpc>
                <a:spcPct val="150000"/>
              </a:lnSpc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altLang="de-DE" sz="1400" dirty="0"/>
              <a:t>Support</a:t>
            </a:r>
            <a:b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de-DE" sz="1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de-DE" sz="1400" dirty="0" err="1">
                <a:solidFill>
                  <a:schemeClr val="bg1">
                    <a:lumMod val="50000"/>
                  </a:schemeClr>
                </a:solidFill>
              </a:rPr>
              <a:t>fieldextra@cosmo-model.org</a:t>
            </a:r>
            <a:endParaRPr lang="en-US" alt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4A5AB336-F784-BE4E-83A9-9E8EBE291EC8}"/>
              </a:ext>
            </a:extLst>
          </p:cNvPr>
          <p:cNvSpPr/>
          <p:nvPr/>
        </p:nvSpPr>
        <p:spPr>
          <a:xfrm>
            <a:off x="223860" y="4766960"/>
            <a:ext cx="8493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i="1" noProof="0" dirty="0" err="1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jean-marie.bettems@meteoswiss.ch</a:t>
            </a:r>
            <a:r>
              <a:rPr lang="en-GB" sz="800" i="1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,   COSMO GM 2023,  Gdansk 						</a:t>
            </a:r>
            <a:r>
              <a:rPr lang="en-GB" sz="800" noProof="0" dirty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t> 	                      </a:t>
            </a:r>
            <a:fld id="{1EE35605-8AB3-442C-A293-9F31FDF185BC}" type="slidenum">
              <a:rPr lang="en-GB" sz="800" noProof="0" smtClean="0">
                <a:solidFill>
                  <a:schemeClr val="bg1">
                    <a:lumMod val="50000"/>
                  </a:schemeClr>
                </a:solidFill>
                <a:latin typeface="Roboto Light"/>
                <a:cs typeface="Roboto Light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sz="800" i="1" noProof="0" dirty="0">
              <a:solidFill>
                <a:schemeClr val="bg1">
                  <a:lumMod val="50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020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48910" y="195210"/>
            <a:ext cx="8045730" cy="674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700" spc="-1" dirty="0">
                <a:solidFill>
                  <a:srgbClr val="007A96"/>
                </a:solidFill>
                <a:latin typeface="DIN Next W1G Medium"/>
                <a:ea typeface="DejaVu Sans"/>
                <a:cs typeface="DejaVu Sans"/>
              </a:rPr>
              <a:t> </a:t>
            </a:r>
            <a:endParaRPr lang="de-DE" sz="27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628910" y="4891860"/>
            <a:ext cx="4049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600" spc="-1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Center for Climate Systems Modeling C2SM</a:t>
            </a:r>
            <a:endParaRPr lang="de-DE" sz="600" spc="-1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7855380" y="4891860"/>
            <a:ext cx="458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600" spc="-1" dirty="0">
                <a:solidFill>
                  <a:srgbClr val="000000"/>
                </a:solidFill>
                <a:latin typeface="DIN Next W1G Light"/>
                <a:ea typeface="DejaVu Sans"/>
                <a:cs typeface="DejaVu Sans"/>
              </a:rPr>
              <a:t>05/09/2022</a:t>
            </a:r>
            <a:endParaRPr lang="de-DE" sz="6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353260" y="4891860"/>
            <a:ext cx="24138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229B387-3233-45A7-A0E0-EABF4D083C96}" type="slidenum">
              <a:rPr lang="de-DE" sz="600" spc="-1">
                <a:solidFill>
                  <a:srgbClr val="000000"/>
                </a:solidFill>
                <a:latin typeface="DIN Next W1G Light"/>
                <a:ea typeface="DejaVu Sans"/>
                <a:cs typeface="DejaVu Sans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de-DE" sz="600" spc="-1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DEF04242-D1CC-8842-BE18-65E8F55C5836}"/>
              </a:ext>
            </a:extLst>
          </p:cNvPr>
          <p:cNvSpPr/>
          <p:nvPr/>
        </p:nvSpPr>
        <p:spPr>
          <a:xfrm>
            <a:off x="707531" y="869670"/>
            <a:ext cx="7521660" cy="32735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4800" spc="300" dirty="0" err="1">
                <a:solidFill>
                  <a:srgbClr val="39B1DB"/>
                </a:solidFill>
                <a:latin typeface="+mj-lt"/>
                <a:ea typeface="DejaVu Sans"/>
                <a:cs typeface="DejaVu Sans"/>
              </a:rPr>
              <a:t>Extpar</a:t>
            </a:r>
            <a:endParaRPr lang="de-DE" sz="5400" spc="300" dirty="0">
              <a:solidFill>
                <a:srgbClr val="39B1DB"/>
              </a:solidFill>
              <a:latin typeface="+mj-lt"/>
              <a:ea typeface="DejaVu Sans"/>
              <a:cs typeface="DejaVu San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pc="-1" dirty="0">
              <a:solidFill>
                <a:srgbClr val="007A96"/>
              </a:solidFill>
              <a:latin typeface="DIN Next W1G"/>
              <a:ea typeface="DejaVu Sans"/>
              <a:cs typeface="DejaVu San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000" b="1" i="1" spc="-1" dirty="0" err="1">
                <a:latin typeface="+mj-lt"/>
                <a:ea typeface="DejaVu Sans"/>
                <a:cs typeface="DejaVu Sans"/>
              </a:rPr>
              <a:t>Production</a:t>
            </a:r>
            <a:r>
              <a:rPr lang="de-DE" sz="2000" b="1" i="1" spc="-1" dirty="0">
                <a:latin typeface="+mj-lt"/>
                <a:ea typeface="DejaVu Sans"/>
                <a:cs typeface="DejaVu Sans"/>
              </a:rPr>
              <a:t> </a:t>
            </a:r>
            <a:r>
              <a:rPr lang="de-DE" sz="2000" b="1" i="1" spc="-1" dirty="0" err="1">
                <a:latin typeface="+mj-lt"/>
                <a:ea typeface="DejaVu Sans"/>
                <a:cs typeface="DejaVu Sans"/>
              </a:rPr>
              <a:t>of</a:t>
            </a:r>
            <a:r>
              <a:rPr lang="de-DE" sz="2000" b="1" i="1" spc="-1" dirty="0">
                <a:latin typeface="+mj-lt"/>
                <a:ea typeface="DejaVu Sans"/>
                <a:cs typeface="DejaVu Sans"/>
              </a:rPr>
              <a:t> </a:t>
            </a:r>
            <a:r>
              <a:rPr lang="de-DE" sz="2000" b="1" i="1" spc="-1" dirty="0" err="1">
                <a:latin typeface="+mj-lt"/>
                <a:ea typeface="DejaVu Sans"/>
                <a:cs typeface="DejaVu Sans"/>
              </a:rPr>
              <a:t>external</a:t>
            </a:r>
            <a:r>
              <a:rPr lang="de-DE" sz="2000" b="1" i="1" spc="-1" dirty="0">
                <a:latin typeface="+mj-lt"/>
                <a:ea typeface="DejaVu Sans"/>
                <a:cs typeface="DejaVu Sans"/>
              </a:rPr>
              <a:t> </a:t>
            </a:r>
            <a:r>
              <a:rPr lang="de-DE" sz="2000" b="1" i="1" spc="-1" dirty="0" err="1">
                <a:latin typeface="+mj-lt"/>
                <a:ea typeface="DejaVu Sans"/>
                <a:cs typeface="DejaVu Sans"/>
              </a:rPr>
              <a:t>parameters</a:t>
            </a:r>
            <a:r>
              <a:rPr lang="de-DE" sz="2000" b="1" i="1" spc="-1" dirty="0">
                <a:latin typeface="+mj-lt"/>
                <a:ea typeface="DejaVu Sans"/>
                <a:cs typeface="DejaVu Sans"/>
              </a:rPr>
              <a:t> (backend) 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pc="-1" dirty="0">
              <a:solidFill>
                <a:srgbClr val="007A96"/>
              </a:solidFill>
              <a:latin typeface="DIN Next W1G"/>
              <a:ea typeface="DejaVu Sans"/>
              <a:cs typeface="DejaVu San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pc="-1" dirty="0">
              <a:solidFill>
                <a:srgbClr val="007A96"/>
              </a:solidFill>
              <a:latin typeface="DIN Next W1G"/>
              <a:ea typeface="DejaVu Sans"/>
              <a:cs typeface="DejaVu San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pc="-1" dirty="0">
              <a:solidFill>
                <a:srgbClr val="007A96"/>
              </a:solidFill>
              <a:latin typeface="DIN Next W1G"/>
              <a:ea typeface="DejaVu Sans"/>
              <a:cs typeface="DejaVu Sans"/>
            </a:endParaRPr>
          </a:p>
          <a:p>
            <a:pPr marL="6350" algn="ctr" defTabSz="685800" eaLnBrk="1" hangingPunct="1">
              <a:lnSpc>
                <a:spcPct val="150000"/>
              </a:lnSpc>
            </a:pPr>
            <a:r>
              <a:rPr lang="de-DE" sz="2000" dirty="0"/>
              <a:t>SCA </a:t>
            </a:r>
            <a:r>
              <a:rPr lang="de-DE" sz="2000" dirty="0" err="1"/>
              <a:t>is</a:t>
            </a:r>
            <a:r>
              <a:rPr lang="de-DE" sz="2000" dirty="0"/>
              <a:t> Jonas Jucker / C2SM </a:t>
            </a:r>
          </a:p>
          <a:p>
            <a:pPr marL="6350" algn="ctr" defTabSz="685800" eaLnBrk="1" hangingPunct="1">
              <a:lnSpc>
                <a:spcPct val="150000"/>
              </a:lnSpc>
            </a:pPr>
            <a:r>
              <a:rPr lang="de-DE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https://github.com/C2SM-RCM/extpar/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F3A93-1BD8-7982-FBB4-98FCC1C34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513" r="-117" b="-513"/>
          <a:stretch>
            <a:fillRect/>
          </a:stretch>
        </p:blipFill>
        <p:spPr bwMode="auto">
          <a:xfrm>
            <a:off x="158748" y="152480"/>
            <a:ext cx="1511300" cy="355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9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48910" y="195210"/>
            <a:ext cx="8045730" cy="674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2700" spc="-1" dirty="0">
                <a:solidFill>
                  <a:srgbClr val="007A96"/>
                </a:solidFill>
                <a:latin typeface="DIN Next W1G Medium"/>
              </a:rPr>
              <a:t> </a:t>
            </a:r>
            <a:endParaRPr lang="de-DE" sz="2700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628910" y="4891860"/>
            <a:ext cx="4049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" spc="-1">
                <a:solidFill>
                  <a:srgbClr val="000000"/>
                </a:solidFill>
                <a:latin typeface="Arial"/>
                <a:ea typeface="DejaVu Sans"/>
              </a:rPr>
              <a:t>Center for Climate Systems Modeling C2SM</a:t>
            </a:r>
            <a:endParaRPr lang="de-DE" sz="600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353260" y="4891860"/>
            <a:ext cx="24138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229B387-3233-45A7-A0E0-EABF4D083C96}" type="slidenum">
              <a:rPr lang="de-DE" sz="600" spc="-1">
                <a:solidFill>
                  <a:srgbClr val="000000"/>
                </a:solidFill>
                <a:latin typeface="DIN Next W1G Light"/>
                <a:ea typeface="DejaVu Sans"/>
              </a:rPr>
              <a:t>8</a:t>
            </a:fld>
            <a:endParaRPr lang="de-DE" sz="600" spc="-1">
              <a:latin typeface="Arial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CA4AA058-8FE0-7B4C-BB83-C00061CFD8A2}"/>
              </a:ext>
            </a:extLst>
          </p:cNvPr>
          <p:cNvSpPr/>
          <p:nvPr/>
        </p:nvSpPr>
        <p:spPr>
          <a:xfrm>
            <a:off x="392738" y="2625862"/>
            <a:ext cx="7521660" cy="108382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Technical </a:t>
            </a:r>
            <a:r>
              <a:rPr lang="de-DE" sz="1500" spc="-1" dirty="0" err="1">
                <a:solidFill>
                  <a:srgbClr val="007A96"/>
                </a:solidFill>
                <a:latin typeface="DIN Next W1G"/>
              </a:rPr>
              <a:t>updates</a:t>
            </a:r>
            <a:endParaRPr lang="de-DE" sz="1500" spc="-1" dirty="0">
              <a:latin typeface="Arial"/>
            </a:endParaRPr>
          </a:p>
          <a:p>
            <a:pPr marL="214313" indent="-214313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Documentation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attached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to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each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release on GitHub</a:t>
            </a:r>
          </a:p>
          <a:p>
            <a:pPr marL="214313" indent="-214313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Wrapper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script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for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Extpar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(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used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in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new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WebPep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interface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from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HEREON)</a:t>
            </a:r>
          </a:p>
          <a:p>
            <a:pPr marL="214313" indent="-214313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More (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see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GitHub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repo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)…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DEF04242-D1CC-8842-BE18-65E8F55C5836}"/>
              </a:ext>
            </a:extLst>
          </p:cNvPr>
          <p:cNvSpPr/>
          <p:nvPr/>
        </p:nvSpPr>
        <p:spPr>
          <a:xfrm>
            <a:off x="392738" y="308291"/>
            <a:ext cx="752166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07A96"/>
                </a:solidFill>
                <a:latin typeface="DIN Next W1G"/>
              </a:rPr>
              <a:t>Status </a:t>
            </a:r>
            <a:r>
              <a:rPr lang="de-DE" spc="-1" dirty="0" err="1">
                <a:solidFill>
                  <a:srgbClr val="007A96"/>
                </a:solidFill>
                <a:latin typeface="DIN Next W1G"/>
              </a:rPr>
              <a:t>Extpar</a:t>
            </a:r>
            <a:r>
              <a:rPr lang="de-DE" spc="-1" dirty="0">
                <a:solidFill>
                  <a:srgbClr val="007A96"/>
                </a:solidFill>
                <a:latin typeface="DIN Next W1G"/>
              </a:rPr>
              <a:t> v5.12 (August 2023)</a:t>
            </a:r>
            <a:endParaRPr lang="de-DE" spc="-1" dirty="0">
              <a:latin typeface="Arial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48A5B9D6-4D56-534A-94CA-2832101CDB97}"/>
              </a:ext>
            </a:extLst>
          </p:cNvPr>
          <p:cNvSpPr/>
          <p:nvPr/>
        </p:nvSpPr>
        <p:spPr>
          <a:xfrm>
            <a:off x="392738" y="923454"/>
            <a:ext cx="7521660" cy="134543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Scientific </a:t>
            </a:r>
            <a:r>
              <a:rPr lang="de-DE" sz="1500" spc="-1" dirty="0" err="1">
                <a:solidFill>
                  <a:srgbClr val="007A96"/>
                </a:solidFill>
                <a:latin typeface="DIN Next W1G"/>
              </a:rPr>
              <a:t>updates</a:t>
            </a:r>
            <a:endParaRPr lang="de-DE" sz="1500" spc="-1" dirty="0">
              <a:latin typeface="Arial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Drop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ecoclimap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landuse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data</a:t>
            </a:r>
            <a:endParaRPr lang="de-DE" sz="1200" b="1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But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add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ecoclimap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second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generation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landuse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data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(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including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fields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for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terra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urb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)</a:t>
            </a: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Define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more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classes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associated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with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Corine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landuse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data</a:t>
            </a:r>
            <a:endParaRPr lang="de-DE" sz="1200" b="1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New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module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to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process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HWSD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for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ICON-ART</a:t>
            </a: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F5CE353E-084C-FC1C-5433-B3836EF21079}"/>
              </a:ext>
            </a:extLst>
          </p:cNvPr>
          <p:cNvSpPr/>
          <p:nvPr/>
        </p:nvSpPr>
        <p:spPr>
          <a:xfrm>
            <a:off x="7855380" y="4891860"/>
            <a:ext cx="458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" spc="-1" dirty="0">
                <a:solidFill>
                  <a:srgbClr val="000000"/>
                </a:solidFill>
                <a:latin typeface="DIN Next W1G Light"/>
                <a:ea typeface="DejaVu Sans"/>
              </a:rPr>
              <a:t>01/09/2023</a:t>
            </a:r>
            <a:endParaRPr lang="de-DE" sz="600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48910" y="195210"/>
            <a:ext cx="8045730" cy="674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de-DE" sz="2700" spc="-1" dirty="0">
                <a:solidFill>
                  <a:srgbClr val="007A96"/>
                </a:solidFill>
                <a:latin typeface="DIN Next W1G Medium"/>
              </a:rPr>
              <a:t> </a:t>
            </a:r>
            <a:endParaRPr lang="de-DE" sz="2700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628910" y="4891860"/>
            <a:ext cx="4049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" spc="-1">
                <a:solidFill>
                  <a:srgbClr val="000000"/>
                </a:solidFill>
                <a:latin typeface="Arial"/>
                <a:ea typeface="DejaVu Sans"/>
              </a:rPr>
              <a:t>Center for Climate Systems Modeling C2SM</a:t>
            </a:r>
            <a:endParaRPr lang="de-DE" sz="600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353260" y="4891860"/>
            <a:ext cx="24138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fld id="{0229B387-3233-45A7-A0E0-EABF4D083C96}" type="slidenum">
              <a:rPr lang="de-DE" sz="600" spc="-1">
                <a:solidFill>
                  <a:srgbClr val="000000"/>
                </a:solidFill>
                <a:latin typeface="DIN Next W1G Light"/>
                <a:ea typeface="DejaVu Sans"/>
              </a:rPr>
              <a:t>9</a:t>
            </a:fld>
            <a:endParaRPr lang="de-DE" sz="600" spc="-1">
              <a:latin typeface="Arial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7452962A-2FC3-C147-8804-8909B3E69BA1}"/>
              </a:ext>
            </a:extLst>
          </p:cNvPr>
          <p:cNvSpPr/>
          <p:nvPr/>
        </p:nvSpPr>
        <p:spPr>
          <a:xfrm>
            <a:off x="392738" y="1073370"/>
            <a:ext cx="7521660" cy="56060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Scientific </a:t>
            </a:r>
            <a:r>
              <a:rPr lang="de-DE" sz="1500" spc="-1" dirty="0" err="1">
                <a:solidFill>
                  <a:srgbClr val="007A96"/>
                </a:solidFill>
                <a:latin typeface="DIN Next W1G"/>
              </a:rPr>
              <a:t>updates</a:t>
            </a:r>
            <a:endParaRPr lang="de-DE" sz="1500" spc="-1" dirty="0">
              <a:latin typeface="Arial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New global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data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set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carbon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and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sulfur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b="1" spc="-1" dirty="0" err="1">
                <a:solidFill>
                  <a:srgbClr val="4B4B4B"/>
                </a:solidFill>
                <a:latin typeface="DIN Next W1G Light"/>
              </a:rPr>
              <a:t>emissions</a:t>
            </a:r>
            <a:r>
              <a:rPr lang="de-DE" sz="1200" b="1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(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already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merged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into</a:t>
            </a: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 rc_5_13)</a:t>
            </a: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A568CECC-F888-1545-97B0-1A40CD737CE4}"/>
              </a:ext>
            </a:extLst>
          </p:cNvPr>
          <p:cNvSpPr/>
          <p:nvPr/>
        </p:nvSpPr>
        <p:spPr>
          <a:xfrm>
            <a:off x="392738" y="2056748"/>
            <a:ext cx="7521660" cy="82221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Technical </a:t>
            </a:r>
            <a:r>
              <a:rPr lang="de-DE" sz="1500" spc="-1" dirty="0" err="1">
                <a:solidFill>
                  <a:srgbClr val="007A96"/>
                </a:solidFill>
                <a:latin typeface="DIN Next W1G"/>
              </a:rPr>
              <a:t>updates</a:t>
            </a:r>
            <a:endParaRPr lang="de-DE" sz="1500" spc="-1" dirty="0">
              <a:latin typeface="Arial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More Python-CDO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rewrite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de-DE" sz="1200" spc="-1" dirty="0">
                <a:solidFill>
                  <a:srgbClr val="4B4B4B"/>
                </a:solidFill>
                <a:latin typeface="DIN Next W1G Light"/>
              </a:rPr>
              <a:t>Testsuite </a:t>
            </a:r>
            <a:r>
              <a:rPr lang="de-DE" sz="1200" spc="-1" dirty="0" err="1">
                <a:solidFill>
                  <a:srgbClr val="4B4B4B"/>
                </a:solidFill>
                <a:latin typeface="DIN Next W1G Light"/>
              </a:rPr>
              <a:t>consolidation</a:t>
            </a:r>
            <a:endParaRPr lang="de-DE" sz="1200" spc="-1" dirty="0">
              <a:solidFill>
                <a:srgbClr val="4B4B4B"/>
              </a:solidFill>
              <a:latin typeface="DIN Next W1G Light"/>
            </a:endParaRP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DEF04242-D1CC-8842-BE18-65E8F55C5836}"/>
              </a:ext>
            </a:extLst>
          </p:cNvPr>
          <p:cNvSpPr/>
          <p:nvPr/>
        </p:nvSpPr>
        <p:spPr>
          <a:xfrm>
            <a:off x="392738" y="308291"/>
            <a:ext cx="752166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07A96"/>
                </a:solidFill>
                <a:latin typeface="DIN Next W1G"/>
              </a:rPr>
              <a:t>Future </a:t>
            </a:r>
            <a:r>
              <a:rPr lang="de-DE" spc="-1" dirty="0" err="1">
                <a:solidFill>
                  <a:srgbClr val="007A96"/>
                </a:solidFill>
                <a:latin typeface="DIN Next W1G"/>
              </a:rPr>
              <a:t>activities</a:t>
            </a:r>
            <a:endParaRPr lang="de-DE" spc="-1" dirty="0"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26057BA8-160C-8541-BEAB-1FDE6C28F45B}"/>
              </a:ext>
            </a:extLst>
          </p:cNvPr>
          <p:cNvSpPr/>
          <p:nvPr/>
        </p:nvSpPr>
        <p:spPr>
          <a:xfrm>
            <a:off x="7855380" y="4891860"/>
            <a:ext cx="458460" cy="161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" spc="-1" dirty="0">
                <a:solidFill>
                  <a:srgbClr val="000000"/>
                </a:solidFill>
                <a:latin typeface="DIN Next W1G Light"/>
                <a:ea typeface="DejaVu Sans"/>
              </a:rPr>
              <a:t>05/09/2022</a:t>
            </a:r>
            <a:endParaRPr lang="de-DE" sz="600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23518C73-3B36-159C-EE98-8E362C0C4F94}"/>
              </a:ext>
            </a:extLst>
          </p:cNvPr>
          <p:cNvSpPr/>
          <p:nvPr/>
        </p:nvSpPr>
        <p:spPr>
          <a:xfrm>
            <a:off x="392738" y="3308054"/>
            <a:ext cx="7521660" cy="1083822"/>
          </a:xfrm>
          <a:prstGeom prst="rect">
            <a:avLst/>
          </a:prstGeom>
          <a:solidFill>
            <a:srgbClr val="729FCF">
              <a:alpha val="1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spc="-1" dirty="0">
                <a:solidFill>
                  <a:srgbClr val="007A96"/>
                </a:solidFill>
                <a:latin typeface="DIN Next W1G"/>
              </a:rPr>
              <a:t>Organizational </a:t>
            </a:r>
          </a:p>
          <a:p>
            <a:pPr marL="257175" indent="-257175">
              <a:lnSpc>
                <a:spcPct val="100000"/>
              </a:lnSpc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en-GB" sz="1200" b="1" spc="-1" dirty="0">
                <a:solidFill>
                  <a:srgbClr val="4B4B4B"/>
                </a:solidFill>
                <a:latin typeface="DIN Next W1G Light"/>
              </a:rPr>
              <a:t>Regular dedicated meetings with stakeholders will be organized (NEW)</a:t>
            </a:r>
          </a:p>
          <a:p>
            <a:pPr marL="257175" indent="-257175">
              <a:lnSpc>
                <a:spcPct val="100000"/>
              </a:lnSpc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4B4B4B"/>
                </a:solidFill>
                <a:latin typeface="DIN Next W1G Light"/>
              </a:rPr>
              <a:t>Evaluate infrastructures, workflow, web interface</a:t>
            </a:r>
          </a:p>
          <a:p>
            <a:pPr marL="257175" indent="-257175">
              <a:spcBef>
                <a:spcPts val="649"/>
              </a:spcBef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4B4B4B"/>
                </a:solidFill>
                <a:latin typeface="DIN Next W1G Light"/>
              </a:rPr>
              <a:t>Link with EUMETNET C-SRNWP (data set, data providers!)</a:t>
            </a:r>
          </a:p>
        </p:txBody>
      </p:sp>
    </p:spTree>
    <p:extLst>
      <p:ext uri="{BB962C8B-B14F-4D97-AF65-F5344CB8AC3E}">
        <p14:creationId xmlns:p14="http://schemas.microsoft.com/office/powerpoint/2010/main" val="1545030628"/>
      </p:ext>
    </p:extLst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6.xml><?xml version="1.0" encoding="utf-8"?>
<a:theme xmlns:a="http://schemas.openxmlformats.org/drawingml/2006/main" name="1_turbgust_200710_jps">
  <a:themeElements>
    <a:clrScheme name="turbgust_200710_j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rbgust_200710_jp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turbgust_200710_j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gust_200710_jp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rbgust_200710_j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7D6E5F"/>
    </a:lt2>
    <a:accent1>
      <a:srgbClr val="FF0000"/>
    </a:accent1>
    <a:accent2>
      <a:srgbClr val="7D6E5F"/>
    </a:accent2>
    <a:accent3>
      <a:srgbClr val="5A735F"/>
    </a:accent3>
    <a:accent4>
      <a:srgbClr val="000000"/>
    </a:accent4>
    <a:accent5>
      <a:srgbClr val="DAEDEF"/>
    </a:accent5>
    <a:accent6>
      <a:srgbClr val="FAB45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1357</TotalTime>
  <Words>997</Words>
  <Application>Microsoft Macintosh PowerPoint</Application>
  <PresentationFormat>On-screen Show (16:9)</PresentationFormat>
  <Paragraphs>143</Paragraphs>
  <Slides>16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DIN Next W1G</vt:lpstr>
      <vt:lpstr>DIN Next W1G Light</vt:lpstr>
      <vt:lpstr>DIN Next W1G Medium</vt:lpstr>
      <vt:lpstr>Roboto Light</vt:lpstr>
      <vt:lpstr>SnowSymbolsIACS</vt:lpstr>
      <vt:lpstr>Symbol</vt:lpstr>
      <vt:lpstr>Times</vt:lpstr>
      <vt:lpstr>Times New Roman</vt:lpstr>
      <vt:lpstr>Wingdings</vt:lpstr>
      <vt:lpstr>1_Kreuzraster komplett</vt:lpstr>
      <vt:lpstr>1_DWD - Master Aufzählung Punkte</vt:lpstr>
      <vt:lpstr>2_DWD - Master Aufzählung Punkte</vt:lpstr>
      <vt:lpstr>Office Theme</vt:lpstr>
      <vt:lpstr>2_Kreuzraster komplett</vt:lpstr>
      <vt:lpstr>1_turbgust_200710_jps</vt:lpstr>
      <vt:lpstr>1_Office Theme</vt:lpstr>
      <vt:lpstr>PowerPoint Presentation</vt:lpstr>
      <vt:lpstr>PowerPoint Presentation</vt:lpstr>
      <vt:lpstr>Status    </vt:lpstr>
      <vt:lpstr>Outlook (1)    </vt:lpstr>
      <vt:lpstr>Outlook (2)    </vt:lpstr>
      <vt:lpstr>Community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   </vt:lpstr>
      <vt:lpstr>PowerPoint Presentation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SAINT –  Status &amp; Future plans</dc:title>
  <dc:creator>Bellaire Sascha</dc:creator>
  <cp:lastModifiedBy>Jean-Marie Bettems</cp:lastModifiedBy>
  <cp:revision>401</cp:revision>
  <cp:lastPrinted>2016-02-16T15:38:09Z</cp:lastPrinted>
  <dcterms:created xsi:type="dcterms:W3CDTF">2020-01-16T08:19:36Z</dcterms:created>
  <dcterms:modified xsi:type="dcterms:W3CDTF">2023-09-12T15:42:43Z</dcterms:modified>
</cp:coreProperties>
</file>