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30"/>
  </p:notesMasterIdLst>
  <p:sldIdLst>
    <p:sldId id="256" r:id="rId2"/>
    <p:sldId id="257" r:id="rId3"/>
    <p:sldId id="258" r:id="rId4"/>
    <p:sldId id="281" r:id="rId5"/>
    <p:sldId id="282" r:id="rId6"/>
    <p:sldId id="295" r:id="rId7"/>
    <p:sldId id="283" r:id="rId8"/>
    <p:sldId id="284" r:id="rId9"/>
    <p:sldId id="285" r:id="rId10"/>
    <p:sldId id="296" r:id="rId11"/>
    <p:sldId id="286" r:id="rId12"/>
    <p:sldId id="287" r:id="rId13"/>
    <p:sldId id="298" r:id="rId14"/>
    <p:sldId id="288" r:id="rId15"/>
    <p:sldId id="299" r:id="rId16"/>
    <p:sldId id="300" r:id="rId17"/>
    <p:sldId id="297" r:id="rId18"/>
    <p:sldId id="289" r:id="rId19"/>
    <p:sldId id="290" r:id="rId20"/>
    <p:sldId id="291" r:id="rId21"/>
    <p:sldId id="294" r:id="rId22"/>
    <p:sldId id="292" r:id="rId23"/>
    <p:sldId id="272" r:id="rId24"/>
    <p:sldId id="293" r:id="rId25"/>
    <p:sldId id="273" r:id="rId26"/>
    <p:sldId id="274" r:id="rId27"/>
    <p:sldId id="277" r:id="rId28"/>
    <p:sldId id="280" r:id="rId29"/>
  </p:sldIdLst>
  <p:sldSz cx="11520488" cy="6480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934903-0F77-4E82-B2B4-11983F5D9FF7}" v="500" dt="2023-09-11T20:22:31.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8" autoAdjust="0"/>
    <p:restoredTop sz="94660"/>
  </p:normalViewPr>
  <p:slideViewPr>
    <p:cSldViewPr snapToGrid="0">
      <p:cViewPr varScale="1">
        <p:scale>
          <a:sx n="75" d="100"/>
          <a:sy n="75" d="100"/>
        </p:scale>
        <p:origin x="62"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zej Mazur" userId="77ceadfb-252b-4e11-b328-dd7d7bf7c210" providerId="ADAL" clId="{FA934903-0F77-4E82-B2B4-11983F5D9FF7}"/>
    <pc:docChg chg="undo redo custSel addSld delSld modSld sldOrd">
      <pc:chgData name="Andrzej Mazur" userId="77ceadfb-252b-4e11-b328-dd7d7bf7c210" providerId="ADAL" clId="{FA934903-0F77-4E82-B2B4-11983F5D9FF7}" dt="2023-09-11T20:22:53.080" v="4133" actId="1036"/>
      <pc:docMkLst>
        <pc:docMk/>
      </pc:docMkLst>
      <pc:sldChg chg="add del">
        <pc:chgData name="Andrzej Mazur" userId="77ceadfb-252b-4e11-b328-dd7d7bf7c210" providerId="ADAL" clId="{FA934903-0F77-4E82-B2B4-11983F5D9FF7}" dt="2023-09-11T15:46:34.244" v="1339" actId="2696"/>
        <pc:sldMkLst>
          <pc:docMk/>
          <pc:sldMk cId="955838959" sldId="256"/>
        </pc:sldMkLst>
      </pc:sldChg>
      <pc:sldChg chg="modSp add del mod">
        <pc:chgData name="Andrzej Mazur" userId="77ceadfb-252b-4e11-b328-dd7d7bf7c210" providerId="ADAL" clId="{FA934903-0F77-4E82-B2B4-11983F5D9FF7}" dt="2023-09-11T19:24:50.167" v="3405" actId="20577"/>
        <pc:sldMkLst>
          <pc:docMk/>
          <pc:sldMk cId="579053186" sldId="257"/>
        </pc:sldMkLst>
        <pc:spChg chg="mod">
          <ac:chgData name="Andrzej Mazur" userId="77ceadfb-252b-4e11-b328-dd7d7bf7c210" providerId="ADAL" clId="{FA934903-0F77-4E82-B2B4-11983F5D9FF7}" dt="2023-09-11T19:24:50.167" v="3405" actId="20577"/>
          <ac:spMkLst>
            <pc:docMk/>
            <pc:sldMk cId="579053186" sldId="257"/>
            <ac:spMk id="2" creationId="{5C305C48-480F-D4BE-6053-7B39369FC922}"/>
          </ac:spMkLst>
        </pc:spChg>
      </pc:sldChg>
      <pc:sldChg chg="modSp add del mod">
        <pc:chgData name="Andrzej Mazur" userId="77ceadfb-252b-4e11-b328-dd7d7bf7c210" providerId="ADAL" clId="{FA934903-0F77-4E82-B2B4-11983F5D9FF7}" dt="2023-09-11T15:46:34.244" v="1339" actId="2696"/>
        <pc:sldMkLst>
          <pc:docMk/>
          <pc:sldMk cId="3573250900" sldId="258"/>
        </pc:sldMkLst>
        <pc:spChg chg="mod">
          <ac:chgData name="Andrzej Mazur" userId="77ceadfb-252b-4e11-b328-dd7d7bf7c210" providerId="ADAL" clId="{FA934903-0F77-4E82-B2B4-11983F5D9FF7}" dt="2023-09-11T15:23:27.479" v="17" actId="20577"/>
          <ac:spMkLst>
            <pc:docMk/>
            <pc:sldMk cId="3573250900" sldId="258"/>
            <ac:spMk id="5" creationId="{CDC437A3-23CC-EA5F-ACD9-98910E5EB2E2}"/>
          </ac:spMkLst>
        </pc:spChg>
        <pc:spChg chg="mod">
          <ac:chgData name="Andrzej Mazur" userId="77ceadfb-252b-4e11-b328-dd7d7bf7c210" providerId="ADAL" clId="{FA934903-0F77-4E82-B2B4-11983F5D9FF7}" dt="2023-09-11T15:28:03.176" v="195" actId="1035"/>
          <ac:spMkLst>
            <pc:docMk/>
            <pc:sldMk cId="3573250900" sldId="258"/>
            <ac:spMk id="6" creationId="{1CF91053-630A-69CB-D2B9-C4A1D1ACCD08}"/>
          </ac:spMkLst>
        </pc:spChg>
      </pc:sldChg>
      <pc:sldChg chg="modSp add del mod">
        <pc:chgData name="Andrzej Mazur" userId="77ceadfb-252b-4e11-b328-dd7d7bf7c210" providerId="ADAL" clId="{FA934903-0F77-4E82-B2B4-11983F5D9FF7}" dt="2023-09-11T19:46:32.103" v="3472"/>
        <pc:sldMkLst>
          <pc:docMk/>
          <pc:sldMk cId="2238017251" sldId="272"/>
        </pc:sldMkLst>
        <pc:spChg chg="mod">
          <ac:chgData name="Andrzej Mazur" userId="77ceadfb-252b-4e11-b328-dd7d7bf7c210" providerId="ADAL" clId="{FA934903-0F77-4E82-B2B4-11983F5D9FF7}" dt="2023-09-11T19:46:32.103" v="3472"/>
          <ac:spMkLst>
            <pc:docMk/>
            <pc:sldMk cId="2238017251" sldId="272"/>
            <ac:spMk id="6" creationId="{185679FF-3CC4-70E2-07B8-94703E8975C2}"/>
          </ac:spMkLst>
        </pc:spChg>
        <pc:spChg chg="mod">
          <ac:chgData name="Andrzej Mazur" userId="77ceadfb-252b-4e11-b328-dd7d7bf7c210" providerId="ADAL" clId="{FA934903-0F77-4E82-B2B4-11983F5D9FF7}" dt="2023-09-11T19:28:44.184" v="3425" actId="20577"/>
          <ac:spMkLst>
            <pc:docMk/>
            <pc:sldMk cId="2238017251" sldId="272"/>
            <ac:spMk id="13" creationId="{7781B5A4-3057-A27E-25C6-65355137B868}"/>
          </ac:spMkLst>
        </pc:spChg>
      </pc:sldChg>
      <pc:sldChg chg="add del">
        <pc:chgData name="Andrzej Mazur" userId="77ceadfb-252b-4e11-b328-dd7d7bf7c210" providerId="ADAL" clId="{FA934903-0F77-4E82-B2B4-11983F5D9FF7}" dt="2023-09-11T15:46:34.244" v="1339" actId="2696"/>
        <pc:sldMkLst>
          <pc:docMk/>
          <pc:sldMk cId="514589514" sldId="273"/>
        </pc:sldMkLst>
      </pc:sldChg>
      <pc:sldChg chg="add del">
        <pc:chgData name="Andrzej Mazur" userId="77ceadfb-252b-4e11-b328-dd7d7bf7c210" providerId="ADAL" clId="{FA934903-0F77-4E82-B2B4-11983F5D9FF7}" dt="2023-09-11T15:46:34.244" v="1339" actId="2696"/>
        <pc:sldMkLst>
          <pc:docMk/>
          <pc:sldMk cId="2536583581" sldId="274"/>
        </pc:sldMkLst>
      </pc:sldChg>
      <pc:sldChg chg="add del">
        <pc:chgData name="Andrzej Mazur" userId="77ceadfb-252b-4e11-b328-dd7d7bf7c210" providerId="ADAL" clId="{FA934903-0F77-4E82-B2B4-11983F5D9FF7}" dt="2023-09-11T15:47:15.948" v="1342" actId="47"/>
        <pc:sldMkLst>
          <pc:docMk/>
          <pc:sldMk cId="2690091491" sldId="275"/>
        </pc:sldMkLst>
      </pc:sldChg>
      <pc:sldChg chg="add del">
        <pc:chgData name="Andrzej Mazur" userId="77ceadfb-252b-4e11-b328-dd7d7bf7c210" providerId="ADAL" clId="{FA934903-0F77-4E82-B2B4-11983F5D9FF7}" dt="2023-09-11T15:47:15.948" v="1342" actId="47"/>
        <pc:sldMkLst>
          <pc:docMk/>
          <pc:sldMk cId="2462109170" sldId="276"/>
        </pc:sldMkLst>
      </pc:sldChg>
      <pc:sldChg chg="modSp add del mod">
        <pc:chgData name="Andrzej Mazur" userId="77ceadfb-252b-4e11-b328-dd7d7bf7c210" providerId="ADAL" clId="{FA934903-0F77-4E82-B2B4-11983F5D9FF7}" dt="2023-09-11T19:26:04.166" v="3421" actId="948"/>
        <pc:sldMkLst>
          <pc:docMk/>
          <pc:sldMk cId="2082227072" sldId="277"/>
        </pc:sldMkLst>
        <pc:spChg chg="mod">
          <ac:chgData name="Andrzej Mazur" userId="77ceadfb-252b-4e11-b328-dd7d7bf7c210" providerId="ADAL" clId="{FA934903-0F77-4E82-B2B4-11983F5D9FF7}" dt="2023-09-11T19:26:04.166" v="3421" actId="948"/>
          <ac:spMkLst>
            <pc:docMk/>
            <pc:sldMk cId="2082227072" sldId="277"/>
            <ac:spMk id="3" creationId="{101FF53E-AEAC-1AA4-9CF2-722812432430}"/>
          </ac:spMkLst>
        </pc:spChg>
      </pc:sldChg>
      <pc:sldChg chg="add del">
        <pc:chgData name="Andrzej Mazur" userId="77ceadfb-252b-4e11-b328-dd7d7bf7c210" providerId="ADAL" clId="{FA934903-0F77-4E82-B2B4-11983F5D9FF7}" dt="2023-09-11T15:47:00.521" v="1341" actId="2696"/>
        <pc:sldMkLst>
          <pc:docMk/>
          <pc:sldMk cId="4188800398" sldId="278"/>
        </pc:sldMkLst>
      </pc:sldChg>
      <pc:sldChg chg="add del">
        <pc:chgData name="Andrzej Mazur" userId="77ceadfb-252b-4e11-b328-dd7d7bf7c210" providerId="ADAL" clId="{FA934903-0F77-4E82-B2B4-11983F5D9FF7}" dt="2023-09-11T15:46:44.328" v="1340" actId="47"/>
        <pc:sldMkLst>
          <pc:docMk/>
          <pc:sldMk cId="631180706" sldId="279"/>
        </pc:sldMkLst>
      </pc:sldChg>
      <pc:sldChg chg="add del">
        <pc:chgData name="Andrzej Mazur" userId="77ceadfb-252b-4e11-b328-dd7d7bf7c210" providerId="ADAL" clId="{FA934903-0F77-4E82-B2B4-11983F5D9FF7}" dt="2023-09-11T15:46:34.244" v="1339" actId="2696"/>
        <pc:sldMkLst>
          <pc:docMk/>
          <pc:sldMk cId="161851117" sldId="280"/>
        </pc:sldMkLst>
      </pc:sldChg>
      <pc:sldChg chg="modSp add del mod">
        <pc:chgData name="Andrzej Mazur" userId="77ceadfb-252b-4e11-b328-dd7d7bf7c210" providerId="ADAL" clId="{FA934903-0F77-4E82-B2B4-11983F5D9FF7}" dt="2023-09-11T15:46:34.244" v="1339" actId="2696"/>
        <pc:sldMkLst>
          <pc:docMk/>
          <pc:sldMk cId="2758107428" sldId="281"/>
        </pc:sldMkLst>
        <pc:spChg chg="mod">
          <ac:chgData name="Andrzej Mazur" userId="77ceadfb-252b-4e11-b328-dd7d7bf7c210" providerId="ADAL" clId="{FA934903-0F77-4E82-B2B4-11983F5D9FF7}" dt="2023-09-11T15:28:14.348" v="212" actId="1035"/>
          <ac:spMkLst>
            <pc:docMk/>
            <pc:sldMk cId="2758107428" sldId="281"/>
            <ac:spMk id="5" creationId="{6CC0BDC7-9D12-463D-E6CD-0DB65F20529F}"/>
          </ac:spMkLst>
        </pc:spChg>
      </pc:sldChg>
      <pc:sldChg chg="modSp add del mod">
        <pc:chgData name="Andrzej Mazur" userId="77ceadfb-252b-4e11-b328-dd7d7bf7c210" providerId="ADAL" clId="{FA934903-0F77-4E82-B2B4-11983F5D9FF7}" dt="2023-09-11T19:46:32.103" v="3472"/>
        <pc:sldMkLst>
          <pc:docMk/>
          <pc:sldMk cId="3814856164" sldId="282"/>
        </pc:sldMkLst>
        <pc:spChg chg="mod">
          <ac:chgData name="Andrzej Mazur" userId="77ceadfb-252b-4e11-b328-dd7d7bf7c210" providerId="ADAL" clId="{FA934903-0F77-4E82-B2B4-11983F5D9FF7}" dt="2023-09-11T19:46:32.103" v="3472"/>
          <ac:spMkLst>
            <pc:docMk/>
            <pc:sldMk cId="3814856164" sldId="282"/>
            <ac:spMk id="4" creationId="{82D7F634-8678-2416-5E1F-C3277F2A3ECB}"/>
          </ac:spMkLst>
        </pc:spChg>
        <pc:spChg chg="mod">
          <ac:chgData name="Andrzej Mazur" userId="77ceadfb-252b-4e11-b328-dd7d7bf7c210" providerId="ADAL" clId="{FA934903-0F77-4E82-B2B4-11983F5D9FF7}" dt="2023-09-11T15:28:42.977" v="231" actId="1036"/>
          <ac:spMkLst>
            <pc:docMk/>
            <pc:sldMk cId="3814856164" sldId="282"/>
            <ac:spMk id="5" creationId="{4776821D-DC25-801B-B8E9-80CBEB51FD8F}"/>
          </ac:spMkLst>
        </pc:spChg>
      </pc:sldChg>
      <pc:sldChg chg="addSp delSp modSp add del mod">
        <pc:chgData name="Andrzej Mazur" userId="77ceadfb-252b-4e11-b328-dd7d7bf7c210" providerId="ADAL" clId="{FA934903-0F77-4E82-B2B4-11983F5D9FF7}" dt="2023-09-11T19:46:32.103" v="3472"/>
        <pc:sldMkLst>
          <pc:docMk/>
          <pc:sldMk cId="2823191792" sldId="283"/>
        </pc:sldMkLst>
        <pc:spChg chg="del">
          <ac:chgData name="Andrzej Mazur" userId="77ceadfb-252b-4e11-b328-dd7d7bf7c210" providerId="ADAL" clId="{FA934903-0F77-4E82-B2B4-11983F5D9FF7}" dt="2023-09-11T15:31:07.875" v="486" actId="478"/>
          <ac:spMkLst>
            <pc:docMk/>
            <pc:sldMk cId="2823191792" sldId="283"/>
            <ac:spMk id="3" creationId="{B84A9255-9CA6-A487-87E2-56A93C4BD9D7}"/>
          </ac:spMkLst>
        </pc:spChg>
        <pc:spChg chg="add mod">
          <ac:chgData name="Andrzej Mazur" userId="77ceadfb-252b-4e11-b328-dd7d7bf7c210" providerId="ADAL" clId="{FA934903-0F77-4E82-B2B4-11983F5D9FF7}" dt="2023-09-11T19:46:32.103" v="3472"/>
          <ac:spMkLst>
            <pc:docMk/>
            <pc:sldMk cId="2823191792" sldId="283"/>
            <ac:spMk id="4" creationId="{EE579449-A32B-B01C-8EF9-033A2375534D}"/>
          </ac:spMkLst>
        </pc:spChg>
        <pc:spChg chg="mod">
          <ac:chgData name="Andrzej Mazur" userId="77ceadfb-252b-4e11-b328-dd7d7bf7c210" providerId="ADAL" clId="{FA934903-0F77-4E82-B2B4-11983F5D9FF7}" dt="2023-09-11T15:31:05.868" v="485" actId="1036"/>
          <ac:spMkLst>
            <pc:docMk/>
            <pc:sldMk cId="2823191792" sldId="283"/>
            <ac:spMk id="5" creationId="{778E59DE-B62B-3C5B-42EC-FAF6B2EDB3C8}"/>
          </ac:spMkLst>
        </pc:spChg>
        <pc:spChg chg="add mod">
          <ac:chgData name="Andrzej Mazur" userId="77ceadfb-252b-4e11-b328-dd7d7bf7c210" providerId="ADAL" clId="{FA934903-0F77-4E82-B2B4-11983F5D9FF7}" dt="2023-09-11T19:46:32.103" v="3472"/>
          <ac:spMkLst>
            <pc:docMk/>
            <pc:sldMk cId="2823191792" sldId="283"/>
            <ac:spMk id="6" creationId="{A6F70D5C-3E76-BFC0-3EB2-F7B3019D770C}"/>
          </ac:spMkLst>
        </pc:spChg>
      </pc:sldChg>
      <pc:sldChg chg="addSp delSp modSp add del mod">
        <pc:chgData name="Andrzej Mazur" userId="77ceadfb-252b-4e11-b328-dd7d7bf7c210" providerId="ADAL" clId="{FA934903-0F77-4E82-B2B4-11983F5D9FF7}" dt="2023-09-11T19:46:32.103" v="3472"/>
        <pc:sldMkLst>
          <pc:docMk/>
          <pc:sldMk cId="2188010684" sldId="284"/>
        </pc:sldMkLst>
        <pc:spChg chg="del mod">
          <ac:chgData name="Andrzej Mazur" userId="77ceadfb-252b-4e11-b328-dd7d7bf7c210" providerId="ADAL" clId="{FA934903-0F77-4E82-B2B4-11983F5D9FF7}" dt="2023-09-11T15:33:26.290" v="587" actId="478"/>
          <ac:spMkLst>
            <pc:docMk/>
            <pc:sldMk cId="2188010684" sldId="284"/>
            <ac:spMk id="3" creationId="{739B2263-4213-3CB4-E1F6-C644BBCEC8BA}"/>
          </ac:spMkLst>
        </pc:spChg>
        <pc:spChg chg="add del mod">
          <ac:chgData name="Andrzej Mazur" userId="77ceadfb-252b-4e11-b328-dd7d7bf7c210" providerId="ADAL" clId="{FA934903-0F77-4E82-B2B4-11983F5D9FF7}" dt="2023-09-11T15:33:22.224" v="586"/>
          <ac:spMkLst>
            <pc:docMk/>
            <pc:sldMk cId="2188010684" sldId="284"/>
            <ac:spMk id="4" creationId="{DF0BC227-9C76-91A0-C77F-599CE1FE43EF}"/>
          </ac:spMkLst>
        </pc:spChg>
        <pc:spChg chg="mod">
          <ac:chgData name="Andrzej Mazur" userId="77ceadfb-252b-4e11-b328-dd7d7bf7c210" providerId="ADAL" clId="{FA934903-0F77-4E82-B2B4-11983F5D9FF7}" dt="2023-09-11T15:33:11.355" v="582" actId="1036"/>
          <ac:spMkLst>
            <pc:docMk/>
            <pc:sldMk cId="2188010684" sldId="284"/>
            <ac:spMk id="5" creationId="{144FAEB3-18FA-63C1-4CCE-758229AE76E6}"/>
          </ac:spMkLst>
        </pc:spChg>
        <pc:spChg chg="add del mod">
          <ac:chgData name="Andrzej Mazur" userId="77ceadfb-252b-4e11-b328-dd7d7bf7c210" providerId="ADAL" clId="{FA934903-0F77-4E82-B2B4-11983F5D9FF7}" dt="2023-09-11T15:33:22.224" v="586"/>
          <ac:spMkLst>
            <pc:docMk/>
            <pc:sldMk cId="2188010684" sldId="284"/>
            <ac:spMk id="6" creationId="{607BB6B9-0B9E-DA54-D15D-F547079C67E1}"/>
          </ac:spMkLst>
        </pc:spChg>
        <pc:spChg chg="add del mod">
          <ac:chgData name="Andrzej Mazur" userId="77ceadfb-252b-4e11-b328-dd7d7bf7c210" providerId="ADAL" clId="{FA934903-0F77-4E82-B2B4-11983F5D9FF7}" dt="2023-09-11T15:34:09.376" v="621"/>
          <ac:spMkLst>
            <pc:docMk/>
            <pc:sldMk cId="2188010684" sldId="284"/>
            <ac:spMk id="7" creationId="{5D7E90E0-0F17-3F3E-0C81-FA32309AA149}"/>
          </ac:spMkLst>
        </pc:spChg>
        <pc:spChg chg="add del mod">
          <ac:chgData name="Andrzej Mazur" userId="77ceadfb-252b-4e11-b328-dd7d7bf7c210" providerId="ADAL" clId="{FA934903-0F77-4E82-B2B4-11983F5D9FF7}" dt="2023-09-11T15:34:09.376" v="621"/>
          <ac:spMkLst>
            <pc:docMk/>
            <pc:sldMk cId="2188010684" sldId="284"/>
            <ac:spMk id="8" creationId="{0738E600-7FE2-39DC-030A-CEBA0473D2C6}"/>
          </ac:spMkLst>
        </pc:spChg>
        <pc:spChg chg="add mod">
          <ac:chgData name="Andrzej Mazur" userId="77ceadfb-252b-4e11-b328-dd7d7bf7c210" providerId="ADAL" clId="{FA934903-0F77-4E82-B2B4-11983F5D9FF7}" dt="2023-09-11T19:46:32.103" v="3472"/>
          <ac:spMkLst>
            <pc:docMk/>
            <pc:sldMk cId="2188010684" sldId="284"/>
            <ac:spMk id="13" creationId="{56B73BF7-0F44-AAD4-7139-C3A13BC5CDD3}"/>
          </ac:spMkLst>
        </pc:spChg>
      </pc:sldChg>
      <pc:sldChg chg="modSp add del mod">
        <pc:chgData name="Andrzej Mazur" userId="77ceadfb-252b-4e11-b328-dd7d7bf7c210" providerId="ADAL" clId="{FA934903-0F77-4E82-B2B4-11983F5D9FF7}" dt="2023-09-11T19:46:32.103" v="3472"/>
        <pc:sldMkLst>
          <pc:docMk/>
          <pc:sldMk cId="3270089585" sldId="285"/>
        </pc:sldMkLst>
        <pc:spChg chg="mod">
          <ac:chgData name="Andrzej Mazur" userId="77ceadfb-252b-4e11-b328-dd7d7bf7c210" providerId="ADAL" clId="{FA934903-0F77-4E82-B2B4-11983F5D9FF7}" dt="2023-09-11T19:46:32.103" v="3472"/>
          <ac:spMkLst>
            <pc:docMk/>
            <pc:sldMk cId="3270089585" sldId="285"/>
            <ac:spMk id="3" creationId="{CEB9AD8F-0DCE-8780-4980-38D945D2D51C}"/>
          </ac:spMkLst>
        </pc:spChg>
        <pc:spChg chg="mod">
          <ac:chgData name="Andrzej Mazur" userId="77ceadfb-252b-4e11-b328-dd7d7bf7c210" providerId="ADAL" clId="{FA934903-0F77-4E82-B2B4-11983F5D9FF7}" dt="2023-09-11T15:36:24.805" v="746" actId="1036"/>
          <ac:spMkLst>
            <pc:docMk/>
            <pc:sldMk cId="3270089585" sldId="285"/>
            <ac:spMk id="4" creationId="{111D25BE-2923-EA5E-F119-90A41A035624}"/>
          </ac:spMkLst>
        </pc:spChg>
      </pc:sldChg>
      <pc:sldChg chg="addSp delSp modSp add del mod">
        <pc:chgData name="Andrzej Mazur" userId="77ceadfb-252b-4e11-b328-dd7d7bf7c210" providerId="ADAL" clId="{FA934903-0F77-4E82-B2B4-11983F5D9FF7}" dt="2023-09-11T15:46:34.244" v="1339" actId="2696"/>
        <pc:sldMkLst>
          <pc:docMk/>
          <pc:sldMk cId="2298796848" sldId="286"/>
        </pc:sldMkLst>
        <pc:spChg chg="del">
          <ac:chgData name="Andrzej Mazur" userId="77ceadfb-252b-4e11-b328-dd7d7bf7c210" providerId="ADAL" clId="{FA934903-0F77-4E82-B2B4-11983F5D9FF7}" dt="2023-09-11T15:40:37.072" v="1027" actId="478"/>
          <ac:spMkLst>
            <pc:docMk/>
            <pc:sldMk cId="2298796848" sldId="286"/>
            <ac:spMk id="3" creationId="{BE48F351-EFCF-3310-F0A0-3DB589C195E7}"/>
          </ac:spMkLst>
        </pc:spChg>
        <pc:spChg chg="mod">
          <ac:chgData name="Andrzej Mazur" userId="77ceadfb-252b-4e11-b328-dd7d7bf7c210" providerId="ADAL" clId="{FA934903-0F77-4E82-B2B4-11983F5D9FF7}" dt="2023-09-11T15:40:34.742" v="1026" actId="1035"/>
          <ac:spMkLst>
            <pc:docMk/>
            <pc:sldMk cId="2298796848" sldId="286"/>
            <ac:spMk id="4" creationId="{F7D6E9B6-2CFF-7333-3D7E-8ECE10952200}"/>
          </ac:spMkLst>
        </pc:spChg>
        <pc:spChg chg="add del mod">
          <ac:chgData name="Andrzej Mazur" userId="77ceadfb-252b-4e11-b328-dd7d7bf7c210" providerId="ADAL" clId="{FA934903-0F77-4E82-B2B4-11983F5D9FF7}" dt="2023-09-11T15:41:40.631" v="1059"/>
          <ac:spMkLst>
            <pc:docMk/>
            <pc:sldMk cId="2298796848" sldId="286"/>
            <ac:spMk id="5" creationId="{A176A6D3-CF2B-C3AF-A64B-0E9F2163C9D1}"/>
          </ac:spMkLst>
        </pc:spChg>
        <pc:spChg chg="add mod">
          <ac:chgData name="Andrzej Mazur" userId="77ceadfb-252b-4e11-b328-dd7d7bf7c210" providerId="ADAL" clId="{FA934903-0F77-4E82-B2B4-11983F5D9FF7}" dt="2023-09-11T15:44:34.224" v="1295" actId="255"/>
          <ac:spMkLst>
            <pc:docMk/>
            <pc:sldMk cId="2298796848" sldId="286"/>
            <ac:spMk id="8" creationId="{CFAADF46-00FE-8660-38B6-9D417964C9A1}"/>
          </ac:spMkLst>
        </pc:spChg>
        <pc:picChg chg="add del mod">
          <ac:chgData name="Andrzej Mazur" userId="77ceadfb-252b-4e11-b328-dd7d7bf7c210" providerId="ADAL" clId="{FA934903-0F77-4E82-B2B4-11983F5D9FF7}" dt="2023-09-11T15:41:40.631" v="1059"/>
          <ac:picMkLst>
            <pc:docMk/>
            <pc:sldMk cId="2298796848" sldId="286"/>
            <ac:picMk id="6" creationId="{DACA8A09-A6D2-3194-9D3C-AABEE35A8601}"/>
          </ac:picMkLst>
        </pc:picChg>
        <pc:picChg chg="add del mod">
          <ac:chgData name="Andrzej Mazur" userId="77ceadfb-252b-4e11-b328-dd7d7bf7c210" providerId="ADAL" clId="{FA934903-0F77-4E82-B2B4-11983F5D9FF7}" dt="2023-09-11T15:41:40.631" v="1059"/>
          <ac:picMkLst>
            <pc:docMk/>
            <pc:sldMk cId="2298796848" sldId="286"/>
            <ac:picMk id="7" creationId="{2521C619-190D-D7B6-C986-052946D1EF69}"/>
          </ac:picMkLst>
        </pc:picChg>
        <pc:picChg chg="add mod">
          <ac:chgData name="Andrzej Mazur" userId="77ceadfb-252b-4e11-b328-dd7d7bf7c210" providerId="ADAL" clId="{FA934903-0F77-4E82-B2B4-11983F5D9FF7}" dt="2023-09-11T15:44:16.884" v="1282" actId="1036"/>
          <ac:picMkLst>
            <pc:docMk/>
            <pc:sldMk cId="2298796848" sldId="286"/>
            <ac:picMk id="9" creationId="{00B012D4-CF23-E93B-568E-0E7A56588A34}"/>
          </ac:picMkLst>
        </pc:picChg>
        <pc:picChg chg="add mod">
          <ac:chgData name="Andrzej Mazur" userId="77ceadfb-252b-4e11-b328-dd7d7bf7c210" providerId="ADAL" clId="{FA934903-0F77-4E82-B2B4-11983F5D9FF7}" dt="2023-09-11T15:44:16.884" v="1282" actId="1036"/>
          <ac:picMkLst>
            <pc:docMk/>
            <pc:sldMk cId="2298796848" sldId="286"/>
            <ac:picMk id="13" creationId="{40B7CA9F-7897-0A2D-429F-F3F43A6E8FED}"/>
          </ac:picMkLst>
        </pc:picChg>
      </pc:sldChg>
      <pc:sldChg chg="modSp add del mod">
        <pc:chgData name="Andrzej Mazur" userId="77ceadfb-252b-4e11-b328-dd7d7bf7c210" providerId="ADAL" clId="{FA934903-0F77-4E82-B2B4-11983F5D9FF7}" dt="2023-09-11T15:46:34.244" v="1339" actId="2696"/>
        <pc:sldMkLst>
          <pc:docMk/>
          <pc:sldMk cId="3428478387" sldId="287"/>
        </pc:sldMkLst>
        <pc:spChg chg="mod">
          <ac:chgData name="Andrzej Mazur" userId="77ceadfb-252b-4e11-b328-dd7d7bf7c210" providerId="ADAL" clId="{FA934903-0F77-4E82-B2B4-11983F5D9FF7}" dt="2023-09-11T15:45:12.922" v="1311" actId="1035"/>
          <ac:spMkLst>
            <pc:docMk/>
            <pc:sldMk cId="3428478387" sldId="287"/>
            <ac:spMk id="2" creationId="{AEF28E1E-B344-B0F8-1148-027EDF3E8AE1}"/>
          </ac:spMkLst>
        </pc:spChg>
        <pc:spChg chg="mod">
          <ac:chgData name="Andrzej Mazur" userId="77ceadfb-252b-4e11-b328-dd7d7bf7c210" providerId="ADAL" clId="{FA934903-0F77-4E82-B2B4-11983F5D9FF7}" dt="2023-09-11T15:45:19.566" v="1337" actId="1036"/>
          <ac:spMkLst>
            <pc:docMk/>
            <pc:sldMk cId="3428478387" sldId="287"/>
            <ac:spMk id="3" creationId="{CC0C31C4-A25D-8E5A-0E40-DD1B6DCCDD22}"/>
          </ac:spMkLst>
        </pc:spChg>
      </pc:sldChg>
      <pc:sldChg chg="addSp delSp modSp add del mod">
        <pc:chgData name="Andrzej Mazur" userId="77ceadfb-252b-4e11-b328-dd7d7bf7c210" providerId="ADAL" clId="{FA934903-0F77-4E82-B2B4-11983F5D9FF7}" dt="2023-09-11T20:12:45.827" v="4032" actId="113"/>
        <pc:sldMkLst>
          <pc:docMk/>
          <pc:sldMk cId="437155277" sldId="288"/>
        </pc:sldMkLst>
        <pc:spChg chg="mod">
          <ac:chgData name="Andrzej Mazur" userId="77ceadfb-252b-4e11-b328-dd7d7bf7c210" providerId="ADAL" clId="{FA934903-0F77-4E82-B2B4-11983F5D9FF7}" dt="2023-09-11T18:49:07.911" v="2748" actId="3064"/>
          <ac:spMkLst>
            <pc:docMk/>
            <pc:sldMk cId="437155277" sldId="288"/>
            <ac:spMk id="2" creationId="{5A9240B3-001F-1F68-4E94-D7D9E5D4CF38}"/>
          </ac:spMkLst>
        </pc:spChg>
        <pc:spChg chg="del">
          <ac:chgData name="Andrzej Mazur" userId="77ceadfb-252b-4e11-b328-dd7d7bf7c210" providerId="ADAL" clId="{FA934903-0F77-4E82-B2B4-11983F5D9FF7}" dt="2023-09-11T15:53:34.302" v="1506" actId="478"/>
          <ac:spMkLst>
            <pc:docMk/>
            <pc:sldMk cId="437155277" sldId="288"/>
            <ac:spMk id="3" creationId="{33AEB36A-29EA-2FCD-0422-96D67C3093F5}"/>
          </ac:spMkLst>
        </pc:spChg>
        <pc:spChg chg="add del mod">
          <ac:chgData name="Andrzej Mazur" userId="77ceadfb-252b-4e11-b328-dd7d7bf7c210" providerId="ADAL" clId="{FA934903-0F77-4E82-B2B4-11983F5D9FF7}" dt="2023-09-11T18:47:15.930" v="2734" actId="478"/>
          <ac:spMkLst>
            <pc:docMk/>
            <pc:sldMk cId="437155277" sldId="288"/>
            <ac:spMk id="3" creationId="{519FEFAC-2207-F74B-1196-11AE3AD92C77}"/>
          </ac:spMkLst>
        </pc:spChg>
        <pc:spChg chg="del">
          <ac:chgData name="Andrzej Mazur" userId="77ceadfb-252b-4e11-b328-dd7d7bf7c210" providerId="ADAL" clId="{FA934903-0F77-4E82-B2B4-11983F5D9FF7}" dt="2023-09-11T15:53:34.302" v="1506" actId="478"/>
          <ac:spMkLst>
            <pc:docMk/>
            <pc:sldMk cId="437155277" sldId="288"/>
            <ac:spMk id="4" creationId="{964D71A1-44D5-948C-D15C-C2F392C0945D}"/>
          </ac:spMkLst>
        </pc:spChg>
        <pc:spChg chg="add mod">
          <ac:chgData name="Andrzej Mazur" userId="77ceadfb-252b-4e11-b328-dd7d7bf7c210" providerId="ADAL" clId="{FA934903-0F77-4E82-B2B4-11983F5D9FF7}" dt="2023-09-11T18:50:02.170" v="2756" actId="1076"/>
          <ac:spMkLst>
            <pc:docMk/>
            <pc:sldMk cId="437155277" sldId="288"/>
            <ac:spMk id="4" creationId="{989FD091-3303-3D4A-C114-961AC6AF3E6F}"/>
          </ac:spMkLst>
        </pc:spChg>
        <pc:spChg chg="del">
          <ac:chgData name="Andrzej Mazur" userId="77ceadfb-252b-4e11-b328-dd7d7bf7c210" providerId="ADAL" clId="{FA934903-0F77-4E82-B2B4-11983F5D9FF7}" dt="2023-09-11T15:53:46.483" v="1507" actId="478"/>
          <ac:spMkLst>
            <pc:docMk/>
            <pc:sldMk cId="437155277" sldId="288"/>
            <ac:spMk id="8" creationId="{C4A1D393-B8A6-B37B-F1D7-F777EAEB6BF4}"/>
          </ac:spMkLst>
        </pc:spChg>
        <pc:spChg chg="del">
          <ac:chgData name="Andrzej Mazur" userId="77ceadfb-252b-4e11-b328-dd7d7bf7c210" providerId="ADAL" clId="{FA934903-0F77-4E82-B2B4-11983F5D9FF7}" dt="2023-09-11T15:53:46.483" v="1507" actId="478"/>
          <ac:spMkLst>
            <pc:docMk/>
            <pc:sldMk cId="437155277" sldId="288"/>
            <ac:spMk id="9" creationId="{BE29068B-49F8-3178-F485-2CFD969E6CC7}"/>
          </ac:spMkLst>
        </pc:spChg>
        <pc:spChg chg="add del mod">
          <ac:chgData name="Andrzej Mazur" userId="77ceadfb-252b-4e11-b328-dd7d7bf7c210" providerId="ADAL" clId="{FA934903-0F77-4E82-B2B4-11983F5D9FF7}" dt="2023-09-11T15:54:47.816" v="1517" actId="478"/>
          <ac:spMkLst>
            <pc:docMk/>
            <pc:sldMk cId="437155277" sldId="288"/>
            <ac:spMk id="14" creationId="{72B1F16F-451F-69E4-D2A0-D28448A111E3}"/>
          </ac:spMkLst>
        </pc:spChg>
        <pc:spChg chg="add del mod">
          <ac:chgData name="Andrzej Mazur" userId="77ceadfb-252b-4e11-b328-dd7d7bf7c210" providerId="ADAL" clId="{FA934903-0F77-4E82-B2B4-11983F5D9FF7}" dt="2023-09-11T15:54:09.829" v="1515" actId="478"/>
          <ac:spMkLst>
            <pc:docMk/>
            <pc:sldMk cId="437155277" sldId="288"/>
            <ac:spMk id="15" creationId="{AEEDA8E1-3314-6858-EC33-D4CB24465506}"/>
          </ac:spMkLst>
        </pc:spChg>
        <pc:spChg chg="add del mod">
          <ac:chgData name="Andrzej Mazur" userId="77ceadfb-252b-4e11-b328-dd7d7bf7c210" providerId="ADAL" clId="{FA934903-0F77-4E82-B2B4-11983F5D9FF7}" dt="2023-09-11T18:32:50.861" v="2361" actId="478"/>
          <ac:spMkLst>
            <pc:docMk/>
            <pc:sldMk cId="437155277" sldId="288"/>
            <ac:spMk id="16" creationId="{1D379B0D-7BA7-398A-871D-9150D6915D32}"/>
          </ac:spMkLst>
        </pc:spChg>
        <pc:spChg chg="add del mod">
          <ac:chgData name="Andrzej Mazur" userId="77ceadfb-252b-4e11-b328-dd7d7bf7c210" providerId="ADAL" clId="{FA934903-0F77-4E82-B2B4-11983F5D9FF7}" dt="2023-09-11T15:57:45.691" v="1667" actId="478"/>
          <ac:spMkLst>
            <pc:docMk/>
            <pc:sldMk cId="437155277" sldId="288"/>
            <ac:spMk id="17" creationId="{934530CD-087C-4A6B-845C-8CA01C851280}"/>
          </ac:spMkLst>
        </pc:spChg>
        <pc:spChg chg="add mod">
          <ac:chgData name="Andrzej Mazur" userId="77ceadfb-252b-4e11-b328-dd7d7bf7c210" providerId="ADAL" clId="{FA934903-0F77-4E82-B2B4-11983F5D9FF7}" dt="2023-09-11T18:50:31.025" v="2768" actId="1076"/>
          <ac:spMkLst>
            <pc:docMk/>
            <pc:sldMk cId="437155277" sldId="288"/>
            <ac:spMk id="19" creationId="{0F6E91D8-2C39-AD0B-F723-3AE982CC8BCF}"/>
          </ac:spMkLst>
        </pc:spChg>
        <pc:spChg chg="add mod">
          <ac:chgData name="Andrzej Mazur" userId="77ceadfb-252b-4e11-b328-dd7d7bf7c210" providerId="ADAL" clId="{FA934903-0F77-4E82-B2B4-11983F5D9FF7}" dt="2023-09-11T20:12:45.827" v="4032" actId="113"/>
          <ac:spMkLst>
            <pc:docMk/>
            <pc:sldMk cId="437155277" sldId="288"/>
            <ac:spMk id="20" creationId="{58FF561D-0C9B-7380-9C63-BDED1544F58D}"/>
          </ac:spMkLst>
        </pc:spChg>
        <pc:spChg chg="add del mod">
          <ac:chgData name="Andrzej Mazur" userId="77ceadfb-252b-4e11-b328-dd7d7bf7c210" providerId="ADAL" clId="{FA934903-0F77-4E82-B2B4-11983F5D9FF7}" dt="2023-09-11T18:38:56.641" v="2602" actId="478"/>
          <ac:spMkLst>
            <pc:docMk/>
            <pc:sldMk cId="437155277" sldId="288"/>
            <ac:spMk id="21" creationId="{ABCB8F5F-605F-6138-2B38-36D1FFBA5B93}"/>
          </ac:spMkLst>
        </pc:spChg>
        <pc:spChg chg="add del mod">
          <ac:chgData name="Andrzej Mazur" userId="77ceadfb-252b-4e11-b328-dd7d7bf7c210" providerId="ADAL" clId="{FA934903-0F77-4E82-B2B4-11983F5D9FF7}" dt="2023-09-11T18:32:50.861" v="2361" actId="478"/>
          <ac:spMkLst>
            <pc:docMk/>
            <pc:sldMk cId="437155277" sldId="288"/>
            <ac:spMk id="23" creationId="{E4953640-AF3D-26DB-F030-F91669A99A94}"/>
          </ac:spMkLst>
        </pc:spChg>
        <pc:picChg chg="del">
          <ac:chgData name="Andrzej Mazur" userId="77ceadfb-252b-4e11-b328-dd7d7bf7c210" providerId="ADAL" clId="{FA934903-0F77-4E82-B2B4-11983F5D9FF7}" dt="2023-09-11T15:53:34.302" v="1506" actId="478"/>
          <ac:picMkLst>
            <pc:docMk/>
            <pc:sldMk cId="437155277" sldId="288"/>
            <ac:picMk id="5" creationId="{8BABC21E-664F-1BCD-A1BC-3068870BC62E}"/>
          </ac:picMkLst>
        </pc:picChg>
        <pc:picChg chg="del">
          <ac:chgData name="Andrzej Mazur" userId="77ceadfb-252b-4e11-b328-dd7d7bf7c210" providerId="ADAL" clId="{FA934903-0F77-4E82-B2B4-11983F5D9FF7}" dt="2023-09-11T15:53:34.302" v="1506" actId="478"/>
          <ac:picMkLst>
            <pc:docMk/>
            <pc:sldMk cId="437155277" sldId="288"/>
            <ac:picMk id="6" creationId="{34C0FB89-CECB-95D9-A876-4D6623CD2E38}"/>
          </ac:picMkLst>
        </pc:picChg>
        <pc:picChg chg="del">
          <ac:chgData name="Andrzej Mazur" userId="77ceadfb-252b-4e11-b328-dd7d7bf7c210" providerId="ADAL" clId="{FA934903-0F77-4E82-B2B4-11983F5D9FF7}" dt="2023-09-11T15:53:34.302" v="1506" actId="478"/>
          <ac:picMkLst>
            <pc:docMk/>
            <pc:sldMk cId="437155277" sldId="288"/>
            <ac:picMk id="7" creationId="{C996C975-5D1C-42C8-324F-493DE7D80F50}"/>
          </ac:picMkLst>
        </pc:picChg>
        <pc:picChg chg="add mod">
          <ac:chgData name="Andrzej Mazur" userId="77ceadfb-252b-4e11-b328-dd7d7bf7c210" providerId="ADAL" clId="{FA934903-0F77-4E82-B2B4-11983F5D9FF7}" dt="2023-09-11T18:53:37.112" v="2824" actId="1076"/>
          <ac:picMkLst>
            <pc:docMk/>
            <pc:sldMk cId="437155277" sldId="288"/>
            <ac:picMk id="18" creationId="{C15168F2-6BBF-9C7E-A6F4-C3CC034BE91E}"/>
          </ac:picMkLst>
        </pc:picChg>
        <pc:picChg chg="add mod">
          <ac:chgData name="Andrzej Mazur" userId="77ceadfb-252b-4e11-b328-dd7d7bf7c210" providerId="ADAL" clId="{FA934903-0F77-4E82-B2B4-11983F5D9FF7}" dt="2023-09-11T18:53:37.112" v="2824" actId="1076"/>
          <ac:picMkLst>
            <pc:docMk/>
            <pc:sldMk cId="437155277" sldId="288"/>
            <ac:picMk id="22" creationId="{50663C4F-476E-06DF-98BE-43941310861D}"/>
          </ac:picMkLst>
        </pc:picChg>
      </pc:sldChg>
      <pc:sldChg chg="modSp add del mod">
        <pc:chgData name="Andrzej Mazur" userId="77ceadfb-252b-4e11-b328-dd7d7bf7c210" providerId="ADAL" clId="{FA934903-0F77-4E82-B2B4-11983F5D9FF7}" dt="2023-09-11T20:20:19.154" v="4104" actId="1076"/>
        <pc:sldMkLst>
          <pc:docMk/>
          <pc:sldMk cId="469841442" sldId="289"/>
        </pc:sldMkLst>
        <pc:spChg chg="mod">
          <ac:chgData name="Andrzej Mazur" userId="77ceadfb-252b-4e11-b328-dd7d7bf7c210" providerId="ADAL" clId="{FA934903-0F77-4E82-B2B4-11983F5D9FF7}" dt="2023-09-11T19:52:09.329" v="3663" actId="1036"/>
          <ac:spMkLst>
            <pc:docMk/>
            <pc:sldMk cId="469841442" sldId="289"/>
            <ac:spMk id="4" creationId="{DAE91A98-777F-47BD-5039-E6B51E5926E7}"/>
          </ac:spMkLst>
        </pc:spChg>
        <pc:picChg chg="mod">
          <ac:chgData name="Andrzej Mazur" userId="77ceadfb-252b-4e11-b328-dd7d7bf7c210" providerId="ADAL" clId="{FA934903-0F77-4E82-B2B4-11983F5D9FF7}" dt="2023-09-11T20:15:37.804" v="4038" actId="1076"/>
          <ac:picMkLst>
            <pc:docMk/>
            <pc:sldMk cId="469841442" sldId="289"/>
            <ac:picMk id="5" creationId="{7910222F-77EB-59E2-1B2C-0445D88653BD}"/>
          </ac:picMkLst>
        </pc:picChg>
        <pc:picChg chg="mod">
          <ac:chgData name="Andrzej Mazur" userId="77ceadfb-252b-4e11-b328-dd7d7bf7c210" providerId="ADAL" clId="{FA934903-0F77-4E82-B2B4-11983F5D9FF7}" dt="2023-09-11T20:20:19.154" v="4104" actId="1076"/>
          <ac:picMkLst>
            <pc:docMk/>
            <pc:sldMk cId="469841442" sldId="289"/>
            <ac:picMk id="6" creationId="{04B2C369-83D1-752A-7F3F-A4DA010B8065}"/>
          </ac:picMkLst>
        </pc:picChg>
      </pc:sldChg>
      <pc:sldChg chg="modSp add del mod">
        <pc:chgData name="Andrzej Mazur" userId="77ceadfb-252b-4e11-b328-dd7d7bf7c210" providerId="ADAL" clId="{FA934903-0F77-4E82-B2B4-11983F5D9FF7}" dt="2023-09-11T20:20:57.527" v="4108" actId="1076"/>
        <pc:sldMkLst>
          <pc:docMk/>
          <pc:sldMk cId="477845531" sldId="290"/>
        </pc:sldMkLst>
        <pc:spChg chg="mod">
          <ac:chgData name="Andrzej Mazur" userId="77ceadfb-252b-4e11-b328-dd7d7bf7c210" providerId="ADAL" clId="{FA934903-0F77-4E82-B2B4-11983F5D9FF7}" dt="2023-09-11T20:16:54.625" v="4072" actId="1035"/>
          <ac:spMkLst>
            <pc:docMk/>
            <pc:sldMk cId="477845531" sldId="290"/>
            <ac:spMk id="4" creationId="{A9D3E9E1-264E-E1CE-E676-0855B7793016}"/>
          </ac:spMkLst>
        </pc:spChg>
        <pc:picChg chg="mod">
          <ac:chgData name="Andrzej Mazur" userId="77ceadfb-252b-4e11-b328-dd7d7bf7c210" providerId="ADAL" clId="{FA934903-0F77-4E82-B2B4-11983F5D9FF7}" dt="2023-09-11T20:19:13.941" v="4098" actId="1076"/>
          <ac:picMkLst>
            <pc:docMk/>
            <pc:sldMk cId="477845531" sldId="290"/>
            <ac:picMk id="5" creationId="{6FE22FC0-48AA-2697-CB90-39A98875667F}"/>
          </ac:picMkLst>
        </pc:picChg>
        <pc:picChg chg="mod">
          <ac:chgData name="Andrzej Mazur" userId="77ceadfb-252b-4e11-b328-dd7d7bf7c210" providerId="ADAL" clId="{FA934903-0F77-4E82-B2B4-11983F5D9FF7}" dt="2023-09-11T20:20:57.527" v="4108" actId="1076"/>
          <ac:picMkLst>
            <pc:docMk/>
            <pc:sldMk cId="477845531" sldId="290"/>
            <ac:picMk id="6" creationId="{A07A30ED-A0A1-A017-48E5-761272CAAFD7}"/>
          </ac:picMkLst>
        </pc:picChg>
      </pc:sldChg>
      <pc:sldChg chg="modSp add del mod">
        <pc:chgData name="Andrzej Mazur" userId="77ceadfb-252b-4e11-b328-dd7d7bf7c210" providerId="ADAL" clId="{FA934903-0F77-4E82-B2B4-11983F5D9FF7}" dt="2023-09-11T20:22:18.633" v="4115" actId="14100"/>
        <pc:sldMkLst>
          <pc:docMk/>
          <pc:sldMk cId="3835188819" sldId="291"/>
        </pc:sldMkLst>
        <pc:spChg chg="mod">
          <ac:chgData name="Andrzej Mazur" userId="77ceadfb-252b-4e11-b328-dd7d7bf7c210" providerId="ADAL" clId="{FA934903-0F77-4E82-B2B4-11983F5D9FF7}" dt="2023-09-11T19:56:25.794" v="3746" actId="20577"/>
          <ac:spMkLst>
            <pc:docMk/>
            <pc:sldMk cId="3835188819" sldId="291"/>
            <ac:spMk id="4" creationId="{E74E47FF-D908-2D92-AB20-C6DB72AC2254}"/>
          </ac:spMkLst>
        </pc:spChg>
        <pc:picChg chg="mod">
          <ac:chgData name="Andrzej Mazur" userId="77ceadfb-252b-4e11-b328-dd7d7bf7c210" providerId="ADAL" clId="{FA934903-0F77-4E82-B2B4-11983F5D9FF7}" dt="2023-09-11T20:22:18.633" v="4115" actId="14100"/>
          <ac:picMkLst>
            <pc:docMk/>
            <pc:sldMk cId="3835188819" sldId="291"/>
            <ac:picMk id="5" creationId="{4A1D261D-61EF-D96D-BFEF-94B2AA22BB43}"/>
          </ac:picMkLst>
        </pc:picChg>
        <pc:picChg chg="mod">
          <ac:chgData name="Andrzej Mazur" userId="77ceadfb-252b-4e11-b328-dd7d7bf7c210" providerId="ADAL" clId="{FA934903-0F77-4E82-B2B4-11983F5D9FF7}" dt="2023-09-11T20:19:31.433" v="4099" actId="1076"/>
          <ac:picMkLst>
            <pc:docMk/>
            <pc:sldMk cId="3835188819" sldId="291"/>
            <ac:picMk id="6" creationId="{79C46952-482F-881B-2B30-2BB74F24ECDF}"/>
          </ac:picMkLst>
        </pc:picChg>
      </pc:sldChg>
      <pc:sldChg chg="modSp add del mod">
        <pc:chgData name="Andrzej Mazur" userId="77ceadfb-252b-4e11-b328-dd7d7bf7c210" providerId="ADAL" clId="{FA934903-0F77-4E82-B2B4-11983F5D9FF7}" dt="2023-09-11T20:07:07.052" v="4016" actId="1036"/>
        <pc:sldMkLst>
          <pc:docMk/>
          <pc:sldMk cId="991183720" sldId="292"/>
        </pc:sldMkLst>
        <pc:spChg chg="mod">
          <ac:chgData name="Andrzej Mazur" userId="77ceadfb-252b-4e11-b328-dd7d7bf7c210" providerId="ADAL" clId="{FA934903-0F77-4E82-B2B4-11983F5D9FF7}" dt="2023-09-11T20:07:07.052" v="4016" actId="1036"/>
          <ac:spMkLst>
            <pc:docMk/>
            <pc:sldMk cId="991183720" sldId="292"/>
            <ac:spMk id="2" creationId="{1F3B6865-E0D8-38C2-5AE7-80D0202E1197}"/>
          </ac:spMkLst>
        </pc:spChg>
      </pc:sldChg>
      <pc:sldChg chg="add del ord">
        <pc:chgData name="Andrzej Mazur" userId="77ceadfb-252b-4e11-b328-dd7d7bf7c210" providerId="ADAL" clId="{FA934903-0F77-4E82-B2B4-11983F5D9FF7}" dt="2023-09-11T19:27:42.240" v="3423"/>
        <pc:sldMkLst>
          <pc:docMk/>
          <pc:sldMk cId="1358464269" sldId="293"/>
        </pc:sldMkLst>
      </pc:sldChg>
      <pc:sldChg chg="addSp delSp modSp add del mod">
        <pc:chgData name="Andrzej Mazur" userId="77ceadfb-252b-4e11-b328-dd7d7bf7c210" providerId="ADAL" clId="{FA934903-0F77-4E82-B2B4-11983F5D9FF7}" dt="2023-09-11T20:22:53.080" v="4133" actId="1036"/>
        <pc:sldMkLst>
          <pc:docMk/>
          <pc:sldMk cId="4104500337" sldId="294"/>
        </pc:sldMkLst>
        <pc:spChg chg="mod">
          <ac:chgData name="Andrzej Mazur" userId="77ceadfb-252b-4e11-b328-dd7d7bf7c210" providerId="ADAL" clId="{FA934903-0F77-4E82-B2B4-11983F5D9FF7}" dt="2023-09-11T20:22:53.080" v="4133" actId="1036"/>
          <ac:spMkLst>
            <pc:docMk/>
            <pc:sldMk cId="4104500337" sldId="294"/>
            <ac:spMk id="4" creationId="{E74E47FF-D908-2D92-AB20-C6DB72AC2254}"/>
          </ac:spMkLst>
        </pc:spChg>
        <pc:picChg chg="add del mod">
          <ac:chgData name="Andrzej Mazur" userId="77ceadfb-252b-4e11-b328-dd7d7bf7c210" providerId="ADAL" clId="{FA934903-0F77-4E82-B2B4-11983F5D9FF7}" dt="2023-09-11T20:22:46.745" v="4124" actId="1076"/>
          <ac:picMkLst>
            <pc:docMk/>
            <pc:sldMk cId="4104500337" sldId="294"/>
            <ac:picMk id="5" creationId="{4A1D261D-61EF-D96D-BFEF-94B2AA22BB43}"/>
          </ac:picMkLst>
        </pc:picChg>
        <pc:picChg chg="mod">
          <ac:chgData name="Andrzej Mazur" userId="77ceadfb-252b-4e11-b328-dd7d7bf7c210" providerId="ADAL" clId="{FA934903-0F77-4E82-B2B4-11983F5D9FF7}" dt="2023-09-11T20:19:45.164" v="4100" actId="1076"/>
          <ac:picMkLst>
            <pc:docMk/>
            <pc:sldMk cId="4104500337" sldId="294"/>
            <ac:picMk id="6" creationId="{79C46952-482F-881B-2B30-2BB74F24ECDF}"/>
          </ac:picMkLst>
        </pc:picChg>
      </pc:sldChg>
      <pc:sldChg chg="addSp delSp modSp add del mod">
        <pc:chgData name="Andrzej Mazur" userId="77ceadfb-252b-4e11-b328-dd7d7bf7c210" providerId="ADAL" clId="{FA934903-0F77-4E82-B2B4-11983F5D9FF7}" dt="2023-09-11T19:46:32.103" v="3472"/>
        <pc:sldMkLst>
          <pc:docMk/>
          <pc:sldMk cId="255051208" sldId="295"/>
        </pc:sldMkLst>
        <pc:spChg chg="mod">
          <ac:chgData name="Andrzej Mazur" userId="77ceadfb-252b-4e11-b328-dd7d7bf7c210" providerId="ADAL" clId="{FA934903-0F77-4E82-B2B4-11983F5D9FF7}" dt="2023-09-11T15:30:05.956" v="431" actId="1037"/>
          <ac:spMkLst>
            <pc:docMk/>
            <pc:sldMk cId="255051208" sldId="295"/>
            <ac:spMk id="2" creationId="{040F5308-0DC2-92A5-4D4F-744BE60E9113}"/>
          </ac:spMkLst>
        </pc:spChg>
        <pc:spChg chg="del">
          <ac:chgData name="Andrzej Mazur" userId="77ceadfb-252b-4e11-b328-dd7d7bf7c210" providerId="ADAL" clId="{FA934903-0F77-4E82-B2B4-11983F5D9FF7}" dt="2023-09-11T15:27:37.136" v="161" actId="478"/>
          <ac:spMkLst>
            <pc:docMk/>
            <pc:sldMk cId="255051208" sldId="295"/>
            <ac:spMk id="4" creationId="{82D7F634-8678-2416-5E1F-C3277F2A3ECB}"/>
          </ac:spMkLst>
        </pc:spChg>
        <pc:spChg chg="mod">
          <ac:chgData name="Andrzej Mazur" userId="77ceadfb-252b-4e11-b328-dd7d7bf7c210" providerId="ADAL" clId="{FA934903-0F77-4E82-B2B4-11983F5D9FF7}" dt="2023-09-11T15:29:40.517" v="373" actId="1037"/>
          <ac:spMkLst>
            <pc:docMk/>
            <pc:sldMk cId="255051208" sldId="295"/>
            <ac:spMk id="5" creationId="{4776821D-DC25-801B-B8E9-80CBEB51FD8F}"/>
          </ac:spMkLst>
        </pc:spChg>
        <pc:spChg chg="add mod">
          <ac:chgData name="Andrzej Mazur" userId="77ceadfb-252b-4e11-b328-dd7d7bf7c210" providerId="ADAL" clId="{FA934903-0F77-4E82-B2B4-11983F5D9FF7}" dt="2023-09-11T15:30:05.956" v="431" actId="1037"/>
          <ac:spMkLst>
            <pc:docMk/>
            <pc:sldMk cId="255051208" sldId="295"/>
            <ac:spMk id="6" creationId="{5FAF0C22-3D4C-4E52-B212-6C6E682B93FB}"/>
          </ac:spMkLst>
        </pc:spChg>
        <pc:spChg chg="add mod">
          <ac:chgData name="Andrzej Mazur" userId="77ceadfb-252b-4e11-b328-dd7d7bf7c210" providerId="ADAL" clId="{FA934903-0F77-4E82-B2B4-11983F5D9FF7}" dt="2023-09-11T15:30:05.956" v="431" actId="1037"/>
          <ac:spMkLst>
            <pc:docMk/>
            <pc:sldMk cId="255051208" sldId="295"/>
            <ac:spMk id="7" creationId="{80635194-7BB5-B8E6-2384-3692A6780BE7}"/>
          </ac:spMkLst>
        </pc:spChg>
        <pc:spChg chg="add mod">
          <ac:chgData name="Andrzej Mazur" userId="77ceadfb-252b-4e11-b328-dd7d7bf7c210" providerId="ADAL" clId="{FA934903-0F77-4E82-B2B4-11983F5D9FF7}" dt="2023-09-11T15:30:05.956" v="431" actId="1037"/>
          <ac:spMkLst>
            <pc:docMk/>
            <pc:sldMk cId="255051208" sldId="295"/>
            <ac:spMk id="8" creationId="{3E02EF2A-7139-3935-AC36-DD18FF3619BE}"/>
          </ac:spMkLst>
        </pc:spChg>
        <pc:spChg chg="add mod">
          <ac:chgData name="Andrzej Mazur" userId="77ceadfb-252b-4e11-b328-dd7d7bf7c210" providerId="ADAL" clId="{FA934903-0F77-4E82-B2B4-11983F5D9FF7}" dt="2023-09-11T15:30:05.956" v="431" actId="1037"/>
          <ac:spMkLst>
            <pc:docMk/>
            <pc:sldMk cId="255051208" sldId="295"/>
            <ac:spMk id="9" creationId="{9E3993C0-7D02-FCC4-0ABF-BAF1849B8ECA}"/>
          </ac:spMkLst>
        </pc:spChg>
        <pc:spChg chg="mod">
          <ac:chgData name="Andrzej Mazur" userId="77ceadfb-252b-4e11-b328-dd7d7bf7c210" providerId="ADAL" clId="{FA934903-0F77-4E82-B2B4-11983F5D9FF7}" dt="2023-09-11T15:29:40.517" v="373" actId="1037"/>
          <ac:spMkLst>
            <pc:docMk/>
            <pc:sldMk cId="255051208" sldId="295"/>
            <ac:spMk id="10" creationId="{AF481F73-4944-E93A-B186-63B26763ECFE}"/>
          </ac:spMkLst>
        </pc:spChg>
        <pc:spChg chg="mod">
          <ac:chgData name="Andrzej Mazur" userId="77ceadfb-252b-4e11-b328-dd7d7bf7c210" providerId="ADAL" clId="{FA934903-0F77-4E82-B2B4-11983F5D9FF7}" dt="2023-09-11T15:29:40.517" v="373" actId="1037"/>
          <ac:spMkLst>
            <pc:docMk/>
            <pc:sldMk cId="255051208" sldId="295"/>
            <ac:spMk id="11" creationId="{F078BA74-6B68-3815-BD54-E146E2888CDB}"/>
          </ac:spMkLst>
        </pc:spChg>
        <pc:spChg chg="mod">
          <ac:chgData name="Andrzej Mazur" userId="77ceadfb-252b-4e11-b328-dd7d7bf7c210" providerId="ADAL" clId="{FA934903-0F77-4E82-B2B4-11983F5D9FF7}" dt="2023-09-11T15:29:40.517" v="373" actId="1037"/>
          <ac:spMkLst>
            <pc:docMk/>
            <pc:sldMk cId="255051208" sldId="295"/>
            <ac:spMk id="12" creationId="{FA06AB8E-B85E-9246-E175-B337E8B340AD}"/>
          </ac:spMkLst>
        </pc:spChg>
        <pc:spChg chg="add mod">
          <ac:chgData name="Andrzej Mazur" userId="77ceadfb-252b-4e11-b328-dd7d7bf7c210" providerId="ADAL" clId="{FA934903-0F77-4E82-B2B4-11983F5D9FF7}" dt="2023-09-11T15:30:05.956" v="431" actId="1037"/>
          <ac:spMkLst>
            <pc:docMk/>
            <pc:sldMk cId="255051208" sldId="295"/>
            <ac:spMk id="13" creationId="{F84348F5-7347-9B55-E0F8-35C477F967D7}"/>
          </ac:spMkLst>
        </pc:spChg>
        <pc:spChg chg="add mod">
          <ac:chgData name="Andrzej Mazur" userId="77ceadfb-252b-4e11-b328-dd7d7bf7c210" providerId="ADAL" clId="{FA934903-0F77-4E82-B2B4-11983F5D9FF7}" dt="2023-09-11T15:30:05.956" v="431" actId="1037"/>
          <ac:spMkLst>
            <pc:docMk/>
            <pc:sldMk cId="255051208" sldId="295"/>
            <ac:spMk id="14" creationId="{C06DE862-C4A2-7384-686F-1A9A6366A1AD}"/>
          </ac:spMkLst>
        </pc:spChg>
        <pc:spChg chg="add mod">
          <ac:chgData name="Andrzej Mazur" userId="77ceadfb-252b-4e11-b328-dd7d7bf7c210" providerId="ADAL" clId="{FA934903-0F77-4E82-B2B4-11983F5D9FF7}" dt="2023-09-11T15:30:05.956" v="431" actId="1037"/>
          <ac:spMkLst>
            <pc:docMk/>
            <pc:sldMk cId="255051208" sldId="295"/>
            <ac:spMk id="15" creationId="{771D2208-0924-BCE2-75BD-4FDBD98692F2}"/>
          </ac:spMkLst>
        </pc:spChg>
        <pc:spChg chg="add mod">
          <ac:chgData name="Andrzej Mazur" userId="77ceadfb-252b-4e11-b328-dd7d7bf7c210" providerId="ADAL" clId="{FA934903-0F77-4E82-B2B4-11983F5D9FF7}" dt="2023-09-11T15:30:05.956" v="431" actId="1037"/>
          <ac:spMkLst>
            <pc:docMk/>
            <pc:sldMk cId="255051208" sldId="295"/>
            <ac:spMk id="16" creationId="{1988F2EA-68C7-84DF-561B-9744614AC9D1}"/>
          </ac:spMkLst>
        </pc:spChg>
        <pc:spChg chg="add mod">
          <ac:chgData name="Andrzej Mazur" userId="77ceadfb-252b-4e11-b328-dd7d7bf7c210" providerId="ADAL" clId="{FA934903-0F77-4E82-B2B4-11983F5D9FF7}" dt="2023-09-11T15:30:18.612" v="446" actId="1035"/>
          <ac:spMkLst>
            <pc:docMk/>
            <pc:sldMk cId="255051208" sldId="295"/>
            <ac:spMk id="17" creationId="{83BA0A0A-8830-D8C8-1153-1354C7A59795}"/>
          </ac:spMkLst>
        </pc:spChg>
        <pc:spChg chg="add mod">
          <ac:chgData name="Andrzej Mazur" userId="77ceadfb-252b-4e11-b328-dd7d7bf7c210" providerId="ADAL" clId="{FA934903-0F77-4E82-B2B4-11983F5D9FF7}" dt="2023-09-11T15:30:37.033" v="469" actId="1036"/>
          <ac:spMkLst>
            <pc:docMk/>
            <pc:sldMk cId="255051208" sldId="295"/>
            <ac:spMk id="18" creationId="{AD216246-8472-6F7A-F31A-1704B714FD63}"/>
          </ac:spMkLst>
        </pc:spChg>
        <pc:spChg chg="add mod">
          <ac:chgData name="Andrzej Mazur" userId="77ceadfb-252b-4e11-b328-dd7d7bf7c210" providerId="ADAL" clId="{FA934903-0F77-4E82-B2B4-11983F5D9FF7}" dt="2023-09-11T15:30:05.956" v="431" actId="1037"/>
          <ac:spMkLst>
            <pc:docMk/>
            <pc:sldMk cId="255051208" sldId="295"/>
            <ac:spMk id="19" creationId="{60EC7D99-4DEE-D016-846F-48F6744B4A8B}"/>
          </ac:spMkLst>
        </pc:spChg>
        <pc:spChg chg="add mod">
          <ac:chgData name="Andrzej Mazur" userId="77ceadfb-252b-4e11-b328-dd7d7bf7c210" providerId="ADAL" clId="{FA934903-0F77-4E82-B2B4-11983F5D9FF7}" dt="2023-09-11T15:30:05.956" v="431" actId="1037"/>
          <ac:spMkLst>
            <pc:docMk/>
            <pc:sldMk cId="255051208" sldId="295"/>
            <ac:spMk id="20" creationId="{735EC851-E83E-6C69-B627-1EB4CE9BA6BB}"/>
          </ac:spMkLst>
        </pc:spChg>
        <pc:spChg chg="add mod">
          <ac:chgData name="Andrzej Mazur" userId="77ceadfb-252b-4e11-b328-dd7d7bf7c210" providerId="ADAL" clId="{FA934903-0F77-4E82-B2B4-11983F5D9FF7}" dt="2023-09-11T15:30:05.956" v="431" actId="1037"/>
          <ac:spMkLst>
            <pc:docMk/>
            <pc:sldMk cId="255051208" sldId="295"/>
            <ac:spMk id="21" creationId="{B3897838-56AF-1EA8-297B-D2C7AA74146C}"/>
          </ac:spMkLst>
        </pc:spChg>
        <pc:spChg chg="add mod">
          <ac:chgData name="Andrzej Mazur" userId="77ceadfb-252b-4e11-b328-dd7d7bf7c210" providerId="ADAL" clId="{FA934903-0F77-4E82-B2B4-11983F5D9FF7}" dt="2023-09-11T15:30:37.033" v="469" actId="1036"/>
          <ac:spMkLst>
            <pc:docMk/>
            <pc:sldMk cId="255051208" sldId="295"/>
            <ac:spMk id="22" creationId="{CB7D49B9-63EE-E119-9E16-BF8599D3648F}"/>
          </ac:spMkLst>
        </pc:spChg>
        <pc:spChg chg="add mod">
          <ac:chgData name="Andrzej Mazur" userId="77ceadfb-252b-4e11-b328-dd7d7bf7c210" providerId="ADAL" clId="{FA934903-0F77-4E82-B2B4-11983F5D9FF7}" dt="2023-09-11T15:30:37.033" v="469" actId="1036"/>
          <ac:spMkLst>
            <pc:docMk/>
            <pc:sldMk cId="255051208" sldId="295"/>
            <ac:spMk id="23" creationId="{DDA1EB50-F806-17F2-9224-0D9B717B2315}"/>
          </ac:spMkLst>
        </pc:spChg>
        <pc:spChg chg="add mod">
          <ac:chgData name="Andrzej Mazur" userId="77ceadfb-252b-4e11-b328-dd7d7bf7c210" providerId="ADAL" clId="{FA934903-0F77-4E82-B2B4-11983F5D9FF7}" dt="2023-09-11T19:46:32.103" v="3472"/>
          <ac:spMkLst>
            <pc:docMk/>
            <pc:sldMk cId="255051208" sldId="295"/>
            <ac:spMk id="24" creationId="{1A9D4FFB-5B66-1989-3708-70513739E457}"/>
          </ac:spMkLst>
        </pc:spChg>
        <pc:spChg chg="add mod">
          <ac:chgData name="Andrzej Mazur" userId="77ceadfb-252b-4e11-b328-dd7d7bf7c210" providerId="ADAL" clId="{FA934903-0F77-4E82-B2B4-11983F5D9FF7}" dt="2023-09-11T15:30:05.956" v="431" actId="1037"/>
          <ac:spMkLst>
            <pc:docMk/>
            <pc:sldMk cId="255051208" sldId="295"/>
            <ac:spMk id="25" creationId="{18481074-30B2-AC2C-D58E-1E268832C34B}"/>
          </ac:spMkLst>
        </pc:spChg>
        <pc:spChg chg="add mod">
          <ac:chgData name="Andrzej Mazur" userId="77ceadfb-252b-4e11-b328-dd7d7bf7c210" providerId="ADAL" clId="{FA934903-0F77-4E82-B2B4-11983F5D9FF7}" dt="2023-09-11T15:30:05.956" v="431" actId="1037"/>
          <ac:spMkLst>
            <pc:docMk/>
            <pc:sldMk cId="255051208" sldId="295"/>
            <ac:spMk id="26" creationId="{912E5FEA-93F9-5E4A-41CA-5BDB3401C95F}"/>
          </ac:spMkLst>
        </pc:spChg>
        <pc:spChg chg="add mod">
          <ac:chgData name="Andrzej Mazur" userId="77ceadfb-252b-4e11-b328-dd7d7bf7c210" providerId="ADAL" clId="{FA934903-0F77-4E82-B2B4-11983F5D9FF7}" dt="2023-09-11T15:30:05.956" v="431" actId="1037"/>
          <ac:spMkLst>
            <pc:docMk/>
            <pc:sldMk cId="255051208" sldId="295"/>
            <ac:spMk id="27" creationId="{06082291-0F69-03FA-9B78-87770F50A520}"/>
          </ac:spMkLst>
        </pc:spChg>
        <pc:spChg chg="add mod">
          <ac:chgData name="Andrzej Mazur" userId="77ceadfb-252b-4e11-b328-dd7d7bf7c210" providerId="ADAL" clId="{FA934903-0F77-4E82-B2B4-11983F5D9FF7}" dt="2023-09-11T15:30:05.956" v="431" actId="1037"/>
          <ac:spMkLst>
            <pc:docMk/>
            <pc:sldMk cId="255051208" sldId="295"/>
            <ac:spMk id="28" creationId="{5C8AC21B-8BE1-007B-7D28-436F471A7203}"/>
          </ac:spMkLst>
        </pc:spChg>
        <pc:spChg chg="add mod">
          <ac:chgData name="Andrzej Mazur" userId="77ceadfb-252b-4e11-b328-dd7d7bf7c210" providerId="ADAL" clId="{FA934903-0F77-4E82-B2B4-11983F5D9FF7}" dt="2023-09-11T15:30:05.956" v="431" actId="1037"/>
          <ac:spMkLst>
            <pc:docMk/>
            <pc:sldMk cId="255051208" sldId="295"/>
            <ac:spMk id="29" creationId="{378B5488-153F-F466-D8EC-ED3E51CEBE8F}"/>
          </ac:spMkLst>
        </pc:spChg>
        <pc:spChg chg="add mod">
          <ac:chgData name="Andrzej Mazur" userId="77ceadfb-252b-4e11-b328-dd7d7bf7c210" providerId="ADAL" clId="{FA934903-0F77-4E82-B2B4-11983F5D9FF7}" dt="2023-09-11T15:30:05.956" v="431" actId="1037"/>
          <ac:spMkLst>
            <pc:docMk/>
            <pc:sldMk cId="255051208" sldId="295"/>
            <ac:spMk id="30" creationId="{A41B8EE9-2532-1FE0-2336-B6D0C1467630}"/>
          </ac:spMkLst>
        </pc:spChg>
        <pc:spChg chg="add mod">
          <ac:chgData name="Andrzej Mazur" userId="77ceadfb-252b-4e11-b328-dd7d7bf7c210" providerId="ADAL" clId="{FA934903-0F77-4E82-B2B4-11983F5D9FF7}" dt="2023-09-11T15:30:37.033" v="469" actId="1036"/>
          <ac:spMkLst>
            <pc:docMk/>
            <pc:sldMk cId="255051208" sldId="295"/>
            <ac:spMk id="31" creationId="{12DEB387-10C2-D53F-1691-CD728A022F0C}"/>
          </ac:spMkLst>
        </pc:spChg>
        <pc:spChg chg="add mod">
          <ac:chgData name="Andrzej Mazur" userId="77ceadfb-252b-4e11-b328-dd7d7bf7c210" providerId="ADAL" clId="{FA934903-0F77-4E82-B2B4-11983F5D9FF7}" dt="2023-09-11T15:30:37.033" v="469" actId="1036"/>
          <ac:spMkLst>
            <pc:docMk/>
            <pc:sldMk cId="255051208" sldId="295"/>
            <ac:spMk id="32" creationId="{A9C95B00-7328-2E96-3856-867D236C64F7}"/>
          </ac:spMkLst>
        </pc:spChg>
        <pc:graphicFrameChg chg="add mod">
          <ac:chgData name="Andrzej Mazur" userId="77ceadfb-252b-4e11-b328-dd7d7bf7c210" providerId="ADAL" clId="{FA934903-0F77-4E82-B2B4-11983F5D9FF7}" dt="2023-09-11T15:30:05.956" v="431" actId="1037"/>
          <ac:graphicFrameMkLst>
            <pc:docMk/>
            <pc:sldMk cId="255051208" sldId="295"/>
            <ac:graphicFrameMk id="3" creationId="{0D8633AF-CAA8-2357-E1F2-BD6189C101AF}"/>
          </ac:graphicFrameMkLst>
        </pc:graphicFrameChg>
      </pc:sldChg>
      <pc:sldChg chg="modSp add del mod">
        <pc:chgData name="Andrzej Mazur" userId="77ceadfb-252b-4e11-b328-dd7d7bf7c210" providerId="ADAL" clId="{FA934903-0F77-4E82-B2B4-11983F5D9FF7}" dt="2023-09-11T19:46:32.103" v="3472"/>
        <pc:sldMkLst>
          <pc:docMk/>
          <pc:sldMk cId="741690482" sldId="296"/>
        </pc:sldMkLst>
        <pc:spChg chg="mod">
          <ac:chgData name="Andrzej Mazur" userId="77ceadfb-252b-4e11-b328-dd7d7bf7c210" providerId="ADAL" clId="{FA934903-0F77-4E82-B2B4-11983F5D9FF7}" dt="2023-09-11T19:46:32.103" v="3472"/>
          <ac:spMkLst>
            <pc:docMk/>
            <pc:sldMk cId="741690482" sldId="296"/>
            <ac:spMk id="3" creationId="{CEB9AD8F-0DCE-8780-4980-38D945D2D51C}"/>
          </ac:spMkLst>
        </pc:spChg>
      </pc:sldChg>
      <pc:sldChg chg="modSp add mod">
        <pc:chgData name="Andrzej Mazur" userId="77ceadfb-252b-4e11-b328-dd7d7bf7c210" providerId="ADAL" clId="{FA934903-0F77-4E82-B2B4-11983F5D9FF7}" dt="2023-09-11T19:51:06.818" v="3651" actId="2711"/>
        <pc:sldMkLst>
          <pc:docMk/>
          <pc:sldMk cId="193783568" sldId="297"/>
        </pc:sldMkLst>
        <pc:spChg chg="mod">
          <ac:chgData name="Andrzej Mazur" userId="77ceadfb-252b-4e11-b328-dd7d7bf7c210" providerId="ADAL" clId="{FA934903-0F77-4E82-B2B4-11983F5D9FF7}" dt="2023-09-11T19:51:06.818" v="3651" actId="2711"/>
          <ac:spMkLst>
            <pc:docMk/>
            <pc:sldMk cId="193783568" sldId="297"/>
            <ac:spMk id="3" creationId="{33AEB36A-29EA-2FCD-0422-96D67C3093F5}"/>
          </ac:spMkLst>
        </pc:spChg>
        <pc:spChg chg="mod">
          <ac:chgData name="Andrzej Mazur" userId="77ceadfb-252b-4e11-b328-dd7d7bf7c210" providerId="ADAL" clId="{FA934903-0F77-4E82-B2B4-11983F5D9FF7}" dt="2023-09-11T19:50:59.638" v="3650" actId="1036"/>
          <ac:spMkLst>
            <pc:docMk/>
            <pc:sldMk cId="193783568" sldId="297"/>
            <ac:spMk id="4" creationId="{964D71A1-44D5-948C-D15C-C2F392C0945D}"/>
          </ac:spMkLst>
        </pc:spChg>
        <pc:spChg chg="mod">
          <ac:chgData name="Andrzej Mazur" userId="77ceadfb-252b-4e11-b328-dd7d7bf7c210" providerId="ADAL" clId="{FA934903-0F77-4E82-B2B4-11983F5D9FF7}" dt="2023-09-11T19:48:27.507" v="3540" actId="1038"/>
          <ac:spMkLst>
            <pc:docMk/>
            <pc:sldMk cId="193783568" sldId="297"/>
            <ac:spMk id="8" creationId="{C4A1D393-B8A6-B37B-F1D7-F777EAEB6BF4}"/>
          </ac:spMkLst>
        </pc:spChg>
        <pc:spChg chg="mod">
          <ac:chgData name="Andrzej Mazur" userId="77ceadfb-252b-4e11-b328-dd7d7bf7c210" providerId="ADAL" clId="{FA934903-0F77-4E82-B2B4-11983F5D9FF7}" dt="2023-09-11T19:48:27.507" v="3540" actId="1038"/>
          <ac:spMkLst>
            <pc:docMk/>
            <pc:sldMk cId="193783568" sldId="297"/>
            <ac:spMk id="9" creationId="{BE29068B-49F8-3178-F485-2CFD969E6CC7}"/>
          </ac:spMkLst>
        </pc:spChg>
        <pc:picChg chg="mod">
          <ac:chgData name="Andrzej Mazur" userId="77ceadfb-252b-4e11-b328-dd7d7bf7c210" providerId="ADAL" clId="{FA934903-0F77-4E82-B2B4-11983F5D9FF7}" dt="2023-09-11T19:48:27.507" v="3540" actId="1038"/>
          <ac:picMkLst>
            <pc:docMk/>
            <pc:sldMk cId="193783568" sldId="297"/>
            <ac:picMk id="5" creationId="{8BABC21E-664F-1BCD-A1BC-3068870BC62E}"/>
          </ac:picMkLst>
        </pc:picChg>
        <pc:picChg chg="mod">
          <ac:chgData name="Andrzej Mazur" userId="77ceadfb-252b-4e11-b328-dd7d7bf7c210" providerId="ADAL" clId="{FA934903-0F77-4E82-B2B4-11983F5D9FF7}" dt="2023-09-11T19:48:27.507" v="3540" actId="1038"/>
          <ac:picMkLst>
            <pc:docMk/>
            <pc:sldMk cId="193783568" sldId="297"/>
            <ac:picMk id="6" creationId="{34C0FB89-CECB-95D9-A876-4D6623CD2E38}"/>
          </ac:picMkLst>
        </pc:picChg>
        <pc:picChg chg="mod">
          <ac:chgData name="Andrzej Mazur" userId="77ceadfb-252b-4e11-b328-dd7d7bf7c210" providerId="ADAL" clId="{FA934903-0F77-4E82-B2B4-11983F5D9FF7}" dt="2023-09-11T19:48:27.507" v="3540" actId="1038"/>
          <ac:picMkLst>
            <pc:docMk/>
            <pc:sldMk cId="193783568" sldId="297"/>
            <ac:picMk id="7" creationId="{C996C975-5D1C-42C8-324F-493DE7D80F50}"/>
          </ac:picMkLst>
        </pc:picChg>
      </pc:sldChg>
      <pc:sldChg chg="addSp delSp modSp add mod ord">
        <pc:chgData name="Andrzej Mazur" userId="77ceadfb-252b-4e11-b328-dd7d7bf7c210" providerId="ADAL" clId="{FA934903-0F77-4E82-B2B4-11983F5D9FF7}" dt="2023-09-11T19:20:32.403" v="3336" actId="1036"/>
        <pc:sldMkLst>
          <pc:docMk/>
          <pc:sldMk cId="2362010179" sldId="298"/>
        </pc:sldMkLst>
        <pc:spChg chg="add del mod">
          <ac:chgData name="Andrzej Mazur" userId="77ceadfb-252b-4e11-b328-dd7d7bf7c210" providerId="ADAL" clId="{FA934903-0F77-4E82-B2B4-11983F5D9FF7}" dt="2023-09-11T19:20:32.403" v="3336" actId="1036"/>
          <ac:spMkLst>
            <pc:docMk/>
            <pc:sldMk cId="2362010179" sldId="298"/>
            <ac:spMk id="3" creationId="{F015BF1A-6AAD-1ACF-0EED-46EF2680EE70}"/>
          </ac:spMkLst>
        </pc:spChg>
        <pc:spChg chg="add del mod">
          <ac:chgData name="Andrzej Mazur" userId="77ceadfb-252b-4e11-b328-dd7d7bf7c210" providerId="ADAL" clId="{FA934903-0F77-4E82-B2B4-11983F5D9FF7}" dt="2023-09-11T19:18:00.177" v="3269" actId="2711"/>
          <ac:spMkLst>
            <pc:docMk/>
            <pc:sldMk cId="2362010179" sldId="298"/>
            <ac:spMk id="4" creationId="{35BCEBFC-C3D0-3E18-A13C-3C670D138E0F}"/>
          </ac:spMkLst>
        </pc:spChg>
        <pc:spChg chg="add del mod">
          <ac:chgData name="Andrzej Mazur" userId="77ceadfb-252b-4e11-b328-dd7d7bf7c210" providerId="ADAL" clId="{FA934903-0F77-4E82-B2B4-11983F5D9FF7}" dt="2023-09-11T19:18:20.898" v="3282" actId="478"/>
          <ac:spMkLst>
            <pc:docMk/>
            <pc:sldMk cId="2362010179" sldId="298"/>
            <ac:spMk id="5" creationId="{7E572233-39C4-27C7-091C-34DFD2D52F2B}"/>
          </ac:spMkLst>
        </pc:spChg>
      </pc:sldChg>
      <pc:sldChg chg="addSp delSp modSp add mod">
        <pc:chgData name="Andrzej Mazur" userId="77ceadfb-252b-4e11-b328-dd7d7bf7c210" providerId="ADAL" clId="{FA934903-0F77-4E82-B2B4-11983F5D9FF7}" dt="2023-09-11T20:13:00.414" v="4033"/>
        <pc:sldMkLst>
          <pc:docMk/>
          <pc:sldMk cId="899861132" sldId="299"/>
        </pc:sldMkLst>
        <pc:spChg chg="del mod">
          <ac:chgData name="Andrzej Mazur" userId="77ceadfb-252b-4e11-b328-dd7d7bf7c210" providerId="ADAL" clId="{FA934903-0F77-4E82-B2B4-11983F5D9FF7}" dt="2023-09-11T18:49:31.899" v="2749" actId="478"/>
          <ac:spMkLst>
            <pc:docMk/>
            <pc:sldMk cId="899861132" sldId="299"/>
            <ac:spMk id="2" creationId="{5A9240B3-001F-1F68-4E94-D7D9E5D4CF38}"/>
          </ac:spMkLst>
        </pc:spChg>
        <pc:spChg chg="add mod">
          <ac:chgData name="Andrzej Mazur" userId="77ceadfb-252b-4e11-b328-dd7d7bf7c210" providerId="ADAL" clId="{FA934903-0F77-4E82-B2B4-11983F5D9FF7}" dt="2023-09-11T18:51:27.447" v="2782" actId="1076"/>
          <ac:spMkLst>
            <pc:docMk/>
            <pc:sldMk cId="899861132" sldId="299"/>
            <ac:spMk id="4" creationId="{DC367553-3CC7-1002-323E-6EF538678BCD}"/>
          </ac:spMkLst>
        </pc:spChg>
        <pc:spChg chg="add mod">
          <ac:chgData name="Andrzej Mazur" userId="77ceadfb-252b-4e11-b328-dd7d7bf7c210" providerId="ADAL" clId="{FA934903-0F77-4E82-B2B4-11983F5D9FF7}" dt="2023-09-11T20:13:00.414" v="4033"/>
          <ac:spMkLst>
            <pc:docMk/>
            <pc:sldMk cId="899861132" sldId="299"/>
            <ac:spMk id="5" creationId="{BA551135-2BC8-1D71-6506-54159CD9D50C}"/>
          </ac:spMkLst>
        </pc:spChg>
        <pc:spChg chg="add del mod">
          <ac:chgData name="Andrzej Mazur" userId="77ceadfb-252b-4e11-b328-dd7d7bf7c210" providerId="ADAL" clId="{FA934903-0F77-4E82-B2B4-11983F5D9FF7}" dt="2023-09-11T18:39:49.801" v="2616" actId="478"/>
          <ac:spMkLst>
            <pc:docMk/>
            <pc:sldMk cId="899861132" sldId="299"/>
            <ac:spMk id="6" creationId="{14345A21-3EFC-98FF-6EA3-6C0FAB55D56D}"/>
          </ac:spMkLst>
        </pc:spChg>
        <pc:spChg chg="add del mod">
          <ac:chgData name="Andrzej Mazur" userId="77ceadfb-252b-4e11-b328-dd7d7bf7c210" providerId="ADAL" clId="{FA934903-0F77-4E82-B2B4-11983F5D9FF7}" dt="2023-09-11T18:32:32.931" v="2349" actId="478"/>
          <ac:spMkLst>
            <pc:docMk/>
            <pc:sldMk cId="899861132" sldId="299"/>
            <ac:spMk id="8" creationId="{4093F676-FF2F-B89E-FD6D-8D75802A3066}"/>
          </ac:spMkLst>
        </pc:spChg>
        <pc:spChg chg="add del mod">
          <ac:chgData name="Andrzej Mazur" userId="77ceadfb-252b-4e11-b328-dd7d7bf7c210" providerId="ADAL" clId="{FA934903-0F77-4E82-B2B4-11983F5D9FF7}" dt="2023-09-11T18:32:00.459" v="2345"/>
          <ac:spMkLst>
            <pc:docMk/>
            <pc:sldMk cId="899861132" sldId="299"/>
            <ac:spMk id="9" creationId="{12CCA27B-E443-F39A-EFF7-AA79012A59C2}"/>
          </ac:spMkLst>
        </pc:spChg>
        <pc:spChg chg="add del mod">
          <ac:chgData name="Andrzej Mazur" userId="77ceadfb-252b-4e11-b328-dd7d7bf7c210" providerId="ADAL" clId="{FA934903-0F77-4E82-B2B4-11983F5D9FF7}" dt="2023-09-11T18:47:23.250" v="2736" actId="478"/>
          <ac:spMkLst>
            <pc:docMk/>
            <pc:sldMk cId="899861132" sldId="299"/>
            <ac:spMk id="14" creationId="{C01E69AF-959A-5951-8B86-B2A594914A6E}"/>
          </ac:spMkLst>
        </pc:spChg>
        <pc:spChg chg="add mod">
          <ac:chgData name="Andrzej Mazur" userId="77ceadfb-252b-4e11-b328-dd7d7bf7c210" providerId="ADAL" clId="{FA934903-0F77-4E82-B2B4-11983F5D9FF7}" dt="2023-09-11T18:51:04.096" v="2770" actId="1076"/>
          <ac:spMkLst>
            <pc:docMk/>
            <pc:sldMk cId="899861132" sldId="299"/>
            <ac:spMk id="15" creationId="{DA272FF1-9929-85C0-CFDE-95941763E5A3}"/>
          </ac:spMkLst>
        </pc:spChg>
        <pc:spChg chg="add mod">
          <ac:chgData name="Andrzej Mazur" userId="77ceadfb-252b-4e11-b328-dd7d7bf7c210" providerId="ADAL" clId="{FA934903-0F77-4E82-B2B4-11983F5D9FF7}" dt="2023-09-11T18:49:32.818" v="2750"/>
          <ac:spMkLst>
            <pc:docMk/>
            <pc:sldMk cId="899861132" sldId="299"/>
            <ac:spMk id="16" creationId="{9C537575-134B-B567-43AE-191DCDCBD48F}"/>
          </ac:spMkLst>
        </pc:spChg>
        <pc:picChg chg="add mod">
          <ac:chgData name="Andrzej Mazur" userId="77ceadfb-252b-4e11-b328-dd7d7bf7c210" providerId="ADAL" clId="{FA934903-0F77-4E82-B2B4-11983F5D9FF7}" dt="2023-09-11T18:53:02.953" v="2812" actId="1076"/>
          <ac:picMkLst>
            <pc:docMk/>
            <pc:sldMk cId="899861132" sldId="299"/>
            <ac:picMk id="3" creationId="{D4C995B2-F4F4-2234-09CA-B4330C0F40CE}"/>
          </ac:picMkLst>
        </pc:picChg>
        <pc:picChg chg="add mod">
          <ac:chgData name="Andrzej Mazur" userId="77ceadfb-252b-4e11-b328-dd7d7bf7c210" providerId="ADAL" clId="{FA934903-0F77-4E82-B2B4-11983F5D9FF7}" dt="2023-09-11T18:53:02.953" v="2812" actId="1076"/>
          <ac:picMkLst>
            <pc:docMk/>
            <pc:sldMk cId="899861132" sldId="299"/>
            <ac:picMk id="7" creationId="{67D96B65-81DE-839E-6F64-DEDF05CB4A35}"/>
          </ac:picMkLst>
        </pc:picChg>
      </pc:sldChg>
      <pc:sldChg chg="addSp delSp modSp add mod">
        <pc:chgData name="Andrzej Mazur" userId="77ceadfb-252b-4e11-b328-dd7d7bf7c210" providerId="ADAL" clId="{FA934903-0F77-4E82-B2B4-11983F5D9FF7}" dt="2023-09-11T19:02:02.284" v="3104" actId="1035"/>
        <pc:sldMkLst>
          <pc:docMk/>
          <pc:sldMk cId="1516209216" sldId="300"/>
        </pc:sldMkLst>
        <pc:spChg chg="del mod">
          <ac:chgData name="Andrzej Mazur" userId="77ceadfb-252b-4e11-b328-dd7d7bf7c210" providerId="ADAL" clId="{FA934903-0F77-4E82-B2B4-11983F5D9FF7}" dt="2023-09-11T18:49:38.735" v="2753" actId="478"/>
          <ac:spMkLst>
            <pc:docMk/>
            <pc:sldMk cId="1516209216" sldId="300"/>
            <ac:spMk id="2" creationId="{5A9240B3-001F-1F68-4E94-D7D9E5D4CF38}"/>
          </ac:spMkLst>
        </pc:spChg>
        <pc:spChg chg="add mod">
          <ac:chgData name="Andrzej Mazur" userId="77ceadfb-252b-4e11-b328-dd7d7bf7c210" providerId="ADAL" clId="{FA934903-0F77-4E82-B2B4-11983F5D9FF7}" dt="2023-09-11T18:52:07.178" v="2784" actId="1076"/>
          <ac:spMkLst>
            <pc:docMk/>
            <pc:sldMk cId="1516209216" sldId="300"/>
            <ac:spMk id="3" creationId="{E26CBE47-7240-6A4E-7D35-2A47A34D22D3}"/>
          </ac:spMkLst>
        </pc:spChg>
        <pc:spChg chg="add mod">
          <ac:chgData name="Andrzej Mazur" userId="77ceadfb-252b-4e11-b328-dd7d7bf7c210" providerId="ADAL" clId="{FA934903-0F77-4E82-B2B4-11983F5D9FF7}" dt="2023-09-11T19:01:00.659" v="3083"/>
          <ac:spMkLst>
            <pc:docMk/>
            <pc:sldMk cId="1516209216" sldId="300"/>
            <ac:spMk id="4" creationId="{E1804B44-44A5-002C-DA6B-4A2A0683EF6B}"/>
          </ac:spMkLst>
        </pc:spChg>
        <pc:spChg chg="add mod">
          <ac:chgData name="Andrzej Mazur" userId="77ceadfb-252b-4e11-b328-dd7d7bf7c210" providerId="ADAL" clId="{FA934903-0F77-4E82-B2B4-11983F5D9FF7}" dt="2023-09-11T18:49:39.862" v="2754"/>
          <ac:spMkLst>
            <pc:docMk/>
            <pc:sldMk cId="1516209216" sldId="300"/>
            <ac:spMk id="7" creationId="{D9E1C41A-9955-0782-1F6C-698A79A5C14C}"/>
          </ac:spMkLst>
        </pc:spChg>
        <pc:spChg chg="add mod">
          <ac:chgData name="Andrzej Mazur" userId="77ceadfb-252b-4e11-b328-dd7d7bf7c210" providerId="ADAL" clId="{FA934903-0F77-4E82-B2B4-11983F5D9FF7}" dt="2023-09-11T19:02:02.284" v="3104" actId="1035"/>
          <ac:spMkLst>
            <pc:docMk/>
            <pc:sldMk cId="1516209216" sldId="300"/>
            <ac:spMk id="8" creationId="{7FBA2F29-B721-2643-C6EA-721EF7E63CE4}"/>
          </ac:spMkLst>
        </pc:spChg>
        <pc:spChg chg="add mod">
          <ac:chgData name="Andrzej Mazur" userId="77ceadfb-252b-4e11-b328-dd7d7bf7c210" providerId="ADAL" clId="{FA934903-0F77-4E82-B2B4-11983F5D9FF7}" dt="2023-09-11T19:01:54.170" v="3102" actId="207"/>
          <ac:spMkLst>
            <pc:docMk/>
            <pc:sldMk cId="1516209216" sldId="300"/>
            <ac:spMk id="9" creationId="{CA75DC5A-F5CF-624D-DA21-D45ED9046474}"/>
          </ac:spMkLst>
        </pc:spChg>
        <pc:picChg chg="add mod">
          <ac:chgData name="Andrzej Mazur" userId="77ceadfb-252b-4e11-b328-dd7d7bf7c210" providerId="ADAL" clId="{FA934903-0F77-4E82-B2B4-11983F5D9FF7}" dt="2023-09-11T19:02:02.284" v="3104" actId="1035"/>
          <ac:picMkLst>
            <pc:docMk/>
            <pc:sldMk cId="1516209216" sldId="300"/>
            <ac:picMk id="5" creationId="{9FE536F8-9840-40DB-0953-E2CFDEC36824}"/>
          </ac:picMkLst>
        </pc:picChg>
        <pc:picChg chg="add mod">
          <ac:chgData name="Andrzej Mazur" userId="77ceadfb-252b-4e11-b328-dd7d7bf7c210" providerId="ADAL" clId="{FA934903-0F77-4E82-B2B4-11983F5D9FF7}" dt="2023-09-11T19:02:02.284" v="3104" actId="1035"/>
          <ac:picMkLst>
            <pc:docMk/>
            <pc:sldMk cId="1516209216" sldId="300"/>
            <ac:picMk id="6" creationId="{3864CB45-0F8B-AA1F-7076-CFF6721CBDE5}"/>
          </ac:picMkLst>
        </pc:picChg>
      </pc:sldChg>
      <pc:sldChg chg="add del">
        <pc:chgData name="Andrzej Mazur" userId="77ceadfb-252b-4e11-b328-dd7d7bf7c210" providerId="ADAL" clId="{FA934903-0F77-4E82-B2B4-11983F5D9FF7}" dt="2023-09-11T20:07:15.588" v="4017" actId="2696"/>
        <pc:sldMkLst>
          <pc:docMk/>
          <pc:sldMk cId="4100836434" sldId="301"/>
        </pc:sldMkLst>
      </pc:sldChg>
      <pc:sldMasterChg chg="addSldLayout delSldLayout">
        <pc:chgData name="Andrzej Mazur" userId="77ceadfb-252b-4e11-b328-dd7d7bf7c210" providerId="ADAL" clId="{FA934903-0F77-4E82-B2B4-11983F5D9FF7}" dt="2023-09-11T15:46:34.244" v="1339" actId="2696"/>
        <pc:sldMasterMkLst>
          <pc:docMk/>
          <pc:sldMasterMk cId="4228920463" sldId="2147483650"/>
        </pc:sldMasterMkLst>
        <pc:sldLayoutChg chg="add del">
          <pc:chgData name="Andrzej Mazur" userId="77ceadfb-252b-4e11-b328-dd7d7bf7c210" providerId="ADAL" clId="{FA934903-0F77-4E82-B2B4-11983F5D9FF7}" dt="2023-09-11T15:46:34.244" v="1339" actId="2696"/>
          <pc:sldLayoutMkLst>
            <pc:docMk/>
            <pc:sldMasterMk cId="4228920463" sldId="2147483650"/>
            <pc:sldLayoutMk cId="3166489911"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EBD4-BC40-4C01-818C-455EF3EF7C6B}" type="datetimeFigureOut">
              <a:rPr lang="pl-PL" smtClean="0"/>
              <a:t>11.09.2023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C0C2-E709-429F-951F-A0D671E71BD5}" type="slidenum">
              <a:rPr lang="pl-PL" smtClean="0"/>
              <a:t>‹#›</a:t>
            </a:fld>
            <a:endParaRPr lang="pl-PL"/>
          </a:p>
        </p:txBody>
      </p:sp>
    </p:spTree>
    <p:extLst>
      <p:ext uri="{BB962C8B-B14F-4D97-AF65-F5344CB8AC3E}">
        <p14:creationId xmlns:p14="http://schemas.microsoft.com/office/powerpoint/2010/main" val="1935146899"/>
      </p:ext>
    </p:extLst>
  </p:cSld>
  <p:clrMap bg1="lt1" tx1="dk1" bg2="lt2" tx2="dk2" accent1="accent1" accent2="accent2" accent3="accent3" accent4="accent4" accent5="accent5" accent6="accent6" hlink="hlink" folHlink="folHlink"/>
  <p:notesStyle>
    <a:lvl1pPr marL="0" algn="l" defTabSz="864017" rtl="0" eaLnBrk="1" latinLnBrk="0" hangingPunct="1">
      <a:defRPr sz="1134" kern="1200">
        <a:solidFill>
          <a:schemeClr val="tx1"/>
        </a:solidFill>
        <a:latin typeface="+mn-lt"/>
        <a:ea typeface="+mn-ea"/>
        <a:cs typeface="+mn-cs"/>
      </a:defRPr>
    </a:lvl1pPr>
    <a:lvl2pPr marL="432008" algn="l" defTabSz="864017" rtl="0" eaLnBrk="1" latinLnBrk="0" hangingPunct="1">
      <a:defRPr sz="1134" kern="1200">
        <a:solidFill>
          <a:schemeClr val="tx1"/>
        </a:solidFill>
        <a:latin typeface="+mn-lt"/>
        <a:ea typeface="+mn-ea"/>
        <a:cs typeface="+mn-cs"/>
      </a:defRPr>
    </a:lvl2pPr>
    <a:lvl3pPr marL="864017" algn="l" defTabSz="864017" rtl="0" eaLnBrk="1" latinLnBrk="0" hangingPunct="1">
      <a:defRPr sz="1134" kern="1200">
        <a:solidFill>
          <a:schemeClr val="tx1"/>
        </a:solidFill>
        <a:latin typeface="+mn-lt"/>
        <a:ea typeface="+mn-ea"/>
        <a:cs typeface="+mn-cs"/>
      </a:defRPr>
    </a:lvl3pPr>
    <a:lvl4pPr marL="1296025" algn="l" defTabSz="864017" rtl="0" eaLnBrk="1" latinLnBrk="0" hangingPunct="1">
      <a:defRPr sz="1134" kern="1200">
        <a:solidFill>
          <a:schemeClr val="tx1"/>
        </a:solidFill>
        <a:latin typeface="+mn-lt"/>
        <a:ea typeface="+mn-ea"/>
        <a:cs typeface="+mn-cs"/>
      </a:defRPr>
    </a:lvl4pPr>
    <a:lvl5pPr marL="1728033" algn="l" defTabSz="864017" rtl="0" eaLnBrk="1" latinLnBrk="0" hangingPunct="1">
      <a:defRPr sz="1134" kern="1200">
        <a:solidFill>
          <a:schemeClr val="tx1"/>
        </a:solidFill>
        <a:latin typeface="+mn-lt"/>
        <a:ea typeface="+mn-ea"/>
        <a:cs typeface="+mn-cs"/>
      </a:defRPr>
    </a:lvl5pPr>
    <a:lvl6pPr marL="2160041" algn="l" defTabSz="864017" rtl="0" eaLnBrk="1" latinLnBrk="0" hangingPunct="1">
      <a:defRPr sz="1134" kern="1200">
        <a:solidFill>
          <a:schemeClr val="tx1"/>
        </a:solidFill>
        <a:latin typeface="+mn-lt"/>
        <a:ea typeface="+mn-ea"/>
        <a:cs typeface="+mn-cs"/>
      </a:defRPr>
    </a:lvl6pPr>
    <a:lvl7pPr marL="2592050" algn="l" defTabSz="864017" rtl="0" eaLnBrk="1" latinLnBrk="0" hangingPunct="1">
      <a:defRPr sz="1134" kern="1200">
        <a:solidFill>
          <a:schemeClr val="tx1"/>
        </a:solidFill>
        <a:latin typeface="+mn-lt"/>
        <a:ea typeface="+mn-ea"/>
        <a:cs typeface="+mn-cs"/>
      </a:defRPr>
    </a:lvl7pPr>
    <a:lvl8pPr marL="3024058" algn="l" defTabSz="864017" rtl="0" eaLnBrk="1" latinLnBrk="0" hangingPunct="1">
      <a:defRPr sz="1134" kern="1200">
        <a:solidFill>
          <a:schemeClr val="tx1"/>
        </a:solidFill>
        <a:latin typeface="+mn-lt"/>
        <a:ea typeface="+mn-ea"/>
        <a:cs typeface="+mn-cs"/>
      </a:defRPr>
    </a:lvl8pPr>
    <a:lvl9pPr marL="3456066" algn="l" defTabSz="864017" rtl="0" eaLnBrk="1" latinLnBrk="0" hangingPunct="1">
      <a:defRPr sz="113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Slajd tytułowy">
    <p:spTree>
      <p:nvGrpSpPr>
        <p:cNvPr id="1" name=""/>
        <p:cNvGrpSpPr/>
        <p:nvPr/>
      </p:nvGrpSpPr>
      <p:grpSpPr>
        <a:xfrm>
          <a:off x="0" y="0"/>
          <a:ext cx="0" cy="0"/>
          <a:chOff x="0" y="0"/>
          <a:chExt cx="0" cy="0"/>
        </a:xfrm>
      </p:grpSpPr>
      <p:pic>
        <p:nvPicPr>
          <p:cNvPr id="7" name="Obraz 6" descr="Obraz zawierający zewnętrzne, woda, niebieski, samolot&#10;&#10;Opis wygenerowany automatycznie">
            <a:extLst>
              <a:ext uri="{FF2B5EF4-FFF2-40B4-BE49-F238E27FC236}">
                <a16:creationId xmlns:a16="http://schemas.microsoft.com/office/drawing/2014/main" id="{9B4FF893-B5CD-48DF-94DD-3A9A8FFEFA4F}"/>
              </a:ext>
            </a:extLst>
          </p:cNvPr>
          <p:cNvPicPr>
            <a:picLocks/>
          </p:cNvPicPr>
          <p:nvPr userDrawn="1"/>
        </p:nvPicPr>
        <p:blipFill>
          <a:blip r:embed="rId2" cstate="print"/>
          <a:stretch>
            <a:fillRect/>
          </a:stretch>
        </p:blipFill>
        <p:spPr>
          <a:xfrm>
            <a:off x="-11124" y="8229"/>
            <a:ext cx="11520000" cy="6471945"/>
          </a:xfrm>
          <a:prstGeom prst="rect">
            <a:avLst/>
          </a:prstGeom>
          <a:solidFill>
            <a:schemeClr val="bg1"/>
          </a:solidFill>
        </p:spPr>
      </p:pic>
      <p:pic>
        <p:nvPicPr>
          <p:cNvPr id="8" name="Obraz 7" descr="Obraz zawierający Czcionka, logo, tekst, Grafika&#10;&#10;Opis wygenerowany automatycznie">
            <a:extLst>
              <a:ext uri="{FF2B5EF4-FFF2-40B4-BE49-F238E27FC236}">
                <a16:creationId xmlns:a16="http://schemas.microsoft.com/office/drawing/2014/main" id="{CD012250-EE08-9D86-D634-F4E393F90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0"/>
            <a:ext cx="3335017" cy="680333"/>
          </a:xfrm>
          <a:prstGeom prst="rect">
            <a:avLst/>
          </a:prstGeom>
          <a:solidFill>
            <a:schemeClr val="bg1"/>
          </a:solidFill>
        </p:spPr>
      </p:pic>
      <p:pic>
        <p:nvPicPr>
          <p:cNvPr id="9" name="Picture 2">
            <a:extLst>
              <a:ext uri="{FF2B5EF4-FFF2-40B4-BE49-F238E27FC236}">
                <a16:creationId xmlns:a16="http://schemas.microsoft.com/office/drawing/2014/main" id="{61D2311C-1600-014E-1214-B86F6A7A2684}"/>
              </a:ext>
            </a:extLst>
          </p:cNvPr>
          <p:cNvPicPr>
            <a:picLocks noChangeAspect="1" noChangeArrowheads="1"/>
          </p:cNvPicPr>
          <p:nvPr userDrawn="1"/>
        </p:nvPicPr>
        <p:blipFill>
          <a:blip r:embed="rId4" cstate="print"/>
          <a:srcRect/>
          <a:stretch>
            <a:fillRect/>
          </a:stretch>
        </p:blipFill>
        <p:spPr bwMode="auto">
          <a:xfrm>
            <a:off x="10885501" y="0"/>
            <a:ext cx="633637" cy="850417"/>
          </a:xfrm>
          <a:prstGeom prst="rect">
            <a:avLst/>
          </a:prstGeom>
          <a:noFill/>
          <a:ln w="9525">
            <a:noFill/>
            <a:miter lim="800000"/>
            <a:headEnd/>
            <a:tailEnd/>
          </a:ln>
          <a:effectLst/>
        </p:spPr>
      </p:pic>
      <p:sp>
        <p:nvSpPr>
          <p:cNvPr id="10" name="Prostokąt zaokrąglony 2">
            <a:extLst>
              <a:ext uri="{FF2B5EF4-FFF2-40B4-BE49-F238E27FC236}">
                <a16:creationId xmlns:a16="http://schemas.microsoft.com/office/drawing/2014/main" id="{F529E741-3C9E-1CF3-2C39-DA29D1FF5F39}"/>
              </a:ext>
            </a:extLst>
          </p:cNvPr>
          <p:cNvSpPr/>
          <p:nvPr userDrawn="1"/>
        </p:nvSpPr>
        <p:spPr>
          <a:xfrm>
            <a:off x="3333684" y="0"/>
            <a:ext cx="7551816" cy="256550"/>
          </a:xfrm>
          <a:prstGeom prst="roundRect">
            <a:avLst>
              <a:gd name="adj" fmla="val 0"/>
            </a:avLst>
          </a:prstGeom>
          <a:solidFill>
            <a:schemeClr val="bg1"/>
          </a:solidFill>
          <a:ln>
            <a:noFill/>
          </a:ln>
          <a:effectLst>
            <a:outerShdw blurRad="50800" dist="50800" dir="5400000" algn="ctr" rotWithShape="0">
              <a:schemeClr val="bg1"/>
            </a:outerShdw>
          </a:effectLst>
        </p:spPr>
        <p:style>
          <a:lnRef idx="1">
            <a:schemeClr val="dk1"/>
          </a:lnRef>
          <a:fillRef idx="2">
            <a:schemeClr val="dk1"/>
          </a:fillRef>
          <a:effectRef idx="1">
            <a:schemeClr val="dk1"/>
          </a:effectRef>
          <a:fontRef idx="minor">
            <a:schemeClr val="dk1"/>
          </a:fontRef>
        </p:style>
        <p:txBody>
          <a:bodyPr lIns="34017" tIns="34017" rIns="34017" bIns="34017" anchor="ctr"/>
          <a:lstStyle/>
          <a:p>
            <a:pPr marL="0" marR="0" indent="0" algn="ctr" defTabSz="864017" rtl="0" eaLnBrk="1" fontAlgn="base" latinLnBrk="0" hangingPunct="1">
              <a:lnSpc>
                <a:spcPct val="100000"/>
              </a:lnSpc>
              <a:spcBef>
                <a:spcPct val="0"/>
              </a:spcBef>
              <a:spcAft>
                <a:spcPct val="0"/>
              </a:spcAft>
              <a:buClrTx/>
              <a:buSzTx/>
              <a:buFontTx/>
              <a:buNone/>
              <a:tabLst/>
              <a:defRPr/>
            </a:pPr>
            <a:r>
              <a:rPr lang="pl-PL" sz="1512" dirty="0"/>
              <a:t>WG4 status,</a:t>
            </a:r>
            <a:r>
              <a:rPr lang="pl-PL" sz="1512" baseline="0" dirty="0"/>
              <a:t> </a:t>
            </a:r>
            <a:r>
              <a:rPr lang="pl-PL" sz="1512" baseline="0" dirty="0" err="1"/>
              <a:t>activities</a:t>
            </a:r>
            <a:r>
              <a:rPr lang="pl-PL" sz="1512" baseline="0" dirty="0"/>
              <a:t> and </a:t>
            </a:r>
            <a:r>
              <a:rPr lang="pl-PL" sz="1512" baseline="0" dirty="0" err="1"/>
              <a:t>plans</a:t>
            </a:r>
            <a:endParaRPr lang="pl-PL" sz="1512" dirty="0"/>
          </a:p>
        </p:txBody>
      </p:sp>
    </p:spTree>
    <p:extLst>
      <p:ext uri="{BB962C8B-B14F-4D97-AF65-F5344CB8AC3E}">
        <p14:creationId xmlns:p14="http://schemas.microsoft.com/office/powerpoint/2010/main" val="316648991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34" y="345010"/>
            <a:ext cx="9936421" cy="1252534"/>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792034" y="1725046"/>
            <a:ext cx="9936421" cy="411161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92033" y="6006163"/>
            <a:ext cx="2592110" cy="345009"/>
          </a:xfrm>
          <a:prstGeom prst="rect">
            <a:avLst/>
          </a:prstGeom>
        </p:spPr>
        <p:txBody>
          <a:bodyPr vert="horz" lIns="91440" tIns="45720" rIns="91440" bIns="45720" rtlCol="0" anchor="ctr"/>
          <a:lstStyle>
            <a:lvl1pPr algn="l">
              <a:defRPr sz="1134">
                <a:solidFill>
                  <a:schemeClr val="tx1">
                    <a:tint val="75000"/>
                  </a:schemeClr>
                </a:solidFill>
              </a:defRPr>
            </a:lvl1pPr>
          </a:lstStyle>
          <a:p>
            <a:fld id="{CB1CD39E-44AD-4CAF-9563-C53F38B4C658}" type="datetimeFigureOut">
              <a:rPr lang="pl-PL" smtClean="0"/>
              <a:t>11.09.2023</a:t>
            </a:fld>
            <a:endParaRPr lang="pl-PL"/>
          </a:p>
        </p:txBody>
      </p:sp>
      <p:sp>
        <p:nvSpPr>
          <p:cNvPr id="5" name="Footer Placeholder 4"/>
          <p:cNvSpPr>
            <a:spLocks noGrp="1"/>
          </p:cNvSpPr>
          <p:nvPr>
            <p:ph type="ftr" sz="quarter" idx="3"/>
          </p:nvPr>
        </p:nvSpPr>
        <p:spPr>
          <a:xfrm>
            <a:off x="3816162" y="6006163"/>
            <a:ext cx="3888165" cy="345009"/>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pl-PL" dirty="0"/>
          </a:p>
        </p:txBody>
      </p:sp>
      <p:sp>
        <p:nvSpPr>
          <p:cNvPr id="6" name="Slide Number Placeholder 5"/>
          <p:cNvSpPr>
            <a:spLocks noGrp="1"/>
          </p:cNvSpPr>
          <p:nvPr>
            <p:ph type="sldNum" sz="quarter" idx="4"/>
          </p:nvPr>
        </p:nvSpPr>
        <p:spPr>
          <a:xfrm>
            <a:off x="8136345" y="6006163"/>
            <a:ext cx="2592110" cy="345009"/>
          </a:xfrm>
          <a:prstGeom prst="rect">
            <a:avLst/>
          </a:prstGeom>
        </p:spPr>
        <p:txBody>
          <a:bodyPr vert="horz" lIns="91440" tIns="45720" rIns="91440" bIns="45720" rtlCol="0" anchor="ctr"/>
          <a:lstStyle>
            <a:lvl1pPr algn="r">
              <a:defRPr sz="1134">
                <a:solidFill>
                  <a:schemeClr val="tx1">
                    <a:tint val="75000"/>
                  </a:schemeClr>
                </a:solidFill>
              </a:defRPr>
            </a:lvl1pPr>
          </a:lstStyle>
          <a:p>
            <a:fld id="{635B943A-037A-4BDC-859E-A0F7E3E98893}" type="slidenum">
              <a:rPr lang="pl-PL" smtClean="0"/>
              <a:t>‹#›</a:t>
            </a:fld>
            <a:endParaRPr lang="pl-PL" dirty="0"/>
          </a:p>
        </p:txBody>
      </p:sp>
    </p:spTree>
    <p:extLst>
      <p:ext uri="{BB962C8B-B14F-4D97-AF65-F5344CB8AC3E}">
        <p14:creationId xmlns:p14="http://schemas.microsoft.com/office/powerpoint/2010/main" val="422892046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864017" rtl="0" eaLnBrk="1" latinLnBrk="0" hangingPunct="1">
        <a:lnSpc>
          <a:spcPct val="90000"/>
        </a:lnSpc>
        <a:spcBef>
          <a:spcPct val="0"/>
        </a:spcBef>
        <a:buNone/>
        <a:defRPr sz="4158" kern="1200">
          <a:solidFill>
            <a:schemeClr val="tx1"/>
          </a:solidFill>
          <a:latin typeface="+mj-lt"/>
          <a:ea typeface="+mj-ea"/>
          <a:cs typeface="+mj-cs"/>
        </a:defRPr>
      </a:lvl1pPr>
    </p:titleStyle>
    <p:body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library.wmo.int/index.php?lvl=notice_display&amp;id=22190#.Y50EbezMJhA" TargetMode="External"/><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BD1E5BC2-F080-D1E7-0EBF-C98816674CFF}"/>
              </a:ext>
            </a:extLst>
          </p:cNvPr>
          <p:cNvSpPr txBox="1">
            <a:spLocks noChangeArrowheads="1"/>
          </p:cNvSpPr>
          <p:nvPr/>
        </p:nvSpPr>
        <p:spPr bwMode="auto">
          <a:xfrm>
            <a:off x="0" y="1566000"/>
            <a:ext cx="11522075" cy="584775"/>
          </a:xfrm>
          <a:prstGeom prst="rect">
            <a:avLst/>
          </a:prstGeom>
          <a:solidFill>
            <a:schemeClr val="bg1"/>
          </a:solidFill>
          <a:ln w="9525">
            <a:noFill/>
            <a:miter lim="800000"/>
            <a:headEnd/>
            <a:tailEnd/>
          </a:ln>
        </p:spPr>
        <p:txBody>
          <a:bodyPr>
            <a:spAutoFit/>
          </a:bodyPr>
          <a:lstStyle/>
          <a:p>
            <a:pPr algn="ctr"/>
            <a:r>
              <a:rPr lang="pl-PL" sz="3200" dirty="0"/>
              <a:t>WG4 status,</a:t>
            </a:r>
            <a:r>
              <a:rPr lang="pl-PL" sz="3200" baseline="0" dirty="0"/>
              <a:t> </a:t>
            </a:r>
            <a:r>
              <a:rPr lang="pl-PL" sz="3200" baseline="0" dirty="0" err="1"/>
              <a:t>activities</a:t>
            </a:r>
            <a:r>
              <a:rPr lang="pl-PL" sz="3200" baseline="0" dirty="0"/>
              <a:t> and </a:t>
            </a:r>
            <a:r>
              <a:rPr lang="pl-PL" sz="3200" baseline="0" dirty="0" err="1"/>
              <a:t>plans</a:t>
            </a:r>
            <a:endParaRPr lang="en-US" sz="3200" b="1" dirty="0"/>
          </a:p>
        </p:txBody>
      </p:sp>
      <p:sp>
        <p:nvSpPr>
          <p:cNvPr id="8" name="Prostokąt zaokrąglony 5">
            <a:extLst>
              <a:ext uri="{FF2B5EF4-FFF2-40B4-BE49-F238E27FC236}">
                <a16:creationId xmlns:a16="http://schemas.microsoft.com/office/drawing/2014/main" id="{CBC979D6-4135-87F7-750A-27A2C28FCA15}"/>
              </a:ext>
            </a:extLst>
          </p:cNvPr>
          <p:cNvSpPr/>
          <p:nvPr/>
        </p:nvSpPr>
        <p:spPr>
          <a:xfrm>
            <a:off x="0" y="3869213"/>
            <a:ext cx="11522075" cy="951026"/>
          </a:xfrm>
          <a:prstGeom prst="roundRect">
            <a:avLst>
              <a:gd name="adj" fmla="val 125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Institute of Meteorology and Water Management</a:t>
            </a:r>
          </a:p>
          <a:p>
            <a:pPr algn="ctr">
              <a:defRPr/>
            </a:pPr>
            <a:r>
              <a:rPr lang="en-US" sz="2800" b="1" dirty="0">
                <a:solidFill>
                  <a:schemeClr val="tx1"/>
                </a:solidFill>
              </a:rPr>
              <a:t>National Research Institute</a:t>
            </a:r>
          </a:p>
        </p:txBody>
      </p:sp>
      <p:sp>
        <p:nvSpPr>
          <p:cNvPr id="9" name="Prostokąt zaokrąglony 2">
            <a:extLst>
              <a:ext uri="{FF2B5EF4-FFF2-40B4-BE49-F238E27FC236}">
                <a16:creationId xmlns:a16="http://schemas.microsoft.com/office/drawing/2014/main" id="{F9797E5D-1E23-12C1-574E-A5EDBF1C66FD}"/>
              </a:ext>
            </a:extLst>
          </p:cNvPr>
          <p:cNvSpPr/>
          <p:nvPr/>
        </p:nvSpPr>
        <p:spPr>
          <a:xfrm>
            <a:off x="0" y="2779012"/>
            <a:ext cx="11522075" cy="952291"/>
          </a:xfrm>
          <a:prstGeom prst="roundRect">
            <a:avLst>
              <a:gd name="adj" fmla="val 1256"/>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Andrzej Mazur</a:t>
            </a:r>
            <a:endParaRPr lang="en-US" sz="2800" b="1" dirty="0">
              <a:solidFill>
                <a:schemeClr val="tx1"/>
              </a:solidFill>
              <a:latin typeface="Times New Roman" pitchFamily="18" charset="0"/>
            </a:endParaRPr>
          </a:p>
        </p:txBody>
      </p:sp>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Tree>
    <p:extLst>
      <p:ext uri="{BB962C8B-B14F-4D97-AF65-F5344CB8AC3E}">
        <p14:creationId xmlns:p14="http://schemas.microsoft.com/office/powerpoint/2010/main" val="955838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10</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787B305A-4CD1-80A3-DF41-0A7D58C6B2E8}"/>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3" name="Rectangle 2">
            <a:extLst>
              <a:ext uri="{FF2B5EF4-FFF2-40B4-BE49-F238E27FC236}">
                <a16:creationId xmlns:a16="http://schemas.microsoft.com/office/drawing/2014/main" id="{CEB9AD8F-0DCE-8780-4980-38D945D2D51C}"/>
              </a:ext>
            </a:extLst>
          </p:cNvPr>
          <p:cNvSpPr/>
          <p:nvPr/>
        </p:nvSpPr>
        <p:spPr>
          <a:xfrm>
            <a:off x="1" y="1247675"/>
            <a:ext cx="11522074" cy="4801314"/>
          </a:xfrm>
          <a:prstGeom prst="rect">
            <a:avLst/>
          </a:prstGeom>
          <a:solidFill>
            <a:schemeClr val="bg1"/>
          </a:solidFill>
        </p:spPr>
        <p:txBody>
          <a:bodyPr wrap="square">
            <a:spAutoFit/>
          </a:bodyPr>
          <a:lstStyle/>
          <a:p>
            <a:pPr algn="ctr">
              <a:spcAft>
                <a:spcPts val="600"/>
              </a:spcAft>
            </a:pPr>
            <a:r>
              <a:rPr lang="en-US" sz="2200" b="1" u="sng" dirty="0">
                <a:latin typeface="Arial Narrow" panose="020B0606020202030204" pitchFamily="34" charset="0"/>
              </a:rPr>
              <a:t>Model performance (2)</a:t>
            </a:r>
            <a:r>
              <a:rPr lang="en-US" sz="2200" dirty="0">
                <a:latin typeface="Arial Narrow" panose="020B0606020202030204" pitchFamily="34" charset="0"/>
              </a:rPr>
              <a:t> </a:t>
            </a:r>
          </a:p>
          <a:p>
            <a:pPr>
              <a:spcAft>
                <a:spcPts val="600"/>
              </a:spcAft>
              <a:buFont typeface="Wingdings" pitchFamily="2" charset="2"/>
              <a:buChar char="§"/>
            </a:pPr>
            <a:r>
              <a:rPr lang="en-US" sz="2200" dirty="0">
                <a:latin typeface="Arial Narrow" panose="020B0606020202030204" pitchFamily="34" charset="0"/>
              </a:rPr>
              <a:t> CNMCA reported erroneous ICON-IT and COSMO-IT convection inhibition at night with no model signal. Severe convection was poorly forecasted by all local models, while it was better predicted by IFS, ICON-EU during hail events of July 23. COSMO-IT is considered more successful than ICON-IT.</a:t>
            </a:r>
          </a:p>
          <a:p>
            <a:pPr>
              <a:spcAft>
                <a:spcPts val="600"/>
              </a:spcAft>
              <a:buFont typeface="Wingdings" pitchFamily="2" charset="2"/>
              <a:buChar char="§"/>
            </a:pPr>
            <a:r>
              <a:rPr lang="en-US" sz="2200" dirty="0">
                <a:latin typeface="Arial Narrow" panose="020B0606020202030204" pitchFamily="34" charset="0"/>
              </a:rPr>
              <a:t> ARPA-P reported poor precipitation performance of ICON-IT model in intense rainfall produced by convergence of cool and warm air masses in Central Italy. </a:t>
            </a:r>
          </a:p>
          <a:p>
            <a:pPr>
              <a:spcAft>
                <a:spcPts val="600"/>
              </a:spcAft>
              <a:buFont typeface="Wingdings" pitchFamily="2" charset="2"/>
              <a:buChar char="§"/>
            </a:pPr>
            <a:r>
              <a:rPr lang="en-US" sz="2200" dirty="0">
                <a:latin typeface="Arial Narrow" panose="020B0606020202030204" pitchFamily="34" charset="0"/>
              </a:rPr>
              <a:t> Regarding model </a:t>
            </a:r>
            <a:r>
              <a:rPr lang="en-US" sz="2200" b="1" dirty="0">
                <a:latin typeface="Arial Narrow" panose="020B0606020202030204" pitchFamily="34" charset="0"/>
              </a:rPr>
              <a:t>deviations</a:t>
            </a:r>
            <a:r>
              <a:rPr lang="en-US" sz="2200" dirty="0">
                <a:latin typeface="Arial Narrow" panose="020B0606020202030204" pitchFamily="34" charset="0"/>
              </a:rPr>
              <a:t> after some hours of simulation, IMS reported better COSMO precipitation forecast during the first 6 hours due to DA and slightly better for ICON-LAM for longer lead times.  NMA also reported better ICON-LAM forecast than COSMO after the 24 first hours.</a:t>
            </a:r>
          </a:p>
          <a:p>
            <a:pPr>
              <a:spcAft>
                <a:spcPts val="600"/>
              </a:spcAft>
              <a:buFont typeface="Wingdings" pitchFamily="2" charset="2"/>
              <a:buChar char="§"/>
            </a:pPr>
            <a:r>
              <a:rPr lang="en-US" sz="2200" dirty="0">
                <a:latin typeface="Arial Narrow" panose="020B0606020202030204" pitchFamily="34" charset="0"/>
              </a:rPr>
              <a:t> ICON-LAM is useful for predicting </a:t>
            </a:r>
            <a:r>
              <a:rPr lang="en-US" sz="2200" b="1" dirty="0">
                <a:latin typeface="Arial Narrow" panose="020B0606020202030204" pitchFamily="34" charset="0"/>
              </a:rPr>
              <a:t>HIW</a:t>
            </a:r>
            <a:r>
              <a:rPr lang="en-US" sz="2200" dirty="0">
                <a:latin typeface="Arial Narrow" panose="020B0606020202030204" pitchFamily="34" charset="0"/>
              </a:rPr>
              <a:t> ahead of time in combination with IFS, especially thunderstorms, wind gust, fog. However,  False alarms are common for thunderstorms, (HNMS,NMA), torrential rain and wind gusts at night (NMA), fog (IMS). Misses for deep convection are reported for ICON-IT (CNMCA), where COSMO-IT is the main model for issuing warnings.</a:t>
            </a:r>
          </a:p>
        </p:txBody>
      </p:sp>
      <p:sp>
        <p:nvSpPr>
          <p:cNvPr id="4" name="pole tekstowe 3">
            <a:extLst>
              <a:ext uri="{FF2B5EF4-FFF2-40B4-BE49-F238E27FC236}">
                <a16:creationId xmlns:a16="http://schemas.microsoft.com/office/drawing/2014/main" id="{111D25BE-2923-EA5E-F119-90A41A035624}"/>
              </a:ext>
            </a:extLst>
          </p:cNvPr>
          <p:cNvSpPr txBox="1"/>
          <p:nvPr/>
        </p:nvSpPr>
        <p:spPr>
          <a:xfrm>
            <a:off x="0" y="686298"/>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74169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11</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6CAD084C-580E-74C4-41D8-C5DD5F790974}"/>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4" name="pole tekstowe 3">
            <a:extLst>
              <a:ext uri="{FF2B5EF4-FFF2-40B4-BE49-F238E27FC236}">
                <a16:creationId xmlns:a16="http://schemas.microsoft.com/office/drawing/2014/main" id="{F7D6E9B6-2CFF-7333-3D7E-8ECE10952200}"/>
              </a:ext>
            </a:extLst>
          </p:cNvPr>
          <p:cNvSpPr txBox="1"/>
          <p:nvPr/>
        </p:nvSpPr>
        <p:spPr>
          <a:xfrm>
            <a:off x="0" y="695725"/>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
        <p:nvSpPr>
          <p:cNvPr id="8" name="1 - TextBox">
            <a:extLst>
              <a:ext uri="{FF2B5EF4-FFF2-40B4-BE49-F238E27FC236}">
                <a16:creationId xmlns:a16="http://schemas.microsoft.com/office/drawing/2014/main" id="{CFAADF46-00FE-8660-38B6-9D417964C9A1}"/>
              </a:ext>
            </a:extLst>
          </p:cNvPr>
          <p:cNvSpPr txBox="1"/>
          <p:nvPr/>
        </p:nvSpPr>
        <p:spPr>
          <a:xfrm>
            <a:off x="11612" y="1171238"/>
            <a:ext cx="11508876" cy="2123658"/>
          </a:xfrm>
          <a:prstGeom prst="rect">
            <a:avLst/>
          </a:prstGeom>
          <a:solidFill>
            <a:schemeClr val="bg1"/>
          </a:solidFill>
        </p:spPr>
        <p:txBody>
          <a:bodyPr wrap="square" rtlCol="0">
            <a:spAutoFit/>
          </a:bodyPr>
          <a:lstStyle/>
          <a:p>
            <a:pPr algn="ctr"/>
            <a:r>
              <a:rPr lang="en-US" sz="2200" u="sng" dirty="0"/>
              <a:t>MCH -Sunshine duration (ICON-2E </a:t>
            </a:r>
            <a:r>
              <a:rPr lang="en-US" sz="2200" u="sng" dirty="0" err="1"/>
              <a:t>vs</a:t>
            </a:r>
            <a:r>
              <a:rPr lang="en-US" sz="2200" u="sng" dirty="0"/>
              <a:t> COSMO-2E)</a:t>
            </a:r>
          </a:p>
          <a:p>
            <a:pPr algn="just"/>
            <a:endParaRPr lang="en-US" sz="2200" dirty="0"/>
          </a:p>
          <a:p>
            <a:pPr algn="just"/>
            <a:r>
              <a:rPr lang="en-GB" sz="2200" dirty="0"/>
              <a:t>12 January 2023 is a good example of overestimation of sunshine duration with ICON. The synoptic situation was dominated by a low-pressure system over the UK with a warm front passing over Switzerland. This lead to widespread clouds over the northern side of the Alps and more sun in the southern side. The differences between COSMO-2E (left) and ICON-2E (right) are shown.</a:t>
            </a:r>
            <a:endParaRPr lang="el-GR" sz="2200" dirty="0"/>
          </a:p>
        </p:txBody>
      </p:sp>
      <p:pic>
        <p:nvPicPr>
          <p:cNvPr id="9" name="Picture 1">
            <a:extLst>
              <a:ext uri="{FF2B5EF4-FFF2-40B4-BE49-F238E27FC236}">
                <a16:creationId xmlns:a16="http://schemas.microsoft.com/office/drawing/2014/main" id="{00B012D4-CF23-E93B-568E-0E7A56588A34}"/>
              </a:ext>
            </a:extLst>
          </p:cNvPr>
          <p:cNvPicPr>
            <a:picLocks noChangeAspect="1"/>
          </p:cNvPicPr>
          <p:nvPr/>
        </p:nvPicPr>
        <p:blipFill>
          <a:blip r:embed="rId2"/>
          <a:stretch>
            <a:fillRect/>
          </a:stretch>
        </p:blipFill>
        <p:spPr>
          <a:xfrm>
            <a:off x="11400" y="3519199"/>
            <a:ext cx="7164000" cy="2596909"/>
          </a:xfrm>
          <a:prstGeom prst="rect">
            <a:avLst/>
          </a:prstGeom>
        </p:spPr>
      </p:pic>
      <p:pic>
        <p:nvPicPr>
          <p:cNvPr id="13" name="Picture 4">
            <a:extLst>
              <a:ext uri="{FF2B5EF4-FFF2-40B4-BE49-F238E27FC236}">
                <a16:creationId xmlns:a16="http://schemas.microsoft.com/office/drawing/2014/main" id="{40B7CA9F-7897-0A2D-429F-F3F43A6E8FED}"/>
              </a:ext>
            </a:extLst>
          </p:cNvPr>
          <p:cNvPicPr>
            <a:picLocks noChangeAspect="1"/>
          </p:cNvPicPr>
          <p:nvPr/>
        </p:nvPicPr>
        <p:blipFill>
          <a:blip r:embed="rId3" cstate="print"/>
          <a:stretch>
            <a:fillRect/>
          </a:stretch>
        </p:blipFill>
        <p:spPr>
          <a:xfrm>
            <a:off x="7200000" y="3519200"/>
            <a:ext cx="4284000" cy="2596909"/>
          </a:xfrm>
          <a:prstGeom prst="rect">
            <a:avLst/>
          </a:prstGeom>
        </p:spPr>
      </p:pic>
    </p:spTree>
    <p:extLst>
      <p:ext uri="{BB962C8B-B14F-4D97-AF65-F5344CB8AC3E}">
        <p14:creationId xmlns:p14="http://schemas.microsoft.com/office/powerpoint/2010/main" val="229879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12</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AEF28E1E-B344-B0F8-1148-027EDF3E8AE1}"/>
              </a:ext>
            </a:extLst>
          </p:cNvPr>
          <p:cNvSpPr txBox="1"/>
          <p:nvPr/>
        </p:nvSpPr>
        <p:spPr>
          <a:xfrm>
            <a:off x="0" y="687092"/>
            <a:ext cx="11522075" cy="461665"/>
          </a:xfrm>
          <a:prstGeom prst="rect">
            <a:avLst/>
          </a:prstGeom>
          <a:solidFill>
            <a:schemeClr val="bg1"/>
          </a:solidFill>
        </p:spPr>
        <p:txBody>
          <a:bodyPr wrap="square" rtlCol="0">
            <a:spAutoFit/>
          </a:bodyPr>
          <a:lstStyle/>
          <a:p>
            <a:pPr algn="ctr"/>
            <a:r>
              <a:rPr lang="en-US" sz="2400" dirty="0">
                <a:latin typeface="+mj-lt"/>
              </a:rPr>
              <a:t>PP </a:t>
            </a:r>
            <a:r>
              <a:rPr lang="en-GB" sz="2400" dirty="0">
                <a:solidFill>
                  <a:srgbClr val="1D2228"/>
                </a:solidFill>
                <a:effectLst/>
                <a:latin typeface="+mj-lt"/>
                <a:ea typeface="Calibri" panose="020F0502020204030204" pitchFamily="34" charset="0"/>
              </a:rPr>
              <a:t>C2I4LC</a:t>
            </a:r>
            <a:r>
              <a:rPr lang="pl-PL" sz="2400" dirty="0">
                <a:latin typeface="+mj-lt"/>
              </a:rPr>
              <a:t> – </a:t>
            </a:r>
            <a:r>
              <a:rPr lang="en-US" sz="2400" dirty="0">
                <a:latin typeface="+mj-lt"/>
              </a:rPr>
              <a:t>Establishing COSMO to ICON migration for Licensees’ Countries</a:t>
            </a:r>
          </a:p>
        </p:txBody>
      </p:sp>
      <p:sp>
        <p:nvSpPr>
          <p:cNvPr id="3" name="pole tekstowe 2">
            <a:extLst>
              <a:ext uri="{FF2B5EF4-FFF2-40B4-BE49-F238E27FC236}">
                <a16:creationId xmlns:a16="http://schemas.microsoft.com/office/drawing/2014/main" id="{CC0C31C4-A25D-8E5A-0E40-DD1B6DCCDD22}"/>
              </a:ext>
            </a:extLst>
          </p:cNvPr>
          <p:cNvSpPr txBox="1"/>
          <p:nvPr/>
        </p:nvSpPr>
        <p:spPr>
          <a:xfrm>
            <a:off x="0" y="1320631"/>
            <a:ext cx="11522075" cy="4555093"/>
          </a:xfrm>
          <a:prstGeom prst="rect">
            <a:avLst/>
          </a:prstGeom>
          <a:solidFill>
            <a:schemeClr val="bg1"/>
          </a:solidFill>
        </p:spPr>
        <p:txBody>
          <a:bodyPr wrap="square" rtlCol="0">
            <a:spAutoFit/>
          </a:bodyPr>
          <a:lstStyle/>
          <a:p>
            <a:pPr algn="just">
              <a:spcAft>
                <a:spcPts val="600"/>
              </a:spcAft>
            </a:pPr>
            <a:r>
              <a:rPr lang="pl-PL" sz="2400" dirty="0">
                <a:latin typeface="+mn-lt"/>
              </a:rPr>
              <a:t>WG4-r</a:t>
            </a:r>
            <a:r>
              <a:rPr lang="en-US" sz="2400" dirty="0">
                <a:latin typeface="+mn-lt"/>
              </a:rPr>
              <a:t>elated </a:t>
            </a:r>
            <a:r>
              <a:rPr lang="en-US" sz="2400" i="1" dirty="0">
                <a:latin typeface="+mn-lt"/>
              </a:rPr>
              <a:t>via </a:t>
            </a:r>
            <a:r>
              <a:rPr lang="en-US" sz="2400" dirty="0">
                <a:latin typeface="+mn-lt"/>
              </a:rPr>
              <a:t>Technical Feedback survey (</a:t>
            </a:r>
            <a:r>
              <a:rPr lang="pl-PL" sz="2400" dirty="0">
                <a:latin typeface="+mn-lt"/>
              </a:rPr>
              <a:t> → </a:t>
            </a:r>
            <a:r>
              <a:rPr lang="en-US" sz="2400" dirty="0">
                <a:latin typeface="+mn-lt"/>
              </a:rPr>
              <a:t>PP COMFORT)</a:t>
            </a:r>
          </a:p>
          <a:p>
            <a:pPr algn="just">
              <a:spcAft>
                <a:spcPts val="600"/>
              </a:spcAft>
            </a:pPr>
            <a:endParaRPr lang="en-US" sz="2400" dirty="0">
              <a:latin typeface="+mn-lt"/>
            </a:endParaRPr>
          </a:p>
          <a:p>
            <a:pPr algn="just">
              <a:spcAft>
                <a:spcPts val="600"/>
              </a:spcAft>
            </a:pPr>
            <a:r>
              <a:rPr lang="en-US" sz="2400" dirty="0">
                <a:latin typeface="+mn-lt"/>
              </a:rPr>
              <a:t>Kick-start meeting – November 2022 with the</a:t>
            </a:r>
            <a:endParaRPr lang="pl-PL" sz="2400" dirty="0">
              <a:latin typeface="+mn-lt"/>
            </a:endParaRPr>
          </a:p>
          <a:p>
            <a:pPr algn="just">
              <a:spcAft>
                <a:spcPts val="600"/>
              </a:spcAft>
            </a:pPr>
            <a:endParaRPr lang="en-US" sz="2400" dirty="0">
              <a:latin typeface="+mn-lt"/>
            </a:endParaRPr>
          </a:p>
          <a:p>
            <a:pPr marL="342900" indent="-342900" algn="just">
              <a:spcAft>
                <a:spcPts val="600"/>
              </a:spcAft>
              <a:buAutoNum type="arabicPeriod"/>
            </a:pPr>
            <a:r>
              <a:rPr lang="en-US" sz="2400" dirty="0">
                <a:effectLst/>
                <a:latin typeface="+mn-lt"/>
                <a:ea typeface="Calibri" panose="020F0502020204030204" pitchFamily="34" charset="0"/>
                <a:cs typeface="Times New Roman" panose="02020603050405020304" pitchFamily="18" charset="0"/>
              </a:rPr>
              <a:t>Progress of the COSMO Technical User Survey</a:t>
            </a:r>
          </a:p>
          <a:p>
            <a:pPr marL="342900" indent="-342900" algn="just">
              <a:spcAft>
                <a:spcPts val="600"/>
              </a:spcAft>
              <a:buAutoNum type="arabicPeriod"/>
            </a:pPr>
            <a:endParaRPr lang="en-US" sz="2400" dirty="0">
              <a:effectLst/>
              <a:latin typeface="+mn-lt"/>
              <a:ea typeface="Calibri" panose="020F0502020204030204" pitchFamily="34" charset="0"/>
              <a:cs typeface="Times New Roman" panose="02020603050405020304" pitchFamily="18" charset="0"/>
            </a:endParaRPr>
          </a:p>
          <a:p>
            <a:pPr marL="342900" indent="-342900" algn="just">
              <a:spcAft>
                <a:spcPts val="600"/>
              </a:spcAft>
              <a:buFontTx/>
              <a:buAutoNum type="arabicPeriod"/>
            </a:pPr>
            <a:r>
              <a:rPr lang="en-US" sz="2400" dirty="0">
                <a:effectLst/>
                <a:latin typeface="+mn-lt"/>
                <a:ea typeface="Calibri" panose="020F0502020204030204" pitchFamily="34" charset="0"/>
                <a:cs typeface="Times New Roman" panose="02020603050405020304" pitchFamily="18" charset="0"/>
              </a:rPr>
              <a:t>Web page design status</a:t>
            </a:r>
          </a:p>
          <a:p>
            <a:pPr marL="342900" indent="-342900" algn="just">
              <a:spcAft>
                <a:spcPts val="600"/>
              </a:spcAft>
              <a:buFontTx/>
              <a:buAutoNum type="arabicPeriod"/>
            </a:pPr>
            <a:endParaRPr lang="en-US" sz="2400" dirty="0">
              <a:effectLst/>
              <a:latin typeface="+mn-lt"/>
              <a:ea typeface="Calibri" panose="020F0502020204030204" pitchFamily="34" charset="0"/>
              <a:cs typeface="Times New Roman" panose="02020603050405020304" pitchFamily="18" charset="0"/>
            </a:endParaRPr>
          </a:p>
          <a:p>
            <a:pPr marL="342900" indent="-342900" algn="just">
              <a:spcAft>
                <a:spcPts val="600"/>
              </a:spcAft>
              <a:buFontTx/>
              <a:buAutoNum type="arabicPeriod"/>
            </a:pPr>
            <a:r>
              <a:rPr lang="en-US" sz="2400" dirty="0">
                <a:effectLst/>
                <a:latin typeface="+mn-lt"/>
                <a:ea typeface="Calibri" panose="020F0502020204030204" pitchFamily="34" charset="0"/>
                <a:cs typeface="Times New Roman" panose="02020603050405020304" pitchFamily="18" charset="0"/>
              </a:rPr>
              <a:t>Issues on ICON Training Course 2023 </a:t>
            </a:r>
          </a:p>
          <a:p>
            <a:pPr algn="just">
              <a:spcAft>
                <a:spcPts val="600"/>
              </a:spcAft>
            </a:pPr>
            <a:endParaRPr lang="en-US" sz="1200" dirty="0">
              <a:latin typeface="+mn-lt"/>
              <a:ea typeface="Calibri" panose="020F0502020204030204" pitchFamily="34" charset="0"/>
              <a:cs typeface="Times New Roman" panose="02020603050405020304" pitchFamily="18" charset="0"/>
            </a:endParaRPr>
          </a:p>
          <a:p>
            <a:pPr algn="just">
              <a:spcAft>
                <a:spcPts val="600"/>
              </a:spcAft>
            </a:pPr>
            <a:r>
              <a:rPr lang="en-US" sz="1200" dirty="0">
                <a:latin typeface="+mn-lt"/>
                <a:ea typeface="Calibri" panose="020F0502020204030204" pitchFamily="34" charset="0"/>
                <a:cs typeface="Times New Roman" panose="02020603050405020304" pitchFamily="18" charset="0"/>
              </a:rPr>
              <a:t>I believe that Bogdan </a:t>
            </a:r>
            <a:r>
              <a:rPr lang="pl-PL" sz="1200" dirty="0" err="1">
                <a:latin typeface="+mn-lt"/>
                <a:ea typeface="Calibri" panose="020F0502020204030204" pitchFamily="34" charset="0"/>
                <a:cs typeface="Times New Roman" panose="02020603050405020304" pitchFamily="18" charset="0"/>
              </a:rPr>
              <a:t>has</a:t>
            </a:r>
            <a:r>
              <a:rPr lang="pl-PL" sz="1200" dirty="0">
                <a:latin typeface="+mn-lt"/>
                <a:ea typeface="Calibri" panose="020F0502020204030204" pitchFamily="34" charset="0"/>
                <a:cs typeface="Times New Roman" panose="02020603050405020304" pitchFamily="18" charset="0"/>
              </a:rPr>
              <a:t> </a:t>
            </a:r>
            <a:r>
              <a:rPr lang="pl-PL" sz="1200" dirty="0" err="1">
                <a:latin typeface="+mn-lt"/>
                <a:ea typeface="Calibri" panose="020F0502020204030204" pitchFamily="34" charset="0"/>
                <a:cs typeface="Times New Roman" panose="02020603050405020304" pitchFamily="18" charset="0"/>
              </a:rPr>
              <a:t>already</a:t>
            </a:r>
            <a:r>
              <a:rPr lang="pl-PL" sz="1200" dirty="0">
                <a:latin typeface="+mn-lt"/>
                <a:ea typeface="Calibri" panose="020F0502020204030204" pitchFamily="34" charset="0"/>
                <a:cs typeface="Times New Roman" panose="02020603050405020304" pitchFamily="18" charset="0"/>
              </a:rPr>
              <a:t> </a:t>
            </a:r>
            <a:r>
              <a:rPr lang="pl-PL" sz="1200" dirty="0" err="1">
                <a:latin typeface="+mn-lt"/>
                <a:ea typeface="Calibri" panose="020F0502020204030204" pitchFamily="34" charset="0"/>
                <a:cs typeface="Times New Roman" panose="02020603050405020304" pitchFamily="18" charset="0"/>
              </a:rPr>
              <a:t>said</a:t>
            </a:r>
            <a:r>
              <a:rPr lang="pl-PL" sz="1200" dirty="0">
                <a:latin typeface="+mn-lt"/>
                <a:ea typeface="Calibri" panose="020F0502020204030204" pitchFamily="34" charset="0"/>
                <a:cs typeface="Times New Roman" panose="02020603050405020304" pitchFamily="18" charset="0"/>
              </a:rPr>
              <a:t> / </a:t>
            </a:r>
            <a:r>
              <a:rPr lang="pl-PL" sz="1200" dirty="0" err="1">
                <a:latin typeface="+mn-lt"/>
                <a:ea typeface="Calibri" panose="020F0502020204030204" pitchFamily="34" charset="0"/>
                <a:cs typeface="Times New Roman" panose="02020603050405020304" pitchFamily="18" charset="0"/>
              </a:rPr>
              <a:t>will</a:t>
            </a:r>
            <a:r>
              <a:rPr lang="pl-PL" sz="1200" dirty="0">
                <a:latin typeface="+mn-lt"/>
                <a:ea typeface="Calibri" panose="020F0502020204030204" pitchFamily="34" charset="0"/>
                <a:cs typeface="Times New Roman" panose="02020603050405020304" pitchFamily="18" charset="0"/>
              </a:rPr>
              <a:t> </a:t>
            </a:r>
            <a:r>
              <a:rPr lang="pl-PL" sz="1200" dirty="0" err="1">
                <a:latin typeface="+mn-lt"/>
                <a:ea typeface="Calibri" panose="020F0502020204030204" pitchFamily="34" charset="0"/>
                <a:cs typeface="Times New Roman" panose="02020603050405020304" pitchFamily="18" charset="0"/>
              </a:rPr>
              <a:t>say</a:t>
            </a:r>
            <a:r>
              <a:rPr lang="pl-PL" sz="1200" dirty="0">
                <a:latin typeface="+mn-lt"/>
                <a:ea typeface="Calibri" panose="020F0502020204030204" pitchFamily="34" charset="0"/>
                <a:cs typeface="Times New Roman" panose="02020603050405020304" pitchFamily="18" charset="0"/>
              </a:rPr>
              <a:t> </a:t>
            </a:r>
            <a:r>
              <a:rPr lang="pl-PL" sz="1200" dirty="0" err="1">
                <a:latin typeface="+mn-lt"/>
                <a:ea typeface="Calibri" panose="020F0502020204030204" pitchFamily="34" charset="0"/>
                <a:cs typeface="Times New Roman" panose="02020603050405020304" pitchFamily="18" charset="0"/>
              </a:rPr>
              <a:t>enough</a:t>
            </a:r>
            <a:r>
              <a:rPr lang="pl-PL" sz="1200" dirty="0">
                <a:latin typeface="+mn-lt"/>
                <a:ea typeface="Calibri" panose="020F0502020204030204" pitchFamily="34" charset="0"/>
                <a:cs typeface="Times New Roman" panose="02020603050405020304" pitchFamily="18" charset="0"/>
              </a:rPr>
              <a:t> </a:t>
            </a:r>
            <a:r>
              <a:rPr lang="pl-PL" sz="1200" dirty="0" err="1">
                <a:latin typeface="+mn-lt"/>
                <a:ea typeface="Calibri" panose="020F0502020204030204" pitchFamily="34" charset="0"/>
                <a:cs typeface="Times New Roman" panose="02020603050405020304" pitchFamily="18" charset="0"/>
              </a:rPr>
              <a:t>about</a:t>
            </a:r>
            <a:r>
              <a:rPr lang="pl-PL" sz="1200" dirty="0">
                <a:latin typeface="+mn-lt"/>
                <a:ea typeface="Calibri" panose="020F0502020204030204" pitchFamily="34" charset="0"/>
                <a:cs typeface="Times New Roman" panose="02020603050405020304" pitchFamily="18" charset="0"/>
              </a:rPr>
              <a:t> </a:t>
            </a:r>
            <a:r>
              <a:rPr lang="pl-PL" sz="1200" dirty="0" err="1">
                <a:latin typeface="+mn-lt"/>
                <a:ea typeface="Calibri" panose="020F0502020204030204" pitchFamily="34" charset="0"/>
                <a:cs typeface="Times New Roman" panose="02020603050405020304" pitchFamily="18" charset="0"/>
              </a:rPr>
              <a:t>it</a:t>
            </a:r>
            <a:r>
              <a:rPr lang="en-US" sz="1200" dirty="0">
                <a:latin typeface="+mn-lt"/>
                <a:ea typeface="Calibri" panose="020F0502020204030204" pitchFamily="34" charset="0"/>
                <a:cs typeface="Times New Roman" panose="02020603050405020304" pitchFamily="18" charset="0"/>
              </a:rPr>
              <a:t>.</a:t>
            </a:r>
            <a:endParaRPr lang="en-US" sz="1200" dirty="0">
              <a:effectLst/>
              <a:latin typeface="+mn-lt"/>
              <a:ea typeface="Calibri" panose="020F0502020204030204" pitchFamily="34" charset="0"/>
              <a:cs typeface="Times New Roman" panose="02020603050405020304" pitchFamily="18" charset="0"/>
            </a:endParaRPr>
          </a:p>
        </p:txBody>
      </p:sp>
      <p:sp>
        <p:nvSpPr>
          <p:cNvPr id="4" name="pole tekstowe 3">
            <a:extLst>
              <a:ext uri="{FF2B5EF4-FFF2-40B4-BE49-F238E27FC236}">
                <a16:creationId xmlns:a16="http://schemas.microsoft.com/office/drawing/2014/main" id="{4DFEE9BE-69A1-960C-A311-090D2A54E297}"/>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Tree>
    <p:extLst>
      <p:ext uri="{BB962C8B-B14F-4D97-AF65-F5344CB8AC3E}">
        <p14:creationId xmlns:p14="http://schemas.microsoft.com/office/powerpoint/2010/main" val="3428478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13</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5A9240B3-001F-1F68-4E94-D7D9E5D4CF38}"/>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13" name="pole tekstowe 12">
            <a:extLst>
              <a:ext uri="{FF2B5EF4-FFF2-40B4-BE49-F238E27FC236}">
                <a16:creationId xmlns:a16="http://schemas.microsoft.com/office/drawing/2014/main" id="{B2200A8D-AB82-AA56-C751-63237554D8D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
        <p:nvSpPr>
          <p:cNvPr id="3" name="Textplatzhalter 3">
            <a:extLst>
              <a:ext uri="{FF2B5EF4-FFF2-40B4-BE49-F238E27FC236}">
                <a16:creationId xmlns:a16="http://schemas.microsoft.com/office/drawing/2014/main" id="{F015BF1A-6AAD-1ACF-0EED-46EF2680EE70}"/>
              </a:ext>
            </a:extLst>
          </p:cNvPr>
          <p:cNvSpPr txBox="1">
            <a:spLocks/>
          </p:cNvSpPr>
          <p:nvPr/>
        </p:nvSpPr>
        <p:spPr>
          <a:xfrm>
            <a:off x="0" y="1613681"/>
            <a:ext cx="11497264" cy="4848105"/>
          </a:xfrm>
          <a:prstGeom prst="rect">
            <a:avLst/>
          </a:prstGeom>
          <a:solidFill>
            <a:schemeClr val="bg1"/>
          </a:solidFill>
        </p:spPr>
        <p:txBody>
          <a:bodyPr lIns="36000" tIns="0" rIns="36000" bIns="0"/>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a:lnSpc>
                <a:spcPct val="100000"/>
              </a:lnSpc>
              <a:spcBef>
                <a:spcPts val="0"/>
              </a:spcBef>
            </a:pPr>
            <a:r>
              <a:rPr lang="en-US" sz="2800" dirty="0"/>
              <a:t>Derived by </a:t>
            </a:r>
            <a:r>
              <a:rPr lang="en-US" sz="2800" dirty="0" err="1"/>
              <a:t>Empa</a:t>
            </a:r>
            <a:r>
              <a:rPr lang="pl-PL" sz="2800" baseline="30000" dirty="0"/>
              <a:t>*)</a:t>
            </a:r>
            <a:r>
              <a:rPr lang="pl-PL" sz="2800" dirty="0"/>
              <a:t> </a:t>
            </a:r>
            <a:r>
              <a:rPr lang="en-US" sz="2800" dirty="0"/>
              <a:t>(Dominik Brunner, Stephan </a:t>
            </a:r>
            <a:r>
              <a:rPr lang="en-US" sz="2800" dirty="0" err="1"/>
              <a:t>Henne</a:t>
            </a:r>
            <a:r>
              <a:rPr lang="en-US" sz="2800" dirty="0"/>
              <a:t>) from FLEXPART v 8.0 </a:t>
            </a:r>
          </a:p>
          <a:p>
            <a:pPr>
              <a:lnSpc>
                <a:spcPct val="100000"/>
              </a:lnSpc>
              <a:spcBef>
                <a:spcPts val="0"/>
              </a:spcBef>
            </a:pPr>
            <a:r>
              <a:rPr lang="en-US" sz="2800" dirty="0"/>
              <a:t>OpenMP parallelization and reformatting in f90 free format by </a:t>
            </a:r>
            <a:r>
              <a:rPr lang="en-US" sz="2800" dirty="0" err="1"/>
              <a:t>MeteoSwiss</a:t>
            </a:r>
            <a:r>
              <a:rPr lang="en-US" sz="2800" dirty="0"/>
              <a:t> (Martin </a:t>
            </a:r>
            <a:r>
              <a:rPr lang="en-US" sz="2800" dirty="0" err="1"/>
              <a:t>Schraner</a:t>
            </a:r>
            <a:r>
              <a:rPr lang="en-US" sz="2800" dirty="0"/>
              <a:t>, </a:t>
            </a:r>
            <a:r>
              <a:rPr lang="en-US" sz="2800" dirty="0" err="1"/>
              <a:t>Pirmin</a:t>
            </a:r>
            <a:r>
              <a:rPr lang="en-US" sz="2800" dirty="0"/>
              <a:t> Kaufmann)</a:t>
            </a:r>
          </a:p>
          <a:p>
            <a:pPr>
              <a:lnSpc>
                <a:spcPct val="100000"/>
              </a:lnSpc>
              <a:spcBef>
                <a:spcPts val="0"/>
              </a:spcBef>
            </a:pPr>
            <a:r>
              <a:rPr lang="en-US" sz="2800" dirty="0"/>
              <a:t>Maintained and regularly updated by </a:t>
            </a:r>
            <a:r>
              <a:rPr lang="en-US" sz="2800" dirty="0" err="1"/>
              <a:t>Empa</a:t>
            </a:r>
            <a:endParaRPr lang="pl-PL" sz="2800" dirty="0"/>
          </a:p>
          <a:p>
            <a:pPr>
              <a:lnSpc>
                <a:spcPct val="100000"/>
              </a:lnSpc>
              <a:spcBef>
                <a:spcPts val="0"/>
              </a:spcBef>
            </a:pPr>
            <a:r>
              <a:rPr lang="en-US" sz="2800" dirty="0"/>
              <a:t>Recent updates by </a:t>
            </a:r>
            <a:r>
              <a:rPr lang="en-US" sz="2800" dirty="0" err="1"/>
              <a:t>Empa</a:t>
            </a:r>
            <a:r>
              <a:rPr lang="en-US" sz="2800" dirty="0"/>
              <a:t>:</a:t>
            </a:r>
          </a:p>
          <a:p>
            <a:pPr lvl="1">
              <a:lnSpc>
                <a:spcPct val="100000"/>
              </a:lnSpc>
              <a:spcBef>
                <a:spcPts val="0"/>
              </a:spcBef>
            </a:pPr>
            <a:r>
              <a:rPr lang="en-US" sz="2800" dirty="0"/>
              <a:t>Modified turbulence scheme for high resolution COSMO ( &lt; 3 km)</a:t>
            </a:r>
          </a:p>
          <a:p>
            <a:pPr lvl="1">
              <a:lnSpc>
                <a:spcPct val="100000"/>
              </a:lnSpc>
              <a:spcBef>
                <a:spcPts val="0"/>
              </a:spcBef>
            </a:pPr>
            <a:r>
              <a:rPr lang="en-US" sz="2800" dirty="0"/>
              <a:t>Control input files (COMMAND, etc.) in Fortran </a:t>
            </a:r>
            <a:r>
              <a:rPr lang="en-US" sz="2800" dirty="0" err="1"/>
              <a:t>namelist</a:t>
            </a:r>
            <a:r>
              <a:rPr lang="en-US" sz="2800" dirty="0"/>
              <a:t> format</a:t>
            </a:r>
          </a:p>
          <a:p>
            <a:pPr lvl="1">
              <a:lnSpc>
                <a:spcPct val="100000"/>
              </a:lnSpc>
              <a:spcBef>
                <a:spcPts val="0"/>
              </a:spcBef>
            </a:pPr>
            <a:r>
              <a:rPr lang="en-US" sz="2800" dirty="0"/>
              <a:t>Additional INPUT_PHY </a:t>
            </a:r>
            <a:r>
              <a:rPr lang="en-US" sz="2800" dirty="0" err="1"/>
              <a:t>namelist</a:t>
            </a:r>
            <a:r>
              <a:rPr lang="en-US" sz="2800" dirty="0"/>
              <a:t> with settings for PBL determination, turbulence scheme, </a:t>
            </a:r>
            <a:r>
              <a:rPr lang="en-US" sz="2800" dirty="0" err="1"/>
              <a:t>landuse</a:t>
            </a:r>
            <a:r>
              <a:rPr lang="en-US" sz="2800" dirty="0"/>
              <a:t> file, originating institution</a:t>
            </a:r>
            <a:endParaRPr lang="pl-PL" sz="2800" dirty="0"/>
          </a:p>
          <a:p>
            <a:pPr>
              <a:lnSpc>
                <a:spcPct val="100000"/>
              </a:lnSpc>
              <a:spcBef>
                <a:spcPts val="0"/>
              </a:spcBef>
            </a:pPr>
            <a:r>
              <a:rPr lang="en-US" sz="2800" dirty="0"/>
              <a:t>FLEXPART for ICON is the next step of development by </a:t>
            </a:r>
            <a:r>
              <a:rPr lang="en-US" sz="2800" dirty="0" err="1"/>
              <a:t>Empa</a:t>
            </a:r>
            <a:endParaRPr lang="pl-PL" sz="2800" dirty="0"/>
          </a:p>
          <a:p>
            <a:pPr marL="0" indent="0">
              <a:lnSpc>
                <a:spcPct val="100000"/>
              </a:lnSpc>
              <a:spcBef>
                <a:spcPts val="1200"/>
              </a:spcBef>
              <a:buNone/>
            </a:pPr>
            <a:r>
              <a:rPr lang="pl-PL" sz="2400" baseline="30000" dirty="0"/>
              <a:t>*)</a:t>
            </a:r>
            <a:r>
              <a:rPr lang="pl-PL" sz="2400" dirty="0"/>
              <a:t> </a:t>
            </a:r>
            <a:r>
              <a:rPr lang="en-US" sz="2400" dirty="0"/>
              <a:t>Swiss Federal Laboratories for Materials Science and Technology</a:t>
            </a:r>
            <a:endParaRPr lang="pl-PL" sz="2400" dirty="0"/>
          </a:p>
        </p:txBody>
      </p:sp>
      <p:sp>
        <p:nvSpPr>
          <p:cNvPr id="4" name="Titel 2">
            <a:extLst>
              <a:ext uri="{FF2B5EF4-FFF2-40B4-BE49-F238E27FC236}">
                <a16:creationId xmlns:a16="http://schemas.microsoft.com/office/drawing/2014/main" id="{35BCEBFC-C3D0-3E18-A13C-3C670D138E0F}"/>
              </a:ext>
            </a:extLst>
          </p:cNvPr>
          <p:cNvSpPr txBox="1">
            <a:spLocks/>
          </p:cNvSpPr>
          <p:nvPr/>
        </p:nvSpPr>
        <p:spPr>
          <a:xfrm>
            <a:off x="0" y="1171215"/>
            <a:ext cx="11497264" cy="421366"/>
          </a:xfrm>
          <a:prstGeom prst="rect">
            <a:avLst/>
          </a:prstGeom>
          <a:solidFill>
            <a:schemeClr val="bg1"/>
          </a:solidFill>
        </p:spPr>
        <p:txBody>
          <a:bodyPr lIns="36000" tIns="0" rIns="36000" bIns="0"/>
          <a:lstStyle>
            <a:lvl1pPr algn="l" defTabSz="864017" rtl="0" eaLnBrk="1" latinLnBrk="0" hangingPunct="1">
              <a:lnSpc>
                <a:spcPct val="90000"/>
              </a:lnSpc>
              <a:spcBef>
                <a:spcPct val="0"/>
              </a:spcBef>
              <a:buNone/>
              <a:defRPr sz="4158" kern="1200">
                <a:solidFill>
                  <a:schemeClr val="tx1"/>
                </a:solidFill>
                <a:latin typeface="+mj-lt"/>
                <a:ea typeface="+mj-ea"/>
                <a:cs typeface="+mj-cs"/>
              </a:defRPr>
            </a:lvl1pPr>
          </a:lstStyle>
          <a:p>
            <a:pPr algn="ctr"/>
            <a:r>
              <a:rPr lang="en-US" sz="2800" dirty="0">
                <a:latin typeface="+mn-lt"/>
              </a:rPr>
              <a:t>FLEXPART-COSMO</a:t>
            </a:r>
          </a:p>
        </p:txBody>
      </p:sp>
    </p:spTree>
    <p:extLst>
      <p:ext uri="{BB962C8B-B14F-4D97-AF65-F5344CB8AC3E}">
        <p14:creationId xmlns:p14="http://schemas.microsoft.com/office/powerpoint/2010/main" val="2362010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14</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5A9240B3-001F-1F68-4E94-D7D9E5D4CF38}"/>
              </a:ext>
            </a:extLst>
          </p:cNvPr>
          <p:cNvSpPr txBox="1"/>
          <p:nvPr/>
        </p:nvSpPr>
        <p:spPr>
          <a:xfrm>
            <a:off x="0" y="684000"/>
            <a:ext cx="11522075" cy="369332"/>
          </a:xfrm>
          <a:prstGeom prst="rect">
            <a:avLst/>
          </a:prstGeom>
          <a:solidFill>
            <a:schemeClr val="bg1"/>
          </a:solidFill>
        </p:spPr>
        <p:txBody>
          <a:bodyPr wrap="square" lIns="36000" tIns="0" rIns="36000" bIns="0"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13" name="pole tekstowe 12">
            <a:extLst>
              <a:ext uri="{FF2B5EF4-FFF2-40B4-BE49-F238E27FC236}">
                <a16:creationId xmlns:a16="http://schemas.microsoft.com/office/drawing/2014/main" id="{B2200A8D-AB82-AA56-C751-63237554D8D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pic>
        <p:nvPicPr>
          <p:cNvPr id="18" name="Picture 2" descr="https://wlsprod.meteoswiss.ch/modelbrowser/data/cosmo-1e/23083000/flexpart/integrated_concentration/full/Goesgen/1/20230831T0900.png">
            <a:extLst>
              <a:ext uri="{FF2B5EF4-FFF2-40B4-BE49-F238E27FC236}">
                <a16:creationId xmlns:a16="http://schemas.microsoft.com/office/drawing/2014/main" id="{C15168F2-6BBF-9C7E-A6F4-C3CC034BE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6000"/>
            <a:ext cx="5742000" cy="37238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3">
            <a:extLst>
              <a:ext uri="{FF2B5EF4-FFF2-40B4-BE49-F238E27FC236}">
                <a16:creationId xmlns:a16="http://schemas.microsoft.com/office/drawing/2014/main" id="{0F6E91D8-2C39-AD0B-F723-3AE982CC8BCF}"/>
              </a:ext>
            </a:extLst>
          </p:cNvPr>
          <p:cNvSpPr txBox="1"/>
          <p:nvPr/>
        </p:nvSpPr>
        <p:spPr>
          <a:xfrm>
            <a:off x="0" y="1476000"/>
            <a:ext cx="11496396" cy="369332"/>
          </a:xfrm>
          <a:prstGeom prst="rect">
            <a:avLst/>
          </a:prstGeom>
          <a:solidFill>
            <a:schemeClr val="bg1"/>
          </a:solidFill>
        </p:spPr>
        <p:txBody>
          <a:bodyPr wrap="square" lIns="36000" tIns="0" rIns="36000" bIns="0" rtlCol="0">
            <a:spAutoFit/>
          </a:bodyPr>
          <a:lstStyle/>
          <a:p>
            <a:pPr algn="ctr"/>
            <a:r>
              <a:rPr lang="en-US" sz="2400" dirty="0">
                <a:latin typeface="Arial Narrow" panose="020B0606020202030204" pitchFamily="34" charset="0"/>
              </a:rPr>
              <a:t>Regular deterministic runs every 3 hours for 6 locations, based on COSMO-1E Control</a:t>
            </a:r>
          </a:p>
        </p:txBody>
      </p:sp>
      <p:sp>
        <p:nvSpPr>
          <p:cNvPr id="20" name="Textfeld 4">
            <a:extLst>
              <a:ext uri="{FF2B5EF4-FFF2-40B4-BE49-F238E27FC236}">
                <a16:creationId xmlns:a16="http://schemas.microsoft.com/office/drawing/2014/main" id="{58FF561D-0C9B-7380-9C63-BDED1544F58D}"/>
              </a:ext>
            </a:extLst>
          </p:cNvPr>
          <p:cNvSpPr txBox="1"/>
          <p:nvPr/>
        </p:nvSpPr>
        <p:spPr>
          <a:xfrm>
            <a:off x="0" y="5580000"/>
            <a:ext cx="11472387" cy="369332"/>
          </a:xfrm>
          <a:prstGeom prst="rect">
            <a:avLst/>
          </a:prstGeom>
          <a:solidFill>
            <a:schemeClr val="bg1"/>
          </a:solidFill>
        </p:spPr>
        <p:txBody>
          <a:bodyPr wrap="square" rtlCol="0">
            <a:spAutoFit/>
          </a:bodyPr>
          <a:lstStyle/>
          <a:p>
            <a:pPr algn="ctr"/>
            <a:r>
              <a:rPr lang="en-US" sz="1800" dirty="0"/>
              <a:t>Integrated Conc. (30 h after release)</a:t>
            </a:r>
            <a:r>
              <a:rPr lang="pl-PL" sz="1800" dirty="0"/>
              <a:t>	</a:t>
            </a:r>
            <a:r>
              <a:rPr lang="pl-PL" sz="1800" b="1" dirty="0" err="1"/>
              <a:t>Gösgen</a:t>
            </a:r>
            <a:r>
              <a:rPr lang="pl-PL" sz="1800" b="1" dirty="0"/>
              <a:t> </a:t>
            </a:r>
            <a:r>
              <a:rPr lang="pl-PL" sz="1800" b="1" dirty="0" err="1"/>
              <a:t>nuclear</a:t>
            </a:r>
            <a:r>
              <a:rPr lang="pl-PL" sz="1800" b="1" dirty="0"/>
              <a:t> </a:t>
            </a:r>
            <a:r>
              <a:rPr lang="pl-PL" sz="1800" b="1" dirty="0" err="1"/>
              <a:t>power</a:t>
            </a:r>
            <a:r>
              <a:rPr lang="pl-PL" sz="1800" b="1" dirty="0"/>
              <a:t> plant</a:t>
            </a:r>
            <a:r>
              <a:rPr lang="pl-PL" sz="1800" dirty="0"/>
              <a:t>	</a:t>
            </a:r>
            <a:r>
              <a:rPr lang="en-US" sz="1800" dirty="0"/>
              <a:t>Deposition (30 h after release)</a:t>
            </a:r>
          </a:p>
        </p:txBody>
      </p:sp>
      <p:pic>
        <p:nvPicPr>
          <p:cNvPr id="22" name="Picture 6" descr="https://wlsprod.meteoswiss.ch/modelbrowser/data/cosmo-1e/23083000/flexpart/deposition_tot/full/Goesgen/1/20230831T0900.png">
            <a:extLst>
              <a:ext uri="{FF2B5EF4-FFF2-40B4-BE49-F238E27FC236}">
                <a16:creationId xmlns:a16="http://schemas.microsoft.com/office/drawing/2014/main" id="{50663C4F-476E-06DF-98BE-4394131086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2000" y="1836000"/>
            <a:ext cx="5742000" cy="3723810"/>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989FD091-3303-3D4A-C114-961AC6AF3E6F}"/>
              </a:ext>
            </a:extLst>
          </p:cNvPr>
          <p:cNvSpPr txBox="1"/>
          <p:nvPr/>
        </p:nvSpPr>
        <p:spPr>
          <a:xfrm>
            <a:off x="1452" y="1044000"/>
            <a:ext cx="11506556" cy="430887"/>
          </a:xfrm>
          <a:prstGeom prst="rect">
            <a:avLst/>
          </a:prstGeom>
          <a:solidFill>
            <a:schemeClr val="bg1"/>
          </a:solidFill>
        </p:spPr>
        <p:txBody>
          <a:bodyPr wrap="square" lIns="36000" tIns="0" rIns="36000" bIns="0" rtlCol="0">
            <a:spAutoFit/>
          </a:bodyPr>
          <a:lstStyle/>
          <a:p>
            <a:pPr algn="ctr"/>
            <a:r>
              <a:rPr lang="de-CH" sz="2800" dirty="0"/>
              <a:t>FLEXPART </a:t>
            </a:r>
            <a:r>
              <a:rPr lang="de-CH" sz="2800" dirty="0" err="1"/>
              <a:t>for</a:t>
            </a:r>
            <a:r>
              <a:rPr lang="de-CH" sz="2800" dirty="0"/>
              <a:t> COSMO and ICON</a:t>
            </a:r>
            <a:r>
              <a:rPr lang="pl-PL" sz="2800" dirty="0"/>
              <a:t> – </a:t>
            </a:r>
            <a:r>
              <a:rPr lang="en-US" sz="2800" dirty="0"/>
              <a:t>Operational Use at </a:t>
            </a:r>
            <a:r>
              <a:rPr lang="en-US" sz="2800" dirty="0" err="1"/>
              <a:t>MeteoSwiss</a:t>
            </a:r>
            <a:endParaRPr lang="de-CH" sz="2800" dirty="0"/>
          </a:p>
        </p:txBody>
      </p:sp>
    </p:spTree>
    <p:extLst>
      <p:ext uri="{BB962C8B-B14F-4D97-AF65-F5344CB8AC3E}">
        <p14:creationId xmlns:p14="http://schemas.microsoft.com/office/powerpoint/2010/main" val="437155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15</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13" name="pole tekstowe 12">
            <a:extLst>
              <a:ext uri="{FF2B5EF4-FFF2-40B4-BE49-F238E27FC236}">
                <a16:creationId xmlns:a16="http://schemas.microsoft.com/office/drawing/2014/main" id="{B2200A8D-AB82-AA56-C751-63237554D8D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pic>
        <p:nvPicPr>
          <p:cNvPr id="3" name="Picture 4" descr="https://wlsprod.meteoswiss.ch/modelbrowser/data/cosmo-2e/23083000/flexpart/ensemble_probability_gt_0_concentration_integr/full/Goesgen/1/20230901T0000.png">
            <a:extLst>
              <a:ext uri="{FF2B5EF4-FFF2-40B4-BE49-F238E27FC236}">
                <a16:creationId xmlns:a16="http://schemas.microsoft.com/office/drawing/2014/main" id="{D4C995B2-F4F4-2234-09CA-B4330C0F40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000" y="1836000"/>
            <a:ext cx="5742000" cy="3723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DC367553-3CC7-1002-323E-6EF538678BCD}"/>
              </a:ext>
            </a:extLst>
          </p:cNvPr>
          <p:cNvSpPr txBox="1"/>
          <p:nvPr/>
        </p:nvSpPr>
        <p:spPr>
          <a:xfrm>
            <a:off x="0" y="1476000"/>
            <a:ext cx="11506556" cy="353943"/>
          </a:xfrm>
          <a:prstGeom prst="rect">
            <a:avLst/>
          </a:prstGeom>
          <a:solidFill>
            <a:schemeClr val="bg1"/>
          </a:solidFill>
        </p:spPr>
        <p:txBody>
          <a:bodyPr wrap="square" lIns="36000" tIns="0" rIns="36000" bIns="0" rtlCol="0">
            <a:spAutoFit/>
          </a:bodyPr>
          <a:lstStyle/>
          <a:p>
            <a:pPr algn="ctr"/>
            <a:r>
              <a:rPr lang="en-US" sz="2300" dirty="0">
                <a:latin typeface="Arial Narrow" panose="020B0606020202030204" pitchFamily="34" charset="0"/>
              </a:rPr>
              <a:t>Regular ensemble runs every 6 hours for 6 locations, based on</a:t>
            </a:r>
            <a:r>
              <a:rPr lang="pl-PL" sz="2300" dirty="0">
                <a:latin typeface="Arial Narrow" panose="020B0606020202030204" pitchFamily="34" charset="0"/>
              </a:rPr>
              <a:t> </a:t>
            </a:r>
            <a:r>
              <a:rPr lang="en-US" sz="2300" dirty="0">
                <a:latin typeface="Arial Narrow" panose="020B0606020202030204" pitchFamily="34" charset="0"/>
              </a:rPr>
              <a:t>COSMO-2E Ensemble with 21 members</a:t>
            </a:r>
          </a:p>
        </p:txBody>
      </p:sp>
      <p:sp>
        <p:nvSpPr>
          <p:cNvPr id="5" name="Textfeld 4">
            <a:extLst>
              <a:ext uri="{FF2B5EF4-FFF2-40B4-BE49-F238E27FC236}">
                <a16:creationId xmlns:a16="http://schemas.microsoft.com/office/drawing/2014/main" id="{BA551135-2BC8-1D71-6506-54159CD9D50C}"/>
              </a:ext>
            </a:extLst>
          </p:cNvPr>
          <p:cNvSpPr txBox="1"/>
          <p:nvPr/>
        </p:nvSpPr>
        <p:spPr>
          <a:xfrm>
            <a:off x="0" y="5580000"/>
            <a:ext cx="11484000" cy="369332"/>
          </a:xfrm>
          <a:prstGeom prst="rect">
            <a:avLst/>
          </a:prstGeom>
          <a:solidFill>
            <a:schemeClr val="bg1"/>
          </a:solidFill>
        </p:spPr>
        <p:txBody>
          <a:bodyPr wrap="square" rtlCol="0">
            <a:spAutoFit/>
          </a:bodyPr>
          <a:lstStyle/>
          <a:p>
            <a:pPr algn="ctr"/>
            <a:r>
              <a:rPr lang="en-US" sz="1800" dirty="0"/>
              <a:t>95% Quantile of </a:t>
            </a:r>
            <a:r>
              <a:rPr lang="en-US" sz="1800" dirty="0" err="1"/>
              <a:t>integ</a:t>
            </a:r>
            <a:r>
              <a:rPr lang="en-US" sz="1800" dirty="0"/>
              <a:t>. conc. (45 h after release)</a:t>
            </a:r>
            <a:r>
              <a:rPr lang="pl-PL" sz="1800" dirty="0"/>
              <a:t> 	</a:t>
            </a:r>
            <a:r>
              <a:rPr lang="pl-PL" sz="1800" b="1" dirty="0" err="1"/>
              <a:t>Gösgen</a:t>
            </a:r>
            <a:r>
              <a:rPr lang="pl-PL" sz="1800" b="1" dirty="0"/>
              <a:t> </a:t>
            </a:r>
            <a:r>
              <a:rPr lang="pl-PL" sz="1800" b="1" dirty="0" err="1"/>
              <a:t>nuclear</a:t>
            </a:r>
            <a:r>
              <a:rPr lang="pl-PL" sz="1800" b="1" dirty="0"/>
              <a:t> </a:t>
            </a:r>
            <a:r>
              <a:rPr lang="pl-PL" sz="1800" b="1" dirty="0" err="1"/>
              <a:t>power</a:t>
            </a:r>
            <a:r>
              <a:rPr lang="pl-PL" sz="1800" b="1" dirty="0"/>
              <a:t> plant</a:t>
            </a:r>
            <a:r>
              <a:rPr lang="pl-PL" sz="1800" dirty="0"/>
              <a:t>	</a:t>
            </a:r>
            <a:r>
              <a:rPr lang="en-US" sz="1800" dirty="0"/>
              <a:t>Probability (45 h after release)</a:t>
            </a:r>
          </a:p>
        </p:txBody>
      </p:sp>
      <p:pic>
        <p:nvPicPr>
          <p:cNvPr id="7" name="Picture 2" descr="https://wlsprod.meteoswiss.ch/modelbrowser/data/cosmo-2e/23083000/flexpart/ensemble_percentile_95_concentration_integr/full/Goesgen/1/20230901T0000.png">
            <a:extLst>
              <a:ext uri="{FF2B5EF4-FFF2-40B4-BE49-F238E27FC236}">
                <a16:creationId xmlns:a16="http://schemas.microsoft.com/office/drawing/2014/main" id="{67D96B65-81DE-839E-6F64-DEDF05CB4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36000"/>
            <a:ext cx="5742000" cy="3723807"/>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DA272FF1-9929-85C0-CFDE-95941763E5A3}"/>
              </a:ext>
            </a:extLst>
          </p:cNvPr>
          <p:cNvSpPr txBox="1"/>
          <p:nvPr/>
        </p:nvSpPr>
        <p:spPr>
          <a:xfrm>
            <a:off x="1452" y="1044000"/>
            <a:ext cx="11506556" cy="430887"/>
          </a:xfrm>
          <a:prstGeom prst="rect">
            <a:avLst/>
          </a:prstGeom>
          <a:solidFill>
            <a:schemeClr val="bg1"/>
          </a:solidFill>
        </p:spPr>
        <p:txBody>
          <a:bodyPr wrap="square" lIns="36000" tIns="0" rIns="36000" bIns="0" rtlCol="0">
            <a:spAutoFit/>
          </a:bodyPr>
          <a:lstStyle/>
          <a:p>
            <a:pPr algn="ctr"/>
            <a:r>
              <a:rPr lang="de-CH" sz="2800" dirty="0"/>
              <a:t>FLEXPART </a:t>
            </a:r>
            <a:r>
              <a:rPr lang="de-CH" sz="2800" dirty="0" err="1"/>
              <a:t>for</a:t>
            </a:r>
            <a:r>
              <a:rPr lang="de-CH" sz="2800" dirty="0"/>
              <a:t> COSMO and ICON</a:t>
            </a:r>
            <a:r>
              <a:rPr lang="pl-PL" sz="2800" dirty="0"/>
              <a:t> – </a:t>
            </a:r>
            <a:r>
              <a:rPr lang="en-US" sz="2800" dirty="0"/>
              <a:t>Operational Use at </a:t>
            </a:r>
            <a:r>
              <a:rPr lang="en-US" sz="2800" dirty="0" err="1"/>
              <a:t>MeteoSwiss</a:t>
            </a:r>
            <a:endParaRPr lang="de-CH" sz="2800" dirty="0"/>
          </a:p>
        </p:txBody>
      </p:sp>
      <p:sp>
        <p:nvSpPr>
          <p:cNvPr id="16" name="pole tekstowe 15">
            <a:extLst>
              <a:ext uri="{FF2B5EF4-FFF2-40B4-BE49-F238E27FC236}">
                <a16:creationId xmlns:a16="http://schemas.microsoft.com/office/drawing/2014/main" id="{9C537575-134B-B567-43AE-191DCDCBD48F}"/>
              </a:ext>
            </a:extLst>
          </p:cNvPr>
          <p:cNvSpPr txBox="1"/>
          <p:nvPr/>
        </p:nvSpPr>
        <p:spPr>
          <a:xfrm>
            <a:off x="0" y="684000"/>
            <a:ext cx="11522075" cy="369332"/>
          </a:xfrm>
          <a:prstGeom prst="rect">
            <a:avLst/>
          </a:prstGeom>
          <a:solidFill>
            <a:schemeClr val="bg1"/>
          </a:solidFill>
        </p:spPr>
        <p:txBody>
          <a:bodyPr wrap="square" lIns="36000" tIns="0" rIns="36000" bIns="0"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Tree>
    <p:extLst>
      <p:ext uri="{BB962C8B-B14F-4D97-AF65-F5344CB8AC3E}">
        <p14:creationId xmlns:p14="http://schemas.microsoft.com/office/powerpoint/2010/main" val="89986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16</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13" name="pole tekstowe 12">
            <a:extLst>
              <a:ext uri="{FF2B5EF4-FFF2-40B4-BE49-F238E27FC236}">
                <a16:creationId xmlns:a16="http://schemas.microsoft.com/office/drawing/2014/main" id="{B2200A8D-AB82-AA56-C751-63237554D8D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
        <p:nvSpPr>
          <p:cNvPr id="3" name="pole tekstowe 2">
            <a:extLst>
              <a:ext uri="{FF2B5EF4-FFF2-40B4-BE49-F238E27FC236}">
                <a16:creationId xmlns:a16="http://schemas.microsoft.com/office/drawing/2014/main" id="{E26CBE47-7240-6A4E-7D35-2A47A34D22D3}"/>
              </a:ext>
            </a:extLst>
          </p:cNvPr>
          <p:cNvSpPr txBox="1"/>
          <p:nvPr/>
        </p:nvSpPr>
        <p:spPr>
          <a:xfrm>
            <a:off x="1452" y="1044000"/>
            <a:ext cx="11506556" cy="430887"/>
          </a:xfrm>
          <a:prstGeom prst="rect">
            <a:avLst/>
          </a:prstGeom>
          <a:solidFill>
            <a:schemeClr val="bg1"/>
          </a:solidFill>
        </p:spPr>
        <p:txBody>
          <a:bodyPr wrap="square" lIns="36000" tIns="0" rIns="36000" bIns="0" rtlCol="0">
            <a:spAutoFit/>
          </a:bodyPr>
          <a:lstStyle/>
          <a:p>
            <a:pPr algn="ctr"/>
            <a:r>
              <a:rPr lang="de-CH" sz="2800" dirty="0"/>
              <a:t>FLEXPART </a:t>
            </a:r>
            <a:r>
              <a:rPr lang="de-CH" sz="2800" dirty="0" err="1"/>
              <a:t>for</a:t>
            </a:r>
            <a:r>
              <a:rPr lang="de-CH" sz="2800" dirty="0"/>
              <a:t> COSMO and ICON</a:t>
            </a:r>
            <a:r>
              <a:rPr lang="pl-PL" sz="2800" dirty="0"/>
              <a:t> – </a:t>
            </a:r>
            <a:r>
              <a:rPr lang="en-US" sz="2800" dirty="0"/>
              <a:t>Operational Use at </a:t>
            </a:r>
            <a:r>
              <a:rPr lang="en-US" sz="2800" dirty="0" err="1"/>
              <a:t>MeteoSwiss</a:t>
            </a:r>
            <a:endParaRPr lang="de-CH" sz="2800" dirty="0"/>
          </a:p>
        </p:txBody>
      </p:sp>
      <p:sp>
        <p:nvSpPr>
          <p:cNvPr id="4" name="Textfeld 3">
            <a:extLst>
              <a:ext uri="{FF2B5EF4-FFF2-40B4-BE49-F238E27FC236}">
                <a16:creationId xmlns:a16="http://schemas.microsoft.com/office/drawing/2014/main" id="{E1804B44-44A5-002C-DA6B-4A2A0683EF6B}"/>
              </a:ext>
            </a:extLst>
          </p:cNvPr>
          <p:cNvSpPr txBox="1"/>
          <p:nvPr/>
        </p:nvSpPr>
        <p:spPr>
          <a:xfrm>
            <a:off x="0" y="1476000"/>
            <a:ext cx="11496396" cy="369332"/>
          </a:xfrm>
          <a:prstGeom prst="rect">
            <a:avLst/>
          </a:prstGeom>
          <a:solidFill>
            <a:schemeClr val="bg1"/>
          </a:solidFill>
        </p:spPr>
        <p:txBody>
          <a:bodyPr wrap="square" lIns="36000" tIns="0" rIns="36000" bIns="0" rtlCol="0">
            <a:spAutoFit/>
          </a:bodyPr>
          <a:lstStyle/>
          <a:p>
            <a:pPr algn="ctr"/>
            <a:r>
              <a:rPr lang="en-US" sz="2400" dirty="0">
                <a:latin typeface="Arial Narrow" panose="020B0606020202030204" pitchFamily="34" charset="0"/>
              </a:rPr>
              <a:t>FLEXPART-ICON versus FLEXPART-COSMO</a:t>
            </a:r>
            <a:r>
              <a:rPr lang="pl-PL" sz="2400" dirty="0">
                <a:latin typeface="Arial Narrow" panose="020B0606020202030204" pitchFamily="34" charset="0"/>
              </a:rPr>
              <a:t> (</a:t>
            </a:r>
            <a:r>
              <a:rPr lang="en-US" sz="2400" dirty="0"/>
              <a:t>Starting from same ICON run</a:t>
            </a:r>
            <a:r>
              <a:rPr lang="pl-PL" sz="2400" dirty="0">
                <a:latin typeface="Arial Narrow" panose="020B0606020202030204" pitchFamily="34" charset="0"/>
              </a:rPr>
              <a:t>)</a:t>
            </a:r>
            <a:endParaRPr lang="en-US" sz="2400" dirty="0">
              <a:latin typeface="Arial Narrow" panose="020B0606020202030204" pitchFamily="34" charset="0"/>
            </a:endParaRPr>
          </a:p>
        </p:txBody>
      </p:sp>
      <p:pic>
        <p:nvPicPr>
          <p:cNvPr id="5" name="Picture 3">
            <a:extLst>
              <a:ext uri="{FF2B5EF4-FFF2-40B4-BE49-F238E27FC236}">
                <a16:creationId xmlns:a16="http://schemas.microsoft.com/office/drawing/2014/main" id="{9FE536F8-9840-40DB-0953-E2CFDEC36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9999" y="2232240"/>
            <a:ext cx="5760000" cy="3839332"/>
          </a:xfrm>
          <a:prstGeom prst="rect">
            <a:avLst/>
          </a:prstGeom>
        </p:spPr>
      </p:pic>
      <p:pic>
        <p:nvPicPr>
          <p:cNvPr id="6" name="Picture 4">
            <a:extLst>
              <a:ext uri="{FF2B5EF4-FFF2-40B4-BE49-F238E27FC236}">
                <a16:creationId xmlns:a16="http://schemas.microsoft.com/office/drawing/2014/main" id="{3864CB45-0F8B-AA1F-7076-CFF6721CB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32240"/>
            <a:ext cx="5760000" cy="3839332"/>
          </a:xfrm>
          <a:prstGeom prst="rect">
            <a:avLst/>
          </a:prstGeom>
        </p:spPr>
      </p:pic>
      <p:sp>
        <p:nvSpPr>
          <p:cNvPr id="7" name="pole tekstowe 6">
            <a:extLst>
              <a:ext uri="{FF2B5EF4-FFF2-40B4-BE49-F238E27FC236}">
                <a16:creationId xmlns:a16="http://schemas.microsoft.com/office/drawing/2014/main" id="{D9E1C41A-9955-0782-1F6C-698A79A5C14C}"/>
              </a:ext>
            </a:extLst>
          </p:cNvPr>
          <p:cNvSpPr txBox="1"/>
          <p:nvPr/>
        </p:nvSpPr>
        <p:spPr>
          <a:xfrm>
            <a:off x="0" y="684000"/>
            <a:ext cx="11522075" cy="369332"/>
          </a:xfrm>
          <a:prstGeom prst="rect">
            <a:avLst/>
          </a:prstGeom>
          <a:solidFill>
            <a:schemeClr val="bg1"/>
          </a:solidFill>
        </p:spPr>
        <p:txBody>
          <a:bodyPr wrap="square" lIns="36000" tIns="0" rIns="36000" bIns="0"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8" name="pole tekstowe 7">
            <a:extLst>
              <a:ext uri="{FF2B5EF4-FFF2-40B4-BE49-F238E27FC236}">
                <a16:creationId xmlns:a16="http://schemas.microsoft.com/office/drawing/2014/main" id="{7FBA2F29-B721-2643-C6EA-721EF7E63CE4}"/>
              </a:ext>
            </a:extLst>
          </p:cNvPr>
          <p:cNvSpPr txBox="1"/>
          <p:nvPr/>
        </p:nvSpPr>
        <p:spPr>
          <a:xfrm>
            <a:off x="11612" y="6071572"/>
            <a:ext cx="11508876" cy="369332"/>
          </a:xfrm>
          <a:prstGeom prst="rect">
            <a:avLst/>
          </a:prstGeom>
          <a:solidFill>
            <a:schemeClr val="bg1"/>
          </a:solidFill>
        </p:spPr>
        <p:txBody>
          <a:bodyPr wrap="square" rtlCol="0">
            <a:spAutoFit/>
          </a:bodyPr>
          <a:lstStyle/>
          <a:p>
            <a:pPr algn="ctr"/>
            <a:r>
              <a:rPr lang="en-US" dirty="0"/>
              <a:t>Runtime:</a:t>
            </a:r>
            <a:r>
              <a:rPr lang="pl-PL" dirty="0"/>
              <a:t> </a:t>
            </a:r>
            <a:r>
              <a:rPr lang="en-US" dirty="0"/>
              <a:t>220 s (debug, 8 threads);90 s (opt, 8 threads)</a:t>
            </a:r>
            <a:r>
              <a:rPr lang="pl-PL" dirty="0"/>
              <a:t>	Runtime: </a:t>
            </a:r>
            <a:r>
              <a:rPr lang="en-US" dirty="0"/>
              <a:t>109 s (debug, 8 threads); 35.7 s (opt, 8 threads)</a:t>
            </a:r>
            <a:endParaRPr lang="pl-PL" dirty="0"/>
          </a:p>
        </p:txBody>
      </p:sp>
      <p:sp>
        <p:nvSpPr>
          <p:cNvPr id="9" name="pole tekstowe 8">
            <a:extLst>
              <a:ext uri="{FF2B5EF4-FFF2-40B4-BE49-F238E27FC236}">
                <a16:creationId xmlns:a16="http://schemas.microsoft.com/office/drawing/2014/main" id="{CA75DC5A-F5CF-624D-DA21-D45ED9046474}"/>
              </a:ext>
            </a:extLst>
          </p:cNvPr>
          <p:cNvSpPr txBox="1"/>
          <p:nvPr/>
        </p:nvSpPr>
        <p:spPr>
          <a:xfrm>
            <a:off x="11612" y="1845332"/>
            <a:ext cx="11522075" cy="369332"/>
          </a:xfrm>
          <a:prstGeom prst="rect">
            <a:avLst/>
          </a:prstGeom>
          <a:solidFill>
            <a:schemeClr val="bg1"/>
          </a:solidFill>
        </p:spPr>
        <p:txBody>
          <a:bodyPr wrap="square" lIns="36000" tIns="0" rIns="36000" bIns="0" rtlCol="0">
            <a:spAutoFit/>
          </a:bodyPr>
          <a:lstStyle/>
          <a:p>
            <a:pPr algn="ctr"/>
            <a:r>
              <a:rPr lang="pl-PL" sz="2400" dirty="0"/>
              <a:t>D</a:t>
            </a:r>
            <a:r>
              <a:rPr lang="en-US" sz="2400" dirty="0" err="1"/>
              <a:t>irect</a:t>
            </a:r>
            <a:r>
              <a:rPr lang="en-US" sz="2400" dirty="0"/>
              <a:t> use of ICON output</a:t>
            </a:r>
            <a:r>
              <a:rPr lang="pl-PL" sz="2400" dirty="0"/>
              <a:t>					</a:t>
            </a:r>
            <a:r>
              <a:rPr lang="en-US" sz="2400" dirty="0"/>
              <a:t>ICON-&gt;COSMO using BYC</a:t>
            </a:r>
            <a:endParaRPr lang="pl-PL" dirty="0"/>
          </a:p>
        </p:txBody>
      </p:sp>
    </p:spTree>
    <p:extLst>
      <p:ext uri="{BB962C8B-B14F-4D97-AF65-F5344CB8AC3E}">
        <p14:creationId xmlns:p14="http://schemas.microsoft.com/office/powerpoint/2010/main" val="1516209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17</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5A9240B3-001F-1F68-4E94-D7D9E5D4CF38}"/>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3" name="pole tekstowe 2">
            <a:extLst>
              <a:ext uri="{FF2B5EF4-FFF2-40B4-BE49-F238E27FC236}">
                <a16:creationId xmlns:a16="http://schemas.microsoft.com/office/drawing/2014/main" id="{33AEB36A-29EA-2FCD-0422-96D67C3093F5}"/>
              </a:ext>
            </a:extLst>
          </p:cNvPr>
          <p:cNvSpPr txBox="1"/>
          <p:nvPr/>
        </p:nvSpPr>
        <p:spPr>
          <a:xfrm>
            <a:off x="0" y="1071716"/>
            <a:ext cx="11522075" cy="1200329"/>
          </a:xfrm>
          <a:prstGeom prst="rect">
            <a:avLst/>
          </a:prstGeom>
          <a:solidFill>
            <a:schemeClr val="bg1"/>
          </a:solidFill>
        </p:spPr>
        <p:txBody>
          <a:bodyPr wrap="square" rtlCol="0">
            <a:spAutoFit/>
          </a:bodyPr>
          <a:lstStyle/>
          <a:p>
            <a:pPr algn="just">
              <a:spcAft>
                <a:spcPts val="0"/>
              </a:spcAft>
            </a:pPr>
            <a:r>
              <a:rPr lang="en-US" sz="2400" dirty="0">
                <a:latin typeface="Arial Narrow" panose="020B0606020202030204" pitchFamily="34" charset="0"/>
              </a:rPr>
              <a:t>This work may have an importance in the context of war in Ukraine, when Ukrainian NPPs are concerned. </a:t>
            </a:r>
            <a:r>
              <a:rPr lang="pl-PL" sz="2400" dirty="0" err="1">
                <a:latin typeface="Arial Narrow" panose="020B0606020202030204" pitchFamily="34" charset="0"/>
              </a:rPr>
              <a:t>Other</a:t>
            </a:r>
            <a:r>
              <a:rPr lang="pl-PL" sz="2400" dirty="0">
                <a:latin typeface="Arial Narrow" panose="020B0606020202030204" pitchFamily="34" charset="0"/>
              </a:rPr>
              <a:t> services</a:t>
            </a:r>
            <a:r>
              <a:rPr lang="en-US" sz="2400" dirty="0">
                <a:latin typeface="Arial Narrow" panose="020B0606020202030204" pitchFamily="34" charset="0"/>
              </a:rPr>
              <a:t> (</a:t>
            </a:r>
            <a:r>
              <a:rPr lang="pl-PL" sz="2400" dirty="0">
                <a:latin typeface="Arial Narrow" panose="020B0606020202030204" pitchFamily="34" charset="0"/>
              </a:rPr>
              <a:t>NMA, MCH, DWD</a:t>
            </a:r>
            <a:r>
              <a:rPr lang="en-US" sz="2400" dirty="0">
                <a:latin typeface="Arial Narrow" panose="020B0606020202030204" pitchFamily="34" charset="0"/>
              </a:rPr>
              <a:t>) </a:t>
            </a:r>
            <a:r>
              <a:rPr lang="pl-PL" sz="2400" dirty="0" err="1">
                <a:latin typeface="Arial Narrow" panose="020B0606020202030204" pitchFamily="34" charset="0"/>
              </a:rPr>
              <a:t>already</a:t>
            </a:r>
            <a:r>
              <a:rPr lang="pl-PL" sz="2400" dirty="0">
                <a:latin typeface="Arial Narrow" panose="020B0606020202030204" pitchFamily="34" charset="0"/>
              </a:rPr>
              <a:t> </a:t>
            </a:r>
            <a:r>
              <a:rPr lang="pl-PL" sz="2400" dirty="0" err="1">
                <a:latin typeface="Arial Narrow" panose="020B0606020202030204" pitchFamily="34" charset="0"/>
              </a:rPr>
              <a:t>running</a:t>
            </a:r>
            <a:r>
              <a:rPr lang="pl-PL" sz="2400" dirty="0">
                <a:latin typeface="Arial Narrow" panose="020B0606020202030204" pitchFamily="34" charset="0"/>
              </a:rPr>
              <a:t> </a:t>
            </a:r>
            <a:r>
              <a:rPr lang="pl-PL" sz="2400" dirty="0" err="1">
                <a:latin typeface="Arial Narrow" panose="020B0606020202030204" pitchFamily="34" charset="0"/>
              </a:rPr>
              <a:t>Early</a:t>
            </a:r>
            <a:r>
              <a:rPr lang="pl-PL" sz="2400" dirty="0">
                <a:latin typeface="Arial Narrow" panose="020B0606020202030204" pitchFamily="34" charset="0"/>
              </a:rPr>
              <a:t> </a:t>
            </a:r>
            <a:r>
              <a:rPr lang="pl-PL" sz="2400" dirty="0" err="1">
                <a:latin typeface="Arial Narrow" panose="020B0606020202030204" pitchFamily="34" charset="0"/>
              </a:rPr>
              <a:t>Warning</a:t>
            </a:r>
            <a:r>
              <a:rPr lang="pl-PL" sz="2400" dirty="0">
                <a:latin typeface="Arial Narrow" panose="020B0606020202030204" pitchFamily="34" charset="0"/>
              </a:rPr>
              <a:t> Systems (EWAS) of </a:t>
            </a:r>
            <a:r>
              <a:rPr lang="pl-PL" sz="2400" dirty="0" err="1">
                <a:latin typeface="Arial Narrow" panose="020B0606020202030204" pitchFamily="34" charset="0"/>
              </a:rPr>
              <a:t>similar</a:t>
            </a:r>
            <a:r>
              <a:rPr lang="pl-PL" sz="2400" dirty="0">
                <a:latin typeface="Arial Narrow" panose="020B0606020202030204" pitchFamily="34" charset="0"/>
              </a:rPr>
              <a:t> </a:t>
            </a:r>
            <a:r>
              <a:rPr lang="pl-PL" sz="2400" dirty="0" err="1">
                <a:latin typeface="Arial Narrow" panose="020B0606020202030204" pitchFamily="34" charset="0"/>
              </a:rPr>
              <a:t>type</a:t>
            </a:r>
            <a:r>
              <a:rPr lang="en-US" sz="2400" dirty="0">
                <a:latin typeface="Arial Narrow" panose="020B0606020202030204" pitchFamily="34" charset="0"/>
              </a:rPr>
              <a:t>.</a:t>
            </a:r>
          </a:p>
        </p:txBody>
      </p:sp>
      <p:sp>
        <p:nvSpPr>
          <p:cNvPr id="4" name="pole tekstowe 3">
            <a:extLst>
              <a:ext uri="{FF2B5EF4-FFF2-40B4-BE49-F238E27FC236}">
                <a16:creationId xmlns:a16="http://schemas.microsoft.com/office/drawing/2014/main" id="{964D71A1-44D5-948C-D15C-C2F392C0945D}"/>
              </a:ext>
            </a:extLst>
          </p:cNvPr>
          <p:cNvSpPr txBox="1"/>
          <p:nvPr/>
        </p:nvSpPr>
        <p:spPr>
          <a:xfrm>
            <a:off x="0" y="2258582"/>
            <a:ext cx="11522075" cy="707886"/>
          </a:xfrm>
          <a:prstGeom prst="rect">
            <a:avLst/>
          </a:prstGeom>
          <a:solidFill>
            <a:schemeClr val="bg1"/>
          </a:solidFill>
        </p:spPr>
        <p:txBody>
          <a:bodyPr wrap="square" rtlCol="0">
            <a:spAutoFit/>
          </a:bodyPr>
          <a:lstStyle/>
          <a:p>
            <a:pPr algn="just"/>
            <a:r>
              <a:rPr lang="en-US" sz="2000" dirty="0">
                <a:latin typeface="Arial Narrow" panose="020B0606020202030204" pitchFamily="34" charset="0"/>
              </a:rPr>
              <a:t>The system </a:t>
            </a:r>
            <a:r>
              <a:rPr lang="pl-PL" sz="2000" dirty="0" err="1">
                <a:latin typeface="Arial Narrow" panose="020B0606020202030204" pitchFamily="34" charset="0"/>
              </a:rPr>
              <a:t>running</a:t>
            </a:r>
            <a:r>
              <a:rPr lang="en-US" sz="2000" dirty="0">
                <a:latin typeface="Arial Narrow" panose="020B0606020202030204" pitchFamily="34" charset="0"/>
              </a:rPr>
              <a:t> at IMGW can generate warnings </a:t>
            </a:r>
            <a:r>
              <a:rPr lang="pl-PL" sz="2000" dirty="0">
                <a:latin typeface="Arial Narrow" panose="020B0606020202030204" pitchFamily="34" charset="0"/>
              </a:rPr>
              <a:t>(</a:t>
            </a:r>
            <a:r>
              <a:rPr lang="pl-PL" sz="2000" dirty="0" err="1">
                <a:latin typeface="Arial Narrow" panose="020B0606020202030204" pitchFamily="34" charset="0"/>
              </a:rPr>
              <a:t>graphs</a:t>
            </a:r>
            <a:r>
              <a:rPr lang="pl-PL" sz="2000" dirty="0">
                <a:latin typeface="Arial Narrow" panose="020B0606020202030204" pitchFamily="34" charset="0"/>
              </a:rPr>
              <a:t>) </a:t>
            </a:r>
            <a:r>
              <a:rPr lang="en-US" sz="2000" dirty="0">
                <a:latin typeface="Arial Narrow" panose="020B0606020202030204" pitchFamily="34" charset="0"/>
              </a:rPr>
              <a:t>based on </a:t>
            </a:r>
            <a:r>
              <a:rPr lang="pl-PL" sz="2000" dirty="0" err="1">
                <a:latin typeface="Arial Narrow" panose="020B0606020202030204" pitchFamily="34" charset="0"/>
              </a:rPr>
              <a:t>dispersion</a:t>
            </a:r>
            <a:r>
              <a:rPr lang="pl-PL" sz="2000" dirty="0">
                <a:latin typeface="Arial Narrow" panose="020B0606020202030204" pitchFamily="34" charset="0"/>
              </a:rPr>
              <a:t> </a:t>
            </a:r>
            <a:r>
              <a:rPr lang="en-US" sz="2000" dirty="0">
                <a:latin typeface="Arial Narrow" panose="020B0606020202030204" pitchFamily="34" charset="0"/>
              </a:rPr>
              <a:t>forecasts prepared </a:t>
            </a:r>
            <a:r>
              <a:rPr lang="pl-PL" sz="2000" dirty="0">
                <a:latin typeface="Arial Narrow" panose="020B0606020202030204" pitchFamily="34" charset="0"/>
              </a:rPr>
              <a:t>from DMO</a:t>
            </a:r>
            <a:r>
              <a:rPr lang="en-US" sz="2000" dirty="0">
                <a:latin typeface="Arial Narrow" panose="020B0606020202030204" pitchFamily="34" charset="0"/>
              </a:rPr>
              <a:t>s of meteorological models in three resolutions – from</a:t>
            </a:r>
            <a:r>
              <a:rPr lang="pl-PL" sz="2000" dirty="0">
                <a:latin typeface="Arial Narrow" panose="020B0606020202030204" pitchFamily="34" charset="0"/>
              </a:rPr>
              <a:t> </a:t>
            </a:r>
            <a:r>
              <a:rPr lang="en-US" sz="2000" dirty="0">
                <a:latin typeface="Arial Narrow" panose="020B0606020202030204" pitchFamily="34" charset="0"/>
              </a:rPr>
              <a:t>25 to 2.8 km, in the appropriate computational domains.</a:t>
            </a:r>
            <a:endParaRPr lang="pl-PL" sz="2000" dirty="0">
              <a:latin typeface="Arial Narrow" panose="020B0606020202030204" pitchFamily="34" charset="0"/>
            </a:endParaRPr>
          </a:p>
        </p:txBody>
      </p:sp>
      <p:pic>
        <p:nvPicPr>
          <p:cNvPr id="5" name="Obraz 4">
            <a:extLst>
              <a:ext uri="{FF2B5EF4-FFF2-40B4-BE49-F238E27FC236}">
                <a16:creationId xmlns:a16="http://schemas.microsoft.com/office/drawing/2014/main" id="{8BABC21E-664F-1BCD-A1BC-3068870BC62E}"/>
              </a:ext>
            </a:extLst>
          </p:cNvPr>
          <p:cNvPicPr>
            <a:picLocks noChangeAspect="1"/>
          </p:cNvPicPr>
          <p:nvPr/>
        </p:nvPicPr>
        <p:blipFill>
          <a:blip r:embed="rId2"/>
          <a:stretch>
            <a:fillRect/>
          </a:stretch>
        </p:blipFill>
        <p:spPr>
          <a:xfrm>
            <a:off x="35704" y="3004045"/>
            <a:ext cx="3933007" cy="3420000"/>
          </a:xfrm>
          <a:prstGeom prst="rect">
            <a:avLst/>
          </a:prstGeom>
        </p:spPr>
      </p:pic>
      <p:pic>
        <p:nvPicPr>
          <p:cNvPr id="6" name="Obraz 5">
            <a:extLst>
              <a:ext uri="{FF2B5EF4-FFF2-40B4-BE49-F238E27FC236}">
                <a16:creationId xmlns:a16="http://schemas.microsoft.com/office/drawing/2014/main" id="{34C0FB89-CECB-95D9-A876-4D6623CD2E38}"/>
              </a:ext>
            </a:extLst>
          </p:cNvPr>
          <p:cNvPicPr>
            <a:picLocks noChangeAspect="1"/>
          </p:cNvPicPr>
          <p:nvPr/>
        </p:nvPicPr>
        <p:blipFill>
          <a:blip r:embed="rId3"/>
          <a:stretch>
            <a:fillRect/>
          </a:stretch>
        </p:blipFill>
        <p:spPr>
          <a:xfrm>
            <a:off x="4060828" y="2985249"/>
            <a:ext cx="4101860" cy="3420000"/>
          </a:xfrm>
          <a:prstGeom prst="rect">
            <a:avLst/>
          </a:prstGeom>
        </p:spPr>
      </p:pic>
      <p:pic>
        <p:nvPicPr>
          <p:cNvPr id="7" name="Obraz 6">
            <a:extLst>
              <a:ext uri="{FF2B5EF4-FFF2-40B4-BE49-F238E27FC236}">
                <a16:creationId xmlns:a16="http://schemas.microsoft.com/office/drawing/2014/main" id="{C996C975-5D1C-42C8-324F-493DE7D80F50}"/>
              </a:ext>
            </a:extLst>
          </p:cNvPr>
          <p:cNvPicPr>
            <a:picLocks noChangeAspect="1"/>
          </p:cNvPicPr>
          <p:nvPr/>
        </p:nvPicPr>
        <p:blipFill>
          <a:blip r:embed="rId4"/>
          <a:stretch>
            <a:fillRect/>
          </a:stretch>
        </p:blipFill>
        <p:spPr>
          <a:xfrm>
            <a:off x="8237550" y="2985249"/>
            <a:ext cx="3208894" cy="3420000"/>
          </a:xfrm>
          <a:prstGeom prst="rect">
            <a:avLst/>
          </a:prstGeom>
        </p:spPr>
      </p:pic>
      <p:sp>
        <p:nvSpPr>
          <p:cNvPr id="8" name="Strzałka: w prawo 7">
            <a:extLst>
              <a:ext uri="{FF2B5EF4-FFF2-40B4-BE49-F238E27FC236}">
                <a16:creationId xmlns:a16="http://schemas.microsoft.com/office/drawing/2014/main" id="{C4A1D393-B8A6-B37B-F1D7-F777EAEB6BF4}"/>
              </a:ext>
            </a:extLst>
          </p:cNvPr>
          <p:cNvSpPr/>
          <p:nvPr/>
        </p:nvSpPr>
        <p:spPr>
          <a:xfrm>
            <a:off x="3744770" y="4732078"/>
            <a:ext cx="540000" cy="72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załka: w prawo 8">
            <a:extLst>
              <a:ext uri="{FF2B5EF4-FFF2-40B4-BE49-F238E27FC236}">
                <a16:creationId xmlns:a16="http://schemas.microsoft.com/office/drawing/2014/main" id="{BE29068B-49F8-3178-F485-2CFD969E6CC7}"/>
              </a:ext>
            </a:extLst>
          </p:cNvPr>
          <p:cNvSpPr/>
          <p:nvPr/>
        </p:nvSpPr>
        <p:spPr>
          <a:xfrm>
            <a:off x="7936142" y="4732245"/>
            <a:ext cx="540000" cy="72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ole tekstowe 12">
            <a:extLst>
              <a:ext uri="{FF2B5EF4-FFF2-40B4-BE49-F238E27FC236}">
                <a16:creationId xmlns:a16="http://schemas.microsoft.com/office/drawing/2014/main" id="{B2200A8D-AB82-AA56-C751-63237554D8D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Tree>
    <p:extLst>
      <p:ext uri="{BB962C8B-B14F-4D97-AF65-F5344CB8AC3E}">
        <p14:creationId xmlns:p14="http://schemas.microsoft.com/office/powerpoint/2010/main" val="193783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18</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BA1AB7F3-6368-9198-29FB-E9A3D35DB4A2}"/>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
        <p:nvSpPr>
          <p:cNvPr id="3" name="pole tekstowe 2">
            <a:extLst>
              <a:ext uri="{FF2B5EF4-FFF2-40B4-BE49-F238E27FC236}">
                <a16:creationId xmlns:a16="http://schemas.microsoft.com/office/drawing/2014/main" id="{D440F6E1-545C-BF67-80B0-040DB2DEC435}"/>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4" name="pole tekstowe 3">
            <a:extLst>
              <a:ext uri="{FF2B5EF4-FFF2-40B4-BE49-F238E27FC236}">
                <a16:creationId xmlns:a16="http://schemas.microsoft.com/office/drawing/2014/main" id="{DAE91A98-777F-47BD-5039-E6B51E5926E7}"/>
              </a:ext>
            </a:extLst>
          </p:cNvPr>
          <p:cNvSpPr txBox="1"/>
          <p:nvPr/>
        </p:nvSpPr>
        <p:spPr>
          <a:xfrm>
            <a:off x="0" y="1274642"/>
            <a:ext cx="11522075" cy="461665"/>
          </a:xfrm>
          <a:prstGeom prst="rect">
            <a:avLst/>
          </a:prstGeom>
          <a:solidFill>
            <a:schemeClr val="bg1"/>
          </a:solidFill>
        </p:spPr>
        <p:txBody>
          <a:bodyPr wrap="square" rtlCol="0">
            <a:spAutoFit/>
          </a:bodyPr>
          <a:lstStyle/>
          <a:p>
            <a:pPr algn="ctr"/>
            <a:r>
              <a:rPr lang="en-US" sz="2400" b="1" dirty="0">
                <a:latin typeface="Arial Narrow" pitchFamily="34" charset="0"/>
              </a:rPr>
              <a:t>Forecasts </a:t>
            </a:r>
            <a:r>
              <a:rPr lang="pl-PL" sz="2400" b="1" dirty="0">
                <a:latin typeface="Arial Narrow" pitchFamily="34" charset="0"/>
              </a:rPr>
              <a:t>of </a:t>
            </a:r>
            <a:r>
              <a:rPr lang="pl-PL" sz="2400" b="1" dirty="0" err="1">
                <a:latin typeface="Arial Narrow" pitchFamily="34" charset="0"/>
              </a:rPr>
              <a:t>dispersion</a:t>
            </a:r>
            <a:r>
              <a:rPr lang="pl-PL" sz="2400" b="1" dirty="0">
                <a:latin typeface="Arial Narrow" pitchFamily="34" charset="0"/>
              </a:rPr>
              <a:t> f</a:t>
            </a:r>
            <a:r>
              <a:rPr lang="en-US" sz="2400" b="1" dirty="0">
                <a:latin typeface="Arial Narrow" pitchFamily="34" charset="0"/>
              </a:rPr>
              <a:t>or hypothetical accidents</a:t>
            </a:r>
            <a:r>
              <a:rPr lang="pl-PL" sz="2400" b="1" dirty="0">
                <a:latin typeface="Arial Narrow" pitchFamily="34" charset="0"/>
              </a:rPr>
              <a:t> </a:t>
            </a:r>
            <a:r>
              <a:rPr lang="en-US" sz="2400" b="1" dirty="0">
                <a:latin typeface="Arial Narrow" pitchFamily="34" charset="0"/>
              </a:rPr>
              <a:t>in selected NPPs</a:t>
            </a:r>
            <a:r>
              <a:rPr lang="pl-PL" sz="2400" b="1" dirty="0">
                <a:latin typeface="Arial Narrow" pitchFamily="34" charset="0"/>
              </a:rPr>
              <a:t>. </a:t>
            </a:r>
            <a:r>
              <a:rPr lang="pl-PL" sz="2400" b="1" dirty="0" err="1">
                <a:latin typeface="Arial Narrow" pitchFamily="34" charset="0"/>
              </a:rPr>
              <a:t>Special</a:t>
            </a:r>
            <a:r>
              <a:rPr lang="pl-PL" sz="2400" b="1" dirty="0">
                <a:latin typeface="Arial Narrow" pitchFamily="34" charset="0"/>
              </a:rPr>
              <a:t> </a:t>
            </a:r>
            <a:r>
              <a:rPr lang="pl-PL" sz="2400" b="1" dirty="0" err="1">
                <a:latin typeface="Arial Narrow" pitchFamily="34" charset="0"/>
              </a:rPr>
              <a:t>case</a:t>
            </a:r>
            <a:r>
              <a:rPr lang="pl-PL" sz="2400" b="1" dirty="0">
                <a:latin typeface="Arial Narrow" pitchFamily="34" charset="0"/>
              </a:rPr>
              <a:t> – </a:t>
            </a:r>
            <a:r>
              <a:rPr lang="pl-PL" sz="2400" b="1" dirty="0" err="1">
                <a:latin typeface="Arial Narrow" pitchFamily="34" charset="0"/>
              </a:rPr>
              <a:t>Enerhodar</a:t>
            </a:r>
            <a:endParaRPr lang="pl-PL" sz="2400" b="1" dirty="0">
              <a:latin typeface="Arial Narrow" pitchFamily="34" charset="0"/>
            </a:endParaRPr>
          </a:p>
        </p:txBody>
      </p:sp>
      <p:pic>
        <p:nvPicPr>
          <p:cNvPr id="5" name="Picture 4">
            <a:extLst>
              <a:ext uri="{FF2B5EF4-FFF2-40B4-BE49-F238E27FC236}">
                <a16:creationId xmlns:a16="http://schemas.microsoft.com/office/drawing/2014/main" id="{7910222F-77EB-59E2-1B2C-0445D88653B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p:blipFill>
        <p:spPr bwMode="auto">
          <a:xfrm>
            <a:off x="0" y="1854000"/>
            <a:ext cx="5304799" cy="4609785"/>
          </a:xfrm>
          <a:prstGeom prst="rect">
            <a:avLst/>
          </a:prstGeom>
          <a:noFill/>
        </p:spPr>
      </p:pic>
      <p:pic>
        <p:nvPicPr>
          <p:cNvPr id="6" name="Picture 3">
            <a:extLst>
              <a:ext uri="{FF2B5EF4-FFF2-40B4-BE49-F238E27FC236}">
                <a16:creationId xmlns:a16="http://schemas.microsoft.com/office/drawing/2014/main" id="{04B2C369-83D1-752A-7F3F-A4DA010B806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5306400" y="1854000"/>
            <a:ext cx="6190688" cy="4608000"/>
          </a:xfrm>
          <a:prstGeom prst="rect">
            <a:avLst/>
          </a:prstGeom>
          <a:noFill/>
        </p:spPr>
      </p:pic>
    </p:spTree>
    <p:extLst>
      <p:ext uri="{BB962C8B-B14F-4D97-AF65-F5344CB8AC3E}">
        <p14:creationId xmlns:p14="http://schemas.microsoft.com/office/powerpoint/2010/main" val="469841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19</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F78850F7-38FB-1E1A-4C36-8126C85C323E}"/>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
        <p:nvSpPr>
          <p:cNvPr id="4" name="Text Box 6">
            <a:extLst>
              <a:ext uri="{FF2B5EF4-FFF2-40B4-BE49-F238E27FC236}">
                <a16:creationId xmlns:a16="http://schemas.microsoft.com/office/drawing/2014/main" id="{A9D3E9E1-264E-E1CE-E676-0855B7793016}"/>
              </a:ext>
            </a:extLst>
          </p:cNvPr>
          <p:cNvSpPr txBox="1">
            <a:spLocks noChangeArrowheads="1"/>
          </p:cNvSpPr>
          <p:nvPr/>
        </p:nvSpPr>
        <p:spPr bwMode="auto">
          <a:xfrm>
            <a:off x="0" y="1057272"/>
            <a:ext cx="11522075" cy="784830"/>
          </a:xfrm>
          <a:prstGeom prst="rect">
            <a:avLst/>
          </a:prstGeom>
          <a:solidFill>
            <a:schemeClr val="bg1"/>
          </a:solidFill>
          <a:ln w="9525">
            <a:noFill/>
            <a:miter lim="800000"/>
            <a:headEnd/>
            <a:tailEnd/>
          </a:ln>
        </p:spPr>
        <p:txBody>
          <a:bodyPr wrap="square">
            <a:spAutoFit/>
          </a:bodyPr>
          <a:lstStyle/>
          <a:p>
            <a:pPr algn="just">
              <a:spcAft>
                <a:spcPts val="600"/>
              </a:spcAft>
            </a:pPr>
            <a:r>
              <a:rPr lang="pl-PL" sz="2000" dirty="0">
                <a:latin typeface="Arial Narrow" panose="020B0606020202030204" pitchFamily="34" charset="0"/>
              </a:rPr>
              <a:t>The </a:t>
            </a:r>
            <a:r>
              <a:rPr lang="pl-PL" sz="2000" dirty="0" err="1">
                <a:latin typeface="Arial Narrow" panose="020B0606020202030204" pitchFamily="34" charset="0"/>
              </a:rPr>
              <a:t>systems</a:t>
            </a:r>
            <a:r>
              <a:rPr lang="pl-PL" sz="2000" dirty="0">
                <a:latin typeface="Arial Narrow" panose="020B0606020202030204" pitchFamily="34" charset="0"/>
              </a:rPr>
              <a:t> </a:t>
            </a:r>
            <a:r>
              <a:rPr lang="pl-PL" sz="2000" dirty="0" err="1">
                <a:latin typeface="Arial Narrow" panose="020B0606020202030204" pitchFamily="34" charset="0"/>
              </a:rPr>
              <a:t>covers</a:t>
            </a:r>
            <a:r>
              <a:rPr lang="pl-PL" sz="2000" dirty="0">
                <a:latin typeface="Arial Narrow" panose="020B0606020202030204" pitchFamily="34" charset="0"/>
              </a:rPr>
              <a:t> </a:t>
            </a:r>
            <a:r>
              <a:rPr lang="pl-PL" sz="2000" dirty="0" err="1">
                <a:latin typeface="Arial Narrow" panose="020B0606020202030204" pitchFamily="34" charset="0"/>
              </a:rPr>
              <a:t>other</a:t>
            </a:r>
            <a:r>
              <a:rPr lang="pl-PL" sz="2000" dirty="0">
                <a:latin typeface="Arial Narrow" panose="020B0606020202030204" pitchFamily="34" charset="0"/>
              </a:rPr>
              <a:t> </a:t>
            </a:r>
            <a:r>
              <a:rPr lang="pl-PL" sz="2000" dirty="0" err="1">
                <a:latin typeface="Arial Narrow" panose="020B0606020202030204" pitchFamily="34" charset="0"/>
              </a:rPr>
              <a:t>potential</a:t>
            </a:r>
            <a:r>
              <a:rPr lang="pl-PL" sz="2000" dirty="0">
                <a:latin typeface="Arial Narrow" panose="020B0606020202030204" pitchFamily="34" charset="0"/>
              </a:rPr>
              <a:t> and real </a:t>
            </a:r>
            <a:r>
              <a:rPr lang="pl-PL" sz="2000" dirty="0" err="1">
                <a:latin typeface="Arial Narrow" panose="020B0606020202030204" pitchFamily="34" charset="0"/>
              </a:rPr>
              <a:t>sources</a:t>
            </a:r>
            <a:r>
              <a:rPr lang="pl-PL" sz="2000" dirty="0">
                <a:latin typeface="Arial Narrow" panose="020B0606020202030204" pitchFamily="34" charset="0"/>
              </a:rPr>
              <a:t> of </a:t>
            </a:r>
            <a:r>
              <a:rPr lang="pl-PL" sz="2000" dirty="0" err="1">
                <a:latin typeface="Arial Narrow" panose="020B0606020202030204" pitchFamily="34" charset="0"/>
              </a:rPr>
              <a:t>contamination</a:t>
            </a:r>
            <a:r>
              <a:rPr lang="pl-PL" sz="2000" dirty="0">
                <a:latin typeface="Arial Narrow" panose="020B0606020202030204" pitchFamily="34" charset="0"/>
              </a:rPr>
              <a:t>, not </a:t>
            </a:r>
            <a:r>
              <a:rPr lang="pl-PL" sz="2000" dirty="0" err="1">
                <a:latin typeface="Arial Narrow" panose="020B0606020202030204" pitchFamily="34" charset="0"/>
              </a:rPr>
              <a:t>only</a:t>
            </a:r>
            <a:r>
              <a:rPr lang="pl-PL" sz="2000" dirty="0">
                <a:latin typeface="Arial Narrow" panose="020B0606020202030204" pitchFamily="34" charset="0"/>
              </a:rPr>
              <a:t> </a:t>
            </a:r>
            <a:r>
              <a:rPr lang="pl-PL" sz="2000" dirty="0" err="1">
                <a:latin typeface="Arial Narrow" panose="020B0606020202030204" pitchFamily="34" charset="0"/>
              </a:rPr>
              <a:t>NPPs</a:t>
            </a:r>
            <a:r>
              <a:rPr lang="pl-PL" sz="2000" dirty="0">
                <a:latin typeface="Arial Narrow" panose="020B0606020202030204" pitchFamily="34" charset="0"/>
              </a:rPr>
              <a:t>, but </a:t>
            </a:r>
            <a:r>
              <a:rPr lang="pl-PL" sz="2000" dirty="0" err="1">
                <a:latin typeface="Arial Narrow" panose="020B0606020202030204" pitchFamily="34" charset="0"/>
              </a:rPr>
              <a:t>also</a:t>
            </a:r>
            <a:r>
              <a:rPr lang="pl-PL" sz="2000" dirty="0">
                <a:latin typeface="Arial Narrow" panose="020B0606020202030204" pitchFamily="34" charset="0"/>
              </a:rPr>
              <a:t> </a:t>
            </a:r>
            <a:r>
              <a:rPr lang="pl-PL" sz="2000" dirty="0" err="1">
                <a:latin typeface="Arial Narrow" panose="020B0606020202030204" pitchFamily="34" charset="0"/>
              </a:rPr>
              <a:t>volcanoes</a:t>
            </a:r>
            <a:r>
              <a:rPr lang="pl-PL" sz="2000" dirty="0">
                <a:latin typeface="Arial Narrow" panose="020B0606020202030204" pitchFamily="34" charset="0"/>
              </a:rPr>
              <a:t>, </a:t>
            </a:r>
            <a:r>
              <a:rPr lang="pl-PL" sz="2000" dirty="0" err="1">
                <a:latin typeface="Arial Narrow" panose="020B0606020202030204" pitchFamily="34" charset="0"/>
              </a:rPr>
              <a:t>forest</a:t>
            </a:r>
            <a:r>
              <a:rPr lang="pl-PL" sz="2000" dirty="0">
                <a:latin typeface="Arial Narrow" panose="020B0606020202030204" pitchFamily="34" charset="0"/>
              </a:rPr>
              <a:t> </a:t>
            </a:r>
            <a:r>
              <a:rPr lang="pl-PL" sz="2000" dirty="0" err="1">
                <a:latin typeface="Arial Narrow" panose="020B0606020202030204" pitchFamily="34" charset="0"/>
              </a:rPr>
              <a:t>fires</a:t>
            </a:r>
            <a:r>
              <a:rPr lang="pl-PL" sz="2000" dirty="0">
                <a:latin typeface="Arial Narrow" panose="020B0606020202030204" pitchFamily="34" charset="0"/>
              </a:rPr>
              <a:t> etc. </a:t>
            </a:r>
          </a:p>
          <a:p>
            <a:pPr algn="just">
              <a:spcAft>
                <a:spcPts val="600"/>
              </a:spcAft>
            </a:pPr>
            <a:r>
              <a:rPr lang="en-US" sz="2000" dirty="0">
                <a:latin typeface="Arial Narrow" panose="020B0606020202030204" pitchFamily="34" charset="0"/>
              </a:rPr>
              <a:t>Forest fires on the island of Rhodes in July and August. August </a:t>
            </a:r>
            <a:r>
              <a:rPr lang="pl-PL" sz="2000" dirty="0">
                <a:latin typeface="Arial Narrow" panose="020B0606020202030204" pitchFamily="34" charset="0"/>
              </a:rPr>
              <a:t>18</a:t>
            </a:r>
            <a:r>
              <a:rPr lang="pl-PL" sz="2000" baseline="30000" dirty="0">
                <a:latin typeface="Arial Narrow" panose="020B0606020202030204" pitchFamily="34" charset="0"/>
              </a:rPr>
              <a:t>th</a:t>
            </a:r>
            <a:r>
              <a:rPr lang="en-US" sz="2000" dirty="0">
                <a:latin typeface="Arial Narrow" panose="020B0606020202030204" pitchFamily="34" charset="0"/>
              </a:rPr>
              <a:t>, forest fires broke out </a:t>
            </a:r>
            <a:r>
              <a:rPr lang="pl-PL" sz="2000" dirty="0" err="1">
                <a:latin typeface="Arial Narrow" panose="020B0606020202030204" pitchFamily="34" charset="0"/>
              </a:rPr>
              <a:t>near</a:t>
            </a:r>
            <a:r>
              <a:rPr lang="pl-PL" sz="2000" dirty="0">
                <a:latin typeface="Arial Narrow" panose="020B0606020202030204" pitchFamily="34" charset="0"/>
              </a:rPr>
              <a:t> Tenerife, </a:t>
            </a:r>
            <a:r>
              <a:rPr lang="pl-PL" sz="2000" dirty="0" err="1">
                <a:latin typeface="Arial Narrow" panose="020B0606020202030204" pitchFamily="34" charset="0"/>
              </a:rPr>
              <a:t>Canary</a:t>
            </a:r>
            <a:r>
              <a:rPr lang="pl-PL" sz="2000" dirty="0">
                <a:latin typeface="Arial Narrow" panose="020B0606020202030204" pitchFamily="34" charset="0"/>
              </a:rPr>
              <a:t> Island</a:t>
            </a:r>
            <a:r>
              <a:rPr lang="en-US" sz="2000" dirty="0">
                <a:latin typeface="Arial Narrow" panose="020B0606020202030204" pitchFamily="34" charset="0"/>
              </a:rPr>
              <a:t>.</a:t>
            </a:r>
            <a:r>
              <a:rPr lang="pl-PL" sz="2000" dirty="0">
                <a:latin typeface="Arial Narrow" panose="020B0606020202030204" pitchFamily="34" charset="0"/>
              </a:rPr>
              <a:t> </a:t>
            </a:r>
          </a:p>
        </p:txBody>
      </p:sp>
      <p:pic>
        <p:nvPicPr>
          <p:cNvPr id="5" name="Picture 4">
            <a:extLst>
              <a:ext uri="{FF2B5EF4-FFF2-40B4-BE49-F238E27FC236}">
                <a16:creationId xmlns:a16="http://schemas.microsoft.com/office/drawing/2014/main" id="{6FE22FC0-48AA-2697-CB90-39A98875667F}"/>
              </a:ext>
            </a:extLst>
          </p:cNvPr>
          <p:cNvPicPr>
            <a:picLocks noChangeArrowheads="1" noCrop="1"/>
          </p:cNvPicPr>
          <p:nvPr/>
        </p:nvPicPr>
        <p:blipFill>
          <a:blip r:embed="rId2">
            <a:extLst>
              <a:ext uri="{28A0092B-C50C-407E-A947-70E740481C1C}">
                <a14:useLocalDpi xmlns:a14="http://schemas.microsoft.com/office/drawing/2010/main" val="0"/>
              </a:ext>
            </a:extLst>
          </a:blip>
          <a:srcRect/>
          <a:stretch/>
        </p:blipFill>
        <p:spPr bwMode="auto">
          <a:xfrm>
            <a:off x="0" y="1854000"/>
            <a:ext cx="5306400" cy="4608000"/>
          </a:xfrm>
          <a:prstGeom prst="rect">
            <a:avLst/>
          </a:prstGeom>
          <a:noFill/>
        </p:spPr>
      </p:pic>
      <p:pic>
        <p:nvPicPr>
          <p:cNvPr id="6" name="Picture 3">
            <a:extLst>
              <a:ext uri="{FF2B5EF4-FFF2-40B4-BE49-F238E27FC236}">
                <a16:creationId xmlns:a16="http://schemas.microsoft.com/office/drawing/2014/main" id="{A07A30ED-A0A1-A017-48E5-761272CAAFD7}"/>
              </a:ext>
            </a:extLst>
          </p:cNvPr>
          <p:cNvPicPr>
            <a:picLocks noChangeArrowheads="1" noCrop="1"/>
          </p:cNvPicPr>
          <p:nvPr/>
        </p:nvPicPr>
        <p:blipFill>
          <a:blip r:embed="rId3">
            <a:extLst>
              <a:ext uri="{28A0092B-C50C-407E-A947-70E740481C1C}">
                <a14:useLocalDpi xmlns:a14="http://schemas.microsoft.com/office/drawing/2010/main" val="0"/>
              </a:ext>
            </a:extLst>
          </a:blip>
          <a:srcRect/>
          <a:stretch/>
        </p:blipFill>
        <p:spPr bwMode="auto">
          <a:xfrm>
            <a:off x="5306400" y="1854000"/>
            <a:ext cx="6192000" cy="4608000"/>
          </a:xfrm>
          <a:prstGeom prst="rect">
            <a:avLst/>
          </a:prstGeom>
          <a:noFill/>
        </p:spPr>
      </p:pic>
      <p:sp>
        <p:nvSpPr>
          <p:cNvPr id="7" name="pole tekstowe 6">
            <a:extLst>
              <a:ext uri="{FF2B5EF4-FFF2-40B4-BE49-F238E27FC236}">
                <a16:creationId xmlns:a16="http://schemas.microsoft.com/office/drawing/2014/main" id="{9AFF3356-ED39-06E2-5FED-117ABB603589}"/>
              </a:ext>
            </a:extLst>
          </p:cNvPr>
          <p:cNvSpPr txBox="1"/>
          <p:nvPr/>
        </p:nvSpPr>
        <p:spPr>
          <a:xfrm>
            <a:off x="0" y="657226"/>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Tree>
    <p:extLst>
      <p:ext uri="{BB962C8B-B14F-4D97-AF65-F5344CB8AC3E}">
        <p14:creationId xmlns:p14="http://schemas.microsoft.com/office/powerpoint/2010/main" val="47784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Text Box 7">
            <a:extLst>
              <a:ext uri="{FF2B5EF4-FFF2-40B4-BE49-F238E27FC236}">
                <a16:creationId xmlns:a16="http://schemas.microsoft.com/office/drawing/2014/main" id="{5C305C48-480F-D4BE-6053-7B39369FC922}"/>
              </a:ext>
            </a:extLst>
          </p:cNvPr>
          <p:cNvSpPr txBox="1">
            <a:spLocks noChangeArrowheads="1"/>
          </p:cNvSpPr>
          <p:nvPr/>
        </p:nvSpPr>
        <p:spPr bwMode="auto">
          <a:xfrm>
            <a:off x="0" y="929812"/>
            <a:ext cx="11522075" cy="4493538"/>
          </a:xfrm>
          <a:prstGeom prst="rect">
            <a:avLst/>
          </a:prstGeom>
          <a:solidFill>
            <a:schemeClr val="bg1"/>
          </a:solidFill>
          <a:ln w="3175">
            <a:solidFill>
              <a:schemeClr val="tx1"/>
            </a:solidFill>
            <a:miter lim="800000"/>
            <a:headEnd/>
            <a:tailEnd/>
          </a:ln>
        </p:spPr>
        <p:txBody>
          <a:bodyPr>
            <a:spAutoFit/>
          </a:bodyPr>
          <a:lstStyle/>
          <a:p>
            <a:pPr algn="ctr">
              <a:spcAft>
                <a:spcPts val="1200"/>
              </a:spcAft>
            </a:pPr>
            <a:r>
              <a:rPr lang="en-US" sz="2400" b="1" dirty="0"/>
              <a:t>Contents</a:t>
            </a:r>
            <a:endParaRPr lang="en-US" sz="2400" dirty="0"/>
          </a:p>
          <a:p>
            <a:pPr marL="514350" indent="-514350" algn="just">
              <a:spcAft>
                <a:spcPts val="1200"/>
              </a:spcAft>
              <a:buAutoNum type="arabicPeriod"/>
            </a:pPr>
            <a:r>
              <a:rPr lang="pl-PL" sz="2400" dirty="0" err="1"/>
              <a:t>Running</a:t>
            </a:r>
            <a:r>
              <a:rPr lang="pl-PL" sz="2400" dirty="0"/>
              <a:t> </a:t>
            </a:r>
            <a:r>
              <a:rPr lang="en-US" sz="2400" dirty="0"/>
              <a:t>PP/PT</a:t>
            </a:r>
            <a:r>
              <a:rPr lang="pl-PL" sz="2400" dirty="0"/>
              <a:t>s</a:t>
            </a:r>
            <a:endParaRPr lang="en-US" sz="2400" dirty="0"/>
          </a:p>
          <a:p>
            <a:pPr marL="971550" lvl="1" indent="-514350" algn="just">
              <a:spcAft>
                <a:spcPts val="1200"/>
              </a:spcAft>
              <a:buAutoNum type="arabicPeriod"/>
            </a:pPr>
            <a:r>
              <a:rPr lang="en-US" sz="2400" dirty="0"/>
              <a:t>ICON-COMFORT</a:t>
            </a:r>
            <a:r>
              <a:rPr lang="pl-PL" sz="2400" dirty="0"/>
              <a:t> (in </a:t>
            </a:r>
            <a:r>
              <a:rPr lang="pl-PL" sz="2400" dirty="0" err="1"/>
              <a:t>details</a:t>
            </a:r>
            <a:r>
              <a:rPr lang="pl-PL" sz="2400" dirty="0"/>
              <a:t> </a:t>
            </a:r>
            <a:r>
              <a:rPr lang="pl-PL" sz="2400" dirty="0" err="1"/>
              <a:t>presented</a:t>
            </a:r>
            <a:r>
              <a:rPr lang="pl-PL" sz="2400" dirty="0"/>
              <a:t> </a:t>
            </a:r>
            <a:r>
              <a:rPr lang="pl-PL" sz="2400" dirty="0" err="1"/>
              <a:t>yesterday</a:t>
            </a:r>
            <a:r>
              <a:rPr lang="pl-PL" sz="2400" dirty="0"/>
              <a:t> by </a:t>
            </a:r>
            <a:r>
              <a:rPr lang="pl-PL" sz="2400" dirty="0" err="1"/>
              <a:t>Dimitra</a:t>
            </a:r>
            <a:r>
              <a:rPr lang="pl-PL" sz="2400" dirty="0"/>
              <a:t>)</a:t>
            </a:r>
            <a:endParaRPr lang="en-US" sz="2400" dirty="0"/>
          </a:p>
          <a:p>
            <a:pPr marL="971550" lvl="1" indent="-514350" algn="just">
              <a:spcAft>
                <a:spcPts val="1200"/>
              </a:spcAft>
              <a:buAutoNum type="arabicPeriod"/>
            </a:pPr>
            <a:r>
              <a:rPr lang="en-US" sz="2400" dirty="0"/>
              <a:t>C2I4LC (cooperation between WG4/5/6</a:t>
            </a:r>
            <a:r>
              <a:rPr lang="pl-PL" sz="2400" dirty="0"/>
              <a:t>, in </a:t>
            </a:r>
            <a:r>
              <a:rPr lang="pl-PL" sz="2400" dirty="0" err="1"/>
              <a:t>details</a:t>
            </a:r>
            <a:r>
              <a:rPr lang="pl-PL" sz="2400" dirty="0"/>
              <a:t> </a:t>
            </a:r>
            <a:r>
              <a:rPr lang="pl-PL" sz="2400" dirty="0" err="1"/>
              <a:t>presented</a:t>
            </a:r>
            <a:r>
              <a:rPr lang="pl-PL" sz="2400" dirty="0"/>
              <a:t> </a:t>
            </a:r>
            <a:r>
              <a:rPr lang="pl-PL" sz="2400" dirty="0" err="1"/>
              <a:t>yesterday</a:t>
            </a:r>
            <a:r>
              <a:rPr lang="pl-PL" sz="2400" dirty="0"/>
              <a:t> by Bogdan </a:t>
            </a:r>
            <a:r>
              <a:rPr lang="pl-PL" sz="2400" dirty="0" err="1"/>
              <a:t>at</a:t>
            </a:r>
            <a:r>
              <a:rPr lang="pl-PL" sz="2400" dirty="0"/>
              <a:t> WG6 </a:t>
            </a:r>
            <a:r>
              <a:rPr lang="pl-PL" sz="2400" dirty="0" err="1"/>
              <a:t>session</a:t>
            </a:r>
            <a:r>
              <a:rPr lang="pl-PL" sz="2400" dirty="0"/>
              <a:t>, to be </a:t>
            </a:r>
            <a:r>
              <a:rPr lang="pl-PL" sz="2400" dirty="0" err="1"/>
              <a:t>presented</a:t>
            </a:r>
            <a:r>
              <a:rPr lang="pl-PL" sz="2400" dirty="0"/>
              <a:t> – </a:t>
            </a:r>
            <a:r>
              <a:rPr lang="pl-PL" sz="2400" dirty="0" err="1"/>
              <a:t>again</a:t>
            </a:r>
            <a:r>
              <a:rPr lang="pl-PL" sz="2400" dirty="0"/>
              <a:t> – on </a:t>
            </a:r>
            <a:r>
              <a:rPr lang="pl-PL" sz="2400" dirty="0" err="1"/>
              <a:t>Thursday</a:t>
            </a:r>
            <a:r>
              <a:rPr lang="pl-PL" sz="2400" dirty="0"/>
              <a:t> </a:t>
            </a:r>
            <a:r>
              <a:rPr lang="pl-PL" sz="2400" dirty="0" err="1"/>
              <a:t>during</a:t>
            </a:r>
            <a:r>
              <a:rPr lang="pl-PL" sz="2400" dirty="0"/>
              <a:t> </a:t>
            </a:r>
            <a:r>
              <a:rPr lang="pl-PL" sz="2400" dirty="0" err="1"/>
              <a:t>plenary</a:t>
            </a:r>
            <a:r>
              <a:rPr lang="pl-PL" sz="2400" dirty="0"/>
              <a:t> </a:t>
            </a:r>
            <a:r>
              <a:rPr lang="pl-PL" sz="2400" dirty="0" err="1"/>
              <a:t>session</a:t>
            </a:r>
            <a:r>
              <a:rPr lang="en-US" sz="2400" dirty="0"/>
              <a:t>)</a:t>
            </a:r>
          </a:p>
          <a:p>
            <a:pPr marL="514350" indent="-514350" algn="just">
              <a:spcAft>
                <a:spcPts val="1200"/>
              </a:spcAft>
              <a:buAutoNum type="arabicPeriod"/>
            </a:pPr>
            <a:r>
              <a:rPr lang="pl-PL" sz="2400" dirty="0" err="1"/>
              <a:t>Other</a:t>
            </a:r>
            <a:r>
              <a:rPr lang="pl-PL" sz="2400" dirty="0"/>
              <a:t> </a:t>
            </a:r>
            <a:r>
              <a:rPr lang="pl-PL" sz="2400" dirty="0" err="1"/>
              <a:t>possible</a:t>
            </a:r>
            <a:r>
              <a:rPr lang="pl-PL" sz="2400" dirty="0"/>
              <a:t> </a:t>
            </a:r>
            <a:r>
              <a:rPr lang="pl-PL" sz="2400" dirty="0" err="1"/>
              <a:t>activities</a:t>
            </a:r>
            <a:r>
              <a:rPr lang="pl-PL" sz="2400" dirty="0"/>
              <a:t>, s</a:t>
            </a:r>
            <a:r>
              <a:rPr lang="en-US" sz="2400" dirty="0" err="1"/>
              <a:t>uggestions</a:t>
            </a:r>
            <a:r>
              <a:rPr lang="en-US" sz="2400" dirty="0"/>
              <a:t> for future PP/PTs</a:t>
            </a:r>
          </a:p>
          <a:p>
            <a:pPr marL="971550" lvl="1" indent="-514350" algn="just">
              <a:spcAft>
                <a:spcPts val="1200"/>
              </a:spcAft>
              <a:buAutoNum type="arabicPeriod"/>
            </a:pPr>
            <a:r>
              <a:rPr lang="en-US" sz="2400" dirty="0"/>
              <a:t>DMO from COSMO</a:t>
            </a:r>
            <a:r>
              <a:rPr lang="pl-PL" sz="2400" dirty="0"/>
              <a:t>/ICON</a:t>
            </a:r>
            <a:r>
              <a:rPr lang="en-US" sz="2400" dirty="0"/>
              <a:t> as an input to the dispersion model</a:t>
            </a:r>
            <a:r>
              <a:rPr lang="pl-PL" sz="2400" dirty="0"/>
              <a:t>s</a:t>
            </a:r>
          </a:p>
          <a:p>
            <a:pPr marL="971550" lvl="1" indent="-514350" algn="just">
              <a:spcAft>
                <a:spcPts val="1200"/>
              </a:spcAft>
              <a:buAutoNum type="arabicPeriod"/>
            </a:pPr>
            <a:r>
              <a:rPr lang="pl-PL" sz="2400" dirty="0"/>
              <a:t>COSMO "</a:t>
            </a:r>
            <a:r>
              <a:rPr lang="pl-PL" sz="2400" dirty="0" err="1"/>
              <a:t>Weather</a:t>
            </a:r>
            <a:r>
              <a:rPr lang="pl-PL" sz="2400" dirty="0"/>
              <a:t> and </a:t>
            </a:r>
            <a:r>
              <a:rPr lang="pl-PL" sz="2400" dirty="0" err="1"/>
              <a:t>Health</a:t>
            </a:r>
            <a:r>
              <a:rPr lang="pl-PL" sz="2400" dirty="0"/>
              <a:t>" products – </a:t>
            </a:r>
            <a:r>
              <a:rPr lang="pl-PL" sz="2400" dirty="0" err="1"/>
              <a:t>completely</a:t>
            </a:r>
            <a:r>
              <a:rPr lang="pl-PL" sz="2400" dirty="0"/>
              <a:t> </a:t>
            </a:r>
            <a:r>
              <a:rPr lang="pl-PL" sz="2400" dirty="0" err="1"/>
              <a:t>new</a:t>
            </a:r>
            <a:r>
              <a:rPr lang="pl-PL" sz="2400" dirty="0"/>
              <a:t> </a:t>
            </a:r>
            <a:r>
              <a:rPr lang="pl-PL" sz="2400" dirty="0" err="1"/>
              <a:t>research</a:t>
            </a:r>
            <a:r>
              <a:rPr lang="pl-PL" sz="2400" dirty="0"/>
              <a:t> </a:t>
            </a:r>
            <a:r>
              <a:rPr lang="pl-PL" sz="2400" dirty="0" err="1"/>
              <a:t>direction</a:t>
            </a:r>
            <a:r>
              <a:rPr lang="pl-PL" sz="2400" dirty="0"/>
              <a:t> </a:t>
            </a:r>
            <a:endParaRPr lang="en-US" sz="2400" dirty="0"/>
          </a:p>
          <a:p>
            <a:pPr marL="514350" indent="-514350" algn="just">
              <a:spcAft>
                <a:spcPts val="1200"/>
              </a:spcAft>
              <a:buAutoNum type="arabicPeriod"/>
            </a:pPr>
            <a:r>
              <a:rPr lang="en-US" sz="2400" dirty="0"/>
              <a:t>Overall status of WG4 and summary</a:t>
            </a:r>
            <a:endParaRPr lang="en-US" sz="2400" b="1" dirty="0"/>
          </a:p>
        </p:txBody>
      </p:sp>
    </p:spTree>
    <p:extLst>
      <p:ext uri="{BB962C8B-B14F-4D97-AF65-F5344CB8AC3E}">
        <p14:creationId xmlns:p14="http://schemas.microsoft.com/office/powerpoint/2010/main" val="579053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20</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2359B48C-65DD-5229-ACCA-5F9D1F888AB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
        <p:nvSpPr>
          <p:cNvPr id="3" name="pole tekstowe 2">
            <a:extLst>
              <a:ext uri="{FF2B5EF4-FFF2-40B4-BE49-F238E27FC236}">
                <a16:creationId xmlns:a16="http://schemas.microsoft.com/office/drawing/2014/main" id="{0071FD2F-F0D8-9A28-5D4F-C53666D21F51}"/>
              </a:ext>
            </a:extLst>
          </p:cNvPr>
          <p:cNvSpPr txBox="1"/>
          <p:nvPr/>
        </p:nvSpPr>
        <p:spPr>
          <a:xfrm>
            <a:off x="0" y="657226"/>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4" name="Text Box 6">
            <a:extLst>
              <a:ext uri="{FF2B5EF4-FFF2-40B4-BE49-F238E27FC236}">
                <a16:creationId xmlns:a16="http://schemas.microsoft.com/office/drawing/2014/main" id="{E74E47FF-D908-2D92-AB20-C6DB72AC2254}"/>
              </a:ext>
            </a:extLst>
          </p:cNvPr>
          <p:cNvSpPr txBox="1">
            <a:spLocks noChangeArrowheads="1"/>
          </p:cNvSpPr>
          <p:nvPr/>
        </p:nvSpPr>
        <p:spPr bwMode="auto">
          <a:xfrm>
            <a:off x="0" y="1047112"/>
            <a:ext cx="11522075" cy="707886"/>
          </a:xfrm>
          <a:prstGeom prst="rect">
            <a:avLst/>
          </a:prstGeom>
          <a:solidFill>
            <a:schemeClr val="bg1"/>
          </a:solidFill>
          <a:ln w="9525">
            <a:noFill/>
            <a:miter lim="800000"/>
            <a:headEnd/>
            <a:tailEnd/>
          </a:ln>
        </p:spPr>
        <p:txBody>
          <a:bodyPr wrap="square">
            <a:spAutoFit/>
          </a:bodyPr>
          <a:lstStyle/>
          <a:p>
            <a:pPr algn="just">
              <a:spcAft>
                <a:spcPts val="300"/>
              </a:spcAft>
            </a:pPr>
            <a:r>
              <a:rPr lang="en-US" sz="2000" dirty="0">
                <a:latin typeface="Arial Narrow" panose="020B0606020202030204" pitchFamily="34" charset="0"/>
              </a:rPr>
              <a:t>August 14</a:t>
            </a:r>
            <a:r>
              <a:rPr lang="pl-PL" sz="2000" baseline="30000" dirty="0">
                <a:latin typeface="Arial Narrow" panose="020B0606020202030204" pitchFamily="34" charset="0"/>
              </a:rPr>
              <a:t>th</a:t>
            </a:r>
            <a:r>
              <a:rPr lang="en-US" sz="2000" dirty="0">
                <a:latin typeface="Arial Narrow" panose="020B0606020202030204" pitchFamily="34" charset="0"/>
              </a:rPr>
              <a:t>, Mount Etna in Sicily erupted with the strongest intensity in three decades. August 20</a:t>
            </a:r>
            <a:r>
              <a:rPr lang="pl-PL" sz="2000" baseline="30000" dirty="0">
                <a:latin typeface="Arial Narrow" panose="020B0606020202030204" pitchFamily="34" charset="0"/>
              </a:rPr>
              <a:t>th</a:t>
            </a:r>
            <a:r>
              <a:rPr lang="en-US" sz="2000" dirty="0">
                <a:latin typeface="Arial Narrow" panose="020B0606020202030204" pitchFamily="34" charset="0"/>
              </a:rPr>
              <a:t>, very violent forest fires broke out near the Greek city of </a:t>
            </a:r>
            <a:r>
              <a:rPr lang="en-US" sz="2000" dirty="0" err="1">
                <a:latin typeface="Arial Narrow" panose="020B0606020202030204" pitchFamily="34" charset="0"/>
              </a:rPr>
              <a:t>Alexandroupolis</a:t>
            </a:r>
            <a:r>
              <a:rPr lang="en-US" sz="2000" dirty="0">
                <a:latin typeface="Arial Narrow" panose="020B0606020202030204" pitchFamily="34" charset="0"/>
              </a:rPr>
              <a:t>.</a:t>
            </a:r>
            <a:r>
              <a:rPr lang="pl-PL" sz="2000" dirty="0">
                <a:latin typeface="Arial Narrow" panose="020B0606020202030204" pitchFamily="34" charset="0"/>
              </a:rPr>
              <a:t> </a:t>
            </a:r>
            <a:r>
              <a:rPr lang="en-US" sz="2000" dirty="0">
                <a:latin typeface="Arial Narrow" panose="020B0606020202030204" pitchFamily="34" charset="0"/>
              </a:rPr>
              <a:t>All these events</a:t>
            </a:r>
            <a:r>
              <a:rPr lang="pl-PL" sz="2000" dirty="0">
                <a:latin typeface="Arial Narrow" panose="020B0606020202030204" pitchFamily="34" charset="0"/>
              </a:rPr>
              <a:t> </a:t>
            </a:r>
            <a:r>
              <a:rPr lang="en-US" sz="2000" dirty="0">
                <a:latin typeface="Arial Narrow" panose="020B0606020202030204" pitchFamily="34" charset="0"/>
              </a:rPr>
              <a:t>affected the </a:t>
            </a:r>
            <a:r>
              <a:rPr lang="pl-PL" sz="2000" dirty="0" err="1">
                <a:latin typeface="Arial Narrow" panose="020B0606020202030204" pitchFamily="34" charset="0"/>
              </a:rPr>
              <a:t>entire</a:t>
            </a:r>
            <a:r>
              <a:rPr lang="pl-PL" sz="2000" dirty="0">
                <a:latin typeface="Arial Narrow" panose="020B0606020202030204" pitchFamily="34" charset="0"/>
              </a:rPr>
              <a:t> </a:t>
            </a:r>
            <a:r>
              <a:rPr lang="pl-PL" sz="2000" dirty="0" err="1">
                <a:latin typeface="Arial Narrow" panose="020B0606020202030204" pitchFamily="34" charset="0"/>
              </a:rPr>
              <a:t>territory</a:t>
            </a:r>
            <a:r>
              <a:rPr lang="pl-PL" sz="2000" dirty="0">
                <a:latin typeface="Arial Narrow" panose="020B0606020202030204" pitchFamily="34" charset="0"/>
              </a:rPr>
              <a:t> of </a:t>
            </a:r>
            <a:r>
              <a:rPr lang="en-US" sz="2000" dirty="0">
                <a:latin typeface="Arial Narrow" panose="020B0606020202030204" pitchFamily="34" charset="0"/>
              </a:rPr>
              <a:t>Europe</a:t>
            </a:r>
            <a:r>
              <a:rPr lang="pl-PL" sz="2000" dirty="0">
                <a:latin typeface="Arial Narrow" panose="020B0606020202030204" pitchFamily="34" charset="0"/>
              </a:rPr>
              <a:t>.</a:t>
            </a:r>
          </a:p>
        </p:txBody>
      </p:sp>
      <p:pic>
        <p:nvPicPr>
          <p:cNvPr id="5" name="Picture 3">
            <a:extLst>
              <a:ext uri="{FF2B5EF4-FFF2-40B4-BE49-F238E27FC236}">
                <a16:creationId xmlns:a16="http://schemas.microsoft.com/office/drawing/2014/main" id="{4A1D261D-61EF-D96D-BFEF-94B2AA22BB43}"/>
              </a:ext>
            </a:extLst>
          </p:cNvPr>
          <p:cNvPicPr>
            <a:picLocks noChangeArrowheads="1" noCrop="1"/>
          </p:cNvPicPr>
          <p:nvPr/>
        </p:nvPicPr>
        <p:blipFill>
          <a:blip r:embed="rId2">
            <a:extLst>
              <a:ext uri="{28A0092B-C50C-407E-A947-70E740481C1C}">
                <a14:useLocalDpi xmlns:a14="http://schemas.microsoft.com/office/drawing/2010/main" val="0"/>
              </a:ext>
            </a:extLst>
          </a:blip>
          <a:srcRect/>
          <a:stretch/>
        </p:blipFill>
        <p:spPr bwMode="auto">
          <a:xfrm>
            <a:off x="5306400" y="1853999"/>
            <a:ext cx="6192000" cy="4608000"/>
          </a:xfrm>
          <a:prstGeom prst="rect">
            <a:avLst/>
          </a:prstGeom>
          <a:noFill/>
        </p:spPr>
      </p:pic>
      <p:pic>
        <p:nvPicPr>
          <p:cNvPr id="6" name="Picture 4">
            <a:extLst>
              <a:ext uri="{FF2B5EF4-FFF2-40B4-BE49-F238E27FC236}">
                <a16:creationId xmlns:a16="http://schemas.microsoft.com/office/drawing/2014/main" id="{79C46952-482F-881B-2B30-2BB74F24ECDF}"/>
              </a:ext>
            </a:extLst>
          </p:cNvPr>
          <p:cNvPicPr>
            <a:picLocks noChangeArrowheads="1" noCrop="1"/>
          </p:cNvPicPr>
          <p:nvPr/>
        </p:nvPicPr>
        <p:blipFill>
          <a:blip r:embed="rId3">
            <a:extLst>
              <a:ext uri="{28A0092B-C50C-407E-A947-70E740481C1C}">
                <a14:useLocalDpi xmlns:a14="http://schemas.microsoft.com/office/drawing/2010/main" val="0"/>
              </a:ext>
            </a:extLst>
          </a:blip>
          <a:srcRect/>
          <a:stretch/>
        </p:blipFill>
        <p:spPr bwMode="auto">
          <a:xfrm>
            <a:off x="0" y="1854000"/>
            <a:ext cx="5306400" cy="4608000"/>
          </a:xfrm>
          <a:prstGeom prst="rect">
            <a:avLst/>
          </a:prstGeom>
          <a:noFill/>
        </p:spPr>
      </p:pic>
    </p:spTree>
    <p:extLst>
      <p:ext uri="{BB962C8B-B14F-4D97-AF65-F5344CB8AC3E}">
        <p14:creationId xmlns:p14="http://schemas.microsoft.com/office/powerpoint/2010/main" val="383518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21</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2359B48C-65DD-5229-ACCA-5F9D1F888AB9}"/>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
        <p:nvSpPr>
          <p:cNvPr id="3" name="pole tekstowe 2">
            <a:extLst>
              <a:ext uri="{FF2B5EF4-FFF2-40B4-BE49-F238E27FC236}">
                <a16:creationId xmlns:a16="http://schemas.microsoft.com/office/drawing/2014/main" id="{0071FD2F-F0D8-9A28-5D4F-C53666D21F51}"/>
              </a:ext>
            </a:extLst>
          </p:cNvPr>
          <p:cNvSpPr txBox="1"/>
          <p:nvPr/>
        </p:nvSpPr>
        <p:spPr>
          <a:xfrm>
            <a:off x="0" y="657226"/>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4" name="Text Box 6">
            <a:extLst>
              <a:ext uri="{FF2B5EF4-FFF2-40B4-BE49-F238E27FC236}">
                <a16:creationId xmlns:a16="http://schemas.microsoft.com/office/drawing/2014/main" id="{E74E47FF-D908-2D92-AB20-C6DB72AC2254}"/>
              </a:ext>
            </a:extLst>
          </p:cNvPr>
          <p:cNvSpPr txBox="1">
            <a:spLocks noChangeArrowheads="1"/>
          </p:cNvSpPr>
          <p:nvPr/>
        </p:nvSpPr>
        <p:spPr bwMode="auto">
          <a:xfrm>
            <a:off x="0" y="1219832"/>
            <a:ext cx="11522075" cy="461665"/>
          </a:xfrm>
          <a:prstGeom prst="rect">
            <a:avLst/>
          </a:prstGeom>
          <a:solidFill>
            <a:schemeClr val="bg1"/>
          </a:solidFill>
          <a:ln w="9525">
            <a:noFill/>
            <a:miter lim="800000"/>
            <a:headEnd/>
            <a:tailEnd/>
          </a:ln>
        </p:spPr>
        <p:txBody>
          <a:bodyPr wrap="square">
            <a:spAutoFit/>
          </a:bodyPr>
          <a:lstStyle/>
          <a:p>
            <a:pPr algn="ctr">
              <a:spcAft>
                <a:spcPts val="300"/>
              </a:spcAft>
            </a:pPr>
            <a:r>
              <a:rPr lang="pl-PL" sz="2400" dirty="0" err="1">
                <a:latin typeface="Arial Narrow" panose="020B0606020202030204" pitchFamily="34" charset="0"/>
              </a:rPr>
              <a:t>Supercaldera</a:t>
            </a:r>
            <a:r>
              <a:rPr lang="pl-PL" sz="2400" dirty="0">
                <a:latin typeface="Arial Narrow" panose="020B0606020202030204" pitchFamily="34" charset="0"/>
              </a:rPr>
              <a:t> in Campi </a:t>
            </a:r>
            <a:r>
              <a:rPr lang="pl-PL" sz="2400" dirty="0" err="1">
                <a:latin typeface="Arial Narrow" panose="020B0606020202030204" pitchFamily="34" charset="0"/>
              </a:rPr>
              <a:t>Flegrei</a:t>
            </a:r>
            <a:r>
              <a:rPr lang="pl-PL" sz="2400" dirty="0">
                <a:latin typeface="Arial Narrow" panose="020B0606020202030204" pitchFamily="34" charset="0"/>
              </a:rPr>
              <a:t> </a:t>
            </a:r>
            <a:r>
              <a:rPr lang="pl-PL" sz="2400" dirty="0" err="1">
                <a:latin typeface="Arial Narrow" panose="020B0606020202030204" pitchFamily="34" charset="0"/>
              </a:rPr>
              <a:t>near</a:t>
            </a:r>
            <a:r>
              <a:rPr lang="pl-PL" sz="2400" dirty="0">
                <a:latin typeface="Arial Narrow" panose="020B0606020202030204" pitchFamily="34" charset="0"/>
              </a:rPr>
              <a:t> </a:t>
            </a:r>
            <a:r>
              <a:rPr lang="pl-PL" sz="2400" dirty="0" err="1">
                <a:latin typeface="Arial Narrow" panose="020B0606020202030204" pitchFamily="34" charset="0"/>
              </a:rPr>
              <a:t>Napoli</a:t>
            </a:r>
            <a:r>
              <a:rPr lang="pl-PL" sz="2400" dirty="0">
                <a:latin typeface="Arial Narrow" panose="020B0606020202030204" pitchFamily="34" charset="0"/>
              </a:rPr>
              <a:t> </a:t>
            </a:r>
            <a:r>
              <a:rPr lang="pl-PL" sz="2400" dirty="0" err="1">
                <a:latin typeface="Arial Narrow" panose="020B0606020202030204" pitchFamily="34" charset="0"/>
              </a:rPr>
              <a:t>is</a:t>
            </a:r>
            <a:r>
              <a:rPr lang="pl-PL" sz="2400" dirty="0">
                <a:latin typeface="Arial Narrow" panose="020B0606020202030204" pitchFamily="34" charset="0"/>
              </a:rPr>
              <a:t> </a:t>
            </a:r>
            <a:r>
              <a:rPr lang="pl-PL" sz="2400" dirty="0" err="1">
                <a:latin typeface="Arial Narrow" panose="020B0606020202030204" pitchFamily="34" charset="0"/>
              </a:rPr>
              <a:t>active</a:t>
            </a:r>
            <a:r>
              <a:rPr lang="pl-PL" sz="2400" dirty="0">
                <a:latin typeface="Arial Narrow" panose="020B0606020202030204" pitchFamily="34" charset="0"/>
              </a:rPr>
              <a:t> </a:t>
            </a:r>
            <a:r>
              <a:rPr lang="pl-PL" sz="2400" dirty="0" err="1">
                <a:latin typeface="Arial Narrow" panose="020B0606020202030204" pitchFamily="34" charset="0"/>
              </a:rPr>
              <a:t>again</a:t>
            </a:r>
            <a:r>
              <a:rPr lang="pl-PL" sz="2400" dirty="0">
                <a:latin typeface="Arial Narrow" panose="020B0606020202030204" pitchFamily="34" charset="0"/>
              </a:rPr>
              <a:t>…</a:t>
            </a:r>
          </a:p>
        </p:txBody>
      </p:sp>
      <p:pic>
        <p:nvPicPr>
          <p:cNvPr id="5" name="Picture 3">
            <a:extLst>
              <a:ext uri="{FF2B5EF4-FFF2-40B4-BE49-F238E27FC236}">
                <a16:creationId xmlns:a16="http://schemas.microsoft.com/office/drawing/2014/main" id="{4A1D261D-61EF-D96D-BFEF-94B2AA22BB43}"/>
              </a:ext>
            </a:extLst>
          </p:cNvPr>
          <p:cNvPicPr>
            <a:picLocks noChangeArrowheads="1" noCrop="1"/>
          </p:cNvPicPr>
          <p:nvPr/>
        </p:nvPicPr>
        <p:blipFill>
          <a:blip r:embed="rId2">
            <a:extLst>
              <a:ext uri="{28A0092B-C50C-407E-A947-70E740481C1C}">
                <a14:useLocalDpi xmlns:a14="http://schemas.microsoft.com/office/drawing/2010/main" val="0"/>
              </a:ext>
            </a:extLst>
          </a:blip>
          <a:srcRect/>
          <a:stretch/>
        </p:blipFill>
        <p:spPr bwMode="auto">
          <a:xfrm>
            <a:off x="5306400" y="1854000"/>
            <a:ext cx="6192000" cy="4608000"/>
          </a:xfrm>
          <a:prstGeom prst="rect">
            <a:avLst/>
          </a:prstGeom>
          <a:noFill/>
        </p:spPr>
      </p:pic>
      <p:pic>
        <p:nvPicPr>
          <p:cNvPr id="6" name="Picture 4">
            <a:extLst>
              <a:ext uri="{FF2B5EF4-FFF2-40B4-BE49-F238E27FC236}">
                <a16:creationId xmlns:a16="http://schemas.microsoft.com/office/drawing/2014/main" id="{79C46952-482F-881B-2B30-2BB74F24ECDF}"/>
              </a:ext>
            </a:extLst>
          </p:cNvPr>
          <p:cNvPicPr>
            <a:picLocks noChangeArrowheads="1" noCrop="1"/>
          </p:cNvPicPr>
          <p:nvPr/>
        </p:nvPicPr>
        <p:blipFill>
          <a:blip r:embed="rId3">
            <a:extLst>
              <a:ext uri="{28A0092B-C50C-407E-A947-70E740481C1C}">
                <a14:useLocalDpi xmlns:a14="http://schemas.microsoft.com/office/drawing/2010/main" val="0"/>
              </a:ext>
            </a:extLst>
          </a:blip>
          <a:srcRect/>
          <a:stretch/>
        </p:blipFill>
        <p:spPr bwMode="auto">
          <a:xfrm>
            <a:off x="0" y="1854000"/>
            <a:ext cx="5306400" cy="4608000"/>
          </a:xfrm>
          <a:prstGeom prst="rect">
            <a:avLst/>
          </a:prstGeom>
          <a:noFill/>
        </p:spPr>
      </p:pic>
    </p:spTree>
    <p:extLst>
      <p:ext uri="{BB962C8B-B14F-4D97-AF65-F5344CB8AC3E}">
        <p14:creationId xmlns:p14="http://schemas.microsoft.com/office/powerpoint/2010/main" val="4104500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22</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1F3B6865-E0D8-38C2-5AE7-80D0202E1197}"/>
              </a:ext>
            </a:extLst>
          </p:cNvPr>
          <p:cNvSpPr txBox="1"/>
          <p:nvPr/>
        </p:nvSpPr>
        <p:spPr>
          <a:xfrm>
            <a:off x="0" y="1149898"/>
            <a:ext cx="11522075" cy="5232202"/>
          </a:xfrm>
          <a:prstGeom prst="rect">
            <a:avLst/>
          </a:prstGeom>
          <a:solidFill>
            <a:schemeClr val="bg1"/>
          </a:solidFill>
        </p:spPr>
        <p:txBody>
          <a:bodyPr wrap="square" lIns="36000" tIns="0" rIns="36000" bIns="0" rtlCol="0">
            <a:spAutoFit/>
          </a:bodyPr>
          <a:lstStyle/>
          <a:p>
            <a:pPr marL="358775" indent="-358775" algn="just">
              <a:spcAft>
                <a:spcPts val="600"/>
              </a:spcAft>
              <a:buFont typeface="Wingdings" pitchFamily="2" charset="2"/>
              <a:buChar char="Ø"/>
            </a:pPr>
            <a:r>
              <a:rPr lang="en-US" sz="2400" dirty="0"/>
              <a:t>There is a need for efficient systems that would respond to a crisis situation - a threat resulting from the natural environment or human activity. </a:t>
            </a:r>
          </a:p>
          <a:p>
            <a:pPr marL="358775" indent="-358775" algn="just">
              <a:spcAft>
                <a:spcPts val="600"/>
              </a:spcAft>
              <a:buFont typeface="Wingdings" pitchFamily="2" charset="2"/>
              <a:buChar char="Ø"/>
            </a:pPr>
            <a:r>
              <a:rPr lang="en-US" sz="2400" dirty="0"/>
              <a:t>It is important to prepare tools that w</a:t>
            </a:r>
            <a:r>
              <a:rPr lang="pl-PL" sz="2400" dirty="0" err="1"/>
              <a:t>ould</a:t>
            </a:r>
            <a:r>
              <a:rPr lang="pl-PL" sz="2400" dirty="0"/>
              <a:t> </a:t>
            </a:r>
            <a:r>
              <a:rPr lang="en-US" sz="2400" dirty="0"/>
              <a:t>allow to at least react to possible failures/releases</a:t>
            </a:r>
            <a:r>
              <a:rPr lang="pl-PL" sz="2400" dirty="0"/>
              <a:t>…</a:t>
            </a:r>
            <a:r>
              <a:rPr lang="en-US" sz="2400" dirty="0"/>
              <a:t> </a:t>
            </a:r>
            <a:endParaRPr lang="pl-PL" sz="2400" dirty="0"/>
          </a:p>
          <a:p>
            <a:pPr marL="358775" indent="-358775" algn="just">
              <a:spcAft>
                <a:spcPts val="600"/>
              </a:spcAft>
              <a:buFont typeface="Wingdings" pitchFamily="2" charset="2"/>
              <a:buChar char="Ø"/>
            </a:pPr>
            <a:r>
              <a:rPr lang="pl-PL" sz="2400" dirty="0"/>
              <a:t>…</a:t>
            </a:r>
            <a:r>
              <a:rPr lang="en-US" sz="2400" dirty="0"/>
              <a:t>and warn the public/authorities who may be potentially exposed to the risk of contamination.</a:t>
            </a:r>
          </a:p>
          <a:p>
            <a:pPr marL="358775" indent="-358775" algn="just">
              <a:spcAft>
                <a:spcPts val="600"/>
              </a:spcAft>
              <a:buFont typeface="Wingdings" pitchFamily="2" charset="2"/>
              <a:buChar char="Ø"/>
            </a:pPr>
            <a:r>
              <a:rPr lang="en-US" sz="2400" b="1" dirty="0">
                <a:solidFill>
                  <a:srgbClr val="FF0000"/>
                </a:solidFill>
              </a:rPr>
              <a:t>Such systems are </a:t>
            </a:r>
            <a:r>
              <a:rPr lang="pl-PL" sz="2400" b="1" dirty="0" err="1">
                <a:solidFill>
                  <a:srgbClr val="FF0000"/>
                </a:solidFill>
              </a:rPr>
              <a:t>intended</a:t>
            </a:r>
            <a:r>
              <a:rPr lang="pl-PL" sz="2400" b="1" dirty="0">
                <a:solidFill>
                  <a:srgbClr val="FF0000"/>
                </a:solidFill>
              </a:rPr>
              <a:t> </a:t>
            </a:r>
            <a:r>
              <a:rPr lang="en-US" sz="2400" b="1" dirty="0">
                <a:solidFill>
                  <a:srgbClr val="FF0000"/>
                </a:solidFill>
              </a:rPr>
              <a:t>to provide support –</a:t>
            </a:r>
            <a:r>
              <a:rPr lang="pl-PL" sz="2400" b="1" dirty="0">
                <a:solidFill>
                  <a:srgbClr val="FF0000"/>
                </a:solidFill>
              </a:rPr>
              <a:t> </a:t>
            </a:r>
            <a:r>
              <a:rPr lang="en-US" sz="2400" b="1" dirty="0">
                <a:solidFill>
                  <a:srgbClr val="FF0000"/>
                </a:solidFill>
              </a:rPr>
              <a:t>information on the further development of events, the forecasted state of the environment and the negative impact of various factors on human society within the range of such impact. </a:t>
            </a:r>
            <a:endParaRPr lang="pl-PL" sz="2400" b="1" dirty="0">
              <a:solidFill>
                <a:srgbClr val="FF0000"/>
              </a:solidFill>
            </a:endParaRPr>
          </a:p>
          <a:p>
            <a:pPr marL="358775" indent="-358775" algn="just">
              <a:spcAft>
                <a:spcPts val="600"/>
              </a:spcAft>
              <a:buFont typeface="Wingdings" pitchFamily="2" charset="2"/>
              <a:buChar char="Ø"/>
            </a:pPr>
            <a:r>
              <a:rPr lang="en-US" sz="2400" dirty="0"/>
              <a:t>Similar systems</a:t>
            </a:r>
            <a:r>
              <a:rPr lang="pl-PL" sz="2400" dirty="0"/>
              <a:t> </a:t>
            </a:r>
            <a:r>
              <a:rPr lang="pl-PL" sz="2400" dirty="0" err="1"/>
              <a:t>are</a:t>
            </a:r>
            <a:r>
              <a:rPr lang="pl-PL" sz="2400" dirty="0"/>
              <a:t> </a:t>
            </a:r>
            <a:r>
              <a:rPr lang="pl-PL" sz="2400" dirty="0" err="1"/>
              <a:t>running</a:t>
            </a:r>
            <a:r>
              <a:rPr lang="pl-PL" sz="2400" dirty="0"/>
              <a:t> </a:t>
            </a:r>
            <a:r>
              <a:rPr lang="en-US" sz="2400" dirty="0"/>
              <a:t>in </a:t>
            </a:r>
            <a:r>
              <a:rPr lang="pl-PL" sz="2400" dirty="0" err="1"/>
              <a:t>Switzerland</a:t>
            </a:r>
            <a:r>
              <a:rPr lang="pl-PL" sz="2400" dirty="0"/>
              <a:t>, </a:t>
            </a:r>
            <a:r>
              <a:rPr lang="en-US" sz="2400" dirty="0"/>
              <a:t>Romania</a:t>
            </a:r>
            <a:r>
              <a:rPr lang="pl-PL" sz="2400" dirty="0"/>
              <a:t> and </a:t>
            </a:r>
            <a:r>
              <a:rPr lang="en-US" sz="2400" dirty="0"/>
              <a:t>Germany</a:t>
            </a:r>
            <a:r>
              <a:rPr lang="pl-PL" sz="2400" dirty="0"/>
              <a:t>. </a:t>
            </a:r>
            <a:r>
              <a:rPr lang="en-US" sz="2400" dirty="0">
                <a:effectLst/>
                <a:ea typeface="Times New Roman" panose="02020603050405020304" pitchFamily="18" charset="0"/>
              </a:rPr>
              <a:t>There is a need </a:t>
            </a:r>
            <a:r>
              <a:rPr lang="pl-PL" sz="2400" dirty="0">
                <a:effectLst/>
                <a:ea typeface="Times New Roman" panose="02020603050405020304" pitchFamily="18" charset="0"/>
              </a:rPr>
              <a:t>to</a:t>
            </a:r>
            <a:r>
              <a:rPr lang="en-US" sz="2400" dirty="0">
                <a:effectLst/>
                <a:ea typeface="Times New Roman" panose="02020603050405020304" pitchFamily="18" charset="0"/>
              </a:rPr>
              <a:t> exchange experiences between partners, related to possible improvements of existing systems, as well as the introduction of new ones. </a:t>
            </a:r>
            <a:endParaRPr lang="pl-PL" sz="2400" dirty="0">
              <a:effectLst/>
              <a:ea typeface="Times New Roman" panose="02020603050405020304" pitchFamily="18" charset="0"/>
            </a:endParaRPr>
          </a:p>
          <a:p>
            <a:pPr marL="358775" indent="-358775" algn="just">
              <a:spcAft>
                <a:spcPts val="600"/>
              </a:spcAft>
              <a:buFont typeface="Wingdings" pitchFamily="2" charset="2"/>
              <a:buChar char="Ø"/>
            </a:pPr>
            <a:r>
              <a:rPr lang="pl-PL" sz="2400" b="1" i="1" dirty="0">
                <a:effectLst/>
                <a:ea typeface="Times New Roman" panose="02020603050405020304" pitchFamily="18" charset="0"/>
              </a:rPr>
              <a:t>Si vis </a:t>
            </a:r>
            <a:r>
              <a:rPr lang="pl-PL" sz="2400" b="1" i="1" dirty="0" err="1">
                <a:effectLst/>
                <a:ea typeface="Times New Roman" panose="02020603050405020304" pitchFamily="18" charset="0"/>
              </a:rPr>
              <a:t>pacem</a:t>
            </a:r>
            <a:r>
              <a:rPr lang="pl-PL" sz="2400" b="1" i="1" dirty="0">
                <a:effectLst/>
                <a:ea typeface="Times New Roman" panose="02020603050405020304" pitchFamily="18" charset="0"/>
              </a:rPr>
              <a:t>, para </a:t>
            </a:r>
            <a:r>
              <a:rPr lang="pl-PL" sz="2400" b="1" i="1" dirty="0" err="1">
                <a:effectLst/>
                <a:ea typeface="Times New Roman" panose="02020603050405020304" pitchFamily="18" charset="0"/>
              </a:rPr>
              <a:t>bellum</a:t>
            </a:r>
            <a:r>
              <a:rPr lang="pl-PL" sz="2400" b="1" i="1" dirty="0">
                <a:effectLst/>
                <a:ea typeface="Times New Roman" panose="02020603050405020304" pitchFamily="18" charset="0"/>
              </a:rPr>
              <a:t>!</a:t>
            </a:r>
          </a:p>
        </p:txBody>
      </p:sp>
      <p:sp>
        <p:nvSpPr>
          <p:cNvPr id="3" name="pole tekstowe 2">
            <a:extLst>
              <a:ext uri="{FF2B5EF4-FFF2-40B4-BE49-F238E27FC236}">
                <a16:creationId xmlns:a16="http://schemas.microsoft.com/office/drawing/2014/main" id="{FCE71E7B-958B-3882-2B98-B87E5188DDB5}"/>
              </a:ext>
            </a:extLst>
          </p:cNvPr>
          <p:cNvSpPr txBox="1"/>
          <p:nvPr/>
        </p:nvSpPr>
        <p:spPr>
          <a:xfrm>
            <a:off x="0" y="667895"/>
            <a:ext cx="11522075" cy="461665"/>
          </a:xfrm>
          <a:prstGeom prst="rect">
            <a:avLst/>
          </a:prstGeom>
          <a:solidFill>
            <a:schemeClr val="bg1"/>
          </a:solidFill>
        </p:spPr>
        <p:txBody>
          <a:bodyPr wrap="square" rtlCol="0">
            <a:spAutoFit/>
          </a:bodyPr>
          <a:lstStyle/>
          <a:p>
            <a:pPr algn="ctr"/>
            <a:r>
              <a:rPr lang="en-US" sz="2400" dirty="0"/>
              <a:t>DMO from COSMO</a:t>
            </a:r>
            <a:r>
              <a:rPr lang="pl-PL" sz="2400" dirty="0"/>
              <a:t>/ICON</a:t>
            </a:r>
            <a:r>
              <a:rPr lang="en-US" sz="2400" dirty="0"/>
              <a:t> as an input to the dispersion model</a:t>
            </a:r>
            <a:r>
              <a:rPr lang="pl-PL" sz="2400" dirty="0"/>
              <a:t>s</a:t>
            </a:r>
            <a:endParaRPr lang="en-US" sz="2400" dirty="0"/>
          </a:p>
        </p:txBody>
      </p:sp>
      <p:sp>
        <p:nvSpPr>
          <p:cNvPr id="4" name="pole tekstowe 3">
            <a:extLst>
              <a:ext uri="{FF2B5EF4-FFF2-40B4-BE49-F238E27FC236}">
                <a16:creationId xmlns:a16="http://schemas.microsoft.com/office/drawing/2014/main" id="{73E5A6B9-0ED9-2154-D600-77FCD48D947A}"/>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Tree>
    <p:extLst>
      <p:ext uri="{BB962C8B-B14F-4D97-AF65-F5344CB8AC3E}">
        <p14:creationId xmlns:p14="http://schemas.microsoft.com/office/powerpoint/2010/main" val="99118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23</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3" name="pole tekstowe 2">
            <a:extLst>
              <a:ext uri="{FF2B5EF4-FFF2-40B4-BE49-F238E27FC236}">
                <a16:creationId xmlns:a16="http://schemas.microsoft.com/office/drawing/2014/main" id="{B511851B-BD4C-753C-A2CF-D922402639CA}"/>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pl-PL" sz="2400" dirty="0"/>
              <a:t>COSMO "</a:t>
            </a:r>
            <a:r>
              <a:rPr lang="pl-PL" sz="2400" dirty="0" err="1"/>
              <a:t>Weather</a:t>
            </a:r>
            <a:r>
              <a:rPr lang="pl-PL" sz="2400" dirty="0"/>
              <a:t> and </a:t>
            </a:r>
            <a:r>
              <a:rPr lang="pl-PL" sz="2400" dirty="0" err="1"/>
              <a:t>Health</a:t>
            </a:r>
            <a:r>
              <a:rPr lang="pl-PL" sz="2400" dirty="0"/>
              <a:t>" products</a:t>
            </a:r>
            <a:endParaRPr lang="en-US" sz="2400" dirty="0"/>
          </a:p>
        </p:txBody>
      </p:sp>
      <p:sp>
        <p:nvSpPr>
          <p:cNvPr id="4" name="pole tekstowe 3">
            <a:extLst>
              <a:ext uri="{FF2B5EF4-FFF2-40B4-BE49-F238E27FC236}">
                <a16:creationId xmlns:a16="http://schemas.microsoft.com/office/drawing/2014/main" id="{C493232F-8E48-5FAE-8146-E6996F50FBB0}"/>
              </a:ext>
            </a:extLst>
          </p:cNvPr>
          <p:cNvSpPr txBox="1"/>
          <p:nvPr/>
        </p:nvSpPr>
        <p:spPr>
          <a:xfrm>
            <a:off x="1963555" y="6120407"/>
            <a:ext cx="8378350" cy="369332"/>
          </a:xfrm>
          <a:prstGeom prst="rect">
            <a:avLst/>
          </a:prstGeom>
          <a:solidFill>
            <a:schemeClr val="tx1">
              <a:lumMod val="65000"/>
              <a:lumOff val="35000"/>
            </a:schemeClr>
          </a:solidFill>
        </p:spPr>
        <p:txBody>
          <a:bodyPr wrap="square" rtlCol="0">
            <a:spAutoFit/>
          </a:bodyPr>
          <a:lstStyle/>
          <a:p>
            <a:pPr algn="ctr"/>
            <a:r>
              <a:rPr lang="pl-PL" dirty="0">
                <a:solidFill>
                  <a:schemeClr val="bg1"/>
                </a:solidFill>
              </a:rPr>
              <a:t>WMO&amp;WHO joint </a:t>
            </a:r>
            <a:r>
              <a:rPr lang="pl-PL" dirty="0" err="1">
                <a:solidFill>
                  <a:schemeClr val="bg1"/>
                </a:solidFill>
              </a:rPr>
              <a:t>efforts</a:t>
            </a:r>
            <a:r>
              <a:rPr lang="pl-PL" dirty="0">
                <a:solidFill>
                  <a:schemeClr val="bg1"/>
                </a:solidFill>
              </a:rPr>
              <a:t> for </a:t>
            </a:r>
            <a:r>
              <a:rPr lang="pl-PL" dirty="0" err="1">
                <a:solidFill>
                  <a:schemeClr val="bg1"/>
                </a:solidFill>
              </a:rPr>
              <a:t>better</a:t>
            </a:r>
            <a:r>
              <a:rPr lang="pl-PL" dirty="0">
                <a:solidFill>
                  <a:schemeClr val="bg1"/>
                </a:solidFill>
              </a:rPr>
              <a:t> </a:t>
            </a:r>
            <a:r>
              <a:rPr lang="pl-PL" dirty="0" err="1">
                <a:solidFill>
                  <a:schemeClr val="bg1"/>
                </a:solidFill>
              </a:rPr>
              <a:t>warnings</a:t>
            </a:r>
            <a:r>
              <a:rPr lang="pl-PL" dirty="0">
                <a:solidFill>
                  <a:schemeClr val="bg1"/>
                </a:solidFill>
              </a:rPr>
              <a:t> </a:t>
            </a:r>
            <a:r>
              <a:rPr lang="pl-PL" dirty="0" err="1">
                <a:solidFill>
                  <a:schemeClr val="bg1"/>
                </a:solidFill>
              </a:rPr>
              <a:t>systems</a:t>
            </a:r>
            <a:r>
              <a:rPr lang="pl-PL" dirty="0">
                <a:solidFill>
                  <a:schemeClr val="bg1"/>
                </a:solidFill>
              </a:rPr>
              <a:t> </a:t>
            </a:r>
          </a:p>
        </p:txBody>
      </p:sp>
      <p:pic>
        <p:nvPicPr>
          <p:cNvPr id="5" name="Obraz 4">
            <a:extLst>
              <a:ext uri="{FF2B5EF4-FFF2-40B4-BE49-F238E27FC236}">
                <a16:creationId xmlns:a16="http://schemas.microsoft.com/office/drawing/2014/main" id="{13DE64FA-F431-AB84-6B69-8607771D0DF5}"/>
              </a:ext>
            </a:extLst>
          </p:cNvPr>
          <p:cNvPicPr>
            <a:picLocks noChangeAspect="1"/>
          </p:cNvPicPr>
          <p:nvPr/>
        </p:nvPicPr>
        <p:blipFill rotWithShape="1">
          <a:blip r:embed="rId2"/>
          <a:srcRect l="3884" t="5437" r="79078" b="89177"/>
          <a:stretch/>
        </p:blipFill>
        <p:spPr>
          <a:xfrm>
            <a:off x="397" y="4517273"/>
            <a:ext cx="4508558" cy="1603134"/>
          </a:xfrm>
          <a:prstGeom prst="rect">
            <a:avLst/>
          </a:prstGeom>
        </p:spPr>
      </p:pic>
      <p:sp>
        <p:nvSpPr>
          <p:cNvPr id="6" name="pole tekstowe 5">
            <a:extLst>
              <a:ext uri="{FF2B5EF4-FFF2-40B4-BE49-F238E27FC236}">
                <a16:creationId xmlns:a16="http://schemas.microsoft.com/office/drawing/2014/main" id="{185679FF-3CC4-70E2-07B8-94703E8975C2}"/>
              </a:ext>
            </a:extLst>
          </p:cNvPr>
          <p:cNvSpPr txBox="1"/>
          <p:nvPr/>
        </p:nvSpPr>
        <p:spPr>
          <a:xfrm>
            <a:off x="397" y="1756110"/>
            <a:ext cx="5938390" cy="2500941"/>
          </a:xfrm>
          <a:prstGeom prst="rect">
            <a:avLst/>
          </a:prstGeom>
          <a:noFill/>
        </p:spPr>
        <p:txBody>
          <a:bodyPr wrap="square">
            <a:spAutoFit/>
          </a:bodyPr>
          <a:lstStyle/>
          <a:p>
            <a:pPr algn="just">
              <a:lnSpc>
                <a:spcPct val="150000"/>
              </a:lnSpc>
            </a:pPr>
            <a:r>
              <a:rPr lang="en-US" b="1" i="1" dirty="0">
                <a:solidFill>
                  <a:srgbClr val="444444"/>
                </a:solidFill>
                <a:effectLst/>
                <a:latin typeface="+mj-lt"/>
              </a:rPr>
              <a:t>“Worldwide, more intense and extreme heat is unavoidable – it is imperative to prepare and adapt as cities, homes, workplaces are not built to withstand prolonged high temperatures – and </a:t>
            </a:r>
            <a:r>
              <a:rPr lang="en-US" b="1" i="1" dirty="0">
                <a:solidFill>
                  <a:schemeClr val="bg1"/>
                </a:solidFill>
                <a:effectLst/>
                <a:latin typeface="+mj-lt"/>
              </a:rPr>
              <a:t>vulnerable people are not sufficiently aware of the seriousness of the risk heat poses to their health and wellbeing” </a:t>
            </a:r>
            <a:endParaRPr lang="pl-PL" b="1" i="1" dirty="0">
              <a:solidFill>
                <a:schemeClr val="bg1"/>
              </a:solidFill>
              <a:effectLst/>
              <a:latin typeface="+mj-lt"/>
            </a:endParaRPr>
          </a:p>
          <a:p>
            <a:pPr algn="r">
              <a:lnSpc>
                <a:spcPct val="150000"/>
              </a:lnSpc>
            </a:pPr>
            <a:r>
              <a:rPr lang="pl-PL" sz="1600" i="1" dirty="0">
                <a:solidFill>
                  <a:schemeClr val="bg1"/>
                </a:solidFill>
                <a:latin typeface="+mj-lt"/>
              </a:rPr>
              <a:t>S</a:t>
            </a:r>
            <a:r>
              <a:rPr lang="en-US" sz="1600" b="0" i="1" dirty="0" err="1">
                <a:solidFill>
                  <a:schemeClr val="bg1"/>
                </a:solidFill>
                <a:effectLst/>
                <a:latin typeface="+mj-lt"/>
              </a:rPr>
              <a:t>enior</a:t>
            </a:r>
            <a:r>
              <a:rPr lang="en-US" sz="1600" b="0" i="1" dirty="0">
                <a:solidFill>
                  <a:schemeClr val="bg1"/>
                </a:solidFill>
                <a:effectLst/>
                <a:latin typeface="+mj-lt"/>
              </a:rPr>
              <a:t> WMO extreme heat advisor </a:t>
            </a:r>
            <a:r>
              <a:rPr lang="pl-PL" sz="1600" b="0" i="1" dirty="0">
                <a:solidFill>
                  <a:schemeClr val="bg1"/>
                </a:solidFill>
                <a:effectLst/>
                <a:latin typeface="+mj-lt"/>
              </a:rPr>
              <a:t>dr </a:t>
            </a:r>
            <a:r>
              <a:rPr lang="en-US" sz="1600" b="0" i="1" dirty="0">
                <a:solidFill>
                  <a:schemeClr val="bg1"/>
                </a:solidFill>
                <a:effectLst/>
                <a:latin typeface="+mj-lt"/>
              </a:rPr>
              <a:t>John </a:t>
            </a:r>
            <a:r>
              <a:rPr lang="en-US" sz="1600" b="0" i="1" dirty="0" err="1">
                <a:solidFill>
                  <a:schemeClr val="bg1"/>
                </a:solidFill>
                <a:effectLst/>
                <a:latin typeface="+mj-lt"/>
              </a:rPr>
              <a:t>Nairn</a:t>
            </a:r>
            <a:endParaRPr lang="pl-PL" sz="1600" i="1" dirty="0">
              <a:solidFill>
                <a:schemeClr val="bg1"/>
              </a:solidFill>
              <a:latin typeface="+mj-lt"/>
            </a:endParaRPr>
          </a:p>
        </p:txBody>
      </p:sp>
      <p:sp>
        <p:nvSpPr>
          <p:cNvPr id="7" name="pole tekstowe 6">
            <a:extLst>
              <a:ext uri="{FF2B5EF4-FFF2-40B4-BE49-F238E27FC236}">
                <a16:creationId xmlns:a16="http://schemas.microsoft.com/office/drawing/2014/main" id="{B2554312-4874-6766-D771-77CF13AF85EA}"/>
              </a:ext>
            </a:extLst>
          </p:cNvPr>
          <p:cNvSpPr txBox="1"/>
          <p:nvPr/>
        </p:nvSpPr>
        <p:spPr>
          <a:xfrm>
            <a:off x="8425333" y="2706415"/>
            <a:ext cx="3096344" cy="461665"/>
          </a:xfrm>
          <a:prstGeom prst="rect">
            <a:avLst/>
          </a:prstGeom>
          <a:noFill/>
        </p:spPr>
        <p:txBody>
          <a:bodyPr wrap="square" rtlCol="0">
            <a:spAutoFit/>
          </a:bodyPr>
          <a:lstStyle/>
          <a:p>
            <a:r>
              <a:rPr lang="pl-PL" sz="1200" dirty="0">
                <a:solidFill>
                  <a:schemeClr val="bg1"/>
                </a:solidFill>
                <a:hlinkClick r:id="rId3">
                  <a:extLst>
                    <a:ext uri="{A12FA001-AC4F-418D-AE19-62706E023703}">
                      <ahyp:hlinkClr xmlns:ahyp="http://schemas.microsoft.com/office/drawing/2018/hyperlinkcolor" val="tx"/>
                    </a:ext>
                  </a:extLst>
                </a:hlinkClick>
              </a:rPr>
              <a:t>https://library.wmo.int/index.php?lvl=notice_display&amp;id=22190#.Y50EbezMJhA</a:t>
            </a:r>
            <a:r>
              <a:rPr lang="pl-PL" sz="1200" dirty="0">
                <a:solidFill>
                  <a:schemeClr val="bg1"/>
                </a:solidFill>
              </a:rPr>
              <a:t> </a:t>
            </a:r>
          </a:p>
        </p:txBody>
      </p:sp>
      <p:pic>
        <p:nvPicPr>
          <p:cNvPr id="8" name="Picture 2">
            <a:extLst>
              <a:ext uri="{FF2B5EF4-FFF2-40B4-BE49-F238E27FC236}">
                <a16:creationId xmlns:a16="http://schemas.microsoft.com/office/drawing/2014/main" id="{AB649B8B-0812-C8F3-C517-40F1BDB76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516" y="1425932"/>
            <a:ext cx="2244817" cy="3182307"/>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AAC8B4DA-B9E0-37B7-EFBC-4C623AF93794}"/>
              </a:ext>
            </a:extLst>
          </p:cNvPr>
          <p:cNvSpPr txBox="1"/>
          <p:nvPr/>
        </p:nvSpPr>
        <p:spPr>
          <a:xfrm>
            <a:off x="4672845" y="4675872"/>
            <a:ext cx="6752582" cy="1323439"/>
          </a:xfrm>
          <a:prstGeom prst="rect">
            <a:avLst/>
          </a:prstGeom>
          <a:noFill/>
        </p:spPr>
        <p:txBody>
          <a:bodyPr wrap="square" rtlCol="0">
            <a:spAutoFit/>
          </a:bodyPr>
          <a:lstStyle/>
          <a:p>
            <a:pPr algn="just"/>
            <a:r>
              <a:rPr lang="en-US" sz="1600" dirty="0"/>
              <a:t>Focusing on heatwave events alone may misinform the public and undermine awareness of the actual risks of heat to health. </a:t>
            </a:r>
            <a:endParaRPr lang="pl-PL" sz="1600" dirty="0"/>
          </a:p>
          <a:p>
            <a:pPr algn="just"/>
            <a:r>
              <a:rPr lang="pl-PL" sz="1600" dirty="0"/>
              <a:t>P</a:t>
            </a:r>
            <a:r>
              <a:rPr lang="en-US" sz="1600" dirty="0" err="1"/>
              <a:t>rolonged</a:t>
            </a:r>
            <a:r>
              <a:rPr lang="en-US" sz="1600" dirty="0"/>
              <a:t> exposure to excessive heat above locally determined thresholds, such as hot nights, </a:t>
            </a:r>
            <a:r>
              <a:rPr lang="en-US" sz="1600" b="1" dirty="0"/>
              <a:t>exertional heat-risk conditions</a:t>
            </a:r>
            <a:r>
              <a:rPr lang="en-US" sz="1600" dirty="0"/>
              <a:t>, or prolonged elevated heat; these are responsible for the most heat related-illnesses and excess mortality.</a:t>
            </a:r>
            <a:endParaRPr lang="pl-PL" sz="1600" dirty="0"/>
          </a:p>
        </p:txBody>
      </p:sp>
      <p:sp>
        <p:nvSpPr>
          <p:cNvPr id="13" name="pole tekstowe 12">
            <a:extLst>
              <a:ext uri="{FF2B5EF4-FFF2-40B4-BE49-F238E27FC236}">
                <a16:creationId xmlns:a16="http://schemas.microsoft.com/office/drawing/2014/main" id="{7781B5A4-3057-A27E-25C6-65355137B868}"/>
              </a:ext>
            </a:extLst>
          </p:cNvPr>
          <p:cNvSpPr txBox="1"/>
          <p:nvPr/>
        </p:nvSpPr>
        <p:spPr>
          <a:xfrm>
            <a:off x="398" y="1143144"/>
            <a:ext cx="6048672" cy="584775"/>
          </a:xfrm>
          <a:prstGeom prst="rect">
            <a:avLst/>
          </a:prstGeom>
          <a:noFill/>
        </p:spPr>
        <p:txBody>
          <a:bodyPr wrap="square" rtlCol="0">
            <a:spAutoFit/>
          </a:bodyPr>
          <a:lstStyle/>
          <a:p>
            <a:r>
              <a:rPr lang="pl-PL" sz="3200" dirty="0" err="1"/>
              <a:t>Searching</a:t>
            </a:r>
            <a:r>
              <a:rPr lang="pl-PL" sz="3200" dirty="0"/>
              <a:t> for the </a:t>
            </a:r>
            <a:r>
              <a:rPr lang="pl-PL" sz="3200" dirty="0" err="1"/>
              <a:t>motivation</a:t>
            </a:r>
            <a:r>
              <a:rPr lang="pl-PL" sz="3200" dirty="0"/>
              <a:t>.</a:t>
            </a:r>
          </a:p>
        </p:txBody>
      </p:sp>
      <p:sp>
        <p:nvSpPr>
          <p:cNvPr id="14" name="pole tekstowe 13">
            <a:extLst>
              <a:ext uri="{FF2B5EF4-FFF2-40B4-BE49-F238E27FC236}">
                <a16:creationId xmlns:a16="http://schemas.microsoft.com/office/drawing/2014/main" id="{9C339F36-D84F-4E21-52C1-CE7FECA4FB54}"/>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Tree>
    <p:extLst>
      <p:ext uri="{BB962C8B-B14F-4D97-AF65-F5344CB8AC3E}">
        <p14:creationId xmlns:p14="http://schemas.microsoft.com/office/powerpoint/2010/main" val="223801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24</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B24CFE65-ED81-9D1E-D3E0-DC5D93947BAB}"/>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pl-PL" sz="2400" dirty="0"/>
              <a:t>COSMO "</a:t>
            </a:r>
            <a:r>
              <a:rPr lang="pl-PL" sz="2400" dirty="0" err="1"/>
              <a:t>Weather</a:t>
            </a:r>
            <a:r>
              <a:rPr lang="pl-PL" sz="2400" dirty="0"/>
              <a:t> and </a:t>
            </a:r>
            <a:r>
              <a:rPr lang="pl-PL" sz="2400" dirty="0" err="1"/>
              <a:t>Health</a:t>
            </a:r>
            <a:r>
              <a:rPr lang="pl-PL" sz="2400" dirty="0"/>
              <a:t>" products</a:t>
            </a:r>
            <a:endParaRPr lang="en-US" sz="2400" dirty="0"/>
          </a:p>
        </p:txBody>
      </p:sp>
      <p:pic>
        <p:nvPicPr>
          <p:cNvPr id="3" name="Picture 2" descr="2022 Heat Relief Network kicks off in Peoria | The Daily Independent at  YourValley.net">
            <a:extLst>
              <a:ext uri="{FF2B5EF4-FFF2-40B4-BE49-F238E27FC236}">
                <a16:creationId xmlns:a16="http://schemas.microsoft.com/office/drawing/2014/main" id="{E5CB449C-20EA-60FC-950D-650A639D1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5" y="2230549"/>
            <a:ext cx="5726789" cy="4192538"/>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A05F1905-8077-20F6-1BE1-BF737D8CC039}"/>
              </a:ext>
            </a:extLst>
          </p:cNvPr>
          <p:cNvSpPr txBox="1"/>
          <p:nvPr/>
        </p:nvSpPr>
        <p:spPr>
          <a:xfrm>
            <a:off x="6322262" y="4250521"/>
            <a:ext cx="5127806" cy="1477328"/>
          </a:xfrm>
          <a:prstGeom prst="rect">
            <a:avLst/>
          </a:prstGeom>
          <a:noFill/>
        </p:spPr>
        <p:txBody>
          <a:bodyPr wrap="square" rtlCol="0">
            <a:spAutoFit/>
          </a:bodyPr>
          <a:lstStyle/>
          <a:p>
            <a:r>
              <a:rPr lang="pl-PL" sz="3000" i="1" dirty="0">
                <a:solidFill>
                  <a:srgbClr val="FF0000"/>
                </a:solidFill>
              </a:rPr>
              <a:t>T</a:t>
            </a:r>
            <a:r>
              <a:rPr lang="en-US" sz="3000" i="1" dirty="0">
                <a:solidFill>
                  <a:srgbClr val="FF0000"/>
                </a:solidFill>
              </a:rPr>
              <a:t>he key is</a:t>
            </a:r>
            <a:r>
              <a:rPr lang="pl-PL" sz="3000" i="1" dirty="0" err="1">
                <a:solidFill>
                  <a:srgbClr val="FF0000"/>
                </a:solidFill>
              </a:rPr>
              <a:t>sue</a:t>
            </a:r>
            <a:r>
              <a:rPr lang="en-US" sz="3000" i="1" dirty="0">
                <a:solidFill>
                  <a:srgbClr val="FF0000"/>
                </a:solidFill>
              </a:rPr>
              <a:t>:</a:t>
            </a:r>
            <a:r>
              <a:rPr lang="pl-PL" sz="3000" i="1" dirty="0">
                <a:solidFill>
                  <a:srgbClr val="FF0000"/>
                </a:solidFill>
              </a:rPr>
              <a:t> </a:t>
            </a:r>
            <a:r>
              <a:rPr lang="en-US" sz="3000" i="1" dirty="0">
                <a:solidFill>
                  <a:srgbClr val="FF0000"/>
                </a:solidFill>
              </a:rPr>
              <a:t>temperature is not the only </a:t>
            </a:r>
            <a:r>
              <a:rPr lang="pl-PL" sz="3000" i="1" dirty="0" err="1">
                <a:solidFill>
                  <a:srgbClr val="FF0000"/>
                </a:solidFill>
              </a:rPr>
              <a:t>factor</a:t>
            </a:r>
            <a:r>
              <a:rPr lang="en-US" sz="3000" i="1" dirty="0">
                <a:solidFill>
                  <a:srgbClr val="FF0000"/>
                </a:solidFill>
              </a:rPr>
              <a:t> that affects a person's heat load</a:t>
            </a:r>
            <a:r>
              <a:rPr lang="pl-PL" sz="3000" i="1" dirty="0">
                <a:solidFill>
                  <a:srgbClr val="FF0000"/>
                </a:solidFill>
              </a:rPr>
              <a:t>.</a:t>
            </a:r>
          </a:p>
        </p:txBody>
      </p:sp>
      <p:sp>
        <p:nvSpPr>
          <p:cNvPr id="5" name="pole tekstowe 4">
            <a:extLst>
              <a:ext uri="{FF2B5EF4-FFF2-40B4-BE49-F238E27FC236}">
                <a16:creationId xmlns:a16="http://schemas.microsoft.com/office/drawing/2014/main" id="{3B22A59F-8604-6BEC-D7DA-16B16622CB2E}"/>
              </a:ext>
            </a:extLst>
          </p:cNvPr>
          <p:cNvSpPr txBox="1"/>
          <p:nvPr/>
        </p:nvSpPr>
        <p:spPr>
          <a:xfrm>
            <a:off x="72405" y="1151855"/>
            <a:ext cx="11419611" cy="1077218"/>
          </a:xfrm>
          <a:prstGeom prst="rect">
            <a:avLst/>
          </a:prstGeom>
          <a:noFill/>
        </p:spPr>
        <p:txBody>
          <a:bodyPr wrap="square" rtlCol="0">
            <a:spAutoFit/>
          </a:bodyPr>
          <a:lstStyle/>
          <a:p>
            <a:r>
              <a:rPr lang="pl-PL" sz="3200" dirty="0"/>
              <a:t>Simple one-element </a:t>
            </a:r>
            <a:r>
              <a:rPr lang="pl-PL" sz="3200" dirty="0" err="1"/>
              <a:t>meteorological</a:t>
            </a:r>
            <a:r>
              <a:rPr lang="pl-PL" sz="3200" dirty="0"/>
              <a:t>- vs. </a:t>
            </a:r>
            <a:r>
              <a:rPr lang="pl-PL" sz="3200" u="sng" dirty="0" err="1"/>
              <a:t>biometeorological</a:t>
            </a:r>
            <a:r>
              <a:rPr lang="pl-PL" sz="3200" dirty="0"/>
              <a:t> </a:t>
            </a:r>
            <a:r>
              <a:rPr lang="pl-PL" sz="3200" dirty="0" err="1"/>
              <a:t>indices</a:t>
            </a:r>
            <a:r>
              <a:rPr lang="pl-PL" sz="3200" dirty="0"/>
              <a:t> </a:t>
            </a:r>
            <a:r>
              <a:rPr lang="pl-PL" sz="3200" dirty="0" err="1"/>
              <a:t>forecast</a:t>
            </a:r>
            <a:endParaRPr lang="pl-PL" sz="3200" dirty="0"/>
          </a:p>
        </p:txBody>
      </p:sp>
      <p:sp>
        <p:nvSpPr>
          <p:cNvPr id="6" name="pole tekstowe 5">
            <a:extLst>
              <a:ext uri="{FF2B5EF4-FFF2-40B4-BE49-F238E27FC236}">
                <a16:creationId xmlns:a16="http://schemas.microsoft.com/office/drawing/2014/main" id="{74681545-411B-D45F-BEB6-50298C2C23E0}"/>
              </a:ext>
            </a:extLst>
          </p:cNvPr>
          <p:cNvSpPr txBox="1"/>
          <p:nvPr/>
        </p:nvSpPr>
        <p:spPr>
          <a:xfrm>
            <a:off x="5760244" y="2230548"/>
            <a:ext cx="5726789" cy="1400383"/>
          </a:xfrm>
          <a:prstGeom prst="rect">
            <a:avLst/>
          </a:prstGeom>
          <a:noFill/>
        </p:spPr>
        <p:txBody>
          <a:bodyPr wrap="square" rtlCol="0">
            <a:spAutoFit/>
          </a:bodyPr>
          <a:lstStyle/>
          <a:p>
            <a:r>
              <a:rPr lang="en-US" sz="1700" dirty="0"/>
              <a:t>The frequency of extreme events increases as climate change</a:t>
            </a:r>
            <a:endParaRPr lang="pl-PL" sz="1700" dirty="0"/>
          </a:p>
          <a:p>
            <a:endParaRPr lang="pl-PL" sz="1700" dirty="0"/>
          </a:p>
          <a:p>
            <a:r>
              <a:rPr lang="en-US" sz="1700" dirty="0">
                <a:solidFill>
                  <a:srgbClr val="CC0000"/>
                </a:solidFill>
              </a:rPr>
              <a:t>Heat wave</a:t>
            </a:r>
            <a:r>
              <a:rPr lang="pl-PL" sz="1700" dirty="0">
                <a:solidFill>
                  <a:srgbClr val="CC0000"/>
                </a:solidFill>
              </a:rPr>
              <a:t>s</a:t>
            </a:r>
            <a:r>
              <a:rPr lang="en-US" sz="1700" dirty="0">
                <a:solidFill>
                  <a:srgbClr val="CC0000"/>
                </a:solidFill>
              </a:rPr>
              <a:t> </a:t>
            </a:r>
            <a:r>
              <a:rPr lang="en-US" sz="1700" dirty="0"/>
              <a:t>and </a:t>
            </a:r>
            <a:r>
              <a:rPr lang="en-US" sz="1700" dirty="0">
                <a:solidFill>
                  <a:schemeClr val="bg1"/>
                </a:solidFill>
              </a:rPr>
              <a:t>cold </a:t>
            </a:r>
            <a:r>
              <a:rPr lang="en-US" sz="1700" dirty="0" err="1">
                <a:solidFill>
                  <a:schemeClr val="bg1"/>
                </a:solidFill>
              </a:rPr>
              <a:t>speels</a:t>
            </a:r>
            <a:r>
              <a:rPr lang="en-US" sz="1700" dirty="0">
                <a:solidFill>
                  <a:srgbClr val="0070C0"/>
                </a:solidFill>
              </a:rPr>
              <a:t> </a:t>
            </a:r>
            <a:r>
              <a:rPr lang="en-US" sz="1700" dirty="0"/>
              <a:t>forecasting is important - particularly in case human </a:t>
            </a:r>
            <a:r>
              <a:rPr lang="pl-PL" sz="1700" dirty="0" err="1"/>
              <a:t>adaptability</a:t>
            </a:r>
            <a:r>
              <a:rPr lang="en-US" sz="1700" dirty="0"/>
              <a:t> and over-sensitivity may become crucial</a:t>
            </a:r>
            <a:endParaRPr lang="pl-PL" sz="1700" dirty="0"/>
          </a:p>
        </p:txBody>
      </p:sp>
      <p:sp>
        <p:nvSpPr>
          <p:cNvPr id="7" name="pole tekstowe 6">
            <a:extLst>
              <a:ext uri="{FF2B5EF4-FFF2-40B4-BE49-F238E27FC236}">
                <a16:creationId xmlns:a16="http://schemas.microsoft.com/office/drawing/2014/main" id="{83C6D606-888D-1881-CF8B-6841A84CE027}"/>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Tree>
    <p:extLst>
      <p:ext uri="{BB962C8B-B14F-4D97-AF65-F5344CB8AC3E}">
        <p14:creationId xmlns:p14="http://schemas.microsoft.com/office/powerpoint/2010/main" val="135846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25</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3" name="pole tekstowe 2">
            <a:extLst>
              <a:ext uri="{FF2B5EF4-FFF2-40B4-BE49-F238E27FC236}">
                <a16:creationId xmlns:a16="http://schemas.microsoft.com/office/drawing/2014/main" id="{E60B384B-3DE7-3B89-E857-13ABC8945CEC}"/>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pl-PL" sz="2400" dirty="0"/>
              <a:t>COSMO "</a:t>
            </a:r>
            <a:r>
              <a:rPr lang="pl-PL" sz="2400" dirty="0" err="1"/>
              <a:t>Weather</a:t>
            </a:r>
            <a:r>
              <a:rPr lang="pl-PL" sz="2400" dirty="0"/>
              <a:t> and </a:t>
            </a:r>
            <a:r>
              <a:rPr lang="pl-PL" sz="2400" dirty="0" err="1"/>
              <a:t>Health</a:t>
            </a:r>
            <a:r>
              <a:rPr lang="pl-PL" sz="2400" dirty="0"/>
              <a:t>" products</a:t>
            </a:r>
            <a:endParaRPr lang="en-US" sz="2400" dirty="0"/>
          </a:p>
        </p:txBody>
      </p:sp>
      <p:pic>
        <p:nvPicPr>
          <p:cNvPr id="4" name="Picture 2" descr="PDF] The Universal Thermal Climate Index UTCI compared to ergonomics  standards for assessing the thermal environment. | Semantic Scholar">
            <a:extLst>
              <a:ext uri="{FF2B5EF4-FFF2-40B4-BE49-F238E27FC236}">
                <a16:creationId xmlns:a16="http://schemas.microsoft.com/office/drawing/2014/main" id="{84CF585E-3B2A-17CF-AC21-A909D6BBA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998" y="2291379"/>
            <a:ext cx="7026681" cy="3824396"/>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41F2FE44-2002-D4A1-C149-28F09E27352E}"/>
              </a:ext>
            </a:extLst>
          </p:cNvPr>
          <p:cNvSpPr txBox="1"/>
          <p:nvPr/>
        </p:nvSpPr>
        <p:spPr>
          <a:xfrm>
            <a:off x="397" y="1288320"/>
            <a:ext cx="11521678" cy="1015663"/>
          </a:xfrm>
          <a:prstGeom prst="rect">
            <a:avLst/>
          </a:prstGeom>
          <a:noFill/>
          <a:ln>
            <a:noFill/>
          </a:ln>
        </p:spPr>
        <p:txBody>
          <a:bodyPr wrap="square" rtlCol="0">
            <a:spAutoFit/>
          </a:bodyPr>
          <a:lstStyle/>
          <a:p>
            <a:r>
              <a:rPr lang="en-US" sz="3200" dirty="0"/>
              <a:t>Not just </a:t>
            </a:r>
            <a:r>
              <a:rPr lang="en-US" sz="3200" dirty="0">
                <a:solidFill>
                  <a:srgbClr val="CC0000"/>
                </a:solidFill>
              </a:rPr>
              <a:t>heat</a:t>
            </a:r>
            <a:r>
              <a:rPr lang="en-US" sz="3200" dirty="0"/>
              <a:t> and </a:t>
            </a:r>
            <a:r>
              <a:rPr lang="en-US" sz="3200" dirty="0">
                <a:solidFill>
                  <a:schemeClr val="bg1"/>
                </a:solidFill>
              </a:rPr>
              <a:t>cold</a:t>
            </a:r>
            <a:r>
              <a:rPr lang="en-US" sz="3200" dirty="0"/>
              <a:t> waves</a:t>
            </a:r>
            <a:r>
              <a:rPr lang="pl-PL" sz="3200" dirty="0"/>
              <a:t> </a:t>
            </a:r>
            <a:r>
              <a:rPr lang="pl-PL" sz="3200" dirty="0">
                <a:solidFill>
                  <a:schemeClr val="bg1"/>
                </a:solidFill>
              </a:rPr>
              <a:t>in </a:t>
            </a:r>
            <a:r>
              <a:rPr lang="pl-PL" sz="3200" dirty="0" err="1">
                <a:solidFill>
                  <a:schemeClr val="bg1"/>
                </a:solidFill>
              </a:rPr>
              <a:t>mind</a:t>
            </a:r>
            <a:r>
              <a:rPr lang="en-US" sz="3200" dirty="0"/>
              <a:t>. </a:t>
            </a:r>
            <a:endParaRPr lang="pl-PL" sz="3200" dirty="0"/>
          </a:p>
          <a:p>
            <a:r>
              <a:rPr lang="pl-PL" sz="2800" dirty="0"/>
              <a:t>P</a:t>
            </a:r>
            <a:r>
              <a:rPr lang="en-US" sz="2800" dirty="0" err="1"/>
              <a:t>redicting</a:t>
            </a:r>
            <a:r>
              <a:rPr lang="en-US" sz="2800" dirty="0"/>
              <a:t> </a:t>
            </a:r>
            <a:r>
              <a:rPr lang="pl-PL" sz="2800" dirty="0" err="1"/>
              <a:t>everyday</a:t>
            </a:r>
            <a:r>
              <a:rPr lang="pl-PL" sz="2800" dirty="0"/>
              <a:t> </a:t>
            </a:r>
            <a:r>
              <a:rPr lang="en-US" sz="2800" dirty="0"/>
              <a:t>conditions that stress the body</a:t>
            </a:r>
            <a:r>
              <a:rPr lang="pl-PL" sz="2800" dirty="0"/>
              <a:t>: </a:t>
            </a:r>
            <a:r>
              <a:rPr lang="pl-PL" sz="22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NEW W&amp;H PRODUCTS</a:t>
            </a:r>
            <a:endParaRPr lang="pl-PL" sz="2200" b="1" dirty="0">
              <a:solidFill>
                <a:schemeClr val="bg1"/>
              </a:solidFill>
            </a:endParaRPr>
          </a:p>
        </p:txBody>
      </p:sp>
      <p:sp>
        <p:nvSpPr>
          <p:cNvPr id="6" name="pole tekstowe 5">
            <a:extLst>
              <a:ext uri="{FF2B5EF4-FFF2-40B4-BE49-F238E27FC236}">
                <a16:creationId xmlns:a16="http://schemas.microsoft.com/office/drawing/2014/main" id="{20099C95-B230-9849-2AB3-A5ACEC777FA9}"/>
              </a:ext>
            </a:extLst>
          </p:cNvPr>
          <p:cNvSpPr txBox="1"/>
          <p:nvPr/>
        </p:nvSpPr>
        <p:spPr>
          <a:xfrm>
            <a:off x="397" y="2543161"/>
            <a:ext cx="4937322" cy="3139321"/>
          </a:xfrm>
          <a:prstGeom prst="rect">
            <a:avLst/>
          </a:prstGeom>
          <a:noFill/>
        </p:spPr>
        <p:txBody>
          <a:bodyPr wrap="square" rtlCol="0">
            <a:spAutoFit/>
          </a:bodyPr>
          <a:lstStyle/>
          <a:p>
            <a:pPr marL="285750" indent="-285750">
              <a:buFont typeface="Arial" panose="020B0604020202020204" pitchFamily="34" charset="0"/>
              <a:buChar char="•"/>
            </a:pPr>
            <a:endParaRPr lang="pl-PL" dirty="0"/>
          </a:p>
          <a:p>
            <a:r>
              <a:rPr lang="pl-PL" u="sng" dirty="0" err="1">
                <a:solidFill>
                  <a:schemeClr val="bg1"/>
                </a:solidFill>
              </a:rPr>
              <a:t>Thermal</a:t>
            </a:r>
            <a:r>
              <a:rPr lang="pl-PL" u="sng" dirty="0">
                <a:solidFill>
                  <a:schemeClr val="bg1"/>
                </a:solidFill>
              </a:rPr>
              <a:t> </a:t>
            </a:r>
            <a:r>
              <a:rPr lang="pl-PL" u="sng" dirty="0" err="1">
                <a:solidFill>
                  <a:schemeClr val="bg1"/>
                </a:solidFill>
              </a:rPr>
              <a:t>load</a:t>
            </a:r>
            <a:r>
              <a:rPr lang="pl-PL" u="sng" dirty="0">
                <a:solidFill>
                  <a:schemeClr val="bg1"/>
                </a:solidFill>
              </a:rPr>
              <a:t> </a:t>
            </a:r>
            <a:r>
              <a:rPr lang="pl-PL" u="sng" dirty="0" err="1">
                <a:solidFill>
                  <a:schemeClr val="bg1"/>
                </a:solidFill>
              </a:rPr>
              <a:t>assessement</a:t>
            </a:r>
            <a:endParaRPr lang="pl-PL" u="sng" dirty="0">
              <a:solidFill>
                <a:schemeClr val="bg1"/>
              </a:solidFill>
            </a:endParaRPr>
          </a:p>
          <a:p>
            <a:pPr marL="285750" indent="-285750">
              <a:buFont typeface="Arial" panose="020B0604020202020204" pitchFamily="34" charset="0"/>
              <a:buChar char="•"/>
            </a:pPr>
            <a:r>
              <a:rPr lang="pl-PL" dirty="0"/>
              <a:t>Universal </a:t>
            </a:r>
            <a:r>
              <a:rPr lang="pl-PL" dirty="0" err="1"/>
              <a:t>Thermal</a:t>
            </a:r>
            <a:r>
              <a:rPr lang="pl-PL" dirty="0"/>
              <a:t> </a:t>
            </a:r>
            <a:r>
              <a:rPr lang="pl-PL" dirty="0" err="1"/>
              <a:t>Climate</a:t>
            </a:r>
            <a:r>
              <a:rPr lang="pl-PL" dirty="0"/>
              <a:t> Index (UTCI, °C)</a:t>
            </a:r>
          </a:p>
          <a:p>
            <a:endParaRPr lang="pl-PL" dirty="0"/>
          </a:p>
          <a:p>
            <a:endParaRPr lang="pl-PL" dirty="0"/>
          </a:p>
          <a:p>
            <a:r>
              <a:rPr lang="pl-PL" dirty="0" err="1">
                <a:solidFill>
                  <a:schemeClr val="bg1"/>
                </a:solidFill>
              </a:rPr>
              <a:t>Thermal</a:t>
            </a:r>
            <a:r>
              <a:rPr lang="pl-PL" dirty="0">
                <a:solidFill>
                  <a:schemeClr val="bg1"/>
                </a:solidFill>
              </a:rPr>
              <a:t> </a:t>
            </a:r>
            <a:r>
              <a:rPr lang="pl-PL" dirty="0" err="1">
                <a:solidFill>
                  <a:schemeClr val="bg1"/>
                </a:solidFill>
              </a:rPr>
              <a:t>sensation</a:t>
            </a:r>
            <a:r>
              <a:rPr lang="pl-PL" dirty="0">
                <a:solidFill>
                  <a:schemeClr val="bg1"/>
                </a:solidFill>
              </a:rPr>
              <a:t> </a:t>
            </a:r>
            <a:r>
              <a:rPr lang="pl-PL" dirty="0" err="1">
                <a:solidFill>
                  <a:schemeClr val="bg1"/>
                </a:solidFill>
              </a:rPr>
              <a:t>assessement</a:t>
            </a:r>
            <a:endParaRPr lang="pl-PL" dirty="0">
              <a:solidFill>
                <a:schemeClr val="bg1"/>
              </a:solidFill>
            </a:endParaRPr>
          </a:p>
          <a:p>
            <a:pPr marL="285750" indent="-285750">
              <a:buFont typeface="Arial" panose="020B0604020202020204" pitchFamily="34" charset="0"/>
              <a:buChar char="•"/>
            </a:pPr>
            <a:r>
              <a:rPr lang="pl-PL" dirty="0" err="1"/>
              <a:t>Heat</a:t>
            </a:r>
            <a:r>
              <a:rPr lang="pl-PL" dirty="0"/>
              <a:t> </a:t>
            </a:r>
            <a:r>
              <a:rPr lang="pl-PL" dirty="0" err="1"/>
              <a:t>Index</a:t>
            </a:r>
            <a:r>
              <a:rPr lang="pl-PL" dirty="0" err="1">
                <a:solidFill>
                  <a:schemeClr val="accent5"/>
                </a:solidFill>
              </a:rPr>
              <a:t>&amp;</a:t>
            </a:r>
            <a:r>
              <a:rPr lang="pl-PL" dirty="0" err="1"/>
              <a:t>Wind</a:t>
            </a:r>
            <a:r>
              <a:rPr lang="pl-PL" dirty="0"/>
              <a:t> </a:t>
            </a:r>
            <a:r>
              <a:rPr lang="pl-PL" dirty="0" err="1"/>
              <a:t>Chill</a:t>
            </a:r>
            <a:r>
              <a:rPr lang="pl-PL" dirty="0"/>
              <a:t> </a:t>
            </a:r>
            <a:r>
              <a:rPr lang="pl-PL" dirty="0" err="1"/>
              <a:t>Temperature</a:t>
            </a:r>
            <a:r>
              <a:rPr lang="pl-PL" dirty="0"/>
              <a:t> (°C)</a:t>
            </a:r>
          </a:p>
          <a:p>
            <a:pPr marL="285750" indent="-285750">
              <a:buFont typeface="Arial" panose="020B0604020202020204" pitchFamily="34" charset="0"/>
              <a:buChar char="•"/>
            </a:pPr>
            <a:r>
              <a:rPr lang="pl-PL" dirty="0" err="1"/>
              <a:t>Normal</a:t>
            </a:r>
            <a:r>
              <a:rPr lang="pl-PL" dirty="0"/>
              <a:t> </a:t>
            </a:r>
            <a:r>
              <a:rPr lang="pl-PL" dirty="0" err="1"/>
              <a:t>effective</a:t>
            </a:r>
            <a:r>
              <a:rPr lang="pl-PL" dirty="0"/>
              <a:t> </a:t>
            </a:r>
            <a:r>
              <a:rPr lang="pl-PL" dirty="0" err="1"/>
              <a:t>temperature</a:t>
            </a:r>
            <a:r>
              <a:rPr lang="pl-PL" dirty="0"/>
              <a:t> (°C)</a:t>
            </a:r>
          </a:p>
          <a:p>
            <a:endParaRPr lang="pl-PL" dirty="0"/>
          </a:p>
          <a:p>
            <a:r>
              <a:rPr lang="pl-PL" dirty="0" err="1">
                <a:solidFill>
                  <a:schemeClr val="bg1"/>
                </a:solidFill>
              </a:rPr>
              <a:t>Thermal</a:t>
            </a:r>
            <a:r>
              <a:rPr lang="pl-PL" dirty="0">
                <a:solidFill>
                  <a:schemeClr val="bg1"/>
                </a:solidFill>
              </a:rPr>
              <a:t> </a:t>
            </a:r>
            <a:r>
              <a:rPr lang="pl-PL" dirty="0" err="1">
                <a:solidFill>
                  <a:schemeClr val="bg1"/>
                </a:solidFill>
              </a:rPr>
              <a:t>workload</a:t>
            </a:r>
            <a:r>
              <a:rPr lang="pl-PL" dirty="0">
                <a:solidFill>
                  <a:schemeClr val="bg1"/>
                </a:solidFill>
              </a:rPr>
              <a:t> </a:t>
            </a:r>
            <a:r>
              <a:rPr lang="pl-PL" dirty="0" err="1">
                <a:solidFill>
                  <a:schemeClr val="bg1"/>
                </a:solidFill>
              </a:rPr>
              <a:t>assessement</a:t>
            </a:r>
            <a:endParaRPr lang="pl-PL" dirty="0">
              <a:solidFill>
                <a:schemeClr val="bg1"/>
              </a:solidFill>
            </a:endParaRPr>
          </a:p>
          <a:p>
            <a:pPr marL="285750" indent="-285750">
              <a:buFont typeface="Arial" panose="020B0604020202020204" pitchFamily="34" charset="0"/>
              <a:buChar char="•"/>
            </a:pPr>
            <a:r>
              <a:rPr lang="pl-PL" dirty="0"/>
              <a:t> Wet Bulb Globe </a:t>
            </a:r>
            <a:r>
              <a:rPr lang="pl-PL" dirty="0" err="1"/>
              <a:t>Temperature</a:t>
            </a:r>
            <a:r>
              <a:rPr lang="pl-PL" dirty="0"/>
              <a:t> (°C)</a:t>
            </a:r>
          </a:p>
        </p:txBody>
      </p:sp>
      <p:sp>
        <p:nvSpPr>
          <p:cNvPr id="7" name="pole tekstowe 6">
            <a:extLst>
              <a:ext uri="{FF2B5EF4-FFF2-40B4-BE49-F238E27FC236}">
                <a16:creationId xmlns:a16="http://schemas.microsoft.com/office/drawing/2014/main" id="{A67D5E11-593F-1BF1-F8F2-9077BE8BCCAB}"/>
              </a:ext>
            </a:extLst>
          </p:cNvPr>
          <p:cNvSpPr txBox="1"/>
          <p:nvPr/>
        </p:nvSpPr>
        <p:spPr>
          <a:xfrm>
            <a:off x="1961685" y="6111115"/>
            <a:ext cx="8395098" cy="369332"/>
          </a:xfrm>
          <a:prstGeom prst="rect">
            <a:avLst/>
          </a:prstGeom>
          <a:solidFill>
            <a:schemeClr val="tx1">
              <a:lumMod val="65000"/>
              <a:lumOff val="35000"/>
            </a:schemeClr>
          </a:solidFill>
        </p:spPr>
        <p:txBody>
          <a:bodyPr wrap="square" rtlCol="0">
            <a:spAutoFit/>
          </a:bodyPr>
          <a:lstStyle/>
          <a:p>
            <a:pPr algn="ctr"/>
            <a:r>
              <a:rPr lang="pl-PL" dirty="0" err="1">
                <a:solidFill>
                  <a:schemeClr val="bg1"/>
                </a:solidFill>
              </a:rPr>
              <a:t>Modelling</a:t>
            </a:r>
            <a:r>
              <a:rPr lang="pl-PL" dirty="0">
                <a:solidFill>
                  <a:schemeClr val="bg1"/>
                </a:solidFill>
              </a:rPr>
              <a:t> </a:t>
            </a:r>
            <a:r>
              <a:rPr lang="pl-PL" dirty="0" err="1">
                <a:solidFill>
                  <a:schemeClr val="bg1"/>
                </a:solidFill>
              </a:rPr>
              <a:t>human</a:t>
            </a:r>
            <a:r>
              <a:rPr lang="pl-PL" dirty="0">
                <a:solidFill>
                  <a:schemeClr val="bg1"/>
                </a:solidFill>
              </a:rPr>
              <a:t> </a:t>
            </a:r>
            <a:r>
              <a:rPr lang="pl-PL" dirty="0" err="1">
                <a:solidFill>
                  <a:schemeClr val="bg1"/>
                </a:solidFill>
              </a:rPr>
              <a:t>metabolism</a:t>
            </a:r>
            <a:r>
              <a:rPr lang="pl-PL" dirty="0">
                <a:solidFill>
                  <a:schemeClr val="bg1"/>
                </a:solidFill>
              </a:rPr>
              <a:t> and </a:t>
            </a:r>
            <a:r>
              <a:rPr lang="pl-PL" dirty="0" err="1">
                <a:solidFill>
                  <a:schemeClr val="bg1"/>
                </a:solidFill>
              </a:rPr>
              <a:t>thermoregulatory</a:t>
            </a:r>
            <a:r>
              <a:rPr lang="pl-PL" dirty="0">
                <a:solidFill>
                  <a:schemeClr val="bg1"/>
                </a:solidFill>
              </a:rPr>
              <a:t> </a:t>
            </a:r>
            <a:r>
              <a:rPr lang="pl-PL" dirty="0" err="1">
                <a:solidFill>
                  <a:schemeClr val="bg1"/>
                </a:solidFill>
              </a:rPr>
              <a:t>answers</a:t>
            </a:r>
            <a:endParaRPr lang="pl-PL" dirty="0">
              <a:solidFill>
                <a:schemeClr val="bg1"/>
              </a:solidFill>
            </a:endParaRPr>
          </a:p>
        </p:txBody>
      </p:sp>
      <p:sp>
        <p:nvSpPr>
          <p:cNvPr id="8" name="pole tekstowe 7">
            <a:extLst>
              <a:ext uri="{FF2B5EF4-FFF2-40B4-BE49-F238E27FC236}">
                <a16:creationId xmlns:a16="http://schemas.microsoft.com/office/drawing/2014/main" id="{8D8A8B54-5109-B6AB-E690-80782190AF07}"/>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Tree>
    <p:extLst>
      <p:ext uri="{BB962C8B-B14F-4D97-AF65-F5344CB8AC3E}">
        <p14:creationId xmlns:p14="http://schemas.microsoft.com/office/powerpoint/2010/main" val="51458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26</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3" name="pole tekstowe 2">
            <a:extLst>
              <a:ext uri="{FF2B5EF4-FFF2-40B4-BE49-F238E27FC236}">
                <a16:creationId xmlns:a16="http://schemas.microsoft.com/office/drawing/2014/main" id="{1ECDA983-D909-9F67-1B87-74904E88F4B3}"/>
              </a:ext>
            </a:extLst>
          </p:cNvPr>
          <p:cNvSpPr txBox="1"/>
          <p:nvPr/>
        </p:nvSpPr>
        <p:spPr>
          <a:xfrm>
            <a:off x="0" y="706720"/>
            <a:ext cx="11522075" cy="461665"/>
          </a:xfrm>
          <a:prstGeom prst="rect">
            <a:avLst/>
          </a:prstGeom>
          <a:solidFill>
            <a:schemeClr val="bg1"/>
          </a:solidFill>
        </p:spPr>
        <p:txBody>
          <a:bodyPr wrap="square" rtlCol="0">
            <a:spAutoFit/>
          </a:bodyPr>
          <a:lstStyle/>
          <a:p>
            <a:pPr algn="ctr"/>
            <a:r>
              <a:rPr lang="pl-PL" sz="2400" dirty="0"/>
              <a:t>COSMO "</a:t>
            </a:r>
            <a:r>
              <a:rPr lang="pl-PL" sz="2400" dirty="0" err="1"/>
              <a:t>Weather</a:t>
            </a:r>
            <a:r>
              <a:rPr lang="pl-PL" sz="2400" dirty="0"/>
              <a:t> and </a:t>
            </a:r>
            <a:r>
              <a:rPr lang="pl-PL" sz="2400" dirty="0" err="1"/>
              <a:t>Health</a:t>
            </a:r>
            <a:r>
              <a:rPr lang="pl-PL" sz="2400" dirty="0"/>
              <a:t>" products</a:t>
            </a:r>
            <a:endParaRPr lang="en-US" sz="2400" dirty="0"/>
          </a:p>
        </p:txBody>
      </p:sp>
      <p:sp>
        <p:nvSpPr>
          <p:cNvPr id="4" name="pole tekstowe 3">
            <a:extLst>
              <a:ext uri="{FF2B5EF4-FFF2-40B4-BE49-F238E27FC236}">
                <a16:creationId xmlns:a16="http://schemas.microsoft.com/office/drawing/2014/main" id="{319D42CF-FC81-8507-78DC-8F097D000528}"/>
              </a:ext>
            </a:extLst>
          </p:cNvPr>
          <p:cNvSpPr txBox="1"/>
          <p:nvPr/>
        </p:nvSpPr>
        <p:spPr>
          <a:xfrm>
            <a:off x="397" y="1144304"/>
            <a:ext cx="11521678" cy="1015663"/>
          </a:xfrm>
          <a:prstGeom prst="rect">
            <a:avLst/>
          </a:prstGeom>
          <a:noFill/>
          <a:ln>
            <a:noFill/>
          </a:ln>
        </p:spPr>
        <p:txBody>
          <a:bodyPr wrap="square" rtlCol="0">
            <a:spAutoFit/>
          </a:bodyPr>
          <a:lstStyle/>
          <a:p>
            <a:r>
              <a:rPr lang="pl-PL" sz="3200" dirty="0"/>
              <a:t>Simple but </a:t>
            </a:r>
            <a:r>
              <a:rPr lang="pl-PL" sz="3200" dirty="0" err="1">
                <a:solidFill>
                  <a:schemeClr val="bg1"/>
                </a:solidFill>
              </a:rPr>
              <a:t>relevant</a:t>
            </a:r>
            <a:r>
              <a:rPr lang="en-US" sz="3200" dirty="0"/>
              <a:t>. </a:t>
            </a:r>
            <a:endParaRPr lang="pl-PL" sz="3200" dirty="0"/>
          </a:p>
          <a:p>
            <a:r>
              <a:rPr lang="pl-PL" sz="2800" dirty="0"/>
              <a:t>P</a:t>
            </a:r>
            <a:r>
              <a:rPr lang="en-US" sz="2800" dirty="0" err="1"/>
              <a:t>redicting</a:t>
            </a:r>
            <a:r>
              <a:rPr lang="en-US" sz="2800" dirty="0"/>
              <a:t> </a:t>
            </a:r>
            <a:r>
              <a:rPr lang="pl-PL" sz="2800" dirty="0" err="1"/>
              <a:t>acute</a:t>
            </a:r>
            <a:r>
              <a:rPr lang="pl-PL" sz="2800" dirty="0"/>
              <a:t> </a:t>
            </a:r>
            <a:r>
              <a:rPr lang="pl-PL" sz="2800" dirty="0" err="1"/>
              <a:t>meteorological</a:t>
            </a:r>
            <a:r>
              <a:rPr lang="pl-PL" sz="2800" dirty="0"/>
              <a:t> </a:t>
            </a:r>
            <a:r>
              <a:rPr lang="pl-PL" sz="2800" dirty="0" err="1"/>
              <a:t>changes</a:t>
            </a:r>
            <a:r>
              <a:rPr lang="pl-PL" sz="2800" dirty="0"/>
              <a:t>: </a:t>
            </a:r>
            <a:r>
              <a:rPr lang="pl-PL" sz="2200" b="1" dirty="0">
                <a:ln w="10160">
                  <a:solidFill>
                    <a:schemeClr val="accent5"/>
                  </a:solidFill>
                  <a:prstDash val="solid"/>
                </a:ln>
                <a:solidFill>
                  <a:schemeClr val="bg1"/>
                </a:solidFill>
                <a:effectLst>
                  <a:outerShdw blurRad="38100" dist="22860" dir="5400000" algn="tl" rotWithShape="0">
                    <a:srgbClr val="000000">
                      <a:alpha val="30000"/>
                    </a:srgbClr>
                  </a:outerShdw>
                </a:effectLst>
              </a:rPr>
              <a:t>DIURNAL &amp; DAY-TO-DAY</a:t>
            </a:r>
            <a:endParaRPr lang="pl-PL" sz="2200" b="1" dirty="0">
              <a:solidFill>
                <a:schemeClr val="bg1"/>
              </a:solidFill>
            </a:endParaRPr>
          </a:p>
        </p:txBody>
      </p:sp>
      <p:sp>
        <p:nvSpPr>
          <p:cNvPr id="5" name="pole tekstowe 4">
            <a:extLst>
              <a:ext uri="{FF2B5EF4-FFF2-40B4-BE49-F238E27FC236}">
                <a16:creationId xmlns:a16="http://schemas.microsoft.com/office/drawing/2014/main" id="{C851A2F1-79EE-18A2-4C46-2EA9C26DBA79}"/>
              </a:ext>
            </a:extLst>
          </p:cNvPr>
          <p:cNvSpPr txBox="1"/>
          <p:nvPr/>
        </p:nvSpPr>
        <p:spPr>
          <a:xfrm>
            <a:off x="576461" y="2226166"/>
            <a:ext cx="9577064" cy="1661993"/>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pl-PL" sz="2400" dirty="0" err="1"/>
              <a:t>Diurnal</a:t>
            </a:r>
            <a:r>
              <a:rPr lang="pl-PL" sz="2400" dirty="0"/>
              <a:t> </a:t>
            </a:r>
            <a:r>
              <a:rPr lang="pl-PL" sz="2400" dirty="0" err="1"/>
              <a:t>temperature</a:t>
            </a:r>
            <a:r>
              <a:rPr lang="pl-PL" sz="2400" dirty="0"/>
              <a:t> </a:t>
            </a:r>
            <a:r>
              <a:rPr lang="pl-PL" sz="2400" dirty="0" err="1"/>
              <a:t>range</a:t>
            </a:r>
            <a:endParaRPr lang="pl-PL" sz="2400" dirty="0"/>
          </a:p>
          <a:p>
            <a:pPr marL="285750" indent="-285750">
              <a:spcAft>
                <a:spcPts val="1800"/>
              </a:spcAft>
              <a:buFont typeface="Arial" panose="020B0604020202020204" pitchFamily="34" charset="0"/>
              <a:buChar char="•"/>
            </a:pPr>
            <a:r>
              <a:rPr lang="pl-PL" sz="2400" dirty="0"/>
              <a:t>Maximum/minimum </a:t>
            </a:r>
            <a:r>
              <a:rPr lang="pl-PL" sz="2400" dirty="0" err="1"/>
              <a:t>temperature</a:t>
            </a:r>
            <a:r>
              <a:rPr lang="pl-PL" sz="2400" dirty="0"/>
              <a:t> </a:t>
            </a:r>
            <a:r>
              <a:rPr lang="pl-PL" sz="2400" dirty="0" err="1"/>
              <a:t>day</a:t>
            </a:r>
            <a:r>
              <a:rPr lang="pl-PL" sz="2400" dirty="0"/>
              <a:t>-to-</a:t>
            </a:r>
            <a:r>
              <a:rPr lang="pl-PL" sz="2400" dirty="0" err="1"/>
              <a:t>day</a:t>
            </a:r>
            <a:r>
              <a:rPr lang="pl-PL" sz="2400" dirty="0"/>
              <a:t> </a:t>
            </a:r>
            <a:r>
              <a:rPr lang="pl-PL" sz="2400" dirty="0" err="1"/>
              <a:t>changes</a:t>
            </a:r>
            <a:endParaRPr lang="pl-PL" sz="2400" dirty="0"/>
          </a:p>
          <a:p>
            <a:pPr marL="285750" indent="-285750">
              <a:spcAft>
                <a:spcPts val="1800"/>
              </a:spcAft>
              <a:buFont typeface="Arial" panose="020B0604020202020204" pitchFamily="34" charset="0"/>
              <a:buChar char="•"/>
            </a:pPr>
            <a:r>
              <a:rPr lang="pl-PL" sz="2400" dirty="0" err="1"/>
              <a:t>Barometric</a:t>
            </a:r>
            <a:r>
              <a:rPr lang="pl-PL" sz="2400" dirty="0"/>
              <a:t> </a:t>
            </a:r>
            <a:r>
              <a:rPr lang="pl-PL" sz="2400" dirty="0" err="1"/>
              <a:t>tendency</a:t>
            </a:r>
            <a:endParaRPr lang="pl-PL" sz="2400" dirty="0"/>
          </a:p>
        </p:txBody>
      </p:sp>
      <p:sp>
        <p:nvSpPr>
          <p:cNvPr id="6" name="pole tekstowe 5">
            <a:extLst>
              <a:ext uri="{FF2B5EF4-FFF2-40B4-BE49-F238E27FC236}">
                <a16:creationId xmlns:a16="http://schemas.microsoft.com/office/drawing/2014/main" id="{D99671FF-B25C-9EA7-9173-EB54A933F8A2}"/>
              </a:ext>
            </a:extLst>
          </p:cNvPr>
          <p:cNvSpPr txBox="1"/>
          <p:nvPr/>
        </p:nvSpPr>
        <p:spPr>
          <a:xfrm>
            <a:off x="697811" y="3911752"/>
            <a:ext cx="6143346" cy="369332"/>
          </a:xfrm>
          <a:prstGeom prst="rect">
            <a:avLst/>
          </a:prstGeom>
          <a:noFill/>
        </p:spPr>
        <p:txBody>
          <a:bodyPr wrap="square">
            <a:spAutoFit/>
          </a:bodyPr>
          <a:lstStyle/>
          <a:p>
            <a:r>
              <a:rPr lang="pl-PL" b="1" dirty="0">
                <a:solidFill>
                  <a:schemeClr val="bg1"/>
                </a:solidFill>
              </a:rPr>
              <a:t>MORE?</a:t>
            </a:r>
          </a:p>
        </p:txBody>
      </p:sp>
      <p:sp>
        <p:nvSpPr>
          <p:cNvPr id="7" name="pole tekstowe 6">
            <a:extLst>
              <a:ext uri="{FF2B5EF4-FFF2-40B4-BE49-F238E27FC236}">
                <a16:creationId xmlns:a16="http://schemas.microsoft.com/office/drawing/2014/main" id="{50488A36-4D0C-A791-9795-15C123B8B355}"/>
              </a:ext>
            </a:extLst>
          </p:cNvPr>
          <p:cNvSpPr txBox="1"/>
          <p:nvPr/>
        </p:nvSpPr>
        <p:spPr>
          <a:xfrm>
            <a:off x="581444" y="4232214"/>
            <a:ext cx="7123809" cy="203132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pl-PL" sz="2400" dirty="0" err="1"/>
              <a:t>Erythemal</a:t>
            </a:r>
            <a:r>
              <a:rPr lang="pl-PL" sz="2400" dirty="0"/>
              <a:t> </a:t>
            </a:r>
            <a:r>
              <a:rPr lang="pl-PL" sz="2400" dirty="0" err="1"/>
              <a:t>radiation</a:t>
            </a:r>
            <a:r>
              <a:rPr lang="pl-PL" sz="2400" dirty="0"/>
              <a:t> = UV Index</a:t>
            </a:r>
          </a:p>
          <a:p>
            <a:pPr marL="285750" indent="-285750">
              <a:spcAft>
                <a:spcPts val="1200"/>
              </a:spcAft>
              <a:buFont typeface="Arial" panose="020B0604020202020204" pitchFamily="34" charset="0"/>
              <a:buChar char="•"/>
            </a:pPr>
            <a:r>
              <a:rPr lang="pl-PL" sz="2400" dirty="0" err="1"/>
              <a:t>Sunshine</a:t>
            </a:r>
            <a:r>
              <a:rPr lang="pl-PL" sz="2400" dirty="0"/>
              <a:t> </a:t>
            </a:r>
            <a:r>
              <a:rPr lang="pl-PL" sz="2400" dirty="0" err="1"/>
              <a:t>hours</a:t>
            </a:r>
            <a:r>
              <a:rPr lang="pl-PL" sz="2400" dirty="0"/>
              <a:t> </a:t>
            </a:r>
            <a:r>
              <a:rPr lang="pl-PL" sz="2400" dirty="0" err="1"/>
              <a:t>range</a:t>
            </a:r>
            <a:endParaRPr lang="pl-PL" sz="2400" dirty="0"/>
          </a:p>
          <a:p>
            <a:pPr marL="285750" indent="-285750">
              <a:spcAft>
                <a:spcPts val="1200"/>
              </a:spcAft>
              <a:buFont typeface="Arial" panose="020B0604020202020204" pitchFamily="34" charset="0"/>
              <a:buChar char="•"/>
            </a:pPr>
            <a:r>
              <a:rPr lang="pl-PL" sz="2400" dirty="0" err="1"/>
              <a:t>Sultriness</a:t>
            </a:r>
            <a:r>
              <a:rPr lang="pl-PL" sz="2400" dirty="0"/>
              <a:t> </a:t>
            </a:r>
            <a:r>
              <a:rPr lang="pl-PL" sz="2400" dirty="0" err="1"/>
              <a:t>sensation</a:t>
            </a:r>
            <a:r>
              <a:rPr lang="pl-PL" sz="2400" dirty="0"/>
              <a:t> from </a:t>
            </a:r>
            <a:r>
              <a:rPr lang="pl-PL" sz="2400" dirty="0" err="1"/>
              <a:t>water</a:t>
            </a:r>
            <a:r>
              <a:rPr lang="pl-PL" sz="2400" dirty="0"/>
              <a:t> </a:t>
            </a:r>
            <a:r>
              <a:rPr lang="pl-PL" sz="2400" dirty="0" err="1"/>
              <a:t>vapor</a:t>
            </a:r>
            <a:r>
              <a:rPr lang="pl-PL" sz="2400" dirty="0"/>
              <a:t> </a:t>
            </a:r>
            <a:r>
              <a:rPr lang="pl-PL" sz="2400" dirty="0" err="1"/>
              <a:t>pressure</a:t>
            </a:r>
            <a:endParaRPr lang="pl-PL" sz="2400" dirty="0"/>
          </a:p>
          <a:p>
            <a:pPr marL="285750" indent="-285750">
              <a:spcAft>
                <a:spcPts val="1200"/>
              </a:spcAft>
              <a:buFont typeface="Arial" panose="020B0604020202020204" pitchFamily="34" charset="0"/>
              <a:buChar char="•"/>
            </a:pPr>
            <a:r>
              <a:rPr lang="pl-PL" sz="2400" dirty="0" err="1"/>
              <a:t>Daily</a:t>
            </a:r>
            <a:r>
              <a:rPr lang="pl-PL" sz="2400" dirty="0"/>
              <a:t> hot </a:t>
            </a:r>
            <a:r>
              <a:rPr lang="pl-PL" sz="2400" dirty="0" err="1"/>
              <a:t>hours</a:t>
            </a:r>
            <a:r>
              <a:rPr lang="pl-PL" sz="2400" dirty="0"/>
              <a:t> </a:t>
            </a:r>
            <a:r>
              <a:rPr lang="pl-PL" sz="2400" dirty="0" err="1"/>
              <a:t>counting</a:t>
            </a:r>
            <a:endParaRPr lang="pl-PL" sz="2400" dirty="0"/>
          </a:p>
        </p:txBody>
      </p:sp>
      <p:sp>
        <p:nvSpPr>
          <p:cNvPr id="8" name="pole tekstowe 7">
            <a:extLst>
              <a:ext uri="{FF2B5EF4-FFF2-40B4-BE49-F238E27FC236}">
                <a16:creationId xmlns:a16="http://schemas.microsoft.com/office/drawing/2014/main" id="{072D39D7-179F-5CC3-24AB-7B1214632B0F}"/>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Other</a:t>
            </a:r>
            <a:r>
              <a:rPr lang="pl-PL" sz="2500" dirty="0"/>
              <a:t> </a:t>
            </a:r>
            <a:r>
              <a:rPr lang="pl-PL" sz="2500" dirty="0" err="1"/>
              <a:t>possible</a:t>
            </a:r>
            <a:r>
              <a:rPr lang="pl-PL" sz="2500" dirty="0"/>
              <a:t> </a:t>
            </a:r>
            <a:r>
              <a:rPr lang="pl-PL" sz="2500" dirty="0" err="1"/>
              <a:t>activities</a:t>
            </a:r>
            <a:r>
              <a:rPr lang="pl-PL" sz="2500" dirty="0"/>
              <a:t>, s</a:t>
            </a:r>
            <a:r>
              <a:rPr lang="en-US" sz="2500" dirty="0" err="1"/>
              <a:t>uggestions</a:t>
            </a:r>
            <a:r>
              <a:rPr lang="en-US" sz="2500" dirty="0"/>
              <a:t> for future PP/PTs</a:t>
            </a:r>
            <a:endParaRPr lang="pl-PL" sz="2500" dirty="0"/>
          </a:p>
        </p:txBody>
      </p:sp>
    </p:spTree>
    <p:extLst>
      <p:ext uri="{BB962C8B-B14F-4D97-AF65-F5344CB8AC3E}">
        <p14:creationId xmlns:p14="http://schemas.microsoft.com/office/powerpoint/2010/main" val="2536583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27</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3" name="pole tekstowe 2">
            <a:extLst>
              <a:ext uri="{FF2B5EF4-FFF2-40B4-BE49-F238E27FC236}">
                <a16:creationId xmlns:a16="http://schemas.microsoft.com/office/drawing/2014/main" id="{101FF53E-AEAC-1AA4-9CF2-722812432430}"/>
              </a:ext>
            </a:extLst>
          </p:cNvPr>
          <p:cNvSpPr txBox="1"/>
          <p:nvPr/>
        </p:nvSpPr>
        <p:spPr>
          <a:xfrm>
            <a:off x="10633" y="706245"/>
            <a:ext cx="11522075" cy="5632311"/>
          </a:xfrm>
          <a:prstGeom prst="rect">
            <a:avLst/>
          </a:prstGeom>
          <a:solidFill>
            <a:schemeClr val="bg1"/>
          </a:solidFill>
        </p:spPr>
        <p:txBody>
          <a:bodyPr wrap="square" rtlCol="0">
            <a:spAutoFit/>
          </a:bodyPr>
          <a:lstStyle/>
          <a:p>
            <a:pPr algn="ctr"/>
            <a:r>
              <a:rPr lang="en-US" sz="2000" dirty="0"/>
              <a:t>People of WG4</a:t>
            </a:r>
          </a:p>
          <a:p>
            <a:pPr marL="285750" indent="-285750" algn="just">
              <a:buFont typeface="Arial" panose="020B0604020202020204" pitchFamily="34" charset="0"/>
              <a:buChar char="•"/>
            </a:pPr>
            <a:r>
              <a:rPr lang="en-US" sz="2000" dirty="0"/>
              <a:t>Dimitra </a:t>
            </a:r>
            <a:r>
              <a:rPr lang="en-US" sz="2000" dirty="0" err="1"/>
              <a:t>Boucouvala</a:t>
            </a:r>
            <a:r>
              <a:rPr lang="en-US" sz="2000" dirty="0"/>
              <a:t> (HNMS, also works as operational forecaster)</a:t>
            </a:r>
          </a:p>
          <a:p>
            <a:pPr marL="285750" indent="-285750" algn="just">
              <a:buFont typeface="Arial" panose="020B0604020202020204" pitchFamily="34" charset="0"/>
              <a:buChar char="•"/>
            </a:pPr>
            <a:r>
              <a:rPr lang="en-US" sz="2000" dirty="0"/>
              <a:t>Alessio </a:t>
            </a:r>
            <a:r>
              <a:rPr lang="en-US" sz="2000" dirty="0" err="1"/>
              <a:t>Canessa</a:t>
            </a:r>
            <a:r>
              <a:rPr lang="en-US" sz="2000" dirty="0"/>
              <a:t> (CNMCA)</a:t>
            </a:r>
            <a:endParaRPr lang="pl-PL" sz="2000" dirty="0"/>
          </a:p>
          <a:p>
            <a:pPr marL="285750" indent="-285750" algn="just">
              <a:buFont typeface="Arial" panose="020B0604020202020204" pitchFamily="34" charset="0"/>
              <a:buChar char="•"/>
            </a:pPr>
            <a:r>
              <a:rPr lang="en-US" sz="2000" dirty="0" err="1"/>
              <a:t>Josué</a:t>
            </a:r>
            <a:r>
              <a:rPr lang="en-US" sz="2000" dirty="0"/>
              <a:t> Gehring (MCH)</a:t>
            </a:r>
            <a:endParaRPr lang="pl-PL" sz="2000" dirty="0"/>
          </a:p>
          <a:p>
            <a:pPr marL="285750" indent="-285750" algn="just">
              <a:buFont typeface="Arial" panose="020B0604020202020204" pitchFamily="34" charset="0"/>
              <a:buChar char="•"/>
            </a:pPr>
            <a:r>
              <a:rPr lang="en-US" sz="2000" dirty="0"/>
              <a:t>Amalia </a:t>
            </a:r>
            <a:r>
              <a:rPr lang="en-US" sz="2000" dirty="0" err="1"/>
              <a:t>Iriza</a:t>
            </a:r>
            <a:r>
              <a:rPr lang="en-US" sz="2000" dirty="0"/>
              <a:t> (NMA)</a:t>
            </a:r>
          </a:p>
          <a:p>
            <a:pPr marL="285750" indent="-285750" algn="just">
              <a:buFont typeface="Arial" panose="020B0604020202020204" pitchFamily="34" charset="0"/>
              <a:buChar char="•"/>
            </a:pPr>
            <a:r>
              <a:rPr lang="en-US" sz="2000" dirty="0" err="1"/>
              <a:t>Evgeny</a:t>
            </a:r>
            <a:r>
              <a:rPr lang="en-US" sz="2000" dirty="0"/>
              <a:t> </a:t>
            </a:r>
            <a:r>
              <a:rPr lang="en-US" sz="2000" dirty="0" err="1"/>
              <a:t>Brainin</a:t>
            </a:r>
            <a:r>
              <a:rPr lang="en-US" sz="2000" dirty="0"/>
              <a:t> (IMS, Israel, forecaster)</a:t>
            </a:r>
            <a:endParaRPr lang="pl-PL" sz="2000" dirty="0"/>
          </a:p>
          <a:p>
            <a:pPr marL="285750" indent="-285750" algn="just">
              <a:buFont typeface="Arial" panose="020B0604020202020204" pitchFamily="34" charset="0"/>
              <a:buChar char="•"/>
            </a:pPr>
            <a:r>
              <a:rPr lang="en-US" sz="2000" dirty="0"/>
              <a:t>Andrzej Mazur (IMGW)</a:t>
            </a:r>
          </a:p>
          <a:p>
            <a:pPr algn="just"/>
            <a:r>
              <a:rPr lang="en-US" sz="2000" dirty="0"/>
              <a:t>Several people are active in WG4 not being official members: </a:t>
            </a:r>
          </a:p>
          <a:p>
            <a:pPr marL="285750" indent="-285750" algn="just">
              <a:buFont typeface="Arial" panose="020B0604020202020204" pitchFamily="34" charset="0"/>
              <a:buChar char="•"/>
            </a:pPr>
            <a:r>
              <a:rPr lang="en-US" sz="2000" dirty="0"/>
              <a:t>Valeria </a:t>
            </a:r>
            <a:r>
              <a:rPr lang="en-US" sz="2000" dirty="0" err="1"/>
              <a:t>Garbero</a:t>
            </a:r>
            <a:r>
              <a:rPr lang="en-US" sz="2000" dirty="0"/>
              <a:t> (ARPA-PT, ICON feedback), </a:t>
            </a:r>
          </a:p>
          <a:p>
            <a:pPr marL="285750" indent="-285750" algn="just">
              <a:buFont typeface="Arial" panose="020B0604020202020204" pitchFamily="34" charset="0"/>
              <a:buChar char="•"/>
            </a:pPr>
            <a:r>
              <a:rPr lang="en-US" sz="2000" dirty="0"/>
              <a:t>Daniele </a:t>
            </a:r>
            <a:r>
              <a:rPr lang="en-US" sz="2000" dirty="0" err="1"/>
              <a:t>Nerini</a:t>
            </a:r>
            <a:r>
              <a:rPr lang="en-US" sz="2000" dirty="0"/>
              <a:t> (MCH), </a:t>
            </a:r>
          </a:p>
          <a:p>
            <a:pPr marL="285750" indent="-285750" algn="just">
              <a:buFont typeface="Arial" panose="020B0604020202020204" pitchFamily="34" charset="0"/>
              <a:buChar char="•"/>
            </a:pPr>
            <a:r>
              <a:rPr lang="en-US" sz="2000" dirty="0"/>
              <a:t>Maria Stefania </a:t>
            </a:r>
            <a:r>
              <a:rPr lang="en-US" sz="2000" dirty="0" err="1"/>
              <a:t>Tesini</a:t>
            </a:r>
            <a:r>
              <a:rPr lang="en-US" sz="2000" dirty="0"/>
              <a:t> (ARPAE-SIMC)</a:t>
            </a:r>
          </a:p>
          <a:p>
            <a:pPr marL="285750" indent="-285750" algn="just">
              <a:buFont typeface="Arial" panose="020B0604020202020204" pitchFamily="34" charset="0"/>
              <a:buChar char="•"/>
            </a:pPr>
            <a:r>
              <a:rPr lang="en-US" sz="2000" dirty="0"/>
              <a:t>Susanne Theis (DWD)</a:t>
            </a:r>
            <a:endParaRPr lang="pl-PL" sz="2000" dirty="0"/>
          </a:p>
          <a:p>
            <a:pPr marL="285750" indent="-285750" algn="just">
              <a:buFont typeface="Arial" panose="020B0604020202020204" pitchFamily="34" charset="0"/>
              <a:buChar char="•"/>
            </a:pPr>
            <a:r>
              <a:rPr lang="pl-PL" sz="2000" dirty="0"/>
              <a:t>Joanna Wieczorek (IMGW)</a:t>
            </a:r>
          </a:p>
          <a:p>
            <a:pPr algn="ctr"/>
            <a:r>
              <a:rPr lang="en-US" sz="2000" dirty="0"/>
              <a:t>To-dos:</a:t>
            </a:r>
          </a:p>
          <a:p>
            <a:pPr marL="342900" indent="-342900" algn="just">
              <a:buFont typeface="Arial" panose="020B0604020202020204" pitchFamily="34" charset="0"/>
              <a:buChar char="•"/>
            </a:pPr>
            <a:r>
              <a:rPr lang="en-US" sz="2000" dirty="0"/>
              <a:t>PP ICON-COMFORT</a:t>
            </a:r>
          </a:p>
          <a:p>
            <a:pPr marL="342900" indent="-342900" algn="just">
              <a:buFont typeface="Arial" panose="020B0604020202020204" pitchFamily="34" charset="0"/>
              <a:buChar char="•"/>
            </a:pPr>
            <a:r>
              <a:rPr lang="en-US" sz="2000" dirty="0"/>
              <a:t>Collaboration with other WGs in the frames of other PP</a:t>
            </a:r>
            <a:r>
              <a:rPr lang="pl-PL" sz="2000" dirty="0"/>
              <a:t>(s)</a:t>
            </a:r>
            <a:endParaRPr lang="en-US" sz="2000" dirty="0"/>
          </a:p>
          <a:p>
            <a:pPr marL="342900" indent="-342900" algn="just">
              <a:buFont typeface="Arial" panose="020B0604020202020204" pitchFamily="34" charset="0"/>
              <a:buChar char="•"/>
            </a:pPr>
            <a:r>
              <a:rPr lang="en-US" sz="2000" dirty="0"/>
              <a:t>New PT</a:t>
            </a:r>
            <a:r>
              <a:rPr lang="pl-PL" sz="2000" dirty="0"/>
              <a:t>/PP</a:t>
            </a:r>
            <a:r>
              <a:rPr lang="en-US" sz="2000" dirty="0"/>
              <a:t>(s)?</a:t>
            </a:r>
            <a:endParaRPr lang="pl-PL" sz="2000" dirty="0"/>
          </a:p>
          <a:p>
            <a:pPr algn="ctr"/>
            <a:r>
              <a:rPr lang="en-US" sz="2000" b="1" dirty="0"/>
              <a:t>Lack of human resources!</a:t>
            </a:r>
            <a:r>
              <a:rPr lang="pl-PL" sz="2000" b="1" dirty="0"/>
              <a:t> </a:t>
            </a:r>
            <a:r>
              <a:rPr lang="en-US" sz="2000" b="1" dirty="0"/>
              <a:t>Potential – hard to estimate.</a:t>
            </a:r>
          </a:p>
        </p:txBody>
      </p:sp>
      <p:sp>
        <p:nvSpPr>
          <p:cNvPr id="4" name="pole tekstowe 3">
            <a:extLst>
              <a:ext uri="{FF2B5EF4-FFF2-40B4-BE49-F238E27FC236}">
                <a16:creationId xmlns:a16="http://schemas.microsoft.com/office/drawing/2014/main" id="{FE1C694B-1E49-60C4-B0FC-0501F351A95D}"/>
              </a:ext>
            </a:extLst>
          </p:cNvPr>
          <p:cNvSpPr txBox="1"/>
          <p:nvPr/>
        </p:nvSpPr>
        <p:spPr>
          <a:xfrm>
            <a:off x="2592685" y="207040"/>
            <a:ext cx="8280920" cy="477054"/>
          </a:xfrm>
          <a:prstGeom prst="rect">
            <a:avLst/>
          </a:prstGeom>
          <a:solidFill>
            <a:schemeClr val="bg1"/>
          </a:solidFill>
        </p:spPr>
        <p:txBody>
          <a:bodyPr wrap="square" rtlCol="0">
            <a:spAutoFit/>
          </a:bodyPr>
          <a:lstStyle/>
          <a:p>
            <a:pPr algn="ctr"/>
            <a:r>
              <a:rPr lang="pl-PL" sz="2500" dirty="0" err="1"/>
              <a:t>Overall</a:t>
            </a:r>
            <a:r>
              <a:rPr lang="pl-PL" sz="2500" dirty="0"/>
              <a:t> status and </a:t>
            </a:r>
            <a:r>
              <a:rPr lang="pl-PL" sz="2500" dirty="0" err="1"/>
              <a:t>summary</a:t>
            </a:r>
            <a:endParaRPr lang="pl-PL" sz="2500" dirty="0"/>
          </a:p>
        </p:txBody>
      </p:sp>
    </p:spTree>
    <p:extLst>
      <p:ext uri="{BB962C8B-B14F-4D97-AF65-F5344CB8AC3E}">
        <p14:creationId xmlns:p14="http://schemas.microsoft.com/office/powerpoint/2010/main" val="208222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28</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BB8CEAA8-41DD-F7B6-7D41-02A9E7C38BEE}"/>
              </a:ext>
            </a:extLst>
          </p:cNvPr>
          <p:cNvSpPr txBox="1"/>
          <p:nvPr/>
        </p:nvSpPr>
        <p:spPr>
          <a:xfrm>
            <a:off x="3347976" y="3254653"/>
            <a:ext cx="4824536" cy="523220"/>
          </a:xfrm>
          <a:prstGeom prst="rect">
            <a:avLst/>
          </a:prstGeom>
          <a:solidFill>
            <a:srgbClr val="FFFF00"/>
          </a:solidFill>
        </p:spPr>
        <p:txBody>
          <a:bodyPr wrap="square" rtlCol="0">
            <a:spAutoFit/>
          </a:bodyPr>
          <a:lstStyle>
            <a:defPPr>
              <a:defRPr lang="pl-PL"/>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r>
              <a:rPr lang="pl-PL" u="sng" dirty="0">
                <a:solidFill>
                  <a:srgbClr val="0070C0"/>
                </a:solidFill>
              </a:rPr>
              <a:t>#</a:t>
            </a:r>
            <a:r>
              <a:rPr lang="pl-PL" sz="2800" u="sng" dirty="0" err="1">
                <a:solidFill>
                  <a:srgbClr val="0070C0"/>
                </a:solidFill>
              </a:rPr>
              <a:t>StandWithUkraine</a:t>
            </a:r>
            <a:endParaRPr lang="pl-PL" sz="2800" u="sng" dirty="0">
              <a:solidFill>
                <a:srgbClr val="0070C0"/>
              </a:solidFill>
            </a:endParaRPr>
          </a:p>
        </p:txBody>
      </p:sp>
    </p:spTree>
    <p:extLst>
      <p:ext uri="{BB962C8B-B14F-4D97-AF65-F5344CB8AC3E}">
        <p14:creationId xmlns:p14="http://schemas.microsoft.com/office/powerpoint/2010/main" val="16185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3</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3" name="pole tekstowe 2">
            <a:extLst>
              <a:ext uri="{FF2B5EF4-FFF2-40B4-BE49-F238E27FC236}">
                <a16:creationId xmlns:a16="http://schemas.microsoft.com/office/drawing/2014/main" id="{1152870A-8700-059C-C095-76F4E46AA2AD}"/>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5" name="TextBox 1">
            <a:extLst>
              <a:ext uri="{FF2B5EF4-FFF2-40B4-BE49-F238E27FC236}">
                <a16:creationId xmlns:a16="http://schemas.microsoft.com/office/drawing/2014/main" id="{CDC437A3-23CC-EA5F-ACD9-98910E5EB2E2}"/>
              </a:ext>
            </a:extLst>
          </p:cNvPr>
          <p:cNvSpPr txBox="1"/>
          <p:nvPr/>
        </p:nvSpPr>
        <p:spPr>
          <a:xfrm>
            <a:off x="0" y="1343518"/>
            <a:ext cx="11522075" cy="4493538"/>
          </a:xfrm>
          <a:prstGeom prst="rect">
            <a:avLst/>
          </a:prstGeom>
          <a:solidFill>
            <a:schemeClr val="bg1"/>
          </a:solidFill>
        </p:spPr>
        <p:txBody>
          <a:bodyPr wrap="square" rtlCol="0">
            <a:spAutoFit/>
          </a:bodyPr>
          <a:lstStyle/>
          <a:p>
            <a:pPr algn="ctr">
              <a:spcAft>
                <a:spcPts val="600"/>
              </a:spcAft>
            </a:pPr>
            <a:r>
              <a:rPr lang="en-US" sz="2400" dirty="0"/>
              <a:t>Goals and motivation:</a:t>
            </a:r>
          </a:p>
          <a:p>
            <a:pPr algn="ctr">
              <a:spcAft>
                <a:spcPts val="600"/>
              </a:spcAft>
            </a:pPr>
            <a:endParaRPr lang="en-US" sz="1900" dirty="0"/>
          </a:p>
          <a:p>
            <a:pPr marL="457200" indent="-457200" algn="just">
              <a:spcAft>
                <a:spcPts val="600"/>
              </a:spcAft>
              <a:buAutoNum type="arabicPeriod"/>
            </a:pPr>
            <a:r>
              <a:rPr lang="en-US" sz="2000" dirty="0"/>
              <a:t>The </a:t>
            </a:r>
            <a:r>
              <a:rPr lang="pl-PL" sz="2000" u="sng" dirty="0" err="1"/>
              <a:t>subjective</a:t>
            </a:r>
            <a:r>
              <a:rPr lang="pl-PL" sz="2000" dirty="0"/>
              <a:t> </a:t>
            </a:r>
            <a:r>
              <a:rPr lang="en-US" sz="2000" dirty="0"/>
              <a:t>evaluation of ICON-LAM forecasts by forecasting departments and the translation of this feedback to the COSMO-ICON community. </a:t>
            </a:r>
          </a:p>
          <a:p>
            <a:endParaRPr lang="pl-PL" sz="2000" u="sng" dirty="0"/>
          </a:p>
          <a:p>
            <a:r>
              <a:rPr lang="en-US" sz="2000" u="sng" dirty="0"/>
              <a:t>Expected results </a:t>
            </a:r>
            <a:r>
              <a:rPr lang="en-US" sz="2000" dirty="0"/>
              <a:t>: The forecasters feedback on ICON-LAM performance in respect to COSMO forecasts and detection of ICON deficiencies for different weather conditions by means of: </a:t>
            </a:r>
          </a:p>
          <a:p>
            <a:endParaRPr lang="en-US" sz="2000" dirty="0"/>
          </a:p>
          <a:p>
            <a:pPr marL="457200" indent="-457200">
              <a:buAutoNum type="arabicParenR"/>
            </a:pPr>
            <a:r>
              <a:rPr lang="en-US" sz="2000" dirty="0"/>
              <a:t> Regular surveys ( distributed twice a year)</a:t>
            </a:r>
          </a:p>
          <a:p>
            <a:pPr marL="457200" indent="-457200">
              <a:buAutoNum type="arabicParenR"/>
            </a:pPr>
            <a:r>
              <a:rPr lang="en-US" sz="2000" dirty="0"/>
              <a:t> Representative test cases.</a:t>
            </a:r>
          </a:p>
          <a:p>
            <a:pPr marL="457200" indent="-457200"/>
            <a:r>
              <a:rPr lang="pl-PL" sz="2000" dirty="0"/>
              <a:t>	</a:t>
            </a:r>
            <a:r>
              <a:rPr lang="en-US" sz="2000" dirty="0"/>
              <a:t>In case COSMO is not available anymore, the comparison can be with the most used model of each service.</a:t>
            </a:r>
            <a:endParaRPr lang="pl-PL" sz="2000" dirty="0"/>
          </a:p>
          <a:p>
            <a:pPr marL="457200" indent="-457200"/>
            <a:r>
              <a:rPr lang="en-US" sz="2000" b="1" dirty="0">
                <a:solidFill>
                  <a:srgbClr val="FF0000"/>
                </a:solidFill>
              </a:rPr>
              <a:t>Participants </a:t>
            </a:r>
            <a:r>
              <a:rPr lang="pl-PL" sz="2000" b="1" dirty="0">
                <a:solidFill>
                  <a:srgbClr val="FF0000"/>
                </a:solidFill>
              </a:rPr>
              <a:t>– </a:t>
            </a:r>
            <a:r>
              <a:rPr lang="en-US" sz="2000" b="1" dirty="0">
                <a:solidFill>
                  <a:srgbClr val="FF0000"/>
                </a:solidFill>
              </a:rPr>
              <a:t>HNMS, MCH,</a:t>
            </a:r>
            <a:r>
              <a:rPr lang="pl-PL" sz="2000" b="1" dirty="0">
                <a:solidFill>
                  <a:srgbClr val="FF0000"/>
                </a:solidFill>
              </a:rPr>
              <a:t> </a:t>
            </a:r>
            <a:r>
              <a:rPr lang="en-US" sz="2000" b="1" dirty="0">
                <a:solidFill>
                  <a:srgbClr val="FF0000"/>
                </a:solidFill>
              </a:rPr>
              <a:t>CNMCA,</a:t>
            </a:r>
            <a:r>
              <a:rPr lang="pl-PL" sz="2000" b="1" dirty="0">
                <a:solidFill>
                  <a:srgbClr val="FF0000"/>
                </a:solidFill>
              </a:rPr>
              <a:t> </a:t>
            </a:r>
            <a:r>
              <a:rPr lang="en-US" sz="2000" b="1" dirty="0">
                <a:solidFill>
                  <a:srgbClr val="FF0000"/>
                </a:solidFill>
              </a:rPr>
              <a:t>NMA,</a:t>
            </a:r>
            <a:r>
              <a:rPr lang="pl-PL" sz="2000" b="1" dirty="0">
                <a:solidFill>
                  <a:srgbClr val="FF0000"/>
                </a:solidFill>
              </a:rPr>
              <a:t> </a:t>
            </a:r>
            <a:r>
              <a:rPr lang="en-US" sz="2000" b="1" dirty="0">
                <a:solidFill>
                  <a:srgbClr val="FF0000"/>
                </a:solidFill>
              </a:rPr>
              <a:t>IMS,</a:t>
            </a:r>
            <a:r>
              <a:rPr lang="pl-PL" sz="2000" b="1" dirty="0">
                <a:solidFill>
                  <a:srgbClr val="FF0000"/>
                </a:solidFill>
              </a:rPr>
              <a:t> </a:t>
            </a:r>
            <a:r>
              <a:rPr lang="en-US" sz="2000" b="1" dirty="0">
                <a:solidFill>
                  <a:srgbClr val="FF0000"/>
                </a:solidFill>
              </a:rPr>
              <a:t>ARPA-P,</a:t>
            </a:r>
            <a:r>
              <a:rPr lang="pl-PL" sz="2000" b="1" dirty="0">
                <a:solidFill>
                  <a:srgbClr val="FF0000"/>
                </a:solidFill>
              </a:rPr>
              <a:t> </a:t>
            </a:r>
            <a:r>
              <a:rPr lang="en-US" sz="2000" b="1" dirty="0">
                <a:solidFill>
                  <a:srgbClr val="FF0000"/>
                </a:solidFill>
              </a:rPr>
              <a:t>IMGW</a:t>
            </a:r>
            <a:r>
              <a:rPr lang="en-US" sz="2800" b="1" dirty="0">
                <a:solidFill>
                  <a:srgbClr val="FF0000"/>
                </a:solidFill>
              </a:rPr>
              <a:t>.</a:t>
            </a:r>
          </a:p>
        </p:txBody>
      </p:sp>
      <p:sp>
        <p:nvSpPr>
          <p:cNvPr id="6" name="pole tekstowe 5">
            <a:extLst>
              <a:ext uri="{FF2B5EF4-FFF2-40B4-BE49-F238E27FC236}">
                <a16:creationId xmlns:a16="http://schemas.microsoft.com/office/drawing/2014/main" id="{1CF91053-630A-69CB-D2B9-C4A1D1ACCD08}"/>
              </a:ext>
            </a:extLst>
          </p:cNvPr>
          <p:cNvSpPr txBox="1"/>
          <p:nvPr/>
        </p:nvSpPr>
        <p:spPr>
          <a:xfrm>
            <a:off x="0" y="686293"/>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357325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4</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2BCDB2E7-9098-D3F2-23FE-845BBB8B3800}"/>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4" name="TextBox 1">
            <a:extLst>
              <a:ext uri="{FF2B5EF4-FFF2-40B4-BE49-F238E27FC236}">
                <a16:creationId xmlns:a16="http://schemas.microsoft.com/office/drawing/2014/main" id="{5DF2AFF7-DB3D-57A3-D3C7-584DF1B0F2A0}"/>
              </a:ext>
            </a:extLst>
          </p:cNvPr>
          <p:cNvSpPr txBox="1"/>
          <p:nvPr/>
        </p:nvSpPr>
        <p:spPr>
          <a:xfrm>
            <a:off x="0" y="1324663"/>
            <a:ext cx="11522075" cy="3339376"/>
          </a:xfrm>
          <a:prstGeom prst="rect">
            <a:avLst/>
          </a:prstGeom>
          <a:solidFill>
            <a:schemeClr val="bg1"/>
          </a:solidFill>
        </p:spPr>
        <p:txBody>
          <a:bodyPr wrap="square" rtlCol="0">
            <a:spAutoFit/>
          </a:bodyPr>
          <a:lstStyle/>
          <a:p>
            <a:pPr algn="ctr">
              <a:spcAft>
                <a:spcPts val="600"/>
              </a:spcAft>
            </a:pPr>
            <a:r>
              <a:rPr lang="en-US" sz="2400" dirty="0"/>
              <a:t>Goals and motivation:</a:t>
            </a:r>
          </a:p>
          <a:p>
            <a:pPr marL="342900" indent="-342900" algn="just">
              <a:spcAft>
                <a:spcPts val="600"/>
              </a:spcAft>
              <a:buFontTx/>
              <a:buChar char="-"/>
            </a:pPr>
            <a:r>
              <a:rPr lang="en-US" sz="2000" dirty="0"/>
              <a:t>Constant monitoring may detect model deficiencies with the forecasters' feedback. </a:t>
            </a:r>
            <a:endParaRPr lang="pl-PL" sz="2000" dirty="0"/>
          </a:p>
          <a:p>
            <a:pPr marL="342900" indent="-342900" algn="just">
              <a:spcAft>
                <a:spcPts val="600"/>
              </a:spcAft>
              <a:buFontTx/>
              <a:buChar char="-"/>
            </a:pPr>
            <a:endParaRPr lang="en-US" sz="2000" dirty="0"/>
          </a:p>
          <a:p>
            <a:pPr marL="342900" indent="-342900" algn="just">
              <a:spcAft>
                <a:spcPts val="600"/>
              </a:spcAft>
              <a:buFontTx/>
              <a:buChar char="-"/>
            </a:pPr>
            <a:r>
              <a:rPr lang="en-US" sz="2000" dirty="0"/>
              <a:t>Forecasters may have some special needs in terms of model outputs that can be useful for special types of forecasts</a:t>
            </a:r>
            <a:endParaRPr lang="pl-PL" sz="2000" dirty="0"/>
          </a:p>
          <a:p>
            <a:pPr marL="342900" indent="-342900" algn="just">
              <a:spcAft>
                <a:spcPts val="600"/>
              </a:spcAft>
              <a:buFontTx/>
              <a:buChar char="-"/>
            </a:pPr>
            <a:endParaRPr lang="en-US" sz="2000" dirty="0"/>
          </a:p>
          <a:p>
            <a:pPr marL="342900" indent="-342900" algn="just">
              <a:spcAft>
                <a:spcPts val="600"/>
              </a:spcAft>
              <a:buFontTx/>
              <a:buChar char="-"/>
            </a:pPr>
            <a:r>
              <a:rPr lang="en-US" sz="1900" dirty="0"/>
              <a:t>Additional requirements of COSMO (and subsequently) ICON-LAM users with respect to data format and output meteorological variables will be reported by the forecasters and will be taken into account.</a:t>
            </a:r>
            <a:endParaRPr lang="pl-PL" sz="1900" dirty="0"/>
          </a:p>
          <a:p>
            <a:pPr marL="342900" indent="-342900" algn="just">
              <a:spcAft>
                <a:spcPts val="600"/>
              </a:spcAft>
              <a:buFontTx/>
              <a:buChar char="-"/>
            </a:pPr>
            <a:endParaRPr lang="en-US" sz="1900" dirty="0"/>
          </a:p>
        </p:txBody>
      </p:sp>
      <p:sp>
        <p:nvSpPr>
          <p:cNvPr id="5" name="pole tekstowe 4">
            <a:extLst>
              <a:ext uri="{FF2B5EF4-FFF2-40B4-BE49-F238E27FC236}">
                <a16:creationId xmlns:a16="http://schemas.microsoft.com/office/drawing/2014/main" id="{6CC0BDC7-9D12-463D-E6CD-0DB65F20529F}"/>
              </a:ext>
            </a:extLst>
          </p:cNvPr>
          <p:cNvSpPr txBox="1"/>
          <p:nvPr/>
        </p:nvSpPr>
        <p:spPr>
          <a:xfrm>
            <a:off x="0" y="686293"/>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2758107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5</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040F5308-0DC2-92A5-4D4F-744BE60E9113}"/>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4" name="TextBox 1">
            <a:extLst>
              <a:ext uri="{FF2B5EF4-FFF2-40B4-BE49-F238E27FC236}">
                <a16:creationId xmlns:a16="http://schemas.microsoft.com/office/drawing/2014/main" id="{82D7F634-8678-2416-5E1F-C3277F2A3ECB}"/>
              </a:ext>
            </a:extLst>
          </p:cNvPr>
          <p:cNvSpPr txBox="1"/>
          <p:nvPr/>
        </p:nvSpPr>
        <p:spPr>
          <a:xfrm>
            <a:off x="0" y="959457"/>
            <a:ext cx="11522075" cy="5478423"/>
          </a:xfrm>
          <a:prstGeom prst="rect">
            <a:avLst/>
          </a:prstGeom>
          <a:solidFill>
            <a:schemeClr val="bg1"/>
          </a:solidFill>
        </p:spPr>
        <p:txBody>
          <a:bodyPr wrap="square" rtlCol="0">
            <a:spAutoFit/>
          </a:bodyPr>
          <a:lstStyle/>
          <a:p>
            <a:pPr algn="ctr"/>
            <a:endParaRPr lang="en-US" sz="1900" dirty="0"/>
          </a:p>
          <a:p>
            <a:pPr algn="ctr"/>
            <a:r>
              <a:rPr lang="en-US" sz="1900" dirty="0"/>
              <a:t>Task 1. Forecasters Survey Completion and analysis </a:t>
            </a:r>
          </a:p>
          <a:p>
            <a:endParaRPr lang="en-US" sz="1900" dirty="0"/>
          </a:p>
          <a:p>
            <a:r>
              <a:rPr lang="en-US" sz="1900" dirty="0"/>
              <a:t>Sub-Task 1.1 Survey Creation and Distribution (SON 2022)</a:t>
            </a:r>
          </a:p>
          <a:p>
            <a:pPr indent="-342900"/>
            <a:r>
              <a:rPr lang="pl-PL" sz="1900" dirty="0"/>
              <a:t>	</a:t>
            </a:r>
            <a:r>
              <a:rPr lang="en-US" sz="1900" dirty="0"/>
              <a:t>The survey was created and distributed to representative person of each service, who had to distribute it to the forecasters. (DONE)</a:t>
            </a:r>
          </a:p>
          <a:p>
            <a:pPr indent="-342900"/>
            <a:endParaRPr lang="en-US" sz="1900" dirty="0"/>
          </a:p>
          <a:p>
            <a:pPr marL="342900" indent="-342900"/>
            <a:r>
              <a:rPr lang="en-US" sz="1900" dirty="0"/>
              <a:t>Sub-Task 1.2 Survey analysis (DJF 2022/23)</a:t>
            </a:r>
          </a:p>
          <a:p>
            <a:r>
              <a:rPr lang="pl-PL" sz="1900" dirty="0"/>
              <a:t>	</a:t>
            </a:r>
            <a:r>
              <a:rPr lang="en-US" sz="1900" dirty="0"/>
              <a:t>At the end DJF season the representative of each service collected survey answers and representative cases for SON, DJF, sent to PP leader. (DONE). </a:t>
            </a:r>
            <a:endParaRPr lang="pl-PL" sz="1900" dirty="0"/>
          </a:p>
          <a:p>
            <a:r>
              <a:rPr lang="en-US" sz="2000" i="1" dirty="0">
                <a:solidFill>
                  <a:srgbClr val="FF0000"/>
                </a:solidFill>
              </a:rPr>
              <a:t>Task 1.1 was repeated again in MAM 23 for the seasons MAM 23 and JJA23 (answers expected, some have been received)</a:t>
            </a:r>
          </a:p>
          <a:p>
            <a:endParaRPr lang="en-US" sz="2000" dirty="0"/>
          </a:p>
          <a:p>
            <a:pPr marL="285750" indent="-285750">
              <a:buFont typeface="Wingdings" panose="05000000000000000000" pitchFamily="2" charset="2"/>
              <a:buChar char="ü"/>
            </a:pPr>
            <a:r>
              <a:rPr lang="en-US" sz="2000" dirty="0"/>
              <a:t>The main problems discussed to the meetings is that forecasters do not track differences among models on a daily basis. They also consult different models and they do not concentrate on COSMO and ICON differences.</a:t>
            </a:r>
          </a:p>
          <a:p>
            <a:pPr marL="285750" indent="-285750">
              <a:buFont typeface="Wingdings" panose="05000000000000000000" pitchFamily="2" charset="2"/>
              <a:buChar char="ü"/>
            </a:pPr>
            <a:r>
              <a:rPr lang="en-US" sz="2000" dirty="0"/>
              <a:t> A daily survey or a calendar was suggested as solutions together with downloading figures ( of course this may require extra work).</a:t>
            </a:r>
          </a:p>
        </p:txBody>
      </p:sp>
      <p:sp>
        <p:nvSpPr>
          <p:cNvPr id="5" name="pole tekstowe 4">
            <a:extLst>
              <a:ext uri="{FF2B5EF4-FFF2-40B4-BE49-F238E27FC236}">
                <a16:creationId xmlns:a16="http://schemas.microsoft.com/office/drawing/2014/main" id="{4776821D-DC25-801B-B8E9-80CBEB51FD8F}"/>
              </a:ext>
            </a:extLst>
          </p:cNvPr>
          <p:cNvSpPr txBox="1"/>
          <p:nvPr/>
        </p:nvSpPr>
        <p:spPr>
          <a:xfrm>
            <a:off x="0" y="686293"/>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381485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6</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040F5308-0DC2-92A5-4D4F-744BE60E9113}"/>
              </a:ext>
            </a:extLst>
          </p:cNvPr>
          <p:cNvSpPr txBox="1"/>
          <p:nvPr/>
        </p:nvSpPr>
        <p:spPr>
          <a:xfrm>
            <a:off x="1905603"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5" name="pole tekstowe 4">
            <a:extLst>
              <a:ext uri="{FF2B5EF4-FFF2-40B4-BE49-F238E27FC236}">
                <a16:creationId xmlns:a16="http://schemas.microsoft.com/office/drawing/2014/main" id="{4776821D-DC25-801B-B8E9-80CBEB51FD8F}"/>
              </a:ext>
            </a:extLst>
          </p:cNvPr>
          <p:cNvSpPr txBox="1"/>
          <p:nvPr/>
        </p:nvSpPr>
        <p:spPr>
          <a:xfrm>
            <a:off x="0" y="686293"/>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graphicFrame>
        <p:nvGraphicFramePr>
          <p:cNvPr id="3" name="Tableau 1">
            <a:extLst>
              <a:ext uri="{FF2B5EF4-FFF2-40B4-BE49-F238E27FC236}">
                <a16:creationId xmlns:a16="http://schemas.microsoft.com/office/drawing/2014/main" id="{0D8633AF-CAA8-2357-E1F2-BD6189C101AF}"/>
              </a:ext>
            </a:extLst>
          </p:cNvPr>
          <p:cNvGraphicFramePr>
            <a:graphicFrameLocks noGrp="1"/>
          </p:cNvGraphicFramePr>
          <p:nvPr>
            <p:extLst>
              <p:ext uri="{D42A27DB-BD31-4B8C-83A1-F6EECF244321}">
                <p14:modId xmlns:p14="http://schemas.microsoft.com/office/powerpoint/2010/main" val="426681596"/>
              </p:ext>
            </p:extLst>
          </p:nvPr>
        </p:nvGraphicFramePr>
        <p:xfrm>
          <a:off x="10627" y="2398896"/>
          <a:ext cx="7848872" cy="3280516"/>
        </p:xfrm>
        <a:graphic>
          <a:graphicData uri="http://schemas.openxmlformats.org/drawingml/2006/table">
            <a:tbl>
              <a:tblPr firstRow="1" bandRow="1">
                <a:tableStyleId>{5C22544A-7EE6-4342-B048-85BDC9FD1C3A}</a:tableStyleId>
              </a:tblPr>
              <a:tblGrid>
                <a:gridCol w="981109">
                  <a:extLst>
                    <a:ext uri="{9D8B030D-6E8A-4147-A177-3AD203B41FA5}">
                      <a16:colId xmlns:a16="http://schemas.microsoft.com/office/drawing/2014/main" val="20000"/>
                    </a:ext>
                  </a:extLst>
                </a:gridCol>
                <a:gridCol w="981109">
                  <a:extLst>
                    <a:ext uri="{9D8B030D-6E8A-4147-A177-3AD203B41FA5}">
                      <a16:colId xmlns:a16="http://schemas.microsoft.com/office/drawing/2014/main" val="20001"/>
                    </a:ext>
                  </a:extLst>
                </a:gridCol>
                <a:gridCol w="981109">
                  <a:extLst>
                    <a:ext uri="{9D8B030D-6E8A-4147-A177-3AD203B41FA5}">
                      <a16:colId xmlns:a16="http://schemas.microsoft.com/office/drawing/2014/main" val="20002"/>
                    </a:ext>
                  </a:extLst>
                </a:gridCol>
                <a:gridCol w="981109">
                  <a:extLst>
                    <a:ext uri="{9D8B030D-6E8A-4147-A177-3AD203B41FA5}">
                      <a16:colId xmlns:a16="http://schemas.microsoft.com/office/drawing/2014/main" val="20003"/>
                    </a:ext>
                  </a:extLst>
                </a:gridCol>
                <a:gridCol w="981109">
                  <a:extLst>
                    <a:ext uri="{9D8B030D-6E8A-4147-A177-3AD203B41FA5}">
                      <a16:colId xmlns:a16="http://schemas.microsoft.com/office/drawing/2014/main" val="20004"/>
                    </a:ext>
                  </a:extLst>
                </a:gridCol>
                <a:gridCol w="981109">
                  <a:extLst>
                    <a:ext uri="{9D8B030D-6E8A-4147-A177-3AD203B41FA5}">
                      <a16:colId xmlns:a16="http://schemas.microsoft.com/office/drawing/2014/main" val="20005"/>
                    </a:ext>
                  </a:extLst>
                </a:gridCol>
                <a:gridCol w="981109">
                  <a:extLst>
                    <a:ext uri="{9D8B030D-6E8A-4147-A177-3AD203B41FA5}">
                      <a16:colId xmlns:a16="http://schemas.microsoft.com/office/drawing/2014/main" val="20006"/>
                    </a:ext>
                  </a:extLst>
                </a:gridCol>
                <a:gridCol w="981109">
                  <a:extLst>
                    <a:ext uri="{9D8B030D-6E8A-4147-A177-3AD203B41FA5}">
                      <a16:colId xmlns:a16="http://schemas.microsoft.com/office/drawing/2014/main" val="20007"/>
                    </a:ext>
                  </a:extLst>
                </a:gridCol>
              </a:tblGrid>
              <a:tr h="711166">
                <a:tc>
                  <a:txBody>
                    <a:bodyPr/>
                    <a:lstStyle/>
                    <a:p>
                      <a:pPr marL="0" indent="0">
                        <a:tabLst>
                          <a:tab pos="717550" algn="l"/>
                        </a:tabLst>
                      </a:pPr>
                      <a:endParaRPr lang="fr-FR" dirty="0"/>
                    </a:p>
                  </a:txBody>
                  <a:tcPr/>
                </a:tc>
                <a:tc>
                  <a:txBody>
                    <a:bodyPr/>
                    <a:lstStyle/>
                    <a:p>
                      <a:r>
                        <a:rPr lang="en-US" dirty="0"/>
                        <a:t>CNMCA</a:t>
                      </a:r>
                      <a:endParaRPr lang="fr-FR" dirty="0"/>
                    </a:p>
                  </a:txBody>
                  <a:tcPr/>
                </a:tc>
                <a:tc>
                  <a:txBody>
                    <a:bodyPr/>
                    <a:lstStyle/>
                    <a:p>
                      <a:pPr marL="0" indent="0"/>
                      <a:r>
                        <a:rPr lang="en-US" dirty="0"/>
                        <a:t>IMGW</a:t>
                      </a:r>
                      <a:endParaRPr lang="fr-FR" dirty="0"/>
                    </a:p>
                  </a:txBody>
                  <a:tcPr/>
                </a:tc>
                <a:tc>
                  <a:txBody>
                    <a:bodyPr/>
                    <a:lstStyle/>
                    <a:p>
                      <a:r>
                        <a:rPr lang="en-US" dirty="0"/>
                        <a:t>NMA</a:t>
                      </a:r>
                      <a:endParaRPr lang="fr-FR" dirty="0"/>
                    </a:p>
                  </a:txBody>
                  <a:tcPr/>
                </a:tc>
                <a:tc>
                  <a:txBody>
                    <a:bodyPr/>
                    <a:lstStyle/>
                    <a:p>
                      <a:r>
                        <a:rPr lang="en-US" dirty="0"/>
                        <a:t>HNMS</a:t>
                      </a:r>
                      <a:endParaRPr lang="fr-FR" dirty="0"/>
                    </a:p>
                  </a:txBody>
                  <a:tcPr/>
                </a:tc>
                <a:tc>
                  <a:txBody>
                    <a:bodyPr/>
                    <a:lstStyle/>
                    <a:p>
                      <a:r>
                        <a:rPr lang="en-US" dirty="0"/>
                        <a:t>ARPA-P</a:t>
                      </a:r>
                      <a:endParaRPr lang="fr-FR" dirty="0"/>
                    </a:p>
                  </a:txBody>
                  <a:tcPr/>
                </a:tc>
                <a:tc>
                  <a:txBody>
                    <a:bodyPr/>
                    <a:lstStyle/>
                    <a:p>
                      <a:r>
                        <a:rPr lang="en-US" dirty="0"/>
                        <a:t>MCH</a:t>
                      </a:r>
                      <a:endParaRPr lang="fr-FR" dirty="0"/>
                    </a:p>
                  </a:txBody>
                  <a:tcPr/>
                </a:tc>
                <a:tc>
                  <a:txBody>
                    <a:bodyPr/>
                    <a:lstStyle/>
                    <a:p>
                      <a:r>
                        <a:rPr lang="en-US" dirty="0"/>
                        <a:t>IMS</a:t>
                      </a:r>
                      <a:endParaRPr lang="fr-FR" dirty="0"/>
                    </a:p>
                  </a:txBody>
                  <a:tcPr/>
                </a:tc>
                <a:extLst>
                  <a:ext uri="{0D108BD9-81ED-4DB2-BD59-A6C34878D82A}">
                    <a16:rowId xmlns:a16="http://schemas.microsoft.com/office/drawing/2014/main" val="10000"/>
                  </a:ext>
                </a:extLst>
              </a:tr>
              <a:tr h="801002">
                <a:tc>
                  <a:txBody>
                    <a:bodyPr/>
                    <a:lstStyle/>
                    <a:p>
                      <a:r>
                        <a:rPr lang="en-US" sz="1600" b="1" dirty="0"/>
                        <a:t>C2I </a:t>
                      </a:r>
                      <a:endParaRPr lang="fr-FR" sz="1600" b="1" dirty="0"/>
                    </a:p>
                  </a:txBody>
                  <a:tcPr/>
                </a:tc>
                <a:tc>
                  <a:txBody>
                    <a:bodyPr/>
                    <a:lstStyle/>
                    <a:p>
                      <a:pPr marL="0" indent="0">
                        <a:buFont typeface="Wingdings" panose="05000000000000000000" pitchFamily="2" charset="2"/>
                        <a:buNone/>
                      </a:pPr>
                      <a:endParaRPr lang="fr-FR" sz="2000" dirty="0">
                        <a:solidFill>
                          <a:schemeClr val="tx1"/>
                        </a:solidFill>
                      </a:endParaRPr>
                    </a:p>
                  </a:txBody>
                  <a:tcPr/>
                </a:tc>
                <a:tc>
                  <a:txBody>
                    <a:bodyPr/>
                    <a:lstStyle/>
                    <a:p>
                      <a:r>
                        <a:rPr lang="en-US" dirty="0"/>
                        <a:t>-</a:t>
                      </a:r>
                      <a:endParaRPr lang="fr-FR" dirty="0"/>
                    </a:p>
                  </a:txBody>
                  <a:tcPr/>
                </a:tc>
                <a:tc>
                  <a:txBody>
                    <a:bodyPr/>
                    <a:lstStyle/>
                    <a:p>
                      <a:pPr marL="0" indent="0">
                        <a:buFont typeface="Wingdings" panose="05000000000000000000" pitchFamily="2" charset="2"/>
                        <a:buNone/>
                      </a:pPr>
                      <a:endParaRPr lang="fr-FR" dirty="0"/>
                    </a:p>
                  </a:txBody>
                  <a:tcPr/>
                </a:tc>
                <a:tc>
                  <a:txBody>
                    <a:bodyPr/>
                    <a:lstStyle/>
                    <a:p>
                      <a:endParaRPr lang="fr-FR" dirty="0"/>
                    </a:p>
                  </a:txBody>
                  <a:tcPr/>
                </a:tc>
                <a:tc>
                  <a:txBody>
                    <a:bodyPr/>
                    <a:lstStyle/>
                    <a:p>
                      <a:endParaRPr lang="fr-FR" dirty="0"/>
                    </a:p>
                  </a:txBody>
                  <a:tcPr/>
                </a:tc>
                <a:tc>
                  <a:txBody>
                    <a:bodyPr/>
                    <a:lstStyle/>
                    <a:p>
                      <a:r>
                        <a:rPr lang="en-US" dirty="0"/>
                        <a:t>-</a:t>
                      </a:r>
                      <a:endParaRPr lang="fr-FR" dirty="0"/>
                    </a:p>
                  </a:txBody>
                  <a:tcPr/>
                </a:tc>
                <a:tc>
                  <a:txBody>
                    <a:bodyPr/>
                    <a:lstStyle/>
                    <a:p>
                      <a:endParaRPr lang="fr-FR" dirty="0"/>
                    </a:p>
                  </a:txBody>
                  <a:tcPr/>
                </a:tc>
                <a:extLst>
                  <a:ext uri="{0D108BD9-81ED-4DB2-BD59-A6C34878D82A}">
                    <a16:rowId xmlns:a16="http://schemas.microsoft.com/office/drawing/2014/main" val="10001"/>
                  </a:ext>
                </a:extLst>
              </a:tr>
              <a:tr h="792088">
                <a:tc>
                  <a:txBody>
                    <a:bodyPr/>
                    <a:lstStyle/>
                    <a:p>
                      <a:r>
                        <a:rPr lang="en-US" sz="1800" b="1" dirty="0"/>
                        <a:t>SON22</a:t>
                      </a:r>
                    </a:p>
                    <a:p>
                      <a:r>
                        <a:rPr lang="en-US" sz="1800" b="1" dirty="0"/>
                        <a:t>DJF23</a:t>
                      </a:r>
                      <a:endParaRPr lang="fr-FR" sz="1800" b="1" dirty="0"/>
                    </a:p>
                    <a:p>
                      <a:endParaRPr lang="fr-FR" b="1" dirty="0"/>
                    </a:p>
                  </a:txBody>
                  <a:tcPr/>
                </a:tc>
                <a:tc>
                  <a:txBody>
                    <a:bodyPr/>
                    <a:lstStyle/>
                    <a:p>
                      <a:r>
                        <a:rPr lang="en-US" dirty="0"/>
                        <a:t>-</a:t>
                      </a:r>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endParaRPr lang="fr-FR" dirty="0"/>
                    </a:p>
                  </a:txBody>
                  <a:tcPr/>
                </a:tc>
                <a:tc>
                  <a:txBody>
                    <a:bodyPr/>
                    <a:lstStyle/>
                    <a:p>
                      <a:r>
                        <a:rPr lang="en-US" dirty="0"/>
                        <a:t>-</a:t>
                      </a:r>
                      <a:endParaRPr lang="fr-FR" dirty="0"/>
                    </a:p>
                  </a:txBody>
                  <a:tcPr/>
                </a:tc>
                <a:extLst>
                  <a:ext uri="{0D108BD9-81ED-4DB2-BD59-A6C34878D82A}">
                    <a16:rowId xmlns:a16="http://schemas.microsoft.com/office/drawing/2014/main" val="10002"/>
                  </a:ext>
                </a:extLst>
              </a:tr>
              <a:tr h="423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MAM23JJA23</a:t>
                      </a:r>
                      <a:endParaRPr lang="fr-FR" b="1" dirty="0"/>
                    </a:p>
                    <a:p>
                      <a:endParaRPr lang="fr-FR" dirty="0"/>
                    </a:p>
                  </a:txBody>
                  <a:tcPr/>
                </a:tc>
                <a:tc>
                  <a:txBody>
                    <a:bodyPr/>
                    <a:lstStyle/>
                    <a:p>
                      <a:endParaRPr lang="fr-FR" dirty="0"/>
                    </a:p>
                  </a:txBody>
                  <a:tcPr/>
                </a:tc>
                <a:tc>
                  <a:txBody>
                    <a:bodyPr/>
                    <a:lstStyle/>
                    <a:p>
                      <a:endParaRPr lang="fr-FR"/>
                    </a:p>
                  </a:txBody>
                  <a:tcPr/>
                </a:tc>
                <a:tc>
                  <a:txBody>
                    <a:bodyPr/>
                    <a:lstStyle/>
                    <a:p>
                      <a:endParaRPr lang="fr-FR" dirty="0"/>
                    </a:p>
                  </a:txBody>
                  <a:tcPr/>
                </a:tc>
                <a:tc>
                  <a:txBody>
                    <a:bodyPr/>
                    <a:lstStyle/>
                    <a:p>
                      <a:endParaRPr lang="fr-FR"/>
                    </a:p>
                  </a:txBody>
                  <a:tcPr/>
                </a:tc>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3"/>
                  </a:ext>
                </a:extLst>
              </a:tr>
            </a:tbl>
          </a:graphicData>
        </a:graphic>
      </p:graphicFrame>
      <p:sp>
        <p:nvSpPr>
          <p:cNvPr id="6" name="Étoile à 5 branches 2">
            <a:extLst>
              <a:ext uri="{FF2B5EF4-FFF2-40B4-BE49-F238E27FC236}">
                <a16:creationId xmlns:a16="http://schemas.microsoft.com/office/drawing/2014/main" id="{5FAF0C22-3D4C-4E52-B212-6C6E682B93FB}"/>
              </a:ext>
            </a:extLst>
          </p:cNvPr>
          <p:cNvSpPr/>
          <p:nvPr/>
        </p:nvSpPr>
        <p:spPr>
          <a:xfrm>
            <a:off x="1306771" y="3262992"/>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oile à 5 branches 6">
            <a:extLst>
              <a:ext uri="{FF2B5EF4-FFF2-40B4-BE49-F238E27FC236}">
                <a16:creationId xmlns:a16="http://schemas.microsoft.com/office/drawing/2014/main" id="{80635194-7BB5-B8E6-2384-3692A6780BE7}"/>
              </a:ext>
            </a:extLst>
          </p:cNvPr>
          <p:cNvSpPr/>
          <p:nvPr/>
        </p:nvSpPr>
        <p:spPr>
          <a:xfrm>
            <a:off x="3106971" y="3228137"/>
            <a:ext cx="457200" cy="3745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Étoile à 5 branches 8">
            <a:extLst>
              <a:ext uri="{FF2B5EF4-FFF2-40B4-BE49-F238E27FC236}">
                <a16:creationId xmlns:a16="http://schemas.microsoft.com/office/drawing/2014/main" id="{3E02EF2A-7139-3935-AC36-DD18FF3619BE}"/>
              </a:ext>
            </a:extLst>
          </p:cNvPr>
          <p:cNvSpPr/>
          <p:nvPr/>
        </p:nvSpPr>
        <p:spPr>
          <a:xfrm>
            <a:off x="3178979" y="5063192"/>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toile à 5 branches 9">
            <a:extLst>
              <a:ext uri="{FF2B5EF4-FFF2-40B4-BE49-F238E27FC236}">
                <a16:creationId xmlns:a16="http://schemas.microsoft.com/office/drawing/2014/main" id="{9E3993C0-7D02-FCC4-0ABF-BAF1849B8ECA}"/>
              </a:ext>
            </a:extLst>
          </p:cNvPr>
          <p:cNvSpPr/>
          <p:nvPr/>
        </p:nvSpPr>
        <p:spPr>
          <a:xfrm>
            <a:off x="2217723" y="4112048"/>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Étoile à 5 branches 10">
            <a:extLst>
              <a:ext uri="{FF2B5EF4-FFF2-40B4-BE49-F238E27FC236}">
                <a16:creationId xmlns:a16="http://schemas.microsoft.com/office/drawing/2014/main" id="{F84348F5-7347-9B55-E0F8-35C477F967D7}"/>
              </a:ext>
            </a:extLst>
          </p:cNvPr>
          <p:cNvSpPr/>
          <p:nvPr/>
        </p:nvSpPr>
        <p:spPr>
          <a:xfrm>
            <a:off x="6114777" y="4129368"/>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Étoile à 5 branches 11">
            <a:extLst>
              <a:ext uri="{FF2B5EF4-FFF2-40B4-BE49-F238E27FC236}">
                <a16:creationId xmlns:a16="http://schemas.microsoft.com/office/drawing/2014/main" id="{C06DE862-C4A2-7384-686F-1A9A6366A1AD}"/>
              </a:ext>
            </a:extLst>
          </p:cNvPr>
          <p:cNvSpPr/>
          <p:nvPr/>
        </p:nvSpPr>
        <p:spPr>
          <a:xfrm>
            <a:off x="5170051" y="4112048"/>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toile à 5 branches 12">
            <a:extLst>
              <a:ext uri="{FF2B5EF4-FFF2-40B4-BE49-F238E27FC236}">
                <a16:creationId xmlns:a16="http://schemas.microsoft.com/office/drawing/2014/main" id="{771D2208-0924-BCE2-75BD-4FDBD98692F2}"/>
              </a:ext>
            </a:extLst>
          </p:cNvPr>
          <p:cNvSpPr/>
          <p:nvPr/>
        </p:nvSpPr>
        <p:spPr>
          <a:xfrm>
            <a:off x="4185951" y="4129368"/>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toile à 5 branches 13">
            <a:extLst>
              <a:ext uri="{FF2B5EF4-FFF2-40B4-BE49-F238E27FC236}">
                <a16:creationId xmlns:a16="http://schemas.microsoft.com/office/drawing/2014/main" id="{1988F2EA-68C7-84DF-561B-9744614AC9D1}"/>
              </a:ext>
            </a:extLst>
          </p:cNvPr>
          <p:cNvSpPr/>
          <p:nvPr/>
        </p:nvSpPr>
        <p:spPr>
          <a:xfrm>
            <a:off x="3114381" y="4129368"/>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4">
            <a:extLst>
              <a:ext uri="{FF2B5EF4-FFF2-40B4-BE49-F238E27FC236}">
                <a16:creationId xmlns:a16="http://schemas.microsoft.com/office/drawing/2014/main" id="{83BA0A0A-8830-D8C8-1153-1354C7A59795}"/>
              </a:ext>
            </a:extLst>
          </p:cNvPr>
          <p:cNvSpPr txBox="1"/>
          <p:nvPr/>
        </p:nvSpPr>
        <p:spPr>
          <a:xfrm>
            <a:off x="874722" y="1184302"/>
            <a:ext cx="10528383" cy="461665"/>
          </a:xfrm>
          <a:prstGeom prst="rect">
            <a:avLst/>
          </a:prstGeom>
          <a:noFill/>
        </p:spPr>
        <p:txBody>
          <a:bodyPr wrap="square" rtlCol="0">
            <a:spAutoFit/>
          </a:bodyPr>
          <a:lstStyle/>
          <a:p>
            <a:pPr algn="ctr"/>
            <a:r>
              <a:rPr lang="en-US" sz="2400" b="1" u="sng" dirty="0"/>
              <a:t>Table with the surveys received for ICON-COMFORT and the ones of C2I PP </a:t>
            </a:r>
            <a:endParaRPr lang="fr-FR" sz="2400" b="1" u="sng" dirty="0"/>
          </a:p>
        </p:txBody>
      </p:sp>
      <p:sp>
        <p:nvSpPr>
          <p:cNvPr id="18" name="Étoile à 5 branches 17">
            <a:extLst>
              <a:ext uri="{FF2B5EF4-FFF2-40B4-BE49-F238E27FC236}">
                <a16:creationId xmlns:a16="http://schemas.microsoft.com/office/drawing/2014/main" id="{AD216246-8472-6F7A-F31A-1704B714FD63}"/>
              </a:ext>
            </a:extLst>
          </p:cNvPr>
          <p:cNvSpPr/>
          <p:nvPr/>
        </p:nvSpPr>
        <p:spPr>
          <a:xfrm>
            <a:off x="8290866" y="3249731"/>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Organigramme : Extraire 20">
            <a:extLst>
              <a:ext uri="{FF2B5EF4-FFF2-40B4-BE49-F238E27FC236}">
                <a16:creationId xmlns:a16="http://schemas.microsoft.com/office/drawing/2014/main" id="{60EC7D99-4DEE-D016-846F-48F6744B4A8B}"/>
              </a:ext>
            </a:extLst>
          </p:cNvPr>
          <p:cNvSpPr/>
          <p:nvPr/>
        </p:nvSpPr>
        <p:spPr>
          <a:xfrm>
            <a:off x="6273041" y="5093371"/>
            <a:ext cx="342900" cy="442521"/>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20" name="Organigramme : Extraire 21">
            <a:extLst>
              <a:ext uri="{FF2B5EF4-FFF2-40B4-BE49-F238E27FC236}">
                <a16:creationId xmlns:a16="http://schemas.microsoft.com/office/drawing/2014/main" id="{735EC851-E83E-6C69-B627-1EB4CE9BA6BB}"/>
              </a:ext>
            </a:extLst>
          </p:cNvPr>
          <p:cNvSpPr/>
          <p:nvPr/>
        </p:nvSpPr>
        <p:spPr>
          <a:xfrm>
            <a:off x="5237495" y="5093370"/>
            <a:ext cx="342900" cy="442521"/>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21" name="Organigramme : Extraire 22">
            <a:extLst>
              <a:ext uri="{FF2B5EF4-FFF2-40B4-BE49-F238E27FC236}">
                <a16:creationId xmlns:a16="http://schemas.microsoft.com/office/drawing/2014/main" id="{B3897838-56AF-1EA8-297B-D2C7AA74146C}"/>
              </a:ext>
            </a:extLst>
          </p:cNvPr>
          <p:cNvSpPr/>
          <p:nvPr/>
        </p:nvSpPr>
        <p:spPr>
          <a:xfrm>
            <a:off x="2341784" y="5074563"/>
            <a:ext cx="342900" cy="442521"/>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22" name="ZoneTexte 23">
            <a:extLst>
              <a:ext uri="{FF2B5EF4-FFF2-40B4-BE49-F238E27FC236}">
                <a16:creationId xmlns:a16="http://schemas.microsoft.com/office/drawing/2014/main" id="{CB7D49B9-63EE-E119-9E16-BF8599D3648F}"/>
              </a:ext>
            </a:extLst>
          </p:cNvPr>
          <p:cNvSpPr txBox="1"/>
          <p:nvPr/>
        </p:nvSpPr>
        <p:spPr>
          <a:xfrm>
            <a:off x="8938938" y="3321739"/>
            <a:ext cx="2235933" cy="369332"/>
          </a:xfrm>
          <a:prstGeom prst="rect">
            <a:avLst/>
          </a:prstGeom>
          <a:noFill/>
        </p:spPr>
        <p:txBody>
          <a:bodyPr wrap="none" rtlCol="0">
            <a:spAutoFit/>
          </a:bodyPr>
          <a:lstStyle/>
          <a:p>
            <a:r>
              <a:rPr lang="en-US" dirty="0"/>
              <a:t>Survey and test cases </a:t>
            </a:r>
            <a:endParaRPr lang="fr-FR" dirty="0"/>
          </a:p>
        </p:txBody>
      </p:sp>
      <p:sp>
        <p:nvSpPr>
          <p:cNvPr id="23" name="Organigramme : Extraire 24">
            <a:extLst>
              <a:ext uri="{FF2B5EF4-FFF2-40B4-BE49-F238E27FC236}">
                <a16:creationId xmlns:a16="http://schemas.microsoft.com/office/drawing/2014/main" id="{DDA1EB50-F806-17F2-9224-0D9B717B2315}"/>
              </a:ext>
            </a:extLst>
          </p:cNvPr>
          <p:cNvSpPr/>
          <p:nvPr/>
        </p:nvSpPr>
        <p:spPr>
          <a:xfrm>
            <a:off x="8335005" y="4329851"/>
            <a:ext cx="342900" cy="442521"/>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24" name="ZoneTexte 25">
            <a:extLst>
              <a:ext uri="{FF2B5EF4-FFF2-40B4-BE49-F238E27FC236}">
                <a16:creationId xmlns:a16="http://schemas.microsoft.com/office/drawing/2014/main" id="{1A9D4FFB-5B66-1989-3708-70513739E457}"/>
              </a:ext>
            </a:extLst>
          </p:cNvPr>
          <p:cNvSpPr txBox="1"/>
          <p:nvPr/>
        </p:nvSpPr>
        <p:spPr>
          <a:xfrm>
            <a:off x="8938938" y="4392567"/>
            <a:ext cx="1627112" cy="369332"/>
          </a:xfrm>
          <a:prstGeom prst="rect">
            <a:avLst/>
          </a:prstGeom>
          <a:noFill/>
        </p:spPr>
        <p:txBody>
          <a:bodyPr wrap="none" rtlCol="0">
            <a:spAutoFit/>
          </a:bodyPr>
          <a:lstStyle/>
          <a:p>
            <a:r>
              <a:rPr lang="en-US" dirty="0"/>
              <a:t>In preparation </a:t>
            </a:r>
            <a:endParaRPr lang="fr-FR" dirty="0"/>
          </a:p>
        </p:txBody>
      </p:sp>
      <p:sp>
        <p:nvSpPr>
          <p:cNvPr id="25" name="Organigramme : Extraire 26">
            <a:extLst>
              <a:ext uri="{FF2B5EF4-FFF2-40B4-BE49-F238E27FC236}">
                <a16:creationId xmlns:a16="http://schemas.microsoft.com/office/drawing/2014/main" id="{18481074-30B2-AC2C-D58E-1E268832C34B}"/>
              </a:ext>
            </a:extLst>
          </p:cNvPr>
          <p:cNvSpPr/>
          <p:nvPr/>
        </p:nvSpPr>
        <p:spPr>
          <a:xfrm>
            <a:off x="4301391" y="5093369"/>
            <a:ext cx="342900" cy="442521"/>
          </a:xfrm>
          <a:prstGeom prst="flowChartExtra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26" name="Étoile à 5 branches 27">
            <a:extLst>
              <a:ext uri="{FF2B5EF4-FFF2-40B4-BE49-F238E27FC236}">
                <a16:creationId xmlns:a16="http://schemas.microsoft.com/office/drawing/2014/main" id="{912E5FEA-93F9-5E4A-41CA-5BDB3401C95F}"/>
              </a:ext>
            </a:extLst>
          </p:cNvPr>
          <p:cNvSpPr/>
          <p:nvPr/>
        </p:nvSpPr>
        <p:spPr>
          <a:xfrm>
            <a:off x="1327650" y="5049104"/>
            <a:ext cx="457200" cy="37451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Étoile à 5 branches 29">
            <a:extLst>
              <a:ext uri="{FF2B5EF4-FFF2-40B4-BE49-F238E27FC236}">
                <a16:creationId xmlns:a16="http://schemas.microsoft.com/office/drawing/2014/main" id="{06082291-0F69-03FA-9B78-87770F50A520}"/>
              </a:ext>
            </a:extLst>
          </p:cNvPr>
          <p:cNvSpPr/>
          <p:nvPr/>
        </p:nvSpPr>
        <p:spPr>
          <a:xfrm>
            <a:off x="7139419" y="5108568"/>
            <a:ext cx="457200" cy="3745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Étoile à 5 branches 30">
            <a:extLst>
              <a:ext uri="{FF2B5EF4-FFF2-40B4-BE49-F238E27FC236}">
                <a16:creationId xmlns:a16="http://schemas.microsoft.com/office/drawing/2014/main" id="{5C8AC21B-8BE1-007B-7D28-436F471A7203}"/>
              </a:ext>
            </a:extLst>
          </p:cNvPr>
          <p:cNvSpPr/>
          <p:nvPr/>
        </p:nvSpPr>
        <p:spPr>
          <a:xfrm>
            <a:off x="4187091" y="3228137"/>
            <a:ext cx="457200" cy="3745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Étoile à 5 branches 31">
            <a:extLst>
              <a:ext uri="{FF2B5EF4-FFF2-40B4-BE49-F238E27FC236}">
                <a16:creationId xmlns:a16="http://schemas.microsoft.com/office/drawing/2014/main" id="{378B5488-153F-F466-D8EC-ED3E51CEBE8F}"/>
              </a:ext>
            </a:extLst>
          </p:cNvPr>
          <p:cNvSpPr/>
          <p:nvPr/>
        </p:nvSpPr>
        <p:spPr>
          <a:xfrm>
            <a:off x="5191076" y="3240951"/>
            <a:ext cx="457200" cy="3745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Étoile à 5 branches 32">
            <a:extLst>
              <a:ext uri="{FF2B5EF4-FFF2-40B4-BE49-F238E27FC236}">
                <a16:creationId xmlns:a16="http://schemas.microsoft.com/office/drawing/2014/main" id="{A41B8EE9-2532-1FE0-2336-B6D0C1467630}"/>
              </a:ext>
            </a:extLst>
          </p:cNvPr>
          <p:cNvSpPr/>
          <p:nvPr/>
        </p:nvSpPr>
        <p:spPr>
          <a:xfrm>
            <a:off x="7067411" y="3228137"/>
            <a:ext cx="457200" cy="3745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Étoile à 5 branches 33">
            <a:extLst>
              <a:ext uri="{FF2B5EF4-FFF2-40B4-BE49-F238E27FC236}">
                <a16:creationId xmlns:a16="http://schemas.microsoft.com/office/drawing/2014/main" id="{12DEB387-10C2-D53F-1691-CD728A022F0C}"/>
              </a:ext>
            </a:extLst>
          </p:cNvPr>
          <p:cNvSpPr/>
          <p:nvPr/>
        </p:nvSpPr>
        <p:spPr>
          <a:xfrm>
            <a:off x="8290866" y="3825795"/>
            <a:ext cx="457200" cy="37451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ZoneTexte 34">
            <a:extLst>
              <a:ext uri="{FF2B5EF4-FFF2-40B4-BE49-F238E27FC236}">
                <a16:creationId xmlns:a16="http://schemas.microsoft.com/office/drawing/2014/main" id="{A9C95B00-7328-2E96-3856-867D236C64F7}"/>
              </a:ext>
            </a:extLst>
          </p:cNvPr>
          <p:cNvSpPr txBox="1"/>
          <p:nvPr/>
        </p:nvSpPr>
        <p:spPr>
          <a:xfrm>
            <a:off x="8938938" y="3888511"/>
            <a:ext cx="1321196" cy="369332"/>
          </a:xfrm>
          <a:prstGeom prst="rect">
            <a:avLst/>
          </a:prstGeom>
          <a:noFill/>
        </p:spPr>
        <p:txBody>
          <a:bodyPr wrap="none" rtlCol="0">
            <a:spAutoFit/>
          </a:bodyPr>
          <a:lstStyle/>
          <a:p>
            <a:r>
              <a:rPr lang="en-US" dirty="0"/>
              <a:t>Survey only </a:t>
            </a:r>
            <a:endParaRPr lang="fr-FR" dirty="0"/>
          </a:p>
        </p:txBody>
      </p:sp>
    </p:spTree>
    <p:extLst>
      <p:ext uri="{BB962C8B-B14F-4D97-AF65-F5344CB8AC3E}">
        <p14:creationId xmlns:p14="http://schemas.microsoft.com/office/powerpoint/2010/main" val="25505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7</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C71A4055-0C97-EAC2-3326-27F22090B58B}"/>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5" name="pole tekstowe 4">
            <a:extLst>
              <a:ext uri="{FF2B5EF4-FFF2-40B4-BE49-F238E27FC236}">
                <a16:creationId xmlns:a16="http://schemas.microsoft.com/office/drawing/2014/main" id="{778E59DE-B62B-3C5B-42EC-FAF6B2EDB3C8}"/>
              </a:ext>
            </a:extLst>
          </p:cNvPr>
          <p:cNvSpPr txBox="1"/>
          <p:nvPr/>
        </p:nvSpPr>
        <p:spPr>
          <a:xfrm>
            <a:off x="0" y="686296"/>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
        <p:nvSpPr>
          <p:cNvPr id="4" name="ZoneTexte 1">
            <a:extLst>
              <a:ext uri="{FF2B5EF4-FFF2-40B4-BE49-F238E27FC236}">
                <a16:creationId xmlns:a16="http://schemas.microsoft.com/office/drawing/2014/main" id="{EE579449-A32B-B01C-8EF9-033A2375534D}"/>
              </a:ext>
            </a:extLst>
          </p:cNvPr>
          <p:cNvSpPr txBox="1"/>
          <p:nvPr/>
        </p:nvSpPr>
        <p:spPr>
          <a:xfrm>
            <a:off x="-3905" y="1247348"/>
            <a:ext cx="11522074" cy="369332"/>
          </a:xfrm>
          <a:prstGeom prst="rect">
            <a:avLst/>
          </a:prstGeom>
          <a:solidFill>
            <a:schemeClr val="bg1">
              <a:lumMod val="95000"/>
            </a:schemeClr>
          </a:solidFill>
        </p:spPr>
        <p:txBody>
          <a:bodyPr wrap="square" rtlCol="0">
            <a:spAutoFit/>
          </a:bodyPr>
          <a:lstStyle/>
          <a:p>
            <a:pPr algn="ctr"/>
            <a:r>
              <a:rPr lang="en-US" b="1" u="sng" dirty="0"/>
              <a:t>Survey includes 35 questions for the following topics</a:t>
            </a:r>
            <a:r>
              <a:rPr lang="en-US" b="1" dirty="0"/>
              <a:t>: </a:t>
            </a:r>
            <a:endParaRPr lang="fr-FR" b="1" dirty="0"/>
          </a:p>
        </p:txBody>
      </p:sp>
      <p:sp>
        <p:nvSpPr>
          <p:cNvPr id="6" name="ZoneTexte 2">
            <a:extLst>
              <a:ext uri="{FF2B5EF4-FFF2-40B4-BE49-F238E27FC236}">
                <a16:creationId xmlns:a16="http://schemas.microsoft.com/office/drawing/2014/main" id="{A6F70D5C-3E76-BFC0-3EB2-F7B3019D770C}"/>
              </a:ext>
            </a:extLst>
          </p:cNvPr>
          <p:cNvSpPr txBox="1"/>
          <p:nvPr/>
        </p:nvSpPr>
        <p:spPr>
          <a:xfrm>
            <a:off x="0" y="1967428"/>
            <a:ext cx="11520000" cy="3970318"/>
          </a:xfrm>
          <a:prstGeom prst="rect">
            <a:avLst/>
          </a:prstGeom>
          <a:solidFill>
            <a:schemeClr val="bg1">
              <a:lumMod val="95000"/>
            </a:schemeClr>
          </a:solidFill>
        </p:spPr>
        <p:txBody>
          <a:bodyPr wrap="square" rtlCol="0">
            <a:spAutoFit/>
          </a:bodyPr>
          <a:lstStyle/>
          <a:p>
            <a:pPr marL="285750" indent="-285750" algn="just">
              <a:buFont typeface="Wingdings" panose="05000000000000000000" pitchFamily="2" charset="2"/>
              <a:buChar char="§"/>
            </a:pPr>
            <a:r>
              <a:rPr lang="en-US" dirty="0"/>
              <a:t>ICON-LAM and COSMO model information (grid, driving model, data assimilation, nesting, EPS) and other forecast models used in each service. Timely availability of ICON-LAM forecasts.</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a:t>Information on available and needed ICON-LAM direct and pre-processing products used for the daily routine forecasts and specific forecasts (TAF, sea forecasts). Visualization products, satisfaction and needs. </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a:t>Availability of verification products , use of them and specific needs.</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a:t>ICON model performance in respect to COSMO: This is the main and the most interesting part, including questions about forecast parameters and their ICON-LAM added or decreased value. Precipitation forecasts in different regions and weather patterns, differences among ICON runs, HIW forecast efficiency.</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ü"/>
            </a:pPr>
            <a:r>
              <a:rPr lang="en-US" dirty="0"/>
              <a:t>Not all questions were answered from all, however there is some interesting feedback.</a:t>
            </a:r>
          </a:p>
          <a:p>
            <a:pPr algn="just"/>
            <a:r>
              <a:rPr lang="en-US" dirty="0"/>
              <a:t> </a:t>
            </a:r>
            <a:endParaRPr lang="fr-FR" dirty="0"/>
          </a:p>
        </p:txBody>
      </p:sp>
    </p:spTree>
    <p:extLst>
      <p:ext uri="{BB962C8B-B14F-4D97-AF65-F5344CB8AC3E}">
        <p14:creationId xmlns:p14="http://schemas.microsoft.com/office/powerpoint/2010/main" val="2823191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8</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9FC6E8FC-517B-144E-38B8-29B5CBBC9774}"/>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5" name="pole tekstowe 4">
            <a:extLst>
              <a:ext uri="{FF2B5EF4-FFF2-40B4-BE49-F238E27FC236}">
                <a16:creationId xmlns:a16="http://schemas.microsoft.com/office/drawing/2014/main" id="{144FAEB3-18FA-63C1-4CCE-758229AE76E6}"/>
              </a:ext>
            </a:extLst>
          </p:cNvPr>
          <p:cNvSpPr txBox="1"/>
          <p:nvPr/>
        </p:nvSpPr>
        <p:spPr>
          <a:xfrm>
            <a:off x="0" y="686298"/>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
        <p:nvSpPr>
          <p:cNvPr id="13" name="pole tekstowe 12">
            <a:extLst>
              <a:ext uri="{FF2B5EF4-FFF2-40B4-BE49-F238E27FC236}">
                <a16:creationId xmlns:a16="http://schemas.microsoft.com/office/drawing/2014/main" id="{56B73BF7-0F44-AAD4-7139-C3A13BC5CDD3}"/>
              </a:ext>
            </a:extLst>
          </p:cNvPr>
          <p:cNvSpPr txBox="1"/>
          <p:nvPr/>
        </p:nvSpPr>
        <p:spPr>
          <a:xfrm>
            <a:off x="0" y="1138992"/>
            <a:ext cx="11508876" cy="5355312"/>
          </a:xfrm>
          <a:prstGeom prst="rect">
            <a:avLst/>
          </a:prstGeom>
          <a:solidFill>
            <a:schemeClr val="bg1"/>
          </a:solidFill>
        </p:spPr>
        <p:txBody>
          <a:bodyPr wrap="square">
            <a:spAutoFit/>
          </a:bodyPr>
          <a:lstStyle/>
          <a:p>
            <a:pPr marL="285750" indent="-285750" algn="ctr"/>
            <a:r>
              <a:rPr lang="en-US" b="1" u="sng" dirty="0"/>
              <a:t>A quick summary of the most important survey topics</a:t>
            </a:r>
            <a:endParaRPr lang="pl-PL" b="1" u="sng" dirty="0"/>
          </a:p>
          <a:p>
            <a:pPr marL="285750" indent="-285750" algn="ctr"/>
            <a:r>
              <a:rPr lang="en-US" b="1" u="sng" dirty="0"/>
              <a:t>Model information and products</a:t>
            </a:r>
          </a:p>
          <a:p>
            <a:pPr marL="285750" indent="-285750" algn="just">
              <a:buFont typeface="Wingdings" panose="05000000000000000000" pitchFamily="2" charset="2"/>
              <a:buChar char="§"/>
            </a:pPr>
            <a:r>
              <a:rPr lang="en-US" dirty="0"/>
              <a:t>ICON Versions are different (2.6.5 mostly used).</a:t>
            </a:r>
            <a:r>
              <a:rPr lang="pl-PL" dirty="0"/>
              <a:t> </a:t>
            </a:r>
            <a:r>
              <a:rPr lang="en-US" dirty="0"/>
              <a:t>Nested with IFS (ICON Global only IMGW, NMA). Data assimilation is used for MCH, ARPA-P, CNMCA, IMS. ICON-EPS is only used in MCA. HNMS ceased COSMO-GR </a:t>
            </a:r>
            <a:r>
              <a:rPr lang="pl-PL" dirty="0" err="1"/>
              <a:t>runs</a:t>
            </a:r>
            <a:r>
              <a:rPr lang="pl-PL" dirty="0"/>
              <a:t> </a:t>
            </a:r>
            <a:r>
              <a:rPr lang="en-US" dirty="0"/>
              <a:t>in October 22, so afterwards comparison is only with IFS.</a:t>
            </a:r>
          </a:p>
          <a:p>
            <a:pPr algn="just"/>
            <a:endParaRPr lang="en-US" dirty="0"/>
          </a:p>
          <a:p>
            <a:pPr marL="285750" indent="-285750" algn="just">
              <a:buFont typeface="Wingdings" panose="05000000000000000000" pitchFamily="2" charset="2"/>
              <a:buChar char="§"/>
            </a:pPr>
            <a:r>
              <a:rPr lang="en-US" dirty="0"/>
              <a:t>There are delays in receiving ICON-LAM data for forecast visualization. (HNMS, MCA, IMGW, IMS).T his is a reason ICON-LAM is not the main forecast model for some services . Reasons are delays in receiving boundary conditions (CNMCA), technical problems on ATOS machines where it is running (HNMS).</a:t>
            </a:r>
          </a:p>
          <a:p>
            <a:pPr marL="285750" indent="-285750" algn="just">
              <a:buFont typeface="Wingdings" panose="05000000000000000000" pitchFamily="2" charset="2"/>
              <a:buChar char="§"/>
            </a:pPr>
            <a:endParaRPr lang="en-US" dirty="0"/>
          </a:p>
          <a:p>
            <a:pPr marL="285750" indent="-285750" algn="just">
              <a:buFont typeface="Wingdings" panose="05000000000000000000" pitchFamily="2" charset="2"/>
              <a:buChar char="§"/>
            </a:pPr>
            <a:r>
              <a:rPr lang="en-US" dirty="0"/>
              <a:t>Usual DMO ICON-LAM products are used for all services. MCH uses also sunshine duration and radar reflectivity. Post-processing products are used (convective indices) and some more specific are needed such as lightning probability, fog maps, radar reflectivity, hail products. HNMS uses a post-processing product - probability of thunderstorm.(calculated with a weight factor of cloud tops and convective precipitation). </a:t>
            </a:r>
          </a:p>
          <a:p>
            <a:pPr algn="just"/>
            <a:endParaRPr lang="en-US" dirty="0"/>
          </a:p>
          <a:p>
            <a:pPr marL="285750" indent="-285750" algn="just">
              <a:buFont typeface="Wingdings" panose="05000000000000000000" pitchFamily="2" charset="2"/>
              <a:buChar char="§"/>
            </a:pPr>
            <a:r>
              <a:rPr lang="en-US" dirty="0"/>
              <a:t>Visualization is mainly with Visual Weather. Some problems have been reported especially lack of zooming, color scale differences from IFS (HNMS), need for all models in one hub (IMS), need for vertical cross sections., </a:t>
            </a:r>
            <a:r>
              <a:rPr lang="en-US" dirty="0" err="1"/>
              <a:t>multimodel</a:t>
            </a:r>
            <a:r>
              <a:rPr lang="en-US" dirty="0"/>
              <a:t> </a:t>
            </a:r>
            <a:r>
              <a:rPr lang="en-US" dirty="0" err="1"/>
              <a:t>meteograms</a:t>
            </a:r>
            <a:r>
              <a:rPr lang="en-US" dirty="0"/>
              <a:t> (ARPA-P). A person also who can collaborate with the forecasters and provide them with what they need (IMGW).</a:t>
            </a:r>
          </a:p>
        </p:txBody>
      </p:sp>
    </p:spTree>
    <p:extLst>
      <p:ext uri="{BB962C8B-B14F-4D97-AF65-F5344CB8AC3E}">
        <p14:creationId xmlns:p14="http://schemas.microsoft.com/office/powerpoint/2010/main" val="218801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stopki 4">
            <a:extLst>
              <a:ext uri="{FF2B5EF4-FFF2-40B4-BE49-F238E27FC236}">
                <a16:creationId xmlns:a16="http://schemas.microsoft.com/office/drawing/2014/main" id="{AF481F73-4944-E93A-B186-63B26763ECFE}"/>
              </a:ext>
            </a:extLst>
          </p:cNvPr>
          <p:cNvSpPr txBox="1">
            <a:spLocks/>
          </p:cNvSpPr>
          <p:nvPr/>
        </p:nvSpPr>
        <p:spPr>
          <a:xfrm>
            <a:off x="922101" y="6126937"/>
            <a:ext cx="10057206"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134" b="1" dirty="0">
                <a:solidFill>
                  <a:srgbClr val="002060"/>
                </a:solidFill>
                <a:latin typeface="Verdana" pitchFamily="34" charset="0"/>
              </a:rPr>
              <a:t>Institute of Meteorology and Water Management – National Research Institute</a:t>
            </a:r>
            <a:r>
              <a:rPr lang="pl-PL" sz="1134" b="1" dirty="0">
                <a:solidFill>
                  <a:srgbClr val="002060"/>
                </a:solidFill>
                <a:latin typeface="Verdana" pitchFamily="34" charset="0"/>
              </a:rPr>
              <a:t>; CGM’2023, Gdańsk</a:t>
            </a:r>
            <a:endParaRPr lang="pl-PL" dirty="0"/>
          </a:p>
        </p:txBody>
      </p:sp>
      <p:sp>
        <p:nvSpPr>
          <p:cNvPr id="11" name="Symbol zastępczy numeru slajdu 5">
            <a:extLst>
              <a:ext uri="{FF2B5EF4-FFF2-40B4-BE49-F238E27FC236}">
                <a16:creationId xmlns:a16="http://schemas.microsoft.com/office/drawing/2014/main" id="{F078BA74-6B68-3815-BD54-E146E2888CDB}"/>
              </a:ext>
            </a:extLst>
          </p:cNvPr>
          <p:cNvSpPr txBox="1">
            <a:spLocks/>
          </p:cNvSpPr>
          <p:nvPr/>
        </p:nvSpPr>
        <p:spPr>
          <a:xfrm>
            <a:off x="10981626" y="6126937"/>
            <a:ext cx="536542" cy="345009"/>
          </a:xfrm>
          <a:prstGeom prst="rect">
            <a:avLst/>
          </a:prstGeom>
          <a:solidFill>
            <a:schemeClr val="bg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5B943A-037A-4BDC-859E-A0F7E3E98893}" type="slidenum">
              <a:rPr lang="pl-PL" sz="1200" smtClean="0"/>
              <a:pPr/>
              <a:t>9</a:t>
            </a:fld>
            <a:endParaRPr lang="pl-PL" sz="1200" dirty="0"/>
          </a:p>
        </p:txBody>
      </p:sp>
      <p:sp>
        <p:nvSpPr>
          <p:cNvPr id="12" name="Symbol zastępczy daty 3">
            <a:extLst>
              <a:ext uri="{FF2B5EF4-FFF2-40B4-BE49-F238E27FC236}">
                <a16:creationId xmlns:a16="http://schemas.microsoft.com/office/drawing/2014/main" id="{FA06AB8E-B85E-9246-E175-B337E8B340AD}"/>
              </a:ext>
            </a:extLst>
          </p:cNvPr>
          <p:cNvSpPr txBox="1">
            <a:spLocks/>
          </p:cNvSpPr>
          <p:nvPr/>
        </p:nvSpPr>
        <p:spPr>
          <a:xfrm>
            <a:off x="11612" y="6126937"/>
            <a:ext cx="898879" cy="345009"/>
          </a:xfrm>
          <a:prstGeom prst="rect">
            <a:avLst/>
          </a:prstGeom>
          <a:solidFill>
            <a:schemeClr val="bg1"/>
          </a:solidFill>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1CD39E-44AD-4CAF-9563-C53F38B4C658}" type="datetimeFigureOut">
              <a:rPr lang="pl-PL" sz="1200" smtClean="0"/>
              <a:pPr/>
              <a:t>11.09.2023</a:t>
            </a:fld>
            <a:endParaRPr lang="pl-PL" sz="1200" dirty="0"/>
          </a:p>
        </p:txBody>
      </p:sp>
      <p:sp>
        <p:nvSpPr>
          <p:cNvPr id="2" name="pole tekstowe 1">
            <a:extLst>
              <a:ext uri="{FF2B5EF4-FFF2-40B4-BE49-F238E27FC236}">
                <a16:creationId xmlns:a16="http://schemas.microsoft.com/office/drawing/2014/main" id="{787B305A-4CD1-80A3-DF41-0A7D58C6B2E8}"/>
              </a:ext>
            </a:extLst>
          </p:cNvPr>
          <p:cNvSpPr txBox="1"/>
          <p:nvPr/>
        </p:nvSpPr>
        <p:spPr>
          <a:xfrm>
            <a:off x="3339965" y="207040"/>
            <a:ext cx="7526957" cy="430887"/>
          </a:xfrm>
          <a:prstGeom prst="rect">
            <a:avLst/>
          </a:prstGeom>
          <a:solidFill>
            <a:schemeClr val="bg1"/>
          </a:solidFill>
        </p:spPr>
        <p:txBody>
          <a:bodyPr wrap="square" lIns="36000" tIns="0" rIns="36000" bIns="0" rtlCol="0">
            <a:spAutoFit/>
          </a:bodyPr>
          <a:lstStyle/>
          <a:p>
            <a:pPr algn="ctr"/>
            <a:r>
              <a:rPr lang="pl-PL" sz="2800" dirty="0" err="1"/>
              <a:t>Running</a:t>
            </a:r>
            <a:r>
              <a:rPr lang="pl-PL" sz="2800" dirty="0"/>
              <a:t> PP/</a:t>
            </a:r>
            <a:r>
              <a:rPr lang="pl-PL" sz="2800" dirty="0" err="1"/>
              <a:t>PTs</a:t>
            </a:r>
            <a:endParaRPr lang="pl-PL" sz="2800" dirty="0"/>
          </a:p>
        </p:txBody>
      </p:sp>
      <p:sp>
        <p:nvSpPr>
          <p:cNvPr id="3" name="Rectangle 2">
            <a:extLst>
              <a:ext uri="{FF2B5EF4-FFF2-40B4-BE49-F238E27FC236}">
                <a16:creationId xmlns:a16="http://schemas.microsoft.com/office/drawing/2014/main" id="{CEB9AD8F-0DCE-8780-4980-38D945D2D51C}"/>
              </a:ext>
            </a:extLst>
          </p:cNvPr>
          <p:cNvSpPr/>
          <p:nvPr/>
        </p:nvSpPr>
        <p:spPr>
          <a:xfrm>
            <a:off x="1" y="1247675"/>
            <a:ext cx="11522074" cy="5216813"/>
          </a:xfrm>
          <a:prstGeom prst="rect">
            <a:avLst/>
          </a:prstGeom>
          <a:solidFill>
            <a:schemeClr val="bg1"/>
          </a:solidFill>
        </p:spPr>
        <p:txBody>
          <a:bodyPr wrap="square">
            <a:spAutoFit/>
          </a:bodyPr>
          <a:lstStyle/>
          <a:p>
            <a:pPr marL="285750" indent="-285750" algn="ctr">
              <a:spcAft>
                <a:spcPts val="400"/>
              </a:spcAft>
            </a:pPr>
            <a:r>
              <a:rPr lang="en-US" sz="2200" b="1" u="sng" dirty="0">
                <a:latin typeface="Arial Narrow" panose="020B0606020202030204" pitchFamily="34" charset="0"/>
              </a:rPr>
              <a:t>Model performance (1)</a:t>
            </a:r>
          </a:p>
          <a:p>
            <a:pPr marL="285750" indent="-285750">
              <a:spcAft>
                <a:spcPts val="400"/>
              </a:spcAft>
              <a:buFont typeface="Wingdings" panose="05000000000000000000" pitchFamily="2" charset="2"/>
              <a:buChar char="§"/>
            </a:pPr>
            <a:r>
              <a:rPr lang="en-US" sz="2200" dirty="0">
                <a:latin typeface="Arial Narrow" panose="020B0606020202030204" pitchFamily="34" charset="0"/>
              </a:rPr>
              <a:t>The ICON-LAM performance is satisfactory for most services and gives a good to very good guidance. </a:t>
            </a:r>
          </a:p>
          <a:p>
            <a:pPr marL="285750" indent="-285750">
              <a:spcAft>
                <a:spcPts val="400"/>
              </a:spcAft>
              <a:buFont typeface="Wingdings" panose="05000000000000000000" pitchFamily="2" charset="2"/>
              <a:buChar char="§"/>
            </a:pPr>
            <a:r>
              <a:rPr lang="en-US" sz="2200" dirty="0">
                <a:latin typeface="Arial Narrow" panose="020B0606020202030204" pitchFamily="34" charset="0"/>
              </a:rPr>
              <a:t>ICON-LAM </a:t>
            </a:r>
            <a:r>
              <a:rPr lang="en-US" sz="2200" b="1" dirty="0">
                <a:latin typeface="Arial Narrow" panose="020B0606020202030204" pitchFamily="34" charset="0"/>
              </a:rPr>
              <a:t>wind speed </a:t>
            </a:r>
            <a:r>
              <a:rPr lang="en-US" sz="2200" dirty="0">
                <a:latin typeface="Arial Narrow" panose="020B0606020202030204" pitchFamily="34" charset="0"/>
              </a:rPr>
              <a:t>predictions are generally better than COSMO. (HNMS, MCH, IMGW). Wind overestimation is reported for convective situations (NMA) and </a:t>
            </a:r>
            <a:r>
              <a:rPr lang="pl-PL" sz="2200" dirty="0">
                <a:latin typeface="Arial Narrow" panose="020B0606020202030204" pitchFamily="34" charset="0"/>
              </a:rPr>
              <a:t>w</a:t>
            </a:r>
            <a:r>
              <a:rPr lang="en-US" sz="2200" dirty="0" err="1">
                <a:latin typeface="Arial Narrow" panose="020B0606020202030204" pitchFamily="34" charset="0"/>
              </a:rPr>
              <a:t>ind</a:t>
            </a:r>
            <a:r>
              <a:rPr lang="en-US" sz="2200" dirty="0">
                <a:latin typeface="Arial Narrow" panose="020B0606020202030204" pitchFamily="34" charset="0"/>
              </a:rPr>
              <a:t> </a:t>
            </a:r>
            <a:r>
              <a:rPr lang="pl-PL" sz="2200" dirty="0" err="1">
                <a:latin typeface="Arial Narrow" panose="020B0606020202030204" pitchFamily="34" charset="0"/>
              </a:rPr>
              <a:t>gu</a:t>
            </a:r>
            <a:r>
              <a:rPr lang="en-US" sz="2200" dirty="0" err="1">
                <a:latin typeface="Arial Narrow" panose="020B0606020202030204" pitchFamily="34" charset="0"/>
              </a:rPr>
              <a:t>sts</a:t>
            </a:r>
            <a:r>
              <a:rPr lang="en-US" sz="2200" dirty="0">
                <a:latin typeface="Arial Narrow" panose="020B0606020202030204" pitchFamily="34" charset="0"/>
              </a:rPr>
              <a:t> overestimation in mountains (IMGW).</a:t>
            </a:r>
          </a:p>
          <a:p>
            <a:pPr marL="285750" indent="-285750">
              <a:spcAft>
                <a:spcPts val="400"/>
              </a:spcAft>
              <a:buFont typeface="Wingdings" panose="05000000000000000000" pitchFamily="2" charset="2"/>
              <a:buChar char="§"/>
            </a:pPr>
            <a:r>
              <a:rPr lang="en-US" sz="2200" b="1" dirty="0">
                <a:latin typeface="Arial Narrow" panose="020B0606020202030204" pitchFamily="34" charset="0"/>
              </a:rPr>
              <a:t>Low level clouds </a:t>
            </a:r>
            <a:r>
              <a:rPr lang="en-US" sz="2200" dirty="0">
                <a:latin typeface="Arial Narrow" panose="020B0606020202030204" pitchFamily="34" charset="0"/>
              </a:rPr>
              <a:t>in MCH are better forecasted due to a better prediction of T2m, Td2m. TCC is better predicted by ICON-PL (IMGW) with less overestimation than COSMO-PL. IMS reported fog false alarms for </a:t>
            </a:r>
            <a:r>
              <a:rPr lang="pl-PL" sz="2200" dirty="0">
                <a:latin typeface="Arial Narrow" panose="020B0606020202030204" pitchFamily="34" charset="0"/>
              </a:rPr>
              <a:t>w</a:t>
            </a:r>
            <a:r>
              <a:rPr lang="en-US" sz="2200" dirty="0">
                <a:latin typeface="Arial Narrow" panose="020B0606020202030204" pitchFamily="34" charset="0"/>
              </a:rPr>
              <a:t>inter </a:t>
            </a:r>
            <a:r>
              <a:rPr lang="pl-PL" sz="2200" dirty="0">
                <a:latin typeface="Arial Narrow" panose="020B0606020202030204" pitchFamily="34" charset="0"/>
              </a:rPr>
              <a:t>’</a:t>
            </a:r>
            <a:r>
              <a:rPr lang="en-US" sz="2200" dirty="0">
                <a:latin typeface="Arial Narrow" panose="020B0606020202030204" pitchFamily="34" charset="0"/>
              </a:rPr>
              <a:t>22.</a:t>
            </a:r>
          </a:p>
          <a:p>
            <a:pPr marL="285750" indent="-285750">
              <a:spcAft>
                <a:spcPts val="400"/>
              </a:spcAft>
              <a:buFont typeface="Wingdings" panose="05000000000000000000" pitchFamily="2" charset="2"/>
              <a:buChar char="§"/>
            </a:pPr>
            <a:r>
              <a:rPr lang="en-US" sz="2200" dirty="0">
                <a:latin typeface="Arial Narrow" panose="020B0606020202030204" pitchFamily="34" charset="0"/>
              </a:rPr>
              <a:t>MCH reported overestimation of </a:t>
            </a:r>
            <a:r>
              <a:rPr lang="en-US" sz="2200" b="1" dirty="0">
                <a:latin typeface="Arial Narrow" panose="020B0606020202030204" pitchFamily="34" charset="0"/>
              </a:rPr>
              <a:t>sunshine duration </a:t>
            </a:r>
            <a:r>
              <a:rPr lang="en-US" sz="2200" dirty="0">
                <a:latin typeface="Arial Narrow" panose="020B0606020202030204" pitchFamily="34" charset="0"/>
              </a:rPr>
              <a:t>in all weather regimes (to be solved)</a:t>
            </a:r>
          </a:p>
          <a:p>
            <a:pPr marL="285750" indent="-285750" algn="just">
              <a:spcAft>
                <a:spcPts val="400"/>
              </a:spcAft>
              <a:buFont typeface="Wingdings" panose="05000000000000000000" pitchFamily="2" charset="2"/>
              <a:buChar char="§"/>
            </a:pPr>
            <a:r>
              <a:rPr lang="en-US" sz="2200" b="1" dirty="0">
                <a:latin typeface="Arial Narrow" panose="020B0606020202030204" pitchFamily="34" charset="0"/>
              </a:rPr>
              <a:t> Precipitation</a:t>
            </a:r>
            <a:r>
              <a:rPr lang="en-US" sz="2200" dirty="0">
                <a:latin typeface="Arial Narrow" panose="020B0606020202030204" pitchFamily="34" charset="0"/>
              </a:rPr>
              <a:t>: Better performance of ICON-LAM is mainly reported in summer/fall season. Convective precipitation </a:t>
            </a:r>
            <a:r>
              <a:rPr lang="en-US" sz="2200" u="sng" dirty="0">
                <a:latin typeface="Arial Narrow" panose="020B0606020202030204" pitchFamily="34" charset="0"/>
              </a:rPr>
              <a:t>area</a:t>
            </a:r>
            <a:r>
              <a:rPr lang="en-US" sz="2200" dirty="0">
                <a:latin typeface="Arial Narrow" panose="020B0606020202030204" pitchFamily="34" charset="0"/>
              </a:rPr>
              <a:t> is better forecasted but values and intensity can be overestimated (IMGW, NMA, HNMS). In winter and frontal precipitation models show similar behavior, with even better performance of COSMO (NMA). IMS reported decreased ICON-IMS performance for scattered showers with low synoptic forcing. Snow level is frequently underestimated. (ARPA-P).</a:t>
            </a:r>
          </a:p>
        </p:txBody>
      </p:sp>
      <p:sp>
        <p:nvSpPr>
          <p:cNvPr id="4" name="pole tekstowe 3">
            <a:extLst>
              <a:ext uri="{FF2B5EF4-FFF2-40B4-BE49-F238E27FC236}">
                <a16:creationId xmlns:a16="http://schemas.microsoft.com/office/drawing/2014/main" id="{111D25BE-2923-EA5E-F119-90A41A035624}"/>
              </a:ext>
            </a:extLst>
          </p:cNvPr>
          <p:cNvSpPr txBox="1"/>
          <p:nvPr/>
        </p:nvSpPr>
        <p:spPr>
          <a:xfrm>
            <a:off x="0" y="686298"/>
            <a:ext cx="11522075" cy="461665"/>
          </a:xfrm>
          <a:prstGeom prst="rect">
            <a:avLst/>
          </a:prstGeom>
          <a:solidFill>
            <a:schemeClr val="bg1"/>
          </a:solidFill>
        </p:spPr>
        <p:txBody>
          <a:bodyPr wrap="square" rtlCol="0">
            <a:spAutoFit/>
          </a:bodyPr>
          <a:lstStyle/>
          <a:p>
            <a:pPr algn="ctr"/>
            <a:r>
              <a:rPr lang="en-US" sz="2400" dirty="0"/>
              <a:t>PP ICON-COMFORT</a:t>
            </a:r>
            <a:r>
              <a:rPr lang="pl-PL" sz="2400" dirty="0"/>
              <a:t> – </a:t>
            </a:r>
            <a:r>
              <a:rPr lang="en-US" sz="2400" dirty="0"/>
              <a:t>ICON-</a:t>
            </a:r>
            <a:r>
              <a:rPr lang="en-US" sz="2400" dirty="0" err="1"/>
              <a:t>COMpetence</a:t>
            </a:r>
            <a:r>
              <a:rPr lang="en-US" sz="2400" dirty="0"/>
              <a:t> on </a:t>
            </a:r>
            <a:r>
              <a:rPr lang="en-US" sz="2400" dirty="0" err="1"/>
              <a:t>FORecasTing</a:t>
            </a:r>
            <a:endParaRPr lang="pl-PL" sz="2400" dirty="0"/>
          </a:p>
        </p:txBody>
      </p:sp>
    </p:spTree>
    <p:extLst>
      <p:ext uri="{BB962C8B-B14F-4D97-AF65-F5344CB8AC3E}">
        <p14:creationId xmlns:p14="http://schemas.microsoft.com/office/powerpoint/2010/main" val="3270089585"/>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200</TotalTime>
  <Words>3355</Words>
  <Application>Microsoft Office PowerPoint</Application>
  <PresentationFormat>Niestandardowy</PresentationFormat>
  <Paragraphs>325</Paragraphs>
  <Slides>28</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28</vt:i4>
      </vt:variant>
    </vt:vector>
  </HeadingPairs>
  <TitlesOfParts>
    <vt:vector size="36" baseType="lpstr">
      <vt:lpstr>Arial</vt:lpstr>
      <vt:lpstr>Arial Narrow</vt:lpstr>
      <vt:lpstr>Calibri</vt:lpstr>
      <vt:lpstr>Calibri Light</vt:lpstr>
      <vt:lpstr>Times New Roman</vt:lpstr>
      <vt:lpstr>Verdana</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Andrzej Mazur</dc:creator>
  <cp:lastModifiedBy>Andrzej Mazur</cp:lastModifiedBy>
  <cp:revision>4</cp:revision>
  <dcterms:created xsi:type="dcterms:W3CDTF">2023-09-06T11:09:02Z</dcterms:created>
  <dcterms:modified xsi:type="dcterms:W3CDTF">2023-09-11T20:22:53Z</dcterms:modified>
</cp:coreProperties>
</file>