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8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9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7" r:id="rId2"/>
    <p:sldMasterId id="2147483693" r:id="rId3"/>
    <p:sldMasterId id="2147483699" r:id="rId4"/>
    <p:sldMasterId id="2147483705" r:id="rId5"/>
    <p:sldMasterId id="2147483713" r:id="rId6"/>
    <p:sldMasterId id="2147483719" r:id="rId7"/>
    <p:sldMasterId id="2147483739" r:id="rId8"/>
    <p:sldMasterId id="2147483746" r:id="rId9"/>
    <p:sldMasterId id="2147483753" r:id="rId10"/>
  </p:sldMasterIdLst>
  <p:notesMasterIdLst>
    <p:notesMasterId r:id="rId79"/>
  </p:notesMasterIdLst>
  <p:sldIdLst>
    <p:sldId id="256" r:id="rId11"/>
    <p:sldId id="708" r:id="rId12"/>
    <p:sldId id="797" r:id="rId13"/>
    <p:sldId id="774" r:id="rId14"/>
    <p:sldId id="798" r:id="rId15"/>
    <p:sldId id="711" r:id="rId16"/>
    <p:sldId id="702" r:id="rId17"/>
    <p:sldId id="706" r:id="rId18"/>
    <p:sldId id="780" r:id="rId19"/>
    <p:sldId id="742" r:id="rId20"/>
    <p:sldId id="743" r:id="rId21"/>
    <p:sldId id="744" r:id="rId22"/>
    <p:sldId id="746" r:id="rId23"/>
    <p:sldId id="747" r:id="rId24"/>
    <p:sldId id="783" r:id="rId25"/>
    <p:sldId id="773" r:id="rId26"/>
    <p:sldId id="779" r:id="rId27"/>
    <p:sldId id="716" r:id="rId28"/>
    <p:sldId id="759" r:id="rId29"/>
    <p:sldId id="796" r:id="rId30"/>
    <p:sldId id="722" r:id="rId31"/>
    <p:sldId id="725" r:id="rId32"/>
    <p:sldId id="748" r:id="rId33"/>
    <p:sldId id="292" r:id="rId34"/>
    <p:sldId id="741" r:id="rId35"/>
    <p:sldId id="799" r:id="rId36"/>
    <p:sldId id="712" r:id="rId37"/>
    <p:sldId id="715" r:id="rId38"/>
    <p:sldId id="751" r:id="rId39"/>
    <p:sldId id="752" r:id="rId40"/>
    <p:sldId id="617" r:id="rId41"/>
    <p:sldId id="740" r:id="rId42"/>
    <p:sldId id="757" r:id="rId43"/>
    <p:sldId id="730" r:id="rId44"/>
    <p:sldId id="778" r:id="rId45"/>
    <p:sldId id="776" r:id="rId46"/>
    <p:sldId id="777" r:id="rId47"/>
    <p:sldId id="703" r:id="rId48"/>
    <p:sldId id="739" r:id="rId49"/>
    <p:sldId id="782" r:id="rId50"/>
    <p:sldId id="728" r:id="rId51"/>
    <p:sldId id="785" r:id="rId52"/>
    <p:sldId id="786" r:id="rId53"/>
    <p:sldId id="787" r:id="rId54"/>
    <p:sldId id="788" r:id="rId55"/>
    <p:sldId id="789" r:id="rId56"/>
    <p:sldId id="753" r:id="rId57"/>
    <p:sldId id="791" r:id="rId58"/>
    <p:sldId id="784" r:id="rId59"/>
    <p:sldId id="781" r:id="rId60"/>
    <p:sldId id="760" r:id="rId61"/>
    <p:sldId id="761" r:id="rId62"/>
    <p:sldId id="763" r:id="rId63"/>
    <p:sldId id="764" r:id="rId64"/>
    <p:sldId id="765" r:id="rId65"/>
    <p:sldId id="766" r:id="rId66"/>
    <p:sldId id="767" r:id="rId67"/>
    <p:sldId id="768" r:id="rId68"/>
    <p:sldId id="769" r:id="rId69"/>
    <p:sldId id="771" r:id="rId70"/>
    <p:sldId id="770" r:id="rId71"/>
    <p:sldId id="714" r:id="rId72"/>
    <p:sldId id="772" r:id="rId73"/>
    <p:sldId id="644" r:id="rId74"/>
    <p:sldId id="293" r:id="rId75"/>
    <p:sldId id="745" r:id="rId76"/>
    <p:sldId id="756" r:id="rId77"/>
    <p:sldId id="354" r:id="rId78"/>
  </p:sldIdLst>
  <p:sldSz cx="9144000" cy="6858000" type="screen4x3"/>
  <p:notesSz cx="6669088" cy="97536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0" autoAdjust="0"/>
    <p:restoredTop sz="94660"/>
  </p:normalViewPr>
  <p:slideViewPr>
    <p:cSldViewPr>
      <p:cViewPr varScale="1">
        <p:scale>
          <a:sx n="60" d="100"/>
          <a:sy n="60" d="100"/>
        </p:scale>
        <p:origin x="148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0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16" Type="http://schemas.openxmlformats.org/officeDocument/2006/relationships/slide" Target="slides/slide6.xml"/><Relationship Id="rId11" Type="http://schemas.openxmlformats.org/officeDocument/2006/relationships/slide" Target="slides/slide1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74" Type="http://schemas.openxmlformats.org/officeDocument/2006/relationships/slide" Target="slides/slide64.xml"/><Relationship Id="rId79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82" Type="http://schemas.openxmlformats.org/officeDocument/2006/relationships/theme" Target="theme/theme1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slide" Target="slides/slide6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slide" Target="slides/slide6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4" Type="http://schemas.openxmlformats.org/officeDocument/2006/relationships/slide" Target="slides/slide14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66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4400" b="0" strike="noStrike" spc="-1">
                <a:latin typeface="Arial"/>
              </a:rPr>
              <a:t>Folie mittels Klicken verschieben</a:t>
            </a: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de-DE" sz="2000" b="0" strike="noStrike" spc="-1">
                <a:latin typeface="Arial"/>
              </a:rPr>
              <a:t>Format der Notizen mittels Klicken bearbeiten</a:t>
            </a:r>
          </a:p>
        </p:txBody>
      </p:sp>
      <p:sp>
        <p:nvSpPr>
          <p:cNvPr id="12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de-DE" sz="1400" b="0" strike="noStrike" spc="-1">
                <a:latin typeface="Times New Roman"/>
              </a:rPr>
              <a:t>&lt;Kopfzeile&gt;</a:t>
            </a:r>
          </a:p>
        </p:txBody>
      </p:sp>
      <p:sp>
        <p:nvSpPr>
          <p:cNvPr id="12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de-DE" sz="1400" b="0" strike="noStrike" spc="-1">
                <a:latin typeface="Times New Roman"/>
              </a:rPr>
              <a:t>&lt;Datum/Uhrzeit&gt;</a:t>
            </a:r>
          </a:p>
        </p:txBody>
      </p:sp>
      <p:sp>
        <p:nvSpPr>
          <p:cNvPr id="13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de-DE" sz="1400" b="0" strike="noStrike" spc="-1">
                <a:latin typeface="Times New Roman"/>
              </a:rPr>
              <a:t>&lt;Fußzeile&gt;</a:t>
            </a:r>
          </a:p>
        </p:txBody>
      </p:sp>
      <p:sp>
        <p:nvSpPr>
          <p:cNvPr id="13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71792C75-B511-4A06-A546-F98746B9E690}" type="slidenum">
              <a:rPr lang="de-DE" sz="1400" b="0" strike="noStrike" spc="-1">
                <a:latin typeface="Times New Roman"/>
              </a:rPr>
              <a:pPr algn="r"/>
              <a:t>‹Nr.›</a:t>
            </a:fld>
            <a:endParaRPr lang="de-DE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Wave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expansion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test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on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the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sphere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(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see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next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slide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for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an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isotropic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grid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: HEVI still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factor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4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more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expensive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than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explicit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solver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for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grid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anisotropy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&gt; 4:1 (in operational ICON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we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use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more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than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100:1) </a:t>
            </a:r>
            <a:b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</a:b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   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the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HEVI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solver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by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far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outperforms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the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explicit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solver</a:t>
            </a:r>
            <a:b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1792C75-B511-4A06-A546-F98746B9E690}" type="slidenum">
              <a:rPr lang="de-DE" sz="1400" b="0" strike="noStrike" spc="-1" smtClean="0">
                <a:latin typeface="Times New Roman"/>
              </a:rPr>
              <a:pPr algn="r"/>
              <a:t>8</a:t>
            </a:fld>
            <a:endParaRPr lang="de-DE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4582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Anm. zu ‚850 hPa‘: </a:t>
            </a:r>
          </a:p>
          <a:p>
            <a:r>
              <a:rPr lang="de-DE" dirty="0"/>
              <a:t>Z=1.5km bedeutet in </a:t>
            </a:r>
            <a:r>
              <a:rPr lang="de-DE" dirty="0" err="1"/>
              <a:t>lat</a:t>
            </a:r>
            <a:r>
              <a:rPr lang="de-DE" dirty="0"/>
              <a:t>=0° : 846hPa, in </a:t>
            </a:r>
            <a:r>
              <a:rPr lang="de-DE" dirty="0" err="1"/>
              <a:t>lat</a:t>
            </a:r>
            <a:r>
              <a:rPr lang="de-DE" dirty="0"/>
              <a:t>=45°: 830hPa, in </a:t>
            </a:r>
            <a:r>
              <a:rPr lang="de-DE" dirty="0" err="1"/>
              <a:t>lat</a:t>
            </a:r>
            <a:r>
              <a:rPr lang="de-DE" dirty="0"/>
              <a:t>=60°: 811 hPa, in </a:t>
            </a:r>
            <a:r>
              <a:rPr lang="de-DE" dirty="0" err="1"/>
              <a:t>lat</a:t>
            </a:r>
            <a:r>
              <a:rPr lang="de-DE" dirty="0"/>
              <a:t>=90° 783hPa 0=&gt; </a:t>
            </a:r>
            <a:r>
              <a:rPr lang="de-DE" dirty="0" err="1"/>
              <a:t>consequently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a </a:t>
            </a:r>
            <a:r>
              <a:rPr lang="de-DE" dirty="0" err="1"/>
              <a:t>bit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color</a:t>
            </a:r>
            <a:r>
              <a:rPr lang="de-DE" dirty="0"/>
              <a:t> </a:t>
            </a:r>
            <a:r>
              <a:rPr lang="de-DE" dirty="0" err="1"/>
              <a:t>scale</a:t>
            </a:r>
            <a:r>
              <a:rPr lang="de-DE" dirty="0"/>
              <a:t>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1792C75-B511-4A06-A546-F98746B9E690}" type="slidenum">
              <a:rPr lang="de-DE" sz="1400" b="0" strike="noStrike" spc="-1" smtClean="0">
                <a:latin typeface="Times New Roman"/>
              </a:rPr>
              <a:pPr algn="r"/>
              <a:t>16</a:t>
            </a:fld>
            <a:endParaRPr lang="de-DE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5669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1792C75-B511-4A06-A546-F98746B9E690}" type="slidenum">
              <a:rPr lang="de-DE" sz="1400" b="0" strike="noStrike" spc="-1" smtClean="0">
                <a:latin typeface="Times New Roman"/>
              </a:rPr>
              <a:pPr algn="r"/>
              <a:t>32</a:t>
            </a:fld>
            <a:endParaRPr lang="de-DE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02096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Turbulence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tightly</a:t>
            </a:r>
            <a:r>
              <a:rPr lang="de-DE" dirty="0"/>
              <a:t> </a:t>
            </a:r>
            <a:r>
              <a:rPr lang="de-DE" dirty="0" err="1"/>
              <a:t>coupled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dynamical</a:t>
            </a:r>
            <a:r>
              <a:rPr lang="de-DE" dirty="0"/>
              <a:t> </a:t>
            </a:r>
            <a:r>
              <a:rPr lang="de-DE" dirty="0" err="1"/>
              <a:t>core</a:t>
            </a:r>
            <a:r>
              <a:rPr lang="de-DE" dirty="0"/>
              <a:t> …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1792C75-B511-4A06-A546-F98746B9E690}" type="slidenum">
              <a:rPr lang="de-DE" sz="1400" b="0" strike="noStrike" spc="-1" smtClean="0">
                <a:latin typeface="Times New Roman"/>
              </a:rPr>
              <a:pPr algn="r"/>
              <a:t>33</a:t>
            </a:fld>
            <a:endParaRPr lang="de-DE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4911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1792C75-B511-4A06-A546-F98746B9E690}" type="slidenum">
              <a:rPr lang="de-DE" sz="1400" b="0" strike="noStrike" spc="-1" smtClean="0">
                <a:latin typeface="Times New Roman"/>
              </a:rPr>
              <a:pPr algn="r"/>
              <a:t>41</a:t>
            </a:fld>
            <a:endParaRPr lang="de-DE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3064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1792C75-B511-4A06-A546-F98746B9E690}" type="slidenum">
              <a:rPr lang="de-DE" sz="1400" b="0" strike="noStrike" spc="-1" smtClean="0">
                <a:latin typeface="Times New Roman"/>
              </a:rPr>
              <a:pPr algn="r"/>
              <a:t>50</a:t>
            </a:fld>
            <a:endParaRPr lang="de-DE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40802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de-DE" dirty="0"/>
              <a:t>Ist das direkte Analogon zum bisherigen analytischen Zugang</a:t>
            </a:r>
          </a:p>
          <a:p>
            <a:pPr marL="0" indent="0">
              <a:buNone/>
            </a:pPr>
            <a:r>
              <a:rPr lang="de-DE" dirty="0"/>
              <a:t>2. Ist nicht exakt dasselbe wie 1. da zumindest für die numerischen Flüsse interpoliert wird,</a:t>
            </a:r>
          </a:p>
          <a:p>
            <a:pPr marL="0" indent="0">
              <a:buNone/>
            </a:pPr>
            <a:r>
              <a:rPr lang="de-DE" dirty="0"/>
              <a:t>Auf jeden Fall wird rechts- und linksseitige Orographie im allg. </a:t>
            </a:r>
            <a:r>
              <a:rPr lang="de-DE" dirty="0" err="1"/>
              <a:t>untersciedlich</a:t>
            </a:r>
            <a:r>
              <a:rPr lang="de-DE" dirty="0"/>
              <a:t> sein.</a:t>
            </a:r>
          </a:p>
          <a:p>
            <a:pPr marL="0" indent="0">
              <a:buNone/>
            </a:pPr>
            <a:r>
              <a:rPr lang="de-DE" dirty="0"/>
              <a:t>3. Innere Konsistenz vermutlich größtes </a:t>
            </a:r>
            <a:r>
              <a:rPr lang="de-DE" dirty="0" err="1"/>
              <a:t>problem</a:t>
            </a:r>
            <a:r>
              <a:rPr lang="de-DE" dirty="0"/>
              <a:t> (Hesse –Matrix der 2. Ableitungen ist nicht symmetrisch, ...)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1792C75-B511-4A06-A546-F98746B9E690}" type="slidenum">
              <a:rPr lang="de-DE" sz="1400" b="0" strike="noStrike" spc="-1" smtClean="0">
                <a:latin typeface="Times New Roman"/>
              </a:rPr>
              <a:pPr algn="r"/>
              <a:t>52</a:t>
            </a:fld>
            <a:endParaRPr lang="de-DE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12232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Anm.: es wurde extra eine grobe Auflösung gewählt, damit insbes. die </a:t>
            </a:r>
            <a:r>
              <a:rPr lang="de-DE" dirty="0" err="1"/>
              <a:t>orographie</a:t>
            </a:r>
            <a:r>
              <a:rPr lang="de-DE" dirty="0"/>
              <a:t> möglichst grob behandelt wird.</a:t>
            </a:r>
          </a:p>
          <a:p>
            <a:r>
              <a:rPr lang="de-DE" dirty="0"/>
              <a:t>Man will hier vor allem Unterschiede zwischen den 3 Optionen sehen.</a:t>
            </a:r>
          </a:p>
          <a:p>
            <a:r>
              <a:rPr lang="de-DE" dirty="0"/>
              <a:t>Abgeknabberte </a:t>
            </a:r>
            <a:r>
              <a:rPr lang="de-DE" dirty="0" err="1"/>
              <a:t>rogr</a:t>
            </a:r>
            <a:r>
              <a:rPr lang="de-DE" dirty="0"/>
              <a:t>. Ist ein </a:t>
            </a:r>
            <a:r>
              <a:rPr lang="de-DE" dirty="0" err="1"/>
              <a:t>matplotlib</a:t>
            </a:r>
            <a:r>
              <a:rPr lang="de-DE" dirty="0"/>
              <a:t> Artefakt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1792C75-B511-4A06-A546-F98746B9E690}" type="slidenum">
              <a:rPr lang="de-DE" sz="1400" b="0" strike="noStrike" spc="-1" smtClean="0">
                <a:latin typeface="Times New Roman"/>
              </a:rPr>
              <a:pPr algn="r"/>
              <a:t>59</a:t>
            </a:fld>
            <a:endParaRPr lang="de-DE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1635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K:\Deutscher Wetterdienst\Corporate Design Aktuell\DWD-Logo-Komplett\20mm\RGB\Wortbildmarke mit Claim\bmp\Wortbildmarke-und-Claim-positiv-auf-weiss.bmp">
            <a:extLst>
              <a:ext uri="{FF2B5EF4-FFF2-40B4-BE49-F238E27FC236}">
                <a16:creationId xmlns:a16="http://schemas.microsoft.com/office/drawing/2014/main" id="{8D448ED9-AFB5-C5DE-95C2-D76F969889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23">
            <a:extLst>
              <a:ext uri="{FF2B5EF4-FFF2-40B4-BE49-F238E27FC236}">
                <a16:creationId xmlns:a16="http://schemas.microsoft.com/office/drawing/2014/main" id="{2D6C8FD1-C2D0-21EE-5242-99BCEB7E272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5440363"/>
            <a:ext cx="8207375" cy="898525"/>
          </a:xfrm>
        </p:spPr>
        <p:txBody>
          <a:bodyPr anchorCtr="1"/>
          <a:lstStyle>
            <a:lvl1pPr algn="ctr">
              <a:defRPr sz="3600"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6220843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BC17EB78-5840-3700-4F56-489AE7E1A08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M. Baldauf (DWD)</a:t>
            </a:r>
          </a:p>
        </p:txBody>
      </p:sp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3F1593DA-C0DE-EBDA-B09F-0E403D009A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4B29EC-5059-457A-9C09-34CBB574950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3635572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Käst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2425" indent="-352425">
              <a:buFont typeface="Wingdings" pitchFamily="2" charset="2"/>
              <a:buChar char="n"/>
              <a:defRPr/>
            </a:lvl1pPr>
            <a:lvl2pPr marL="692150" indent="-260350">
              <a:buFont typeface="Wingdings" pitchFamily="2" charset="2"/>
              <a:buChar char="n"/>
              <a:defRPr/>
            </a:lvl2pPr>
            <a:lvl3pPr marL="1143000" indent="-228600">
              <a:buFont typeface="Wingdings" pitchFamily="2" charset="2"/>
              <a:buChar char="n"/>
              <a:defRPr/>
            </a:lvl3pPr>
            <a:lvl4pPr marL="1600200" indent="-228600">
              <a:buFont typeface="Wingdings" pitchFamily="2" charset="2"/>
              <a:buChar char="n"/>
              <a:defRPr/>
            </a:lvl4pPr>
            <a:lvl5pPr marL="2057400" indent="-228600">
              <a:buFont typeface="Wingdings" pitchFamily="2" charset="2"/>
              <a:buChar char="n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A638B2D4-5013-4E7B-AB44-8BD3AFCCF22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M. Baldauf (DWD)</a:t>
            </a:r>
          </a:p>
        </p:txBody>
      </p:sp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C0132517-5C22-4FF1-E04A-10E3A7DE44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6A93D1-BB01-447E-BF6E-6EEA023483E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4279137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2425" indent="-352425">
              <a:buFont typeface="Wingdings" pitchFamily="2" charset="2"/>
              <a:buChar char=""/>
              <a:defRPr/>
            </a:lvl1pPr>
            <a:lvl2pPr marL="692150" indent="-260350">
              <a:buFont typeface="Wingdings" pitchFamily="2" charset="2"/>
              <a:buChar char=""/>
              <a:defRPr/>
            </a:lvl2pPr>
            <a:lvl3pPr marL="1143000" indent="-228600">
              <a:buFont typeface="Wingdings" pitchFamily="2" charset="2"/>
              <a:buChar char=""/>
              <a:defRPr/>
            </a:lvl3pPr>
            <a:lvl4pPr marL="1600200" indent="-228600">
              <a:buFont typeface="Wingdings" pitchFamily="2" charset="2"/>
              <a:buChar char=""/>
              <a:defRPr/>
            </a:lvl4pPr>
            <a:lvl5pPr marL="2057400" indent="-228600">
              <a:buFont typeface="Wingdings" pitchFamily="2" charset="2"/>
              <a:buChar char="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F88DD7A9-70CA-6E05-B0AC-0FBE553F636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M. Baldauf (DWD)</a:t>
            </a:r>
          </a:p>
        </p:txBody>
      </p:sp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3B874A8E-CEC9-DCD8-71E0-4E9E264107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632FCE-A8D3-40B8-B982-F0BD9F7AAFA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2968897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extLst>
              <a:ext uri="{FF2B5EF4-FFF2-40B4-BE49-F238E27FC236}">
                <a16:creationId xmlns:a16="http://schemas.microsoft.com/office/drawing/2014/main" id="{CCDA46FE-6753-BADF-135B-042E57DC1EC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M. Baldauf (DWD)</a:t>
            </a:r>
          </a:p>
        </p:txBody>
      </p:sp>
      <p:sp>
        <p:nvSpPr>
          <p:cNvPr id="3" name="Foliennummernplatzhalter 1">
            <a:extLst>
              <a:ext uri="{FF2B5EF4-FFF2-40B4-BE49-F238E27FC236}">
                <a16:creationId xmlns:a16="http://schemas.microsoft.com/office/drawing/2014/main" id="{C79FFF29-457D-7323-73A0-BE352FC334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14AE80-F294-4C95-AEBA-02F3227D431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6749720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23"/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5440363"/>
            <a:ext cx="8207375" cy="898525"/>
          </a:xfrm>
        </p:spPr>
        <p:txBody>
          <a:bodyPr anchorCtr="1"/>
          <a:lstStyle>
            <a:lvl1pPr algn="ctr">
              <a:defRPr sz="3600"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7099636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B150296-CAC1-FF35-269A-F8BF8F3297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544" y="260648"/>
            <a:ext cx="5773412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715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M. Baldauf (DWD)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F4991-AB5B-44F2-837F-67637FA0BBE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0272087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Käst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2425" indent="-352425">
              <a:buFont typeface="Wingdings" pitchFamily="2" charset="2"/>
              <a:buChar char="n"/>
              <a:defRPr/>
            </a:lvl1pPr>
            <a:lvl2pPr marL="692150" indent="-260350">
              <a:buFont typeface="Wingdings" pitchFamily="2" charset="2"/>
              <a:buChar char="n"/>
              <a:defRPr/>
            </a:lvl2pPr>
            <a:lvl3pPr marL="1143000" indent="-228600">
              <a:buFont typeface="Wingdings" pitchFamily="2" charset="2"/>
              <a:buChar char="n"/>
              <a:defRPr/>
            </a:lvl3pPr>
            <a:lvl4pPr marL="1600200" indent="-228600">
              <a:buFont typeface="Wingdings" pitchFamily="2" charset="2"/>
              <a:buChar char="n"/>
              <a:defRPr/>
            </a:lvl4pPr>
            <a:lvl5pPr marL="2057400" indent="-228600">
              <a:buFont typeface="Wingdings" pitchFamily="2" charset="2"/>
              <a:buChar char="n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M. Baldauf (DWD)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529D1-5171-4A86-B55D-EA0E6EE5FF8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0967319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2425" indent="-352425">
              <a:buFont typeface="Wingdings" pitchFamily="2" charset="2"/>
              <a:buChar char=""/>
              <a:defRPr/>
            </a:lvl1pPr>
            <a:lvl2pPr marL="692150" indent="-260350">
              <a:buFont typeface="Wingdings" pitchFamily="2" charset="2"/>
              <a:buChar char=""/>
              <a:defRPr/>
            </a:lvl2pPr>
            <a:lvl3pPr marL="1143000" indent="-228600">
              <a:buFont typeface="Wingdings" pitchFamily="2" charset="2"/>
              <a:buChar char=""/>
              <a:defRPr/>
            </a:lvl3pPr>
            <a:lvl4pPr marL="1600200" indent="-228600">
              <a:buFont typeface="Wingdings" pitchFamily="2" charset="2"/>
              <a:buChar char=""/>
              <a:defRPr/>
            </a:lvl4pPr>
            <a:lvl5pPr marL="2057400" indent="-228600">
              <a:buFont typeface="Wingdings" pitchFamily="2" charset="2"/>
              <a:buChar char="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M. Baldauf (DWD)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C02EA-D66E-4803-A480-862A344A398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9415038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M. Baldauf (DWD)</a:t>
            </a:r>
          </a:p>
        </p:txBody>
      </p:sp>
      <p:sp>
        <p:nvSpPr>
          <p:cNvPr id="3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9C297-2710-4D4C-AAF9-5E2896AF5B8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63327696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23"/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5440363"/>
            <a:ext cx="8207375" cy="898525"/>
          </a:xfrm>
        </p:spPr>
        <p:txBody>
          <a:bodyPr anchorCtr="1"/>
          <a:lstStyle>
            <a:lvl1pPr algn="ctr">
              <a:defRPr sz="3600"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82950397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M. Baldauf (DWD)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9919C-8AD3-4A2A-8ECC-8180E021FCE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0113014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Käst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2425" indent="-352425">
              <a:buFont typeface="Wingdings" pitchFamily="2" charset="2"/>
              <a:buChar char="n"/>
              <a:defRPr/>
            </a:lvl1pPr>
            <a:lvl2pPr marL="692150" indent="-260350">
              <a:buFont typeface="Wingdings" pitchFamily="2" charset="2"/>
              <a:buChar char="n"/>
              <a:defRPr/>
            </a:lvl2pPr>
            <a:lvl3pPr marL="1143000" indent="-228600">
              <a:buFont typeface="Wingdings" pitchFamily="2" charset="2"/>
              <a:buChar char="n"/>
              <a:defRPr/>
            </a:lvl3pPr>
            <a:lvl4pPr marL="1600200" indent="-228600">
              <a:buFont typeface="Wingdings" pitchFamily="2" charset="2"/>
              <a:buChar char="n"/>
              <a:defRPr/>
            </a:lvl4pPr>
            <a:lvl5pPr marL="2057400" indent="-228600">
              <a:buFont typeface="Wingdings" pitchFamily="2" charset="2"/>
              <a:buChar char="n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M. Baldauf (DWD)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8E929-CB70-46A8-8198-ACB2E03F451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81011896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2425" indent="-352425">
              <a:buFont typeface="Wingdings" pitchFamily="2" charset="2"/>
              <a:buChar char=""/>
              <a:defRPr/>
            </a:lvl1pPr>
            <a:lvl2pPr marL="692150" indent="-260350">
              <a:buFont typeface="Wingdings" pitchFamily="2" charset="2"/>
              <a:buChar char=""/>
              <a:defRPr/>
            </a:lvl2pPr>
            <a:lvl3pPr marL="1143000" indent="-228600">
              <a:buFont typeface="Wingdings" pitchFamily="2" charset="2"/>
              <a:buChar char=""/>
              <a:defRPr/>
            </a:lvl3pPr>
            <a:lvl4pPr marL="1600200" indent="-228600">
              <a:buFont typeface="Wingdings" pitchFamily="2" charset="2"/>
              <a:buChar char=""/>
              <a:defRPr/>
            </a:lvl4pPr>
            <a:lvl5pPr marL="2057400" indent="-228600">
              <a:buFont typeface="Wingdings" pitchFamily="2" charset="2"/>
              <a:buChar char="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M. Baldauf (DWD)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37080-48FD-4D2B-9346-91574B7B3E2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628653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M. Baldauf (DWD)</a:t>
            </a:r>
          </a:p>
        </p:txBody>
      </p:sp>
      <p:sp>
        <p:nvSpPr>
          <p:cNvPr id="3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9262B-B88A-4DB3-82D3-748D09DF656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148274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K:\Deutscher Wetterdienst\Corporate Design Aktuell\DWD-Logo-Komplett\20mm\RGB\Wortbildmarke mit Claim\bmp\Wortbildmarke-und-Claim-positiv-auf-weiss.bmp">
            <a:extLst>
              <a:ext uri="{FF2B5EF4-FFF2-40B4-BE49-F238E27FC236}">
                <a16:creationId xmlns:a16="http://schemas.microsoft.com/office/drawing/2014/main" id="{CADEB622-170C-4A27-9667-F8243D8E53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23">
            <a:extLst>
              <a:ext uri="{FF2B5EF4-FFF2-40B4-BE49-F238E27FC236}">
                <a16:creationId xmlns:a16="http://schemas.microsoft.com/office/drawing/2014/main" id="{B0BB6C57-88E0-4ACE-971C-A0FE3526F71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5440363"/>
            <a:ext cx="8207375" cy="898525"/>
          </a:xfrm>
        </p:spPr>
        <p:txBody>
          <a:bodyPr anchorCtr="1"/>
          <a:lstStyle>
            <a:lvl1pPr algn="ctr">
              <a:defRPr sz="3600"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4467675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68D95E03-4B34-4A00-95B3-70C8FEE4058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M. Baldauf (DWD)</a:t>
            </a:r>
          </a:p>
        </p:txBody>
      </p:sp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0B873C5F-E20D-460B-A8F8-B0B157F564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FAAD36-9923-4101-8FBC-E3718196A2C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14359992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Käst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2425" indent="-352425">
              <a:buFont typeface="Wingdings" pitchFamily="2" charset="2"/>
              <a:buChar char="n"/>
              <a:defRPr/>
            </a:lvl1pPr>
            <a:lvl2pPr marL="692150" indent="-260350">
              <a:buFont typeface="Wingdings" pitchFamily="2" charset="2"/>
              <a:buChar char="n"/>
              <a:defRPr/>
            </a:lvl2pPr>
            <a:lvl3pPr marL="1143000" indent="-228600">
              <a:buFont typeface="Wingdings" pitchFamily="2" charset="2"/>
              <a:buChar char="n"/>
              <a:defRPr/>
            </a:lvl3pPr>
            <a:lvl4pPr marL="1600200" indent="-228600">
              <a:buFont typeface="Wingdings" pitchFamily="2" charset="2"/>
              <a:buChar char="n"/>
              <a:defRPr/>
            </a:lvl4pPr>
            <a:lvl5pPr marL="2057400" indent="-228600">
              <a:buFont typeface="Wingdings" pitchFamily="2" charset="2"/>
              <a:buChar char="n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E8F78CA0-96CF-4760-ADB3-95C115EE4EF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M. Baldauf (DWD)</a:t>
            </a:r>
          </a:p>
        </p:txBody>
      </p:sp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37547ECD-1C4D-484F-A795-4EC27DCA34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D1C465-AD0D-41DD-A41B-5424FE702EB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89716299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2425" indent="-352425">
              <a:buFont typeface="Wingdings" pitchFamily="2" charset="2"/>
              <a:buChar char=""/>
              <a:defRPr/>
            </a:lvl1pPr>
            <a:lvl2pPr marL="692150" indent="-260350">
              <a:buFont typeface="Wingdings" pitchFamily="2" charset="2"/>
              <a:buChar char=""/>
              <a:defRPr/>
            </a:lvl2pPr>
            <a:lvl3pPr marL="1143000" indent="-228600">
              <a:buFont typeface="Wingdings" pitchFamily="2" charset="2"/>
              <a:buChar char=""/>
              <a:defRPr/>
            </a:lvl3pPr>
            <a:lvl4pPr marL="1600200" indent="-228600">
              <a:buFont typeface="Wingdings" pitchFamily="2" charset="2"/>
              <a:buChar char=""/>
              <a:defRPr/>
            </a:lvl4pPr>
            <a:lvl5pPr marL="2057400" indent="-228600">
              <a:buFont typeface="Wingdings" pitchFamily="2" charset="2"/>
              <a:buChar char="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B5147322-90C4-4463-8EF2-B5EA692E57A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M. Baldauf (DWD)</a:t>
            </a:r>
          </a:p>
        </p:txBody>
      </p:sp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D91C63E0-7882-46F5-B14C-1F13D786C5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885382-7743-4C73-88BD-44C831A0228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3428591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extLst>
              <a:ext uri="{FF2B5EF4-FFF2-40B4-BE49-F238E27FC236}">
                <a16:creationId xmlns:a16="http://schemas.microsoft.com/office/drawing/2014/main" id="{32582793-9D42-43AD-8AEB-36EAE048E33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M. Baldauf (DWD)</a:t>
            </a:r>
          </a:p>
        </p:txBody>
      </p:sp>
      <p:sp>
        <p:nvSpPr>
          <p:cNvPr id="3" name="Foliennummernplatzhalter 1">
            <a:extLst>
              <a:ext uri="{FF2B5EF4-FFF2-40B4-BE49-F238E27FC236}">
                <a16:creationId xmlns:a16="http://schemas.microsoft.com/office/drawing/2014/main" id="{24AAD9E3-2DED-48A0-8152-C38AB56C93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5FBC7C-4D7E-4D56-AC95-7819A59534F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27536139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25534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K:\Deutscher Wetterdienst\Corporate Design Aktuell\DWD-Logo-Komplett\20mm\RGB\Wortbildmarke mit Claim\bmp\Wortbildmarke-und-Claim-positiv-auf-weiss.bmp">
            <a:extLst>
              <a:ext uri="{FF2B5EF4-FFF2-40B4-BE49-F238E27FC236}">
                <a16:creationId xmlns:a16="http://schemas.microsoft.com/office/drawing/2014/main" id="{F196CACA-1760-401F-93DE-2634525D66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23">
            <a:extLst>
              <a:ext uri="{FF2B5EF4-FFF2-40B4-BE49-F238E27FC236}">
                <a16:creationId xmlns:a16="http://schemas.microsoft.com/office/drawing/2014/main" id="{7BFE3D75-48FC-4AF0-A1E1-C70EC7AB7CE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5440363"/>
            <a:ext cx="8207375" cy="898525"/>
          </a:xfrm>
        </p:spPr>
        <p:txBody>
          <a:bodyPr anchorCtr="1"/>
          <a:lstStyle>
            <a:lvl1pPr algn="ctr">
              <a:defRPr sz="3600"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05522629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25D77C91-56BF-46DC-B037-3066C679379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M. Baldauf (DWD)</a:t>
            </a:r>
          </a:p>
        </p:txBody>
      </p:sp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8181B1F6-3C41-4F3A-942F-B6B885EE9D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8AA863-5EAB-43E3-8211-E8A4F957D59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58258940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Käst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2425" indent="-352425">
              <a:buFont typeface="Wingdings" pitchFamily="2" charset="2"/>
              <a:buChar char="n"/>
              <a:defRPr/>
            </a:lvl1pPr>
            <a:lvl2pPr marL="692150" indent="-260350">
              <a:buFont typeface="Wingdings" pitchFamily="2" charset="2"/>
              <a:buChar char="n"/>
              <a:defRPr/>
            </a:lvl2pPr>
            <a:lvl3pPr marL="1143000" indent="-228600">
              <a:buFont typeface="Wingdings" pitchFamily="2" charset="2"/>
              <a:buChar char="n"/>
              <a:defRPr/>
            </a:lvl3pPr>
            <a:lvl4pPr marL="1600200" indent="-228600">
              <a:buFont typeface="Wingdings" pitchFamily="2" charset="2"/>
              <a:buChar char="n"/>
              <a:defRPr/>
            </a:lvl4pPr>
            <a:lvl5pPr marL="2057400" indent="-228600">
              <a:buFont typeface="Wingdings" pitchFamily="2" charset="2"/>
              <a:buChar char="n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C5D40A88-1C64-41E9-8119-F53FF2CD568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M. Baldauf (DWD)</a:t>
            </a:r>
          </a:p>
        </p:txBody>
      </p:sp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F10F3BC8-3CA3-4C64-95C2-45AC44A990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7D9B01-F8FF-426C-86A4-3B6759BD855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85803451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2425" indent="-352425">
              <a:buFont typeface="Wingdings" pitchFamily="2" charset="2"/>
              <a:buChar char=""/>
              <a:defRPr/>
            </a:lvl1pPr>
            <a:lvl2pPr marL="692150" indent="-260350">
              <a:buFont typeface="Wingdings" pitchFamily="2" charset="2"/>
              <a:buChar char=""/>
              <a:defRPr/>
            </a:lvl2pPr>
            <a:lvl3pPr marL="1143000" indent="-228600">
              <a:buFont typeface="Wingdings" pitchFamily="2" charset="2"/>
              <a:buChar char=""/>
              <a:defRPr/>
            </a:lvl3pPr>
            <a:lvl4pPr marL="1600200" indent="-228600">
              <a:buFont typeface="Wingdings" pitchFamily="2" charset="2"/>
              <a:buChar char=""/>
              <a:defRPr/>
            </a:lvl4pPr>
            <a:lvl5pPr marL="2057400" indent="-228600">
              <a:buFont typeface="Wingdings" pitchFamily="2" charset="2"/>
              <a:buChar char="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8CE626C8-8AD4-4DCA-BA4C-ED9B62C05F3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M. Baldauf (DWD)</a:t>
            </a:r>
          </a:p>
        </p:txBody>
      </p:sp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96EE0E68-C6D3-486B-87CF-7A25CE1FCC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570623-D12F-4C44-9774-93A53B9C298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53524716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extLst>
              <a:ext uri="{FF2B5EF4-FFF2-40B4-BE49-F238E27FC236}">
                <a16:creationId xmlns:a16="http://schemas.microsoft.com/office/drawing/2014/main" id="{CCC9C944-2B46-42CD-9F9F-49069BD2B03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M. Baldauf (DWD)</a:t>
            </a:r>
          </a:p>
        </p:txBody>
      </p:sp>
      <p:sp>
        <p:nvSpPr>
          <p:cNvPr id="3" name="Foliennummernplatzhalter 1">
            <a:extLst>
              <a:ext uri="{FF2B5EF4-FFF2-40B4-BE49-F238E27FC236}">
                <a16:creationId xmlns:a16="http://schemas.microsoft.com/office/drawing/2014/main" id="{7072999A-54BB-4EDE-BEB9-F08C19BBA3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D31B57-C2B8-4107-B469-948E35B22E4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6196990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K:\Deutscher Wetterdienst\Corporate Design Aktuell\DWD-Logo-Komplett\20mm\RGB\Wortbildmarke mit Claim\bmp\Wortbildmarke-und-Claim-positiv-auf-weiss.bmp">
            <a:extLst>
              <a:ext uri="{FF2B5EF4-FFF2-40B4-BE49-F238E27FC236}">
                <a16:creationId xmlns:a16="http://schemas.microsoft.com/office/drawing/2014/main" id="{D316F9C4-7390-44E5-9782-049CCE2899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23">
            <a:extLst>
              <a:ext uri="{FF2B5EF4-FFF2-40B4-BE49-F238E27FC236}">
                <a16:creationId xmlns:a16="http://schemas.microsoft.com/office/drawing/2014/main" id="{A7375F2E-7F79-4AB9-8324-AF7BC6EE4A5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5440363"/>
            <a:ext cx="8207375" cy="898525"/>
          </a:xfrm>
        </p:spPr>
        <p:txBody>
          <a:bodyPr anchorCtr="1"/>
          <a:lstStyle>
            <a:lvl1pPr algn="ctr">
              <a:defRPr sz="3600"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7178908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EC4E5AF1-711C-408F-91B5-6B3F3AFF3E0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M. Baldauf (DWD)</a:t>
            </a:r>
          </a:p>
        </p:txBody>
      </p:sp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EBFFC099-02C8-4874-94DC-5FB69B484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C2049-7E67-46C1-8BB0-901C7390676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5242992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Käst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2425" indent="-352425">
              <a:buFont typeface="Wingdings" pitchFamily="2" charset="2"/>
              <a:buChar char="n"/>
              <a:defRPr/>
            </a:lvl1pPr>
            <a:lvl2pPr marL="692150" indent="-260350">
              <a:buFont typeface="Wingdings" pitchFamily="2" charset="2"/>
              <a:buChar char="n"/>
              <a:defRPr/>
            </a:lvl2pPr>
            <a:lvl3pPr marL="1143000" indent="-228600">
              <a:buFont typeface="Wingdings" pitchFamily="2" charset="2"/>
              <a:buChar char="n"/>
              <a:defRPr/>
            </a:lvl3pPr>
            <a:lvl4pPr marL="1600200" indent="-228600">
              <a:buFont typeface="Wingdings" pitchFamily="2" charset="2"/>
              <a:buChar char="n"/>
              <a:defRPr/>
            </a:lvl4pPr>
            <a:lvl5pPr marL="2057400" indent="-228600">
              <a:buFont typeface="Wingdings" pitchFamily="2" charset="2"/>
              <a:buChar char="n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6508C618-6971-4323-8F8D-CFB3C2810E5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M. Baldauf (DWD)</a:t>
            </a:r>
          </a:p>
        </p:txBody>
      </p:sp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EA85D447-2082-47B2-BF81-12B3395BEF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034C8-243D-4B78-871C-043C4EC767B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30191757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2425" indent="-352425">
              <a:buFont typeface="Wingdings" pitchFamily="2" charset="2"/>
              <a:buChar char=""/>
              <a:defRPr/>
            </a:lvl1pPr>
            <a:lvl2pPr marL="692150" indent="-260350">
              <a:buFont typeface="Wingdings" pitchFamily="2" charset="2"/>
              <a:buChar char=""/>
              <a:defRPr/>
            </a:lvl2pPr>
            <a:lvl3pPr marL="1143000" indent="-228600">
              <a:buFont typeface="Wingdings" pitchFamily="2" charset="2"/>
              <a:buChar char=""/>
              <a:defRPr/>
            </a:lvl3pPr>
            <a:lvl4pPr marL="1600200" indent="-228600">
              <a:buFont typeface="Wingdings" pitchFamily="2" charset="2"/>
              <a:buChar char=""/>
              <a:defRPr/>
            </a:lvl4pPr>
            <a:lvl5pPr marL="2057400" indent="-228600">
              <a:buFont typeface="Wingdings" pitchFamily="2" charset="2"/>
              <a:buChar char="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D3F87F02-3FDD-4205-BF92-DB3A5002BA5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M. Baldauf (DWD)</a:t>
            </a:r>
          </a:p>
        </p:txBody>
      </p:sp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1995293A-A0C3-40C7-B454-731DED2141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9B233-3CB9-4381-8785-DF2B9F0DFFE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44874998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extLst>
              <a:ext uri="{FF2B5EF4-FFF2-40B4-BE49-F238E27FC236}">
                <a16:creationId xmlns:a16="http://schemas.microsoft.com/office/drawing/2014/main" id="{811CCBEF-7762-4B33-8B1F-6609F84FF53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M. Baldauf (DWD)</a:t>
            </a:r>
          </a:p>
        </p:txBody>
      </p:sp>
      <p:sp>
        <p:nvSpPr>
          <p:cNvPr id="3" name="Foliennummernplatzhalter 1">
            <a:extLst>
              <a:ext uri="{FF2B5EF4-FFF2-40B4-BE49-F238E27FC236}">
                <a16:creationId xmlns:a16="http://schemas.microsoft.com/office/drawing/2014/main" id="{850DCCD6-AD89-4E5F-9D26-983602069B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01E57-CC92-433E-95A6-5590F83896A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00227798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94148F-A29C-4FC5-8379-7D25F5594F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06656D4-098A-4C3F-8397-D277002ADF0F}" type="datetimeFigureOut">
              <a:rPr lang="de-DE"/>
              <a:pPr>
                <a:defRPr/>
              </a:pPr>
              <a:t>11.09.2023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FED3F5-B1DF-4BD4-9944-3B7158ABC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2DAE0A-F85C-4C7D-BE31-32C9C9666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FDD7ADB-8AEE-4ED3-A391-3C83DD84160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38339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K:\Deutscher Wetterdienst\Corporate Design Aktuell\DWD-Logo-Komplett\20mm\RGB\Wortbildmarke mit Claim\bmp\Wortbildmarke-und-Claim-positiv-auf-weiss.bmp">
            <a:extLst>
              <a:ext uri="{FF2B5EF4-FFF2-40B4-BE49-F238E27FC236}">
                <a16:creationId xmlns:a16="http://schemas.microsoft.com/office/drawing/2014/main" id="{FEF9D9C9-16EA-4EDF-B8D9-177C67D9C3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23">
            <a:extLst>
              <a:ext uri="{FF2B5EF4-FFF2-40B4-BE49-F238E27FC236}">
                <a16:creationId xmlns:a16="http://schemas.microsoft.com/office/drawing/2014/main" id="{F8BF84D5-CE8B-48D9-AAC6-73EA5735EAE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5440363"/>
            <a:ext cx="8207375" cy="898525"/>
          </a:xfrm>
        </p:spPr>
        <p:txBody>
          <a:bodyPr anchorCtr="1"/>
          <a:lstStyle>
            <a:lvl1pPr algn="ctr">
              <a:defRPr sz="3600"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06651146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25D575C3-B589-41B0-B834-CE0D5B26A4F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M. Baldauf (DWD)</a:t>
            </a:r>
          </a:p>
        </p:txBody>
      </p:sp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A56BBABB-1699-43E2-B014-984892BBC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C5A73-90CF-4294-AA91-6F0CECE04DA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18414139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Käst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2425" indent="-352425">
              <a:buFont typeface="Wingdings" pitchFamily="2" charset="2"/>
              <a:buChar char="n"/>
              <a:defRPr/>
            </a:lvl1pPr>
            <a:lvl2pPr marL="692150" indent="-260350">
              <a:buFont typeface="Wingdings" pitchFamily="2" charset="2"/>
              <a:buChar char="n"/>
              <a:defRPr/>
            </a:lvl2pPr>
            <a:lvl3pPr marL="1143000" indent="-228600">
              <a:buFont typeface="Wingdings" pitchFamily="2" charset="2"/>
              <a:buChar char="n"/>
              <a:defRPr/>
            </a:lvl3pPr>
            <a:lvl4pPr marL="1600200" indent="-228600">
              <a:buFont typeface="Wingdings" pitchFamily="2" charset="2"/>
              <a:buChar char="n"/>
              <a:defRPr/>
            </a:lvl4pPr>
            <a:lvl5pPr marL="2057400" indent="-228600">
              <a:buFont typeface="Wingdings" pitchFamily="2" charset="2"/>
              <a:buChar char="n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BADCC029-5B5A-4418-8C63-9342E83EBC9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M. Baldauf (DWD)</a:t>
            </a:r>
          </a:p>
        </p:txBody>
      </p:sp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AC59C9EC-4008-4EC5-B05E-5CF85CE2ED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44D51-F1EE-473F-BF21-2D447778486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27174973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2425" indent="-352425">
              <a:buFont typeface="Wingdings" pitchFamily="2" charset="2"/>
              <a:buChar char=""/>
              <a:defRPr/>
            </a:lvl1pPr>
            <a:lvl2pPr marL="692150" indent="-260350">
              <a:buFont typeface="Wingdings" pitchFamily="2" charset="2"/>
              <a:buChar char=""/>
              <a:defRPr/>
            </a:lvl2pPr>
            <a:lvl3pPr marL="1143000" indent="-228600">
              <a:buFont typeface="Wingdings" pitchFamily="2" charset="2"/>
              <a:buChar char=""/>
              <a:defRPr/>
            </a:lvl3pPr>
            <a:lvl4pPr marL="1600200" indent="-228600">
              <a:buFont typeface="Wingdings" pitchFamily="2" charset="2"/>
              <a:buChar char=""/>
              <a:defRPr/>
            </a:lvl4pPr>
            <a:lvl5pPr marL="2057400" indent="-228600">
              <a:buFont typeface="Wingdings" pitchFamily="2" charset="2"/>
              <a:buChar char="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E6647AC9-F7DE-4F1B-BC1E-CFBDA7009E4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M. Baldauf (DWD)</a:t>
            </a:r>
          </a:p>
        </p:txBody>
      </p:sp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57D82414-E8AF-4550-9846-AC9ACAFE94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B7DD8-355D-4DBE-924F-C35CC168838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7663618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extLst>
              <a:ext uri="{FF2B5EF4-FFF2-40B4-BE49-F238E27FC236}">
                <a16:creationId xmlns:a16="http://schemas.microsoft.com/office/drawing/2014/main" id="{EAF8480A-D73C-405E-AABA-4F49D9A76BD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M. Baldauf (DWD)</a:t>
            </a:r>
          </a:p>
        </p:txBody>
      </p:sp>
      <p:sp>
        <p:nvSpPr>
          <p:cNvPr id="3" name="Foliennummernplatzhalter 1">
            <a:extLst>
              <a:ext uri="{FF2B5EF4-FFF2-40B4-BE49-F238E27FC236}">
                <a16:creationId xmlns:a16="http://schemas.microsoft.com/office/drawing/2014/main" id="{39BA038D-0D1B-4618-9DF6-A6DA9A45A9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9118C-4CA8-4C10-A25E-2F4B1806219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73460634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BB93EB-F4FC-41C0-ACBE-F2B351B50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09A0FDF-994B-40DA-ADA8-A20CCEBCFC5E}" type="datetimeFigureOut">
              <a:rPr lang="de-DE"/>
              <a:pPr>
                <a:defRPr/>
              </a:pPr>
              <a:t>11.09.2023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193770-9341-43E5-90C1-8DCC12353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8A9CBF1-AF74-4E5D-B3C2-F1A88C245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E2E5716-0B56-44BE-A8DF-8C38A51DA46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44907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K:\Deutscher Wetterdienst\Corporate Design Aktuell\DWD-Logo-Komplett\20mm\RGB\Wortbildmarke mit Claim\bmp\Wortbildmarke-und-Claim-positiv-auf-weiss.bmp">
            <a:extLst>
              <a:ext uri="{FF2B5EF4-FFF2-40B4-BE49-F238E27FC236}">
                <a16:creationId xmlns:a16="http://schemas.microsoft.com/office/drawing/2014/main" id="{8D448ED9-AFB5-C5DE-95C2-D76F969889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23">
            <a:extLst>
              <a:ext uri="{FF2B5EF4-FFF2-40B4-BE49-F238E27FC236}">
                <a16:creationId xmlns:a16="http://schemas.microsoft.com/office/drawing/2014/main" id="{2D6C8FD1-C2D0-21EE-5242-99BCEB7E272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5440363"/>
            <a:ext cx="8207375" cy="898525"/>
          </a:xfrm>
        </p:spPr>
        <p:txBody>
          <a:bodyPr anchorCtr="1"/>
          <a:lstStyle>
            <a:lvl1pPr algn="ctr">
              <a:defRPr sz="3600"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99807329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BC17EB78-5840-3700-4F56-489AE7E1A08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M. Baldauf (DWD)</a:t>
            </a:r>
          </a:p>
        </p:txBody>
      </p:sp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3F1593DA-C0DE-EBDA-B09F-0E403D009A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4B29EC-5059-457A-9C09-34CBB574950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62481631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Käst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2425" indent="-352425">
              <a:buFont typeface="Wingdings" pitchFamily="2" charset="2"/>
              <a:buChar char="n"/>
              <a:defRPr/>
            </a:lvl1pPr>
            <a:lvl2pPr marL="692150" indent="-260350">
              <a:buFont typeface="Wingdings" pitchFamily="2" charset="2"/>
              <a:buChar char="n"/>
              <a:defRPr/>
            </a:lvl2pPr>
            <a:lvl3pPr marL="1143000" indent="-228600">
              <a:buFont typeface="Wingdings" pitchFamily="2" charset="2"/>
              <a:buChar char="n"/>
              <a:defRPr/>
            </a:lvl3pPr>
            <a:lvl4pPr marL="1600200" indent="-228600">
              <a:buFont typeface="Wingdings" pitchFamily="2" charset="2"/>
              <a:buChar char="n"/>
              <a:defRPr/>
            </a:lvl4pPr>
            <a:lvl5pPr marL="2057400" indent="-228600">
              <a:buFont typeface="Wingdings" pitchFamily="2" charset="2"/>
              <a:buChar char="n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A638B2D4-5013-4E7B-AB44-8BD3AFCCF22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M. Baldauf (DWD)</a:t>
            </a:r>
          </a:p>
        </p:txBody>
      </p:sp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C0132517-5C22-4FF1-E04A-10E3A7DE44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6A93D1-BB01-447E-BF6E-6EEA023483E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00126348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2425" indent="-352425">
              <a:buFont typeface="Wingdings" pitchFamily="2" charset="2"/>
              <a:buChar char=""/>
              <a:defRPr/>
            </a:lvl1pPr>
            <a:lvl2pPr marL="692150" indent="-260350">
              <a:buFont typeface="Wingdings" pitchFamily="2" charset="2"/>
              <a:buChar char=""/>
              <a:defRPr/>
            </a:lvl2pPr>
            <a:lvl3pPr marL="1143000" indent="-228600">
              <a:buFont typeface="Wingdings" pitchFamily="2" charset="2"/>
              <a:buChar char=""/>
              <a:defRPr/>
            </a:lvl3pPr>
            <a:lvl4pPr marL="1600200" indent="-228600">
              <a:buFont typeface="Wingdings" pitchFamily="2" charset="2"/>
              <a:buChar char=""/>
              <a:defRPr/>
            </a:lvl4pPr>
            <a:lvl5pPr marL="2057400" indent="-228600">
              <a:buFont typeface="Wingdings" pitchFamily="2" charset="2"/>
              <a:buChar char="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F88DD7A9-70CA-6E05-B0AC-0FBE553F636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M. Baldauf (DWD)</a:t>
            </a:r>
          </a:p>
        </p:txBody>
      </p:sp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3B874A8E-CEC9-DCD8-71E0-4E9E264107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632FCE-A8D3-40B8-B982-F0BD9F7AAFA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28888779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extLst>
              <a:ext uri="{FF2B5EF4-FFF2-40B4-BE49-F238E27FC236}">
                <a16:creationId xmlns:a16="http://schemas.microsoft.com/office/drawing/2014/main" id="{CCDA46FE-6753-BADF-135B-042E57DC1EC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M. Baldauf (DWD)</a:t>
            </a:r>
          </a:p>
        </p:txBody>
      </p:sp>
      <p:sp>
        <p:nvSpPr>
          <p:cNvPr id="3" name="Foliennummernplatzhalter 1">
            <a:extLst>
              <a:ext uri="{FF2B5EF4-FFF2-40B4-BE49-F238E27FC236}">
                <a16:creationId xmlns:a16="http://schemas.microsoft.com/office/drawing/2014/main" id="{C79FFF29-457D-7323-73A0-BE352FC334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14AE80-F294-4C95-AEBA-02F3227D431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47287676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91359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K:\Deutscher Wetterdienst\Corporate Design Aktuell\DWD-Logo-Komplett\20mm\RGB\Wortbildmarke mit Claim\bmp\Wortbildmarke-und-Claim-positiv-auf-weiss.bmp">
            <a:extLst>
              <a:ext uri="{FF2B5EF4-FFF2-40B4-BE49-F238E27FC236}">
                <a16:creationId xmlns:a16="http://schemas.microsoft.com/office/drawing/2014/main" id="{6A800802-8170-407A-AF61-9863A30806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23">
            <a:extLst>
              <a:ext uri="{FF2B5EF4-FFF2-40B4-BE49-F238E27FC236}">
                <a16:creationId xmlns:a16="http://schemas.microsoft.com/office/drawing/2014/main" id="{A986F14E-9967-490D-9C7B-575FD73CEC4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5440363"/>
            <a:ext cx="8207375" cy="898525"/>
          </a:xfrm>
        </p:spPr>
        <p:txBody>
          <a:bodyPr anchorCtr="1"/>
          <a:lstStyle>
            <a:lvl1pPr algn="ctr">
              <a:defRPr sz="3600"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20929013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E5B6D2BF-0BE2-40EB-A306-764D491834E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M. Baldauf (DWD)</a:t>
            </a:r>
          </a:p>
        </p:txBody>
      </p:sp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A64C36B8-6E6A-44DA-A983-47371D4A27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C130A-E905-48BA-AA90-ABD94CA5F09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940044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Käst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2425" indent="-352425">
              <a:buFont typeface="Wingdings" pitchFamily="2" charset="2"/>
              <a:buChar char="n"/>
              <a:defRPr/>
            </a:lvl1pPr>
            <a:lvl2pPr marL="692150" indent="-260350">
              <a:buFont typeface="Wingdings" pitchFamily="2" charset="2"/>
              <a:buChar char="n"/>
              <a:defRPr/>
            </a:lvl2pPr>
            <a:lvl3pPr marL="1143000" indent="-228600">
              <a:buFont typeface="Wingdings" pitchFamily="2" charset="2"/>
              <a:buChar char="n"/>
              <a:defRPr/>
            </a:lvl3pPr>
            <a:lvl4pPr marL="1600200" indent="-228600">
              <a:buFont typeface="Wingdings" pitchFamily="2" charset="2"/>
              <a:buChar char="n"/>
              <a:defRPr/>
            </a:lvl4pPr>
            <a:lvl5pPr marL="2057400" indent="-228600">
              <a:buFont typeface="Wingdings" pitchFamily="2" charset="2"/>
              <a:buChar char="n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74D5BF3B-076C-4251-ABC7-55C149900D7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M. Baldauf (DWD)</a:t>
            </a:r>
          </a:p>
        </p:txBody>
      </p:sp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D9B950BB-D7EB-4DAD-A272-DE803F957D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2813C-E253-4D90-97DE-F4B6E46FBA1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74730199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2425" indent="-352425">
              <a:buFont typeface="Wingdings" pitchFamily="2" charset="2"/>
              <a:buChar char=""/>
              <a:defRPr/>
            </a:lvl1pPr>
            <a:lvl2pPr marL="692150" indent="-260350">
              <a:buFont typeface="Wingdings" pitchFamily="2" charset="2"/>
              <a:buChar char=""/>
              <a:defRPr/>
            </a:lvl2pPr>
            <a:lvl3pPr marL="1143000" indent="-228600">
              <a:buFont typeface="Wingdings" pitchFamily="2" charset="2"/>
              <a:buChar char=""/>
              <a:defRPr/>
            </a:lvl3pPr>
            <a:lvl4pPr marL="1600200" indent="-228600">
              <a:buFont typeface="Wingdings" pitchFamily="2" charset="2"/>
              <a:buChar char=""/>
              <a:defRPr/>
            </a:lvl4pPr>
            <a:lvl5pPr marL="2057400" indent="-228600">
              <a:buFont typeface="Wingdings" pitchFamily="2" charset="2"/>
              <a:buChar char="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9F8ABECE-7ED1-45E6-8A78-AD68301ADBD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M. Baldauf (DWD)</a:t>
            </a:r>
          </a:p>
        </p:txBody>
      </p:sp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8B0A1A68-C644-42BA-8EA2-AF4EE01804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ACE8E-51B7-4493-9048-820F508DF53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62737699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extLst>
              <a:ext uri="{FF2B5EF4-FFF2-40B4-BE49-F238E27FC236}">
                <a16:creationId xmlns:a16="http://schemas.microsoft.com/office/drawing/2014/main" id="{255E3139-3CF7-48FC-823F-FA7B43BF11E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M. Baldauf (DWD)</a:t>
            </a:r>
          </a:p>
        </p:txBody>
      </p:sp>
      <p:sp>
        <p:nvSpPr>
          <p:cNvPr id="3" name="Foliennummernplatzhalter 1">
            <a:extLst>
              <a:ext uri="{FF2B5EF4-FFF2-40B4-BE49-F238E27FC236}">
                <a16:creationId xmlns:a16="http://schemas.microsoft.com/office/drawing/2014/main" id="{E322C6EA-CDEC-46F1-B1CF-84AB75663C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7A49F-E765-4B9C-9881-88EADD8F2D7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35528598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A3FF3F-885B-4F9E-BE27-52158B4F6D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F26A5-8981-481F-A7A3-43518606C300}" type="datetimeFigureOut">
              <a:rPr lang="de-DE"/>
              <a:pPr>
                <a:defRPr/>
              </a:pPr>
              <a:t>11.09.2023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0EBE30-3C54-4067-917A-927B1110D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0CBE13-DD3F-4298-9FD0-FA31BA1B1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132C7-C310-445B-9C5A-EDF81A8D3F1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816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60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2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9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9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54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"/>
          <p:cNvSpPr/>
          <p:nvPr/>
        </p:nvSpPr>
        <p:spPr>
          <a:xfrm>
            <a:off x="244440" y="6351480"/>
            <a:ext cx="8613720" cy="0"/>
          </a:xfrm>
          <a:prstGeom prst="line">
            <a:avLst/>
          </a:prstGeom>
          <a:ln w="15120">
            <a:solidFill>
              <a:srgbClr val="2D4B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" name="Picture 28" descr="Bundesadler_kleiner"/>
          <p:cNvPicPr/>
          <p:nvPr/>
        </p:nvPicPr>
        <p:blipFill>
          <a:blip r:embed="rId15"/>
          <a:stretch/>
        </p:blipFill>
        <p:spPr>
          <a:xfrm>
            <a:off x="358920" y="6405480"/>
            <a:ext cx="445320" cy="415080"/>
          </a:xfrm>
          <a:prstGeom prst="rect">
            <a:avLst/>
          </a:prstGeom>
          <a:ln>
            <a:noFill/>
          </a:ln>
        </p:spPr>
      </p:pic>
      <p:pic>
        <p:nvPicPr>
          <p:cNvPr id="2" name="Picture 12" descr="K:\Deutscher Wetterdienst\Corporate Design Aktuell\DWD-Logo-Komplett\20mm\RGB\Wortbildmarke mit Claim\bmp\Wortbildmarke-und-Claim-positiv-auf-weiss.bmp"/>
          <p:cNvPicPr/>
          <p:nvPr/>
        </p:nvPicPr>
        <p:blipFill>
          <a:blip r:embed="rId16"/>
          <a:stretch/>
        </p:blipFill>
        <p:spPr>
          <a:xfrm>
            <a:off x="6594480" y="189000"/>
            <a:ext cx="2294640" cy="612000"/>
          </a:xfrm>
          <a:prstGeom prst="rect">
            <a:avLst/>
          </a:prstGeom>
          <a:ln>
            <a:noFill/>
          </a:ln>
        </p:spPr>
      </p:pic>
      <p:sp>
        <p:nvSpPr>
          <p:cNvPr id="3" name="Line 2"/>
          <p:cNvSpPr/>
          <p:nvPr/>
        </p:nvSpPr>
        <p:spPr>
          <a:xfrm>
            <a:off x="244440" y="903240"/>
            <a:ext cx="8648640" cy="0"/>
          </a:xfrm>
          <a:prstGeom prst="line">
            <a:avLst/>
          </a:prstGeom>
          <a:ln w="25560">
            <a:solidFill>
              <a:srgbClr val="2D4B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4400" b="0" strike="noStrike" spc="-1">
                <a:latin typeface="Arial"/>
              </a:rPr>
              <a:t>Format des Titeltextes durch Klicken bearbeiten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/>
    <p:bodyStyle/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C7567BD-68F8-4D28-9EAA-609C6B90FD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96975"/>
            <a:ext cx="83534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Folienmasterformat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C3051E3-A647-4686-85CD-787505F950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839913"/>
            <a:ext cx="8353425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Line 23">
            <a:extLst>
              <a:ext uri="{FF2B5EF4-FFF2-40B4-BE49-F238E27FC236}">
                <a16:creationId xmlns:a16="http://schemas.microsoft.com/office/drawing/2014/main" id="{F26729AB-2551-4D82-8375-AC5F11B2C31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4475" y="6351588"/>
            <a:ext cx="8613775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29" name="Picture 28" descr="Bundesadler_kleiner">
            <a:extLst>
              <a:ext uri="{FF2B5EF4-FFF2-40B4-BE49-F238E27FC236}">
                <a16:creationId xmlns:a16="http://schemas.microsoft.com/office/drawing/2014/main" id="{E0AABD35-39BE-466E-916A-3A140D5570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2" descr="K:\Deutscher Wetterdienst\Corporate Design Aktuell\DWD-Logo-Komplett\20mm\RGB\Wortbildmarke mit Claim\bmp\Wortbildmarke-und-Claim-positiv-auf-weiss.bmp">
            <a:extLst>
              <a:ext uri="{FF2B5EF4-FFF2-40B4-BE49-F238E27FC236}">
                <a16:creationId xmlns:a16="http://schemas.microsoft.com/office/drawing/2014/main" id="{E7DC94BF-54DC-422A-88E0-6DA33B4055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23">
            <a:extLst>
              <a:ext uri="{FF2B5EF4-FFF2-40B4-BE49-F238E27FC236}">
                <a16:creationId xmlns:a16="http://schemas.microsoft.com/office/drawing/2014/main" id="{0A20EB6B-4B08-41D0-9EBC-97A04F3EBB1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92C85C83-6150-4CBF-B4A3-D7E29EFFCE3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381750"/>
            <a:ext cx="3709988" cy="215900"/>
          </a:xfrm>
          <a:prstGeom prst="rect">
            <a:avLst/>
          </a:prstGeom>
          <a:ln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M. Baldauf (DWD)</a:t>
            </a:r>
          </a:p>
        </p:txBody>
      </p:sp>
      <p:sp>
        <p:nvSpPr>
          <p:cNvPr id="20" name="Foliennummernplatzhalter 1">
            <a:extLst>
              <a:ext uri="{FF2B5EF4-FFF2-40B4-BE49-F238E27FC236}">
                <a16:creationId xmlns:a16="http://schemas.microsoft.com/office/drawing/2014/main" id="{01780901-A3D9-4B88-8AB6-728F5B15F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3575" y="6381750"/>
            <a:ext cx="465138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620F856C-0851-4831-A78B-62795839288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2863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</p:sldLayoutIdLst>
  <p:transition>
    <p:fade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52425" indent="-352425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603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54D73C0-6B29-A64E-8683-2E0B6BA992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96975"/>
            <a:ext cx="83534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Folienmasterformat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EE8600F-8C69-0A5D-6936-A8C3686C52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839913"/>
            <a:ext cx="8353425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Line 23">
            <a:extLst>
              <a:ext uri="{FF2B5EF4-FFF2-40B4-BE49-F238E27FC236}">
                <a16:creationId xmlns:a16="http://schemas.microsoft.com/office/drawing/2014/main" id="{2906668E-BE73-9FEA-4876-1D2558CD212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4475" y="6351588"/>
            <a:ext cx="8613775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29" name="Picture 28" descr="Bundesadler_kleiner">
            <a:extLst>
              <a:ext uri="{FF2B5EF4-FFF2-40B4-BE49-F238E27FC236}">
                <a16:creationId xmlns:a16="http://schemas.microsoft.com/office/drawing/2014/main" id="{BCDDAA3E-E02E-9893-18D6-D424278887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2" descr="K:\Deutscher Wetterdienst\Corporate Design Aktuell\DWD-Logo-Komplett\20mm\RGB\Wortbildmarke mit Claim\bmp\Wortbildmarke-und-Claim-positiv-auf-weiss.bmp">
            <a:extLst>
              <a:ext uri="{FF2B5EF4-FFF2-40B4-BE49-F238E27FC236}">
                <a16:creationId xmlns:a16="http://schemas.microsoft.com/office/drawing/2014/main" id="{E2D530D2-6706-5A08-04C2-067FF9C66B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23">
            <a:extLst>
              <a:ext uri="{FF2B5EF4-FFF2-40B4-BE49-F238E27FC236}">
                <a16:creationId xmlns:a16="http://schemas.microsoft.com/office/drawing/2014/main" id="{F679A29C-968D-0A3A-B8F1-02984F462EA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DCB16934-57F3-59E9-6CD7-31B66AE4235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381750"/>
            <a:ext cx="3709988" cy="215900"/>
          </a:xfrm>
          <a:prstGeom prst="rect">
            <a:avLst/>
          </a:prstGeom>
          <a:ln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M. Baldauf (DWD)</a:t>
            </a:r>
          </a:p>
        </p:txBody>
      </p:sp>
      <p:sp>
        <p:nvSpPr>
          <p:cNvPr id="20" name="Foliennummernplatzhalter 1">
            <a:extLst>
              <a:ext uri="{FF2B5EF4-FFF2-40B4-BE49-F238E27FC236}">
                <a16:creationId xmlns:a16="http://schemas.microsoft.com/office/drawing/2014/main" id="{65692D11-9B64-DB2A-52FD-E02745C955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3575" y="6381750"/>
            <a:ext cx="465138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E18CF1F4-048A-44F5-8677-0B34A25A95F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9501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</p:sldLayoutIdLst>
  <p:transition>
    <p:fade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52425" indent="-352425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603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96975"/>
            <a:ext cx="83534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Folienmasterformat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839913"/>
            <a:ext cx="8353425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Line 23"/>
          <p:cNvSpPr>
            <a:spLocks noChangeShapeType="1"/>
          </p:cNvSpPr>
          <p:nvPr userDrawn="1"/>
        </p:nvSpPr>
        <p:spPr bwMode="auto">
          <a:xfrm>
            <a:off x="244475" y="6351588"/>
            <a:ext cx="8613775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29" name="Picture 28" descr="Bundesadler_kleiner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23"/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381750"/>
            <a:ext cx="3709988" cy="215900"/>
          </a:xfrm>
          <a:prstGeom prst="rect">
            <a:avLst/>
          </a:prstGeom>
          <a:ln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M. Baldauf (DWD)</a:t>
            </a:r>
          </a:p>
        </p:txBody>
      </p:sp>
      <p:sp>
        <p:nvSpPr>
          <p:cNvPr id="20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283575" y="6381750"/>
            <a:ext cx="465138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BC7D1743-5810-47E5-AC45-652804741DC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322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</p:sldLayoutIdLst>
  <p:transition>
    <p:fade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52425" indent="-352425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603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96975"/>
            <a:ext cx="83534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Folienmasterformat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839913"/>
            <a:ext cx="8353425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Line 23"/>
          <p:cNvSpPr>
            <a:spLocks noChangeShapeType="1"/>
          </p:cNvSpPr>
          <p:nvPr userDrawn="1"/>
        </p:nvSpPr>
        <p:spPr bwMode="auto">
          <a:xfrm>
            <a:off x="244475" y="6351588"/>
            <a:ext cx="8613775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29" name="Picture 28" descr="Bundesadler_kleiner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23"/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381750"/>
            <a:ext cx="3709988" cy="215900"/>
          </a:xfrm>
          <a:prstGeom prst="rect">
            <a:avLst/>
          </a:prstGeom>
          <a:ln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M. Baldauf (DWD)</a:t>
            </a:r>
          </a:p>
        </p:txBody>
      </p:sp>
      <p:sp>
        <p:nvSpPr>
          <p:cNvPr id="20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283575" y="6381750"/>
            <a:ext cx="465138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3A358686-9CD3-4215-8F62-45313DDC9ED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2723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</p:sldLayoutIdLst>
  <p:transition>
    <p:fade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52425" indent="-352425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603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EEF5231-D692-4780-8A2A-7D17EE867E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96975"/>
            <a:ext cx="83534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Folienmasterformat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D36D407-04C7-43AA-B2A9-637066DA0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839913"/>
            <a:ext cx="8353425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Line 23">
            <a:extLst>
              <a:ext uri="{FF2B5EF4-FFF2-40B4-BE49-F238E27FC236}">
                <a16:creationId xmlns:a16="http://schemas.microsoft.com/office/drawing/2014/main" id="{6DD7A8CC-1675-42F3-BC17-A64CC35CC33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4475" y="6351588"/>
            <a:ext cx="8613775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29" name="Picture 28" descr="Bundesadler_kleiner">
            <a:extLst>
              <a:ext uri="{FF2B5EF4-FFF2-40B4-BE49-F238E27FC236}">
                <a16:creationId xmlns:a16="http://schemas.microsoft.com/office/drawing/2014/main" id="{566266F9-76B6-4AEC-98DD-D5C1746C35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2" descr="K:\Deutscher Wetterdienst\Corporate Design Aktuell\DWD-Logo-Komplett\20mm\RGB\Wortbildmarke mit Claim\bmp\Wortbildmarke-und-Claim-positiv-auf-weiss.bmp">
            <a:extLst>
              <a:ext uri="{FF2B5EF4-FFF2-40B4-BE49-F238E27FC236}">
                <a16:creationId xmlns:a16="http://schemas.microsoft.com/office/drawing/2014/main" id="{D114D714-EB08-40F0-9A60-1D7B27828D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23">
            <a:extLst>
              <a:ext uri="{FF2B5EF4-FFF2-40B4-BE49-F238E27FC236}">
                <a16:creationId xmlns:a16="http://schemas.microsoft.com/office/drawing/2014/main" id="{F9FAD464-6AE1-4006-9EB3-ECF6D76867E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BF575E93-E8A5-47BA-B613-CFDC0430F7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381750"/>
            <a:ext cx="3709988" cy="215900"/>
          </a:xfrm>
          <a:prstGeom prst="rect">
            <a:avLst/>
          </a:prstGeom>
          <a:ln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M. Baldauf (DWD)</a:t>
            </a:r>
          </a:p>
        </p:txBody>
      </p:sp>
      <p:sp>
        <p:nvSpPr>
          <p:cNvPr id="20" name="Foliennummernplatzhalter 1">
            <a:extLst>
              <a:ext uri="{FF2B5EF4-FFF2-40B4-BE49-F238E27FC236}">
                <a16:creationId xmlns:a16="http://schemas.microsoft.com/office/drawing/2014/main" id="{F52576B4-DB10-4CA3-90F3-2643AC4C8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3575" y="6381750"/>
            <a:ext cx="465138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ACDBAAD6-0273-4467-B3F7-5EE05998134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2489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2" r:id="rId6"/>
  </p:sldLayoutIdLst>
  <p:transition>
    <p:fade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52425" indent="-352425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603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31709F7-9CC1-4EA9-9864-869AFBC89E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96975"/>
            <a:ext cx="83534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Folienmasterformat durch Klicken bearbeiten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2DBAFCA-B01C-471F-8881-5B897EFD4F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839913"/>
            <a:ext cx="8353425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100" name="Line 23">
            <a:extLst>
              <a:ext uri="{FF2B5EF4-FFF2-40B4-BE49-F238E27FC236}">
                <a16:creationId xmlns:a16="http://schemas.microsoft.com/office/drawing/2014/main" id="{D3C91BAB-F460-4961-BDC5-3481F9D1F62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4475" y="6351588"/>
            <a:ext cx="8613775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4101" name="Picture 28" descr="Bundesadler_kleiner">
            <a:extLst>
              <a:ext uri="{FF2B5EF4-FFF2-40B4-BE49-F238E27FC236}">
                <a16:creationId xmlns:a16="http://schemas.microsoft.com/office/drawing/2014/main" id="{3DB9C6A2-C63D-417A-83CD-AB9FD27CD0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2" descr="K:\Deutscher Wetterdienst\Corporate Design Aktuell\DWD-Logo-Komplett\20mm\RGB\Wortbildmarke mit Claim\bmp\Wortbildmarke-und-Claim-positiv-auf-weiss.bmp">
            <a:extLst>
              <a:ext uri="{FF2B5EF4-FFF2-40B4-BE49-F238E27FC236}">
                <a16:creationId xmlns:a16="http://schemas.microsoft.com/office/drawing/2014/main" id="{3B7B749E-DF63-4D81-B254-3FD24F4535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Line 23">
            <a:extLst>
              <a:ext uri="{FF2B5EF4-FFF2-40B4-BE49-F238E27FC236}">
                <a16:creationId xmlns:a16="http://schemas.microsoft.com/office/drawing/2014/main" id="{8345A386-4BBC-47EC-BA53-2848A39F784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70998E81-1CB4-4BF7-B378-71DB2CF9474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381750"/>
            <a:ext cx="3709988" cy="215900"/>
          </a:xfrm>
          <a:prstGeom prst="rect">
            <a:avLst/>
          </a:prstGeom>
          <a:ln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M. Baldauf (DWD)</a:t>
            </a:r>
          </a:p>
        </p:txBody>
      </p:sp>
      <p:sp>
        <p:nvSpPr>
          <p:cNvPr id="20" name="Foliennummernplatzhalter 1">
            <a:extLst>
              <a:ext uri="{FF2B5EF4-FFF2-40B4-BE49-F238E27FC236}">
                <a16:creationId xmlns:a16="http://schemas.microsoft.com/office/drawing/2014/main" id="{D4F6F86F-D9F7-4962-84E2-02CE4FF3E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3575" y="6381750"/>
            <a:ext cx="465138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3F57D4E1-8F32-4FFE-AF16-F005E04309B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7038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</p:sldLayoutIdLst>
  <p:transition>
    <p:fade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52425" indent="-352425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603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93D2A6F-5DA3-48B4-8C99-3E55958FF7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96975"/>
            <a:ext cx="83534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Folienmasterformat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06747C3-434A-4AAA-B1FF-3C7F000989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839913"/>
            <a:ext cx="8353425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Line 23">
            <a:extLst>
              <a:ext uri="{FF2B5EF4-FFF2-40B4-BE49-F238E27FC236}">
                <a16:creationId xmlns:a16="http://schemas.microsoft.com/office/drawing/2014/main" id="{14AF7137-DD4B-459D-8198-C3112C2FBD0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4475" y="6351588"/>
            <a:ext cx="8613775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29" name="Picture 28" descr="Bundesadler_kleiner">
            <a:extLst>
              <a:ext uri="{FF2B5EF4-FFF2-40B4-BE49-F238E27FC236}">
                <a16:creationId xmlns:a16="http://schemas.microsoft.com/office/drawing/2014/main" id="{A2C605B2-9FC5-4EF4-BE25-199B00B621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2" descr="K:\Deutscher Wetterdienst\Corporate Design Aktuell\DWD-Logo-Komplett\20mm\RGB\Wortbildmarke mit Claim\bmp\Wortbildmarke-und-Claim-positiv-auf-weiss.bmp">
            <a:extLst>
              <a:ext uri="{FF2B5EF4-FFF2-40B4-BE49-F238E27FC236}">
                <a16:creationId xmlns:a16="http://schemas.microsoft.com/office/drawing/2014/main" id="{BB11150E-605F-48E0-AEA2-01B565A986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23">
            <a:extLst>
              <a:ext uri="{FF2B5EF4-FFF2-40B4-BE49-F238E27FC236}">
                <a16:creationId xmlns:a16="http://schemas.microsoft.com/office/drawing/2014/main" id="{DAC41D04-C5A3-4F7E-9D41-CAA2D4C6427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9DF86366-AA19-4AEA-A665-A40CA6A5B85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381750"/>
            <a:ext cx="3709988" cy="215900"/>
          </a:xfrm>
          <a:prstGeom prst="rect">
            <a:avLst/>
          </a:prstGeom>
          <a:ln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M. Baldauf (DWD)</a:t>
            </a:r>
          </a:p>
        </p:txBody>
      </p:sp>
      <p:sp>
        <p:nvSpPr>
          <p:cNvPr id="20" name="Foliennummernplatzhalter 1">
            <a:extLst>
              <a:ext uri="{FF2B5EF4-FFF2-40B4-BE49-F238E27FC236}">
                <a16:creationId xmlns:a16="http://schemas.microsoft.com/office/drawing/2014/main" id="{E4E19DBC-8768-4BDE-803D-A370589D6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3575" y="6381750"/>
            <a:ext cx="465138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94680560-68DB-46E5-9AAD-54529CA443A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4776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</p:sldLayoutIdLst>
  <p:transition>
    <p:fade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52425" indent="-352425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603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D5778D2-CE26-44F2-9572-10C4AABC16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96975"/>
            <a:ext cx="83534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Folienmasterformat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96C5D89-D258-40E2-87F8-66F727ED3E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839913"/>
            <a:ext cx="8353425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Line 23">
            <a:extLst>
              <a:ext uri="{FF2B5EF4-FFF2-40B4-BE49-F238E27FC236}">
                <a16:creationId xmlns:a16="http://schemas.microsoft.com/office/drawing/2014/main" id="{997B6699-086F-4E2F-A173-14C028E9600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4475" y="6351588"/>
            <a:ext cx="8613775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29" name="Picture 28" descr="Bundesadler_kleiner">
            <a:extLst>
              <a:ext uri="{FF2B5EF4-FFF2-40B4-BE49-F238E27FC236}">
                <a16:creationId xmlns:a16="http://schemas.microsoft.com/office/drawing/2014/main" id="{9D7E956B-3FED-4D2A-8ACE-AA6201A1D6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2" descr="K:\Deutscher Wetterdienst\Corporate Design Aktuell\DWD-Logo-Komplett\20mm\RGB\Wortbildmarke mit Claim\bmp\Wortbildmarke-und-Claim-positiv-auf-weiss.bmp">
            <a:extLst>
              <a:ext uri="{FF2B5EF4-FFF2-40B4-BE49-F238E27FC236}">
                <a16:creationId xmlns:a16="http://schemas.microsoft.com/office/drawing/2014/main" id="{22E0FBB8-B18C-478D-8CA1-0B32498A89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23">
            <a:extLst>
              <a:ext uri="{FF2B5EF4-FFF2-40B4-BE49-F238E27FC236}">
                <a16:creationId xmlns:a16="http://schemas.microsoft.com/office/drawing/2014/main" id="{8F4E40C1-0DAC-4AE8-A037-AA6ACE00D0C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9DECA129-E734-4FDF-868C-C1D27B9FDCF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381750"/>
            <a:ext cx="3709988" cy="215900"/>
          </a:xfrm>
          <a:prstGeom prst="rect">
            <a:avLst/>
          </a:prstGeom>
          <a:ln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M. Baldauf (DWD)</a:t>
            </a:r>
          </a:p>
        </p:txBody>
      </p:sp>
      <p:sp>
        <p:nvSpPr>
          <p:cNvPr id="20" name="Foliennummernplatzhalter 1">
            <a:extLst>
              <a:ext uri="{FF2B5EF4-FFF2-40B4-BE49-F238E27FC236}">
                <a16:creationId xmlns:a16="http://schemas.microsoft.com/office/drawing/2014/main" id="{0D5C9C42-A6EE-473E-8CBB-3BB4325A6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3575" y="6381750"/>
            <a:ext cx="465138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242F032F-3DC7-43C1-9AB1-88E638FC1C6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7136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</p:sldLayoutIdLst>
  <p:transition>
    <p:fade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52425" indent="-352425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603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54D73C0-6B29-A64E-8683-2E0B6BA992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96975"/>
            <a:ext cx="83534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Folienmasterformat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EE8600F-8C69-0A5D-6936-A8C3686C52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839913"/>
            <a:ext cx="8353425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Line 23">
            <a:extLst>
              <a:ext uri="{FF2B5EF4-FFF2-40B4-BE49-F238E27FC236}">
                <a16:creationId xmlns:a16="http://schemas.microsoft.com/office/drawing/2014/main" id="{2906668E-BE73-9FEA-4876-1D2558CD212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4475" y="6351588"/>
            <a:ext cx="8613775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29" name="Picture 28" descr="Bundesadler_kleiner">
            <a:extLst>
              <a:ext uri="{FF2B5EF4-FFF2-40B4-BE49-F238E27FC236}">
                <a16:creationId xmlns:a16="http://schemas.microsoft.com/office/drawing/2014/main" id="{BCDDAA3E-E02E-9893-18D6-D424278887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2" descr="K:\Deutscher Wetterdienst\Corporate Design Aktuell\DWD-Logo-Komplett\20mm\RGB\Wortbildmarke mit Claim\bmp\Wortbildmarke-und-Claim-positiv-auf-weiss.bmp">
            <a:extLst>
              <a:ext uri="{FF2B5EF4-FFF2-40B4-BE49-F238E27FC236}">
                <a16:creationId xmlns:a16="http://schemas.microsoft.com/office/drawing/2014/main" id="{E2D530D2-6706-5A08-04C2-067FF9C66B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23">
            <a:extLst>
              <a:ext uri="{FF2B5EF4-FFF2-40B4-BE49-F238E27FC236}">
                <a16:creationId xmlns:a16="http://schemas.microsoft.com/office/drawing/2014/main" id="{F679A29C-968D-0A3A-B8F1-02984F462EA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DCB16934-57F3-59E9-6CD7-31B66AE4235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381750"/>
            <a:ext cx="3709988" cy="215900"/>
          </a:xfrm>
          <a:prstGeom prst="rect">
            <a:avLst/>
          </a:prstGeom>
          <a:ln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M. Baldauf (DWD)</a:t>
            </a:r>
          </a:p>
        </p:txBody>
      </p:sp>
      <p:sp>
        <p:nvSpPr>
          <p:cNvPr id="20" name="Foliennummernplatzhalter 1">
            <a:extLst>
              <a:ext uri="{FF2B5EF4-FFF2-40B4-BE49-F238E27FC236}">
                <a16:creationId xmlns:a16="http://schemas.microsoft.com/office/drawing/2014/main" id="{65692D11-9B64-DB2A-52FD-E02745C955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3575" y="6381750"/>
            <a:ext cx="465138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E18CF1F4-048A-44F5-8677-0B34A25A95F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2072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</p:sldLayoutIdLst>
  <p:transition>
    <p:fade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52425" indent="-352425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603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gif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8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8283600" y="6381720"/>
            <a:ext cx="464400" cy="2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018B45BD-BC14-4435-A485-C44B48A8FE8A}" type="slidenum">
              <a:rPr lang="de-DE" sz="1000" b="0" strike="noStrike" spc="-1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1</a:t>
            </a:fld>
            <a:endParaRPr lang="de-DE" sz="1000" b="0" strike="noStrike" spc="-1" dirty="0"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900540" y="1700808"/>
            <a:ext cx="7342920" cy="35071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spc="-1" dirty="0">
                <a:solidFill>
                  <a:srgbClr val="2D4B9B"/>
                </a:solidFill>
              </a:rPr>
              <a:t>Status of the ‘model dynamics’ WG2 – </a:t>
            </a:r>
          </a:p>
          <a:p>
            <a:pPr>
              <a:lnSpc>
                <a:spcPct val="100000"/>
              </a:lnSpc>
            </a:pPr>
            <a:r>
              <a:rPr lang="en-US" sz="2400" b="1" spc="-1" dirty="0">
                <a:solidFill>
                  <a:srgbClr val="2D4B9B"/>
                </a:solidFill>
              </a:rPr>
              <a:t>the BRIDGE project</a:t>
            </a:r>
          </a:p>
          <a:p>
            <a:pPr>
              <a:lnSpc>
                <a:spcPct val="100000"/>
              </a:lnSpc>
            </a:pPr>
            <a:endParaRPr lang="en-US" sz="2400" b="1" strike="noStrike" spc="-1" dirty="0">
              <a:solidFill>
                <a:srgbClr val="2D4B9B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pc="-1" dirty="0">
                <a:solidFill>
                  <a:schemeClr val="tx2"/>
                </a:solidFill>
              </a:rPr>
              <a:t>COSMO </a:t>
            </a:r>
            <a:r>
              <a:rPr lang="de-DE" spc="-1" dirty="0">
                <a:solidFill>
                  <a:schemeClr val="tx2"/>
                </a:solidFill>
                <a:latin typeface="Arial"/>
              </a:rPr>
              <a:t>General Meeting</a:t>
            </a:r>
          </a:p>
          <a:p>
            <a:pPr>
              <a:lnSpc>
                <a:spcPct val="100000"/>
              </a:lnSpc>
            </a:pPr>
            <a:r>
              <a:rPr lang="de-DE" spc="-1" dirty="0">
                <a:solidFill>
                  <a:schemeClr val="tx2"/>
                </a:solidFill>
                <a:latin typeface="Arial"/>
              </a:rPr>
              <a:t>Gdansk</a:t>
            </a:r>
            <a:endParaRPr lang="de-DE" sz="1800" b="0" strike="noStrike" spc="-1" dirty="0">
              <a:solidFill>
                <a:schemeClr val="tx2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chemeClr val="tx2"/>
                </a:solidFill>
                <a:latin typeface="Arial"/>
              </a:rPr>
              <a:t>11-15 September 2023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2D4B9B"/>
                </a:solidFill>
                <a:latin typeface="Arial"/>
                <a:ea typeface="DejaVu Sans"/>
              </a:rPr>
              <a:t>Michael Baldauf</a:t>
            </a:r>
            <a:r>
              <a:rPr lang="de-DE" sz="1800" b="0" strike="noStrike" spc="-1" dirty="0">
                <a:solidFill>
                  <a:srgbClr val="2D4B9B"/>
                </a:solidFill>
                <a:latin typeface="Arial"/>
                <a:ea typeface="DejaVu Sans"/>
              </a:rPr>
              <a:t>, Florian Prill (DWD)</a:t>
            </a:r>
            <a:br>
              <a:rPr dirty="0"/>
            </a:br>
            <a:endParaRPr lang="de-DE" sz="1800" b="0" strike="noStrike" spc="-1" dirty="0">
              <a:latin typeface="Arial"/>
            </a:endParaRPr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3FA7AC21-F4DA-4CB1-AC18-FFC80ACC0D11}"/>
              </a:ext>
            </a:extLst>
          </p:cNvPr>
          <p:cNvSpPr/>
          <p:nvPr/>
        </p:nvSpPr>
        <p:spPr>
          <a:xfrm>
            <a:off x="4572000" y="6381750"/>
            <a:ext cx="3709988" cy="21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M. Baldauf (DWD)</a:t>
            </a:r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D9E7540A-62F0-4785-86AF-273C113640C8}"/>
              </a:ext>
            </a:extLst>
          </p:cNvPr>
          <p:cNvSpPr txBox="1"/>
          <p:nvPr/>
        </p:nvSpPr>
        <p:spPr>
          <a:xfrm>
            <a:off x="821144" y="1216126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Euler </a:t>
            </a:r>
            <a:r>
              <a:rPr lang="de-DE" b="1" dirty="0" err="1"/>
              <a:t>equations</a:t>
            </a:r>
            <a:r>
              <a:rPr lang="de-DE" b="1" dirty="0"/>
              <a:t> </a:t>
            </a:r>
            <a:r>
              <a:rPr lang="de-DE" dirty="0"/>
              <a:t>(in </a:t>
            </a:r>
            <a:r>
              <a:rPr lang="de-DE" dirty="0" err="1"/>
              <a:t>covariant</a:t>
            </a:r>
            <a:r>
              <a:rPr lang="de-DE" dirty="0"/>
              <a:t> form)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5836C15-27E8-428F-AE23-1544399EBEF7}"/>
              </a:ext>
            </a:extLst>
          </p:cNvPr>
          <p:cNvSpPr txBox="1"/>
          <p:nvPr/>
        </p:nvSpPr>
        <p:spPr>
          <a:xfrm>
            <a:off x="1043608" y="2043306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Continuity </a:t>
            </a:r>
            <a:r>
              <a:rPr lang="de-DE" dirty="0" err="1"/>
              <a:t>eq</a:t>
            </a:r>
            <a:r>
              <a:rPr lang="de-DE" dirty="0"/>
              <a:t>.: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8E82FF8-1BE7-411C-AEFB-8999B8939004}"/>
              </a:ext>
            </a:extLst>
          </p:cNvPr>
          <p:cNvSpPr txBox="1"/>
          <p:nvPr/>
        </p:nvSpPr>
        <p:spPr>
          <a:xfrm>
            <a:off x="1043608" y="287425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Momentum </a:t>
            </a:r>
            <a:r>
              <a:rPr lang="de-DE" dirty="0" err="1"/>
              <a:t>eq</a:t>
            </a:r>
            <a:r>
              <a:rPr lang="de-DE" dirty="0"/>
              <a:t>.: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0FCFA9E-A3E9-4BE4-BBF6-DBE3F93CF0C0}"/>
              </a:ext>
            </a:extLst>
          </p:cNvPr>
          <p:cNvSpPr txBox="1"/>
          <p:nvPr/>
        </p:nvSpPr>
        <p:spPr>
          <a:xfrm>
            <a:off x="1066280" y="4260078"/>
            <a:ext cx="213391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Energy </a:t>
            </a:r>
            <a:r>
              <a:rPr lang="de-DE" dirty="0" err="1"/>
              <a:t>budget</a:t>
            </a:r>
            <a:r>
              <a:rPr lang="de-DE" dirty="0"/>
              <a:t> </a:t>
            </a:r>
            <a:r>
              <a:rPr lang="de-DE" dirty="0" err="1"/>
              <a:t>eq</a:t>
            </a:r>
            <a:r>
              <a:rPr lang="de-DE" dirty="0"/>
              <a:t>.:</a:t>
            </a:r>
          </a:p>
          <a:p>
            <a:endParaRPr lang="de-DE" dirty="0"/>
          </a:p>
          <a:p>
            <a:r>
              <a:rPr lang="de-DE" dirty="0"/>
              <a:t>Variant 1:</a:t>
            </a:r>
          </a:p>
          <a:p>
            <a:endParaRPr lang="de-DE" dirty="0"/>
          </a:p>
          <a:p>
            <a:r>
              <a:rPr lang="de-DE" dirty="0"/>
              <a:t>Variant 2: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3817790-798A-4938-8112-164CBC5E8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5215454"/>
            <a:ext cx="2225233" cy="60355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B0AF3D9-B895-4E5D-8217-D0304AFF6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4642842"/>
            <a:ext cx="1603387" cy="60965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2F4E1D8-62BB-4881-A8BC-5FD14A359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2037" y="4798279"/>
            <a:ext cx="707197" cy="32311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9B04F1E-01EF-47C8-B429-41468649FA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444" y="2195524"/>
            <a:ext cx="1512168" cy="519808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9311C88F-C5CB-45A2-9453-C517231246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202" y="2227972"/>
            <a:ext cx="1051332" cy="323116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E58F8300-BAF9-46FE-AD47-CF5BEA3C99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444" y="3039169"/>
            <a:ext cx="2076758" cy="586262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B05F13D9-2286-4508-8CF5-3483704B61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372" y="3625431"/>
            <a:ext cx="2236510" cy="625145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4C35A342-AAA2-44B3-808C-AA570BE3A552}"/>
              </a:ext>
            </a:extLst>
          </p:cNvPr>
          <p:cNvSpPr txBox="1"/>
          <p:nvPr/>
        </p:nvSpPr>
        <p:spPr>
          <a:xfrm>
            <a:off x="5004048" y="5321682"/>
            <a:ext cx="208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de-DE" i="1" dirty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= </a:t>
            </a:r>
            <a:r>
              <a:rPr lang="de-DE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de-DE" i="1" baseline="-25000" dirty="0" err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kin</a:t>
            </a:r>
            <a:r>
              <a:rPr lang="de-DE" i="1" baseline="-25000" dirty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de-DE" i="1" dirty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+ </a:t>
            </a:r>
            <a:r>
              <a:rPr lang="de-DE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de-DE" i="1" baseline="-25000" dirty="0" err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pot</a:t>
            </a:r>
            <a:r>
              <a:rPr lang="de-DE" i="1" dirty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+ </a:t>
            </a:r>
            <a:r>
              <a:rPr lang="de-DE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de-DE" i="1" baseline="-25000" dirty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int</a:t>
            </a:r>
            <a:endParaRPr lang="de-DE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70DED56B-BBAD-4117-81F6-17746297A6B1}"/>
              </a:ext>
            </a:extLst>
          </p:cNvPr>
          <p:cNvSpPr txBox="1"/>
          <p:nvPr/>
        </p:nvSpPr>
        <p:spPr>
          <a:xfrm>
            <a:off x="7770537" y="4730750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e-DE" dirty="0"/>
              <a:t>=</a:t>
            </a:r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e-DE" dirty="0"/>
              <a:t>(</a:t>
            </a:r>
            <a:r>
              <a:rPr lang="de-DE" i="1" dirty="0">
                <a:sym typeface="Symbol" panose="05050102010706020507" pitchFamily="18" charset="2"/>
              </a:rPr>
              <a:t></a:t>
            </a:r>
            <a:r>
              <a:rPr lang="de-DE" dirty="0">
                <a:sym typeface="Symbol" panose="05050102010706020507" pitchFamily="18" charset="2"/>
              </a:rPr>
              <a:t>)</a:t>
            </a:r>
            <a:endParaRPr lang="de-DE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1CB37E4-A0CB-4FB4-96C9-BA7954944144}"/>
              </a:ext>
            </a:extLst>
          </p:cNvPr>
          <p:cNvSpPr txBox="1"/>
          <p:nvPr/>
        </p:nvSpPr>
        <p:spPr>
          <a:xfrm>
            <a:off x="7770537" y="5306818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e-DE" dirty="0"/>
              <a:t>=</a:t>
            </a:r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e-DE" dirty="0"/>
              <a:t>(</a:t>
            </a:r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i="1" baseline="-25000" dirty="0">
                <a:cs typeface="Times New Roman" panose="02020603050405020304" pitchFamily="18" charset="0"/>
              </a:rPr>
              <a:t>int</a:t>
            </a:r>
            <a:r>
              <a:rPr lang="de-DE" dirty="0">
                <a:sym typeface="Symbol" panose="05050102010706020507" pitchFamily="18" charset="2"/>
              </a:rPr>
              <a:t>)</a:t>
            </a:r>
            <a:endParaRPr lang="de-DE" dirty="0"/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D50FC5F5-F361-42AE-89A1-DF7D305157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83" y="3760404"/>
            <a:ext cx="3019845" cy="379499"/>
          </a:xfrm>
          <a:prstGeom prst="rect">
            <a:avLst/>
          </a:prstGeom>
        </p:spPr>
      </p:pic>
      <p:sp>
        <p:nvSpPr>
          <p:cNvPr id="8" name="CustomShape 1">
            <a:extLst>
              <a:ext uri="{FF2B5EF4-FFF2-40B4-BE49-F238E27FC236}">
                <a16:creationId xmlns:a16="http://schemas.microsoft.com/office/drawing/2014/main" id="{9F3422E2-A4BB-A0B4-3BAA-BF7D44888EF9}"/>
              </a:ext>
            </a:extLst>
          </p:cNvPr>
          <p:cNvSpPr/>
          <p:nvPr/>
        </p:nvSpPr>
        <p:spPr>
          <a:xfrm>
            <a:off x="4572000" y="6381750"/>
            <a:ext cx="3709988" cy="21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M. Baldauf (DWD)</a:t>
            </a:r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CustomShape 1">
            <a:extLst>
              <a:ext uri="{FF2B5EF4-FFF2-40B4-BE49-F238E27FC236}">
                <a16:creationId xmlns:a16="http://schemas.microsoft.com/office/drawing/2014/main" id="{C1FFA1EC-6AE2-B079-C9E7-711EE0842B56}"/>
              </a:ext>
            </a:extLst>
          </p:cNvPr>
          <p:cNvSpPr/>
          <p:nvPr/>
        </p:nvSpPr>
        <p:spPr>
          <a:xfrm>
            <a:off x="4572000" y="6381328"/>
            <a:ext cx="3709988" cy="21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M. Baldauf (DWD)</a:t>
            </a:r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3D3260A6-DEC3-5D44-A8FF-7499C59CD77B}"/>
              </a:ext>
            </a:extLst>
          </p:cNvPr>
          <p:cNvSpPr/>
          <p:nvPr/>
        </p:nvSpPr>
        <p:spPr>
          <a:xfrm>
            <a:off x="8283600" y="6381720"/>
            <a:ext cx="464400" cy="2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018B45BD-BC14-4435-A485-C44B48A8FE8A}" type="slidenum">
              <a:rPr lang="de-DE" sz="1000" b="0" strike="noStrike" spc="-1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10</a:t>
            </a:fld>
            <a:endParaRPr lang="de-DE" sz="1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0219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870FB83-23A4-4E23-8767-7E0A121EC8CF}"/>
              </a:ext>
            </a:extLst>
          </p:cNvPr>
          <p:cNvSpPr txBox="1"/>
          <p:nvPr/>
        </p:nvSpPr>
        <p:spPr>
          <a:xfrm>
            <a:off x="713764" y="1064255"/>
            <a:ext cx="61157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b="1" dirty="0">
                <a:solidFill>
                  <a:srgbClr val="000000"/>
                </a:solidFill>
                <a:latin typeface="Arial" panose="020B0604020202020204" pitchFamily="34" charset="0"/>
              </a:rPr>
              <a:t>Choice </a:t>
            </a:r>
            <a:r>
              <a:rPr lang="de-DE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of</a:t>
            </a:r>
            <a:r>
              <a:rPr lang="de-DE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prognostic</a:t>
            </a:r>
            <a:r>
              <a:rPr lang="de-DE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variables, variant 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</a:rPr>
              <a:t>density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i="1" dirty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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momentum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de-DE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 </a:t>
            </a:r>
            <a:r>
              <a:rPr lang="de-DE" i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=</a:t>
            </a:r>
            <a:r>
              <a:rPr lang="de-DE" i="1" dirty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</a:t>
            </a:r>
            <a:r>
              <a:rPr lang="de-DE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 </a:t>
            </a:r>
            <a:r>
              <a:rPr lang="de-DE" i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 err="1">
                <a:solidFill>
                  <a:schemeClr val="tx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density</a:t>
            </a:r>
            <a:r>
              <a:rPr lang="de-DE" dirty="0">
                <a:solidFill>
                  <a:schemeClr val="tx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de-DE" dirty="0" err="1">
                <a:solidFill>
                  <a:schemeClr val="tx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weighted</a:t>
            </a:r>
            <a:r>
              <a:rPr lang="de-DE" dirty="0">
                <a:solidFill>
                  <a:schemeClr val="tx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potential </a:t>
            </a:r>
            <a:r>
              <a:rPr lang="de-DE" dirty="0" err="1">
                <a:solidFill>
                  <a:schemeClr val="tx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temperature</a:t>
            </a:r>
            <a:r>
              <a:rPr lang="de-DE" dirty="0">
                <a:solidFill>
                  <a:schemeClr val="tx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endParaRPr lang="de-DE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1510" name="Grafik 7">
            <a:extLst>
              <a:ext uri="{FF2B5EF4-FFF2-40B4-BE49-F238E27FC236}">
                <a16:creationId xmlns:a16="http://schemas.microsoft.com/office/drawing/2014/main" id="{7D745DDF-AE53-4F36-9537-FB175CDFA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08191"/>
            <a:ext cx="931863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Grafik 8">
            <a:extLst>
              <a:ext uri="{FF2B5EF4-FFF2-40B4-BE49-F238E27FC236}">
                <a16:creationId xmlns:a16="http://schemas.microsoft.com/office/drawing/2014/main" id="{4E08E35F-5549-43FE-99AD-3502ED758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195" y="2540606"/>
            <a:ext cx="160337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Textfeld 12">
            <a:extLst>
              <a:ext uri="{FF2B5EF4-FFF2-40B4-BE49-F238E27FC236}">
                <a16:creationId xmlns:a16="http://schemas.microsoft.com/office/drawing/2014/main" id="{75081657-2124-4BF0-9E10-95405B30B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3167801"/>
            <a:ext cx="8116324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lang="de-DE" sz="1800" u="sng" dirty="0">
                <a:solidFill>
                  <a:srgbClr val="000000"/>
                </a:solidFill>
                <a:sym typeface="Symbol" panose="05050102010706020507" pitchFamily="18" charset="2"/>
              </a:rPr>
              <a:t>Properties: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de-DE" sz="1800" dirty="0">
                <a:solidFill>
                  <a:srgbClr val="00B050"/>
                </a:solidFill>
                <a:sym typeface="Symbol" panose="05050102010706020507" pitchFamily="18" charset="2"/>
              </a:rPr>
              <a:t>This </a:t>
            </a:r>
            <a:r>
              <a:rPr lang="de-DE" sz="1800" dirty="0" err="1">
                <a:solidFill>
                  <a:srgbClr val="00B050"/>
                </a:solidFill>
                <a:sym typeface="Symbol" panose="05050102010706020507" pitchFamily="18" charset="2"/>
              </a:rPr>
              <a:t>equation</a:t>
            </a:r>
            <a:r>
              <a:rPr lang="de-DE" sz="1800" dirty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de-DE" sz="1800" dirty="0" err="1">
                <a:solidFill>
                  <a:srgbClr val="00B050"/>
                </a:solidFill>
                <a:sym typeface="Symbol" panose="05050102010706020507" pitchFamily="18" charset="2"/>
              </a:rPr>
              <a:t>set</a:t>
            </a:r>
            <a:r>
              <a:rPr lang="de-DE" sz="1800" dirty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de-DE" sz="1800" b="1" dirty="0" err="1">
                <a:solidFill>
                  <a:srgbClr val="00B050"/>
                </a:solidFill>
                <a:sym typeface="Symbol" panose="05050102010706020507" pitchFamily="18" charset="2"/>
              </a:rPr>
              <a:t>locally</a:t>
            </a:r>
            <a:r>
              <a:rPr lang="de-DE" sz="1800" b="1" dirty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de-DE" sz="1800" b="1" dirty="0" err="1">
                <a:solidFill>
                  <a:srgbClr val="00B050"/>
                </a:solidFill>
                <a:sym typeface="Symbol" panose="05050102010706020507" pitchFamily="18" charset="2"/>
              </a:rPr>
              <a:t>conserves</a:t>
            </a:r>
            <a:r>
              <a:rPr lang="de-DE" sz="1800" b="1" dirty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de-DE" sz="1800" dirty="0" err="1">
                <a:solidFill>
                  <a:srgbClr val="00B050"/>
                </a:solidFill>
                <a:sym typeface="Symbol" panose="05050102010706020507" pitchFamily="18" charset="2"/>
              </a:rPr>
              <a:t>mass</a:t>
            </a:r>
            <a:r>
              <a:rPr lang="de-DE" sz="1800" dirty="0">
                <a:solidFill>
                  <a:srgbClr val="00B050"/>
                </a:solidFill>
                <a:sym typeface="Symbol" panose="05050102010706020507" pitchFamily="18" charset="2"/>
              </a:rPr>
              <a:t>, </a:t>
            </a:r>
            <a:r>
              <a:rPr lang="de-DE" sz="1800" dirty="0" err="1">
                <a:solidFill>
                  <a:srgbClr val="00B050"/>
                </a:solidFill>
                <a:sym typeface="Symbol" panose="05050102010706020507" pitchFamily="18" charset="2"/>
              </a:rPr>
              <a:t>momentum</a:t>
            </a:r>
            <a:r>
              <a:rPr lang="de-DE" sz="1800" dirty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br>
              <a:rPr lang="de-DE" sz="1800" dirty="0">
                <a:solidFill>
                  <a:srgbClr val="00B050"/>
                </a:solidFill>
                <a:sym typeface="Symbol" panose="05050102010706020507" pitchFamily="18" charset="2"/>
              </a:rPr>
            </a:br>
            <a:r>
              <a:rPr lang="de-DE" sz="1800" dirty="0">
                <a:solidFill>
                  <a:srgbClr val="00B050"/>
                </a:solidFill>
                <a:sym typeface="Symbol" panose="05050102010706020507" pitchFamily="18" charset="2"/>
              </a:rPr>
              <a:t>and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entropy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an ideal gas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that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does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not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change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its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mass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mixing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ratio</a:t>
            </a:r>
            <a:b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since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specific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entropy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holds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</a:t>
            </a:r>
            <a:r>
              <a:rPr kumimoji="0" lang="de-DE" altLang="de-DE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de-DE" altLang="de-DE" sz="18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</a:t>
            </a:r>
            <a:r>
              <a:rPr kumimoji="0" lang="de-DE" altLang="de-DE" sz="18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) </a:t>
            </a:r>
            <a:r>
              <a:rPr kumimoji="0" lang="de-DE" altLang="de-DE" sz="1800" b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and </a:t>
            </a:r>
            <a:r>
              <a:rPr kumimoji="0" lang="de-DE" altLang="de-DE" sz="1800" b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for</a:t>
            </a:r>
            <a:r>
              <a:rPr kumimoji="0" lang="de-DE" altLang="de-DE" sz="1800" b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reversible </a:t>
            </a:r>
            <a:r>
              <a:rPr kumimoji="0" lang="de-DE" altLang="de-DE" sz="1800" b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processes</a:t>
            </a:r>
            <a:endParaRPr kumimoji="0" lang="de-DE" altLang="de-DE" sz="1800" b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altLang="de-DE" sz="1800" dirty="0" err="1">
                <a:solidFill>
                  <a:srgbClr val="00B050"/>
                </a:solidFill>
                <a:sym typeface="Symbol" panose="05050102010706020507" pitchFamily="18" charset="2"/>
              </a:rPr>
              <a:t>Local</a:t>
            </a:r>
            <a:r>
              <a:rPr lang="de-DE" altLang="de-DE" sz="1800" dirty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de-DE" altLang="de-DE" sz="1800" dirty="0" err="1">
                <a:solidFill>
                  <a:srgbClr val="00B050"/>
                </a:solidFill>
                <a:sym typeface="Symbol" panose="05050102010706020507" pitchFamily="18" charset="2"/>
              </a:rPr>
              <a:t>conservation</a:t>
            </a:r>
            <a:r>
              <a:rPr lang="de-DE" altLang="de-DE" sz="1800" dirty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de-DE" altLang="de-DE" sz="1800" dirty="0" err="1">
                <a:solidFill>
                  <a:srgbClr val="00B050"/>
                </a:solidFill>
                <a:sym typeface="Symbol" panose="05050102010706020507" pitchFamily="18" charset="2"/>
              </a:rPr>
              <a:t>of</a:t>
            </a:r>
            <a:r>
              <a:rPr lang="de-DE" altLang="de-DE" sz="1800" dirty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de-DE" altLang="de-DE" sz="1800" i="1" dirty="0">
                <a:solidFill>
                  <a:srgbClr val="00B050"/>
                </a:solidFill>
                <a:sym typeface="Symbol" panose="05050102010706020507" pitchFamily="18" charset="2"/>
              </a:rPr>
              <a:t></a:t>
            </a:r>
            <a:r>
              <a:rPr lang="de-DE" altLang="de-DE" sz="1800" dirty="0">
                <a:solidFill>
                  <a:srgbClr val="00B050"/>
                </a:solidFill>
                <a:sym typeface="Symbol" panose="05050102010706020507" pitchFamily="18" charset="2"/>
              </a:rPr>
              <a:t> still </a:t>
            </a:r>
            <a:r>
              <a:rPr lang="de-DE" altLang="de-DE" sz="1800" dirty="0" err="1">
                <a:solidFill>
                  <a:srgbClr val="00B050"/>
                </a:solidFill>
                <a:sym typeface="Symbol" panose="05050102010706020507" pitchFamily="18" charset="2"/>
              </a:rPr>
              <a:t>holds</a:t>
            </a:r>
            <a:r>
              <a:rPr lang="de-DE" altLang="de-DE" sz="1800" dirty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de-DE" altLang="de-DE" sz="1800" dirty="0" err="1">
                <a:solidFill>
                  <a:srgbClr val="00B050"/>
                </a:solidFill>
                <a:sym typeface="Symbol" panose="05050102010706020507" pitchFamily="18" charset="2"/>
              </a:rPr>
              <a:t>for</a:t>
            </a:r>
            <a:r>
              <a:rPr lang="de-DE" altLang="de-DE" sz="1800" dirty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de-DE" altLang="de-DE" sz="1800" dirty="0" err="1">
                <a:solidFill>
                  <a:srgbClr val="00B050"/>
                </a:solidFill>
                <a:sym typeface="Symbol" panose="05050102010706020507" pitchFamily="18" charset="2"/>
              </a:rPr>
              <a:t>diffusion</a:t>
            </a:r>
            <a:r>
              <a:rPr lang="de-DE" altLang="de-DE" sz="1800" dirty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br>
              <a:rPr lang="de-DE" altLang="de-DE" sz="1800" dirty="0">
                <a:solidFill>
                  <a:srgbClr val="000000"/>
                </a:solidFill>
                <a:sym typeface="Symbol" panose="05050102010706020507" pitchFamily="18" charset="2"/>
              </a:rPr>
            </a:br>
            <a:r>
              <a:rPr lang="de-DE" altLang="de-DE" sz="1800" dirty="0">
                <a:solidFill>
                  <a:srgbClr val="000000"/>
                </a:solidFill>
                <a:sym typeface="Symbol" panose="05050102010706020507" pitchFamily="18" charset="2"/>
              </a:rPr>
              <a:t>(</a:t>
            </a:r>
            <a:r>
              <a:rPr lang="de-DE" altLang="de-DE" sz="1800" dirty="0" err="1">
                <a:solidFill>
                  <a:srgbClr val="000000"/>
                </a:solidFill>
                <a:sym typeface="Symbol" panose="05050102010706020507" pitchFamily="18" charset="2"/>
              </a:rPr>
              <a:t>remark</a:t>
            </a:r>
            <a:r>
              <a:rPr lang="de-DE" altLang="de-DE" sz="1800" dirty="0">
                <a:solidFill>
                  <a:srgbClr val="000000"/>
                </a:solidFill>
                <a:sym typeface="Symbol" panose="05050102010706020507" pitchFamily="18" charset="2"/>
              </a:rPr>
              <a:t>: </a:t>
            </a:r>
            <a:r>
              <a:rPr lang="de-DE" altLang="de-DE" sz="1800" dirty="0" err="1">
                <a:solidFill>
                  <a:srgbClr val="000000"/>
                </a:solidFill>
                <a:sym typeface="Symbol" panose="05050102010706020507" pitchFamily="18" charset="2"/>
              </a:rPr>
              <a:t>entropy</a:t>
            </a:r>
            <a:r>
              <a:rPr lang="de-DE" altLang="de-DE" sz="1800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de-DE" altLang="de-DE" sz="1800" dirty="0" err="1">
                <a:solidFill>
                  <a:srgbClr val="000000"/>
                </a:solidFill>
                <a:sym typeface="Symbol" panose="05050102010706020507" pitchFamily="18" charset="2"/>
              </a:rPr>
              <a:t>is</a:t>
            </a:r>
            <a:r>
              <a:rPr lang="de-DE" altLang="de-DE" sz="1800" dirty="0">
                <a:solidFill>
                  <a:srgbClr val="000000"/>
                </a:solidFill>
                <a:sym typeface="Symbol" panose="05050102010706020507" pitchFamily="18" charset="2"/>
              </a:rPr>
              <a:t> not </a:t>
            </a:r>
            <a:r>
              <a:rPr lang="de-DE" altLang="de-DE" sz="1800" dirty="0" err="1">
                <a:solidFill>
                  <a:srgbClr val="000000"/>
                </a:solidFill>
                <a:sym typeface="Symbol" panose="05050102010706020507" pitchFamily="18" charset="2"/>
              </a:rPr>
              <a:t>conserved</a:t>
            </a:r>
            <a:r>
              <a:rPr lang="de-DE" altLang="de-DE" sz="1800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de-DE" altLang="de-DE" sz="1800" dirty="0" err="1">
                <a:solidFill>
                  <a:srgbClr val="000000"/>
                </a:solidFill>
                <a:sym typeface="Symbol" panose="05050102010706020507" pitchFamily="18" charset="2"/>
              </a:rPr>
              <a:t>since</a:t>
            </a:r>
            <a:r>
              <a:rPr lang="de-DE" altLang="de-DE" sz="1800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de-DE" altLang="de-DE" sz="1800" dirty="0" err="1">
                <a:solidFill>
                  <a:srgbClr val="000000"/>
                </a:solidFill>
                <a:sym typeface="Symbol" panose="05050102010706020507" pitchFamily="18" charset="2"/>
              </a:rPr>
              <a:t>diffusion</a:t>
            </a:r>
            <a:r>
              <a:rPr lang="de-DE" altLang="de-DE" sz="1800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de-DE" altLang="de-DE" sz="1800" dirty="0" err="1">
                <a:solidFill>
                  <a:srgbClr val="000000"/>
                </a:solidFill>
                <a:sym typeface="Symbol" panose="05050102010706020507" pitchFamily="18" charset="2"/>
              </a:rPr>
              <a:t>is</a:t>
            </a:r>
            <a:r>
              <a:rPr lang="de-DE" altLang="de-DE" sz="1800" dirty="0">
                <a:solidFill>
                  <a:srgbClr val="000000"/>
                </a:solidFill>
                <a:sym typeface="Symbol" panose="05050102010706020507" pitchFamily="18" charset="2"/>
              </a:rPr>
              <a:t> irreversible)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de-DE" altLang="de-DE" sz="1800" b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No</a:t>
            </a:r>
            <a:r>
              <a:rPr kumimoji="0" lang="de-DE" altLang="de-DE" sz="1800" b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formal </a:t>
            </a:r>
            <a:r>
              <a:rPr kumimoji="0" lang="de-DE" altLang="de-DE" sz="1800" b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conservation</a:t>
            </a:r>
            <a:r>
              <a:rPr kumimoji="0" lang="de-DE" altLang="de-DE" sz="1800" b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de-DE" altLang="de-DE" sz="1800" b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of</a:t>
            </a:r>
            <a:r>
              <a:rPr kumimoji="0" lang="de-DE" altLang="de-DE" sz="1800" b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de-DE" altLang="de-DE" sz="1800" b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entropy</a:t>
            </a:r>
            <a:r>
              <a:rPr kumimoji="0" lang="de-DE" altLang="de-DE" sz="1800" b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in </a:t>
            </a:r>
            <a:r>
              <a:rPr kumimoji="0" lang="de-DE" altLang="de-DE" sz="1800" b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case</a:t>
            </a:r>
            <a:r>
              <a:rPr kumimoji="0" lang="de-DE" altLang="de-DE" sz="1800" b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de-DE" altLang="de-DE" sz="1800" b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of</a:t>
            </a:r>
            <a:r>
              <a:rPr kumimoji="0" lang="de-DE" altLang="de-DE" sz="1800" b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de-DE" altLang="de-DE" sz="1800" b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phase</a:t>
            </a:r>
            <a:r>
              <a:rPr kumimoji="0" lang="de-DE" altLang="de-DE" sz="1800" b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de-DE" altLang="de-DE" sz="1800" b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changes</a:t>
            </a:r>
            <a:r>
              <a:rPr kumimoji="0" lang="de-DE" altLang="de-DE" sz="1800" b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!</a:t>
            </a:r>
            <a:endParaRPr kumimoji="0" lang="de-DE" altLang="de-DE" sz="1800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de-DE" altLang="de-DE" sz="1800" i="1" dirty="0">
                <a:solidFill>
                  <a:schemeClr val="accent2"/>
                </a:solidFill>
                <a:sym typeface="Symbol" panose="05050102010706020507" pitchFamily="18" charset="2"/>
              </a:rPr>
              <a:t></a:t>
            </a:r>
            <a:r>
              <a:rPr lang="de-DE" altLang="de-DE" sz="1800" dirty="0">
                <a:solidFill>
                  <a:schemeClr val="accent2"/>
                </a:solidFill>
                <a:sym typeface="Symbol" panose="05050102010706020507" pitchFamily="18" charset="2"/>
              </a:rPr>
              <a:t> </a:t>
            </a:r>
            <a:r>
              <a:rPr lang="de-DE" altLang="de-DE" sz="1800" dirty="0" err="1">
                <a:solidFill>
                  <a:schemeClr val="accent2"/>
                </a:solidFill>
                <a:sym typeface="Symbol" panose="05050102010706020507" pitchFamily="18" charset="2"/>
              </a:rPr>
              <a:t>is</a:t>
            </a:r>
            <a:r>
              <a:rPr lang="de-DE" altLang="de-DE" sz="1800" dirty="0">
                <a:solidFill>
                  <a:schemeClr val="accent2"/>
                </a:solidFill>
                <a:sym typeface="Symbol" panose="05050102010706020507" pitchFamily="18" charset="2"/>
              </a:rPr>
              <a:t> </a:t>
            </a:r>
            <a:r>
              <a:rPr lang="de-DE" altLang="de-DE" sz="1800" dirty="0" err="1">
                <a:solidFill>
                  <a:schemeClr val="accent2"/>
                </a:solidFill>
                <a:sym typeface="Symbol" panose="05050102010706020507" pitchFamily="18" charset="2"/>
              </a:rPr>
              <a:t>well</a:t>
            </a:r>
            <a:r>
              <a:rPr lang="de-DE" altLang="de-DE" sz="1800" dirty="0">
                <a:solidFill>
                  <a:schemeClr val="accent2"/>
                </a:solidFill>
                <a:sym typeface="Symbol" panose="05050102010706020507" pitchFamily="18" charset="2"/>
              </a:rPr>
              <a:t> </a:t>
            </a:r>
            <a:r>
              <a:rPr lang="de-DE" altLang="de-DE" sz="1800" dirty="0" err="1">
                <a:solidFill>
                  <a:schemeClr val="accent2"/>
                </a:solidFill>
                <a:sym typeface="Symbol" panose="05050102010706020507" pitchFamily="18" charset="2"/>
              </a:rPr>
              <a:t>defined</a:t>
            </a:r>
            <a:r>
              <a:rPr lang="de-DE" altLang="de-DE" sz="1800" dirty="0">
                <a:solidFill>
                  <a:schemeClr val="accent2"/>
                </a:solidFill>
                <a:sym typeface="Symbol" panose="05050102010706020507" pitchFamily="18" charset="2"/>
              </a:rPr>
              <a:t> </a:t>
            </a:r>
            <a:r>
              <a:rPr lang="de-DE" altLang="de-DE" sz="1800" dirty="0" err="1">
                <a:solidFill>
                  <a:schemeClr val="accent2"/>
                </a:solidFill>
                <a:sym typeface="Symbol" panose="05050102010706020507" pitchFamily="18" charset="2"/>
              </a:rPr>
              <a:t>for</a:t>
            </a:r>
            <a:r>
              <a:rPr lang="de-DE" altLang="de-DE" sz="1800" dirty="0">
                <a:solidFill>
                  <a:schemeClr val="accent2"/>
                </a:solidFill>
                <a:sym typeface="Symbol" panose="05050102010706020507" pitchFamily="18" charset="2"/>
              </a:rPr>
              <a:t> a dry </a:t>
            </a:r>
            <a:r>
              <a:rPr lang="de-DE" altLang="de-DE" sz="1800" dirty="0" err="1">
                <a:solidFill>
                  <a:schemeClr val="accent2"/>
                </a:solidFill>
                <a:sym typeface="Symbol" panose="05050102010706020507" pitchFamily="18" charset="2"/>
              </a:rPr>
              <a:t>atmosphere</a:t>
            </a:r>
            <a:r>
              <a:rPr lang="de-DE" altLang="de-DE" sz="1800" dirty="0">
                <a:solidFill>
                  <a:schemeClr val="accent2"/>
                </a:solidFill>
                <a:sym typeface="Symbol" panose="05050102010706020507" pitchFamily="18" charset="2"/>
              </a:rPr>
              <a:t>, but </a:t>
            </a:r>
            <a:r>
              <a:rPr lang="de-DE" altLang="de-DE" sz="1800" dirty="0" err="1">
                <a:solidFill>
                  <a:schemeClr val="accent2"/>
                </a:solidFill>
                <a:sym typeface="Symbol" panose="05050102010706020507" pitchFamily="18" charset="2"/>
              </a:rPr>
              <a:t>there</a:t>
            </a:r>
            <a:r>
              <a:rPr lang="de-DE" altLang="de-DE" sz="1800" dirty="0">
                <a:solidFill>
                  <a:schemeClr val="accent2"/>
                </a:solidFill>
                <a:sym typeface="Symbol" panose="05050102010706020507" pitchFamily="18" charset="2"/>
              </a:rPr>
              <a:t> </a:t>
            </a:r>
            <a:r>
              <a:rPr lang="de-DE" altLang="de-DE" sz="1800" dirty="0" err="1">
                <a:solidFill>
                  <a:schemeClr val="accent2"/>
                </a:solidFill>
                <a:sym typeface="Symbol" panose="05050102010706020507" pitchFamily="18" charset="2"/>
              </a:rPr>
              <a:t>are</a:t>
            </a:r>
            <a:r>
              <a:rPr lang="de-DE" altLang="de-DE" sz="1800" dirty="0">
                <a:solidFill>
                  <a:schemeClr val="accent2"/>
                </a:solidFill>
                <a:sym typeface="Symbol" panose="05050102010706020507" pitchFamily="18" charset="2"/>
              </a:rPr>
              <a:t> </a:t>
            </a:r>
            <a:r>
              <a:rPr lang="de-DE" altLang="de-DE" sz="1800" dirty="0" err="1">
                <a:solidFill>
                  <a:schemeClr val="accent2"/>
                </a:solidFill>
                <a:sym typeface="Symbol" panose="05050102010706020507" pitchFamily="18" charset="2"/>
              </a:rPr>
              <a:t>ambiguous</a:t>
            </a:r>
            <a:r>
              <a:rPr lang="de-DE" altLang="de-DE" sz="1800" dirty="0">
                <a:solidFill>
                  <a:schemeClr val="accent2"/>
                </a:solidFill>
                <a:sym typeface="Symbol" panose="05050102010706020507" pitchFamily="18" charset="2"/>
              </a:rPr>
              <a:t> </a:t>
            </a:r>
            <a:br>
              <a:rPr lang="de-DE" altLang="de-DE" sz="1800" dirty="0">
                <a:solidFill>
                  <a:schemeClr val="accent2"/>
                </a:solidFill>
                <a:sym typeface="Symbol" panose="05050102010706020507" pitchFamily="18" charset="2"/>
              </a:rPr>
            </a:br>
            <a:r>
              <a:rPr lang="de-DE" altLang="de-DE" sz="1800" dirty="0" err="1">
                <a:solidFill>
                  <a:schemeClr val="accent2"/>
                </a:solidFill>
                <a:sym typeface="Symbol" panose="05050102010706020507" pitchFamily="18" charset="2"/>
              </a:rPr>
              <a:t>definitions</a:t>
            </a:r>
            <a:r>
              <a:rPr lang="de-DE" altLang="de-DE" sz="1800" dirty="0">
                <a:solidFill>
                  <a:schemeClr val="accent2"/>
                </a:solidFill>
                <a:sym typeface="Symbol" panose="05050102010706020507" pitchFamily="18" charset="2"/>
              </a:rPr>
              <a:t> </a:t>
            </a:r>
            <a:r>
              <a:rPr lang="de-DE" altLang="de-DE" sz="1800" dirty="0" err="1">
                <a:solidFill>
                  <a:schemeClr val="accent2"/>
                </a:solidFill>
                <a:sym typeface="Symbol" panose="05050102010706020507" pitchFamily="18" charset="2"/>
              </a:rPr>
              <a:t>for</a:t>
            </a:r>
            <a:r>
              <a:rPr lang="de-DE" altLang="de-DE" sz="1800" dirty="0">
                <a:solidFill>
                  <a:schemeClr val="accent2"/>
                </a:solidFill>
                <a:sym typeface="Symbol" panose="05050102010706020507" pitchFamily="18" charset="2"/>
              </a:rPr>
              <a:t> a </a:t>
            </a:r>
            <a:r>
              <a:rPr lang="de-DE" altLang="de-DE" sz="1800" dirty="0" err="1">
                <a:solidFill>
                  <a:schemeClr val="accent2"/>
                </a:solidFill>
                <a:sym typeface="Symbol" panose="05050102010706020507" pitchFamily="18" charset="2"/>
              </a:rPr>
              <a:t>moist</a:t>
            </a:r>
            <a:r>
              <a:rPr lang="de-DE" altLang="de-DE" sz="1800" dirty="0">
                <a:solidFill>
                  <a:schemeClr val="accent2"/>
                </a:solidFill>
                <a:sym typeface="Symbol" panose="05050102010706020507" pitchFamily="18" charset="2"/>
              </a:rPr>
              <a:t> </a:t>
            </a:r>
            <a:r>
              <a:rPr lang="de-DE" altLang="de-DE" sz="1800" dirty="0" err="1">
                <a:solidFill>
                  <a:schemeClr val="accent2"/>
                </a:solidFill>
                <a:sym typeface="Symbol" panose="05050102010706020507" pitchFamily="18" charset="2"/>
              </a:rPr>
              <a:t>atmosphere</a:t>
            </a:r>
            <a:r>
              <a:rPr lang="de-DE" altLang="de-DE" sz="1800" dirty="0">
                <a:solidFill>
                  <a:srgbClr val="000000"/>
                </a:solidFill>
                <a:sym typeface="Symbol" panose="05050102010706020507" pitchFamily="18" charset="2"/>
              </a:rPr>
              <a:t> (</a:t>
            </a:r>
            <a:r>
              <a:rPr lang="de-DE" altLang="de-DE" sz="1800" dirty="0" err="1">
                <a:solidFill>
                  <a:srgbClr val="000000"/>
                </a:solidFill>
                <a:sym typeface="Symbol" panose="05050102010706020507" pitchFamily="18" charset="2"/>
              </a:rPr>
              <a:t>choice</a:t>
            </a:r>
            <a:r>
              <a:rPr lang="de-DE" altLang="de-DE" sz="1800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de-DE" altLang="de-DE" sz="1800" dirty="0" err="1">
                <a:solidFill>
                  <a:srgbClr val="000000"/>
                </a:solidFill>
                <a:sym typeface="Symbol" panose="05050102010706020507" pitchFamily="18" charset="2"/>
              </a:rPr>
              <a:t>of</a:t>
            </a:r>
            <a:r>
              <a:rPr lang="de-DE" altLang="de-DE" sz="1800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de-DE" altLang="de-DE" sz="1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de-DE" altLang="de-DE" sz="1800" i="1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de-DE" altLang="de-DE" sz="1800" dirty="0">
                <a:solidFill>
                  <a:srgbClr val="000000"/>
                </a:solidFill>
                <a:sym typeface="Symbol" panose="05050102010706020507" pitchFamily="18" charset="2"/>
              </a:rPr>
              <a:t>, </a:t>
            </a:r>
            <a:r>
              <a:rPr lang="de-DE" altLang="de-DE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R, ...</a:t>
            </a:r>
            <a:r>
              <a:rPr lang="de-DE" altLang="de-DE" sz="1800" dirty="0">
                <a:solidFill>
                  <a:srgbClr val="000000"/>
                </a:solidFill>
                <a:sym typeface="Symbol" panose="05050102010706020507" pitchFamily="18" charset="2"/>
              </a:rPr>
              <a:t>?)</a:t>
            </a:r>
            <a:endParaRPr kumimoji="0" lang="de-DE" altLang="de-DE" sz="1800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pic>
        <p:nvPicPr>
          <p:cNvPr id="21516" name="Grafik 14">
            <a:extLst>
              <a:ext uri="{FF2B5EF4-FFF2-40B4-BE49-F238E27FC236}">
                <a16:creationId xmlns:a16="http://schemas.microsoft.com/office/drawing/2014/main" id="{C2923913-DECF-4247-AC23-567A884FC8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87" y="2675610"/>
            <a:ext cx="7080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stomShape 1">
            <a:extLst>
              <a:ext uri="{FF2B5EF4-FFF2-40B4-BE49-F238E27FC236}">
                <a16:creationId xmlns:a16="http://schemas.microsoft.com/office/drawing/2014/main" id="{10892020-DE5E-F2C3-2CF8-DC0044490008}"/>
              </a:ext>
            </a:extLst>
          </p:cNvPr>
          <p:cNvSpPr/>
          <p:nvPr/>
        </p:nvSpPr>
        <p:spPr>
          <a:xfrm>
            <a:off x="4572000" y="6381750"/>
            <a:ext cx="3709988" cy="21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M. Baldauf (DWD)</a:t>
            </a:r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FC1ADAF6-9095-22B9-8E33-C5AB25993A56}"/>
              </a:ext>
            </a:extLst>
          </p:cNvPr>
          <p:cNvSpPr/>
          <p:nvPr/>
        </p:nvSpPr>
        <p:spPr>
          <a:xfrm>
            <a:off x="4572000" y="6381328"/>
            <a:ext cx="3709988" cy="21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M. Baldauf (DWD)</a:t>
            </a:r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id="{0EBD0AB2-5BF9-2912-8F2E-9D7E995F4479}"/>
              </a:ext>
            </a:extLst>
          </p:cNvPr>
          <p:cNvSpPr/>
          <p:nvPr/>
        </p:nvSpPr>
        <p:spPr>
          <a:xfrm>
            <a:off x="8283600" y="6381720"/>
            <a:ext cx="464400" cy="2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018B45BD-BC14-4435-A485-C44B48A8FE8A}" type="slidenum">
              <a:rPr lang="de-DE" sz="1000" b="0" strike="noStrike" spc="-1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11</a:t>
            </a:fld>
            <a:endParaRPr lang="de-DE" sz="1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0240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EB91B6C8-9E45-4B0C-BA53-A2350048F3E5}"/>
              </a:ext>
            </a:extLst>
          </p:cNvPr>
          <p:cNvSpPr txBox="1"/>
          <p:nvPr/>
        </p:nvSpPr>
        <p:spPr>
          <a:xfrm>
            <a:off x="395288" y="981075"/>
            <a:ext cx="8270213" cy="5078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Choice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prognostic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variables, variant 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density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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momentum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M </a:t>
            </a:r>
            <a:r>
              <a:rPr kumimoji="0" lang="de-DE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=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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v </a:t>
            </a:r>
            <a:r>
              <a:rPr kumimoji="0" lang="de-DE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total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energy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E 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= </a:t>
            </a:r>
            <a:r>
              <a:rPr kumimoji="0" lang="de-DE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kumimoji="0" lang="de-DE" sz="18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kin</a:t>
            </a:r>
            <a:r>
              <a:rPr kumimoji="0" lang="de-DE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+ </a:t>
            </a:r>
            <a:r>
              <a:rPr kumimoji="0" lang="de-DE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kumimoji="0" lang="de-DE" sz="18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pot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+ 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kumimoji="0" lang="de-DE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int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 = ½ 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de-DE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² + 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 </a:t>
            </a:r>
            <a:r>
              <a:rPr kumimoji="0" lang="de-DE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gz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+ </a:t>
            </a:r>
            <a:r>
              <a:rPr kumimoji="0" lang="de-DE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kumimoji="0" lang="de-DE" sz="18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kumimoji="0" lang="de-DE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T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 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(dry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case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DE" sz="18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Properties: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This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equation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set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locally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conserves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mass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,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momentum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and total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energy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de-DE" sz="1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!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(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note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: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any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Runge-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Kutta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time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integration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scheme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keeps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this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property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>
                <a:solidFill>
                  <a:srgbClr val="00B05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This still </a:t>
            </a:r>
            <a:r>
              <a:rPr lang="de-DE" dirty="0" err="1">
                <a:solidFill>
                  <a:srgbClr val="00B05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holds</a:t>
            </a:r>
            <a:r>
              <a:rPr lang="de-DE" dirty="0">
                <a:solidFill>
                  <a:srgbClr val="00B05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in </a:t>
            </a:r>
            <a:r>
              <a:rPr lang="de-DE" dirty="0" err="1">
                <a:solidFill>
                  <a:srgbClr val="00B05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case</a:t>
            </a:r>
            <a:r>
              <a:rPr lang="de-DE" dirty="0">
                <a:solidFill>
                  <a:srgbClr val="00B05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de-DE" dirty="0" err="1">
                <a:solidFill>
                  <a:srgbClr val="00B05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of</a:t>
            </a:r>
            <a:r>
              <a:rPr lang="de-DE" dirty="0">
                <a:solidFill>
                  <a:srgbClr val="00B05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(turbulent) </a:t>
            </a:r>
            <a:r>
              <a:rPr lang="de-DE" dirty="0" err="1">
                <a:solidFill>
                  <a:srgbClr val="00B05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diffusion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marL="285750" indent="-28575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de-DE" dirty="0">
                <a:solidFill>
                  <a:srgbClr val="00B05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de-DE" dirty="0" err="1">
                <a:solidFill>
                  <a:srgbClr val="00B05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is</a:t>
            </a:r>
            <a:r>
              <a:rPr lang="de-DE" dirty="0">
                <a:solidFill>
                  <a:srgbClr val="00B05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de-DE" dirty="0" err="1">
                <a:solidFill>
                  <a:srgbClr val="00B05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unambiguously</a:t>
            </a:r>
            <a:r>
              <a:rPr lang="de-DE" dirty="0">
                <a:solidFill>
                  <a:srgbClr val="00B05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de-DE" dirty="0" err="1">
                <a:solidFill>
                  <a:srgbClr val="00B05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defined</a:t>
            </a:r>
            <a:r>
              <a:rPr lang="de-DE" dirty="0">
                <a:solidFill>
                  <a:srgbClr val="00B05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also f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a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moist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atmosphere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(in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contrast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to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)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At least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a dry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atmosphere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,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use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of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avoids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expensive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powers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(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exp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/log)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(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= 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/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kumimoji="0" lang="de-DE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* 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kumimoji="0" lang="de-DE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int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The well-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balancing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problem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is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reduced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(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see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below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)</a:t>
            </a:r>
            <a:endParaRPr kumimoji="0" lang="de-DE" sz="1800" b="0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9B8661E-92AC-4251-A75D-6C89F70B2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636912"/>
            <a:ext cx="2225233" cy="603556"/>
          </a:xfrm>
          <a:prstGeom prst="rect">
            <a:avLst/>
          </a:prstGeom>
        </p:spPr>
      </p:pic>
      <p:sp>
        <p:nvSpPr>
          <p:cNvPr id="2" name="CustomShape 1">
            <a:extLst>
              <a:ext uri="{FF2B5EF4-FFF2-40B4-BE49-F238E27FC236}">
                <a16:creationId xmlns:a16="http://schemas.microsoft.com/office/drawing/2014/main" id="{60CA0643-613D-0112-92FC-51D83934A859}"/>
              </a:ext>
            </a:extLst>
          </p:cNvPr>
          <p:cNvSpPr/>
          <p:nvPr/>
        </p:nvSpPr>
        <p:spPr>
          <a:xfrm>
            <a:off x="4572000" y="6381750"/>
            <a:ext cx="3709988" cy="21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M. Baldauf (DWD)</a:t>
            </a:r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ustomShape 1">
            <a:extLst>
              <a:ext uri="{FF2B5EF4-FFF2-40B4-BE49-F238E27FC236}">
                <a16:creationId xmlns:a16="http://schemas.microsoft.com/office/drawing/2014/main" id="{F2723CFD-9272-0CE0-651E-27E697145014}"/>
              </a:ext>
            </a:extLst>
          </p:cNvPr>
          <p:cNvSpPr/>
          <p:nvPr/>
        </p:nvSpPr>
        <p:spPr>
          <a:xfrm>
            <a:off x="4572000" y="6381328"/>
            <a:ext cx="3709988" cy="21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M. Baldauf (DWD)</a:t>
            </a:r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id="{FD3AE093-CE9C-DF26-BE91-8EAF60F89D55}"/>
              </a:ext>
            </a:extLst>
          </p:cNvPr>
          <p:cNvSpPr/>
          <p:nvPr/>
        </p:nvSpPr>
        <p:spPr>
          <a:xfrm>
            <a:off x="8283600" y="6381720"/>
            <a:ext cx="464400" cy="2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018B45BD-BC14-4435-A485-C44B48A8FE8A}" type="slidenum">
              <a:rPr lang="de-DE" sz="1000" b="0" strike="noStrike" spc="-1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12</a:t>
            </a:fld>
            <a:endParaRPr lang="de-DE" sz="1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8340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Grafik 2">
            <a:extLst>
              <a:ext uri="{FF2B5EF4-FFF2-40B4-BE49-F238E27FC236}">
                <a16:creationId xmlns:a16="http://schemas.microsoft.com/office/drawing/2014/main" id="{1A25B971-AE54-4344-8854-6A0E74B77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" t="24246" r="-259" b="19980"/>
          <a:stretch>
            <a:fillRect/>
          </a:stretch>
        </p:blipFill>
        <p:spPr bwMode="auto">
          <a:xfrm>
            <a:off x="3824288" y="1682750"/>
            <a:ext cx="5281612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feld 3">
            <a:extLst>
              <a:ext uri="{FF2B5EF4-FFF2-40B4-BE49-F238E27FC236}">
                <a16:creationId xmlns:a16="http://schemas.microsoft.com/office/drawing/2014/main" id="{6D2175F5-B2F9-4CD0-9B3B-18A5F68CF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1012825"/>
            <a:ext cx="4787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Falling cold bubble in a viscous medium</a:t>
            </a: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2532" name="Grafik 5">
            <a:extLst>
              <a:ext uri="{FF2B5EF4-FFF2-40B4-BE49-F238E27FC236}">
                <a16:creationId xmlns:a16="http://schemas.microsoft.com/office/drawing/2014/main" id="{42CC4839-1CB3-484D-9498-58F0F2EF33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4556"/>
          <a:stretch>
            <a:fillRect/>
          </a:stretch>
        </p:blipFill>
        <p:spPr bwMode="auto">
          <a:xfrm>
            <a:off x="714375" y="4581525"/>
            <a:ext cx="3240088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15">
            <a:extLst>
              <a:ext uri="{FF2B5EF4-FFF2-40B4-BE49-F238E27FC236}">
                <a16:creationId xmlns:a16="http://schemas.microsoft.com/office/drawing/2014/main" id="{9A90ED4F-CB80-4ED6-AAC9-ACCCD41B4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3" y="3213100"/>
            <a:ext cx="2173287" cy="12001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Reference </a:t>
            </a:r>
            <a:r>
              <a:rPr kumimoji="0" lang="de-DE" alt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solution</a:t>
            </a: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</a:t>
            </a: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</a:t>
            </a: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de-DE" alt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from</a:t>
            </a: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Straka</a:t>
            </a:r>
            <a:r>
              <a:rPr kumimoji="0" lang="de-DE" altLang="de-DE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et al. (1993)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(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x=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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z=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25m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  <a:endParaRPr kumimoji="0" lang="de-DE" alt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4" name="Textfeld 8">
            <a:extLst>
              <a:ext uri="{FF2B5EF4-FFF2-40B4-BE49-F238E27FC236}">
                <a16:creationId xmlns:a16="http://schemas.microsoft.com/office/drawing/2014/main" id="{F2E0CB2B-77EE-4F94-A029-49CDF8323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1376363"/>
            <a:ext cx="4237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BRIDGE, 4</a:t>
            </a:r>
            <a:r>
              <a:rPr kumimoji="0" lang="de-DE" altLang="de-DE" sz="1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</a:t>
            </a:r>
            <a:r>
              <a: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order, RK4, </a:t>
            </a:r>
            <a:r>
              <a: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</a:t>
            </a:r>
            <a:r>
              <a: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x=</a:t>
            </a:r>
            <a:r>
              <a: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</a:t>
            </a:r>
            <a:r>
              <a: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z=400m</a:t>
            </a:r>
          </a:p>
        </p:txBody>
      </p:sp>
      <p:pic>
        <p:nvPicPr>
          <p:cNvPr id="22535" name="Grafik 6">
            <a:extLst>
              <a:ext uri="{FF2B5EF4-FFF2-40B4-BE49-F238E27FC236}">
                <a16:creationId xmlns:a16="http://schemas.microsoft.com/office/drawing/2014/main" id="{8A0C3EBC-A1D4-4B7A-948C-3BF90F8A2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77" b="20683"/>
          <a:stretch>
            <a:fillRect/>
          </a:stretch>
        </p:blipFill>
        <p:spPr bwMode="auto">
          <a:xfrm>
            <a:off x="3838575" y="3886200"/>
            <a:ext cx="5267325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feld 10">
            <a:extLst>
              <a:ext uri="{FF2B5EF4-FFF2-40B4-BE49-F238E27FC236}">
                <a16:creationId xmlns:a16="http://schemas.microsoft.com/office/drawing/2014/main" id="{610296AD-2B98-4EE9-818F-851838419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2046288"/>
            <a:ext cx="957262" cy="3698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with </a:t>
            </a:r>
            <a:r>
              <a:rPr kumimoji="0" lang="de-DE" altLang="de-DE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</a:t>
            </a:r>
            <a:endParaRPr kumimoji="0" lang="de-DE" altLang="de-DE" sz="1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7" name="Textfeld 12">
            <a:extLst>
              <a:ext uri="{FF2B5EF4-FFF2-40B4-BE49-F238E27FC236}">
                <a16:creationId xmlns:a16="http://schemas.microsoft.com/office/drawing/2014/main" id="{E8D90A69-54E1-4E7F-BFF8-E3715C668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4395788"/>
            <a:ext cx="812800" cy="3698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with </a:t>
            </a:r>
            <a:r>
              <a:rPr kumimoji="0" lang="de-DE" altLang="de-DE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0" name="CustomShape 1">
            <a:extLst>
              <a:ext uri="{FF2B5EF4-FFF2-40B4-BE49-F238E27FC236}">
                <a16:creationId xmlns:a16="http://schemas.microsoft.com/office/drawing/2014/main" id="{E3CC0F5B-43AC-4CD4-9E3E-B10A2B462BD6}"/>
              </a:ext>
            </a:extLst>
          </p:cNvPr>
          <p:cNvSpPr/>
          <p:nvPr/>
        </p:nvSpPr>
        <p:spPr>
          <a:xfrm>
            <a:off x="4572000" y="6381750"/>
            <a:ext cx="3709988" cy="21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M. Baldauf (DWD)</a:t>
            </a:r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CustomShape 1">
            <a:extLst>
              <a:ext uri="{FF2B5EF4-FFF2-40B4-BE49-F238E27FC236}">
                <a16:creationId xmlns:a16="http://schemas.microsoft.com/office/drawing/2014/main" id="{06E5FA58-3D82-488B-90DF-EF90F5882D13}"/>
              </a:ext>
            </a:extLst>
          </p:cNvPr>
          <p:cNvSpPr/>
          <p:nvPr/>
        </p:nvSpPr>
        <p:spPr>
          <a:xfrm>
            <a:off x="8283575" y="6381750"/>
            <a:ext cx="465138" cy="21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35037B-A7CE-413E-9217-47E3393D74AE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altLang="de-DE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238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feld 3">
            <a:extLst>
              <a:ext uri="{FF2B5EF4-FFF2-40B4-BE49-F238E27FC236}">
                <a16:creationId xmlns:a16="http://schemas.microsoft.com/office/drawing/2014/main" id="{9CE9E925-8FB5-481E-8E4E-B839D8B36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022350"/>
            <a:ext cx="449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Baroclinic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instability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test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on 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sphere</a:t>
            </a:r>
            <a:endParaRPr kumimoji="0" lang="de-DE" altLang="de-D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Jablonowski</a:t>
            </a:r>
            <a:r>
              <a:rPr kumimoji="0" lang="de-DE" alt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Williamson (2006) QJRMS</a:t>
            </a:r>
          </a:p>
        </p:txBody>
      </p:sp>
      <p:pic>
        <p:nvPicPr>
          <p:cNvPr id="24581" name="Grafik 4">
            <a:extLst>
              <a:ext uri="{FF2B5EF4-FFF2-40B4-BE49-F238E27FC236}">
                <a16:creationId xmlns:a16="http://schemas.microsoft.com/office/drawing/2014/main" id="{81792DF1-D416-4D3C-904A-49FE19548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4" b="19470"/>
          <a:stretch>
            <a:fillRect/>
          </a:stretch>
        </p:blipFill>
        <p:spPr bwMode="auto">
          <a:xfrm>
            <a:off x="592138" y="2220913"/>
            <a:ext cx="3827462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Grafik 5">
            <a:extLst>
              <a:ext uri="{FF2B5EF4-FFF2-40B4-BE49-F238E27FC236}">
                <a16:creationId xmlns:a16="http://schemas.microsoft.com/office/drawing/2014/main" id="{59A578E4-A8B9-4757-BC6C-92BAB7756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47" b="19495"/>
          <a:stretch>
            <a:fillRect/>
          </a:stretch>
        </p:blipFill>
        <p:spPr bwMode="auto">
          <a:xfrm>
            <a:off x="592138" y="3948113"/>
            <a:ext cx="3827462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feld 6">
            <a:extLst>
              <a:ext uri="{FF2B5EF4-FFF2-40B4-BE49-F238E27FC236}">
                <a16:creationId xmlns:a16="http://schemas.microsoft.com/office/drawing/2014/main" id="{A821C980-365A-41BD-BF36-C94E9475E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3839" y="1168735"/>
            <a:ext cx="3422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R2B2L10, 4th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order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after t=30h</a:t>
            </a:r>
          </a:p>
        </p:txBody>
      </p:sp>
      <p:pic>
        <p:nvPicPr>
          <p:cNvPr id="24584" name="Grafik 7">
            <a:extLst>
              <a:ext uri="{FF2B5EF4-FFF2-40B4-BE49-F238E27FC236}">
                <a16:creationId xmlns:a16="http://schemas.microsoft.com/office/drawing/2014/main" id="{2F69F29A-3A2B-4C6F-8DD5-1F592498A0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3" b="18922"/>
          <a:stretch>
            <a:fillRect/>
          </a:stretch>
        </p:blipFill>
        <p:spPr bwMode="auto">
          <a:xfrm>
            <a:off x="4932363" y="3840163"/>
            <a:ext cx="3965575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Grafik 8">
            <a:extLst>
              <a:ext uri="{FF2B5EF4-FFF2-40B4-BE49-F238E27FC236}">
                <a16:creationId xmlns:a16="http://schemas.microsoft.com/office/drawing/2014/main" id="{C540F8E8-8FCD-4557-9570-53E0458397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8" b="19714"/>
          <a:stretch>
            <a:fillRect/>
          </a:stretch>
        </p:blipFill>
        <p:spPr bwMode="auto">
          <a:xfrm>
            <a:off x="4932363" y="2143125"/>
            <a:ext cx="38862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extfeld 9">
            <a:extLst>
              <a:ext uri="{FF2B5EF4-FFF2-40B4-BE49-F238E27FC236}">
                <a16:creationId xmlns:a16="http://schemas.microsoft.com/office/drawing/2014/main" id="{6CA5DFA1-83FD-4905-8676-800891B01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25" y="5551488"/>
            <a:ext cx="33924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Becomes quickly unstable!</a:t>
            </a:r>
            <a:endParaRPr kumimoji="0" lang="de-DE" altLang="de-D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Observation: slowly increasing </a:t>
            </a:r>
            <a:br>
              <a:rPr kumimoji="0" lang="de-DE" altLang="de-D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de-DE" altLang="de-D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disturbances in the vertical.</a:t>
            </a:r>
          </a:p>
        </p:txBody>
      </p:sp>
      <p:sp>
        <p:nvSpPr>
          <p:cNvPr id="24587" name="Textfeld 10">
            <a:extLst>
              <a:ext uri="{FF2B5EF4-FFF2-40B4-BE49-F238E27FC236}">
                <a16:creationId xmlns:a16="http://schemas.microsoft.com/office/drawing/2014/main" id="{368C19C8-3442-4819-913B-2FC7890DD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806575"/>
            <a:ext cx="3111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With </a:t>
            </a:r>
            <a:r>
              <a:rPr kumimoji="0" lang="de-DE" altLang="de-DE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</a:t>
            </a:r>
            <a:r>
              <a: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, source term filtering</a:t>
            </a: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88" name="Textfeld 11">
            <a:extLst>
              <a:ext uri="{FF2B5EF4-FFF2-40B4-BE49-F238E27FC236}">
                <a16:creationId xmlns:a16="http://schemas.microsoft.com/office/drawing/2014/main" id="{BFEA1297-32AD-4603-9644-9802FD9CC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3525" y="1806575"/>
            <a:ext cx="30059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With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src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term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filtering</a:t>
            </a:r>
            <a:endParaRPr kumimoji="0" lang="de-DE" alt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B211C35-AB52-4675-97CF-CFB1EEF67C6A}"/>
              </a:ext>
            </a:extLst>
          </p:cNvPr>
          <p:cNvSpPr txBox="1"/>
          <p:nvPr/>
        </p:nvSpPr>
        <p:spPr>
          <a:xfrm>
            <a:off x="5200578" y="5781953"/>
            <a:ext cx="3461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Clear </a:t>
            </a:r>
            <a:r>
              <a:rPr lang="de-DE" dirty="0" err="1">
                <a:solidFill>
                  <a:srgbClr val="00B050"/>
                </a:solidFill>
              </a:rPr>
              <a:t>advantage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by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the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use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of</a:t>
            </a:r>
            <a:r>
              <a:rPr lang="de-DE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" name="CustomShape 1">
            <a:extLst>
              <a:ext uri="{FF2B5EF4-FFF2-40B4-BE49-F238E27FC236}">
                <a16:creationId xmlns:a16="http://schemas.microsoft.com/office/drawing/2014/main" id="{76F3906F-D03F-6E5C-ED64-D239CC28CDC0}"/>
              </a:ext>
            </a:extLst>
          </p:cNvPr>
          <p:cNvSpPr/>
          <p:nvPr/>
        </p:nvSpPr>
        <p:spPr>
          <a:xfrm>
            <a:off x="4572000" y="6381750"/>
            <a:ext cx="3709988" cy="21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M. Baldauf (DWD)</a:t>
            </a:r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AC1C3D8D-AB9F-5E10-8DFF-5B8D0EAFFC84}"/>
              </a:ext>
            </a:extLst>
          </p:cNvPr>
          <p:cNvSpPr/>
          <p:nvPr/>
        </p:nvSpPr>
        <p:spPr>
          <a:xfrm>
            <a:off x="4572000" y="6381328"/>
            <a:ext cx="3709988" cy="21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M. Baldauf (DWD)</a:t>
            </a:r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id="{7627E6C5-80C0-0502-7A52-A127101F0CFC}"/>
              </a:ext>
            </a:extLst>
          </p:cNvPr>
          <p:cNvSpPr/>
          <p:nvPr/>
        </p:nvSpPr>
        <p:spPr>
          <a:xfrm>
            <a:off x="8283600" y="6381720"/>
            <a:ext cx="464400" cy="2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018B45BD-BC14-4435-A485-C44B48A8FE8A}" type="slidenum">
              <a:rPr lang="de-DE" sz="1000" b="0" strike="noStrike" spc="-1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14</a:t>
            </a:fld>
            <a:endParaRPr lang="de-DE" sz="1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03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E46E92F0-F3A7-43BE-96A0-BB49B25D6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022350"/>
            <a:ext cx="449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Baroclinic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instability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test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on 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sphere</a:t>
            </a:r>
            <a:endParaRPr kumimoji="0" lang="de-DE" altLang="de-D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Jablonowski</a:t>
            </a:r>
            <a:r>
              <a:rPr kumimoji="0" lang="de-DE" alt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Williamson (2006) QJRMS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617FB73-15F3-45D7-92DF-BB0EEEC3F393}"/>
              </a:ext>
            </a:extLst>
          </p:cNvPr>
          <p:cNvSpPr txBox="1"/>
          <p:nvPr/>
        </p:nvSpPr>
        <p:spPr>
          <a:xfrm>
            <a:off x="314325" y="1668681"/>
            <a:ext cx="8706230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>
                <a:sym typeface="Symbol" panose="05050102010706020507" pitchFamily="18" charset="2"/>
              </a:rPr>
              <a:t>, </a:t>
            </a:r>
            <a:r>
              <a:rPr lang="de-DE" dirty="0" err="1">
                <a:sym typeface="Symbol" panose="05050102010706020507" pitchFamily="18" charset="2"/>
              </a:rPr>
              <a:t>the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simulation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breaks</a:t>
            </a:r>
            <a:r>
              <a:rPr lang="de-DE" dirty="0">
                <a:sym typeface="Symbol" panose="05050102010706020507" pitchFamily="18" charset="2"/>
              </a:rPr>
              <a:t> after </a:t>
            </a:r>
            <a:r>
              <a:rPr lang="de-DE" dirty="0" err="1">
                <a:sym typeface="Symbol" panose="05050102010706020507" pitchFamily="18" charset="2"/>
              </a:rPr>
              <a:t>only</a:t>
            </a:r>
            <a:r>
              <a:rPr lang="de-DE" dirty="0">
                <a:sym typeface="Symbol" panose="05050102010706020507" pitchFamily="18" charset="2"/>
              </a:rPr>
              <a:t> ~30h, </a:t>
            </a:r>
            <a:r>
              <a:rPr lang="de-DE" dirty="0" err="1">
                <a:sym typeface="Symbol" panose="05050102010706020507" pitchFamily="18" charset="2"/>
              </a:rPr>
              <a:t>obviously</a:t>
            </a:r>
            <a:r>
              <a:rPr lang="de-DE" dirty="0">
                <a:sym typeface="Symbol" panose="05050102010706020507" pitchFamily="18" charset="2"/>
              </a:rPr>
              <a:t> due </a:t>
            </a:r>
            <a:r>
              <a:rPr lang="de-DE" dirty="0" err="1">
                <a:sym typeface="Symbol" panose="05050102010706020507" pitchFamily="18" charset="2"/>
              </a:rPr>
              <a:t>to</a:t>
            </a:r>
            <a:r>
              <a:rPr lang="de-DE" dirty="0">
                <a:sym typeface="Symbol" panose="05050102010706020507" pitchFamily="18" charset="2"/>
              </a:rPr>
              <a:t> </a:t>
            </a:r>
            <a:br>
              <a:rPr lang="de-DE" dirty="0">
                <a:sym typeface="Symbol" panose="05050102010706020507" pitchFamily="18" charset="2"/>
              </a:rPr>
            </a:br>
            <a:r>
              <a:rPr lang="de-DE" dirty="0">
                <a:sym typeface="Symbol" panose="05050102010706020507" pitchFamily="18" charset="2"/>
              </a:rPr>
              <a:t>heavy well-</a:t>
            </a:r>
            <a:r>
              <a:rPr lang="de-DE" dirty="0" err="1">
                <a:sym typeface="Symbol" panose="05050102010706020507" pitchFamily="18" charset="2"/>
              </a:rPr>
              <a:t>balancing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problems</a:t>
            </a:r>
            <a:endParaRPr lang="de-DE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b="1" dirty="0" err="1"/>
              <a:t>Using</a:t>
            </a:r>
            <a:r>
              <a:rPr lang="de-DE" b="1" dirty="0"/>
              <a:t> total </a:t>
            </a:r>
            <a:r>
              <a:rPr lang="de-DE" b="1" dirty="0" err="1"/>
              <a:t>energy</a:t>
            </a:r>
            <a:r>
              <a:rPr lang="de-DE" b="1" dirty="0"/>
              <a:t> </a:t>
            </a:r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b="1" dirty="0"/>
              <a:t> </a:t>
            </a:r>
            <a:r>
              <a:rPr lang="de-DE" dirty="0"/>
              <a:t>and </a:t>
            </a: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further</a:t>
            </a:r>
            <a:r>
              <a:rPr lang="de-DE" dirty="0"/>
              <a:t> </a:t>
            </a:r>
            <a:r>
              <a:rPr lang="de-DE" dirty="0" err="1"/>
              <a:t>actions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runs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7d and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breaks</a:t>
            </a:r>
            <a:endParaRPr lang="de-DE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/>
              <a:t>Tests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kind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physical</a:t>
            </a:r>
            <a:r>
              <a:rPr lang="de-DE" dirty="0"/>
              <a:t> </a:t>
            </a:r>
            <a:r>
              <a:rPr lang="de-DE" dirty="0" err="1"/>
              <a:t>diffusion</a:t>
            </a:r>
            <a:r>
              <a:rPr lang="de-DE" dirty="0"/>
              <a:t> (</a:t>
            </a:r>
            <a:r>
              <a:rPr lang="de-DE" dirty="0" err="1"/>
              <a:t>Smagorinsky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K=</a:t>
            </a:r>
            <a:r>
              <a:rPr lang="de-DE" dirty="0" err="1"/>
              <a:t>const</a:t>
            </a:r>
            <a:r>
              <a:rPr lang="de-DE" dirty="0"/>
              <a:t>.)</a:t>
            </a:r>
            <a:br>
              <a:rPr lang="de-DE" dirty="0"/>
            </a:br>
            <a:r>
              <a:rPr lang="de-DE" dirty="0" err="1"/>
              <a:t>either</a:t>
            </a:r>
            <a:r>
              <a:rPr lang="de-DE" dirty="0"/>
              <a:t> </a:t>
            </a:r>
            <a:r>
              <a:rPr lang="de-DE" dirty="0" err="1"/>
              <a:t>damps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unstable</a:t>
            </a:r>
            <a:r>
              <a:rPr lang="de-DE" dirty="0"/>
              <a:t> </a:t>
            </a:r>
            <a:r>
              <a:rPr lang="de-DE" dirty="0" err="1"/>
              <a:t>wave</a:t>
            </a:r>
            <a:r>
              <a:rPr lang="de-DE" dirty="0"/>
              <a:t> </a:t>
            </a:r>
            <a:r>
              <a:rPr lang="de-DE" dirty="0" err="1"/>
              <a:t>too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doesn‘t</a:t>
            </a:r>
            <a:r>
              <a:rPr lang="de-DE" dirty="0"/>
              <a:t> </a:t>
            </a:r>
            <a:r>
              <a:rPr lang="de-DE" dirty="0" err="1"/>
              <a:t>prevent</a:t>
            </a:r>
            <a:r>
              <a:rPr lang="de-DE" dirty="0"/>
              <a:t> </a:t>
            </a:r>
            <a:r>
              <a:rPr lang="de-DE" dirty="0" err="1"/>
              <a:t>instability</a:t>
            </a:r>
            <a:endParaRPr lang="de-DE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b="1" dirty="0" err="1"/>
              <a:t>Exponential</a:t>
            </a:r>
            <a:r>
              <a:rPr lang="de-DE" b="1" dirty="0"/>
              <a:t> </a:t>
            </a:r>
            <a:r>
              <a:rPr lang="de-DE" b="1" dirty="0" err="1"/>
              <a:t>filtering</a:t>
            </a:r>
            <a:r>
              <a:rPr lang="de-DE" b="1" dirty="0"/>
              <a:t> </a:t>
            </a:r>
            <a:r>
              <a:rPr lang="de-DE" dirty="0"/>
              <a:t>(e.g. </a:t>
            </a:r>
            <a:r>
              <a:rPr lang="de-DE" i="1" dirty="0" err="1"/>
              <a:t>Hesthaven</a:t>
            </a:r>
            <a:r>
              <a:rPr lang="de-DE" i="1" dirty="0"/>
              <a:t>, </a:t>
            </a:r>
            <a:r>
              <a:rPr lang="de-DE" i="1" dirty="0" err="1"/>
              <a:t>Warburton</a:t>
            </a:r>
            <a:r>
              <a:rPr lang="de-DE" i="1" dirty="0"/>
              <a:t> (2008)</a:t>
            </a:r>
            <a:r>
              <a:rPr lang="de-DE" dirty="0"/>
              <a:t>):</a:t>
            </a:r>
            <a:br>
              <a:rPr lang="de-DE" dirty="0"/>
            </a:br>
            <a:r>
              <a:rPr lang="de-DE" dirty="0"/>
              <a:t>in </a:t>
            </a:r>
            <a:r>
              <a:rPr lang="de-DE" dirty="0" err="1"/>
              <a:t>each</a:t>
            </a:r>
            <a:r>
              <a:rPr lang="de-DE" dirty="0"/>
              <a:t> time </a:t>
            </a:r>
            <a:r>
              <a:rPr lang="de-DE" dirty="0" err="1"/>
              <a:t>step</a:t>
            </a:r>
            <a:r>
              <a:rPr lang="de-DE" dirty="0"/>
              <a:t> </a:t>
            </a:r>
            <a:r>
              <a:rPr lang="de-DE" dirty="0" err="1"/>
              <a:t>reduce</a:t>
            </a:r>
            <a:r>
              <a:rPr lang="de-DE" dirty="0"/>
              <a:t> a </a:t>
            </a:r>
            <a:r>
              <a:rPr lang="de-DE" dirty="0" err="1"/>
              <a:t>bit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amplitude</a:t>
            </a:r>
            <a:r>
              <a:rPr lang="de-DE" dirty="0"/>
              <a:t> in </a:t>
            </a:r>
            <a:r>
              <a:rPr lang="de-DE" dirty="0" err="1"/>
              <a:t>dependence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polynomial </a:t>
            </a:r>
            <a:r>
              <a:rPr lang="de-DE" dirty="0" err="1"/>
              <a:t>degree</a:t>
            </a:r>
            <a:r>
              <a:rPr lang="de-DE" dirty="0"/>
              <a:t> (but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degree</a:t>
            </a:r>
            <a:r>
              <a:rPr lang="de-DE" dirty="0"/>
              <a:t> 0! </a:t>
            </a:r>
            <a:r>
              <a:rPr lang="de-DE" dirty="0">
                <a:sym typeface="Wingdings" panose="05000000000000000000" pitchFamily="2" charset="2"/>
              </a:rPr>
              <a:t> </a:t>
            </a:r>
            <a:r>
              <a:rPr lang="de-DE" dirty="0" err="1">
                <a:sym typeface="Wingdings" panose="05000000000000000000" pitchFamily="2" charset="2"/>
              </a:rPr>
              <a:t>conservation</a:t>
            </a:r>
            <a:r>
              <a:rPr lang="de-DE" dirty="0">
                <a:sym typeface="Wingdings" panose="05000000000000000000" pitchFamily="2" charset="2"/>
              </a:rPr>
              <a:t>)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This </a:t>
            </a:r>
            <a:r>
              <a:rPr lang="de-DE" dirty="0" err="1">
                <a:sym typeface="Wingdings" panose="05000000000000000000" pitchFamily="2" charset="2"/>
              </a:rPr>
              <a:t>is</a:t>
            </a:r>
            <a:r>
              <a:rPr lang="de-DE" dirty="0">
                <a:sym typeface="Wingdings" panose="05000000000000000000" pitchFamily="2" charset="2"/>
              </a:rPr>
              <a:t> a </a:t>
            </a:r>
            <a:r>
              <a:rPr lang="de-DE" dirty="0" err="1">
                <a:sym typeface="Wingdings" panose="05000000000000000000" pitchFamily="2" charset="2"/>
              </a:rPr>
              <a:t>relatively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cheap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proxy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for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hyperdiffusion</a:t>
            </a:r>
            <a:r>
              <a:rPr lang="de-DE" dirty="0">
                <a:sym typeface="Wingdings" panose="05000000000000000000" pitchFamily="2" charset="2"/>
              </a:rPr>
              <a:t>;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but </a:t>
            </a:r>
            <a:r>
              <a:rPr lang="de-DE" dirty="0" err="1">
                <a:sym typeface="Wingdings" panose="05000000000000000000" pitchFamily="2" charset="2"/>
              </a:rPr>
              <a:t>acts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separately</a:t>
            </a:r>
            <a:r>
              <a:rPr lang="de-DE" dirty="0">
                <a:sym typeface="Wingdings" panose="05000000000000000000" pitchFamily="2" charset="2"/>
              </a:rPr>
              <a:t> on </a:t>
            </a:r>
            <a:r>
              <a:rPr lang="de-DE" dirty="0" err="1">
                <a:sym typeface="Wingdings" panose="05000000000000000000" pitchFamily="2" charset="2"/>
              </a:rPr>
              <a:t>each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grid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cell</a:t>
            </a: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err="1">
                <a:sym typeface="Wingdings" panose="05000000000000000000" pitchFamily="2" charset="2"/>
              </a:rPr>
              <a:t>With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filter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settings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for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exponential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filtering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found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until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now</a:t>
            </a:r>
            <a:r>
              <a:rPr lang="de-DE" dirty="0">
                <a:sym typeface="Wingdings" panose="05000000000000000000" pitchFamily="2" charset="2"/>
              </a:rPr>
              <a:t>,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test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runs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until</a:t>
            </a:r>
            <a:r>
              <a:rPr lang="de-DE" dirty="0">
                <a:sym typeface="Wingdings" panose="05000000000000000000" pitchFamily="2" charset="2"/>
              </a:rPr>
              <a:t> 15d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Obviously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further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testing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necessary</a:t>
            </a: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err="1">
                <a:sym typeface="Wingdings" panose="05000000000000000000" pitchFamily="2" charset="2"/>
              </a:rPr>
              <a:t>Far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future</a:t>
            </a:r>
            <a:r>
              <a:rPr lang="de-DE" dirty="0">
                <a:sym typeface="Wingdings" panose="05000000000000000000" pitchFamily="2" charset="2"/>
              </a:rPr>
              <a:t>: </a:t>
            </a:r>
            <a:r>
              <a:rPr lang="de-DE" dirty="0" err="1">
                <a:sym typeface="Wingdings" panose="05000000000000000000" pitchFamily="2" charset="2"/>
              </a:rPr>
              <a:t>use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kinetic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energy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conserving</a:t>
            </a:r>
            <a:r>
              <a:rPr lang="de-DE" dirty="0">
                <a:sym typeface="Wingdings" panose="05000000000000000000" pitchFamily="2" charset="2"/>
              </a:rPr>
              <a:t> DG </a:t>
            </a:r>
            <a:r>
              <a:rPr lang="de-DE" dirty="0" err="1">
                <a:sym typeface="Wingdings" panose="05000000000000000000" pitchFamily="2" charset="2"/>
              </a:rPr>
              <a:t>schemes</a:t>
            </a:r>
            <a:r>
              <a:rPr lang="de-DE" dirty="0">
                <a:sym typeface="Wingdings" panose="05000000000000000000" pitchFamily="2" charset="2"/>
              </a:rPr>
              <a:t> (</a:t>
            </a:r>
            <a:r>
              <a:rPr lang="de-DE" i="1" dirty="0">
                <a:sym typeface="Wingdings" panose="05000000000000000000" pitchFamily="2" charset="2"/>
              </a:rPr>
              <a:t>Gassner et al. (2021)</a:t>
            </a:r>
            <a:r>
              <a:rPr lang="de-DE" dirty="0">
                <a:sym typeface="Wingdings" panose="05000000000000000000" pitchFamily="2" charset="2"/>
              </a:rPr>
              <a:t>, …)</a:t>
            </a:r>
            <a:endParaRPr lang="de-DE" dirty="0"/>
          </a:p>
        </p:txBody>
      </p:sp>
      <p:sp>
        <p:nvSpPr>
          <p:cNvPr id="6" name="CustomShape 1">
            <a:extLst>
              <a:ext uri="{FF2B5EF4-FFF2-40B4-BE49-F238E27FC236}">
                <a16:creationId xmlns:a16="http://schemas.microsoft.com/office/drawing/2014/main" id="{4A335B1A-5270-501B-DF12-C07CA942ED69}"/>
              </a:ext>
            </a:extLst>
          </p:cNvPr>
          <p:cNvSpPr/>
          <p:nvPr/>
        </p:nvSpPr>
        <p:spPr>
          <a:xfrm>
            <a:off x="4572000" y="6381750"/>
            <a:ext cx="3709988" cy="21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M. Baldauf (DWD)</a:t>
            </a:r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8056DC6D-AE86-FA79-5356-99A903D243B5}"/>
              </a:ext>
            </a:extLst>
          </p:cNvPr>
          <p:cNvSpPr/>
          <p:nvPr/>
        </p:nvSpPr>
        <p:spPr>
          <a:xfrm>
            <a:off x="4572000" y="6381328"/>
            <a:ext cx="3709988" cy="21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M. Baldauf (DWD)</a:t>
            </a:r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6A2659BE-4462-02B1-A54E-822B45124E26}"/>
              </a:ext>
            </a:extLst>
          </p:cNvPr>
          <p:cNvSpPr/>
          <p:nvPr/>
        </p:nvSpPr>
        <p:spPr>
          <a:xfrm>
            <a:off x="8283600" y="6381720"/>
            <a:ext cx="464400" cy="2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018B45BD-BC14-4435-A485-C44B48A8FE8A}" type="slidenum">
              <a:rPr lang="de-DE" sz="1000" b="0" strike="noStrike" spc="-1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15</a:t>
            </a:fld>
            <a:endParaRPr lang="de-DE" sz="1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1261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C774A303-22DD-459D-BBBA-46641B63D0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2" r="2439"/>
          <a:stretch/>
        </p:blipFill>
        <p:spPr>
          <a:xfrm>
            <a:off x="5319892" y="1322639"/>
            <a:ext cx="2928590" cy="462505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0C1C7FD-E963-4DC5-B350-2F2507103377}"/>
              </a:ext>
            </a:extLst>
          </p:cNvPr>
          <p:cNvSpPr txBox="1"/>
          <p:nvPr/>
        </p:nvSpPr>
        <p:spPr>
          <a:xfrm>
            <a:off x="5364088" y="6021288"/>
            <a:ext cx="3321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de-DE" sz="1400" dirty="0"/>
              <a:t> in 850 hPa at </a:t>
            </a:r>
            <a:r>
              <a:rPr lang="de-DE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de-DE" sz="1400" dirty="0"/>
              <a:t>=9d (Fig. 7 </a:t>
            </a:r>
            <a:r>
              <a:rPr lang="de-DE" sz="1400" dirty="0" err="1"/>
              <a:t>from</a:t>
            </a:r>
            <a:r>
              <a:rPr lang="de-DE" sz="1400" dirty="0"/>
              <a:t> </a:t>
            </a:r>
            <a:r>
              <a:rPr lang="de-DE" sz="1400" i="1" dirty="0"/>
              <a:t>JW06</a:t>
            </a:r>
            <a:r>
              <a:rPr lang="de-DE" sz="1400" dirty="0"/>
              <a:t>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61AC39C-45AC-487F-B220-FCEE3F6BF02B}"/>
              </a:ext>
            </a:extLst>
          </p:cNvPr>
          <p:cNvSpPr txBox="1"/>
          <p:nvPr/>
        </p:nvSpPr>
        <p:spPr>
          <a:xfrm>
            <a:off x="8052715" y="4653136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ym typeface="Symbol" panose="05050102010706020507" pitchFamily="18" charset="2"/>
              </a:rPr>
              <a:t></a:t>
            </a:r>
            <a:r>
              <a:rPr lang="de-DE" sz="1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 </a:t>
            </a:r>
            <a:r>
              <a:rPr lang="de-DE" sz="1400" dirty="0">
                <a:sym typeface="Symbol" panose="05050102010706020507" pitchFamily="18" charset="2"/>
              </a:rPr>
              <a:t>~ 60 km</a:t>
            </a:r>
            <a:endParaRPr lang="de-DE" sz="1400" dirty="0"/>
          </a:p>
        </p:txBody>
      </p:sp>
      <p:sp>
        <p:nvSpPr>
          <p:cNvPr id="13" name="Textfeld 3">
            <a:extLst>
              <a:ext uri="{FF2B5EF4-FFF2-40B4-BE49-F238E27FC236}">
                <a16:creationId xmlns:a16="http://schemas.microsoft.com/office/drawing/2014/main" id="{5FFA1EAE-1944-4843-9DFE-A4F305DD7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022350"/>
            <a:ext cx="449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Baroclinic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instability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test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on 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sphere</a:t>
            </a:r>
            <a:endParaRPr kumimoji="0" lang="de-DE" altLang="de-D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Jablonowski</a:t>
            </a:r>
            <a:r>
              <a:rPr kumimoji="0" lang="de-DE" alt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Williamson (2006) QJRMS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4B0DD22C-3C89-474D-B965-17FECA9FB4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5" y="2397794"/>
            <a:ext cx="3981259" cy="2985944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244820BF-3B4F-4FA9-B3D8-A6A084726A8B}"/>
              </a:ext>
            </a:extLst>
          </p:cNvPr>
          <p:cNvSpPr txBox="1"/>
          <p:nvPr/>
        </p:nvSpPr>
        <p:spPr>
          <a:xfrm>
            <a:off x="604959" y="1832624"/>
            <a:ext cx="3219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BRIDGE DG 4th </a:t>
            </a:r>
            <a:r>
              <a:rPr lang="de-DE" dirty="0" err="1"/>
              <a:t>order</a:t>
            </a:r>
            <a:endParaRPr lang="de-DE" dirty="0"/>
          </a:p>
          <a:p>
            <a:r>
              <a:rPr lang="de-DE" dirty="0"/>
              <a:t>R2B3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</a:t>
            </a:r>
            <a:r>
              <a:rPr lang="de-DE" dirty="0">
                <a:sym typeface="Symbol" panose="05050102010706020507" pitchFamily="18" charset="2"/>
              </a:rPr>
              <a:t></a:t>
            </a:r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e-DE" dirty="0"/>
              <a:t> ~ 315 km, </a:t>
            </a:r>
            <a:r>
              <a:rPr lang="de-DE" dirty="0">
                <a:sym typeface="Symbol" panose="05050102010706020507" pitchFamily="18" charset="2"/>
              </a:rPr>
              <a:t></a:t>
            </a:r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de-DE" dirty="0"/>
              <a:t>=40s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9F8F076-2131-42BE-9E77-45CBFD253FEF}"/>
              </a:ext>
            </a:extLst>
          </p:cNvPr>
          <p:cNvSpPr txBox="1"/>
          <p:nvPr/>
        </p:nvSpPr>
        <p:spPr>
          <a:xfrm>
            <a:off x="458169" y="5383738"/>
            <a:ext cx="3801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Stabilization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an </a:t>
            </a:r>
            <a:r>
              <a:rPr lang="de-DE" dirty="0" err="1"/>
              <a:t>exponential</a:t>
            </a:r>
            <a:r>
              <a:rPr lang="de-DE" dirty="0"/>
              <a:t> </a:t>
            </a:r>
            <a:r>
              <a:rPr lang="de-DE" dirty="0" err="1"/>
              <a:t>filter</a:t>
            </a:r>
            <a:endParaRPr lang="de-DE" dirty="0"/>
          </a:p>
          <a:p>
            <a:r>
              <a:rPr lang="de-DE" dirty="0"/>
              <a:t>(</a:t>
            </a:r>
            <a:r>
              <a:rPr lang="de-DE" dirty="0" err="1"/>
              <a:t>formally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8th </a:t>
            </a:r>
            <a:r>
              <a:rPr lang="de-DE" dirty="0" err="1"/>
              <a:t>order</a:t>
            </a:r>
            <a:r>
              <a:rPr lang="de-DE" dirty="0"/>
              <a:t>)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2BCF8DD-6007-45AC-B8D1-6D746F1F665C}"/>
              </a:ext>
            </a:extLst>
          </p:cNvPr>
          <p:cNvSpPr/>
          <p:nvPr/>
        </p:nvSpPr>
        <p:spPr bwMode="auto">
          <a:xfrm>
            <a:off x="140024" y="4626794"/>
            <a:ext cx="4974272" cy="73060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85968B2-DD7C-4861-BF85-163085EC18A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3" b="7813"/>
          <a:stretch/>
        </p:blipFill>
        <p:spPr>
          <a:xfrm>
            <a:off x="140024" y="2849776"/>
            <a:ext cx="5082874" cy="195724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494B249-77D4-435E-AB6E-D671B4C3CCB7}"/>
              </a:ext>
            </a:extLst>
          </p:cNvPr>
          <p:cNvSpPr txBox="1"/>
          <p:nvPr/>
        </p:nvSpPr>
        <p:spPr>
          <a:xfrm>
            <a:off x="1043745" y="2505297"/>
            <a:ext cx="1507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 in z=1.5km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D2FB9AD4-DA72-4E58-99FB-A505B70873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1" b="9200"/>
          <a:stretch/>
        </p:blipFill>
        <p:spPr>
          <a:xfrm>
            <a:off x="134220" y="2883774"/>
            <a:ext cx="5082874" cy="1911314"/>
          </a:xfrm>
          <a:prstGeom prst="rect">
            <a:avLst/>
          </a:prstGeom>
        </p:spPr>
      </p:pic>
      <p:sp>
        <p:nvSpPr>
          <p:cNvPr id="5" name="CustomShape 1">
            <a:extLst>
              <a:ext uri="{FF2B5EF4-FFF2-40B4-BE49-F238E27FC236}">
                <a16:creationId xmlns:a16="http://schemas.microsoft.com/office/drawing/2014/main" id="{A3ADCD23-FF38-40D6-70FE-EEDEB870C44E}"/>
              </a:ext>
            </a:extLst>
          </p:cNvPr>
          <p:cNvSpPr/>
          <p:nvPr/>
        </p:nvSpPr>
        <p:spPr>
          <a:xfrm>
            <a:off x="4572000" y="6381750"/>
            <a:ext cx="3709988" cy="21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M. Baldauf (DWD)</a:t>
            </a:r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CustomShape 1">
            <a:extLst>
              <a:ext uri="{FF2B5EF4-FFF2-40B4-BE49-F238E27FC236}">
                <a16:creationId xmlns:a16="http://schemas.microsoft.com/office/drawing/2014/main" id="{44C90E39-9388-3EDE-BB58-86F1A791406A}"/>
              </a:ext>
            </a:extLst>
          </p:cNvPr>
          <p:cNvSpPr/>
          <p:nvPr/>
        </p:nvSpPr>
        <p:spPr>
          <a:xfrm>
            <a:off x="4572000" y="6381328"/>
            <a:ext cx="3709988" cy="21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M. Baldauf (DWD)</a:t>
            </a:r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67E1C414-9510-7473-8B99-644820514B3C}"/>
              </a:ext>
            </a:extLst>
          </p:cNvPr>
          <p:cNvSpPr/>
          <p:nvPr/>
        </p:nvSpPr>
        <p:spPr>
          <a:xfrm>
            <a:off x="8283600" y="6381720"/>
            <a:ext cx="464400" cy="2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018B45BD-BC14-4435-A485-C44B48A8FE8A}" type="slidenum">
              <a:rPr lang="de-DE" sz="1000" b="0" strike="noStrike" spc="-1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16</a:t>
            </a:fld>
            <a:endParaRPr lang="de-DE" sz="1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977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D727D916-C079-44C2-94F5-C0AECC4967C1}"/>
              </a:ext>
            </a:extLst>
          </p:cNvPr>
          <p:cNvSpPr txBox="1"/>
          <p:nvPr/>
        </p:nvSpPr>
        <p:spPr>
          <a:xfrm>
            <a:off x="1835696" y="2564904"/>
            <a:ext cx="5044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The DG </a:t>
            </a:r>
            <a:r>
              <a:rPr lang="de-DE" b="1" dirty="0" err="1"/>
              <a:t>scheme</a:t>
            </a:r>
            <a:r>
              <a:rPr lang="de-DE" b="1" dirty="0"/>
              <a:t> </a:t>
            </a:r>
            <a:r>
              <a:rPr lang="de-DE" b="1" dirty="0" err="1"/>
              <a:t>applied</a:t>
            </a:r>
            <a:r>
              <a:rPr lang="de-DE" b="1" dirty="0"/>
              <a:t> </a:t>
            </a:r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TKE </a:t>
            </a:r>
            <a:r>
              <a:rPr lang="de-DE" b="1" dirty="0" err="1"/>
              <a:t>equation</a:t>
            </a:r>
            <a:endParaRPr lang="de-DE" b="1" dirty="0"/>
          </a:p>
        </p:txBody>
      </p:sp>
      <p:sp>
        <p:nvSpPr>
          <p:cNvPr id="3" name="CustomShape 1">
            <a:extLst>
              <a:ext uri="{FF2B5EF4-FFF2-40B4-BE49-F238E27FC236}">
                <a16:creationId xmlns:a16="http://schemas.microsoft.com/office/drawing/2014/main" id="{616276B4-B070-4615-B75F-230FE60A9D32}"/>
              </a:ext>
            </a:extLst>
          </p:cNvPr>
          <p:cNvSpPr/>
          <p:nvPr/>
        </p:nvSpPr>
        <p:spPr>
          <a:xfrm>
            <a:off x="4572000" y="6381750"/>
            <a:ext cx="3709988" cy="21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M. Baldauf (DWD)</a:t>
            </a:r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id="{98808C51-3FE1-4132-996D-04CCE39DB2CB}"/>
              </a:ext>
            </a:extLst>
          </p:cNvPr>
          <p:cNvSpPr/>
          <p:nvPr/>
        </p:nvSpPr>
        <p:spPr>
          <a:xfrm>
            <a:off x="8283600" y="6381720"/>
            <a:ext cx="464400" cy="2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018B45BD-BC14-4435-A485-C44B48A8FE8A}" type="slidenum">
              <a:rPr lang="de-DE" sz="1000" b="0" strike="noStrike" spc="-1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17</a:t>
            </a:fld>
            <a:endParaRPr lang="de-DE" sz="1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7222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Textfeld 5">
            <a:extLst>
              <a:ext uri="{FF2B5EF4-FFF2-40B4-BE49-F238E27FC236}">
                <a16:creationId xmlns:a16="http://schemas.microsoft.com/office/drawing/2014/main" id="{CD0E8A56-F24D-489F-8D95-78BBE2E3D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054100"/>
            <a:ext cx="66308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Example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Turbulence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closure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by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one-equation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TKE 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model</a:t>
            </a:r>
            <a:endParaRPr kumimoji="0" lang="de-DE" altLang="de-D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679" name="Textfeld 6">
            <a:extLst>
              <a:ext uri="{FF2B5EF4-FFF2-40B4-BE49-F238E27FC236}">
                <a16:creationId xmlns:a16="http://schemas.microsoft.com/office/drawing/2014/main" id="{C8D98E6F-CED4-4CA2-BE6E-6BD1AC471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192" y="2161897"/>
            <a:ext cx="171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TKE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equation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</a:p>
        </p:txBody>
      </p:sp>
      <p:sp>
        <p:nvSpPr>
          <p:cNvPr id="28680" name="Textfeld 7">
            <a:extLst>
              <a:ext uri="{FF2B5EF4-FFF2-40B4-BE49-F238E27FC236}">
                <a16:creationId xmlns:a16="http://schemas.microsoft.com/office/drawing/2014/main" id="{A6E76168-1390-4D08-B0EA-393BCC3D2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192" y="2735550"/>
            <a:ext cx="210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Parameterizations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28681" name="Textfeld 8">
            <a:extLst>
              <a:ext uri="{FF2B5EF4-FFF2-40B4-BE49-F238E27FC236}">
                <a16:creationId xmlns:a16="http://schemas.microsoft.com/office/drawing/2014/main" id="{AE1FAAFF-CC4F-45EC-A88E-6A496A89F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7388" y="2914706"/>
            <a:ext cx="2357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Diffusion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coefficients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28682" name="Textfeld 9">
            <a:extLst>
              <a:ext uri="{FF2B5EF4-FFF2-40B4-BE49-F238E27FC236}">
                <a16:creationId xmlns:a16="http://schemas.microsoft.com/office/drawing/2014/main" id="{8FC8D9B2-AAD0-435B-93F6-1FCCFF69F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5325" y="3761723"/>
            <a:ext cx="4211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Mixing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lengths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here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only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neutral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case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):</a:t>
            </a:r>
          </a:p>
        </p:txBody>
      </p:sp>
      <p:pic>
        <p:nvPicPr>
          <p:cNvPr id="28683" name="Grafik 10">
            <a:extLst>
              <a:ext uri="{FF2B5EF4-FFF2-40B4-BE49-F238E27FC236}">
                <a16:creationId xmlns:a16="http://schemas.microsoft.com/office/drawing/2014/main" id="{CEF46BF8-1B07-4B27-AB61-4D665683F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1512888"/>
            <a:ext cx="129857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4" name="Textfeld 11">
            <a:extLst>
              <a:ext uri="{FF2B5EF4-FFF2-40B4-BE49-F238E27FC236}">
                <a16:creationId xmlns:a16="http://schemas.microsoft.com/office/drawing/2014/main" id="{BF5A6C16-285B-403C-87FF-2B078E1D3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1598613"/>
            <a:ext cx="5572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Density of the turbulent kinetic energy (TKE density):</a:t>
            </a:r>
          </a:p>
        </p:txBody>
      </p:sp>
      <p:sp>
        <p:nvSpPr>
          <p:cNvPr id="28685" name="Textfeld 12">
            <a:extLst>
              <a:ext uri="{FF2B5EF4-FFF2-40B4-BE49-F238E27FC236}">
                <a16:creationId xmlns:a16="http://schemas.microsoft.com/office/drawing/2014/main" id="{7DC87CDD-CB3B-4D01-895F-36049BAC2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3" y="5805488"/>
            <a:ext cx="7829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Note: it is not the purpose of this implementation to have a ‚good‘ turbulence parameterization, </a:t>
            </a:r>
            <a:br>
              <a:rPr kumimoji="0" lang="de-DE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de-DE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but to have the main ingredients that must be considered for a DG treatment!</a:t>
            </a:r>
          </a:p>
        </p:txBody>
      </p:sp>
      <p:sp>
        <p:nvSpPr>
          <p:cNvPr id="28686" name="Textfeld 13">
            <a:extLst>
              <a:ext uri="{FF2B5EF4-FFF2-40B4-BE49-F238E27FC236}">
                <a16:creationId xmlns:a16="http://schemas.microsoft.com/office/drawing/2014/main" id="{F09B58E7-F4FF-458F-AC10-8EEF5A83D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3" y="4826152"/>
            <a:ext cx="78790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BCs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from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simplified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‚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transfer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scheme</a:t>
            </a:r>
            <a:r>
              <a:rPr lang="de-DE" altLang="de-DE" sz="1800" dirty="0">
                <a:solidFill>
                  <a:srgbClr val="000000"/>
                </a:solidFill>
              </a:rPr>
              <a:t>‘ (wall </a:t>
            </a:r>
            <a:r>
              <a:rPr lang="de-DE" altLang="de-DE" sz="1800" dirty="0" err="1">
                <a:solidFill>
                  <a:srgbClr val="000000"/>
                </a:solidFill>
              </a:rPr>
              <a:t>law</a:t>
            </a:r>
            <a:r>
              <a:rPr lang="de-DE" altLang="de-DE" sz="1800" dirty="0">
                <a:solidFill>
                  <a:srgbClr val="000000"/>
                </a:solidFill>
              </a:rPr>
              <a:t>) </a:t>
            </a:r>
            <a:r>
              <a:rPr lang="de-DE" altLang="de-DE" sz="1800" dirty="0" err="1">
                <a:solidFill>
                  <a:srgbClr val="000000"/>
                </a:solidFill>
              </a:rPr>
              <a:t>for</a:t>
            </a:r>
            <a:r>
              <a:rPr lang="de-DE" altLang="de-DE" sz="1800" dirty="0">
                <a:solidFill>
                  <a:srgbClr val="000000"/>
                </a:solidFill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neutral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stratification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D10F1D3-EC46-419B-9569-3353F7FAA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729" y="5195484"/>
            <a:ext cx="1617112" cy="5005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F44ED80-70E0-4FC2-A0CF-F2E4AEB02A6B}"/>
              </a:ext>
            </a:extLst>
          </p:cNvPr>
          <p:cNvSpPr txBox="1"/>
          <p:nvPr/>
        </p:nvSpPr>
        <p:spPr>
          <a:xfrm>
            <a:off x="1050270" y="5233576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u*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from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1D7F631-28D0-4EA9-A127-F4E0C38C4269}"/>
              </a:ext>
            </a:extLst>
          </p:cNvPr>
          <p:cNvSpPr txBox="1"/>
          <p:nvPr/>
        </p:nvSpPr>
        <p:spPr>
          <a:xfrm>
            <a:off x="3851920" y="5248577"/>
            <a:ext cx="4240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 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in 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=0:  </a:t>
            </a:r>
            <a:r>
              <a:rPr kumimoji="0" lang="de-DE" sz="1800" b="0" i="1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u‘w</a:t>
            </a:r>
            <a:r>
              <a:rPr kumimoji="0" lang="de-DE" sz="1800" b="0" i="1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‘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</a:t>
            </a:r>
            <a:r>
              <a:rPr kumimoji="0" lang="de-DE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²,  </a:t>
            </a:r>
            <a:r>
              <a:rPr kumimoji="0" lang="de-DE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=0  and  </a:t>
            </a:r>
            <a:r>
              <a:rPr kumimoji="0" lang="de-DE" sz="1800" b="0" i="1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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</a:t>
            </a:r>
            <a:r>
              <a:rPr kumimoji="0" lang="de-DE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²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880B623-531C-4557-BFE0-1CB21D7D9F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394" y="2077969"/>
            <a:ext cx="6628040" cy="55276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6CB8EAE-2676-49A3-80D8-5A82D25EF8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14" y="3075377"/>
            <a:ext cx="2682815" cy="164130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9C58FE8-BD30-4B3E-B292-04D3EB66D1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560" y="3293904"/>
            <a:ext cx="2901401" cy="37403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7F3A2F7-866E-4ECA-9B10-0C2D5910E2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435" y="4155919"/>
            <a:ext cx="1265958" cy="609143"/>
          </a:xfrm>
          <a:prstGeom prst="rect">
            <a:avLst/>
          </a:prstGeom>
        </p:spPr>
      </p:pic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31C2BFBF-C40D-4B07-9906-CDF4BF8E5205}"/>
              </a:ext>
            </a:extLst>
          </p:cNvPr>
          <p:cNvCxnSpPr/>
          <p:nvPr/>
        </p:nvCxnSpPr>
        <p:spPr bwMode="auto">
          <a:xfrm>
            <a:off x="5110890" y="5336042"/>
            <a:ext cx="360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D6AAAACE-0BDB-4A81-8C68-69C52D8BA0F0}"/>
              </a:ext>
            </a:extLst>
          </p:cNvPr>
          <p:cNvCxnSpPr/>
          <p:nvPr/>
        </p:nvCxnSpPr>
        <p:spPr bwMode="auto">
          <a:xfrm>
            <a:off x="7055106" y="5376780"/>
            <a:ext cx="14499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CustomShape 1">
            <a:extLst>
              <a:ext uri="{FF2B5EF4-FFF2-40B4-BE49-F238E27FC236}">
                <a16:creationId xmlns:a16="http://schemas.microsoft.com/office/drawing/2014/main" id="{3AE85A64-9D22-42E1-907B-67A3B7EDA98B}"/>
              </a:ext>
            </a:extLst>
          </p:cNvPr>
          <p:cNvSpPr/>
          <p:nvPr/>
        </p:nvSpPr>
        <p:spPr>
          <a:xfrm>
            <a:off x="4572000" y="6381750"/>
            <a:ext cx="3709988" cy="21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M. Baldauf (DWD)</a:t>
            </a:r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CustomShape 1">
            <a:extLst>
              <a:ext uri="{FF2B5EF4-FFF2-40B4-BE49-F238E27FC236}">
                <a16:creationId xmlns:a16="http://schemas.microsoft.com/office/drawing/2014/main" id="{1049671E-1482-4F55-8124-1CA82205E505}"/>
              </a:ext>
            </a:extLst>
          </p:cNvPr>
          <p:cNvSpPr/>
          <p:nvPr/>
        </p:nvSpPr>
        <p:spPr>
          <a:xfrm>
            <a:off x="8283600" y="6381720"/>
            <a:ext cx="464400" cy="2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018B45BD-BC14-4435-A485-C44B48A8FE8A}" type="slidenum">
              <a:rPr lang="de-DE" sz="1000" b="0" strike="noStrike" spc="-1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18</a:t>
            </a:fld>
            <a:endParaRPr lang="de-DE" sz="1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0383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5040C24-9C20-4AAB-85B6-4C2C4D5CF9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" b="8187"/>
          <a:stretch/>
        </p:blipFill>
        <p:spPr>
          <a:xfrm>
            <a:off x="615514" y="2106860"/>
            <a:ext cx="2926086" cy="2016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72C8673-43B8-4E29-A985-39D2F60B41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" b="7600"/>
          <a:stretch/>
        </p:blipFill>
        <p:spPr>
          <a:xfrm>
            <a:off x="4005555" y="2142987"/>
            <a:ext cx="2926086" cy="2016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CC9E4FA-99D0-451C-862D-94DAF68A5D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7"/>
          <a:stretch/>
        </p:blipFill>
        <p:spPr>
          <a:xfrm>
            <a:off x="598417" y="4186183"/>
            <a:ext cx="2926086" cy="2052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B5EDD66F-75AF-46BE-9F74-524B4B3787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" b="6364"/>
          <a:stretch/>
        </p:blipFill>
        <p:spPr>
          <a:xfrm>
            <a:off x="4005555" y="4186183"/>
            <a:ext cx="2926086" cy="20520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D95B5573-C8AB-48EB-B86A-D93F00F548E8}"/>
              </a:ext>
            </a:extLst>
          </p:cNvPr>
          <p:cNvSpPr txBox="1"/>
          <p:nvPr/>
        </p:nvSpPr>
        <p:spPr>
          <a:xfrm>
            <a:off x="467544" y="1460515"/>
            <a:ext cx="8511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Simulation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‚Leipzig wind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profile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‘ (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from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1931!)  </a:t>
            </a:r>
            <a:r>
              <a:rPr kumimoji="0" lang="de-DE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</a:t>
            </a:r>
            <a:r>
              <a:rPr kumimoji="0" lang="de-DE" sz="18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=17.5 m/s, </a:t>
            </a:r>
            <a:r>
              <a:rPr lang="de-DE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kumimoji="0" lang="de-DE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=0.3m, </a:t>
            </a:r>
            <a:r>
              <a:rPr kumimoji="0" lang="de-DE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de-DE" sz="18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=40m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(u, v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obs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data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from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400" i="1" dirty="0">
                <a:solidFill>
                  <a:srgbClr val="000000"/>
                </a:solidFill>
                <a:latin typeface="Arial" panose="020B0604020202020204" pitchFamily="34" charset="0"/>
              </a:rPr>
              <a:t>Detering, </a:t>
            </a:r>
            <a:r>
              <a:rPr lang="de-DE" sz="1400" i="1" dirty="0" err="1">
                <a:solidFill>
                  <a:srgbClr val="000000"/>
                </a:solidFill>
                <a:latin typeface="Arial" panose="020B0604020202020204" pitchFamily="34" charset="0"/>
              </a:rPr>
              <a:t>Etling</a:t>
            </a:r>
            <a:r>
              <a:rPr lang="de-DE" sz="1400" i="1" dirty="0">
                <a:solidFill>
                  <a:srgbClr val="000000"/>
                </a:solidFill>
                <a:latin typeface="Arial" panose="020B0604020202020204" pitchFamily="34" charset="0"/>
              </a:rPr>
              <a:t> (1985)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836FFD7-640D-4878-B586-DD075CA99A25}"/>
              </a:ext>
            </a:extLst>
          </p:cNvPr>
          <p:cNvSpPr txBox="1"/>
          <p:nvPr/>
        </p:nvSpPr>
        <p:spPr>
          <a:xfrm>
            <a:off x="615514" y="1006948"/>
            <a:ext cx="4641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Euler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equations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+ TKE-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turbulence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model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C8CE24D-8E73-472A-947E-E14B87626546}"/>
              </a:ext>
            </a:extLst>
          </p:cNvPr>
          <p:cNvSpPr txBox="1"/>
          <p:nvPr/>
        </p:nvSpPr>
        <p:spPr>
          <a:xfrm>
            <a:off x="2514584" y="450987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TKE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0D3202C-EE6E-4094-8BE1-6F7EFEB9B895}"/>
              </a:ext>
            </a:extLst>
          </p:cNvPr>
          <p:cNvSpPr txBox="1"/>
          <p:nvPr/>
        </p:nvSpPr>
        <p:spPr>
          <a:xfrm>
            <a:off x="1765651" y="256490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058A9067-0094-4BE6-90CD-B79C440F3FFA}"/>
              </a:ext>
            </a:extLst>
          </p:cNvPr>
          <p:cNvSpPr txBox="1"/>
          <p:nvPr/>
        </p:nvSpPr>
        <p:spPr>
          <a:xfrm>
            <a:off x="6227310" y="2466349"/>
            <a:ext cx="704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027FCB5-4B47-4612-B144-42C40E44FE39}"/>
              </a:ext>
            </a:extLst>
          </p:cNvPr>
          <p:cNvSpPr txBox="1"/>
          <p:nvPr/>
        </p:nvSpPr>
        <p:spPr>
          <a:xfrm>
            <a:off x="6112681" y="450987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</a:t>
            </a:r>
            <a:r>
              <a:rPr lang="de-DE" baseline="-25000" dirty="0"/>
              <a:t>M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9419437-0DB8-488F-A141-5E468435DB13}"/>
              </a:ext>
            </a:extLst>
          </p:cNvPr>
          <p:cNvSpPr txBox="1"/>
          <p:nvPr/>
        </p:nvSpPr>
        <p:spPr>
          <a:xfrm>
            <a:off x="7352317" y="4531705"/>
            <a:ext cx="16145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Observed</a:t>
            </a:r>
            <a:r>
              <a:rPr lang="de-DE" dirty="0"/>
              <a:t>:</a:t>
            </a:r>
          </a:p>
          <a:p>
            <a:r>
              <a:rPr lang="de-DE" dirty="0"/>
              <a:t>u* ~ 0.65 m/s</a:t>
            </a:r>
          </a:p>
          <a:p>
            <a:endParaRPr lang="de-DE" dirty="0"/>
          </a:p>
          <a:p>
            <a:r>
              <a:rPr lang="de-DE" dirty="0" err="1"/>
              <a:t>Simulated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/>
              <a:t>u* ~ 0.667m/s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217866B-E662-4F3E-B03D-0B83D1A20B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301" y="2436029"/>
            <a:ext cx="2082875" cy="1562156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337CD645-F3C3-440E-AC91-BDBCEDD818D9}"/>
              </a:ext>
            </a:extLst>
          </p:cNvPr>
          <p:cNvSpPr txBox="1"/>
          <p:nvPr/>
        </p:nvSpPr>
        <p:spPr>
          <a:xfrm>
            <a:off x="8583835" y="2651015"/>
            <a:ext cx="32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01E60AB0-CB41-7824-642A-CB94AC398491}"/>
              </a:ext>
            </a:extLst>
          </p:cNvPr>
          <p:cNvSpPr/>
          <p:nvPr/>
        </p:nvSpPr>
        <p:spPr>
          <a:xfrm>
            <a:off x="4572000" y="6381750"/>
            <a:ext cx="3709988" cy="21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M. Baldauf (DWD)</a:t>
            </a:r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C8EDA5EC-AE32-433B-14FD-7130C44534A5}"/>
              </a:ext>
            </a:extLst>
          </p:cNvPr>
          <p:cNvSpPr/>
          <p:nvPr/>
        </p:nvSpPr>
        <p:spPr>
          <a:xfrm>
            <a:off x="4572000" y="6381328"/>
            <a:ext cx="3709988" cy="21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M. Baldauf (DWD)</a:t>
            </a:r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9A7B0D4C-8B79-C068-D2CA-27F085577F7C}"/>
              </a:ext>
            </a:extLst>
          </p:cNvPr>
          <p:cNvSpPr/>
          <p:nvPr/>
        </p:nvSpPr>
        <p:spPr>
          <a:xfrm>
            <a:off x="8283600" y="6381720"/>
            <a:ext cx="464400" cy="2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018B45BD-BC14-4435-A485-C44B48A8FE8A}" type="slidenum">
              <a:rPr lang="de-DE" sz="1000" b="0" strike="noStrike" spc="-1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19</a:t>
            </a:fld>
            <a:endParaRPr lang="de-DE" sz="1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1229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>
            <a:extLst>
              <a:ext uri="{FF2B5EF4-FFF2-40B4-BE49-F238E27FC236}">
                <a16:creationId xmlns:a16="http://schemas.microsoft.com/office/drawing/2014/main" id="{B16BA3A4-4C85-4202-998E-35D20E1BCC9B}"/>
              </a:ext>
            </a:extLst>
          </p:cNvPr>
          <p:cNvSpPr/>
          <p:nvPr/>
        </p:nvSpPr>
        <p:spPr>
          <a:xfrm>
            <a:off x="4572000" y="6381750"/>
            <a:ext cx="3709988" cy="21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M. Baldauf (DWD)</a:t>
            </a:r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CustomShape 2">
            <a:extLst>
              <a:ext uri="{FF2B5EF4-FFF2-40B4-BE49-F238E27FC236}">
                <a16:creationId xmlns:a16="http://schemas.microsoft.com/office/drawing/2014/main" id="{363F5898-FC57-406B-B595-EEE85A110228}"/>
              </a:ext>
            </a:extLst>
          </p:cNvPr>
          <p:cNvSpPr/>
          <p:nvPr/>
        </p:nvSpPr>
        <p:spPr>
          <a:xfrm>
            <a:off x="8283575" y="6381750"/>
            <a:ext cx="465138" cy="21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22A9B0-4AC0-480B-945B-2B7D8BC2CAED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altLang="de-DE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6" name="CustomShape 3">
            <a:extLst>
              <a:ext uri="{FF2B5EF4-FFF2-40B4-BE49-F238E27FC236}">
                <a16:creationId xmlns:a16="http://schemas.microsoft.com/office/drawing/2014/main" id="{8A1C963B-4880-43BB-8A61-38541366659F}"/>
              </a:ext>
            </a:extLst>
          </p:cNvPr>
          <p:cNvSpPr/>
          <p:nvPr/>
        </p:nvSpPr>
        <p:spPr>
          <a:xfrm>
            <a:off x="467420" y="1124744"/>
            <a:ext cx="8209160" cy="50922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>
            <a:lvl1pPr marL="285750" indent="-284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41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</a:t>
            </a: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BRIDGE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project</a:t>
            </a: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asic </a:t>
            </a: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esearch </a:t>
            </a:r>
            <a:r>
              <a:rPr kumimoji="0" lang="de-DE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 </a:t>
            </a:r>
            <a:r>
              <a:rPr kumimoji="0" lang="de-DE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with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DG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xtension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</a:t>
            </a:r>
          </a:p>
          <a:p>
            <a:pPr marL="285750" marR="0" lvl="0" indent="-2841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41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BRIDGE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an </a:t>
            </a:r>
            <a:r>
              <a:rPr kumimoji="0" lang="de-DE" alt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informal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project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at DWD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started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~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mid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2020</a:t>
            </a:r>
          </a:p>
          <a:p>
            <a:pPr marL="285750" marR="0" lvl="0" indent="-2841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currently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 </a:t>
            </a:r>
            <a:r>
              <a:rPr kumimoji="0" lang="de-DE" alt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F. Prill, M. Baldauf</a:t>
            </a:r>
            <a:r>
              <a:rPr lang="de-DE" altLang="de-DE" i="1" dirty="0">
                <a:solidFill>
                  <a:srgbClr val="000000"/>
                </a:solidFill>
              </a:rPr>
              <a:t>, D. Reinert</a:t>
            </a:r>
            <a:endParaRPr kumimoji="0" lang="de-DE" alt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41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41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Goals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</a:p>
          <a:p>
            <a:pPr marL="285750" marR="0" lvl="0" indent="-2841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develop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prototype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Discontinuous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Galerkin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(DG)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discretization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b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3D Euler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equations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(‚DG-HEVI on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sphere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‘)</a:t>
            </a:r>
          </a:p>
          <a:p>
            <a:pPr marL="285750" marR="0" lvl="0" indent="-2841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together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with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minimal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set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physical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parameterizations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285750" marR="0" lvl="0" indent="-2841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using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ICON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infrastructure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parallelisation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via YAXT, I/O, ...) </a:t>
            </a:r>
          </a:p>
          <a:p>
            <a:pPr marL="285750" marR="0" lvl="0" indent="-2841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more object-orientation and use of standard software (e.g. YAC coupler, ...)</a:t>
            </a:r>
            <a:endParaRPr kumimoji="0" lang="de-DE" alt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41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41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→ BRIDGE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an intermediate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step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full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fledged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ICON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implementation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285750" marR="0" lvl="0" indent="-2841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dirty="0">
                <a:solidFill>
                  <a:srgbClr val="000000"/>
                </a:solidFill>
              </a:rPr>
              <a:t>	</a:t>
            </a:r>
            <a:r>
              <a:rPr lang="de-DE" altLang="de-DE" dirty="0" err="1">
                <a:solidFill>
                  <a:srgbClr val="000000"/>
                </a:solidFill>
              </a:rPr>
              <a:t>Later</a:t>
            </a:r>
            <a:r>
              <a:rPr lang="de-DE" altLang="de-DE" dirty="0">
                <a:solidFill>
                  <a:srgbClr val="000000"/>
                </a:solidFill>
              </a:rPr>
              <a:t> on (</a:t>
            </a:r>
            <a:r>
              <a:rPr lang="de-DE" altLang="de-DE" dirty="0" err="1">
                <a:solidFill>
                  <a:srgbClr val="000000"/>
                </a:solidFill>
              </a:rPr>
              <a:t>starting</a:t>
            </a:r>
            <a:r>
              <a:rPr lang="de-DE" altLang="de-DE" dirty="0">
                <a:solidFill>
                  <a:srgbClr val="000000"/>
                </a:solidFill>
              </a:rPr>
              <a:t> ~2024), </a:t>
            </a:r>
            <a:r>
              <a:rPr lang="de-DE" altLang="de-DE" dirty="0" err="1">
                <a:solidFill>
                  <a:srgbClr val="000000"/>
                </a:solidFill>
              </a:rPr>
              <a:t>the</a:t>
            </a:r>
            <a:r>
              <a:rPr lang="de-DE" altLang="de-DE" dirty="0">
                <a:solidFill>
                  <a:srgbClr val="000000"/>
                </a:solidFill>
              </a:rPr>
              <a:t> BRIDGE code will </a:t>
            </a:r>
            <a:r>
              <a:rPr lang="de-DE" altLang="de-DE" dirty="0" err="1">
                <a:solidFill>
                  <a:srgbClr val="000000"/>
                </a:solidFill>
              </a:rPr>
              <a:t>serve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as</a:t>
            </a:r>
            <a:r>
              <a:rPr lang="de-DE" altLang="de-DE" dirty="0">
                <a:solidFill>
                  <a:srgbClr val="000000"/>
                </a:solidFill>
              </a:rPr>
              <a:t> a code </a:t>
            </a:r>
            <a:r>
              <a:rPr lang="de-DE" altLang="de-DE" dirty="0" err="1">
                <a:solidFill>
                  <a:srgbClr val="000000"/>
                </a:solidFill>
              </a:rPr>
              <a:t>base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for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the</a:t>
            </a:r>
            <a:r>
              <a:rPr lang="de-DE" altLang="de-DE" dirty="0">
                <a:solidFill>
                  <a:srgbClr val="000000"/>
                </a:solidFill>
              </a:rPr>
              <a:t> final </a:t>
            </a:r>
            <a:r>
              <a:rPr lang="de-DE" altLang="de-DE" b="1" dirty="0">
                <a:solidFill>
                  <a:srgbClr val="000000"/>
                </a:solidFill>
              </a:rPr>
              <a:t>ICON-DG </a:t>
            </a:r>
            <a:r>
              <a:rPr lang="de-DE" altLang="de-DE" b="1" dirty="0" err="1">
                <a:solidFill>
                  <a:srgbClr val="000000"/>
                </a:solidFill>
              </a:rPr>
              <a:t>model</a:t>
            </a:r>
            <a:r>
              <a:rPr lang="de-DE" altLang="de-DE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BC944FA-7E91-40C5-98CB-E288D52109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3485"/>
          <a:stretch/>
        </p:blipFill>
        <p:spPr>
          <a:xfrm>
            <a:off x="529296" y="3879071"/>
            <a:ext cx="3803912" cy="246818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4339CC3-BA5A-42D2-842C-1D863F083F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3485"/>
          <a:stretch/>
        </p:blipFill>
        <p:spPr>
          <a:xfrm>
            <a:off x="4681969" y="3875706"/>
            <a:ext cx="3803912" cy="246818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1FCE37D-0488-4386-A13F-A73363DB5C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3485"/>
          <a:stretch/>
        </p:blipFill>
        <p:spPr>
          <a:xfrm>
            <a:off x="4679017" y="1369662"/>
            <a:ext cx="3803912" cy="2468187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0836FFD7-640D-4878-B586-DD075CA99A25}"/>
              </a:ext>
            </a:extLst>
          </p:cNvPr>
          <p:cNvSpPr txBox="1"/>
          <p:nvPr/>
        </p:nvSpPr>
        <p:spPr>
          <a:xfrm>
            <a:off x="971600" y="1059944"/>
            <a:ext cx="4769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Euler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equations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+ TKE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turbulence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model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91D2605-0835-405F-963A-62999C397389}"/>
              </a:ext>
            </a:extLst>
          </p:cNvPr>
          <p:cNvSpPr txBox="1"/>
          <p:nvPr/>
        </p:nvSpPr>
        <p:spPr>
          <a:xfrm>
            <a:off x="611560" y="1613975"/>
            <a:ext cx="23134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Flow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over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mountains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de-DE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=10m/s, </a:t>
            </a:r>
            <a:r>
              <a:rPr lang="de-DE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=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</a:rPr>
              <a:t>const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=4 km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kumimoji="0" lang="de-DE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=0.3m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79B84BF-BB2E-4EE0-B457-A8C8339355F1}"/>
              </a:ext>
            </a:extLst>
          </p:cNvPr>
          <p:cNvSpPr txBox="1"/>
          <p:nvPr/>
        </p:nvSpPr>
        <p:spPr>
          <a:xfrm>
            <a:off x="1134780" y="526409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TKE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ADD2BC85-DF22-485B-BAF4-FA0F42694607}"/>
              </a:ext>
            </a:extLst>
          </p:cNvPr>
          <p:cNvSpPr txBox="1"/>
          <p:nvPr/>
        </p:nvSpPr>
        <p:spPr>
          <a:xfrm>
            <a:off x="5316264" y="161397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3E87F2F4-7018-42B3-BADF-5F59C0E223E0}"/>
              </a:ext>
            </a:extLst>
          </p:cNvPr>
          <p:cNvSpPr txBox="1"/>
          <p:nvPr/>
        </p:nvSpPr>
        <p:spPr>
          <a:xfrm>
            <a:off x="5315060" y="42082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0680A962-AA94-B166-CEBA-EF550527E993}"/>
              </a:ext>
            </a:extLst>
          </p:cNvPr>
          <p:cNvSpPr/>
          <p:nvPr/>
        </p:nvSpPr>
        <p:spPr>
          <a:xfrm>
            <a:off x="4572000" y="6381750"/>
            <a:ext cx="3709988" cy="21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M. Baldauf (DWD)</a:t>
            </a:r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2C2B5761-BA0E-53CF-2D57-09BD5193A90D}"/>
              </a:ext>
            </a:extLst>
          </p:cNvPr>
          <p:cNvSpPr/>
          <p:nvPr/>
        </p:nvSpPr>
        <p:spPr>
          <a:xfrm>
            <a:off x="4572000" y="6381328"/>
            <a:ext cx="3709988" cy="21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M. Baldauf (DWD)</a:t>
            </a:r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FBCDC0FA-1B0B-454E-4946-ACD8B7E45B98}"/>
              </a:ext>
            </a:extLst>
          </p:cNvPr>
          <p:cNvSpPr/>
          <p:nvPr/>
        </p:nvSpPr>
        <p:spPr>
          <a:xfrm>
            <a:off x="8283600" y="6381720"/>
            <a:ext cx="464400" cy="2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018B45BD-BC14-4435-A485-C44B48A8FE8A}" type="slidenum">
              <a:rPr lang="de-DE" sz="1000" b="0" strike="noStrike" spc="-1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20</a:t>
            </a:fld>
            <a:endParaRPr lang="de-DE" sz="1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6244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hteck 2">
            <a:extLst>
              <a:ext uri="{FF2B5EF4-FFF2-40B4-BE49-F238E27FC236}">
                <a16:creationId xmlns:a16="http://schemas.microsoft.com/office/drawing/2014/main" id="{1239F491-6A19-4FF2-9D80-084D5DEC4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291013"/>
            <a:ext cx="3849688" cy="18732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651" name="Rechteck 1">
            <a:extLst>
              <a:ext uri="{FF2B5EF4-FFF2-40B4-BE49-F238E27FC236}">
                <a16:creationId xmlns:a16="http://schemas.microsoft.com/office/drawing/2014/main" id="{C62E953A-BBDF-4148-B44B-20084C506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943225"/>
            <a:ext cx="8497888" cy="157003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9A2D112E-AFA5-48F0-BE18-B207D9CD3198}"/>
              </a:ext>
            </a:extLst>
          </p:cNvPr>
          <p:cNvSpPr/>
          <p:nvPr/>
        </p:nvSpPr>
        <p:spPr bwMode="auto">
          <a:xfrm>
            <a:off x="4314825" y="4652963"/>
            <a:ext cx="4433888" cy="158432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3" name="Textfeld 3">
            <a:extLst>
              <a:ext uri="{FF2B5EF4-FFF2-40B4-BE49-F238E27FC236}">
                <a16:creationId xmlns:a16="http://schemas.microsoft.com/office/drawing/2014/main" id="{AE4D1343-35C3-4A1D-A182-A2F83327E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3" y="938213"/>
            <a:ext cx="5640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few words about code design: </a:t>
            </a:r>
            <a:r>
              <a:rPr kumimoji="0" lang="de-DE" altLang="de-DE" sz="1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equation classes</a:t>
            </a:r>
          </a:p>
        </p:txBody>
      </p:sp>
      <p:sp>
        <p:nvSpPr>
          <p:cNvPr id="27654" name="Rechteck 4">
            <a:extLst>
              <a:ext uri="{FF2B5EF4-FFF2-40B4-BE49-F238E27FC236}">
                <a16:creationId xmlns:a16="http://schemas.microsoft.com/office/drawing/2014/main" id="{FFB099E6-16C5-4F37-BAC8-62E9B03A8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863" y="1414463"/>
            <a:ext cx="1366837" cy="1368425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t_equation_base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&lt;&lt;abstract&gt;&gt;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init()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init_var()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flux_expl()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flux_expl_hface()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source_term_expl()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B0F1586B-6E86-42D1-9946-1000D76BFA4B}"/>
              </a:ext>
            </a:extLst>
          </p:cNvPr>
          <p:cNvCxnSpPr/>
          <p:nvPr/>
        </p:nvCxnSpPr>
        <p:spPr bwMode="auto">
          <a:xfrm>
            <a:off x="2709863" y="1846263"/>
            <a:ext cx="13668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656" name="Gerader Verbinder 8">
            <a:extLst>
              <a:ext uri="{FF2B5EF4-FFF2-40B4-BE49-F238E27FC236}">
                <a16:creationId xmlns:a16="http://schemas.microsoft.com/office/drawing/2014/main" id="{6AF68CE8-707D-4DD5-842F-7BFBCE9C984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09863" y="1919288"/>
            <a:ext cx="13668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57" name="Rechteck 11">
            <a:extLst>
              <a:ext uri="{FF2B5EF4-FFF2-40B4-BE49-F238E27FC236}">
                <a16:creationId xmlns:a16="http://schemas.microsoft.com/office/drawing/2014/main" id="{590D3056-6D97-400D-BBB8-C15615B40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3" y="3351213"/>
            <a:ext cx="1368425" cy="576262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t_eq_adv2D</a:t>
            </a:r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3319274D-54B7-49DE-A0D0-60945FBF0E71}"/>
              </a:ext>
            </a:extLst>
          </p:cNvPr>
          <p:cNvCxnSpPr/>
          <p:nvPr/>
        </p:nvCxnSpPr>
        <p:spPr bwMode="auto">
          <a:xfrm>
            <a:off x="461963" y="3638550"/>
            <a:ext cx="136842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22BE4904-7406-4407-AC4C-58E174A6812C}"/>
              </a:ext>
            </a:extLst>
          </p:cNvPr>
          <p:cNvCxnSpPr/>
          <p:nvPr/>
        </p:nvCxnSpPr>
        <p:spPr bwMode="auto">
          <a:xfrm>
            <a:off x="461963" y="3711575"/>
            <a:ext cx="136842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660" name="Rechteck 15">
            <a:extLst>
              <a:ext uri="{FF2B5EF4-FFF2-40B4-BE49-F238E27FC236}">
                <a16:creationId xmlns:a16="http://schemas.microsoft.com/office/drawing/2014/main" id="{138F7C9B-35FB-421B-AC2E-25627A166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154488"/>
            <a:ext cx="1368425" cy="574675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t_eq_shw</a:t>
            </a:r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4F7E0FF-FC64-4977-A2F0-708A0653EA38}"/>
              </a:ext>
            </a:extLst>
          </p:cNvPr>
          <p:cNvCxnSpPr/>
          <p:nvPr/>
        </p:nvCxnSpPr>
        <p:spPr bwMode="auto">
          <a:xfrm>
            <a:off x="971550" y="4441825"/>
            <a:ext cx="136842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075BC941-8D36-46E2-A4FA-8083BB4BD8F7}"/>
              </a:ext>
            </a:extLst>
          </p:cNvPr>
          <p:cNvCxnSpPr/>
          <p:nvPr/>
        </p:nvCxnSpPr>
        <p:spPr bwMode="auto">
          <a:xfrm>
            <a:off x="971550" y="4513263"/>
            <a:ext cx="136842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663" name="Rechteck 18">
            <a:extLst>
              <a:ext uri="{FF2B5EF4-FFF2-40B4-BE49-F238E27FC236}">
                <a16:creationId xmlns:a16="http://schemas.microsoft.com/office/drawing/2014/main" id="{20D4C8E4-55A4-4CFB-9147-033F2154D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5013325"/>
            <a:ext cx="1368425" cy="574675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t_eq_adv3D</a:t>
            </a:r>
            <a:endParaRPr kumimoji="0" lang="de-DE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C0AE7FEE-78D6-412A-9598-FB79229F263C}"/>
              </a:ext>
            </a:extLst>
          </p:cNvPr>
          <p:cNvCxnSpPr/>
          <p:nvPr/>
        </p:nvCxnSpPr>
        <p:spPr bwMode="auto">
          <a:xfrm>
            <a:off x="1331913" y="5300663"/>
            <a:ext cx="136842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8316083C-2CA2-4BD4-8D62-B7486F68E9F6}"/>
              </a:ext>
            </a:extLst>
          </p:cNvPr>
          <p:cNvCxnSpPr/>
          <p:nvPr/>
        </p:nvCxnSpPr>
        <p:spPr bwMode="auto">
          <a:xfrm>
            <a:off x="1331913" y="5372100"/>
            <a:ext cx="136842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666" name="Rechteck 21">
            <a:extLst>
              <a:ext uri="{FF2B5EF4-FFF2-40B4-BE49-F238E27FC236}">
                <a16:creationId xmlns:a16="http://schemas.microsoft.com/office/drawing/2014/main" id="{A724D339-6451-494C-9E97-93407705E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4825" y="3306763"/>
            <a:ext cx="1368425" cy="108585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t_eq_euler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flux_impl_x3()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source_term_impl()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…</a:t>
            </a:r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2A428C06-250D-4D0A-BF9A-4344AE597D06}"/>
              </a:ext>
            </a:extLst>
          </p:cNvPr>
          <p:cNvCxnSpPr/>
          <p:nvPr/>
        </p:nvCxnSpPr>
        <p:spPr bwMode="auto">
          <a:xfrm>
            <a:off x="4314825" y="3595688"/>
            <a:ext cx="136842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9E168747-48AB-411F-A6DF-8B0FDD9501DB}"/>
              </a:ext>
            </a:extLst>
          </p:cNvPr>
          <p:cNvCxnSpPr/>
          <p:nvPr/>
        </p:nvCxnSpPr>
        <p:spPr bwMode="auto">
          <a:xfrm>
            <a:off x="4314825" y="3667125"/>
            <a:ext cx="136842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669" name="Rechteck 24">
            <a:extLst>
              <a:ext uri="{FF2B5EF4-FFF2-40B4-BE49-F238E27FC236}">
                <a16:creationId xmlns:a16="http://schemas.microsoft.com/office/drawing/2014/main" id="{9910141F-C8A5-4680-A87E-CD331EFCD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3306763"/>
            <a:ext cx="1368425" cy="108585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t_eq_euler2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flux_impl_x3()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source_term_impl()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…</a:t>
            </a:r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B0294BF7-D4F6-4C15-851F-43CC9E739A8D}"/>
              </a:ext>
            </a:extLst>
          </p:cNvPr>
          <p:cNvCxnSpPr/>
          <p:nvPr/>
        </p:nvCxnSpPr>
        <p:spPr bwMode="auto">
          <a:xfrm>
            <a:off x="6588125" y="3595688"/>
            <a:ext cx="136842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B865A484-223C-4C2F-B1A0-14E366011ABD}"/>
              </a:ext>
            </a:extLst>
          </p:cNvPr>
          <p:cNvCxnSpPr/>
          <p:nvPr/>
        </p:nvCxnSpPr>
        <p:spPr bwMode="auto">
          <a:xfrm>
            <a:off x="6588125" y="3667125"/>
            <a:ext cx="136842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672" name="Rechteck 27">
            <a:extLst>
              <a:ext uri="{FF2B5EF4-FFF2-40B4-BE49-F238E27FC236}">
                <a16:creationId xmlns:a16="http://schemas.microsoft.com/office/drawing/2014/main" id="{4583805A-6735-41CD-8E0D-828C3C804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4813300"/>
            <a:ext cx="1368425" cy="576263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t_eq_tracer_micro</a:t>
            </a:r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66E6EAC3-71DA-471F-958E-B436DA531DEB}"/>
              </a:ext>
            </a:extLst>
          </p:cNvPr>
          <p:cNvCxnSpPr/>
          <p:nvPr/>
        </p:nvCxnSpPr>
        <p:spPr bwMode="auto">
          <a:xfrm>
            <a:off x="4643438" y="5100638"/>
            <a:ext cx="136842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7C8218EE-52BB-4772-8A7D-A2E18EE45D8B}"/>
              </a:ext>
            </a:extLst>
          </p:cNvPr>
          <p:cNvCxnSpPr/>
          <p:nvPr/>
        </p:nvCxnSpPr>
        <p:spPr bwMode="auto">
          <a:xfrm>
            <a:off x="4643438" y="5172075"/>
            <a:ext cx="136842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675" name="Rechteck 30">
            <a:extLst>
              <a:ext uri="{FF2B5EF4-FFF2-40B4-BE49-F238E27FC236}">
                <a16:creationId xmlns:a16="http://schemas.microsoft.com/office/drawing/2014/main" id="{D6B6B1E3-FBAE-42F0-8234-384C75838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038" y="5588000"/>
            <a:ext cx="1368425" cy="576263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t_eq_tke</a:t>
            </a:r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B36D4D58-4B72-48AA-A7DA-661AF32CE430}"/>
              </a:ext>
            </a:extLst>
          </p:cNvPr>
          <p:cNvCxnSpPr/>
          <p:nvPr/>
        </p:nvCxnSpPr>
        <p:spPr bwMode="auto">
          <a:xfrm>
            <a:off x="4999038" y="5876925"/>
            <a:ext cx="136842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FF6C0551-A66C-4822-A9E7-FA20F7361A62}"/>
              </a:ext>
            </a:extLst>
          </p:cNvPr>
          <p:cNvCxnSpPr/>
          <p:nvPr/>
        </p:nvCxnSpPr>
        <p:spPr bwMode="auto">
          <a:xfrm>
            <a:off x="4999038" y="5948363"/>
            <a:ext cx="136842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678" name="Gewinkelter Verbinder 34">
            <a:extLst>
              <a:ext uri="{FF2B5EF4-FFF2-40B4-BE49-F238E27FC236}">
                <a16:creationId xmlns:a16="http://schemas.microsoft.com/office/drawing/2014/main" id="{0A99AD9F-7401-4BB3-B8A7-BBE4C3B4DE87}"/>
              </a:ext>
            </a:extLst>
          </p:cNvPr>
          <p:cNvCxnSpPr>
            <a:cxnSpLocks noChangeShapeType="1"/>
            <a:stCxn id="27657" idx="0"/>
            <a:endCxn id="27654" idx="2"/>
          </p:cNvCxnSpPr>
          <p:nvPr/>
        </p:nvCxnSpPr>
        <p:spPr bwMode="auto">
          <a:xfrm rot="5400000" flipH="1" flipV="1">
            <a:off x="1985962" y="1943101"/>
            <a:ext cx="568325" cy="22479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79" name="Gerader Verbinder 36">
            <a:extLst>
              <a:ext uri="{FF2B5EF4-FFF2-40B4-BE49-F238E27FC236}">
                <a16:creationId xmlns:a16="http://schemas.microsoft.com/office/drawing/2014/main" id="{38E7673D-AEE8-445A-8899-448DC4AF31A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124075" y="3067050"/>
            <a:ext cx="12700" cy="10874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80" name="Gerader Verbinder 39">
            <a:extLst>
              <a:ext uri="{FF2B5EF4-FFF2-40B4-BE49-F238E27FC236}">
                <a16:creationId xmlns:a16="http://schemas.microsoft.com/office/drawing/2014/main" id="{F2DF6AFE-1DDB-49F8-BB7C-2AEF34E0989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84438" y="3067050"/>
            <a:ext cx="0" cy="1946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81" name="Gewinkelter Verbinder 43">
            <a:extLst>
              <a:ext uri="{FF2B5EF4-FFF2-40B4-BE49-F238E27FC236}">
                <a16:creationId xmlns:a16="http://schemas.microsoft.com/office/drawing/2014/main" id="{857E6117-FC74-424C-94B0-12F4E9A655CE}"/>
              </a:ext>
            </a:extLst>
          </p:cNvPr>
          <p:cNvCxnSpPr>
            <a:cxnSpLocks noChangeShapeType="1"/>
            <a:stCxn id="27669" idx="0"/>
            <a:endCxn id="27654" idx="2"/>
          </p:cNvCxnSpPr>
          <p:nvPr/>
        </p:nvCxnSpPr>
        <p:spPr bwMode="auto">
          <a:xfrm rot="16200000" flipV="1">
            <a:off x="5071269" y="1105694"/>
            <a:ext cx="523875" cy="3878263"/>
          </a:xfrm>
          <a:prstGeom prst="bentConnector3">
            <a:avLst>
              <a:gd name="adj1" fmla="val 45329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82" name="Gerader Verbinder 46">
            <a:extLst>
              <a:ext uri="{FF2B5EF4-FFF2-40B4-BE49-F238E27FC236}">
                <a16:creationId xmlns:a16="http://schemas.microsoft.com/office/drawing/2014/main" id="{CE89FF21-F519-49C9-A971-E1967AE18AFA}"/>
              </a:ext>
            </a:extLst>
          </p:cNvPr>
          <p:cNvCxnSpPr>
            <a:cxnSpLocks noChangeShapeType="1"/>
            <a:stCxn id="27666" idx="0"/>
          </p:cNvCxnSpPr>
          <p:nvPr/>
        </p:nvCxnSpPr>
        <p:spPr bwMode="auto">
          <a:xfrm flipV="1">
            <a:off x="4999038" y="3067050"/>
            <a:ext cx="0" cy="2397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83" name="Gerader Verbinder 48">
            <a:extLst>
              <a:ext uri="{FF2B5EF4-FFF2-40B4-BE49-F238E27FC236}">
                <a16:creationId xmlns:a16="http://schemas.microsoft.com/office/drawing/2014/main" id="{E2A24A35-0F9F-4202-9837-F7810F0EF90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867400" y="3063875"/>
            <a:ext cx="0" cy="17494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84" name="Gerader Verbinder 50">
            <a:extLst>
              <a:ext uri="{FF2B5EF4-FFF2-40B4-BE49-F238E27FC236}">
                <a16:creationId xmlns:a16="http://schemas.microsoft.com/office/drawing/2014/main" id="{615E9251-C843-4D0D-A53E-252260B6E81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178550" y="3063875"/>
            <a:ext cx="3175" cy="25241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85" name="Textfeld 3">
            <a:extLst>
              <a:ext uri="{FF2B5EF4-FFF2-40B4-BE49-F238E27FC236}">
                <a16:creationId xmlns:a16="http://schemas.microsoft.com/office/drawing/2014/main" id="{F89046BE-3690-4811-8334-298A70A2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724525"/>
            <a:ext cx="2673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Master equation classes</a:t>
            </a:r>
          </a:p>
        </p:txBody>
      </p:sp>
      <p:sp>
        <p:nvSpPr>
          <p:cNvPr id="27686" name="Textfeld 4">
            <a:extLst>
              <a:ext uri="{FF2B5EF4-FFF2-40B4-BE49-F238E27FC236}">
                <a16:creationId xmlns:a16="http://schemas.microsoft.com/office/drawing/2014/main" id="{1EB19C79-801D-4D04-A097-A5BDE710C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5013325"/>
            <a:ext cx="1543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Sub equation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classes</a:t>
            </a:r>
          </a:p>
        </p:txBody>
      </p:sp>
      <p:sp>
        <p:nvSpPr>
          <p:cNvPr id="39" name="CustomShape 1">
            <a:extLst>
              <a:ext uri="{FF2B5EF4-FFF2-40B4-BE49-F238E27FC236}">
                <a16:creationId xmlns:a16="http://schemas.microsoft.com/office/drawing/2014/main" id="{E89C64DC-6F74-463F-AB47-6048AEF48C4D}"/>
              </a:ext>
            </a:extLst>
          </p:cNvPr>
          <p:cNvSpPr/>
          <p:nvPr/>
        </p:nvSpPr>
        <p:spPr>
          <a:xfrm>
            <a:off x="4572000" y="6381750"/>
            <a:ext cx="3709988" cy="21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M. Baldauf (DWD)</a:t>
            </a:r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CustomShape 1">
            <a:extLst>
              <a:ext uri="{FF2B5EF4-FFF2-40B4-BE49-F238E27FC236}">
                <a16:creationId xmlns:a16="http://schemas.microsoft.com/office/drawing/2014/main" id="{A967429F-BC2E-4406-88B1-D5D226AFD8BA}"/>
              </a:ext>
            </a:extLst>
          </p:cNvPr>
          <p:cNvSpPr/>
          <p:nvPr/>
        </p:nvSpPr>
        <p:spPr>
          <a:xfrm>
            <a:off x="8283600" y="6381720"/>
            <a:ext cx="464400" cy="2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018B45BD-BC14-4435-A485-C44B48A8FE8A}" type="slidenum">
              <a:rPr lang="de-DE" sz="1000" b="0" strike="noStrike" spc="-1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21</a:t>
            </a:fld>
            <a:endParaRPr lang="de-DE" sz="1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589592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6F43405D-3705-4356-BD83-B5DF78DDD703}"/>
              </a:ext>
            </a:extLst>
          </p:cNvPr>
          <p:cNvSpPr txBox="1"/>
          <p:nvPr/>
        </p:nvSpPr>
        <p:spPr>
          <a:xfrm>
            <a:off x="421244" y="1124744"/>
            <a:ext cx="63530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Diffusion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treated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by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the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 HEVI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scheme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</a:b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test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case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 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Baldauf, </a:t>
            </a:r>
            <a:r>
              <a:rPr kumimoji="0" lang="de-DE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Brdar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 (2013)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,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black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lines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: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analytic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solution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21E50FF-0868-47EC-B682-7CFC23E6EB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7" b="13981"/>
          <a:stretch/>
        </p:blipFill>
        <p:spPr>
          <a:xfrm>
            <a:off x="3151559" y="2152663"/>
            <a:ext cx="2926086" cy="180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98B0231-03E9-4D18-B59D-3EFAD4EAF1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6" b="13984"/>
          <a:stretch/>
        </p:blipFill>
        <p:spPr>
          <a:xfrm>
            <a:off x="6077645" y="2152663"/>
            <a:ext cx="2926086" cy="180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F5EDC55-288C-4306-BA6A-871F237B42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5" b="14113"/>
          <a:stretch/>
        </p:blipFill>
        <p:spPr>
          <a:xfrm>
            <a:off x="3138846" y="4095266"/>
            <a:ext cx="2926086" cy="180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DB99806-29D5-4268-9938-5BF662349F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9" b="14119"/>
          <a:stretch/>
        </p:blipFill>
        <p:spPr>
          <a:xfrm>
            <a:off x="6077645" y="4095266"/>
            <a:ext cx="2926086" cy="180000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54EC8704-06D0-4DBA-A321-E30B83430803}"/>
              </a:ext>
            </a:extLst>
          </p:cNvPr>
          <p:cNvSpPr txBox="1"/>
          <p:nvPr/>
        </p:nvSpPr>
        <p:spPr>
          <a:xfrm>
            <a:off x="2494406" y="2475299"/>
            <a:ext cx="505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  <a:sym typeface="Symbol" panose="05050102010706020507" pitchFamily="18" charset="2"/>
              </a:rPr>
              <a:t>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B0CEAB0-187A-49EF-B2C9-2841E48AB616}"/>
              </a:ext>
            </a:extLst>
          </p:cNvPr>
          <p:cNvSpPr txBox="1"/>
          <p:nvPr/>
        </p:nvSpPr>
        <p:spPr>
          <a:xfrm>
            <a:off x="2601912" y="438342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70A9B07-642D-436E-8688-0DD51C5411E4}"/>
              </a:ext>
            </a:extLst>
          </p:cNvPr>
          <p:cNvSpPr txBox="1"/>
          <p:nvPr/>
        </p:nvSpPr>
        <p:spPr>
          <a:xfrm>
            <a:off x="521449" y="2481153"/>
            <a:ext cx="1757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Scalar </a:t>
            </a:r>
            <a:r>
              <a:rPr lang="de-DE" dirty="0" err="1"/>
              <a:t>diffusion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9AE9CFF-9D49-491A-A803-0688F80FA326}"/>
              </a:ext>
            </a:extLst>
          </p:cNvPr>
          <p:cNvSpPr txBox="1"/>
          <p:nvPr/>
        </p:nvSpPr>
        <p:spPr>
          <a:xfrm>
            <a:off x="576047" y="4397969"/>
            <a:ext cx="1757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Vector </a:t>
            </a:r>
            <a:r>
              <a:rPr lang="de-DE" dirty="0" err="1"/>
              <a:t>diffusion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E8AAE69-314C-43AA-8E53-A5B55270F0DE}"/>
              </a:ext>
            </a:extLst>
          </p:cNvPr>
          <p:cNvSpPr txBox="1"/>
          <p:nvPr/>
        </p:nvSpPr>
        <p:spPr>
          <a:xfrm>
            <a:off x="632559" y="5863617"/>
            <a:ext cx="413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… and </a:t>
            </a:r>
            <a:r>
              <a:rPr lang="de-DE" dirty="0" err="1"/>
              <a:t>inhomogeneous</a:t>
            </a:r>
            <a:r>
              <a:rPr lang="de-DE" dirty="0"/>
              <a:t> BCs </a:t>
            </a:r>
            <a:r>
              <a:rPr lang="de-DE" dirty="0" err="1"/>
              <a:t>work</a:t>
            </a:r>
            <a:r>
              <a:rPr lang="de-DE" dirty="0"/>
              <a:t>, </a:t>
            </a:r>
            <a:r>
              <a:rPr lang="de-DE" dirty="0" err="1"/>
              <a:t>too</a:t>
            </a:r>
            <a:r>
              <a:rPr lang="de-DE" dirty="0"/>
              <a:t>.</a:t>
            </a:r>
          </a:p>
        </p:txBody>
      </p:sp>
      <p:sp>
        <p:nvSpPr>
          <p:cNvPr id="13" name="CustomShape 1">
            <a:extLst>
              <a:ext uri="{FF2B5EF4-FFF2-40B4-BE49-F238E27FC236}">
                <a16:creationId xmlns:a16="http://schemas.microsoft.com/office/drawing/2014/main" id="{4B2F1299-32DB-489C-ADD6-9067516A1B18}"/>
              </a:ext>
            </a:extLst>
          </p:cNvPr>
          <p:cNvSpPr/>
          <p:nvPr/>
        </p:nvSpPr>
        <p:spPr>
          <a:xfrm>
            <a:off x="4572000" y="6381750"/>
            <a:ext cx="3709988" cy="21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M. Baldauf (DWD)</a:t>
            </a:r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CustomShape 1">
            <a:extLst>
              <a:ext uri="{FF2B5EF4-FFF2-40B4-BE49-F238E27FC236}">
                <a16:creationId xmlns:a16="http://schemas.microsoft.com/office/drawing/2014/main" id="{71A7FEBC-4230-4ECA-B41C-C746A8A88A2F}"/>
              </a:ext>
            </a:extLst>
          </p:cNvPr>
          <p:cNvSpPr/>
          <p:nvPr/>
        </p:nvSpPr>
        <p:spPr>
          <a:xfrm>
            <a:off x="8283600" y="6381720"/>
            <a:ext cx="464400" cy="2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018B45BD-BC14-4435-A485-C44B48A8FE8A}" type="slidenum">
              <a:rPr lang="de-DE" sz="1000" b="0" strike="noStrike" spc="-1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22</a:t>
            </a:fld>
            <a:endParaRPr lang="de-DE" sz="1000" b="0" strike="noStrike" spc="-1" dirty="0">
              <a:latin typeface="Arial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21FC614-987D-342F-B0A9-E264DAE3498B}"/>
              </a:ext>
            </a:extLst>
          </p:cNvPr>
          <p:cNvSpPr txBox="1"/>
          <p:nvPr/>
        </p:nvSpPr>
        <p:spPr>
          <a:xfrm>
            <a:off x="4182844" y="1802404"/>
            <a:ext cx="863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t=0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E468F89-7370-3090-0D65-BE62438498D6}"/>
              </a:ext>
            </a:extLst>
          </p:cNvPr>
          <p:cNvSpPr txBox="1"/>
          <p:nvPr/>
        </p:nvSpPr>
        <p:spPr>
          <a:xfrm>
            <a:off x="7142144" y="1825394"/>
            <a:ext cx="863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t=1 h</a:t>
            </a:r>
          </a:p>
        </p:txBody>
      </p:sp>
    </p:spTree>
    <p:extLst>
      <p:ext uri="{BB962C8B-B14F-4D97-AF65-F5344CB8AC3E}">
        <p14:creationId xmlns:p14="http://schemas.microsoft.com/office/powerpoint/2010/main" val="4083718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D6EBE867-1F56-4718-8C0E-0916B5F6CCE8}"/>
              </a:ext>
            </a:extLst>
          </p:cNvPr>
          <p:cNvSpPr txBox="1"/>
          <p:nvPr/>
        </p:nvSpPr>
        <p:spPr>
          <a:xfrm>
            <a:off x="827584" y="3284984"/>
            <a:ext cx="78236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Questions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DG </a:t>
            </a:r>
            <a:r>
              <a:rPr lang="de-DE" dirty="0" err="1"/>
              <a:t>stuff</a:t>
            </a:r>
            <a:r>
              <a:rPr lang="de-DE" dirty="0"/>
              <a:t> </a:t>
            </a:r>
            <a:r>
              <a:rPr lang="de-DE" dirty="0" err="1"/>
              <a:t>bothers</a:t>
            </a:r>
            <a:r>
              <a:rPr lang="de-DE" dirty="0"/>
              <a:t> in </a:t>
            </a:r>
            <a:r>
              <a:rPr lang="de-DE" dirty="0" err="1"/>
              <a:t>particular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turbulence</a:t>
            </a:r>
            <a:r>
              <a:rPr lang="de-DE" dirty="0"/>
              <a:t> </a:t>
            </a:r>
            <a:r>
              <a:rPr lang="de-DE" dirty="0" err="1"/>
              <a:t>developers</a:t>
            </a:r>
            <a:r>
              <a:rPr lang="de-DE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impact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choice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prognostic</a:t>
            </a:r>
            <a:r>
              <a:rPr lang="de-DE" dirty="0"/>
              <a:t> variables?</a:t>
            </a:r>
            <a:br>
              <a:rPr lang="de-DE" dirty="0"/>
            </a:br>
            <a:r>
              <a:rPr lang="de-DE" dirty="0"/>
              <a:t>(total </a:t>
            </a:r>
            <a:r>
              <a:rPr lang="de-DE" dirty="0" err="1"/>
              <a:t>energy</a:t>
            </a:r>
            <a:r>
              <a:rPr lang="de-DE" dirty="0"/>
              <a:t> vs. potential </a:t>
            </a:r>
            <a:r>
              <a:rPr lang="de-DE" dirty="0" err="1"/>
              <a:t>temperature</a:t>
            </a:r>
            <a:r>
              <a:rPr lang="de-DE" dirty="0"/>
              <a:t>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ADD0F86-B21A-4A8D-BC6D-D8B5A93A8075}"/>
              </a:ext>
            </a:extLst>
          </p:cNvPr>
          <p:cNvSpPr txBox="1"/>
          <p:nvPr/>
        </p:nvSpPr>
        <p:spPr>
          <a:xfrm>
            <a:off x="827584" y="1412776"/>
            <a:ext cx="663091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Steps</a:t>
            </a:r>
            <a:r>
              <a:rPr lang="de-DE" b="1" dirty="0"/>
              <a:t> </a:t>
            </a:r>
            <a:r>
              <a:rPr lang="de-DE" b="1" dirty="0" err="1"/>
              <a:t>towards</a:t>
            </a:r>
            <a:r>
              <a:rPr lang="de-DE" b="1" dirty="0"/>
              <a:t> </a:t>
            </a:r>
            <a:r>
              <a:rPr lang="de-DE" b="1" dirty="0" err="1"/>
              <a:t>parameterizations</a:t>
            </a:r>
            <a:endParaRPr lang="de-DE" b="1" dirty="0"/>
          </a:p>
          <a:p>
            <a:endParaRPr lang="de-DE" b="1" dirty="0"/>
          </a:p>
          <a:p>
            <a:endParaRPr lang="de-DE" dirty="0"/>
          </a:p>
          <a:p>
            <a:r>
              <a:rPr lang="de-DE" dirty="0"/>
              <a:t>First Kick-off </a:t>
            </a:r>
            <a:r>
              <a:rPr lang="de-DE" dirty="0" err="1"/>
              <a:t>meeting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turbulence</a:t>
            </a:r>
            <a:r>
              <a:rPr lang="de-DE" dirty="0"/>
              <a:t> </a:t>
            </a:r>
            <a:r>
              <a:rPr lang="de-DE" dirty="0" err="1"/>
              <a:t>experts</a:t>
            </a:r>
            <a:r>
              <a:rPr lang="de-DE" dirty="0"/>
              <a:t> at DWD</a:t>
            </a:r>
          </a:p>
          <a:p>
            <a:r>
              <a:rPr lang="de-DE" dirty="0"/>
              <a:t>(M. Raschendorfer, D. </a:t>
            </a:r>
            <a:r>
              <a:rPr lang="de-DE" dirty="0" err="1"/>
              <a:t>Mironov</a:t>
            </a:r>
            <a:r>
              <a:rPr lang="de-DE" dirty="0"/>
              <a:t>, E. </a:t>
            </a:r>
            <a:r>
              <a:rPr lang="de-DE" dirty="0" err="1"/>
              <a:t>Machulskaja</a:t>
            </a:r>
            <a:r>
              <a:rPr lang="de-DE" dirty="0"/>
              <a:t>, L. Schlemmer)</a:t>
            </a:r>
          </a:p>
          <a:p>
            <a:r>
              <a:rPr lang="de-DE" dirty="0"/>
              <a:t>on 22 August 2023</a:t>
            </a:r>
          </a:p>
        </p:txBody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id="{258429EE-5F69-4DC1-A25E-496E7CE689D7}"/>
              </a:ext>
            </a:extLst>
          </p:cNvPr>
          <p:cNvSpPr/>
          <p:nvPr/>
        </p:nvSpPr>
        <p:spPr>
          <a:xfrm>
            <a:off x="4572000" y="6381750"/>
            <a:ext cx="3709988" cy="21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M. Baldauf (DWD)</a:t>
            </a:r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ustomShape 1">
            <a:extLst>
              <a:ext uri="{FF2B5EF4-FFF2-40B4-BE49-F238E27FC236}">
                <a16:creationId xmlns:a16="http://schemas.microsoft.com/office/drawing/2014/main" id="{5D81F78D-43F8-43B1-AF79-B9EB07450F49}"/>
              </a:ext>
            </a:extLst>
          </p:cNvPr>
          <p:cNvSpPr/>
          <p:nvPr/>
        </p:nvSpPr>
        <p:spPr>
          <a:xfrm>
            <a:off x="8283600" y="6381720"/>
            <a:ext cx="464400" cy="2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018B45BD-BC14-4435-A485-C44B48A8FE8A}" type="slidenum">
              <a:rPr lang="de-DE" sz="1000" b="0" strike="noStrike" spc="-1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23</a:t>
            </a:fld>
            <a:endParaRPr lang="de-DE" sz="1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1626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CustomShape 1"/>
          <p:cNvSpPr/>
          <p:nvPr/>
        </p:nvSpPr>
        <p:spPr>
          <a:xfrm>
            <a:off x="4572000" y="6381720"/>
            <a:ext cx="3709440" cy="2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M. Baldauf (DWD)</a:t>
            </a:r>
            <a:endParaRPr kumimoji="0" lang="de-DE" sz="1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417" name="CustomShape 2"/>
          <p:cNvSpPr/>
          <p:nvPr/>
        </p:nvSpPr>
        <p:spPr>
          <a:xfrm>
            <a:off x="8281440" y="6381720"/>
            <a:ext cx="464400" cy="2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C83A75-6BA8-4775-9D0A-2BDD63E9B856}" type="slidenum">
              <a:rPr kumimoji="0" lang="de-DE" sz="10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418" name="CustomShape 3"/>
          <p:cNvSpPr/>
          <p:nvPr/>
        </p:nvSpPr>
        <p:spPr>
          <a:xfrm>
            <a:off x="425415" y="882366"/>
            <a:ext cx="8976538" cy="54461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spc="-1" dirty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B</a:t>
            </a:r>
            <a:r>
              <a:rPr kumimoji="0" lang="de-DE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uilding</a:t>
            </a:r>
            <a:r>
              <a:rPr kumimoji="0" lang="de-DE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blocks</a:t>
            </a:r>
            <a:r>
              <a:rPr kumimoji="0" lang="de-DE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for</a:t>
            </a:r>
            <a:r>
              <a:rPr kumimoji="0" lang="de-DE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turbulence</a:t>
            </a:r>
            <a:r>
              <a:rPr kumimoji="0" lang="de-DE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parameterizations</a:t>
            </a:r>
            <a:endParaRPr kumimoji="0" lang="de-DE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Keep in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mind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: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we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want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to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1" u="none" strike="noStrike" kern="1200" cap="none" spc="-1" normalizeH="0" baseline="0" noProof="0" dirty="0" err="1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locally</a:t>
            </a:r>
            <a:r>
              <a:rPr kumimoji="0" lang="de-DE" sz="1800" b="0" i="1" u="none" strike="noStrike" kern="1200" cap="none" spc="-1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1" u="none" strike="noStrike" kern="1200" cap="none" spc="-1" normalizeH="0" baseline="0" noProof="0" dirty="0" err="1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conserve</a:t>
            </a:r>
            <a:r>
              <a:rPr kumimoji="0" lang="de-DE" sz="1800" b="0" i="1" u="none" strike="noStrike" kern="1200" cap="none" spc="-1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1" u="none" strike="noStrike" kern="1200" cap="none" spc="-1" normalizeH="0" baseline="0" noProof="0" dirty="0" err="1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prognostic</a:t>
            </a:r>
            <a:r>
              <a:rPr kumimoji="0" lang="de-DE" sz="1800" b="0" i="1" u="none" strike="noStrike" kern="1200" cap="none" spc="-1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variables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, </a:t>
            </a:r>
            <a:endParaRPr kumimoji="0" lang="de-DE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therefore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,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instead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of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delivering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only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tendencies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, </a:t>
            </a:r>
            <a:b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the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turbulence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parameterization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mainly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should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deliver</a:t>
            </a:r>
            <a:endParaRPr kumimoji="0" lang="de-DE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285840" marR="0" lvl="0" indent="-2851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fluxes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1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f</a:t>
            </a:r>
            <a:r>
              <a:rPr kumimoji="0" lang="de-DE" sz="1800" b="0" i="1" u="none" strike="noStrike" kern="1200" cap="none" spc="-1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 (s) 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(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for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explicit time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integration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) </a:t>
            </a:r>
            <a:endParaRPr kumimoji="0" lang="de-DE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285840" marR="0" lvl="0" indent="-2851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or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a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flux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coefficient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matrix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of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the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form </a:t>
            </a:r>
            <a:r>
              <a:rPr kumimoji="0" lang="de-DE" sz="1800" b="0" i="1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H</a:t>
            </a:r>
            <a:r>
              <a:rPr kumimoji="0" lang="de-DE" sz="1800" b="0" i="1" u="none" strike="noStrike" kern="1200" cap="none" spc="-1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ss</a:t>
            </a:r>
            <a:r>
              <a:rPr kumimoji="0" lang="de-DE" sz="1800" b="0" i="0" u="none" strike="noStrike" kern="1200" cap="none" spc="-1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‘ 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/>
                <a:ea typeface="DejaVu Sans"/>
                <a:cs typeface="DejaVu Sans"/>
              </a:rPr>
              <a:t>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/>
                <a:ea typeface="DejaVu Sans"/>
                <a:cs typeface="DejaVu Sans"/>
              </a:rPr>
              <a:t></a:t>
            </a:r>
            <a:r>
              <a:rPr kumimoji="0" lang="de-DE" sz="1800" b="1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f</a:t>
            </a:r>
            <a:r>
              <a:rPr kumimoji="0" lang="de-DE" sz="1800" b="0" i="1" u="none" strike="noStrike" kern="1200" cap="none" spc="-1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 (s) </a:t>
            </a:r>
            <a:r>
              <a:rPr kumimoji="0" lang="de-DE" sz="18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/</a:t>
            </a:r>
            <a:r>
              <a:rPr kumimoji="0" lang="de-DE" sz="18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/>
                <a:ea typeface="DejaVu Sans"/>
                <a:cs typeface="DejaVu Sans"/>
              </a:rPr>
              <a:t></a:t>
            </a:r>
            <a:r>
              <a:rPr kumimoji="0" lang="de-DE" sz="18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q</a:t>
            </a:r>
            <a:r>
              <a:rPr kumimoji="0" lang="de-DE" sz="1800" b="0" i="1" u="none" strike="noStrike" kern="1200" cap="none" spc="-1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(</a:t>
            </a:r>
            <a:r>
              <a:rPr kumimoji="0" lang="de-DE" sz="1800" b="0" i="1" u="none" strike="noStrike" kern="1200" cap="none" spc="-1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s‘</a:t>
            </a:r>
            <a:r>
              <a:rPr kumimoji="0" lang="de-DE" sz="1800" b="0" i="1" u="none" strike="noStrike" kern="1200" cap="none" spc="-1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)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(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for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implicit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time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integration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)</a:t>
            </a:r>
            <a:endParaRPr kumimoji="0" lang="de-DE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285840" marR="0" lvl="0" indent="-2851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or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a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combination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of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both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(explicit /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implicit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Therefore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a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turbulence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parameterization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should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be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separated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into</a:t>
            </a:r>
            <a:endParaRPr kumimoji="0" lang="de-DE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pc="-1" dirty="0" err="1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the</a:t>
            </a:r>
            <a:r>
              <a:rPr lang="de-DE" spc="-1" dirty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 </a:t>
            </a:r>
            <a:r>
              <a:rPr lang="de-DE" b="1" spc="-1" dirty="0" err="1">
                <a:solidFill>
                  <a:schemeClr val="tx2"/>
                </a:solidFill>
                <a:latin typeface="Arial"/>
                <a:ea typeface="DejaVu Sans"/>
                <a:cs typeface="DejaVu Sans"/>
              </a:rPr>
              <a:t>transport</a:t>
            </a:r>
            <a:r>
              <a:rPr lang="de-DE" b="1" spc="-1" dirty="0">
                <a:solidFill>
                  <a:schemeClr val="tx2"/>
                </a:solidFill>
                <a:latin typeface="Arial"/>
                <a:ea typeface="DejaVu Sans"/>
                <a:cs typeface="DejaVu Sans"/>
              </a:rPr>
              <a:t> </a:t>
            </a:r>
            <a:r>
              <a:rPr lang="de-DE" b="1" spc="-1" dirty="0" err="1">
                <a:solidFill>
                  <a:schemeClr val="tx2"/>
                </a:solidFill>
                <a:latin typeface="Arial"/>
                <a:ea typeface="DejaVu Sans"/>
                <a:cs typeface="DejaVu Sans"/>
              </a:rPr>
              <a:t>scheme</a:t>
            </a:r>
            <a:r>
              <a:rPr lang="de-DE" b="1" spc="-1" dirty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 </a:t>
            </a:r>
            <a:r>
              <a:rPr lang="de-DE" spc="-1" dirty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i.e. </a:t>
            </a:r>
            <a:r>
              <a:rPr lang="de-DE" spc="-1" dirty="0" err="1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the</a:t>
            </a:r>
            <a:r>
              <a:rPr lang="de-DE" spc="-1" dirty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 </a:t>
            </a:r>
            <a:r>
              <a:rPr lang="de-DE" spc="-1" dirty="0" err="1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diffusion</a:t>
            </a:r>
            <a:r>
              <a:rPr lang="de-DE" spc="-1" dirty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 </a:t>
            </a:r>
            <a:r>
              <a:rPr lang="de-DE" spc="-1" dirty="0" err="1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terms</a:t>
            </a:r>
            <a:r>
              <a:rPr lang="de-DE" spc="-1" dirty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 and additional </a:t>
            </a:r>
            <a:r>
              <a:rPr lang="de-DE" spc="-1" dirty="0" err="1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transport</a:t>
            </a:r>
            <a:r>
              <a:rPr lang="de-DE" spc="-1" dirty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 </a:t>
            </a:r>
            <a:br>
              <a:rPr lang="de-DE" spc="-1" dirty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</a:br>
            <a:r>
              <a:rPr lang="de-DE" spc="-1" dirty="0" err="1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equations</a:t>
            </a:r>
            <a:r>
              <a:rPr lang="de-DE" spc="-1" dirty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 </a:t>
            </a:r>
            <a:r>
              <a:rPr lang="de-DE" spc="-1" dirty="0">
                <a:solidFill>
                  <a:srgbClr val="000000"/>
                </a:solidFill>
                <a:latin typeface="Arial"/>
                <a:ea typeface="DejaVu Sans"/>
                <a:cs typeface="DejaVu Sans"/>
                <a:sym typeface="Wingdings" panose="05000000000000000000" pitchFamily="2" charset="2"/>
              </a:rPr>
              <a:t> </a:t>
            </a:r>
            <a:r>
              <a:rPr lang="de-DE" spc="-1" dirty="0" err="1">
                <a:solidFill>
                  <a:srgbClr val="000000"/>
                </a:solidFill>
                <a:latin typeface="Arial"/>
                <a:ea typeface="DejaVu Sans"/>
                <a:cs typeface="DejaVu Sans"/>
                <a:sym typeface="Wingdings" panose="05000000000000000000" pitchFamily="2" charset="2"/>
              </a:rPr>
              <a:t>they</a:t>
            </a:r>
            <a:r>
              <a:rPr lang="de-DE" spc="-1" dirty="0">
                <a:solidFill>
                  <a:srgbClr val="000000"/>
                </a:solidFill>
                <a:latin typeface="Arial"/>
                <a:ea typeface="DejaVu Sans"/>
                <a:cs typeface="DejaVu Sans"/>
                <a:sym typeface="Wingdings" panose="05000000000000000000" pitchFamily="2" charset="2"/>
              </a:rPr>
              <a:t> </a:t>
            </a:r>
            <a:r>
              <a:rPr lang="de-DE" spc="-1" dirty="0" err="1">
                <a:solidFill>
                  <a:srgbClr val="000000"/>
                </a:solidFill>
                <a:latin typeface="Arial"/>
                <a:ea typeface="DejaVu Sans"/>
                <a:cs typeface="DejaVu Sans"/>
                <a:sym typeface="Wingdings" panose="05000000000000000000" pitchFamily="2" charset="2"/>
              </a:rPr>
              <a:t>are</a:t>
            </a:r>
            <a:r>
              <a:rPr lang="de-DE" spc="-1" dirty="0">
                <a:solidFill>
                  <a:srgbClr val="000000"/>
                </a:solidFill>
                <a:latin typeface="Arial"/>
                <a:ea typeface="DejaVu Sans"/>
                <a:cs typeface="DejaVu Sans"/>
                <a:sym typeface="Wingdings" panose="05000000000000000000" pitchFamily="2" charset="2"/>
              </a:rPr>
              <a:t> </a:t>
            </a:r>
            <a:r>
              <a:rPr lang="de-DE" i="1" spc="-1" dirty="0" err="1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replaced</a:t>
            </a:r>
            <a:r>
              <a:rPr lang="de-DE" i="1" spc="-1" dirty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 </a:t>
            </a:r>
            <a:r>
              <a:rPr lang="de-DE" i="1" spc="-1" dirty="0" err="1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by</a:t>
            </a:r>
            <a:r>
              <a:rPr lang="de-DE" i="1" spc="-1" dirty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 </a:t>
            </a:r>
            <a:r>
              <a:rPr lang="de-DE" i="1" spc="-1" dirty="0" err="1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the</a:t>
            </a:r>
            <a:r>
              <a:rPr lang="de-DE" i="1" spc="-1" dirty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 DG </a:t>
            </a:r>
            <a:r>
              <a:rPr lang="de-DE" i="1" spc="-1" dirty="0" err="1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scheme</a:t>
            </a:r>
            <a:endParaRPr lang="de-DE" i="1" spc="-1" dirty="0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the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1" i="0" u="none" strike="noStrike" kern="1200" cap="none" spc="-1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‚pure‘ </a:t>
            </a:r>
            <a:r>
              <a:rPr kumimoji="0" lang="de-DE" sz="1800" b="1" i="0" u="none" strike="noStrike" kern="1200" cap="none" spc="-1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turbulence</a:t>
            </a:r>
            <a:r>
              <a:rPr kumimoji="0" lang="de-DE" sz="1800" b="1" i="0" u="none" strike="noStrike" kern="1200" cap="none" spc="-1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1" i="0" u="none" strike="noStrike" kern="1200" cap="none" spc="-1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parameterization</a:t>
            </a:r>
            <a:r>
              <a:rPr kumimoji="0" lang="de-DE" sz="180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, </a:t>
            </a:r>
            <a:r>
              <a:rPr kumimoji="0" lang="de-DE" sz="180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which</a:t>
            </a:r>
            <a:r>
              <a:rPr kumimoji="0" lang="de-DE" sz="180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preferably</a:t>
            </a:r>
            <a:r>
              <a:rPr kumimoji="0" lang="de-DE" sz="180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only</a:t>
            </a:r>
            <a:r>
              <a:rPr kumimoji="0" lang="de-DE" sz="180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uses</a:t>
            </a:r>
            <a:br>
              <a:rPr kumimoji="0" lang="de-DE" sz="180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de-DE" sz="1800" i="1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local</a:t>
            </a:r>
            <a:r>
              <a:rPr kumimoji="0" lang="de-DE" sz="180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i="1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functional</a:t>
            </a:r>
            <a:r>
              <a:rPr kumimoji="0" lang="de-DE" sz="180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i="1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relationships</a:t>
            </a:r>
            <a:r>
              <a:rPr kumimoji="0" lang="de-DE" sz="180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between</a:t>
            </a:r>
            <a:r>
              <a:rPr kumimoji="0" lang="de-DE" sz="180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variables and </a:t>
            </a:r>
            <a:r>
              <a:rPr kumimoji="0" lang="de-DE" sz="180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spatial</a:t>
            </a:r>
            <a:r>
              <a:rPr kumimoji="0" lang="de-DE" sz="180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derivatives *)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140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By </a:t>
            </a:r>
            <a:r>
              <a:rPr kumimoji="0" lang="de-DE" sz="140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the</a:t>
            </a:r>
            <a:r>
              <a:rPr kumimoji="0" lang="de-DE" sz="140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40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way</a:t>
            </a:r>
            <a:r>
              <a:rPr kumimoji="0" lang="de-DE" sz="140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, a </a:t>
            </a:r>
            <a:r>
              <a:rPr kumimoji="0" lang="de-DE" sz="140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similar</a:t>
            </a:r>
            <a:r>
              <a:rPr kumimoji="0" lang="de-DE" sz="140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40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separation</a:t>
            </a:r>
            <a:r>
              <a:rPr kumimoji="0" lang="de-DE" sz="140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40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is</a:t>
            </a:r>
            <a:r>
              <a:rPr kumimoji="0" lang="de-DE" sz="140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40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requested</a:t>
            </a:r>
            <a:r>
              <a:rPr kumimoji="0" lang="de-DE" sz="140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40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by</a:t>
            </a:r>
            <a:r>
              <a:rPr kumimoji="0" lang="de-DE" sz="140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‚ICON </a:t>
            </a:r>
            <a:r>
              <a:rPr kumimoji="0" lang="de-DE" sz="140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consolidated</a:t>
            </a:r>
            <a:r>
              <a:rPr kumimoji="0" lang="de-DE" sz="140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‘, ICON </a:t>
            </a:r>
            <a:r>
              <a:rPr kumimoji="0" lang="de-DE" sz="140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ComIn</a:t>
            </a:r>
            <a:endParaRPr kumimoji="0" lang="de-DE" sz="140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140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pc="-1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*) This </a:t>
            </a:r>
            <a:r>
              <a:rPr lang="de-DE" spc="-1" dirty="0" err="1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may</a:t>
            </a:r>
            <a:r>
              <a:rPr lang="de-DE" spc="-1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 </a:t>
            </a:r>
            <a:r>
              <a:rPr lang="de-DE" spc="-1" dirty="0" err="1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be</a:t>
            </a:r>
            <a:r>
              <a:rPr lang="de-DE" spc="-1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 possible </a:t>
            </a:r>
            <a:r>
              <a:rPr lang="de-DE" spc="-1" dirty="0" err="1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for</a:t>
            </a:r>
            <a:r>
              <a:rPr lang="de-DE" spc="-1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 </a:t>
            </a:r>
            <a:r>
              <a:rPr lang="de-DE" spc="-1" dirty="0" err="1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turbulence</a:t>
            </a:r>
            <a:r>
              <a:rPr lang="de-DE" spc="-1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 </a:t>
            </a:r>
            <a:r>
              <a:rPr lang="de-DE" spc="-1" dirty="0" err="1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param</a:t>
            </a:r>
            <a:r>
              <a:rPr lang="de-DE" spc="-1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. but </a:t>
            </a:r>
            <a:r>
              <a:rPr lang="de-DE" spc="-1" dirty="0" err="1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probably</a:t>
            </a:r>
            <a:r>
              <a:rPr lang="de-DE" spc="-1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 not </a:t>
            </a:r>
            <a:r>
              <a:rPr lang="de-DE" spc="-1" dirty="0" err="1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for</a:t>
            </a:r>
            <a:r>
              <a:rPr lang="de-DE" spc="-1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 </a:t>
            </a:r>
            <a:r>
              <a:rPr lang="de-DE" spc="-1" dirty="0" err="1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convection</a:t>
            </a:r>
            <a:r>
              <a:rPr lang="de-DE" spc="-1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 …</a:t>
            </a:r>
            <a:endParaRPr lang="de-DE" spc="-1" dirty="0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E999A2B9-C074-4CAC-AA63-19B74EA8AEC0}"/>
              </a:ext>
            </a:extLst>
          </p:cNvPr>
          <p:cNvSpPr txBox="1"/>
          <p:nvPr/>
        </p:nvSpPr>
        <p:spPr>
          <a:xfrm>
            <a:off x="431880" y="1013535"/>
            <a:ext cx="88232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The </a:t>
            </a:r>
            <a:r>
              <a:rPr lang="de-DE" dirty="0" err="1"/>
              <a:t>choice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b="1" dirty="0" err="1">
                <a:solidFill>
                  <a:schemeClr val="tx2"/>
                </a:solidFill>
              </a:rPr>
              <a:t>other</a:t>
            </a:r>
            <a:r>
              <a:rPr lang="de-DE" b="1" dirty="0">
                <a:solidFill>
                  <a:schemeClr val="tx2"/>
                </a:solidFill>
              </a:rPr>
              <a:t>/</a:t>
            </a:r>
            <a:r>
              <a:rPr lang="de-DE" b="1" dirty="0" err="1">
                <a:solidFill>
                  <a:schemeClr val="tx2"/>
                </a:solidFill>
              </a:rPr>
              <a:t>new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b="1" dirty="0" err="1">
                <a:solidFill>
                  <a:schemeClr val="tx2"/>
                </a:solidFill>
              </a:rPr>
              <a:t>prognostic</a:t>
            </a:r>
            <a:r>
              <a:rPr lang="de-DE" b="1" dirty="0">
                <a:solidFill>
                  <a:schemeClr val="tx2"/>
                </a:solidFill>
              </a:rPr>
              <a:t> variables</a:t>
            </a:r>
            <a:r>
              <a:rPr lang="de-DE" dirty="0"/>
              <a:t> (total </a:t>
            </a:r>
            <a:r>
              <a:rPr lang="de-DE" dirty="0" err="1"/>
              <a:t>energy</a:t>
            </a:r>
            <a:r>
              <a:rPr lang="de-DE" dirty="0"/>
              <a:t>!) </a:t>
            </a:r>
            <a:r>
              <a:rPr lang="de-DE" dirty="0" err="1"/>
              <a:t>requires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development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closures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covariances</a:t>
            </a:r>
            <a:r>
              <a:rPr lang="de-DE" dirty="0"/>
              <a:t> (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would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/>
              <a:t>a </a:t>
            </a:r>
            <a:r>
              <a:rPr lang="de-DE" dirty="0" err="1"/>
              <a:t>lot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dirty="0"/>
              <a:t>Can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circumvent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expressing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covariances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‚</a:t>
            </a:r>
            <a:r>
              <a:rPr lang="de-DE" dirty="0" err="1"/>
              <a:t>old</a:t>
            </a:r>
            <a:r>
              <a:rPr lang="de-DE" dirty="0"/>
              <a:t>‘ </a:t>
            </a:r>
            <a:r>
              <a:rPr lang="de-DE" dirty="0" err="1"/>
              <a:t>ones</a:t>
            </a:r>
            <a:r>
              <a:rPr lang="de-DE" dirty="0"/>
              <a:t>?</a:t>
            </a:r>
          </a:p>
          <a:p>
            <a:r>
              <a:rPr lang="de-DE" dirty="0" err="1"/>
              <a:t>Examples</a:t>
            </a:r>
            <a:r>
              <a:rPr lang="de-DE" dirty="0"/>
              <a:t>: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1F35F18-69BB-41D4-83CF-DA8EC6201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95400"/>
            <a:ext cx="5832648" cy="65506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1E0F597-E5ED-42B9-A7C6-8002D1D94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38" y="3234762"/>
            <a:ext cx="4203702" cy="306269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FE50BCE-71B3-494C-98B7-39E2FB844193}"/>
              </a:ext>
            </a:extLst>
          </p:cNvPr>
          <p:cNvSpPr txBox="1"/>
          <p:nvPr/>
        </p:nvSpPr>
        <p:spPr>
          <a:xfrm>
            <a:off x="5724128" y="3794007"/>
            <a:ext cx="29161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Currently</a:t>
            </a:r>
            <a:r>
              <a:rPr lang="de-DE" dirty="0"/>
              <a:t> not </a:t>
            </a:r>
            <a:r>
              <a:rPr lang="de-DE" dirty="0" err="1"/>
              <a:t>clear</a:t>
            </a:r>
            <a:r>
              <a:rPr lang="de-DE" dirty="0"/>
              <a:t>,</a:t>
            </a:r>
          </a:p>
          <a:p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close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higher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order</a:t>
            </a:r>
            <a:r>
              <a:rPr lang="de-DE" dirty="0"/>
              <a:t> </a:t>
            </a:r>
            <a:r>
              <a:rPr lang="de-DE" dirty="0" err="1"/>
              <a:t>covariances</a:t>
            </a:r>
            <a:r>
              <a:rPr lang="de-DE" dirty="0"/>
              <a:t> in a </a:t>
            </a:r>
            <a:br>
              <a:rPr lang="de-DE" dirty="0"/>
            </a:br>
            <a:r>
              <a:rPr lang="de-DE" dirty="0" err="1"/>
              <a:t>satisfying</a:t>
            </a:r>
            <a:r>
              <a:rPr lang="de-DE" dirty="0"/>
              <a:t> </a:t>
            </a:r>
            <a:r>
              <a:rPr lang="de-DE" dirty="0" err="1"/>
              <a:t>manner</a:t>
            </a:r>
            <a:r>
              <a:rPr lang="de-DE" dirty="0"/>
              <a:t>!</a:t>
            </a: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8F1FDD3A-9468-F776-65C6-F74AC8E515BD}"/>
              </a:ext>
            </a:extLst>
          </p:cNvPr>
          <p:cNvSpPr/>
          <p:nvPr/>
        </p:nvSpPr>
        <p:spPr>
          <a:xfrm>
            <a:off x="4572000" y="6381750"/>
            <a:ext cx="3709988" cy="21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M. Baldauf (DWD)</a:t>
            </a:r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CustomShape 1">
            <a:extLst>
              <a:ext uri="{FF2B5EF4-FFF2-40B4-BE49-F238E27FC236}">
                <a16:creationId xmlns:a16="http://schemas.microsoft.com/office/drawing/2014/main" id="{B76E4CE5-9DBF-E1C5-E92A-7BB5C949391C}"/>
              </a:ext>
            </a:extLst>
          </p:cNvPr>
          <p:cNvSpPr/>
          <p:nvPr/>
        </p:nvSpPr>
        <p:spPr>
          <a:xfrm>
            <a:off x="4572000" y="6381328"/>
            <a:ext cx="3709988" cy="21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M. Baldauf (DWD)</a:t>
            </a:r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E72E65D9-79FC-0EA7-3442-34EAE8384B5E}"/>
              </a:ext>
            </a:extLst>
          </p:cNvPr>
          <p:cNvSpPr/>
          <p:nvPr/>
        </p:nvSpPr>
        <p:spPr>
          <a:xfrm>
            <a:off x="8283600" y="6381720"/>
            <a:ext cx="464400" cy="2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018B45BD-BC14-4435-A485-C44B48A8FE8A}" type="slidenum">
              <a:rPr lang="de-DE" sz="1000" b="0" strike="noStrike" spc="-1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25</a:t>
            </a:fld>
            <a:endParaRPr lang="de-DE" sz="1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8536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2996C75-66E0-45D3-B04F-B99E5FA1E11A}"/>
              </a:ext>
            </a:extLst>
          </p:cNvPr>
          <p:cNvSpPr txBox="1"/>
          <p:nvPr/>
        </p:nvSpPr>
        <p:spPr>
          <a:xfrm>
            <a:off x="3275856" y="2420888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Further </a:t>
            </a:r>
            <a:r>
              <a:rPr lang="de-DE" b="1" dirty="0" err="1"/>
              <a:t>issues</a:t>
            </a:r>
            <a:endParaRPr lang="de-DE" b="1" dirty="0"/>
          </a:p>
        </p:txBody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id="{129ADBDB-8277-C1C8-4A04-9B037BFCBA41}"/>
              </a:ext>
            </a:extLst>
          </p:cNvPr>
          <p:cNvSpPr/>
          <p:nvPr/>
        </p:nvSpPr>
        <p:spPr>
          <a:xfrm>
            <a:off x="4572000" y="6381750"/>
            <a:ext cx="3709988" cy="21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M. Baldauf (DWD)</a:t>
            </a:r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7BC56670-9B80-4165-C7AB-76E5B18B7504}"/>
              </a:ext>
            </a:extLst>
          </p:cNvPr>
          <p:cNvSpPr/>
          <p:nvPr/>
        </p:nvSpPr>
        <p:spPr>
          <a:xfrm>
            <a:off x="8283600" y="6381720"/>
            <a:ext cx="464400" cy="2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018B45BD-BC14-4435-A485-C44B48A8FE8A}" type="slidenum">
              <a:rPr lang="de-DE" sz="1000" b="0" strike="noStrike" spc="-1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26</a:t>
            </a:fld>
            <a:endParaRPr lang="de-DE" sz="1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4931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feld 3">
            <a:extLst>
              <a:ext uri="{FF2B5EF4-FFF2-40B4-BE49-F238E27FC236}">
                <a16:creationId xmlns:a16="http://schemas.microsoft.com/office/drawing/2014/main" id="{CFCEF14A-D485-47A5-8F4D-385DC3713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1628775"/>
            <a:ext cx="820737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 err="1"/>
              <a:t>Generalization</a:t>
            </a:r>
            <a:r>
              <a:rPr lang="de-DE" altLang="de-DE" sz="1800" b="1" dirty="0"/>
              <a:t> </a:t>
            </a:r>
            <a:r>
              <a:rPr lang="de-DE" altLang="de-DE" sz="1800" b="1" dirty="0" err="1"/>
              <a:t>of</a:t>
            </a:r>
            <a:r>
              <a:rPr lang="de-DE" altLang="de-DE" sz="1800" b="1" dirty="0"/>
              <a:t> </a:t>
            </a:r>
            <a:r>
              <a:rPr lang="de-DE" altLang="de-DE" sz="1800" b="1" dirty="0" err="1"/>
              <a:t>the</a:t>
            </a:r>
            <a:r>
              <a:rPr lang="de-DE" altLang="de-DE" sz="1800" b="1" dirty="0"/>
              <a:t> </a:t>
            </a:r>
            <a:r>
              <a:rPr lang="de-DE" altLang="de-DE" sz="1800" b="1" dirty="0" err="1"/>
              <a:t>quadratures</a:t>
            </a:r>
            <a:r>
              <a:rPr lang="de-DE" altLang="de-DE" sz="1800" b="1" dirty="0"/>
              <a:t> (</a:t>
            </a:r>
            <a:r>
              <a:rPr lang="de-DE" altLang="de-DE" sz="1800" b="1" i="1" dirty="0"/>
              <a:t>Florian Prill</a:t>
            </a:r>
            <a:r>
              <a:rPr lang="de-DE" altLang="de-DE" sz="1800" b="1" dirty="0"/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 err="1"/>
              <a:t>Currently</a:t>
            </a:r>
            <a:r>
              <a:rPr lang="de-DE" altLang="de-DE" sz="1800" dirty="0"/>
              <a:t>, BRIDGE </a:t>
            </a:r>
            <a:r>
              <a:rPr lang="de-DE" altLang="de-DE" sz="1800" dirty="0" err="1"/>
              <a:t>allows</a:t>
            </a:r>
            <a:r>
              <a:rPr lang="de-DE" altLang="de-DE" sz="1800" dirty="0"/>
              <a:t> </a:t>
            </a:r>
            <a:r>
              <a:rPr lang="de-DE" altLang="de-DE" sz="1800" dirty="0" err="1"/>
              <a:t>to</a:t>
            </a:r>
            <a:r>
              <a:rPr lang="de-DE" altLang="de-DE" sz="1800" dirty="0"/>
              <a:t> </a:t>
            </a:r>
            <a:r>
              <a:rPr lang="de-DE" altLang="de-DE" sz="1800" dirty="0" err="1"/>
              <a:t>use</a:t>
            </a:r>
            <a:r>
              <a:rPr lang="de-DE" altLang="de-DE" sz="1800" dirty="0"/>
              <a:t> different </a:t>
            </a:r>
            <a:r>
              <a:rPr lang="de-DE" altLang="de-DE" sz="1800" b="1" dirty="0" err="1"/>
              <a:t>base</a:t>
            </a:r>
            <a:r>
              <a:rPr lang="de-DE" altLang="de-DE" sz="1800" b="1" dirty="0"/>
              <a:t> </a:t>
            </a:r>
            <a:r>
              <a:rPr lang="de-DE" altLang="de-DE" sz="1800" b="1" dirty="0" err="1"/>
              <a:t>functions</a:t>
            </a:r>
            <a:r>
              <a:rPr lang="de-DE" altLang="de-DE" sz="1800" dirty="0"/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/>
              <a:t>in different </a:t>
            </a:r>
            <a:r>
              <a:rPr lang="de-DE" altLang="de-DE" sz="1800" dirty="0" err="1"/>
              <a:t>cells</a:t>
            </a:r>
            <a:r>
              <a:rPr lang="de-DE" altLang="de-DE" sz="1800" dirty="0"/>
              <a:t> and </a:t>
            </a:r>
            <a:r>
              <a:rPr lang="de-DE" altLang="de-DE" sz="1800" dirty="0" err="1"/>
              <a:t>for</a:t>
            </a:r>
            <a:r>
              <a:rPr lang="de-DE" altLang="de-DE" sz="1800" dirty="0"/>
              <a:t> different variables.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/>
              <a:t>Motivation </a:t>
            </a:r>
            <a:r>
              <a:rPr lang="de-DE" altLang="de-DE" sz="1800" dirty="0" err="1"/>
              <a:t>for</a:t>
            </a:r>
            <a:r>
              <a:rPr lang="de-DE" altLang="de-DE" sz="1800" dirty="0"/>
              <a:t> </a:t>
            </a:r>
            <a:r>
              <a:rPr lang="de-DE" altLang="de-DE" sz="1800" dirty="0" err="1"/>
              <a:t>this</a:t>
            </a:r>
            <a:r>
              <a:rPr lang="de-DE" altLang="de-DE" sz="1800" dirty="0"/>
              <a:t>: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/>
              <a:t>e.g. </a:t>
            </a:r>
            <a:r>
              <a:rPr lang="de-DE" altLang="de-DE" sz="1800" dirty="0" err="1"/>
              <a:t>use</a:t>
            </a:r>
            <a:r>
              <a:rPr lang="de-DE" altLang="de-DE" sz="1800" dirty="0"/>
              <a:t> </a:t>
            </a:r>
            <a:r>
              <a:rPr lang="de-DE" altLang="de-DE" sz="1800" dirty="0" err="1"/>
              <a:t>lower</a:t>
            </a:r>
            <a:r>
              <a:rPr lang="de-DE" altLang="de-DE" sz="1800" dirty="0"/>
              <a:t> </a:t>
            </a:r>
            <a:r>
              <a:rPr lang="de-DE" altLang="de-DE" sz="1800" dirty="0" err="1"/>
              <a:t>order</a:t>
            </a:r>
            <a:r>
              <a:rPr lang="de-DE" altLang="de-DE" sz="1800" dirty="0"/>
              <a:t> (i.e. </a:t>
            </a:r>
            <a:r>
              <a:rPr lang="de-DE" altLang="de-DE" sz="1800" dirty="0" err="1"/>
              <a:t>cheaper</a:t>
            </a:r>
            <a:r>
              <a:rPr lang="de-DE" altLang="de-DE" sz="1800" dirty="0"/>
              <a:t>) </a:t>
            </a:r>
            <a:r>
              <a:rPr lang="de-DE" altLang="de-DE" sz="1800" dirty="0" err="1"/>
              <a:t>for</a:t>
            </a:r>
            <a:r>
              <a:rPr lang="de-DE" altLang="de-DE" sz="1800" dirty="0"/>
              <a:t> </a:t>
            </a:r>
            <a:r>
              <a:rPr lang="de-DE" altLang="de-DE" sz="1800" dirty="0" err="1"/>
              <a:t>moisture</a:t>
            </a:r>
            <a:r>
              <a:rPr lang="de-DE" altLang="de-DE" sz="1800" dirty="0"/>
              <a:t> variables </a:t>
            </a:r>
            <a:r>
              <a:rPr lang="de-DE" altLang="de-DE" sz="1800" dirty="0" err="1"/>
              <a:t>near</a:t>
            </a:r>
            <a:r>
              <a:rPr lang="de-DE" altLang="de-DE" sz="1800" dirty="0"/>
              <a:t> </a:t>
            </a:r>
            <a:r>
              <a:rPr lang="de-DE" altLang="de-DE" sz="1800" dirty="0" err="1"/>
              <a:t>model</a:t>
            </a:r>
            <a:r>
              <a:rPr lang="de-DE" altLang="de-DE" sz="1800" dirty="0"/>
              <a:t> top.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br>
              <a:rPr lang="de-DE" altLang="de-DE" sz="1800" dirty="0"/>
            </a:br>
            <a:r>
              <a:rPr lang="de-DE" altLang="de-DE" sz="1800" dirty="0" err="1"/>
              <a:t>However</a:t>
            </a:r>
            <a:r>
              <a:rPr lang="de-DE" altLang="de-DE" sz="1800" dirty="0"/>
              <a:t>, </a:t>
            </a:r>
            <a:r>
              <a:rPr lang="de-DE" altLang="de-DE" sz="1800" dirty="0" err="1"/>
              <a:t>the</a:t>
            </a:r>
            <a:r>
              <a:rPr lang="de-DE" altLang="de-DE" sz="1800" dirty="0"/>
              <a:t> </a:t>
            </a:r>
            <a:r>
              <a:rPr lang="de-DE" altLang="de-DE" sz="1800" dirty="0" err="1"/>
              <a:t>quadrature</a:t>
            </a:r>
            <a:r>
              <a:rPr lang="de-DE" altLang="de-DE" sz="1800" dirty="0"/>
              <a:t> </a:t>
            </a:r>
            <a:r>
              <a:rPr lang="de-DE" altLang="de-DE" sz="1800" dirty="0" err="1"/>
              <a:t>rule</a:t>
            </a:r>
            <a:r>
              <a:rPr lang="de-DE" altLang="de-DE" sz="1800" dirty="0"/>
              <a:t> </a:t>
            </a:r>
            <a:r>
              <a:rPr lang="de-DE" altLang="de-DE" sz="1800" dirty="0" err="1"/>
              <a:t>is</a:t>
            </a:r>
            <a:r>
              <a:rPr lang="de-DE" altLang="de-DE" sz="1800" dirty="0"/>
              <a:t> </a:t>
            </a:r>
            <a:r>
              <a:rPr lang="de-DE" altLang="de-DE" sz="1800" dirty="0" err="1"/>
              <a:t>always</a:t>
            </a:r>
            <a:r>
              <a:rPr lang="de-DE" altLang="de-DE" sz="1800" dirty="0"/>
              <a:t> </a:t>
            </a:r>
            <a:r>
              <a:rPr lang="de-DE" altLang="de-DE" sz="1800" dirty="0" err="1"/>
              <a:t>the</a:t>
            </a:r>
            <a:r>
              <a:rPr lang="de-DE" altLang="de-DE" sz="1800" dirty="0"/>
              <a:t> same.</a:t>
            </a:r>
            <a:br>
              <a:rPr lang="de-DE" altLang="de-DE" sz="1800" dirty="0"/>
            </a:br>
            <a:endParaRPr lang="de-DE" altLang="de-DE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/>
              <a:t>In </a:t>
            </a:r>
            <a:r>
              <a:rPr lang="de-DE" altLang="de-DE" sz="1800" dirty="0" err="1"/>
              <a:t>future</a:t>
            </a:r>
            <a:r>
              <a:rPr lang="de-DE" altLang="de-DE" sz="1800" dirty="0"/>
              <a:t>, </a:t>
            </a:r>
            <a:r>
              <a:rPr lang="de-DE" altLang="de-DE" sz="1800" b="1" dirty="0" err="1"/>
              <a:t>quadrature</a:t>
            </a:r>
            <a:r>
              <a:rPr lang="de-DE" altLang="de-DE" sz="1800" b="1" dirty="0"/>
              <a:t> </a:t>
            </a:r>
            <a:r>
              <a:rPr lang="de-DE" altLang="de-DE" sz="1800" b="1" dirty="0" err="1"/>
              <a:t>rules</a:t>
            </a:r>
            <a:r>
              <a:rPr lang="de-DE" altLang="de-DE" sz="1800" b="1" dirty="0"/>
              <a:t> </a:t>
            </a:r>
            <a:r>
              <a:rPr lang="de-DE" altLang="de-DE" sz="1800" dirty="0" err="1"/>
              <a:t>can</a:t>
            </a:r>
            <a:r>
              <a:rPr lang="de-DE" altLang="de-DE" sz="1800" dirty="0"/>
              <a:t> </a:t>
            </a:r>
            <a:r>
              <a:rPr lang="de-DE" altLang="de-DE" sz="1800" dirty="0" err="1"/>
              <a:t>change</a:t>
            </a:r>
            <a:r>
              <a:rPr lang="de-DE" altLang="de-DE" sz="1800" dirty="0"/>
              <a:t> </a:t>
            </a:r>
            <a:r>
              <a:rPr lang="de-DE" altLang="de-DE" sz="1800" dirty="0" err="1"/>
              <a:t>for</a:t>
            </a:r>
            <a:r>
              <a:rPr lang="de-DE" altLang="de-DE" sz="1800" dirty="0"/>
              <a:t> </a:t>
            </a:r>
            <a:r>
              <a:rPr lang="de-DE" altLang="de-DE" sz="1800" dirty="0" err="1"/>
              <a:t>cells</a:t>
            </a:r>
            <a:r>
              <a:rPr lang="de-DE" altLang="de-DE" sz="1800" dirty="0"/>
              <a:t>/variables, </a:t>
            </a:r>
            <a:r>
              <a:rPr lang="de-DE" altLang="de-DE" sz="1800" dirty="0" err="1"/>
              <a:t>too</a:t>
            </a:r>
            <a:r>
              <a:rPr lang="de-DE" altLang="de-DE" sz="1800" dirty="0"/>
              <a:t>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/>
              <a:t>This </a:t>
            </a:r>
            <a:r>
              <a:rPr lang="de-DE" altLang="de-DE" sz="1800" dirty="0" err="1"/>
              <a:t>becomes</a:t>
            </a:r>
            <a:r>
              <a:rPr lang="de-DE" altLang="de-DE" sz="1800" dirty="0"/>
              <a:t> in </a:t>
            </a:r>
            <a:r>
              <a:rPr lang="de-DE" altLang="de-DE" sz="1800" dirty="0" err="1"/>
              <a:t>particular</a:t>
            </a:r>
            <a:r>
              <a:rPr lang="de-DE" altLang="de-DE" sz="1800" dirty="0"/>
              <a:t> </a:t>
            </a:r>
            <a:r>
              <a:rPr lang="de-DE" altLang="de-DE" sz="1800" dirty="0" err="1"/>
              <a:t>necessary</a:t>
            </a:r>
            <a:r>
              <a:rPr lang="de-DE" altLang="de-DE" sz="1800" dirty="0"/>
              <a:t> </a:t>
            </a:r>
            <a:r>
              <a:rPr lang="de-DE" altLang="de-DE" sz="1800" dirty="0" err="1"/>
              <a:t>with</a:t>
            </a:r>
            <a:r>
              <a:rPr lang="de-DE" altLang="de-DE" sz="1800" dirty="0"/>
              <a:t> </a:t>
            </a:r>
            <a:r>
              <a:rPr lang="de-DE" altLang="de-DE" sz="1800" dirty="0" err="1"/>
              <a:t>the</a:t>
            </a:r>
            <a:r>
              <a:rPr lang="de-DE" altLang="de-DE" sz="1800" dirty="0"/>
              <a:t> </a:t>
            </a:r>
            <a:br>
              <a:rPr lang="de-DE" altLang="de-DE" sz="1800" dirty="0"/>
            </a:br>
            <a:r>
              <a:rPr lang="de-DE" altLang="de-DE" sz="1800" dirty="0" err="1"/>
              <a:t>requirement</a:t>
            </a:r>
            <a:r>
              <a:rPr lang="de-DE" altLang="de-DE" sz="1800" dirty="0"/>
              <a:t> </a:t>
            </a:r>
            <a:r>
              <a:rPr lang="de-DE" altLang="de-DE" sz="1800" dirty="0" err="1"/>
              <a:t>of</a:t>
            </a:r>
            <a:r>
              <a:rPr lang="de-DE" altLang="de-DE" sz="1800" dirty="0"/>
              <a:t> </a:t>
            </a:r>
            <a:r>
              <a:rPr lang="de-DE" altLang="de-DE" sz="1800" dirty="0" err="1"/>
              <a:t>collocation</a:t>
            </a:r>
            <a:r>
              <a:rPr lang="de-DE" altLang="de-DE" sz="1800" dirty="0"/>
              <a:t>!</a:t>
            </a:r>
            <a:br>
              <a:rPr lang="de-DE" altLang="de-DE" sz="1800" dirty="0"/>
            </a:br>
            <a:endParaRPr lang="de-DE" altLang="de-DE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>
                <a:sym typeface="Wingdings" panose="05000000000000000000" pitchFamily="2" charset="2"/>
              </a:rPr>
              <a:t> </a:t>
            </a:r>
            <a:r>
              <a:rPr lang="de-DE" altLang="de-DE" sz="1800" dirty="0" err="1">
                <a:sym typeface="Wingdings" panose="05000000000000000000" pitchFamily="2" charset="2"/>
              </a:rPr>
              <a:t>basic</a:t>
            </a:r>
            <a:r>
              <a:rPr lang="de-DE" altLang="de-DE" sz="1800" dirty="0">
                <a:sym typeface="Wingdings" panose="05000000000000000000" pitchFamily="2" charset="2"/>
              </a:rPr>
              <a:t> </a:t>
            </a:r>
            <a:r>
              <a:rPr lang="de-DE" altLang="de-DE" sz="1800" dirty="0" err="1">
                <a:sym typeface="Wingdings" panose="05000000000000000000" pitchFamily="2" charset="2"/>
              </a:rPr>
              <a:t>redesign</a:t>
            </a:r>
            <a:r>
              <a:rPr lang="de-DE" altLang="de-DE" sz="1800" dirty="0">
                <a:sym typeface="Wingdings" panose="05000000000000000000" pitchFamily="2" charset="2"/>
              </a:rPr>
              <a:t> </a:t>
            </a:r>
            <a:r>
              <a:rPr lang="de-DE" altLang="de-DE" sz="1800" dirty="0" err="1">
                <a:sym typeface="Wingdings" panose="05000000000000000000" pitchFamily="2" charset="2"/>
              </a:rPr>
              <a:t>of</a:t>
            </a:r>
            <a:r>
              <a:rPr lang="de-DE" altLang="de-DE" sz="1800" dirty="0">
                <a:sym typeface="Wingdings" panose="05000000000000000000" pitchFamily="2" charset="2"/>
              </a:rPr>
              <a:t> larger </a:t>
            </a:r>
            <a:r>
              <a:rPr lang="de-DE" altLang="de-DE" sz="1800" dirty="0" err="1">
                <a:sym typeface="Wingdings" panose="05000000000000000000" pitchFamily="2" charset="2"/>
              </a:rPr>
              <a:t>parts</a:t>
            </a:r>
            <a:r>
              <a:rPr lang="de-DE" altLang="de-DE" sz="1800" dirty="0">
                <a:sym typeface="Wingdings" panose="05000000000000000000" pitchFamily="2" charset="2"/>
              </a:rPr>
              <a:t> </a:t>
            </a:r>
            <a:r>
              <a:rPr lang="de-DE" altLang="de-DE" sz="1800" dirty="0" err="1">
                <a:sym typeface="Wingdings" panose="05000000000000000000" pitchFamily="2" charset="2"/>
              </a:rPr>
              <a:t>of</a:t>
            </a:r>
            <a:r>
              <a:rPr lang="de-DE" altLang="de-DE" sz="1800" dirty="0">
                <a:sym typeface="Wingdings" panose="05000000000000000000" pitchFamily="2" charset="2"/>
              </a:rPr>
              <a:t> </a:t>
            </a:r>
            <a:r>
              <a:rPr lang="de-DE" altLang="de-DE" sz="1800" dirty="0" err="1">
                <a:sym typeface="Wingdings" panose="05000000000000000000" pitchFamily="2" charset="2"/>
              </a:rPr>
              <a:t>the</a:t>
            </a:r>
            <a:r>
              <a:rPr lang="de-DE" altLang="de-DE" sz="1800" dirty="0">
                <a:sym typeface="Wingdings" panose="05000000000000000000" pitchFamily="2" charset="2"/>
              </a:rPr>
              <a:t> BRIDGE code </a:t>
            </a:r>
            <a:r>
              <a:rPr lang="de-DE" altLang="de-DE" sz="1800" dirty="0" err="1">
                <a:sym typeface="Wingdings" panose="05000000000000000000" pitchFamily="2" charset="2"/>
              </a:rPr>
              <a:t>needed</a:t>
            </a:r>
            <a:r>
              <a:rPr lang="de-DE" altLang="de-DE" sz="1800" dirty="0">
                <a:sym typeface="Wingdings" panose="05000000000000000000" pitchFamily="2" charset="2"/>
              </a:rPr>
              <a:t>!</a:t>
            </a:r>
          </a:p>
        </p:txBody>
      </p:sp>
      <p:sp>
        <p:nvSpPr>
          <p:cNvPr id="6" name="CustomShape 1">
            <a:extLst>
              <a:ext uri="{FF2B5EF4-FFF2-40B4-BE49-F238E27FC236}">
                <a16:creationId xmlns:a16="http://schemas.microsoft.com/office/drawing/2014/main" id="{C0AD2ADC-8512-4DC2-B20F-CD4D5033174F}"/>
              </a:ext>
            </a:extLst>
          </p:cNvPr>
          <p:cNvSpPr/>
          <p:nvPr/>
        </p:nvSpPr>
        <p:spPr>
          <a:xfrm>
            <a:off x="4572000" y="6381750"/>
            <a:ext cx="3709988" cy="21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spc="-1" dirty="0">
                <a:solidFill>
                  <a:srgbClr val="000000"/>
                </a:solidFill>
              </a:rPr>
              <a:t>M. Baldauf (DWD)</a:t>
            </a:r>
            <a:endParaRPr lang="de-DE" sz="1000" spc="-1" dirty="0">
              <a:solidFill>
                <a:prstClr val="black"/>
              </a:solidFill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DF7D96A2-CBA8-4BF8-9189-4D885E90AE95}"/>
              </a:ext>
            </a:extLst>
          </p:cNvPr>
          <p:cNvSpPr/>
          <p:nvPr/>
        </p:nvSpPr>
        <p:spPr>
          <a:xfrm>
            <a:off x="8283575" y="6381750"/>
            <a:ext cx="465138" cy="21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BFD82131-64D8-4540-B8FC-23EAADDE83D2}" type="slidenum">
              <a:rPr lang="de-DE" altLang="de-DE" sz="10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de-DE" altLang="de-DE" sz="1000">
              <a:solidFill>
                <a:srgbClr val="000000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CB49297-63B4-53F9-01B2-75C6E0094F37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338249" y="3933056"/>
            <a:ext cx="1151640" cy="1119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80BC7A38-B611-409E-A049-157D8BA74086}"/>
              </a:ext>
            </a:extLst>
          </p:cNvPr>
          <p:cNvSpPr txBox="1"/>
          <p:nvPr/>
        </p:nvSpPr>
        <p:spPr>
          <a:xfrm>
            <a:off x="683568" y="1268760"/>
            <a:ext cx="7103227" cy="44781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Contact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academia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group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Prof. Gassner, Univ. Köln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DLR/Cologne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first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face-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-face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meeting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took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place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during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mini-workshop 30.11./01.12.2022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Focal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point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their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stabilization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DG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schemes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designing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entropy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stable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entropy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conserving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/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kinetic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energy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conserving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schemes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</a:t>
            </a:r>
            <a:r>
              <a:rPr kumimoji="0" lang="de-DE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next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generation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DG </a:t>
            </a:r>
            <a:r>
              <a:rPr kumimoji="0" lang="de-DE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schemes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However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not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yet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clear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combine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DG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approach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(on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triangles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flux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transformations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Grid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generators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support in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particular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dynamic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grid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adaptation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DG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solvers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id="{32B2658D-01A9-47A8-A229-24942D78F36A}"/>
              </a:ext>
            </a:extLst>
          </p:cNvPr>
          <p:cNvSpPr/>
          <p:nvPr/>
        </p:nvSpPr>
        <p:spPr>
          <a:xfrm>
            <a:off x="4572000" y="6381750"/>
            <a:ext cx="3709988" cy="21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M. Baldauf (DWD)</a:t>
            </a:r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ustomShape 1">
            <a:extLst>
              <a:ext uri="{FF2B5EF4-FFF2-40B4-BE49-F238E27FC236}">
                <a16:creationId xmlns:a16="http://schemas.microsoft.com/office/drawing/2014/main" id="{8F54D0BB-B6BC-4A2B-B047-68B3F0AE763C}"/>
              </a:ext>
            </a:extLst>
          </p:cNvPr>
          <p:cNvSpPr/>
          <p:nvPr/>
        </p:nvSpPr>
        <p:spPr>
          <a:xfrm>
            <a:off x="8283575" y="6381750"/>
            <a:ext cx="465138" cy="21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9F4AEA-E8A6-42EA-B23F-CAAE4EE54BCE}" type="slidenum"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de-DE" altLang="de-DE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73967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4572000" y="6381720"/>
            <a:ext cx="3709440" cy="2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M. Baldauf (DWD)</a:t>
            </a:r>
            <a:endParaRPr kumimoji="0" lang="de-DE" sz="1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411" name="CustomShape 2"/>
          <p:cNvSpPr/>
          <p:nvPr/>
        </p:nvSpPr>
        <p:spPr>
          <a:xfrm>
            <a:off x="8283600" y="6381720"/>
            <a:ext cx="464400" cy="2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D823-2388-4794-835A-7865025C2FEE}" type="slidenum">
              <a:rPr kumimoji="0" lang="de-DE" sz="10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de-DE" sz="1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412" name="CustomShape 3"/>
          <p:cNvSpPr/>
          <p:nvPr/>
        </p:nvSpPr>
        <p:spPr>
          <a:xfrm>
            <a:off x="829080" y="1341360"/>
            <a:ext cx="18072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413" name="CustomShape 4"/>
          <p:cNvSpPr/>
          <p:nvPr/>
        </p:nvSpPr>
        <p:spPr>
          <a:xfrm>
            <a:off x="250920" y="995400"/>
            <a:ext cx="8784360" cy="47998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>
                <a:tab pos="357188" algn="l"/>
                <a:tab pos="539750" algn="l"/>
                <a:tab pos="6992938" algn="l"/>
                <a:tab pos="7889875" algn="l"/>
              </a:tabLst>
              <a:defRPr/>
            </a:pP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0. 	</a:t>
            </a:r>
            <a:r>
              <a:rPr kumimoji="0" lang="de-DE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first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 </a:t>
            </a:r>
            <a:r>
              <a:rPr kumimoji="0" lang="de-DE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version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 </a:t>
            </a:r>
            <a:r>
              <a:rPr kumimoji="0" lang="de-DE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of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 a </a:t>
            </a:r>
            <a:r>
              <a:rPr kumimoji="0" lang="de-DE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FE/DG </a:t>
            </a:r>
            <a:r>
              <a:rPr kumimoji="0" lang="de-DE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framework</a:t>
            </a:r>
            <a:r>
              <a:rPr kumimoji="0" lang="de-DE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 </a:t>
            </a:r>
            <a:r>
              <a:rPr kumimoji="0" lang="de-DE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available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, </a:t>
            </a:r>
            <a:r>
              <a:rPr kumimoji="0" lang="de-DE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MPI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 </a:t>
            </a:r>
            <a:r>
              <a:rPr kumimoji="0" lang="de-DE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parallelized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	Q2/2021	</a:t>
            </a:r>
            <a:r>
              <a:rPr kumimoji="0" lang="de-DE" b="1" i="0" u="none" strike="noStrike" kern="1200" cap="none" spc="-1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Wingdings"/>
                <a:ea typeface="Calibri"/>
                <a:cs typeface="DejaVu Sans"/>
              </a:rPr>
              <a:t></a:t>
            </a:r>
            <a:endParaRPr kumimoji="0" lang="de-DE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>
                <a:tab pos="357188" algn="l"/>
                <a:tab pos="539750" algn="l"/>
                <a:tab pos="6992938" algn="l"/>
                <a:tab pos="7889875" algn="l"/>
              </a:tabLst>
              <a:defRPr/>
            </a:pP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1. 	</a:t>
            </a:r>
            <a:r>
              <a:rPr kumimoji="0" lang="de-DE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shallow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 </a:t>
            </a:r>
            <a:r>
              <a:rPr kumimoji="0" lang="de-DE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water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 </a:t>
            </a:r>
            <a:r>
              <a:rPr kumimoji="0" lang="de-DE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equations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 on </a:t>
            </a:r>
            <a:r>
              <a:rPr kumimoji="0" lang="de-DE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the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 </a:t>
            </a:r>
            <a:r>
              <a:rPr kumimoji="0" lang="de-DE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sphere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, </a:t>
            </a:r>
            <a:r>
              <a:rPr kumimoji="0" lang="de-DE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explicit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 time </a:t>
            </a:r>
            <a:r>
              <a:rPr kumimoji="0" lang="de-DE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integration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 (RK)	Q3/2021	</a:t>
            </a:r>
            <a:r>
              <a:rPr kumimoji="0" lang="de-DE" b="1" i="0" u="none" strike="noStrike" kern="1200" cap="none" spc="-1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Wingdings"/>
                <a:ea typeface="Calibri"/>
                <a:cs typeface="DejaVu Sans"/>
              </a:rPr>
              <a:t></a:t>
            </a:r>
            <a:endParaRPr kumimoji="0" lang="de-DE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>
                <a:tab pos="357188" algn="l"/>
                <a:tab pos="539750" algn="l"/>
                <a:tab pos="6992938" algn="l"/>
                <a:tab pos="7889875" algn="l"/>
              </a:tabLst>
              <a:defRPr/>
            </a:pP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2. 	</a:t>
            </a:r>
            <a:r>
              <a:rPr kumimoji="0" lang="de-DE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3D Euler </a:t>
            </a:r>
            <a:r>
              <a:rPr kumimoji="0" lang="de-DE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equations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 on </a:t>
            </a:r>
            <a:r>
              <a:rPr kumimoji="0" lang="de-DE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the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 </a:t>
            </a:r>
            <a:r>
              <a:rPr kumimoji="0" lang="de-DE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sphere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, </a:t>
            </a:r>
            <a:r>
              <a:rPr kumimoji="0" lang="de-DE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explicit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 time </a:t>
            </a:r>
            <a:r>
              <a:rPr kumimoji="0" lang="de-DE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integration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 (RK)	Q1/2022	</a:t>
            </a:r>
            <a:r>
              <a:rPr kumimoji="0" lang="de-DE" b="1" i="0" u="none" strike="noStrike" kern="1200" cap="none" spc="-1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Wingdings"/>
                <a:ea typeface="Calibri"/>
                <a:cs typeface="DejaVu Sans"/>
              </a:rPr>
              <a:t></a:t>
            </a:r>
            <a:endParaRPr kumimoji="0" lang="de-DE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>
                <a:tab pos="357188" algn="l"/>
                <a:tab pos="539750" algn="l"/>
                <a:tab pos="6992938" algn="l"/>
                <a:tab pos="7889875" algn="l"/>
              </a:tabLst>
              <a:defRPr/>
            </a:pP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2.b		</a:t>
            </a:r>
            <a:r>
              <a:rPr kumimoji="0" lang="de-DE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with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 3D </a:t>
            </a:r>
            <a:r>
              <a:rPr kumimoji="0" lang="de-DE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diffusion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 (+ a simple </a:t>
            </a:r>
            <a:r>
              <a:rPr kumimoji="0" lang="de-DE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turbulence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 </a:t>
            </a:r>
            <a:r>
              <a:rPr kumimoji="0" lang="de-DE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scheme</a:t>
            </a:r>
            <a:r>
              <a:rPr lang="de-DE" spc="-1" dirty="0">
                <a:solidFill>
                  <a:srgbClr val="000000"/>
                </a:solidFill>
                <a:latin typeface="Calibri"/>
                <a:ea typeface="Calibri"/>
                <a:cs typeface="DejaVu Sans"/>
              </a:rPr>
              <a:t>)	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Q2/2022	</a:t>
            </a:r>
            <a:r>
              <a:rPr kumimoji="0" lang="de-DE" b="1" i="0" u="none" strike="noStrike" kern="1200" cap="none" spc="-1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Wingdings"/>
                <a:ea typeface="Calibri"/>
                <a:cs typeface="DejaVu Sans"/>
              </a:rPr>
              <a:t>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/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Webdings"/>
                <a:ea typeface="Calibri"/>
                <a:cs typeface="DejaVu Sans"/>
              </a:rPr>
              <a:t></a:t>
            </a:r>
            <a:endParaRPr kumimoji="0" lang="de-DE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>
                <a:tab pos="357188" algn="l"/>
                <a:tab pos="539750" algn="l"/>
                <a:tab pos="6992938" algn="l"/>
                <a:tab pos="7889875" algn="l"/>
              </a:tabLst>
              <a:defRPr/>
            </a:pP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2.c		</a:t>
            </a:r>
            <a:r>
              <a:rPr kumimoji="0" lang="de-DE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grid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 </a:t>
            </a:r>
            <a:r>
              <a:rPr kumimoji="0" lang="de-DE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refinement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 </a:t>
            </a:r>
            <a:r>
              <a:rPr kumimoji="0" lang="de-DE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works</a:t>
            </a:r>
            <a:r>
              <a:rPr lang="de-DE" spc="-1" dirty="0">
                <a:solidFill>
                  <a:srgbClr val="000000"/>
                </a:solidFill>
                <a:latin typeface="Calibri"/>
                <a:ea typeface="Calibri"/>
                <a:cs typeface="DejaVu Sans"/>
              </a:rPr>
              <a:t>	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Q2/2022	</a:t>
            </a:r>
            <a:r>
              <a:rPr kumimoji="0" lang="de-DE" b="1" i="0" u="none" strike="noStrike" kern="1200" cap="none" spc="-1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Wingdings"/>
                <a:ea typeface="Calibri"/>
                <a:cs typeface="DejaVu Sans"/>
              </a:rPr>
              <a:t></a:t>
            </a:r>
            <a:endParaRPr kumimoji="0" lang="de-DE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>
                <a:tab pos="357188" algn="l"/>
                <a:tab pos="539750" algn="l"/>
                <a:tab pos="6992938" algn="l"/>
                <a:tab pos="7889875" algn="l"/>
              </a:tabLst>
              <a:defRPr/>
            </a:pP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3.	</a:t>
            </a:r>
            <a:r>
              <a:rPr kumimoji="0" lang="de-DE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Euler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 </a:t>
            </a:r>
            <a:r>
              <a:rPr kumimoji="0" lang="de-DE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equations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, </a:t>
            </a:r>
            <a:r>
              <a:rPr kumimoji="0" lang="de-DE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HEVI 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time </a:t>
            </a:r>
            <a:r>
              <a:rPr kumimoji="0" lang="de-DE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integration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 (IMEX-RK)	Q3/2022	</a:t>
            </a:r>
            <a:r>
              <a:rPr kumimoji="0" lang="de-DE" b="1" i="0" u="none" strike="noStrike" kern="1200" cap="none" spc="-1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(</a:t>
            </a:r>
            <a:r>
              <a:rPr kumimoji="0" lang="de-DE" b="1" i="0" u="none" strike="noStrike" kern="1200" cap="none" spc="-1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Wingdings"/>
                <a:ea typeface="Calibri"/>
                <a:cs typeface="DejaVu Sans"/>
              </a:rPr>
              <a:t></a:t>
            </a:r>
            <a:r>
              <a:rPr kumimoji="0" lang="de-DE" b="1" i="0" u="none" strike="noStrike" kern="1200" cap="none" spc="-1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)</a:t>
            </a:r>
            <a:endParaRPr kumimoji="0" lang="de-DE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>
                <a:tab pos="357188" algn="l"/>
                <a:tab pos="539750" algn="l"/>
                <a:tab pos="6992938" algn="l"/>
                <a:tab pos="7889875" algn="l"/>
              </a:tabLst>
              <a:defRPr/>
            </a:pP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3.b 		</a:t>
            </a:r>
            <a:r>
              <a:rPr kumimoji="0" lang="de-DE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optimization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 </a:t>
            </a:r>
            <a:r>
              <a:rPr kumimoji="0" lang="de-DE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of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 </a:t>
            </a:r>
            <a:r>
              <a:rPr kumimoji="0" lang="de-DE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the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 </a:t>
            </a:r>
            <a:r>
              <a:rPr kumimoji="0" lang="de-DE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vertically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 </a:t>
            </a:r>
            <a:r>
              <a:rPr kumimoji="0" lang="de-DE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implicit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 </a:t>
            </a:r>
            <a:r>
              <a:rPr kumimoji="0" lang="de-DE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solver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 (Schur </a:t>
            </a:r>
            <a:r>
              <a:rPr kumimoji="0" lang="de-DE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compl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.,...)	Q4/2022	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Webdings"/>
                <a:ea typeface="Calibri"/>
                <a:cs typeface="DejaVu Sans"/>
              </a:rPr>
              <a:t></a:t>
            </a:r>
            <a:endParaRPr kumimoji="0" lang="de-DE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>
                <a:tab pos="357188" algn="l"/>
                <a:tab pos="539750" algn="l"/>
                <a:tab pos="6992938" algn="l"/>
                <a:tab pos="7889875" algn="l"/>
              </a:tabLst>
              <a:defRPr/>
            </a:pP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3.c		</a:t>
            </a:r>
            <a:r>
              <a:rPr kumimoji="0" lang="de-DE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with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 3D </a:t>
            </a:r>
            <a:r>
              <a:rPr kumimoji="0" lang="de-DE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diffusion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 (+ a simple </a:t>
            </a:r>
            <a:r>
              <a:rPr kumimoji="0" lang="de-DE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turbulence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 </a:t>
            </a:r>
            <a:r>
              <a:rPr kumimoji="0" lang="de-DE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scheme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), HEVI	Q1/2023</a:t>
            </a:r>
            <a:endParaRPr kumimoji="0" lang="de-DE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>
                <a:tab pos="357188" algn="l"/>
                <a:tab pos="539750" algn="l"/>
                <a:tab pos="6992938" algn="l"/>
                <a:tab pos="7889875" algn="l"/>
              </a:tabLst>
              <a:defRPr/>
            </a:pP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4. 	</a:t>
            </a:r>
            <a:r>
              <a:rPr kumimoji="0" lang="de-DE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cloud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 </a:t>
            </a:r>
            <a:r>
              <a:rPr kumimoji="0" lang="de-DE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microphysics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 (Kessler) + </a:t>
            </a:r>
            <a:r>
              <a:rPr kumimoji="0" lang="de-DE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tracer</a:t>
            </a:r>
            <a:r>
              <a:rPr kumimoji="0" lang="de-DE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 </a:t>
            </a:r>
            <a:r>
              <a:rPr kumimoji="0" lang="de-DE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advection</a:t>
            </a:r>
            <a:r>
              <a:rPr kumimoji="0" lang="de-DE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 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(positive definit)  	</a:t>
            </a:r>
            <a:endParaRPr kumimoji="0" lang="de-DE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>
                <a:tab pos="357188" algn="l"/>
                <a:tab pos="539750" algn="l"/>
                <a:tab pos="6992938" algn="l"/>
                <a:tab pos="7889875" algn="l"/>
              </a:tabLst>
              <a:defRPr/>
            </a:pP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    		+ explicit </a:t>
            </a:r>
            <a:r>
              <a:rPr kumimoji="0" lang="de-DE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sedimentation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 </a:t>
            </a:r>
            <a:r>
              <a:rPr kumimoji="0" lang="de-DE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scheme</a:t>
            </a:r>
            <a:r>
              <a:rPr lang="de-DE" spc="-1" dirty="0">
                <a:solidFill>
                  <a:srgbClr val="000000"/>
                </a:solidFill>
                <a:latin typeface="Calibri"/>
                <a:ea typeface="Calibri"/>
                <a:cs typeface="DejaVu Sans"/>
              </a:rPr>
              <a:t>	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Q4/2022</a:t>
            </a:r>
            <a:endParaRPr kumimoji="0" lang="de-DE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>
                <a:tab pos="357188" algn="l"/>
                <a:tab pos="539750" algn="l"/>
                <a:tab pos="6992938" algn="l"/>
                <a:tab pos="7889875" algn="l"/>
              </a:tabLst>
              <a:defRPr/>
            </a:pP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4.b 		</a:t>
            </a:r>
            <a:r>
              <a:rPr kumimoji="0" lang="de-DE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cloud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 </a:t>
            </a:r>
            <a:r>
              <a:rPr kumimoji="0" lang="de-DE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microphysics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 (</a:t>
            </a:r>
            <a:r>
              <a:rPr kumimoji="0" lang="de-DE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cloud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 </a:t>
            </a:r>
            <a:r>
              <a:rPr kumimoji="0" lang="de-DE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ice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, Graupel) </a:t>
            </a:r>
            <a:b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		+ </a:t>
            </a:r>
            <a:r>
              <a:rPr kumimoji="0" lang="de-DE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vertically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 </a:t>
            </a:r>
            <a:r>
              <a:rPr kumimoji="0" lang="de-DE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implicit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 </a:t>
            </a:r>
            <a:r>
              <a:rPr kumimoji="0" lang="de-DE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sedimentation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 </a:t>
            </a:r>
            <a:r>
              <a:rPr kumimoji="0" lang="de-DE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scheme</a:t>
            </a:r>
            <a:r>
              <a:rPr lang="de-DE" spc="-1" dirty="0">
                <a:solidFill>
                  <a:srgbClr val="000000"/>
                </a:solidFill>
                <a:latin typeface="Calibri"/>
                <a:ea typeface="Calibri"/>
                <a:cs typeface="DejaVu Sans"/>
              </a:rPr>
              <a:t>	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Q1/2023</a:t>
            </a:r>
            <a:b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</a:br>
            <a:endParaRPr kumimoji="0" lang="de-DE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>
                <a:tab pos="357188" algn="l"/>
                <a:tab pos="539750" algn="l"/>
                <a:tab pos="6992938" algn="l"/>
                <a:tab pos="7889875" algn="l"/>
              </a:tabLst>
              <a:defRPr/>
            </a:pP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5. 	</a:t>
            </a:r>
            <a:r>
              <a:rPr kumimoji="0" lang="de-DE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limited </a:t>
            </a:r>
            <a:r>
              <a:rPr kumimoji="0" lang="de-DE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area</a:t>
            </a:r>
            <a:r>
              <a:rPr kumimoji="0" lang="de-DE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 </a:t>
            </a:r>
            <a:r>
              <a:rPr kumimoji="0" lang="de-DE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version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 </a:t>
            </a:r>
            <a:r>
              <a:rPr kumimoji="0" lang="de-DE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available</a:t>
            </a:r>
            <a:r>
              <a:rPr lang="de-DE" spc="-1" dirty="0">
                <a:solidFill>
                  <a:srgbClr val="000000"/>
                </a:solidFill>
                <a:latin typeface="Calibri"/>
                <a:ea typeface="Calibri"/>
                <a:cs typeface="DejaVu Sans"/>
              </a:rPr>
              <a:t>	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Q1/2023</a:t>
            </a:r>
            <a:endParaRPr kumimoji="0" lang="de-DE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>
                <a:tab pos="357188" algn="l"/>
                <a:tab pos="539750" algn="l"/>
                <a:tab pos="6992938" algn="l"/>
                <a:tab pos="7889875" algn="l"/>
              </a:tabLst>
              <a:defRPr/>
            </a:pP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5.b 		</a:t>
            </a:r>
            <a:r>
              <a:rPr kumimoji="0" lang="de-DE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vectorized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 </a:t>
            </a:r>
            <a:r>
              <a:rPr kumimoji="0" lang="de-DE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version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 </a:t>
            </a:r>
            <a:r>
              <a:rPr kumimoji="0" lang="de-DE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available</a:t>
            </a:r>
            <a:r>
              <a:rPr lang="de-DE" spc="-1" dirty="0">
                <a:solidFill>
                  <a:srgbClr val="000000"/>
                </a:solidFill>
                <a:latin typeface="Calibri"/>
                <a:ea typeface="Calibri"/>
                <a:cs typeface="DejaVu Sans"/>
              </a:rPr>
              <a:t>	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Q2/2023</a:t>
            </a:r>
            <a:endParaRPr kumimoji="0" lang="de-DE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>
                <a:tab pos="357188" algn="l"/>
                <a:tab pos="539750" algn="l"/>
                <a:tab pos="6992938" algn="l"/>
                <a:tab pos="7889875" algn="l"/>
              </a:tabLst>
              <a:defRPr/>
            </a:pPr>
            <a:b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</a:b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6. 	</a:t>
            </a:r>
            <a:r>
              <a:rPr kumimoji="0" lang="de-DE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coupling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 </a:t>
            </a:r>
            <a:r>
              <a:rPr kumimoji="0" lang="de-DE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of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 a </a:t>
            </a:r>
            <a:r>
              <a:rPr kumimoji="0" lang="de-DE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full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 </a:t>
            </a:r>
            <a:r>
              <a:rPr kumimoji="0" lang="de-DE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fledged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 </a:t>
            </a:r>
            <a:r>
              <a:rPr kumimoji="0" lang="de-DE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turbulence</a:t>
            </a:r>
            <a:r>
              <a:rPr kumimoji="0" lang="de-DE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 + BL </a:t>
            </a:r>
            <a:r>
              <a:rPr kumimoji="0" lang="de-DE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scheme</a:t>
            </a:r>
            <a:r>
              <a:rPr lang="de-DE" spc="-1" dirty="0">
                <a:solidFill>
                  <a:srgbClr val="000000"/>
                </a:solidFill>
                <a:latin typeface="Calibri"/>
                <a:ea typeface="Calibri"/>
                <a:cs typeface="DejaVu Sans"/>
              </a:rPr>
              <a:t>	</a:t>
            </a:r>
            <a:r>
              <a:rPr kumimoji="0" lang="de-DE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Q2/2023</a:t>
            </a:r>
            <a:endParaRPr kumimoji="0" lang="de-DE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414" name="CustomShape 5"/>
          <p:cNvSpPr/>
          <p:nvPr/>
        </p:nvSpPr>
        <p:spPr>
          <a:xfrm>
            <a:off x="432000" y="360000"/>
            <a:ext cx="5281872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Milestones </a:t>
            </a:r>
            <a:r>
              <a:rPr kumimoji="0" lang="de-DE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of</a:t>
            </a:r>
            <a:r>
              <a:rPr kumimoji="0" lang="de-DE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 </a:t>
            </a:r>
            <a:r>
              <a:rPr kumimoji="0" lang="de-DE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the</a:t>
            </a:r>
            <a:r>
              <a:rPr kumimoji="0" lang="de-DE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 BRIDGE-project  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 (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status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DejaVu Sans"/>
              </a:rPr>
              <a:t> Sept. 2022)</a:t>
            </a:r>
            <a:endParaRPr kumimoji="0" lang="de-DE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16AAA562-6AA6-4329-8A33-8AB18FA9AAC8}"/>
              </a:ext>
            </a:extLst>
          </p:cNvPr>
          <p:cNvSpPr txBox="1"/>
          <p:nvPr/>
        </p:nvSpPr>
        <p:spPr>
          <a:xfrm>
            <a:off x="827088" y="908050"/>
            <a:ext cx="7786687" cy="5370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General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properties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numerical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methods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PDEs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Finite-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difference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discretization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  <a:p>
            <a:pPr marL="636588" marR="0" lvl="1" indent="-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‚simple‘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approach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636588" marR="0" lvl="1" indent="-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explicit time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integration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schemes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possible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636588" marR="0" lvl="1" indent="-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1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difficult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E1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1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E1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1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apply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E1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1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unstructured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E1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1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grids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E1001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Finite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volume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schemes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  <a:p>
            <a:pPr marL="636588" marR="0" lvl="1" indent="-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use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integral form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equations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Gauss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theorem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  <a:p>
            <a:pPr marL="636588" marR="0" lvl="1" indent="-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local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conservation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achievable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636588" marR="0" lvl="1" indent="-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explicit time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integration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schemes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possible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636588" marR="0" lvl="1" indent="-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easy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application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unstructured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grids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E1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but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1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difficult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E1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1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E1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find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1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higher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E1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order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1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schemes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E1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1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there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E1001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Finite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element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schemes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  <a:p>
            <a:pPr marL="636588" marR="0" lvl="1" indent="-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use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weak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(integral) form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equations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636588" marR="0" lvl="1" indent="-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applicable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unstructured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grids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636588" marR="0" lvl="1" indent="-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higher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order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methods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doable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636588" marR="0" lvl="1" indent="-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1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only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E1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1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implicit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E1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1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solvers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E1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1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E1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1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possible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E1001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		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(e.g. </a:t>
            </a:r>
            <a:r>
              <a:rPr kumimoji="0" lang="de-DE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Hesthaven</a:t>
            </a:r>
            <a:r>
              <a:rPr kumimoji="0" lang="de-DE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de-DE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Warburton</a:t>
            </a:r>
            <a:r>
              <a:rPr kumimoji="0" lang="de-DE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(2008) Springer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F087989D-E0B5-46B1-AE76-CB5E3A83EE33}"/>
              </a:ext>
            </a:extLst>
          </p:cNvPr>
          <p:cNvSpPr/>
          <p:nvPr/>
        </p:nvSpPr>
        <p:spPr bwMode="auto">
          <a:xfrm>
            <a:off x="1183988" y="2995480"/>
            <a:ext cx="5260220" cy="864096"/>
          </a:xfrm>
          <a:prstGeom prst="rect">
            <a:avLst/>
          </a:prstGeom>
          <a:noFill/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CAEAD19-CE19-4FBA-930E-192B5C6F8C61}"/>
              </a:ext>
            </a:extLst>
          </p:cNvPr>
          <p:cNvSpPr/>
          <p:nvPr/>
        </p:nvSpPr>
        <p:spPr bwMode="auto">
          <a:xfrm>
            <a:off x="1175186" y="4725144"/>
            <a:ext cx="5269022" cy="864096"/>
          </a:xfrm>
          <a:prstGeom prst="rect">
            <a:avLst/>
          </a:prstGeom>
          <a:noFill/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B64E66A-ADF8-4D00-91A7-8C813FCA2BD5}"/>
              </a:ext>
            </a:extLst>
          </p:cNvPr>
          <p:cNvSpPr/>
          <p:nvPr/>
        </p:nvSpPr>
        <p:spPr bwMode="auto">
          <a:xfrm>
            <a:off x="6588224" y="1988840"/>
            <a:ext cx="2304256" cy="864096"/>
          </a:xfrm>
          <a:prstGeom prst="rect">
            <a:avLst/>
          </a:prstGeom>
          <a:solidFill>
            <a:schemeClr val="bg1"/>
          </a:solidFill>
          <a:ln w="349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  <a:p>
            <a:pPr marL="285750" marR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DG</a:t>
            </a:r>
            <a:r>
              <a:rPr kumimoji="0" 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schemes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F2FAA0B0-092A-4952-9D79-C021432A3E36}"/>
              </a:ext>
            </a:extLst>
          </p:cNvPr>
          <p:cNvCxnSpPr>
            <a:cxnSpLocks/>
            <a:stCxn id="2" idx="3"/>
          </p:cNvCxnSpPr>
          <p:nvPr/>
        </p:nvCxnSpPr>
        <p:spPr bwMode="auto">
          <a:xfrm flipV="1">
            <a:off x="6444208" y="2852936"/>
            <a:ext cx="648072" cy="5745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EE899E11-A170-4E0C-BCBE-6EDA30942842}"/>
              </a:ext>
            </a:extLst>
          </p:cNvPr>
          <p:cNvCxnSpPr>
            <a:stCxn id="6" idx="3"/>
          </p:cNvCxnSpPr>
          <p:nvPr/>
        </p:nvCxnSpPr>
        <p:spPr bwMode="auto">
          <a:xfrm flipV="1">
            <a:off x="6444208" y="2852936"/>
            <a:ext cx="864096" cy="23042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CustomShape 1">
            <a:extLst>
              <a:ext uri="{FF2B5EF4-FFF2-40B4-BE49-F238E27FC236}">
                <a16:creationId xmlns:a16="http://schemas.microsoft.com/office/drawing/2014/main" id="{C71BEE3F-7FF5-E68D-35A7-878569FF5F19}"/>
              </a:ext>
            </a:extLst>
          </p:cNvPr>
          <p:cNvSpPr/>
          <p:nvPr/>
        </p:nvSpPr>
        <p:spPr>
          <a:xfrm>
            <a:off x="4572000" y="6381750"/>
            <a:ext cx="3709988" cy="21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M. Baldauf (DWD)</a:t>
            </a:r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CustomShape 1">
            <a:extLst>
              <a:ext uri="{FF2B5EF4-FFF2-40B4-BE49-F238E27FC236}">
                <a16:creationId xmlns:a16="http://schemas.microsoft.com/office/drawing/2014/main" id="{3A1D382C-DB0D-11BC-FCFD-3B8CD98E43F0}"/>
              </a:ext>
            </a:extLst>
          </p:cNvPr>
          <p:cNvSpPr/>
          <p:nvPr/>
        </p:nvSpPr>
        <p:spPr>
          <a:xfrm>
            <a:off x="4572000" y="6381328"/>
            <a:ext cx="3709988" cy="21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M. Baldauf (DWD)</a:t>
            </a:r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CustomShape 1">
            <a:extLst>
              <a:ext uri="{FF2B5EF4-FFF2-40B4-BE49-F238E27FC236}">
                <a16:creationId xmlns:a16="http://schemas.microsoft.com/office/drawing/2014/main" id="{9CD95064-D96A-FE50-399A-CDA95AF96CFB}"/>
              </a:ext>
            </a:extLst>
          </p:cNvPr>
          <p:cNvSpPr/>
          <p:nvPr/>
        </p:nvSpPr>
        <p:spPr>
          <a:xfrm>
            <a:off x="8283600" y="6381720"/>
            <a:ext cx="464400" cy="2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018B45BD-BC14-4435-A485-C44B48A8FE8A}" type="slidenum">
              <a:rPr lang="de-DE" sz="1000" b="0" strike="noStrike" spc="-1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3</a:t>
            </a:fld>
            <a:endParaRPr lang="de-DE" sz="1000" b="0" strike="noStrike" spc="-1" dirty="0"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hteck 1">
            <a:extLst>
              <a:ext uri="{FF2B5EF4-FFF2-40B4-BE49-F238E27FC236}">
                <a16:creationId xmlns:a16="http://schemas.microsoft.com/office/drawing/2014/main" id="{995AEB7D-C41F-4BFE-8353-0F57DDFB4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995363"/>
            <a:ext cx="8713788" cy="480131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tabLst>
                <a:tab pos="355600" algn="l"/>
                <a:tab pos="542925" algn="l"/>
                <a:tab pos="6999288" algn="l"/>
                <a:tab pos="8075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tabLst>
                <a:tab pos="355600" algn="l"/>
                <a:tab pos="542925" algn="l"/>
                <a:tab pos="6999288" algn="l"/>
                <a:tab pos="8075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tabLst>
                <a:tab pos="355600" algn="l"/>
                <a:tab pos="542925" algn="l"/>
                <a:tab pos="6999288" algn="l"/>
                <a:tab pos="8075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tabLst>
                <a:tab pos="355600" algn="l"/>
                <a:tab pos="542925" algn="l"/>
                <a:tab pos="6999288" algn="l"/>
                <a:tab pos="8075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tabLst>
                <a:tab pos="355600" algn="l"/>
                <a:tab pos="542925" algn="l"/>
                <a:tab pos="6999288" algn="l"/>
                <a:tab pos="8075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tabLst>
                <a:tab pos="355600" algn="l"/>
                <a:tab pos="542925" algn="l"/>
                <a:tab pos="6999288" algn="l"/>
                <a:tab pos="8075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tabLst>
                <a:tab pos="355600" algn="l"/>
                <a:tab pos="542925" algn="l"/>
                <a:tab pos="6999288" algn="l"/>
                <a:tab pos="8075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tabLst>
                <a:tab pos="355600" algn="l"/>
                <a:tab pos="542925" algn="l"/>
                <a:tab pos="6999288" algn="l"/>
                <a:tab pos="8075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tabLst>
                <a:tab pos="355600" algn="l"/>
                <a:tab pos="542925" algn="l"/>
                <a:tab pos="6999288" algn="l"/>
                <a:tab pos="8075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spcBef>
                <a:spcPct val="0"/>
              </a:spcBef>
              <a:buClrTx/>
              <a:buSzTx/>
              <a:buFontTx/>
              <a:buNone/>
              <a:tabLst>
                <a:tab pos="355600" algn="l"/>
                <a:tab pos="542925" algn="l"/>
                <a:tab pos="6999288" algn="l"/>
                <a:tab pos="7889875" algn="l"/>
              </a:tabLst>
              <a:defRPr/>
            </a:pP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0. 	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version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FE/DG 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framework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MPI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parallelized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	Q2/2021	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kumimoji="0" lang="de-DE" alt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buClrTx/>
              <a:buSzTx/>
              <a:buFontTx/>
              <a:buNone/>
              <a:tabLst>
                <a:tab pos="355600" algn="l"/>
                <a:tab pos="542925" algn="l"/>
                <a:tab pos="6999288" algn="l"/>
                <a:tab pos="7889875" algn="l"/>
              </a:tabLst>
              <a:defRPr/>
            </a:pP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	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shallow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equations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sphere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explicit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time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integration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(RK)   	Q3/2021 	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kumimoji="0" lang="de-DE" alt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buClrTx/>
              <a:buSzTx/>
              <a:buFontTx/>
              <a:buNone/>
              <a:tabLst>
                <a:tab pos="355600" algn="l"/>
                <a:tab pos="542925" algn="l"/>
                <a:tab pos="6999288" algn="l"/>
                <a:tab pos="7889875" algn="l"/>
              </a:tabLst>
              <a:defRPr/>
            </a:pP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	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3D Euler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equations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sphere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explicit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time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integration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(RK)   	Q1/2022 	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kumimoji="0" lang="de-DE" alt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tabLst>
                <a:tab pos="355600" algn="l"/>
                <a:tab pos="542925" algn="l"/>
                <a:tab pos="6999288" algn="l"/>
                <a:tab pos="7889875" algn="l"/>
              </a:tabLst>
              <a:defRPr/>
            </a:pP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2.b		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3D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diffusion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(+ a simple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turbulence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scheme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BR1/BR2       	Q2/2022	</a:t>
            </a:r>
            <a:r>
              <a:rPr kumimoji="0" lang="de-DE" sz="1800" b="1" i="0" u="none" strike="noStrike" kern="1200" cap="none" spc="-1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Wingdings"/>
                <a:ea typeface="Calibri"/>
                <a:cs typeface="+mn-cs"/>
              </a:rPr>
              <a:t>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/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Webdings"/>
                <a:ea typeface="Calibri"/>
                <a:cs typeface="+mn-cs"/>
              </a:rPr>
              <a:t></a:t>
            </a:r>
            <a:endParaRPr kumimoji="0" lang="de-DE" alt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tabLst>
                <a:tab pos="355600" algn="l"/>
                <a:tab pos="542925" algn="l"/>
                <a:tab pos="6999288" algn="l"/>
                <a:tab pos="7889875" algn="l"/>
              </a:tabLst>
              <a:defRPr/>
            </a:pP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2.c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grid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refinement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	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Q2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/2022	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kumimoji="0" lang="de-DE" alt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tabLst>
                <a:tab pos="355600" algn="l"/>
                <a:tab pos="542925" algn="l"/>
                <a:tab pos="6999288" algn="l"/>
                <a:tab pos="7889875" algn="l"/>
              </a:tabLst>
              <a:defRPr/>
            </a:pP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	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Euler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equations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HEVI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time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integration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(IMEX-RK)   	Q3/2022	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kumimoji="0" lang="de-DE" alt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buClrTx/>
              <a:buSzTx/>
              <a:buNone/>
              <a:tabLst>
                <a:tab pos="355600" algn="l"/>
                <a:tab pos="542925" algn="l"/>
                <a:tab pos="6999288" algn="l"/>
                <a:tab pos="7889875" algn="l"/>
              </a:tabLst>
              <a:defRPr/>
            </a:pP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3.b 		</a:t>
            </a:r>
            <a:r>
              <a:rPr lang="de-DE" altLang="de-DE" sz="1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optimization</a:t>
            </a:r>
            <a:r>
              <a:rPr lang="de-DE" altLang="de-DE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1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altLang="de-DE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1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altLang="de-DE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1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vertically</a:t>
            </a:r>
            <a:r>
              <a:rPr lang="de-DE" altLang="de-DE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1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implicit</a:t>
            </a:r>
            <a:r>
              <a:rPr lang="de-DE" altLang="de-DE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1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solver</a:t>
            </a:r>
            <a:r>
              <a:rPr lang="de-DE" altLang="de-DE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(Schur </a:t>
            </a:r>
            <a:r>
              <a:rPr lang="de-DE" altLang="de-DE" sz="1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</a:t>
            </a:r>
            <a:r>
              <a:rPr lang="de-DE" altLang="de-DE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.,...)   	Q4/2022	</a:t>
            </a:r>
            <a:r>
              <a:rPr lang="de-DE" altLang="de-DE" sz="1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de-DE" altLang="de-DE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/</a:t>
            </a:r>
            <a:r>
              <a:rPr lang="de-DE" altLang="de-DE" sz="18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... </a:t>
            </a:r>
            <a:r>
              <a:rPr lang="de-DE" alt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3.c	</a:t>
            </a:r>
            <a:r>
              <a:rPr lang="de-DE" altLang="de-DE" sz="18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3D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diffusion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(+ a simple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turbulence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scheme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HEVI  	Q1/2023	</a:t>
            </a:r>
            <a:r>
              <a:rPr lang="de-DE" altLang="de-DE" sz="1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 </a:t>
            </a:r>
            <a:endParaRPr kumimoji="0" lang="de-DE" altLang="de-DE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buClrTx/>
              <a:buSzTx/>
              <a:buFontTx/>
              <a:buNone/>
              <a:tabLst>
                <a:tab pos="355600" algn="l"/>
                <a:tab pos="542925" algn="l"/>
                <a:tab pos="6999288" algn="l"/>
                <a:tab pos="7889875" algn="l"/>
              </a:tabLst>
              <a:defRPr/>
            </a:pP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	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cloud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microphysics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(Kessler) + 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tracer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advection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(positive definit)  	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tabLst>
                <a:tab pos="355600" algn="l"/>
                <a:tab pos="542925" algn="l"/>
                <a:tab pos="6999288" algn="l"/>
                <a:tab pos="7889875" algn="l"/>
              </a:tabLst>
              <a:defRPr/>
            </a:pP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		+ explicit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sedimentation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scheme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	Q4/2022	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Webdings"/>
                <a:ea typeface="Calibri"/>
                <a:cs typeface="+mn-cs"/>
              </a:rPr>
              <a:t>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E1001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!</a:t>
            </a:r>
            <a:endParaRPr kumimoji="0" lang="de-DE" alt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buClrTx/>
              <a:buSzTx/>
              <a:buFontTx/>
              <a:buNone/>
              <a:tabLst>
                <a:tab pos="355600" algn="l"/>
                <a:tab pos="542925" algn="l"/>
                <a:tab pos="6999288" algn="l"/>
                <a:tab pos="7889875" algn="l"/>
              </a:tabLst>
              <a:defRPr/>
            </a:pP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4.b 		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cloud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microphysics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cloud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ice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Graupel) </a:t>
            </a:r>
            <a:b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+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vertically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implicit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sedimentation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scheme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	Q1/2023</a:t>
            </a:r>
            <a:b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altLang="de-DE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4.c		</a:t>
            </a: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HEVI diffusion on physics time step; overall time integration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	Q4/2023</a:t>
            </a:r>
            <a:endParaRPr kumimoji="0" lang="de-DE" altLang="de-DE" sz="1800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buClrTx/>
              <a:buSzTx/>
              <a:buFontTx/>
              <a:buNone/>
              <a:tabLst>
                <a:tab pos="355600" algn="l"/>
                <a:tab pos="542925" algn="l"/>
                <a:tab pos="6999288" algn="l"/>
                <a:tab pos="7889875" algn="l"/>
              </a:tabLst>
              <a:defRPr/>
            </a:pP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	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limited 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area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version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	Q1/2023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buClrTx/>
              <a:buSzTx/>
              <a:buFontTx/>
              <a:buNone/>
              <a:tabLst>
                <a:tab pos="355600" algn="l"/>
                <a:tab pos="542925" algn="l"/>
                <a:tab pos="6999288" algn="l"/>
                <a:tab pos="7889875" algn="l"/>
              </a:tabLst>
              <a:defRPr/>
            </a:pP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5.b 		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vectorized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version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Q2/2023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buClrTx/>
              <a:buSzTx/>
              <a:buFontTx/>
              <a:buNone/>
              <a:tabLst>
                <a:tab pos="355600" algn="l"/>
                <a:tab pos="542925" algn="l"/>
                <a:tab pos="6999288" algn="l"/>
                <a:tab pos="7889875" algn="l"/>
              </a:tabLst>
              <a:defRPr/>
            </a:pP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5.c</a:t>
            </a:r>
            <a:r>
              <a:rPr lang="de-DE" altLang="de-DE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GPU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version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Q1/2024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tabLst>
                <a:tab pos="355600" algn="l"/>
                <a:tab pos="542925" algn="l"/>
                <a:tab pos="6999288" algn="l"/>
                <a:tab pos="7889875" algn="l"/>
              </a:tabLst>
              <a:defRPr/>
            </a:pP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	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coupling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full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fledged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turbulence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BL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scheme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	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Q2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/2023	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Webdings"/>
                <a:ea typeface="Calibri"/>
                <a:cs typeface="+mn-cs"/>
              </a:rPr>
              <a:t></a:t>
            </a:r>
            <a:endParaRPr kumimoji="0" lang="de-DE" alt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820" name="Textfeld 3">
            <a:extLst>
              <a:ext uri="{FF2B5EF4-FFF2-40B4-BE49-F238E27FC236}">
                <a16:creationId xmlns:a16="http://schemas.microsoft.com/office/drawing/2014/main" id="{08CB7A31-D616-40ED-BCF3-F19A65826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341438"/>
            <a:ext cx="1857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21" name="Textfeld 2">
            <a:extLst>
              <a:ext uri="{FF2B5EF4-FFF2-40B4-BE49-F238E27FC236}">
                <a16:creationId xmlns:a16="http://schemas.microsoft.com/office/drawing/2014/main" id="{BE195A03-3DAF-4342-A648-DC78B6013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000" y="360000"/>
            <a:ext cx="53872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Milestones 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BRIDGE-project  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status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Sept. 2023)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ustomShape 1">
            <a:extLst>
              <a:ext uri="{FF2B5EF4-FFF2-40B4-BE49-F238E27FC236}">
                <a16:creationId xmlns:a16="http://schemas.microsoft.com/office/drawing/2014/main" id="{CB2CA398-EC04-4FE4-B0B2-72650CC19DB8}"/>
              </a:ext>
            </a:extLst>
          </p:cNvPr>
          <p:cNvSpPr/>
          <p:nvPr/>
        </p:nvSpPr>
        <p:spPr>
          <a:xfrm>
            <a:off x="8283575" y="6381750"/>
            <a:ext cx="465138" cy="21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B4C6DE-235F-468F-BB3A-32D49DFACA67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e-DE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5611C131-A548-B9DB-236F-264439A767B9}"/>
              </a:ext>
            </a:extLst>
          </p:cNvPr>
          <p:cNvSpPr/>
          <p:nvPr/>
        </p:nvSpPr>
        <p:spPr>
          <a:xfrm>
            <a:off x="4572000" y="6381750"/>
            <a:ext cx="3709988" cy="21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M. Baldauf (DWD)</a:t>
            </a:r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0135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51523" y="1136064"/>
            <a:ext cx="7983917" cy="45858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Summary(I):     BRIDGE,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current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status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(Sept. 2023)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DG-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solver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with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explicit time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integration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(RK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schemes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implicit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-explicit time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integration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(IMEX-RK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schemes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HEVI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Coordinate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systems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on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sphere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ellipsoid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flat plane (3D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x-z)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and terrain-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following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case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orography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Nodal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base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Tensor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product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representation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prism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grid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cells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parallelisation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using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YAXT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library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Grid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refinement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on non-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conformal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grid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2D4B9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Shallow-water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Euler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equations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compressible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non-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hydrostatic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deep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atmosph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shallow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atmosph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approx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</a:rPr>
              <a:t>Simplified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b="1" dirty="0" err="1">
                <a:solidFill>
                  <a:schemeClr val="tx2"/>
                </a:solidFill>
                <a:latin typeface="Arial" panose="020B0604020202020204" pitchFamily="34" charset="0"/>
              </a:rPr>
              <a:t>turbulence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</a:rPr>
              <a:t>parameterizations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 (Prandtl, TKE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</a:rPr>
              <a:t>eq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.,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</a:rPr>
              <a:t>Smagorinsky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Diffusion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via Bassi,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Rebay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 (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expl.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HEVI)  (BR2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under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devel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D9EA618-15F8-4429-A402-40060E1E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1166" y="3717032"/>
            <a:ext cx="1083092" cy="38681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FEB8B9A-9BBA-40DC-AF47-D9E579C21C72}"/>
              </a:ext>
            </a:extLst>
          </p:cNvPr>
          <p:cNvSpPr txBox="1"/>
          <p:nvPr/>
        </p:nvSpPr>
        <p:spPr>
          <a:xfrm>
            <a:off x="779672" y="5867176"/>
            <a:ext cx="5250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Currently</a:t>
            </a:r>
            <a:r>
              <a:rPr lang="de-DE" sz="1600" dirty="0"/>
              <a:t>, </a:t>
            </a:r>
            <a:r>
              <a:rPr lang="de-D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bridge</a:t>
            </a:r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de-D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de-DE" sz="1600" dirty="0"/>
              <a:t> </a:t>
            </a:r>
            <a:r>
              <a:rPr lang="de-DE" sz="1600" dirty="0" err="1"/>
              <a:t>contains</a:t>
            </a:r>
            <a:r>
              <a:rPr lang="de-DE" sz="1600" dirty="0"/>
              <a:t> ~80000 </a:t>
            </a:r>
            <a:r>
              <a:rPr lang="de-DE" sz="1600" dirty="0" err="1"/>
              <a:t>lines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code</a:t>
            </a:r>
          </a:p>
        </p:txBody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id="{ECC1F6B8-EC97-9D77-36BC-C21F5E2A1906}"/>
              </a:ext>
            </a:extLst>
          </p:cNvPr>
          <p:cNvSpPr/>
          <p:nvPr/>
        </p:nvSpPr>
        <p:spPr>
          <a:xfrm>
            <a:off x="4572000" y="6381750"/>
            <a:ext cx="3709988" cy="21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M. Baldauf (DWD)</a:t>
            </a:r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ustomShape 1">
            <a:extLst>
              <a:ext uri="{FF2B5EF4-FFF2-40B4-BE49-F238E27FC236}">
                <a16:creationId xmlns:a16="http://schemas.microsoft.com/office/drawing/2014/main" id="{7FE721D4-89B1-4DE7-D91F-0C1BBB0CA99E}"/>
              </a:ext>
            </a:extLst>
          </p:cNvPr>
          <p:cNvSpPr/>
          <p:nvPr/>
        </p:nvSpPr>
        <p:spPr>
          <a:xfrm>
            <a:off x="8283600" y="6381720"/>
            <a:ext cx="464400" cy="2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018B45BD-BC14-4435-A485-C44B48A8FE8A}" type="slidenum">
              <a:rPr lang="de-DE" sz="1000" b="0" strike="noStrike" spc="-1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31</a:t>
            </a:fld>
            <a:endParaRPr lang="de-DE" sz="1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48021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CED4264C-2A12-43A4-A010-4032D445CF71}"/>
              </a:ext>
            </a:extLst>
          </p:cNvPr>
          <p:cNvSpPr txBox="1"/>
          <p:nvPr/>
        </p:nvSpPr>
        <p:spPr>
          <a:xfrm>
            <a:off x="456129" y="1124744"/>
            <a:ext cx="8372805" cy="47859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Summary (II)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/>
              <a:t>Large </a:t>
            </a:r>
            <a:r>
              <a:rPr lang="de-DE" dirty="0" err="1"/>
              <a:t>efficiency</a:t>
            </a:r>
            <a:r>
              <a:rPr lang="de-DE" dirty="0"/>
              <a:t> </a:t>
            </a:r>
            <a:r>
              <a:rPr lang="de-DE" dirty="0" err="1"/>
              <a:t>improvement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="1" dirty="0"/>
              <a:t>HEVI </a:t>
            </a:r>
            <a:r>
              <a:rPr lang="de-DE" b="1" dirty="0" err="1"/>
              <a:t>solver</a:t>
            </a:r>
            <a:r>
              <a:rPr lang="de-DE" b="1" dirty="0"/>
              <a:t> </a:t>
            </a:r>
            <a:r>
              <a:rPr lang="de-DE" b="1" dirty="0" err="1"/>
              <a:t>by</a:t>
            </a:r>
            <a:r>
              <a:rPr lang="de-DE" b="1" dirty="0"/>
              <a:t> </a:t>
            </a:r>
            <a:r>
              <a:rPr lang="de-DE" b="1" dirty="0" err="1"/>
              <a:t>collocation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 horizontal </a:t>
            </a:r>
            <a:r>
              <a:rPr lang="de-DE" dirty="0" err="1">
                <a:sym typeface="Wingdings" panose="05000000000000000000" pitchFamily="2" charset="2"/>
              </a:rPr>
              <a:t>decoupling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FE </a:t>
            </a:r>
            <a:r>
              <a:rPr lang="de-DE" dirty="0" err="1">
                <a:sym typeface="Wingdings" panose="05000000000000000000" pitchFamily="2" charset="2"/>
              </a:rPr>
              <a:t>amplitudes</a:t>
            </a:r>
            <a:r>
              <a:rPr lang="de-DE" dirty="0">
                <a:sym typeface="Wingdings" panose="05000000000000000000" pitchFamily="2" charset="2"/>
              </a:rPr>
              <a:t> in </a:t>
            </a:r>
            <a:r>
              <a:rPr lang="de-DE" dirty="0" err="1">
                <a:sym typeface="Wingdings" panose="05000000000000000000" pitchFamily="2" charset="2"/>
              </a:rPr>
              <a:t>one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grid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column</a:t>
            </a:r>
            <a:r>
              <a:rPr lang="de-DE" dirty="0">
                <a:sym typeface="Wingdings" panose="05000000000000000000" pitchFamily="2" charset="2"/>
              </a:rPr>
              <a:t>!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Further </a:t>
            </a:r>
            <a:r>
              <a:rPr lang="de-DE" dirty="0" err="1">
                <a:sym typeface="Wingdings" panose="05000000000000000000" pitchFamily="2" charset="2"/>
              </a:rPr>
              <a:t>efficiency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improvements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by</a:t>
            </a:r>
            <a:r>
              <a:rPr lang="de-DE" dirty="0">
                <a:sym typeface="Wingdings" panose="05000000000000000000" pitchFamily="2" charset="2"/>
              </a:rPr>
              <a:t> Schur </a:t>
            </a:r>
            <a:r>
              <a:rPr lang="de-DE" dirty="0" err="1">
                <a:sym typeface="Wingdings" panose="05000000000000000000" pitchFamily="2" charset="2"/>
              </a:rPr>
              <a:t>complement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technique</a:t>
            </a:r>
            <a:r>
              <a:rPr lang="de-DE" dirty="0">
                <a:sym typeface="Wingdings" panose="05000000000000000000" pitchFamily="2" charset="2"/>
              </a:rPr>
              <a:t>?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Equation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using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total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energy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clear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advantages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regard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well-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balancing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problem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comparison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anose="05050102010706020507" pitchFamily="18" charset="2"/>
              </a:rPr>
              <a:t></a:t>
            </a:r>
            <a:endParaRPr kumimoji="0" lang="de-DE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term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filtering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longer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needed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since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problems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cure</a:t>
            </a:r>
            <a:b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buoyancy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term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other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detrimental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effects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visible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by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using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>
                <a:solidFill>
                  <a:srgbClr val="000000"/>
                </a:solidFill>
                <a:cs typeface="Times New Roman" panose="02020603050405020304" pitchFamily="18" charset="0"/>
              </a:rPr>
              <a:t>The </a:t>
            </a:r>
            <a:r>
              <a:rPr lang="de-DE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baroclinic</a:t>
            </a:r>
            <a:r>
              <a:rPr lang="de-DE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de-DE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instability</a:t>
            </a:r>
            <a:r>
              <a:rPr lang="de-DE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de-DE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test</a:t>
            </a:r>
            <a:r>
              <a:rPr lang="de-DE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de-DE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case</a:t>
            </a:r>
            <a:r>
              <a:rPr lang="de-DE" dirty="0">
                <a:solidFill>
                  <a:srgbClr val="000000"/>
                </a:solidFill>
                <a:cs typeface="Times New Roman" panose="02020603050405020304" pitchFamily="18" charset="0"/>
              </a:rPr>
              <a:t> (JW06) </a:t>
            </a:r>
            <a:r>
              <a:rPr lang="de-DE" dirty="0" err="1">
                <a:solidFill>
                  <a:srgbClr val="000000"/>
                </a:solidFill>
                <a:cs typeface="Times New Roman" panose="02020603050405020304" pitchFamily="18" charset="0"/>
              </a:rPr>
              <a:t>is</a:t>
            </a:r>
            <a:r>
              <a:rPr lang="de-DE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 panose="02020603050405020304" pitchFamily="18" charset="0"/>
              </a:rPr>
              <a:t>quite</a:t>
            </a:r>
            <a:r>
              <a:rPr lang="de-DE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demanding</a:t>
            </a:r>
            <a:r>
              <a:rPr lang="de-DE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br>
              <a:rPr lang="de-DE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de-DE" dirty="0">
                <a:solidFill>
                  <a:srgbClr val="000000"/>
                </a:solidFill>
                <a:cs typeface="Times New Roman" panose="02020603050405020304" pitchFamily="18" charset="0"/>
              </a:rPr>
              <a:t>and </a:t>
            </a:r>
            <a:r>
              <a:rPr lang="de-DE" dirty="0" err="1">
                <a:solidFill>
                  <a:srgbClr val="000000"/>
                </a:solidFill>
                <a:cs typeface="Times New Roman" panose="02020603050405020304" pitchFamily="18" charset="0"/>
              </a:rPr>
              <a:t>needs</a:t>
            </a:r>
            <a:r>
              <a:rPr lang="de-DE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 panose="02020603050405020304" pitchFamily="18" charset="0"/>
              </a:rPr>
              <a:t>totel</a:t>
            </a:r>
            <a:r>
              <a:rPr lang="de-DE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 panose="02020603050405020304" pitchFamily="18" charset="0"/>
              </a:rPr>
              <a:t>energy</a:t>
            </a:r>
            <a:r>
              <a:rPr lang="de-DE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de-DE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 panose="02020603050405020304" pitchFamily="18" charset="0"/>
              </a:rPr>
              <a:t>formulation</a:t>
            </a:r>
            <a:r>
              <a:rPr lang="de-DE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br>
              <a:rPr lang="de-DE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de-DE" dirty="0">
                <a:solidFill>
                  <a:srgbClr val="000000"/>
                </a:solidFill>
                <a:cs typeface="Times New Roman" panose="02020603050405020304" pitchFamily="18" charset="0"/>
              </a:rPr>
              <a:t>High </a:t>
            </a:r>
            <a:r>
              <a:rPr lang="de-DE" dirty="0" err="1">
                <a:solidFill>
                  <a:srgbClr val="000000"/>
                </a:solidFill>
                <a:cs typeface="Times New Roman" panose="02020603050405020304" pitchFamily="18" charset="0"/>
              </a:rPr>
              <a:t>order</a:t>
            </a:r>
            <a:r>
              <a:rPr lang="de-DE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 panose="02020603050405020304" pitchFamily="18" charset="0"/>
              </a:rPr>
              <a:t>exponential</a:t>
            </a:r>
            <a:r>
              <a:rPr lang="de-DE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 panose="02020603050405020304" pitchFamily="18" charset="0"/>
              </a:rPr>
              <a:t>filtering</a:t>
            </a:r>
            <a:r>
              <a:rPr lang="de-DE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 panose="02020603050405020304" pitchFamily="18" charset="0"/>
              </a:rPr>
              <a:t>stabilizes</a:t>
            </a:r>
            <a:r>
              <a:rPr lang="de-DE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this</a:t>
            </a:r>
            <a:r>
              <a:rPr lang="de-DE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 panose="02020603050405020304" pitchFamily="18" charset="0"/>
              </a:rPr>
              <a:t>case</a:t>
            </a:r>
            <a:r>
              <a:rPr lang="de-DE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kumimoji="0" lang="de-DE" sz="1800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>
                <a:solidFill>
                  <a:srgbClr val="000000"/>
                </a:solidFill>
                <a:cs typeface="Times New Roman" panose="02020603050405020304" pitchFamily="18" charset="0"/>
              </a:rPr>
              <a:t>Successful</a:t>
            </a:r>
            <a:r>
              <a:rPr lang="de-DE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 panose="02020603050405020304" pitchFamily="18" charset="0"/>
              </a:rPr>
              <a:t>treatment</a:t>
            </a:r>
            <a:r>
              <a:rPr lang="de-DE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 panose="02020603050405020304" pitchFamily="18" charset="0"/>
              </a:rPr>
              <a:t>of</a:t>
            </a:r>
            <a:r>
              <a:rPr lang="de-DE" dirty="0">
                <a:solidFill>
                  <a:srgbClr val="000000"/>
                </a:solidFill>
                <a:cs typeface="Times New Roman" panose="02020603050405020304" pitchFamily="18" charset="0"/>
              </a:rPr>
              <a:t> a </a:t>
            </a:r>
            <a:r>
              <a:rPr lang="de-DE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one-equation</a:t>
            </a:r>
            <a:r>
              <a:rPr lang="de-DE" b="1" dirty="0">
                <a:solidFill>
                  <a:srgbClr val="000000"/>
                </a:solidFill>
                <a:cs typeface="Times New Roman" panose="02020603050405020304" pitchFamily="18" charset="0"/>
              </a:rPr>
              <a:t> TKE </a:t>
            </a:r>
            <a:r>
              <a:rPr lang="de-DE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turbulence</a:t>
            </a:r>
            <a:r>
              <a:rPr lang="de-DE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de-DE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model</a:t>
            </a:r>
            <a:r>
              <a:rPr lang="de-DE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 panose="02020603050405020304" pitchFamily="18" charset="0"/>
              </a:rPr>
              <a:t>with</a:t>
            </a:r>
            <a:r>
              <a:rPr lang="de-DE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the</a:t>
            </a:r>
            <a:r>
              <a:rPr lang="de-DE" dirty="0">
                <a:solidFill>
                  <a:srgbClr val="000000"/>
                </a:solidFill>
                <a:cs typeface="Times New Roman" panose="02020603050405020304" pitchFamily="18" charset="0"/>
              </a:rPr>
              <a:t> DG</a:t>
            </a:r>
            <a:br>
              <a:rPr lang="de-DE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de-DE" dirty="0" err="1">
                <a:solidFill>
                  <a:srgbClr val="000000"/>
                </a:solidFill>
                <a:cs typeface="Times New Roman" panose="02020603050405020304" pitchFamily="18" charset="0"/>
              </a:rPr>
              <a:t>approach</a:t>
            </a:r>
            <a:r>
              <a:rPr lang="de-DE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 panose="02020603050405020304" pitchFamily="18" charset="0"/>
              </a:rPr>
              <a:t>could</a:t>
            </a:r>
            <a:r>
              <a:rPr lang="de-DE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</a:t>
            </a:r>
            <a:r>
              <a:rPr lang="de-DE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demonstrated</a:t>
            </a:r>
            <a:r>
              <a:rPr lang="de-DE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rgbClr val="000000"/>
                </a:solidFill>
                <a:cs typeface="Times New Roman" panose="02020603050405020304" pitchFamily="18" charset="0"/>
              </a:rPr>
              <a:t>First </a:t>
            </a:r>
            <a:r>
              <a:rPr lang="de-DE" dirty="0" err="1">
                <a:solidFill>
                  <a:srgbClr val="000000"/>
                </a:solidFill>
                <a:cs typeface="Times New Roman" panose="02020603050405020304" pitchFamily="18" charset="0"/>
              </a:rPr>
              <a:t>steps</a:t>
            </a:r>
            <a:r>
              <a:rPr lang="de-DE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 panose="02020603050405020304" pitchFamily="18" charset="0"/>
              </a:rPr>
              <a:t>towards</a:t>
            </a:r>
            <a:r>
              <a:rPr lang="de-DE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the</a:t>
            </a:r>
            <a:r>
              <a:rPr lang="de-DE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 panose="02020603050405020304" pitchFamily="18" charset="0"/>
              </a:rPr>
              <a:t>use</a:t>
            </a:r>
            <a:r>
              <a:rPr lang="de-DE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 panose="02020603050405020304" pitchFamily="18" charset="0"/>
              </a:rPr>
              <a:t>of</a:t>
            </a:r>
            <a:r>
              <a:rPr lang="de-DE" dirty="0">
                <a:solidFill>
                  <a:srgbClr val="000000"/>
                </a:solidFill>
                <a:cs typeface="Times New Roman" panose="02020603050405020304" pitchFamily="18" charset="0"/>
              </a:rPr>
              <a:t> real </a:t>
            </a:r>
            <a:r>
              <a:rPr lang="de-DE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orography</a:t>
            </a:r>
            <a:r>
              <a:rPr lang="de-DE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de-DE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data</a:t>
            </a:r>
            <a:r>
              <a:rPr lang="de-DE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 panose="02020603050405020304" pitchFamily="18" charset="0"/>
              </a:rPr>
              <a:t>are</a:t>
            </a:r>
            <a:r>
              <a:rPr lang="de-DE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 panose="02020603050405020304" pitchFamily="18" charset="0"/>
              </a:rPr>
              <a:t>done</a:t>
            </a:r>
            <a:r>
              <a:rPr lang="de-DE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id="{E681E29A-5BAE-E661-DFDF-88813EC0E19B}"/>
              </a:ext>
            </a:extLst>
          </p:cNvPr>
          <p:cNvSpPr/>
          <p:nvPr/>
        </p:nvSpPr>
        <p:spPr>
          <a:xfrm>
            <a:off x="4572000" y="6381328"/>
            <a:ext cx="3709988" cy="21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M. Baldauf (DWD)</a:t>
            </a:r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B781764D-A0BE-A8AC-9AD2-7E6638D46BF4}"/>
              </a:ext>
            </a:extLst>
          </p:cNvPr>
          <p:cNvSpPr/>
          <p:nvPr/>
        </p:nvSpPr>
        <p:spPr>
          <a:xfrm>
            <a:off x="8283600" y="6381720"/>
            <a:ext cx="464400" cy="2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018B45BD-BC14-4435-A485-C44B48A8FE8A}" type="slidenum">
              <a:rPr lang="de-DE" sz="1000" b="0" strike="noStrike" spc="-1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32</a:t>
            </a:fld>
            <a:endParaRPr lang="de-DE" sz="1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10811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8168BE31-54CC-4C99-B90E-3E873E80C695}"/>
              </a:ext>
            </a:extLst>
          </p:cNvPr>
          <p:cNvSpPr txBox="1"/>
          <p:nvPr/>
        </p:nvSpPr>
        <p:spPr>
          <a:xfrm>
            <a:off x="539552" y="1124744"/>
            <a:ext cx="8612294" cy="50321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Summary (III)</a:t>
            </a:r>
          </a:p>
          <a:p>
            <a:endParaRPr lang="de-DE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The </a:t>
            </a:r>
            <a:r>
              <a:rPr lang="de-DE" dirty="0" err="1"/>
              <a:t>wish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conservation</a:t>
            </a:r>
            <a:r>
              <a:rPr lang="de-DE" dirty="0"/>
              <a:t> </a:t>
            </a:r>
            <a:r>
              <a:rPr lang="de-DE" dirty="0" err="1"/>
              <a:t>requires</a:t>
            </a:r>
            <a:r>
              <a:rPr lang="de-DE" dirty="0"/>
              <a:t> a </a:t>
            </a:r>
            <a:r>
              <a:rPr lang="de-DE" b="1" dirty="0" err="1"/>
              <a:t>separation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turbulence</a:t>
            </a:r>
            <a:r>
              <a:rPr lang="de-DE" b="1" dirty="0"/>
              <a:t> </a:t>
            </a:r>
            <a:br>
              <a:rPr lang="de-DE" b="1" dirty="0"/>
            </a:br>
            <a:r>
              <a:rPr lang="de-DE" b="1" dirty="0" err="1"/>
              <a:t>model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a </a:t>
            </a:r>
            <a:r>
              <a:rPr lang="de-DE" dirty="0" err="1"/>
              <a:t>transport</a:t>
            </a:r>
            <a:r>
              <a:rPr lang="de-DE" dirty="0"/>
              <a:t> </a:t>
            </a:r>
            <a:r>
              <a:rPr lang="de-DE" dirty="0" err="1"/>
              <a:t>part</a:t>
            </a:r>
            <a:r>
              <a:rPr lang="de-DE" dirty="0"/>
              <a:t> (DG </a:t>
            </a:r>
            <a:r>
              <a:rPr lang="de-DE" dirty="0" err="1"/>
              <a:t>treatment</a:t>
            </a:r>
            <a:r>
              <a:rPr lang="de-DE" dirty="0"/>
              <a:t>) and a ‚pure‘ </a:t>
            </a:r>
            <a:r>
              <a:rPr lang="de-DE" dirty="0" err="1"/>
              <a:t>parameterization</a:t>
            </a:r>
            <a:r>
              <a:rPr lang="de-DE" dirty="0"/>
              <a:t> </a:t>
            </a:r>
            <a:r>
              <a:rPr lang="de-DE" dirty="0" err="1"/>
              <a:t>part</a:t>
            </a:r>
            <a:endParaRPr lang="de-DE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Use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b="1" dirty="0"/>
              <a:t>total </a:t>
            </a:r>
            <a:r>
              <a:rPr lang="de-DE" b="1" dirty="0" err="1"/>
              <a:t>energy</a:t>
            </a:r>
            <a:r>
              <a:rPr lang="de-DE" b="1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prognostic</a:t>
            </a:r>
            <a:r>
              <a:rPr lang="de-DE" dirty="0"/>
              <a:t> variable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quite</a:t>
            </a:r>
            <a:r>
              <a:rPr lang="de-DE" dirty="0"/>
              <a:t> probable 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instead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developing</a:t>
            </a:r>
            <a:r>
              <a:rPr lang="de-DE" dirty="0">
                <a:sym typeface="Wingdings" panose="05000000000000000000" pitchFamily="2" charset="2"/>
              </a:rPr>
              <a:t> a </a:t>
            </a:r>
            <a:r>
              <a:rPr lang="de-DE" dirty="0" err="1">
                <a:sym typeface="Wingdings" panose="05000000000000000000" pitchFamily="2" charset="2"/>
              </a:rPr>
              <a:t>new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turbulence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scheme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can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we</a:t>
            </a:r>
            <a:r>
              <a:rPr lang="de-DE" dirty="0">
                <a:sym typeface="Wingdings" panose="05000000000000000000" pitchFamily="2" charset="2"/>
              </a:rPr>
              <a:t> just express 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ym typeface="Wingdings" panose="05000000000000000000" pitchFamily="2" charset="2"/>
              </a:rPr>
              <a:t>new</a:t>
            </a:r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ym typeface="Wingdings" panose="05000000000000000000" pitchFamily="2" charset="2"/>
              </a:rPr>
              <a:t>covariances</a:t>
            </a:r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ym typeface="Wingdings" panose="05000000000000000000" pitchFamily="2" charset="2"/>
              </a:rPr>
              <a:t>by</a:t>
            </a:r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ym typeface="Wingdings" panose="05000000000000000000" pitchFamily="2" charset="2"/>
              </a:rPr>
              <a:t>known</a:t>
            </a:r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ones</a:t>
            </a:r>
            <a:r>
              <a:rPr lang="de-DE" dirty="0">
                <a:sym typeface="Wingdings" panose="05000000000000000000" pitchFamily="2" charset="2"/>
              </a:rPr>
              <a:t> (+ </a:t>
            </a:r>
            <a:r>
              <a:rPr lang="de-DE" dirty="0" err="1">
                <a:sym typeface="Wingdings" panose="05000000000000000000" pitchFamily="2" charset="2"/>
              </a:rPr>
              <a:t>only</a:t>
            </a:r>
            <a:r>
              <a:rPr lang="de-DE" dirty="0">
                <a:sym typeface="Wingdings" panose="05000000000000000000" pitchFamily="2" charset="2"/>
              </a:rPr>
              <a:t> a </a:t>
            </a:r>
            <a:r>
              <a:rPr lang="de-DE" dirty="0" err="1">
                <a:sym typeface="Wingdings" panose="05000000000000000000" pitchFamily="2" charset="2"/>
              </a:rPr>
              <a:t>few</a:t>
            </a:r>
            <a:r>
              <a:rPr lang="de-DE" dirty="0">
                <a:sym typeface="Wingdings" panose="05000000000000000000" pitchFamily="2" charset="2"/>
              </a:rPr>
              <a:t> additional </a:t>
            </a:r>
            <a:r>
              <a:rPr lang="de-DE" dirty="0" err="1">
                <a:sym typeface="Wingdings" panose="05000000000000000000" pitchFamily="2" charset="2"/>
              </a:rPr>
              <a:t>covariances</a:t>
            </a:r>
            <a:r>
              <a:rPr lang="de-DE" dirty="0">
                <a:sym typeface="Wingdings" panose="05000000000000000000" pitchFamily="2" charset="2"/>
              </a:rPr>
              <a:t>)?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err="1">
                <a:sym typeface="Wingdings" panose="05000000000000000000" pitchFamily="2" charset="2"/>
              </a:rPr>
              <a:t>Extend</a:t>
            </a:r>
            <a:r>
              <a:rPr lang="de-DE" dirty="0">
                <a:sym typeface="Wingdings" panose="05000000000000000000" pitchFamily="2" charset="2"/>
              </a:rPr>
              <a:t> all </a:t>
            </a:r>
            <a:r>
              <a:rPr lang="de-DE" dirty="0" err="1">
                <a:sym typeface="Wingdings" panose="05000000000000000000" pitchFamily="2" charset="2"/>
              </a:rPr>
              <a:t>considerations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for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ym typeface="Wingdings" panose="05000000000000000000" pitchFamily="2" charset="2"/>
              </a:rPr>
              <a:t>moisture</a:t>
            </a:r>
            <a:r>
              <a:rPr lang="de-DE" dirty="0">
                <a:sym typeface="Wingdings" panose="05000000000000000000" pitchFamily="2" charset="2"/>
              </a:rPr>
              <a:t> and </a:t>
            </a:r>
            <a:r>
              <a:rPr lang="de-DE" dirty="0" err="1">
                <a:sym typeface="Wingdings" panose="05000000000000000000" pitchFamily="2" charset="2"/>
              </a:rPr>
              <a:t>by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moist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transport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equations</a:t>
            </a:r>
            <a:r>
              <a:rPr lang="de-DE" dirty="0">
                <a:sym typeface="Wingdings" panose="05000000000000000000" pitchFamily="2" charset="2"/>
              </a:rPr>
              <a:t>!</a:t>
            </a:r>
            <a:endParaRPr lang="de-DE" alt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dirty="0" err="1">
                <a:solidFill>
                  <a:srgbClr val="000000"/>
                </a:solidFill>
                <a:latin typeface="Arial" panose="020B0604020202020204" pitchFamily="34" charset="0"/>
              </a:rPr>
              <a:t>Similar</a:t>
            </a: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de-DE" dirty="0" err="1">
                <a:solidFill>
                  <a:srgbClr val="000000"/>
                </a:solidFill>
                <a:latin typeface="Arial" panose="020B0604020202020204" pitchFamily="34" charset="0"/>
              </a:rPr>
              <a:t>considerations</a:t>
            </a: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de-DE" dirty="0" err="1">
                <a:solidFill>
                  <a:srgbClr val="000000"/>
                </a:solidFill>
                <a:latin typeface="Arial" panose="020B0604020202020204" pitchFamily="34" charset="0"/>
              </a:rPr>
              <a:t>are</a:t>
            </a: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 in </a:t>
            </a:r>
            <a:r>
              <a:rPr lang="de-DE" altLang="de-DE" dirty="0" err="1">
                <a:solidFill>
                  <a:srgbClr val="000000"/>
                </a:solidFill>
                <a:latin typeface="Arial" panose="020B0604020202020204" pitchFamily="34" charset="0"/>
              </a:rPr>
              <a:t>principle</a:t>
            </a: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de-DE" dirty="0" err="1">
                <a:solidFill>
                  <a:srgbClr val="000000"/>
                </a:solidFill>
                <a:latin typeface="Arial" panose="020B0604020202020204" pitchFamily="34" charset="0"/>
              </a:rPr>
              <a:t>necessary</a:t>
            </a: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de-DE" dirty="0" err="1">
                <a:solidFill>
                  <a:srgbClr val="000000"/>
                </a:solidFill>
                <a:latin typeface="Arial" panose="020B0604020202020204" pitchFamily="34" charset="0"/>
              </a:rPr>
              <a:t>for</a:t>
            </a:r>
            <a:b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de-DE" dirty="0" err="1">
                <a:solidFill>
                  <a:srgbClr val="000000"/>
                </a:solidFill>
                <a:latin typeface="Arial" panose="020B0604020202020204" pitchFamily="34" charset="0"/>
              </a:rPr>
              <a:t>convection</a:t>
            </a: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de-DE" dirty="0" err="1">
                <a:solidFill>
                  <a:srgbClr val="000000"/>
                </a:solidFill>
                <a:latin typeface="Arial" panose="020B0604020202020204" pitchFamily="34" charset="0"/>
              </a:rPr>
              <a:t>param</a:t>
            </a: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., </a:t>
            </a:r>
            <a:r>
              <a:rPr lang="de-DE" altLang="de-DE" dirty="0" err="1">
                <a:solidFill>
                  <a:srgbClr val="000000"/>
                </a:solidFill>
                <a:latin typeface="Arial" panose="020B0604020202020204" pitchFamily="34" charset="0"/>
              </a:rPr>
              <a:t>gravity</a:t>
            </a: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de-DE" dirty="0" err="1">
                <a:solidFill>
                  <a:srgbClr val="000000"/>
                </a:solidFill>
                <a:latin typeface="Arial" panose="020B0604020202020204" pitchFamily="34" charset="0"/>
              </a:rPr>
              <a:t>wave</a:t>
            </a: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de-DE" dirty="0" err="1">
                <a:solidFill>
                  <a:srgbClr val="000000"/>
                </a:solidFill>
                <a:latin typeface="Arial" panose="020B0604020202020204" pitchFamily="34" charset="0"/>
              </a:rPr>
              <a:t>param</a:t>
            </a: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., …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rgbClr val="000000"/>
                </a:solidFill>
              </a:rPr>
              <a:t>Many </a:t>
            </a:r>
            <a:r>
              <a:rPr lang="de-DE" dirty="0" err="1">
                <a:solidFill>
                  <a:srgbClr val="000000"/>
                </a:solidFill>
              </a:rPr>
              <a:t>problems</a:t>
            </a:r>
            <a:r>
              <a:rPr lang="de-DE" dirty="0">
                <a:solidFill>
                  <a:srgbClr val="000000"/>
                </a:solidFill>
              </a:rPr>
              <a:t> still must </a:t>
            </a:r>
            <a:r>
              <a:rPr lang="de-DE" dirty="0" err="1">
                <a:solidFill>
                  <a:srgbClr val="000000"/>
                </a:solidFill>
              </a:rPr>
              <a:t>be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solved</a:t>
            </a:r>
            <a:r>
              <a:rPr lang="de-DE" dirty="0">
                <a:solidFill>
                  <a:srgbClr val="000000"/>
                </a:solidFill>
              </a:rPr>
              <a:t> in BRIDGE: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de-DE" sz="1600" dirty="0" err="1">
                <a:solidFill>
                  <a:srgbClr val="000000"/>
                </a:solidFill>
              </a:rPr>
              <a:t>Collocation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for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use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of</a:t>
            </a:r>
            <a:r>
              <a:rPr lang="de-DE" sz="1600" dirty="0">
                <a:solidFill>
                  <a:srgbClr val="000000"/>
                </a:solidFill>
              </a:rPr>
              <a:t> different </a:t>
            </a:r>
            <a:r>
              <a:rPr lang="de-DE" sz="1600" dirty="0" err="1">
                <a:solidFill>
                  <a:srgbClr val="000000"/>
                </a:solidFill>
              </a:rPr>
              <a:t>bases</a:t>
            </a:r>
            <a:endParaRPr lang="de-DE" sz="1600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rgbClr val="000000"/>
                </a:solidFill>
              </a:rPr>
              <a:t>Positive definite and </a:t>
            </a:r>
            <a:r>
              <a:rPr lang="de-DE" sz="1600" dirty="0" err="1">
                <a:solidFill>
                  <a:srgbClr val="000000"/>
                </a:solidFill>
              </a:rPr>
              <a:t>mass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consistent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tracer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transport</a:t>
            </a:r>
            <a:r>
              <a:rPr lang="de-DE" sz="1600" dirty="0">
                <a:solidFill>
                  <a:srgbClr val="000000"/>
                </a:solidFill>
              </a:rPr>
              <a:t>; </a:t>
            </a:r>
            <a:r>
              <a:rPr lang="de-DE" sz="1600" dirty="0" err="1">
                <a:solidFill>
                  <a:srgbClr val="000000"/>
                </a:solidFill>
              </a:rPr>
              <a:t>microphysics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coupl</a:t>
            </a:r>
            <a:r>
              <a:rPr lang="de-DE" sz="1600" dirty="0">
                <a:solidFill>
                  <a:srgbClr val="000000"/>
                </a:solidFill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de-DE" sz="1600" dirty="0" err="1">
                <a:solidFill>
                  <a:srgbClr val="000000"/>
                </a:solidFill>
              </a:rPr>
              <a:t>Consistent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higher</a:t>
            </a:r>
            <a:r>
              <a:rPr lang="de-DE" sz="1600" dirty="0">
                <a:solidFill>
                  <a:srgbClr val="000000"/>
                </a:solidFill>
              </a:rPr>
              <a:t> (3rd) </a:t>
            </a:r>
            <a:r>
              <a:rPr lang="de-DE" sz="1600" dirty="0" err="1">
                <a:solidFill>
                  <a:srgbClr val="000000"/>
                </a:solidFill>
              </a:rPr>
              <a:t>order</a:t>
            </a:r>
            <a:r>
              <a:rPr lang="de-DE" sz="1600" dirty="0">
                <a:solidFill>
                  <a:srgbClr val="000000"/>
                </a:solidFill>
              </a:rPr>
              <a:t> time </a:t>
            </a:r>
            <a:r>
              <a:rPr lang="de-DE" sz="1600" dirty="0" err="1">
                <a:solidFill>
                  <a:srgbClr val="000000"/>
                </a:solidFill>
              </a:rPr>
              <a:t>integration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with</a:t>
            </a:r>
            <a:r>
              <a:rPr lang="de-DE" sz="1600" dirty="0">
                <a:solidFill>
                  <a:srgbClr val="000000"/>
                </a:solidFill>
              </a:rPr>
              <a:t> multiple time </a:t>
            </a:r>
            <a:r>
              <a:rPr lang="de-DE" sz="1600" dirty="0" err="1">
                <a:solidFill>
                  <a:srgbClr val="000000"/>
                </a:solidFill>
              </a:rPr>
              <a:t>steps</a:t>
            </a:r>
            <a:endParaRPr lang="de-DE" sz="1600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rgbClr val="000000"/>
                </a:solidFill>
              </a:rPr>
              <a:t>Overall </a:t>
            </a:r>
            <a:r>
              <a:rPr lang="de-DE" sz="1600" dirty="0" err="1">
                <a:solidFill>
                  <a:srgbClr val="000000"/>
                </a:solidFill>
              </a:rPr>
              <a:t>efficiency</a:t>
            </a:r>
            <a:endParaRPr lang="de-DE" sz="1600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rgbClr val="000000"/>
                </a:solidFill>
              </a:rPr>
              <a:t>…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de-DE" dirty="0" err="1">
                <a:solidFill>
                  <a:srgbClr val="000000"/>
                </a:solidFill>
              </a:rPr>
              <a:t>Nevertheless</a:t>
            </a:r>
            <a:r>
              <a:rPr lang="de-DE" dirty="0">
                <a:solidFill>
                  <a:srgbClr val="000000"/>
                </a:solidFill>
              </a:rPr>
              <a:t>, </a:t>
            </a:r>
            <a:r>
              <a:rPr lang="de-DE" dirty="0" err="1">
                <a:solidFill>
                  <a:srgbClr val="000000"/>
                </a:solidFill>
              </a:rPr>
              <a:t>we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hope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to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start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the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marriage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of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b="1" dirty="0">
                <a:solidFill>
                  <a:srgbClr val="000000"/>
                </a:solidFill>
              </a:rPr>
              <a:t>BRIDGE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with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b="1" dirty="0">
                <a:solidFill>
                  <a:srgbClr val="000000"/>
                </a:solidFill>
              </a:rPr>
              <a:t>ICON</a:t>
            </a:r>
            <a:r>
              <a:rPr lang="de-DE" dirty="0">
                <a:solidFill>
                  <a:srgbClr val="000000"/>
                </a:solidFill>
              </a:rPr>
              <a:t> in 2024 …</a:t>
            </a:r>
            <a:endParaRPr lang="de-DE" dirty="0"/>
          </a:p>
        </p:txBody>
      </p:sp>
      <p:sp>
        <p:nvSpPr>
          <p:cNvPr id="6" name="CustomShape 1">
            <a:extLst>
              <a:ext uri="{FF2B5EF4-FFF2-40B4-BE49-F238E27FC236}">
                <a16:creationId xmlns:a16="http://schemas.microsoft.com/office/drawing/2014/main" id="{3B4AA8CB-4397-D006-2796-01BDB308C743}"/>
              </a:ext>
            </a:extLst>
          </p:cNvPr>
          <p:cNvSpPr/>
          <p:nvPr/>
        </p:nvSpPr>
        <p:spPr>
          <a:xfrm>
            <a:off x="4572000" y="6381328"/>
            <a:ext cx="3709988" cy="21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M. Baldauf (DWD)</a:t>
            </a:r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8E5BC9A2-BFBF-63C9-BAC6-0666AD67B4CE}"/>
              </a:ext>
            </a:extLst>
          </p:cNvPr>
          <p:cNvSpPr/>
          <p:nvPr/>
        </p:nvSpPr>
        <p:spPr>
          <a:xfrm>
            <a:off x="8283600" y="6381720"/>
            <a:ext cx="464400" cy="2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018B45BD-BC14-4435-A485-C44B48A8FE8A}" type="slidenum">
              <a:rPr lang="de-DE" sz="1000" b="0" strike="noStrike" spc="-1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33</a:t>
            </a:fld>
            <a:endParaRPr lang="de-DE" sz="1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93000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ußzeilenplatzhalter 1">
            <a:extLst>
              <a:ext uri="{FF2B5EF4-FFF2-40B4-BE49-F238E27FC236}">
                <a16:creationId xmlns:a16="http://schemas.microsoft.com/office/drawing/2014/main" id="{64E0933A-2596-4F58-9C33-C96E29159008}"/>
              </a:ext>
            </a:extLst>
          </p:cNvPr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5434013" y="6381750"/>
            <a:ext cx="3709987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M. Baldauf (DWD)</a:t>
            </a:r>
          </a:p>
        </p:txBody>
      </p:sp>
      <p:sp>
        <p:nvSpPr>
          <p:cNvPr id="35843" name="Foliennummernplatzhalter 2">
            <a:extLst>
              <a:ext uri="{FF2B5EF4-FFF2-40B4-BE49-F238E27FC236}">
                <a16:creationId xmlns:a16="http://schemas.microsoft.com/office/drawing/2014/main" id="{6D0778FF-4414-4B92-8497-95E9931BA327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78863" y="6381750"/>
            <a:ext cx="465137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E0F72F4-2B1E-4D85-81BD-CD9E39CD9F62}" type="slidenum">
              <a:rPr lang="de-DE" altLang="de-DE"/>
              <a:pPr/>
              <a:t>34</a:t>
            </a:fld>
            <a:endParaRPr lang="de-DE" altLang="de-DE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CF32741E-2511-4C9F-85D6-8BC578098D60}"/>
              </a:ext>
            </a:extLst>
          </p:cNvPr>
          <p:cNvSpPr txBox="1"/>
          <p:nvPr/>
        </p:nvSpPr>
        <p:spPr>
          <a:xfrm>
            <a:off x="827584" y="1412776"/>
            <a:ext cx="5577168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Outline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Introduction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BRIDGE  /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the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DG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method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Improvements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in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the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efficiency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of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the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HEVI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solver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Total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energy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as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an alternative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prognostic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variable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The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baroclinic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instability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test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The DG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scheme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applied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the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TKE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equation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First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meeting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with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turbulence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experts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at DWD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First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steps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towards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tracer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advection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Further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work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Milestones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3" name="CustomShape 1">
            <a:extLst>
              <a:ext uri="{FF2B5EF4-FFF2-40B4-BE49-F238E27FC236}">
                <a16:creationId xmlns:a16="http://schemas.microsoft.com/office/drawing/2014/main" id="{C8D67719-0F20-47A1-94E6-611820E9F679}"/>
              </a:ext>
            </a:extLst>
          </p:cNvPr>
          <p:cNvSpPr/>
          <p:nvPr/>
        </p:nvSpPr>
        <p:spPr>
          <a:xfrm>
            <a:off x="4572000" y="6381750"/>
            <a:ext cx="3709988" cy="21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M. Baldauf (DWD)</a:t>
            </a:r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id="{0C147054-D074-436D-938E-9880E6781CFA}"/>
              </a:ext>
            </a:extLst>
          </p:cNvPr>
          <p:cNvSpPr/>
          <p:nvPr/>
        </p:nvSpPr>
        <p:spPr>
          <a:xfrm>
            <a:off x="8283600" y="6381720"/>
            <a:ext cx="464400" cy="2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8B45BD-BC14-4435-A485-C44B48A8FE8A}" type="slidenum">
              <a:rPr kumimoji="0" lang="de-DE" sz="10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41516288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637200" y="1052640"/>
            <a:ext cx="6005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Discontinuous Galerkin (DG) methods in a nutshell (I)</a:t>
            </a:r>
            <a:endParaRPr kumimoji="0" lang="de-DE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150" name="Picture 2" descr="D:\Work\Projekte\Veranstaltungen\2013\130902_EZMW-Seminar_Reading\DG_1.gif"/>
          <p:cNvPicPr/>
          <p:nvPr/>
        </p:nvPicPr>
        <p:blipFill>
          <a:blip r:embed="rId2"/>
          <a:stretch/>
        </p:blipFill>
        <p:spPr>
          <a:xfrm>
            <a:off x="900000" y="1628640"/>
            <a:ext cx="3985560" cy="523080"/>
          </a:xfrm>
          <a:prstGeom prst="rect">
            <a:avLst/>
          </a:prstGeom>
          <a:ln>
            <a:noFill/>
          </a:ln>
        </p:spPr>
      </p:pic>
      <p:pic>
        <p:nvPicPr>
          <p:cNvPr id="151" name="Picture 3" descr="D:\Work\Projekte\Veranstaltungen\2013\130902_EZMW-Seminar_Reading\Nair_abb9.2.gif"/>
          <p:cNvPicPr/>
          <p:nvPr/>
        </p:nvPicPr>
        <p:blipFill>
          <a:blip r:embed="rId3"/>
          <a:stretch/>
        </p:blipFill>
        <p:spPr>
          <a:xfrm>
            <a:off x="5935680" y="4184640"/>
            <a:ext cx="2795040" cy="899280"/>
          </a:xfrm>
          <a:prstGeom prst="rect">
            <a:avLst/>
          </a:prstGeom>
          <a:ln>
            <a:noFill/>
          </a:ln>
        </p:spPr>
      </p:pic>
      <p:sp>
        <p:nvSpPr>
          <p:cNvPr id="152" name="CustomShape 2"/>
          <p:cNvSpPr/>
          <p:nvPr/>
        </p:nvSpPr>
        <p:spPr>
          <a:xfrm>
            <a:off x="5940360" y="5364000"/>
            <a:ext cx="3119040" cy="72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From </a:t>
            </a:r>
            <a:r>
              <a:rPr kumimoji="0" lang="de-DE" sz="1400" b="0" i="1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Nair et al. (2011) </a:t>
            </a:r>
            <a:r>
              <a:rPr kumimoji="0" lang="de-DE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in </a:t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de-DE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‚</a:t>
            </a:r>
            <a:r>
              <a:rPr kumimoji="0" lang="de-DE" sz="1400" b="0" i="1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Numerical techniques for global atm.</a:t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de-DE" sz="1400" b="0" i="1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models'</a:t>
            </a:r>
            <a:endParaRPr kumimoji="0" lang="de-DE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153" name="Picture 4" descr="D:\Work\Projekte\Veranstaltungen\2013\130902_EZMW-Seminar_Reading\DG_weak.gif"/>
          <p:cNvPicPr/>
          <p:nvPr/>
        </p:nvPicPr>
        <p:blipFill>
          <a:blip r:embed="rId4"/>
          <a:stretch/>
        </p:blipFill>
        <p:spPr>
          <a:xfrm>
            <a:off x="3068640" y="2336760"/>
            <a:ext cx="1583640" cy="631080"/>
          </a:xfrm>
          <a:prstGeom prst="rect">
            <a:avLst/>
          </a:prstGeom>
          <a:ln>
            <a:noFill/>
          </a:ln>
        </p:spPr>
      </p:pic>
      <p:sp>
        <p:nvSpPr>
          <p:cNvPr id="154" name="CustomShape 3"/>
          <p:cNvSpPr/>
          <p:nvPr/>
        </p:nvSpPr>
        <p:spPr>
          <a:xfrm>
            <a:off x="806760" y="2455920"/>
            <a:ext cx="22352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-1" normalizeH="0" baseline="0" noProof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1.) weak formulation</a:t>
            </a:r>
            <a:endParaRPr kumimoji="0" lang="de-DE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55" name="CustomShape 4"/>
          <p:cNvSpPr/>
          <p:nvPr/>
        </p:nvSpPr>
        <p:spPr>
          <a:xfrm>
            <a:off x="820080" y="4108320"/>
            <a:ext cx="3020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-1" normalizeH="0" baseline="0" noProof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2.) Finite-element ingredient</a:t>
            </a:r>
            <a:endParaRPr kumimoji="0" lang="de-DE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156" name="Picture 7" descr="D:\Work\Projekte\Veranstaltungen\2013\130902_EZMW-Seminar_Reading\DG_FE.gif"/>
          <p:cNvPicPr/>
          <p:nvPr/>
        </p:nvPicPr>
        <p:blipFill>
          <a:blip r:embed="rId5"/>
          <a:stretch/>
        </p:blipFill>
        <p:spPr>
          <a:xfrm>
            <a:off x="843120" y="4489560"/>
            <a:ext cx="3039480" cy="685080"/>
          </a:xfrm>
          <a:prstGeom prst="rect">
            <a:avLst/>
          </a:prstGeom>
          <a:ln>
            <a:noFill/>
          </a:ln>
        </p:spPr>
      </p:pic>
      <p:sp>
        <p:nvSpPr>
          <p:cNvPr id="157" name="CustomShape 5"/>
          <p:cNvSpPr/>
          <p:nvPr/>
        </p:nvSpPr>
        <p:spPr>
          <a:xfrm>
            <a:off x="4572000" y="6381720"/>
            <a:ext cx="3709440" cy="2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M. Baldauf (DWD)</a:t>
            </a:r>
            <a:endParaRPr kumimoji="0" lang="de-DE" sz="1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58" name="CustomShape 6"/>
          <p:cNvSpPr/>
          <p:nvPr/>
        </p:nvSpPr>
        <p:spPr>
          <a:xfrm>
            <a:off x="8283600" y="6381720"/>
            <a:ext cx="464400" cy="2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39C2A4-7CB0-4AA1-BB12-77467A1233AC}" type="slidenum">
              <a:rPr kumimoji="0" lang="de-DE" sz="10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de-DE" sz="1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59" name="CustomShape 7"/>
          <p:cNvSpPr/>
          <p:nvPr/>
        </p:nvSpPr>
        <p:spPr>
          <a:xfrm>
            <a:off x="5928120" y="1625760"/>
            <a:ext cx="3147840" cy="94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e.g.</a:t>
            </a:r>
            <a:endParaRPr kumimoji="0" lang="de-DE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1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Cockburn, Shu (1989) Math. Comput.</a:t>
            </a:r>
            <a:endParaRPr kumimoji="0" lang="de-DE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1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Cockburn et al. (1989) JCP</a:t>
            </a:r>
            <a:endParaRPr kumimoji="0" lang="de-DE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1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Hesthaven, Warburton (2008)</a:t>
            </a:r>
            <a:endParaRPr kumimoji="0" lang="de-DE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60" name="CustomShape 8"/>
          <p:cNvSpPr/>
          <p:nvPr/>
        </p:nvSpPr>
        <p:spPr>
          <a:xfrm>
            <a:off x="724680" y="5270400"/>
            <a:ext cx="4986000" cy="103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Galerkin-idea: identify </a:t>
            </a:r>
            <a:r>
              <a:rPr kumimoji="0" lang="de-DE" sz="1400" b="0" i="1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v</a:t>
            </a:r>
            <a:r>
              <a:rPr kumimoji="0" lang="de-DE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/>
                <a:ea typeface="DejaVu Sans"/>
                <a:cs typeface="DejaVu Sans"/>
              </a:rPr>
              <a:t></a:t>
            </a:r>
            <a:r>
              <a:rPr kumimoji="0" lang="de-DE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400" b="0" i="1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p</a:t>
            </a:r>
            <a:r>
              <a:rPr kumimoji="0" lang="de-DE" sz="1400" b="0" i="1" u="none" strike="noStrike" kern="1200" cap="none" spc="-1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l</a:t>
            </a:r>
            <a:endParaRPr kumimoji="0" lang="de-DE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de-DE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Modal base: orthogonal functions e.g. Legendre-Polynomials</a:t>
            </a:r>
            <a:endParaRPr kumimoji="0" lang="de-DE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Nodal base: interpolation (Lagrange) polynomials</a:t>
            </a:r>
            <a:endParaRPr kumimoji="0" lang="de-DE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61" name="CustomShape 9"/>
          <p:cNvSpPr/>
          <p:nvPr/>
        </p:nvSpPr>
        <p:spPr>
          <a:xfrm flipH="1" flipV="1">
            <a:off x="3036240" y="5441400"/>
            <a:ext cx="359640" cy="297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de-DE"/>
          </a:p>
        </p:txBody>
      </p:sp>
      <p:pic>
        <p:nvPicPr>
          <p:cNvPr id="162" name="Grafik 1"/>
          <p:cNvPicPr/>
          <p:nvPr/>
        </p:nvPicPr>
        <p:blipFill>
          <a:blip r:embed="rId6"/>
          <a:stretch/>
        </p:blipFill>
        <p:spPr>
          <a:xfrm>
            <a:off x="1332000" y="3089160"/>
            <a:ext cx="7306560" cy="632520"/>
          </a:xfrm>
          <a:prstGeom prst="rect">
            <a:avLst/>
          </a:prstGeom>
          <a:ln>
            <a:noFill/>
          </a:ln>
        </p:spPr>
      </p:pic>
      <p:sp>
        <p:nvSpPr>
          <p:cNvPr id="163" name="CustomShape 10"/>
          <p:cNvSpPr/>
          <p:nvPr/>
        </p:nvSpPr>
        <p:spPr>
          <a:xfrm>
            <a:off x="796680" y="3160800"/>
            <a:ext cx="404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ingdings"/>
                <a:ea typeface="DejaVu Sans"/>
                <a:cs typeface="DejaVu Sans"/>
              </a:rPr>
              <a:t></a:t>
            </a:r>
            <a:endParaRPr kumimoji="0" lang="de-DE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0917688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636840" y="1052640"/>
            <a:ext cx="60696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Discontinuous Galerkin (DG) methods in a nutshell (II)</a:t>
            </a:r>
            <a:endParaRPr kumimoji="0" lang="de-DE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749520" y="2689200"/>
            <a:ext cx="6980760" cy="91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3.) Finite-volume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ingredient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:</a:t>
            </a:r>
            <a:endParaRPr kumimoji="0" lang="de-DE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   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Replace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physical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flux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by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a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numerical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flux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in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the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surface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integral  </a:t>
            </a:r>
            <a:endParaRPr kumimoji="0" lang="de-DE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    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ingdings"/>
                <a:ea typeface="DejaVu Sans"/>
                <a:cs typeface="DejaVu Sans"/>
              </a:rPr>
              <a:t>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couple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two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neighbouring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cells</a:t>
            </a:r>
            <a:endParaRPr kumimoji="0" lang="de-DE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66" name="CustomShape 3"/>
          <p:cNvSpPr/>
          <p:nvPr/>
        </p:nvSpPr>
        <p:spPr>
          <a:xfrm>
            <a:off x="1381320" y="5216400"/>
            <a:ext cx="2775240" cy="4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ingdings"/>
                <a:ea typeface="DejaVu Sans"/>
                <a:cs typeface="DejaVu Sans"/>
              </a:rPr>
              <a:t></a:t>
            </a:r>
            <a:r>
              <a:rPr kumimoji="0" lang="de-DE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ODE-system for </a:t>
            </a:r>
            <a:r>
              <a:rPr kumimoji="0" lang="de-DE" sz="1800" b="0" i="1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q</a:t>
            </a:r>
            <a:r>
              <a:rPr kumimoji="0" lang="de-DE" sz="1800" b="0" i="0" u="none" strike="noStrike" kern="1200" cap="none" spc="-1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(</a:t>
            </a:r>
            <a:r>
              <a:rPr kumimoji="0" lang="de-DE" sz="1800" b="0" i="1" u="none" strike="noStrike" kern="1200" cap="none" spc="-1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k</a:t>
            </a:r>
            <a:r>
              <a:rPr kumimoji="0" lang="de-DE" sz="1800" b="0" i="0" u="none" strike="noStrike" kern="1200" cap="none" spc="-1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)</a:t>
            </a:r>
            <a:r>
              <a:rPr kumimoji="0" lang="de-DE" sz="1800" b="0" i="1" u="none" strike="noStrike" kern="1200" cap="none" spc="-1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jl</a:t>
            </a:r>
            <a:r>
              <a:rPr kumimoji="0" lang="de-DE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(</a:t>
            </a:r>
            <a:r>
              <a:rPr kumimoji="0" lang="de-DE" sz="1800" b="0" i="1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t</a:t>
            </a:r>
            <a:r>
              <a:rPr kumimoji="0" lang="de-DE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)</a:t>
            </a:r>
            <a:r>
              <a:rPr kumimoji="0" lang="de-DE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endParaRPr kumimoji="0" lang="de-DE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67" name="CustomShape 4"/>
          <p:cNvSpPr/>
          <p:nvPr/>
        </p:nvSpPr>
        <p:spPr>
          <a:xfrm>
            <a:off x="1095840" y="3692520"/>
            <a:ext cx="318132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Often</a:t>
            </a:r>
            <a:r>
              <a:rPr kumimoji="0" lang="de-DE" sz="1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used</a:t>
            </a:r>
            <a:r>
              <a:rPr kumimoji="0" lang="de-DE" sz="1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: simple Lax-Friedrichs </a:t>
            </a:r>
            <a:r>
              <a:rPr kumimoji="0" lang="de-DE" sz="1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flux</a:t>
            </a:r>
            <a:endParaRPr kumimoji="0" lang="de-DE" sz="1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68" name="CustomShape 5"/>
          <p:cNvSpPr/>
          <p:nvPr/>
        </p:nvSpPr>
        <p:spPr>
          <a:xfrm>
            <a:off x="4572000" y="6381720"/>
            <a:ext cx="3709440" cy="2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M. Baldauf (DWD)</a:t>
            </a:r>
            <a:endParaRPr kumimoji="0" lang="de-DE" sz="1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69" name="CustomShape 6"/>
          <p:cNvSpPr/>
          <p:nvPr/>
        </p:nvSpPr>
        <p:spPr>
          <a:xfrm>
            <a:off x="8283600" y="6381720"/>
            <a:ext cx="464400" cy="2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836D32-5A4E-4E1C-9FAB-D3DCAC6CD10E}" type="slidenum">
              <a:rPr kumimoji="0" lang="de-DE" sz="10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de-DE" sz="1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70" name="CustomShape 7"/>
          <p:cNvSpPr/>
          <p:nvPr/>
        </p:nvSpPr>
        <p:spPr>
          <a:xfrm>
            <a:off x="756360" y="4721400"/>
            <a:ext cx="63316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-1" normalizeH="0" baseline="0" noProof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4.) Gaussian quadrature for the volume and surface integrals</a:t>
            </a:r>
            <a:endParaRPr kumimoji="0" lang="de-DE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171" name="Picture 23" descr="M:\mbaldauf\Work\Projekte\Unbenannt.png"/>
          <p:cNvPicPr/>
          <p:nvPr/>
        </p:nvPicPr>
        <p:blipFill>
          <a:blip r:embed="rId2"/>
          <a:stretch/>
        </p:blipFill>
        <p:spPr>
          <a:xfrm>
            <a:off x="1168560" y="4003560"/>
            <a:ext cx="5508000" cy="510480"/>
          </a:xfrm>
          <a:prstGeom prst="rect">
            <a:avLst/>
          </a:prstGeom>
          <a:ln>
            <a:noFill/>
          </a:ln>
        </p:spPr>
      </p:pic>
      <p:pic>
        <p:nvPicPr>
          <p:cNvPr id="172" name="Grafik 1"/>
          <p:cNvPicPr/>
          <p:nvPr/>
        </p:nvPicPr>
        <p:blipFill>
          <a:blip r:embed="rId3"/>
          <a:stretch/>
        </p:blipFill>
        <p:spPr>
          <a:xfrm>
            <a:off x="711360" y="1932120"/>
            <a:ext cx="7308000" cy="634320"/>
          </a:xfrm>
          <a:prstGeom prst="rect">
            <a:avLst/>
          </a:prstGeom>
          <a:ln>
            <a:noFill/>
          </a:ln>
        </p:spPr>
      </p:pic>
      <p:sp>
        <p:nvSpPr>
          <p:cNvPr id="173" name="CustomShape 8"/>
          <p:cNvSpPr/>
          <p:nvPr/>
        </p:nvSpPr>
        <p:spPr>
          <a:xfrm>
            <a:off x="722520" y="1496880"/>
            <a:ext cx="19515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Weak formulation</a:t>
            </a:r>
            <a:endParaRPr kumimoji="0" lang="de-DE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74" name="CustomShape 9"/>
          <p:cNvSpPr/>
          <p:nvPr/>
        </p:nvSpPr>
        <p:spPr>
          <a:xfrm>
            <a:off x="750960" y="5838840"/>
            <a:ext cx="54583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-1" normalizeH="0" baseline="0" noProof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5.) Use a time-integration scheme (Runge-Kutta, …)</a:t>
            </a:r>
            <a:endParaRPr kumimoji="0" lang="de-DE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175" name="Grafik 1"/>
          <p:cNvPicPr/>
          <p:nvPr/>
        </p:nvPicPr>
        <p:blipFill>
          <a:blip r:embed="rId4"/>
          <a:stretch/>
        </p:blipFill>
        <p:spPr>
          <a:xfrm>
            <a:off x="7596360" y="4786020"/>
            <a:ext cx="1151640" cy="11199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0675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ußzeilenplatzhalter 1">
            <a:extLst>
              <a:ext uri="{FF2B5EF4-FFF2-40B4-BE49-F238E27FC236}">
                <a16:creationId xmlns:a16="http://schemas.microsoft.com/office/drawing/2014/main" id="{F996FF11-256E-4626-8E89-9006B917065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5434013" y="6381750"/>
            <a:ext cx="3709987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000">
                <a:solidFill>
                  <a:srgbClr val="000000"/>
                </a:solidFill>
              </a:rPr>
              <a:t>M. Baldauf (DWD)</a:t>
            </a:r>
          </a:p>
        </p:txBody>
      </p:sp>
      <p:sp>
        <p:nvSpPr>
          <p:cNvPr id="36867" name="Foliennummernplatzhalter 2">
            <a:extLst>
              <a:ext uri="{FF2B5EF4-FFF2-40B4-BE49-F238E27FC236}">
                <a16:creationId xmlns:a16="http://schemas.microsoft.com/office/drawing/2014/main" id="{AE5D29EB-9CBD-41BA-8AAB-13874504C99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78863" y="6381750"/>
            <a:ext cx="465137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0D1F900-C3CE-476F-9875-B977D4171DF1}" type="slidenum">
              <a:rPr lang="de-DE" altLang="de-DE" sz="10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de-DE" altLang="de-DE" sz="1000">
              <a:solidFill>
                <a:srgbClr val="000000"/>
              </a:solidFill>
            </a:endParaRPr>
          </a:p>
        </p:txBody>
      </p:sp>
      <p:pic>
        <p:nvPicPr>
          <p:cNvPr id="36868" name="Grafik 6">
            <a:extLst>
              <a:ext uri="{FF2B5EF4-FFF2-40B4-BE49-F238E27FC236}">
                <a16:creationId xmlns:a16="http://schemas.microsoft.com/office/drawing/2014/main" id="{4B90EDFC-5536-448D-A2C1-548225E0A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49" b="19859"/>
          <a:stretch>
            <a:fillRect/>
          </a:stretch>
        </p:blipFill>
        <p:spPr bwMode="auto">
          <a:xfrm>
            <a:off x="1492250" y="2941638"/>
            <a:ext cx="375285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Grafik 7">
            <a:extLst>
              <a:ext uri="{FF2B5EF4-FFF2-40B4-BE49-F238E27FC236}">
                <a16:creationId xmlns:a16="http://schemas.microsoft.com/office/drawing/2014/main" id="{18FEA317-594D-4389-80F3-3CCBABCFD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49" b="19859"/>
          <a:stretch>
            <a:fillRect/>
          </a:stretch>
        </p:blipFill>
        <p:spPr bwMode="auto">
          <a:xfrm>
            <a:off x="1485900" y="4503738"/>
            <a:ext cx="375920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Grafik 8">
            <a:extLst>
              <a:ext uri="{FF2B5EF4-FFF2-40B4-BE49-F238E27FC236}">
                <a16:creationId xmlns:a16="http://schemas.microsoft.com/office/drawing/2014/main" id="{A310ECBB-A15C-4E84-B370-3919602389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513263"/>
            <a:ext cx="354488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Grafik 9">
            <a:extLst>
              <a:ext uri="{FF2B5EF4-FFF2-40B4-BE49-F238E27FC236}">
                <a16:creationId xmlns:a16="http://schemas.microsoft.com/office/drawing/2014/main" id="{1CE7ABE7-B84B-4C77-85A3-1FC307B2C6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908300"/>
            <a:ext cx="347345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Textfeld 10">
            <a:extLst>
              <a:ext uri="{FF2B5EF4-FFF2-40B4-BE49-F238E27FC236}">
                <a16:creationId xmlns:a16="http://schemas.microsoft.com/office/drawing/2014/main" id="{68A17DD5-4952-45D7-9E69-CB3ED41A6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3335338"/>
            <a:ext cx="473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>
                <a:solidFill>
                  <a:srgbClr val="000000"/>
                </a:solidFill>
              </a:rPr>
              <a:t>(A):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>
                <a:solidFill>
                  <a:srgbClr val="000000"/>
                </a:solidFill>
              </a:rPr>
              <a:t>f=0</a:t>
            </a:r>
          </a:p>
        </p:txBody>
      </p:sp>
      <p:sp>
        <p:nvSpPr>
          <p:cNvPr id="36873" name="Textfeld 11">
            <a:extLst>
              <a:ext uri="{FF2B5EF4-FFF2-40B4-BE49-F238E27FC236}">
                <a16:creationId xmlns:a16="http://schemas.microsoft.com/office/drawing/2014/main" id="{3CFE0694-C5E8-4536-946E-3C7728DD2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" y="4800600"/>
            <a:ext cx="107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>
                <a:solidFill>
                  <a:srgbClr val="000000"/>
                </a:solidFill>
              </a:rPr>
              <a:t>(B):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>
                <a:solidFill>
                  <a:srgbClr val="000000"/>
                </a:solidFill>
              </a:rPr>
              <a:t>f=10*f(45°)</a:t>
            </a:r>
          </a:p>
        </p:txBody>
      </p:sp>
      <p:sp>
        <p:nvSpPr>
          <p:cNvPr id="36874" name="Textfeld 12">
            <a:extLst>
              <a:ext uri="{FF2B5EF4-FFF2-40B4-BE49-F238E27FC236}">
                <a16:creationId xmlns:a16="http://schemas.microsoft.com/office/drawing/2014/main" id="{E83F6CA8-CC91-44F7-A840-182912FC8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25" y="2535238"/>
            <a:ext cx="3135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>
                <a:solidFill>
                  <a:srgbClr val="000000"/>
                </a:solidFill>
              </a:rPr>
              <a:t>BRIDGE, 4th order, R2B2 L5</a:t>
            </a:r>
          </a:p>
        </p:txBody>
      </p:sp>
      <p:sp>
        <p:nvSpPr>
          <p:cNvPr id="36875" name="Textfeld 13">
            <a:extLst>
              <a:ext uri="{FF2B5EF4-FFF2-40B4-BE49-F238E27FC236}">
                <a16:creationId xmlns:a16="http://schemas.microsoft.com/office/drawing/2014/main" id="{16ABD490-873E-4636-A8AC-0565486F3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511425"/>
            <a:ext cx="1979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>
                <a:solidFill>
                  <a:srgbClr val="000000"/>
                </a:solidFill>
              </a:rPr>
              <a:t>ICON, R2B6 L40</a:t>
            </a:r>
          </a:p>
        </p:txBody>
      </p:sp>
      <p:sp>
        <p:nvSpPr>
          <p:cNvPr id="36876" name="Textfeld 3">
            <a:extLst>
              <a:ext uri="{FF2B5EF4-FFF2-40B4-BE49-F238E27FC236}">
                <a16:creationId xmlns:a16="http://schemas.microsoft.com/office/drawing/2014/main" id="{E943980D-2819-423B-A199-316ACC418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3" y="984250"/>
            <a:ext cx="790416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>
                <a:solidFill>
                  <a:srgbClr val="000000"/>
                </a:solidFill>
              </a:rPr>
              <a:t>3D Euler equations: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>
                <a:solidFill>
                  <a:srgbClr val="000000"/>
                </a:solidFill>
              </a:rPr>
              <a:t>quasi-linear expansion of gravity and sound waves in a spherical shell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 i="1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>
                <a:solidFill>
                  <a:srgbClr val="000000"/>
                </a:solidFill>
              </a:rPr>
              <a:t>Black lines: analytic solution (BRZ2014)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>
                <a:solidFill>
                  <a:srgbClr val="000000"/>
                </a:solidFill>
              </a:rPr>
              <a:t>Color shading: BRIDGE  / grey shading: ICON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>
              <a:solidFill>
                <a:srgbClr val="000000"/>
              </a:solidFill>
            </a:endParaRPr>
          </a:p>
        </p:txBody>
      </p:sp>
      <p:sp>
        <p:nvSpPr>
          <p:cNvPr id="36877" name="Textfeld 15">
            <a:extLst>
              <a:ext uri="{FF2B5EF4-FFF2-40B4-BE49-F238E27FC236}">
                <a16:creationId xmlns:a16="http://schemas.microsoft.com/office/drawing/2014/main" id="{0A9E8B62-8BEE-46AA-847E-A2EE3326A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2163" y="6080125"/>
            <a:ext cx="26019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>
                <a:solidFill>
                  <a:srgbClr val="000000"/>
                </a:solidFill>
              </a:rPr>
              <a:t>(from </a:t>
            </a:r>
            <a:r>
              <a:rPr lang="de-DE" altLang="de-DE" sz="1200" i="1">
                <a:solidFill>
                  <a:srgbClr val="000000"/>
                </a:solidFill>
              </a:rPr>
              <a:t>Baldauf et al. (2014) QJRMS</a:t>
            </a:r>
            <a:r>
              <a:rPr lang="de-DE" altLang="de-DE" sz="1200">
                <a:solidFill>
                  <a:srgbClr val="000000"/>
                </a:solidFill>
              </a:rPr>
              <a:t>)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41DF806-0248-4704-9DC2-2DC76BCBE7F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434013" y="6381750"/>
            <a:ext cx="3709987" cy="2159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M. Baldauf (DWD)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D97E4BB-DD11-4D4E-958E-5BE8C6185A5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78863" y="6381750"/>
            <a:ext cx="465137" cy="2159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31B57-C2B8-4107-B469-948E35B22E49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de-DE" altLang="de-DE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BE7AF49-1018-4243-9FA4-4B9B3B8867A5}"/>
              </a:ext>
            </a:extLst>
          </p:cNvPr>
          <p:cNvSpPr txBox="1"/>
          <p:nvPr/>
        </p:nvSpPr>
        <p:spPr>
          <a:xfrm>
            <a:off x="539552" y="3388481"/>
            <a:ext cx="6968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Reference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simulations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(Fig 7.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from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Jablonowski</a:t>
            </a: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Williamson (2006) QJRMS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):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DDF25BF-4562-4BB2-9FA6-849F691612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400" y="3802439"/>
            <a:ext cx="2460760" cy="204408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2EF3B3E-0C82-48F7-903B-F0D62BD03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93" y="5846521"/>
            <a:ext cx="2063154" cy="47572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1D4F11B-E1A7-4933-AC67-77982B588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953" y="5853606"/>
            <a:ext cx="2945653" cy="461555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2BDC5624-D04A-4061-8FCD-6368D8ED1B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361" y="3772688"/>
            <a:ext cx="1898639" cy="2044082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5E145542-4E03-4FDB-A608-A6175E933591}"/>
              </a:ext>
            </a:extLst>
          </p:cNvPr>
          <p:cNvSpPr txBox="1"/>
          <p:nvPr/>
        </p:nvSpPr>
        <p:spPr>
          <a:xfrm>
            <a:off x="539552" y="959135"/>
            <a:ext cx="3480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BRIDGE  DG, HEVI, 4th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order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B21A1A96-DD2C-46A4-B866-776A4F7FA0CD}"/>
              </a:ext>
            </a:extLst>
          </p:cNvPr>
          <p:cNvSpPr txBox="1"/>
          <p:nvPr/>
        </p:nvSpPr>
        <p:spPr>
          <a:xfrm>
            <a:off x="323528" y="1429584"/>
            <a:ext cx="1736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R2B2-grid, L10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E1001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dx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E100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~ 630 km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E100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dt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20s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85BCA3A-29DC-42B7-A4CD-17917F1F0A3A}"/>
              </a:ext>
            </a:extLst>
          </p:cNvPr>
          <p:cNvSpPr txBox="1"/>
          <p:nvPr/>
        </p:nvSpPr>
        <p:spPr>
          <a:xfrm>
            <a:off x="407036" y="4248169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E1001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dx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E100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~ 60 km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62A45BF-F006-480B-9765-9CE9E1A01073}"/>
              </a:ext>
            </a:extLst>
          </p:cNvPr>
          <p:cNvSpPr txBox="1"/>
          <p:nvPr/>
        </p:nvSpPr>
        <p:spPr>
          <a:xfrm flipH="1">
            <a:off x="401438" y="256851"/>
            <a:ext cx="5670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Baroclinic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instability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test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C7330F10-0F1A-47E4-AC9B-8F94818736FD}"/>
              </a:ext>
            </a:extLst>
          </p:cNvPr>
          <p:cNvSpPr txBox="1"/>
          <p:nvPr/>
        </p:nvSpPr>
        <p:spPr>
          <a:xfrm>
            <a:off x="715101" y="2591428"/>
            <a:ext cx="1693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diffusion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kumimoji="0" lang="de-DE" sz="14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3 m²/s, </a:t>
            </a:r>
            <a:r>
              <a:rPr kumimoji="0" lang="de-DE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kumimoji="0" lang="de-DE" sz="14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=0):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82FC431-2F29-413B-B82A-13A75D7F15D3}"/>
              </a:ext>
            </a:extLst>
          </p:cNvPr>
          <p:cNvSpPr txBox="1"/>
          <p:nvPr/>
        </p:nvSpPr>
        <p:spPr>
          <a:xfrm>
            <a:off x="6008429" y="1571755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unstable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A42D422-E2E9-4462-B5D5-25A4BF62DA3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58" b="19049"/>
          <a:stretch/>
        </p:blipFill>
        <p:spPr>
          <a:xfrm>
            <a:off x="2685582" y="2432322"/>
            <a:ext cx="2261522" cy="102948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AAC3459-9A62-4CA2-A940-BED1C9EDF4C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3" b="20208"/>
          <a:stretch/>
        </p:blipFill>
        <p:spPr>
          <a:xfrm>
            <a:off x="5211001" y="2399520"/>
            <a:ext cx="3045799" cy="102948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D69C550-6CF5-461A-9EE7-661F15AFCAE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3" b="19863"/>
          <a:stretch/>
        </p:blipFill>
        <p:spPr>
          <a:xfrm>
            <a:off x="2685582" y="1379567"/>
            <a:ext cx="2261522" cy="101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46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637200" y="1052640"/>
            <a:ext cx="5766748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Discontinuous</a:t>
            </a:r>
            <a:r>
              <a:rPr kumimoji="0" lang="de-DE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Galerkin</a:t>
            </a:r>
            <a:r>
              <a:rPr kumimoji="0" lang="de-DE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(DG) </a:t>
            </a:r>
            <a:r>
              <a:rPr kumimoji="0" lang="de-DE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methods</a:t>
            </a:r>
            <a:r>
              <a:rPr kumimoji="0" lang="de-DE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in a </a:t>
            </a:r>
            <a:r>
              <a:rPr kumimoji="0" lang="de-DE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nutshell</a:t>
            </a:r>
            <a:endParaRPr kumimoji="0" lang="de-DE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150" name="Picture 2" descr="D:\Work\Projekte\Veranstaltungen\2013\130902_EZMW-Seminar_Reading\DG_1.gif"/>
          <p:cNvPicPr/>
          <p:nvPr/>
        </p:nvPicPr>
        <p:blipFill>
          <a:blip r:embed="rId2"/>
          <a:stretch/>
        </p:blipFill>
        <p:spPr>
          <a:xfrm>
            <a:off x="971600" y="1506724"/>
            <a:ext cx="3985560" cy="523080"/>
          </a:xfrm>
          <a:prstGeom prst="rect">
            <a:avLst/>
          </a:prstGeom>
          <a:ln>
            <a:noFill/>
          </a:ln>
        </p:spPr>
      </p:pic>
      <p:pic>
        <p:nvPicPr>
          <p:cNvPr id="151" name="Picture 3" descr="D:\Work\Projekte\Veranstaltungen\2013\130902_EZMW-Seminar_Reading\Nair_abb9.2.gif"/>
          <p:cNvPicPr/>
          <p:nvPr/>
        </p:nvPicPr>
        <p:blipFill>
          <a:blip r:embed="rId3"/>
          <a:stretch/>
        </p:blipFill>
        <p:spPr>
          <a:xfrm>
            <a:off x="5797195" y="3236011"/>
            <a:ext cx="2795040" cy="899280"/>
          </a:xfrm>
          <a:prstGeom prst="rect">
            <a:avLst/>
          </a:prstGeom>
          <a:ln>
            <a:noFill/>
          </a:ln>
        </p:spPr>
      </p:pic>
      <p:sp>
        <p:nvSpPr>
          <p:cNvPr id="152" name="CustomShape 2"/>
          <p:cNvSpPr/>
          <p:nvPr/>
        </p:nvSpPr>
        <p:spPr>
          <a:xfrm>
            <a:off x="5896944" y="4092395"/>
            <a:ext cx="3119040" cy="72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From</a:t>
            </a:r>
            <a:r>
              <a:rPr kumimoji="0" lang="de-DE" sz="1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4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Nair et al. (2011) </a:t>
            </a:r>
            <a:r>
              <a:rPr kumimoji="0" lang="de-DE" sz="1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in </a:t>
            </a:r>
            <a:b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de-DE" sz="1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‚</a:t>
            </a:r>
            <a:r>
              <a:rPr kumimoji="0" lang="de-DE" sz="1400" b="0" i="1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Numerical</a:t>
            </a:r>
            <a:r>
              <a:rPr kumimoji="0" lang="de-DE" sz="14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400" b="0" i="1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techniques</a:t>
            </a:r>
            <a:r>
              <a:rPr kumimoji="0" lang="de-DE" sz="14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400" b="0" i="1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for</a:t>
            </a:r>
            <a:r>
              <a:rPr kumimoji="0" lang="de-DE" sz="14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global </a:t>
            </a:r>
            <a:r>
              <a:rPr kumimoji="0" lang="de-DE" sz="1400" b="0" i="1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atm</a:t>
            </a:r>
            <a:r>
              <a:rPr kumimoji="0" lang="de-DE" sz="14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.</a:t>
            </a:r>
            <a:b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de-DE" sz="1400" b="0" i="1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models</a:t>
            </a:r>
            <a:r>
              <a:rPr kumimoji="0" lang="de-DE" sz="14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'</a:t>
            </a:r>
            <a:endParaRPr kumimoji="0" lang="de-DE" sz="1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54" name="CustomShape 3"/>
          <p:cNvSpPr/>
          <p:nvPr/>
        </p:nvSpPr>
        <p:spPr>
          <a:xfrm>
            <a:off x="573263" y="2106000"/>
            <a:ext cx="22352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1.)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weak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formulation</a:t>
            </a:r>
            <a:endParaRPr kumimoji="0" lang="de-DE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55" name="CustomShape 4"/>
          <p:cNvSpPr/>
          <p:nvPr/>
        </p:nvSpPr>
        <p:spPr>
          <a:xfrm>
            <a:off x="551765" y="3183984"/>
            <a:ext cx="3020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2.) Finite-element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ingredient</a:t>
            </a:r>
            <a:endParaRPr kumimoji="0" lang="de-DE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156" name="Picture 7" descr="D:\Work\Projekte\Veranstaltungen\2013\130902_EZMW-Seminar_Reading\DG_FE.gif"/>
          <p:cNvPicPr/>
          <p:nvPr/>
        </p:nvPicPr>
        <p:blipFill>
          <a:blip r:embed="rId4"/>
          <a:stretch/>
        </p:blipFill>
        <p:spPr>
          <a:xfrm>
            <a:off x="1322764" y="3511292"/>
            <a:ext cx="3039480" cy="685080"/>
          </a:xfrm>
          <a:prstGeom prst="rect">
            <a:avLst/>
          </a:prstGeom>
          <a:ln>
            <a:noFill/>
          </a:ln>
        </p:spPr>
      </p:pic>
      <p:sp>
        <p:nvSpPr>
          <p:cNvPr id="157" name="CustomShape 5"/>
          <p:cNvSpPr/>
          <p:nvPr/>
        </p:nvSpPr>
        <p:spPr>
          <a:xfrm>
            <a:off x="4572000" y="6381720"/>
            <a:ext cx="3709440" cy="2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M. Baldauf (DWD)</a:t>
            </a:r>
            <a:endParaRPr kumimoji="0" lang="de-DE" sz="1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58" name="CustomShape 6"/>
          <p:cNvSpPr/>
          <p:nvPr/>
        </p:nvSpPr>
        <p:spPr>
          <a:xfrm>
            <a:off x="8283600" y="6381720"/>
            <a:ext cx="464400" cy="2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39C2A4-7CB0-4AA1-BB12-77467A1233AC}" type="slidenum">
              <a:rPr kumimoji="0" lang="de-DE" sz="10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59" name="CustomShape 7"/>
          <p:cNvSpPr/>
          <p:nvPr/>
        </p:nvSpPr>
        <p:spPr>
          <a:xfrm>
            <a:off x="5868144" y="1403074"/>
            <a:ext cx="3147840" cy="94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e.g.</a:t>
            </a:r>
            <a:endParaRPr kumimoji="0" lang="de-DE" sz="1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1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Cockburn</a:t>
            </a:r>
            <a:r>
              <a:rPr kumimoji="0" lang="de-DE" sz="14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, Shu (1989) Math. </a:t>
            </a:r>
            <a:r>
              <a:rPr kumimoji="0" lang="de-DE" sz="1400" b="0" i="1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Comput</a:t>
            </a:r>
            <a:r>
              <a:rPr kumimoji="0" lang="de-DE" sz="14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.</a:t>
            </a:r>
            <a:endParaRPr kumimoji="0" lang="de-DE" sz="1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1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Cockburn</a:t>
            </a:r>
            <a:r>
              <a:rPr kumimoji="0" lang="de-DE" sz="14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et al. (1989) JCP</a:t>
            </a:r>
            <a:endParaRPr kumimoji="0" lang="de-DE" sz="1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1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Hesthaven</a:t>
            </a:r>
            <a:r>
              <a:rPr kumimoji="0" lang="de-DE" sz="14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, </a:t>
            </a:r>
            <a:r>
              <a:rPr kumimoji="0" lang="de-DE" sz="1400" b="0" i="1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Warburton</a:t>
            </a:r>
            <a:r>
              <a:rPr kumimoji="0" lang="de-DE" sz="14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(2008)</a:t>
            </a:r>
            <a:endParaRPr kumimoji="0" lang="de-DE" sz="1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162" name="Grafik 1"/>
          <p:cNvPicPr/>
          <p:nvPr/>
        </p:nvPicPr>
        <p:blipFill>
          <a:blip r:embed="rId5"/>
          <a:stretch/>
        </p:blipFill>
        <p:spPr>
          <a:xfrm>
            <a:off x="1209240" y="2516320"/>
            <a:ext cx="7306560" cy="632520"/>
          </a:xfrm>
          <a:prstGeom prst="rect">
            <a:avLst/>
          </a:prstGeom>
          <a:ln>
            <a:noFill/>
          </a:ln>
        </p:spPr>
      </p:pic>
      <p:sp>
        <p:nvSpPr>
          <p:cNvPr id="17" name="CustomShape 2">
            <a:extLst>
              <a:ext uri="{FF2B5EF4-FFF2-40B4-BE49-F238E27FC236}">
                <a16:creationId xmlns:a16="http://schemas.microsoft.com/office/drawing/2014/main" id="{F805AAAE-F593-47DE-82E5-BA1F4E8C762C}"/>
              </a:ext>
            </a:extLst>
          </p:cNvPr>
          <p:cNvSpPr/>
          <p:nvPr/>
        </p:nvSpPr>
        <p:spPr>
          <a:xfrm>
            <a:off x="576478" y="4243796"/>
            <a:ext cx="4523459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2D4B9B"/>
                </a:solidFill>
                <a:latin typeface="Arial"/>
                <a:ea typeface="DejaVu Sans"/>
              </a:rPr>
              <a:t>3.) Finite-volume </a:t>
            </a:r>
            <a:r>
              <a:rPr lang="de-DE" sz="1800" b="0" strike="noStrike" spc="-1" dirty="0" err="1">
                <a:solidFill>
                  <a:srgbClr val="2D4B9B"/>
                </a:solidFill>
                <a:latin typeface="Arial"/>
                <a:ea typeface="DejaVu Sans"/>
              </a:rPr>
              <a:t>ingredient</a:t>
            </a:r>
            <a:r>
              <a:rPr lang="de-DE" sz="1800" b="0" strike="noStrike" spc="-1" dirty="0">
                <a:solidFill>
                  <a:srgbClr val="2D4B9B"/>
                </a:solidFill>
                <a:latin typeface="Arial"/>
                <a:ea typeface="DejaVu Sans"/>
              </a:rPr>
              <a:t>: </a:t>
            </a:r>
            <a:r>
              <a:rPr lang="de-DE" sz="1800" b="0" strike="noStrike" spc="-1" dirty="0" err="1">
                <a:solidFill>
                  <a:srgbClr val="2D4B9B"/>
                </a:solidFill>
                <a:latin typeface="Arial"/>
                <a:ea typeface="DejaVu Sans"/>
              </a:rPr>
              <a:t>numerical</a:t>
            </a:r>
            <a:r>
              <a:rPr lang="de-DE" sz="1800" b="0" strike="noStrike" spc="-1" dirty="0">
                <a:solidFill>
                  <a:srgbClr val="2D4B9B"/>
                </a:solidFill>
                <a:latin typeface="Arial"/>
                <a:ea typeface="DejaVu Sans"/>
              </a:rPr>
              <a:t> </a:t>
            </a:r>
            <a:r>
              <a:rPr lang="de-DE" sz="1800" b="0" strike="noStrike" spc="-1" dirty="0" err="1">
                <a:solidFill>
                  <a:srgbClr val="2D4B9B"/>
                </a:solidFill>
                <a:latin typeface="Arial"/>
                <a:ea typeface="DejaVu Sans"/>
              </a:rPr>
              <a:t>flux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endParaRPr lang="de-DE" sz="1800" b="0" strike="noStrike" spc="-1" dirty="0">
              <a:latin typeface="Arial"/>
            </a:endParaRPr>
          </a:p>
        </p:txBody>
      </p:sp>
      <p:sp>
        <p:nvSpPr>
          <p:cNvPr id="18" name="CustomShape 3">
            <a:extLst>
              <a:ext uri="{FF2B5EF4-FFF2-40B4-BE49-F238E27FC236}">
                <a16:creationId xmlns:a16="http://schemas.microsoft.com/office/drawing/2014/main" id="{0DA206CF-F66E-491D-B0CA-E02E346F0D92}"/>
              </a:ext>
            </a:extLst>
          </p:cNvPr>
          <p:cNvSpPr/>
          <p:nvPr/>
        </p:nvSpPr>
        <p:spPr>
          <a:xfrm>
            <a:off x="1209240" y="5537050"/>
            <a:ext cx="2775240" cy="4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Wingdings"/>
                <a:ea typeface="DejaVu Sans"/>
              </a:rPr>
              <a:t>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ODE-system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for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0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q</a:t>
            </a:r>
            <a:r>
              <a:rPr lang="de-DE" sz="1800" b="0" strike="noStrike" spc="-1" baseline="30000" dirty="0">
                <a:solidFill>
                  <a:srgbClr val="000000"/>
                </a:solidFill>
                <a:latin typeface="Times New Roman"/>
                <a:ea typeface="DejaVu Sans"/>
              </a:rPr>
              <a:t>(</a:t>
            </a:r>
            <a:r>
              <a:rPr lang="de-DE" sz="1800" b="0" i="1" strike="noStrike" spc="-1" baseline="30000" dirty="0">
                <a:solidFill>
                  <a:srgbClr val="000000"/>
                </a:solidFill>
                <a:latin typeface="Times New Roman"/>
                <a:ea typeface="DejaVu Sans"/>
              </a:rPr>
              <a:t>k</a:t>
            </a:r>
            <a:r>
              <a:rPr lang="de-DE" sz="1800" b="0" strike="noStrike" spc="-1" baseline="30000" dirty="0">
                <a:solidFill>
                  <a:srgbClr val="000000"/>
                </a:solidFill>
                <a:latin typeface="Times New Roman"/>
                <a:ea typeface="DejaVu Sans"/>
              </a:rPr>
              <a:t>)</a:t>
            </a:r>
            <a:r>
              <a:rPr lang="de-DE" sz="1800" b="0" i="1" strike="noStrike" spc="-1" baseline="-25000" dirty="0" err="1">
                <a:solidFill>
                  <a:srgbClr val="000000"/>
                </a:solidFill>
                <a:latin typeface="Times New Roman"/>
                <a:ea typeface="DejaVu Sans"/>
              </a:rPr>
              <a:t>jl</a:t>
            </a:r>
            <a:r>
              <a:rPr lang="de-DE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(</a:t>
            </a:r>
            <a:r>
              <a:rPr lang="de-DE" sz="1800" b="0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t</a:t>
            </a:r>
            <a:r>
              <a:rPr lang="de-DE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)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de-DE" sz="1800" b="0" strike="noStrike" spc="-1" dirty="0">
              <a:latin typeface="Arial"/>
            </a:endParaRPr>
          </a:p>
        </p:txBody>
      </p:sp>
      <p:sp>
        <p:nvSpPr>
          <p:cNvPr id="20" name="CustomShape 7">
            <a:extLst>
              <a:ext uri="{FF2B5EF4-FFF2-40B4-BE49-F238E27FC236}">
                <a16:creationId xmlns:a16="http://schemas.microsoft.com/office/drawing/2014/main" id="{85A5D9D1-27FF-4A34-9ABC-D717A7839EF1}"/>
              </a:ext>
            </a:extLst>
          </p:cNvPr>
          <p:cNvSpPr/>
          <p:nvPr/>
        </p:nvSpPr>
        <p:spPr>
          <a:xfrm>
            <a:off x="577973" y="5132936"/>
            <a:ext cx="63316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2D4B9B"/>
                </a:solidFill>
                <a:latin typeface="Arial"/>
                <a:ea typeface="DejaVu Sans"/>
              </a:rPr>
              <a:t>4.) </a:t>
            </a:r>
            <a:r>
              <a:rPr lang="de-DE" sz="1800" b="0" strike="noStrike" spc="-1" dirty="0" err="1">
                <a:solidFill>
                  <a:srgbClr val="2D4B9B"/>
                </a:solidFill>
                <a:latin typeface="Arial"/>
                <a:ea typeface="DejaVu Sans"/>
              </a:rPr>
              <a:t>Gaussian</a:t>
            </a:r>
            <a:r>
              <a:rPr lang="de-DE" sz="1800" b="0" strike="noStrike" spc="-1" dirty="0">
                <a:solidFill>
                  <a:srgbClr val="2D4B9B"/>
                </a:solidFill>
                <a:latin typeface="Arial"/>
                <a:ea typeface="DejaVu Sans"/>
              </a:rPr>
              <a:t> </a:t>
            </a:r>
            <a:r>
              <a:rPr lang="de-DE" sz="1800" b="0" strike="noStrike" spc="-1" dirty="0" err="1">
                <a:solidFill>
                  <a:srgbClr val="2D4B9B"/>
                </a:solidFill>
                <a:latin typeface="Arial"/>
                <a:ea typeface="DejaVu Sans"/>
              </a:rPr>
              <a:t>quadrature</a:t>
            </a:r>
            <a:r>
              <a:rPr lang="de-DE" sz="1800" b="0" strike="noStrike" spc="-1" dirty="0">
                <a:solidFill>
                  <a:srgbClr val="2D4B9B"/>
                </a:solidFill>
                <a:latin typeface="Arial"/>
                <a:ea typeface="DejaVu Sans"/>
              </a:rPr>
              <a:t> </a:t>
            </a:r>
            <a:r>
              <a:rPr lang="de-DE" sz="1800" b="0" strike="noStrike" spc="-1" dirty="0" err="1">
                <a:solidFill>
                  <a:srgbClr val="2D4B9B"/>
                </a:solidFill>
                <a:latin typeface="Arial"/>
                <a:ea typeface="DejaVu Sans"/>
              </a:rPr>
              <a:t>for</a:t>
            </a:r>
            <a:r>
              <a:rPr lang="de-DE" sz="1800" b="0" strike="noStrike" spc="-1" dirty="0">
                <a:solidFill>
                  <a:srgbClr val="2D4B9B"/>
                </a:solidFill>
                <a:latin typeface="Arial"/>
                <a:ea typeface="DejaVu Sans"/>
              </a:rPr>
              <a:t> </a:t>
            </a:r>
            <a:r>
              <a:rPr lang="de-DE" sz="1800" b="0" strike="noStrike" spc="-1" dirty="0" err="1">
                <a:solidFill>
                  <a:srgbClr val="2D4B9B"/>
                </a:solidFill>
                <a:latin typeface="Arial"/>
                <a:ea typeface="DejaVu Sans"/>
              </a:rPr>
              <a:t>the</a:t>
            </a:r>
            <a:r>
              <a:rPr lang="de-DE" sz="1800" b="0" strike="noStrike" spc="-1" dirty="0">
                <a:solidFill>
                  <a:srgbClr val="2D4B9B"/>
                </a:solidFill>
                <a:latin typeface="Arial"/>
                <a:ea typeface="DejaVu Sans"/>
              </a:rPr>
              <a:t> </a:t>
            </a:r>
            <a:r>
              <a:rPr lang="de-DE" sz="1800" b="0" strike="noStrike" spc="-1" dirty="0" err="1">
                <a:solidFill>
                  <a:srgbClr val="2D4B9B"/>
                </a:solidFill>
                <a:latin typeface="Arial"/>
                <a:ea typeface="DejaVu Sans"/>
              </a:rPr>
              <a:t>volume</a:t>
            </a:r>
            <a:r>
              <a:rPr lang="de-DE" sz="1800" b="0" strike="noStrike" spc="-1" dirty="0">
                <a:solidFill>
                  <a:srgbClr val="2D4B9B"/>
                </a:solidFill>
                <a:latin typeface="Arial"/>
                <a:ea typeface="DejaVu Sans"/>
              </a:rPr>
              <a:t> and </a:t>
            </a:r>
            <a:r>
              <a:rPr lang="de-DE" sz="1800" b="0" strike="noStrike" spc="-1" dirty="0" err="1">
                <a:solidFill>
                  <a:srgbClr val="2D4B9B"/>
                </a:solidFill>
                <a:latin typeface="Arial"/>
                <a:ea typeface="DejaVu Sans"/>
              </a:rPr>
              <a:t>surface</a:t>
            </a:r>
            <a:r>
              <a:rPr lang="de-DE" sz="1800" b="0" strike="noStrike" spc="-1" dirty="0">
                <a:solidFill>
                  <a:srgbClr val="2D4B9B"/>
                </a:solidFill>
                <a:latin typeface="Arial"/>
                <a:ea typeface="DejaVu Sans"/>
              </a:rPr>
              <a:t> </a:t>
            </a:r>
            <a:r>
              <a:rPr lang="de-DE" sz="1800" b="0" strike="noStrike" spc="-1" dirty="0" err="1">
                <a:solidFill>
                  <a:srgbClr val="2D4B9B"/>
                </a:solidFill>
                <a:latin typeface="Arial"/>
                <a:ea typeface="DejaVu Sans"/>
              </a:rPr>
              <a:t>integrals</a:t>
            </a:r>
            <a:endParaRPr lang="de-DE" sz="1800" b="0" strike="noStrike" spc="-1" dirty="0">
              <a:latin typeface="Arial"/>
            </a:endParaRPr>
          </a:p>
        </p:txBody>
      </p:sp>
      <p:pic>
        <p:nvPicPr>
          <p:cNvPr id="21" name="Picture 23" descr="M:\mbaldauf\Work\Projekte\Unbenannt.png">
            <a:extLst>
              <a:ext uri="{FF2B5EF4-FFF2-40B4-BE49-F238E27FC236}">
                <a16:creationId xmlns:a16="http://schemas.microsoft.com/office/drawing/2014/main" id="{53D08598-3962-4D48-81B6-708A3DB5A94D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1115616" y="4636624"/>
            <a:ext cx="5508000" cy="510480"/>
          </a:xfrm>
          <a:prstGeom prst="rect">
            <a:avLst/>
          </a:prstGeom>
          <a:ln>
            <a:noFill/>
          </a:ln>
        </p:spPr>
      </p:pic>
      <p:sp>
        <p:nvSpPr>
          <p:cNvPr id="22" name="CustomShape 9">
            <a:extLst>
              <a:ext uri="{FF2B5EF4-FFF2-40B4-BE49-F238E27FC236}">
                <a16:creationId xmlns:a16="http://schemas.microsoft.com/office/drawing/2014/main" id="{25B44A98-9921-4683-8EAB-112B7B304179}"/>
              </a:ext>
            </a:extLst>
          </p:cNvPr>
          <p:cNvSpPr/>
          <p:nvPr/>
        </p:nvSpPr>
        <p:spPr>
          <a:xfrm>
            <a:off x="573263" y="5880053"/>
            <a:ext cx="54583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2D4B9B"/>
                </a:solidFill>
                <a:latin typeface="Arial"/>
                <a:ea typeface="DejaVu Sans"/>
              </a:rPr>
              <a:t>5.) Use a time-integration </a:t>
            </a:r>
            <a:r>
              <a:rPr lang="de-DE" sz="1800" b="0" strike="noStrike" spc="-1" dirty="0" err="1">
                <a:solidFill>
                  <a:srgbClr val="2D4B9B"/>
                </a:solidFill>
                <a:latin typeface="Arial"/>
                <a:ea typeface="DejaVu Sans"/>
              </a:rPr>
              <a:t>scheme</a:t>
            </a:r>
            <a:r>
              <a:rPr lang="de-DE" sz="1800" b="0" strike="noStrike" spc="-1" dirty="0">
                <a:solidFill>
                  <a:srgbClr val="2D4B9B"/>
                </a:solidFill>
                <a:latin typeface="Arial"/>
                <a:ea typeface="DejaVu Sans"/>
              </a:rPr>
              <a:t> (Runge-</a:t>
            </a:r>
            <a:r>
              <a:rPr lang="de-DE" sz="1800" b="0" strike="noStrike" spc="-1" dirty="0" err="1">
                <a:solidFill>
                  <a:srgbClr val="2D4B9B"/>
                </a:solidFill>
                <a:latin typeface="Arial"/>
                <a:ea typeface="DejaVu Sans"/>
              </a:rPr>
              <a:t>Kutta</a:t>
            </a:r>
            <a:r>
              <a:rPr lang="de-DE" sz="1800" b="0" strike="noStrike" spc="-1" dirty="0">
                <a:solidFill>
                  <a:srgbClr val="2D4B9B"/>
                </a:solidFill>
                <a:latin typeface="Arial"/>
                <a:ea typeface="DejaVu Sans"/>
              </a:rPr>
              <a:t>, …)</a:t>
            </a:r>
            <a:endParaRPr lang="de-DE" sz="1800" b="0" strike="noStrike" spc="-1" dirty="0">
              <a:latin typeface="Arial"/>
            </a:endParaRPr>
          </a:p>
        </p:txBody>
      </p:sp>
      <p:pic>
        <p:nvPicPr>
          <p:cNvPr id="23" name="Grafik 1">
            <a:extLst>
              <a:ext uri="{FF2B5EF4-FFF2-40B4-BE49-F238E27FC236}">
                <a16:creationId xmlns:a16="http://schemas.microsoft.com/office/drawing/2014/main" id="{E4AA5DC5-160F-4BCC-BC25-F8F04CB0CDFC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7557489" y="5094909"/>
            <a:ext cx="1151640" cy="11199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11287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41DF806-0248-4704-9DC2-2DC76BCBE7F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434013" y="6381750"/>
            <a:ext cx="3709987" cy="2159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M. Baldauf (DWD)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D97E4BB-DD11-4D4E-958E-5BE8C6185A5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78863" y="6381750"/>
            <a:ext cx="465137" cy="2159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31B57-C2B8-4107-B469-948E35B22E49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de-DE" altLang="de-DE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BE7AF49-1018-4243-9FA4-4B9B3B8867A5}"/>
              </a:ext>
            </a:extLst>
          </p:cNvPr>
          <p:cNvSpPr txBox="1"/>
          <p:nvPr/>
        </p:nvSpPr>
        <p:spPr>
          <a:xfrm>
            <a:off x="539552" y="3388481"/>
            <a:ext cx="6968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Reference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simulations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(Fig 7.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from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Jablonowski</a:t>
            </a: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Williamson (2006) QJRMS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):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DDF25BF-4562-4BB2-9FA6-849F691612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400" y="3802439"/>
            <a:ext cx="2460760" cy="204408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2EF3B3E-0C82-48F7-903B-F0D62BD03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93" y="5846521"/>
            <a:ext cx="2063154" cy="47572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1D4F11B-E1A7-4933-AC67-77982B588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953" y="5853606"/>
            <a:ext cx="2945653" cy="461555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2BDC5624-D04A-4061-8FCD-6368D8ED1B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361" y="3772688"/>
            <a:ext cx="1898639" cy="2044082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5E145542-4E03-4FDB-A608-A6175E933591}"/>
              </a:ext>
            </a:extLst>
          </p:cNvPr>
          <p:cNvSpPr txBox="1"/>
          <p:nvPr/>
        </p:nvSpPr>
        <p:spPr>
          <a:xfrm>
            <a:off x="539552" y="959135"/>
            <a:ext cx="3480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BRIDGE  DG, HEVI, 4th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order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B21A1A96-DD2C-46A4-B866-776A4F7FA0CD}"/>
              </a:ext>
            </a:extLst>
          </p:cNvPr>
          <p:cNvSpPr txBox="1"/>
          <p:nvPr/>
        </p:nvSpPr>
        <p:spPr>
          <a:xfrm>
            <a:off x="323528" y="1429584"/>
            <a:ext cx="1736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R2B2-grid, L10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E1001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dx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E100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~ 630 km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E100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dt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20s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85BCA3A-29DC-42B7-A4CD-17917F1F0A3A}"/>
              </a:ext>
            </a:extLst>
          </p:cNvPr>
          <p:cNvSpPr txBox="1"/>
          <p:nvPr/>
        </p:nvSpPr>
        <p:spPr>
          <a:xfrm>
            <a:off x="407036" y="4248169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E1001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dx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E100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~ 60 km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62A45BF-F006-480B-9765-9CE9E1A01073}"/>
              </a:ext>
            </a:extLst>
          </p:cNvPr>
          <p:cNvSpPr txBox="1"/>
          <p:nvPr/>
        </p:nvSpPr>
        <p:spPr>
          <a:xfrm flipH="1">
            <a:off x="401438" y="256851"/>
            <a:ext cx="5670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Baroclinic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instability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test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C7330F10-0F1A-47E4-AC9B-8F94818736FD}"/>
              </a:ext>
            </a:extLst>
          </p:cNvPr>
          <p:cNvSpPr txBox="1"/>
          <p:nvPr/>
        </p:nvSpPr>
        <p:spPr>
          <a:xfrm>
            <a:off x="1223773" y="2001517"/>
            <a:ext cx="1693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diffusion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kumimoji="0" lang="de-DE" sz="14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3 m²/s, </a:t>
            </a:r>
            <a:r>
              <a:rPr kumimoji="0" lang="de-DE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kumimoji="0" lang="de-DE" sz="14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=0):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A42D422-E2E9-4462-B5D5-25A4BF62DA3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58" b="19049"/>
          <a:stretch/>
        </p:blipFill>
        <p:spPr>
          <a:xfrm>
            <a:off x="2687692" y="1454189"/>
            <a:ext cx="2261522" cy="102948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AAC3459-9A62-4CA2-A940-BED1C9EDF4C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3" b="20208"/>
          <a:stretch/>
        </p:blipFill>
        <p:spPr>
          <a:xfrm>
            <a:off x="5211001" y="1429584"/>
            <a:ext cx="3045799" cy="1029480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23A89EC9-F9AA-48DD-B9CE-D368EA87F2C7}"/>
              </a:ext>
            </a:extLst>
          </p:cNvPr>
          <p:cNvSpPr txBox="1"/>
          <p:nvPr/>
        </p:nvSpPr>
        <p:spPr>
          <a:xfrm>
            <a:off x="323527" y="2383015"/>
            <a:ext cx="1800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R2B3-grid, L10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E1001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dx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E100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~ 315 km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E100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dt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40s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880A160-95C1-487C-BC1E-FAEDB649AB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9" b="17807"/>
          <a:stretch/>
        </p:blipFill>
        <p:spPr>
          <a:xfrm>
            <a:off x="2687691" y="2401773"/>
            <a:ext cx="2261521" cy="109408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A0C274E-79BB-4853-8D7D-EEC8A29A4DD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3" b="19863"/>
          <a:stretch/>
        </p:blipFill>
        <p:spPr>
          <a:xfrm>
            <a:off x="5210999" y="2408989"/>
            <a:ext cx="3045799" cy="109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780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ußzeilenplatzhalter 1">
            <a:extLst>
              <a:ext uri="{FF2B5EF4-FFF2-40B4-BE49-F238E27FC236}">
                <a16:creationId xmlns:a16="http://schemas.microsoft.com/office/drawing/2014/main" id="{0C02210B-14A5-4F21-8016-3C3624F65F1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5434013" y="6381750"/>
            <a:ext cx="3709987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M. Baldauf (DWD)</a:t>
            </a:r>
          </a:p>
        </p:txBody>
      </p:sp>
      <p:sp>
        <p:nvSpPr>
          <p:cNvPr id="23555" name="Foliennummernplatzhalter 2">
            <a:extLst>
              <a:ext uri="{FF2B5EF4-FFF2-40B4-BE49-F238E27FC236}">
                <a16:creationId xmlns:a16="http://schemas.microsoft.com/office/drawing/2014/main" id="{F44E744E-8E5C-4580-918D-87C669BBDAD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78863" y="6381750"/>
            <a:ext cx="465137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18F18F-7FF2-4449-93A2-6210C2C0D0FA}" type="slidenum"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de-DE" altLang="de-DE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3556" name="Grafik 3">
            <a:extLst>
              <a:ext uri="{FF2B5EF4-FFF2-40B4-BE49-F238E27FC236}">
                <a16:creationId xmlns:a16="http://schemas.microsoft.com/office/drawing/2014/main" id="{162CBE64-BCE4-4C7E-8B87-B07F946E3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052513"/>
            <a:ext cx="662463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feld 1">
            <a:extLst>
              <a:ext uri="{FF2B5EF4-FFF2-40B4-BE49-F238E27FC236}">
                <a16:creationId xmlns:a16="http://schemas.microsoft.com/office/drawing/2014/main" id="{D591156C-8AE7-45E3-8FC8-8B2F3D320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412875"/>
            <a:ext cx="4903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Flow over mountains; using total energy </a:t>
            </a:r>
            <a:r>
              <a:rPr kumimoji="0" lang="de-DE" altLang="de-DE" sz="1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059275975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D6EBE867-1F56-4718-8C0E-0916B5F6CCE8}"/>
              </a:ext>
            </a:extLst>
          </p:cNvPr>
          <p:cNvSpPr txBox="1"/>
          <p:nvPr/>
        </p:nvSpPr>
        <p:spPr>
          <a:xfrm>
            <a:off x="467544" y="2060848"/>
            <a:ext cx="84433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Why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does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this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DG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stuff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bothers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in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particular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the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turbulence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developers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Choice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of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new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prognostic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variables:</a:t>
            </a:r>
            <a:b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total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energy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vs. potential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temperature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3" name="CustomShape 1">
            <a:extLst>
              <a:ext uri="{FF2B5EF4-FFF2-40B4-BE49-F238E27FC236}">
                <a16:creationId xmlns:a16="http://schemas.microsoft.com/office/drawing/2014/main" id="{E3052114-C712-4CE2-93F0-73C250A54DD3}"/>
              </a:ext>
            </a:extLst>
          </p:cNvPr>
          <p:cNvSpPr/>
          <p:nvPr/>
        </p:nvSpPr>
        <p:spPr>
          <a:xfrm>
            <a:off x="4572000" y="6381750"/>
            <a:ext cx="3709988" cy="21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M. Baldauf (DWD)</a:t>
            </a:r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id="{1071ED88-62CD-484B-AAE2-B0F4BD267B87}"/>
              </a:ext>
            </a:extLst>
          </p:cNvPr>
          <p:cNvSpPr/>
          <p:nvPr/>
        </p:nvSpPr>
        <p:spPr>
          <a:xfrm>
            <a:off x="8283600" y="6381720"/>
            <a:ext cx="464400" cy="2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018B45BD-BC14-4435-A485-C44B48A8FE8A}" type="slidenum">
              <a:rPr lang="de-DE" sz="1000" b="0" strike="noStrike" spc="-1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42</a:t>
            </a:fld>
            <a:endParaRPr lang="de-DE" sz="1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64072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D6EBE867-1F56-4718-8C0E-0916B5F6CCE8}"/>
              </a:ext>
            </a:extLst>
          </p:cNvPr>
          <p:cNvSpPr txBox="1"/>
          <p:nvPr/>
        </p:nvSpPr>
        <p:spPr>
          <a:xfrm>
            <a:off x="467544" y="2060848"/>
            <a:ext cx="84433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Why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does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this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DG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stuff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bothers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in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particular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the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turbulence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developers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Choice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of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new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prognostic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variables:</a:t>
            </a:r>
            <a:b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total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energy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vs. potential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temperature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3" name="CustomShape 1">
            <a:extLst>
              <a:ext uri="{FF2B5EF4-FFF2-40B4-BE49-F238E27FC236}">
                <a16:creationId xmlns:a16="http://schemas.microsoft.com/office/drawing/2014/main" id="{044AF7B8-B7DD-4EC8-9E9B-9FF862902E20}"/>
              </a:ext>
            </a:extLst>
          </p:cNvPr>
          <p:cNvSpPr/>
          <p:nvPr/>
        </p:nvSpPr>
        <p:spPr>
          <a:xfrm>
            <a:off x="4572000" y="6381750"/>
            <a:ext cx="3709988" cy="21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M. Baldauf (DWD)</a:t>
            </a:r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id="{723F8AAC-5CBB-4DBA-90FB-219E6151DBA4}"/>
              </a:ext>
            </a:extLst>
          </p:cNvPr>
          <p:cNvSpPr/>
          <p:nvPr/>
        </p:nvSpPr>
        <p:spPr>
          <a:xfrm>
            <a:off x="8283600" y="6381720"/>
            <a:ext cx="464400" cy="2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018B45BD-BC14-4435-A485-C44B48A8FE8A}" type="slidenum">
              <a:rPr lang="de-DE" sz="1000" b="0" strike="noStrike" spc="-1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43</a:t>
            </a:fld>
            <a:endParaRPr lang="de-DE" sz="1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75838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Fußzeilenplatzhalter 1">
            <a:extLst>
              <a:ext uri="{FF2B5EF4-FFF2-40B4-BE49-F238E27FC236}">
                <a16:creationId xmlns:a16="http://schemas.microsoft.com/office/drawing/2014/main" id="{63728431-06AD-4330-AEFA-CC60794BF4B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5434013" y="6381750"/>
            <a:ext cx="3709987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M. Baldauf (DWD)</a:t>
            </a:r>
          </a:p>
        </p:txBody>
      </p:sp>
      <p:sp>
        <p:nvSpPr>
          <p:cNvPr id="145411" name="Foliennummernplatzhalter 2">
            <a:extLst>
              <a:ext uri="{FF2B5EF4-FFF2-40B4-BE49-F238E27FC236}">
                <a16:creationId xmlns:a16="http://schemas.microsoft.com/office/drawing/2014/main" id="{897BFF39-7285-4B77-AC9A-E58A3090B2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78863" y="6381750"/>
            <a:ext cx="465137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7FA90E-39F3-47D8-9EEB-4AE1396B3E7D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de-DE" altLang="de-DE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5412" name="Textfeld 3">
            <a:extLst>
              <a:ext uri="{FF2B5EF4-FFF2-40B4-BE49-F238E27FC236}">
                <a16:creationId xmlns:a16="http://schemas.microsoft.com/office/drawing/2014/main" id="{A5843C6D-F320-4074-B186-F131D9240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74" y="1052736"/>
            <a:ext cx="7993063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DG and 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Parameterisations</a:t>
            </a:r>
            <a:endParaRPr kumimoji="0" lang="de-DE" altLang="de-D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General 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principle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spatial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transport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advection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sedimentation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diffusion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…)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should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treated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in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DG-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scheme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Otherwise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loose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local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conservation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prognostic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variables.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Note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local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conservation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not just a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convenient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means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get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global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conservation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b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contrast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it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an essential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prerequisite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get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numerical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scheme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that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produce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physically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reliable 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solutions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correct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phase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speeds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…)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Box-models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(e.g. 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cloud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physics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chemistry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/aerosol-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packages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are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evaluated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and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deliver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tendencies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in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every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quadrature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point</a:t>
            </a:r>
            <a:b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at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first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place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adaptations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necessary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Nevertheless</a:t>
            </a: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de-DE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</a:t>
            </a: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‚</a:t>
            </a:r>
            <a:r>
              <a:rPr kumimoji="0" lang="de-DE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classical</a:t>
            </a: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‘ </a:t>
            </a:r>
            <a:r>
              <a:rPr kumimoji="0" lang="de-DE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physics</a:t>
            </a: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</a:t>
            </a:r>
            <a:r>
              <a:rPr kumimoji="0" lang="de-DE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dynamics-coupling</a:t>
            </a: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questions</a:t>
            </a: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remain</a:t>
            </a: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b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de-DE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overall</a:t>
            </a: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time </a:t>
            </a:r>
            <a:r>
              <a:rPr kumimoji="0" lang="de-DE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integration</a:t>
            </a: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scheme</a:t>
            </a: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 </a:t>
            </a:r>
            <a:r>
              <a:rPr kumimoji="0" lang="de-DE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how</a:t>
            </a: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</a:t>
            </a: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achieve</a:t>
            </a: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positive </a:t>
            </a:r>
            <a:r>
              <a:rPr kumimoji="0" lang="de-DE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definiteness</a:t>
            </a: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de-DE" alt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2551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CustomShape 1"/>
          <p:cNvSpPr/>
          <p:nvPr/>
        </p:nvSpPr>
        <p:spPr>
          <a:xfrm>
            <a:off x="4572000" y="6381720"/>
            <a:ext cx="3709440" cy="2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M. Baldauf (DWD)</a:t>
            </a:r>
            <a:endParaRPr kumimoji="0" lang="de-DE" sz="1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417" name="CustomShape 2"/>
          <p:cNvSpPr/>
          <p:nvPr/>
        </p:nvSpPr>
        <p:spPr>
          <a:xfrm>
            <a:off x="8283600" y="6381720"/>
            <a:ext cx="464400" cy="2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C83A75-6BA8-4775-9D0A-2BDD63E9B856}" type="slidenum">
              <a:rPr kumimoji="0" lang="de-DE" sz="10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de-DE" sz="1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418" name="CustomShape 3"/>
          <p:cNvSpPr/>
          <p:nvPr/>
        </p:nvSpPr>
        <p:spPr>
          <a:xfrm>
            <a:off x="539552" y="980728"/>
            <a:ext cx="8689536" cy="51845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B</a:t>
            </a:r>
            <a:r>
              <a:rPr kumimoji="0" lang="de-DE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uilding</a:t>
            </a:r>
            <a:r>
              <a:rPr kumimoji="0" lang="de-DE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blocks</a:t>
            </a:r>
            <a:r>
              <a:rPr kumimoji="0" lang="de-DE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for</a:t>
            </a:r>
            <a:r>
              <a:rPr kumimoji="0" lang="de-DE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turbulence</a:t>
            </a:r>
            <a:r>
              <a:rPr kumimoji="0" lang="de-DE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parameterizations</a:t>
            </a:r>
            <a:r>
              <a:rPr kumimoji="0" lang="de-DE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(I)</a:t>
            </a:r>
            <a:endParaRPr kumimoji="0" lang="de-DE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Keep in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mind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: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we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want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to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1" u="none" strike="noStrike" kern="1200" cap="none" spc="-1" normalizeH="0" baseline="0" noProof="0" dirty="0" err="1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conserve</a:t>
            </a:r>
            <a:r>
              <a:rPr kumimoji="0" lang="de-DE" sz="1800" b="0" i="1" u="none" strike="noStrike" kern="1200" cap="none" spc="-1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1" u="none" strike="noStrike" kern="1200" cap="none" spc="-1" normalizeH="0" baseline="0" noProof="0" dirty="0" err="1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prognostic</a:t>
            </a:r>
            <a:r>
              <a:rPr kumimoji="0" lang="de-DE" sz="1800" b="0" i="1" u="none" strike="noStrike" kern="1200" cap="none" spc="-1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variables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, </a:t>
            </a:r>
            <a:endParaRPr kumimoji="0" lang="de-DE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therefore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,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instead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of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delivering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only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tendencies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, </a:t>
            </a:r>
            <a:b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the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turbulence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parameterization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mainly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should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deliver</a:t>
            </a:r>
            <a:endParaRPr kumimoji="0" lang="de-DE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285840" marR="0" lvl="0" indent="-2851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fluxes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1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f</a:t>
            </a:r>
            <a:r>
              <a:rPr kumimoji="0" lang="de-DE" sz="1800" b="0" i="1" u="none" strike="noStrike" kern="1200" cap="none" spc="-1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 (s) 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(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for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explicit time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integration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) </a:t>
            </a:r>
            <a:endParaRPr kumimoji="0" lang="de-DE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285840" marR="0" lvl="0" indent="-2851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or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a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flux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coefficient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matrix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of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the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form </a:t>
            </a:r>
            <a:r>
              <a:rPr kumimoji="0" lang="de-DE" sz="1800" b="0" i="1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H</a:t>
            </a:r>
            <a:r>
              <a:rPr kumimoji="0" lang="de-DE" sz="1800" b="0" i="1" u="none" strike="noStrike" kern="1200" cap="none" spc="-1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ss</a:t>
            </a:r>
            <a:r>
              <a:rPr kumimoji="0" lang="de-DE" sz="1800" b="0" i="0" u="none" strike="noStrike" kern="1200" cap="none" spc="-1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‘ 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/>
                <a:ea typeface="DejaVu Sans"/>
                <a:cs typeface="DejaVu Sans"/>
              </a:rPr>
              <a:t>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/>
                <a:ea typeface="DejaVu Sans"/>
                <a:cs typeface="DejaVu Sans"/>
              </a:rPr>
              <a:t></a:t>
            </a:r>
            <a:r>
              <a:rPr kumimoji="0" lang="de-DE" sz="1800" b="1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f</a:t>
            </a:r>
            <a:r>
              <a:rPr kumimoji="0" lang="de-DE" sz="1800" b="0" i="1" u="none" strike="noStrike" kern="1200" cap="none" spc="-1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 (s) </a:t>
            </a:r>
            <a:r>
              <a:rPr kumimoji="0" lang="de-DE" sz="18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/</a:t>
            </a:r>
            <a:r>
              <a:rPr kumimoji="0" lang="de-DE" sz="18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/>
                <a:ea typeface="DejaVu Sans"/>
                <a:cs typeface="DejaVu Sans"/>
              </a:rPr>
              <a:t></a:t>
            </a:r>
            <a:r>
              <a:rPr kumimoji="0" lang="de-DE" sz="18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q</a:t>
            </a:r>
            <a:r>
              <a:rPr kumimoji="0" lang="de-DE" sz="1800" b="0" i="1" u="none" strike="noStrike" kern="1200" cap="none" spc="-1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(</a:t>
            </a:r>
            <a:r>
              <a:rPr kumimoji="0" lang="de-DE" sz="1800" b="0" i="1" u="none" strike="noStrike" kern="1200" cap="none" spc="-1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s‘</a:t>
            </a:r>
            <a:r>
              <a:rPr kumimoji="0" lang="de-DE" sz="1800" b="0" i="1" u="none" strike="noStrike" kern="1200" cap="none" spc="-1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)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(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for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implicit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time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integration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)</a:t>
            </a:r>
            <a:endParaRPr kumimoji="0" lang="de-DE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285840" marR="0" lvl="0" indent="-2851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or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a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combination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of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both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(explicit /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implicit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)</a:t>
            </a:r>
          </a:p>
          <a:p>
            <a:pPr marL="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This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holds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both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for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the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prognostic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variables (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velocity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/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momentum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, </a:t>
            </a:r>
            <a:b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temperature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/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energy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)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as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for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additional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closure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equations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(TKE,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variances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, ..)</a:t>
            </a:r>
            <a:endParaRPr kumimoji="0" lang="de-DE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Note: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don‘t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bother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with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the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time-integration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itself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;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this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takes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place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in a (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hopefully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)</a:t>
            </a:r>
            <a:endParaRPr kumimoji="0" lang="de-DE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stable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IMEX-RK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scheme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Therefore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a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turbulence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parameterization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should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be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separated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into</a:t>
            </a:r>
            <a:endParaRPr kumimoji="0" lang="de-DE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the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transport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scheme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i.e.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the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diffusion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terms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and additional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transport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b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equations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  <a:sym typeface="Wingdings" panose="05000000000000000000" pitchFamily="2" charset="2"/>
              </a:rPr>
              <a:t>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  <a:sym typeface="Wingdings" panose="05000000000000000000" pitchFamily="2" charset="2"/>
              </a:rPr>
              <a:t>they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  <a:sym typeface="Wingdings" panose="05000000000000000000" pitchFamily="2" charset="2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  <a:sym typeface="Wingdings" panose="05000000000000000000" pitchFamily="2" charset="2"/>
              </a:rPr>
              <a:t>are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  <a:sym typeface="Wingdings" panose="05000000000000000000" pitchFamily="2" charset="2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replaced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by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the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DG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scheme</a:t>
            </a:r>
            <a:endParaRPr kumimoji="0" lang="de-DE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the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‚pure‘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turbulence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parameterization</a:t>
            </a:r>
            <a:endParaRPr kumimoji="0" lang="de-DE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7612874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CustomShape 1"/>
          <p:cNvSpPr/>
          <p:nvPr/>
        </p:nvSpPr>
        <p:spPr>
          <a:xfrm>
            <a:off x="4572000" y="6381720"/>
            <a:ext cx="3709440" cy="2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M. Baldauf (DWD)</a:t>
            </a:r>
            <a:endParaRPr kumimoji="0" lang="de-DE" sz="1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420" name="CustomShape 2"/>
          <p:cNvSpPr/>
          <p:nvPr/>
        </p:nvSpPr>
        <p:spPr>
          <a:xfrm>
            <a:off x="8283600" y="6381720"/>
            <a:ext cx="464400" cy="2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5343C7-C96A-4638-AEF5-137FD67EDF64}" type="slidenum">
              <a:rPr kumimoji="0" lang="de-DE" sz="10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de-DE" sz="1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421" name="CustomShape 3"/>
          <p:cNvSpPr/>
          <p:nvPr/>
        </p:nvSpPr>
        <p:spPr>
          <a:xfrm>
            <a:off x="532315" y="1229124"/>
            <a:ext cx="8079369" cy="46767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B</a:t>
            </a:r>
            <a:r>
              <a:rPr kumimoji="0" lang="de-DE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uilding</a:t>
            </a:r>
            <a:r>
              <a:rPr kumimoji="0" lang="de-DE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blocks</a:t>
            </a:r>
            <a:r>
              <a:rPr kumimoji="0" lang="de-DE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for</a:t>
            </a:r>
            <a:r>
              <a:rPr kumimoji="0" lang="de-DE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turbulence</a:t>
            </a:r>
            <a:r>
              <a:rPr kumimoji="0" lang="de-DE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parameterizations</a:t>
            </a:r>
            <a:r>
              <a:rPr kumimoji="0" lang="de-DE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(II)</a:t>
            </a:r>
            <a:endParaRPr kumimoji="0" lang="de-DE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To calculate these fluxes at a certain (quadrature) point </a:t>
            </a:r>
            <a:r>
              <a:rPr kumimoji="0" lang="en-US" sz="1800" b="1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r</a:t>
            </a:r>
            <a:r>
              <a:rPr kumimoji="0" lang="en-US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, </a:t>
            </a:r>
            <a:endParaRPr kumimoji="0" lang="en-US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the turbulence model gets derivative variables at </a:t>
            </a:r>
            <a:r>
              <a:rPr kumimoji="0" lang="en-US" sz="1800" b="1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r </a:t>
            </a:r>
            <a:r>
              <a:rPr kumimoji="0" lang="en-US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from the </a:t>
            </a:r>
            <a:r>
              <a:rPr kumimoji="0" lang="en-US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dyn</a:t>
            </a:r>
            <a:r>
              <a:rPr kumimoji="0" lang="en-US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. core</a:t>
            </a:r>
            <a:endParaRPr kumimoji="0" lang="en-US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(‚x-, y-, z-‘-derivatives of the prognostic variables </a:t>
            </a:r>
            <a:r>
              <a:rPr kumimoji="0" lang="en-US" sz="18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/>
                <a:ea typeface="DejaVu Sans"/>
                <a:cs typeface="DejaVu Sans"/>
              </a:rPr>
              <a:t></a:t>
            </a:r>
            <a:r>
              <a:rPr kumimoji="0" lang="en-US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, </a:t>
            </a:r>
            <a:r>
              <a:rPr kumimoji="0" lang="en-US" sz="1800" b="1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M</a:t>
            </a:r>
            <a:r>
              <a:rPr kumimoji="0" lang="en-US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,</a:t>
            </a:r>
            <a:r>
              <a:rPr kumimoji="0" lang="en-US" sz="18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 </a:t>
            </a:r>
            <a:r>
              <a:rPr kumimoji="0" lang="en-US" sz="18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/>
                <a:ea typeface="DejaVu Sans"/>
                <a:cs typeface="DejaVu Sans"/>
              </a:rPr>
              <a:t></a:t>
            </a:r>
            <a:r>
              <a:rPr kumimoji="0" lang="en-US" sz="18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=</a:t>
            </a:r>
            <a:r>
              <a:rPr kumimoji="0" lang="en-US" sz="18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/>
                <a:ea typeface="DejaVu Sans"/>
                <a:cs typeface="DejaVu Sans"/>
              </a:rPr>
              <a:t></a:t>
            </a:r>
            <a:r>
              <a:rPr kumimoji="0" lang="en-US" sz="18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, q</a:t>
            </a:r>
            <a:r>
              <a:rPr kumimoji="0" lang="en-US" sz="1800" b="0" i="1" u="none" strike="noStrike" kern="1200" cap="none" spc="-1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(s)</a:t>
            </a:r>
            <a:r>
              <a:rPr kumimoji="0" lang="en-US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).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en-US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Use the chain rule of differentiation to derive arbitrary other spatial derivatives</a:t>
            </a:r>
            <a:endParaRPr kumimoji="0" lang="en-US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of a variable </a:t>
            </a:r>
            <a:r>
              <a:rPr kumimoji="0" lang="en-US" sz="18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/>
                <a:ea typeface="DejaVu Sans"/>
                <a:cs typeface="DejaVu Sans"/>
              </a:rPr>
              <a:t></a:t>
            </a:r>
            <a:r>
              <a:rPr kumimoji="0" lang="en-US" sz="18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en-US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= </a:t>
            </a:r>
            <a:r>
              <a:rPr kumimoji="0" lang="en-US" sz="18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f</a:t>
            </a:r>
            <a:r>
              <a:rPr kumimoji="0" lang="en-US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(</a:t>
            </a:r>
            <a:r>
              <a:rPr kumimoji="0" lang="en-US" sz="18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/>
                <a:ea typeface="DejaVu Sans"/>
                <a:cs typeface="DejaVu Sans"/>
              </a:rPr>
              <a:t></a:t>
            </a:r>
            <a:r>
              <a:rPr kumimoji="0" lang="en-US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, </a:t>
            </a:r>
            <a:r>
              <a:rPr kumimoji="0" lang="en-US" sz="1800" b="1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M</a:t>
            </a:r>
            <a:r>
              <a:rPr kumimoji="0" lang="en-US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,</a:t>
            </a:r>
            <a:r>
              <a:rPr kumimoji="0" lang="en-US" sz="18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 </a:t>
            </a:r>
            <a:r>
              <a:rPr kumimoji="0" lang="en-US" sz="18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/>
                <a:ea typeface="DejaVu Sans"/>
                <a:cs typeface="DejaVu Sans"/>
              </a:rPr>
              <a:t></a:t>
            </a:r>
            <a:r>
              <a:rPr kumimoji="0" lang="en-US" sz="18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, q</a:t>
            </a:r>
            <a:r>
              <a:rPr kumimoji="0" lang="en-US" sz="1800" b="0" i="1" u="none" strike="noStrike" kern="1200" cap="none" spc="-1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(s)</a:t>
            </a:r>
            <a:r>
              <a:rPr kumimoji="0" lang="en-US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In this ideal world, a turbulence modeler wouldn‘t need any grid information!</a:t>
            </a:r>
            <a:endParaRPr kumimoji="0" lang="en-US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Problems </a:t>
            </a:r>
            <a:r>
              <a:rPr kumimoji="0" lang="de-DE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to</a:t>
            </a:r>
            <a:r>
              <a:rPr kumimoji="0" lang="de-DE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solve</a:t>
            </a:r>
            <a:r>
              <a:rPr kumimoji="0" lang="de-DE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:</a:t>
            </a:r>
            <a:endParaRPr kumimoji="0" lang="de-DE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285840" marR="0" lvl="0" indent="-2851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In </a:t>
            </a:r>
            <a:r>
              <a:rPr kumimoji="0" lang="de-DE" sz="18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/>
                <a:ea typeface="DejaVu Sans"/>
                <a:cs typeface="DejaVu Sans"/>
              </a:rPr>
              <a:t></a:t>
            </a:r>
            <a:r>
              <a:rPr kumimoji="0" lang="de-DE" sz="18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= </a:t>
            </a:r>
            <a:r>
              <a:rPr kumimoji="0" lang="de-DE" sz="18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f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(</a:t>
            </a:r>
            <a:r>
              <a:rPr kumimoji="0" lang="de-DE" sz="18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/>
                <a:ea typeface="DejaVu Sans"/>
                <a:cs typeface="DejaVu Sans"/>
              </a:rPr>
              <a:t>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, </a:t>
            </a:r>
            <a:r>
              <a:rPr kumimoji="0" lang="de-DE" sz="1800" b="1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M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,</a:t>
            </a:r>
            <a:r>
              <a:rPr kumimoji="0" lang="de-DE" sz="18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 </a:t>
            </a:r>
            <a:r>
              <a:rPr kumimoji="0" lang="de-DE" sz="18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/>
                <a:ea typeface="DejaVu Sans"/>
                <a:cs typeface="DejaVu Sans"/>
              </a:rPr>
              <a:t></a:t>
            </a:r>
            <a:r>
              <a:rPr kumimoji="0" lang="de-DE" sz="18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, q</a:t>
            </a:r>
            <a:r>
              <a:rPr kumimoji="0" lang="de-DE" sz="1800" b="0" i="1" u="none" strike="noStrike" kern="1200" cap="none" spc="-1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(s)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),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the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function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f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may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contain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b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non-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differentiable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Heaviside-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functions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(i.e. ‚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if-conditions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‘)   (?).</a:t>
            </a:r>
            <a:b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Replace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these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by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‚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relaxation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expressions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‘?</a:t>
            </a:r>
            <a:endParaRPr kumimoji="0" lang="de-DE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285840" marR="0" lvl="0" indent="-2851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How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to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treat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non-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local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closures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? </a:t>
            </a:r>
            <a:b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(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smoothing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operations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,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spatial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integrations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, …)</a:t>
            </a:r>
            <a:endParaRPr kumimoji="0" lang="de-DE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7057161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DC05BFF0-1545-4F16-B38F-2A035A26D929}"/>
              </a:ext>
            </a:extLst>
          </p:cNvPr>
          <p:cNvSpPr txBox="1"/>
          <p:nvPr/>
        </p:nvSpPr>
        <p:spPr>
          <a:xfrm>
            <a:off x="385071" y="1340768"/>
            <a:ext cx="8759321" cy="473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Support </a:t>
            </a:r>
            <a:r>
              <a:rPr kumimoji="0" lang="de-DE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for</a:t>
            </a:r>
            <a:r>
              <a:rPr kumimoji="0" lang="de-DE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the</a:t>
            </a:r>
            <a:r>
              <a:rPr kumimoji="0" lang="de-DE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turbulence</a:t>
            </a:r>
            <a:r>
              <a:rPr kumimoji="0" lang="de-DE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modelers</a:t>
            </a:r>
            <a:r>
              <a:rPr kumimoji="0" lang="de-DE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by</a:t>
            </a:r>
            <a:r>
              <a:rPr kumimoji="0" lang="de-DE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DG </a:t>
            </a:r>
            <a:r>
              <a:rPr kumimoji="0" lang="de-DE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developers</a:t>
            </a:r>
            <a:endParaRPr kumimoji="0" lang="de-DE" sz="1800" b="1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Of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course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,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turbulence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modelers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need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a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lot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of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support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for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their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implementation</a:t>
            </a:r>
            <a:b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into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the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DG-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solver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(i.e.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into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BRIDGE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or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ICON-DG),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regarding</a:t>
            </a:r>
            <a:endParaRPr kumimoji="0" lang="de-DE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Preparation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of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the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equations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regarding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correct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metrics</a:t>
            </a:r>
            <a:endParaRPr kumimoji="0" lang="de-DE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Separation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into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explicit and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vertically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implicit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parts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(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fluxes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, eventual source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terms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Consider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special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treatment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of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higher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order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derivatives (e.g.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diffusion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terms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)</a:t>
            </a:r>
            <a:b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in a DG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scheme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(‚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local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DG‘, BR1, BR2, , ‚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compact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DG‘, …)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…</a:t>
            </a:r>
            <a:b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endParaRPr kumimoji="0" lang="de-DE" sz="1800" b="1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Currently</a:t>
            </a:r>
            <a:r>
              <a:rPr kumimoji="0" lang="de-DE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implemented</a:t>
            </a:r>
            <a:r>
              <a:rPr kumimoji="0" lang="de-DE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examples</a:t>
            </a:r>
            <a:r>
              <a:rPr kumimoji="0" lang="de-DE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in BRIDGE:</a:t>
            </a:r>
            <a:endParaRPr kumimoji="0" lang="de-DE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285840" marR="0" lvl="0" indent="-2851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Prandtl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mixing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length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model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1" i="0" u="none" strike="noStrike" kern="1200" cap="none" spc="-1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DejaVu Sans"/>
                <a:cs typeface="DejaVu Sans"/>
                <a:sym typeface="Wingdings" panose="05000000000000000000" pitchFamily="2" charset="2"/>
              </a:rPr>
              <a:t></a:t>
            </a:r>
            <a:endParaRPr kumimoji="0" lang="de-DE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285840" marR="0" lvl="0" indent="-2851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Smagorinsky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model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 </a:t>
            </a:r>
            <a:r>
              <a:rPr kumimoji="0" lang="de-DE" sz="1800" b="1" i="0" u="none" strike="noStrike" kern="1200" cap="none" spc="-1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DejaVu Sans"/>
                <a:cs typeface="DejaVu Sans"/>
                <a:sym typeface="Wingdings" panose="05000000000000000000" pitchFamily="2" charset="2"/>
              </a:rPr>
              <a:t></a:t>
            </a:r>
            <a:endParaRPr kumimoji="0" lang="de-DE" sz="1800" b="1" i="0" u="none" strike="noStrike" kern="1200" cap="none" spc="-1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285840" marR="0" lvl="0" indent="-2851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prognostic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TKE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equation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+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transfer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scheme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(neutral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stratification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) </a:t>
            </a:r>
            <a:r>
              <a:rPr kumimoji="0" lang="de-DE" sz="1800" b="1" i="0" u="none" strike="noStrike" kern="1200" cap="none" spc="-1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DejaVu Sans"/>
                <a:cs typeface="DejaVu Sans"/>
                <a:sym typeface="Wingdings" panose="05000000000000000000" pitchFamily="2" charset="2"/>
              </a:rPr>
              <a:t></a:t>
            </a:r>
            <a:endParaRPr kumimoji="0" lang="de-DE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3" name="CustomShape 1">
            <a:extLst>
              <a:ext uri="{FF2B5EF4-FFF2-40B4-BE49-F238E27FC236}">
                <a16:creationId xmlns:a16="http://schemas.microsoft.com/office/drawing/2014/main" id="{3936CBA3-D1D8-4354-AA0B-0B37092A52EB}"/>
              </a:ext>
            </a:extLst>
          </p:cNvPr>
          <p:cNvSpPr/>
          <p:nvPr/>
        </p:nvSpPr>
        <p:spPr>
          <a:xfrm>
            <a:off x="4572000" y="6381750"/>
            <a:ext cx="3709988" cy="21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M. Baldauf (DWD)</a:t>
            </a:r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id="{CF3E2B97-40AD-4CEE-AEB0-1C6F0FB87684}"/>
              </a:ext>
            </a:extLst>
          </p:cNvPr>
          <p:cNvSpPr/>
          <p:nvPr/>
        </p:nvSpPr>
        <p:spPr>
          <a:xfrm>
            <a:off x="8283600" y="6381720"/>
            <a:ext cx="464400" cy="2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8B45BD-BC14-4435-A485-C44B48A8FE8A}" type="slidenum">
              <a:rPr kumimoji="0" lang="de-DE" sz="10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5851076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CustomShape 1"/>
          <p:cNvSpPr/>
          <p:nvPr/>
        </p:nvSpPr>
        <p:spPr>
          <a:xfrm>
            <a:off x="4572000" y="6381720"/>
            <a:ext cx="3709440" cy="2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M. Baldauf (DWD)</a:t>
            </a:r>
          </a:p>
        </p:txBody>
      </p:sp>
      <p:sp>
        <p:nvSpPr>
          <p:cNvPr id="366" name="CustomShape 2"/>
          <p:cNvSpPr/>
          <p:nvPr/>
        </p:nvSpPr>
        <p:spPr>
          <a:xfrm>
            <a:off x="8283600" y="6381720"/>
            <a:ext cx="464400" cy="2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5129B-4C46-423F-83E2-48084ECE1F53}" type="slidenum">
              <a:rPr kumimoji="0" lang="de-DE" sz="10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de-DE" sz="10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7" name="CustomShape 3"/>
          <p:cNvSpPr/>
          <p:nvPr/>
        </p:nvSpPr>
        <p:spPr>
          <a:xfrm>
            <a:off x="323280" y="981000"/>
            <a:ext cx="8515440" cy="4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Horizontally explicit - vertically implicit (HEVI)-scheme with DG</a:t>
            </a:r>
            <a:endParaRPr kumimoji="0" lang="de-DE" sz="2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68" name="Picture 7" descr="M:\mbaldauf\Work\Projekte\Veranstaltungen\2017\170403_PDEs_Paris\Unbenannt.png"/>
          <p:cNvPicPr/>
          <p:nvPr/>
        </p:nvPicPr>
        <p:blipFill>
          <a:blip r:embed="rId2"/>
          <a:stretch/>
        </p:blipFill>
        <p:spPr>
          <a:xfrm>
            <a:off x="517680" y="2498760"/>
            <a:ext cx="4939560" cy="596160"/>
          </a:xfrm>
          <a:prstGeom prst="rect">
            <a:avLst/>
          </a:prstGeom>
          <a:ln>
            <a:noFill/>
          </a:ln>
        </p:spPr>
      </p:pic>
      <p:pic>
        <p:nvPicPr>
          <p:cNvPr id="369" name="Picture 8" descr="M:\mbaldauf\Work\Projekte\Veranstaltungen\2017\170403_PDEs_Paris\Unbenannt.png"/>
          <p:cNvPicPr/>
          <p:nvPr/>
        </p:nvPicPr>
        <p:blipFill>
          <a:blip r:embed="rId3"/>
          <a:stretch/>
        </p:blipFill>
        <p:spPr>
          <a:xfrm>
            <a:off x="6100920" y="2433600"/>
            <a:ext cx="1866240" cy="469080"/>
          </a:xfrm>
          <a:prstGeom prst="rect">
            <a:avLst/>
          </a:prstGeom>
          <a:ln>
            <a:noFill/>
          </a:ln>
        </p:spPr>
      </p:pic>
      <p:pic>
        <p:nvPicPr>
          <p:cNvPr id="370" name="Picture 9" descr="M:\mbaldauf\Work\Projekte\Veranstaltungen\2017\170403_PDEs_Paris\Unbenannt.png"/>
          <p:cNvPicPr/>
          <p:nvPr/>
        </p:nvPicPr>
        <p:blipFill>
          <a:blip r:embed="rId4"/>
          <a:stretch/>
        </p:blipFill>
        <p:spPr>
          <a:xfrm>
            <a:off x="6316560" y="2911320"/>
            <a:ext cx="2583720" cy="685080"/>
          </a:xfrm>
          <a:prstGeom prst="rect">
            <a:avLst/>
          </a:prstGeom>
          <a:ln>
            <a:noFill/>
          </a:ln>
        </p:spPr>
      </p:pic>
      <p:sp>
        <p:nvSpPr>
          <p:cNvPr id="371" name="CustomShape 4"/>
          <p:cNvSpPr/>
          <p:nvPr/>
        </p:nvSpPr>
        <p:spPr>
          <a:xfrm>
            <a:off x="1434240" y="3013560"/>
            <a:ext cx="8773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explicit</a:t>
            </a:r>
            <a:endParaRPr kumimoji="0" lang="de-DE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2" name="CustomShape 5"/>
          <p:cNvSpPr/>
          <p:nvPr/>
        </p:nvSpPr>
        <p:spPr>
          <a:xfrm>
            <a:off x="2808000" y="3019320"/>
            <a:ext cx="8773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implicit</a:t>
            </a:r>
            <a:endParaRPr kumimoji="0" lang="de-DE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3" name="CustomShape 6"/>
          <p:cNvSpPr/>
          <p:nvPr/>
        </p:nvSpPr>
        <p:spPr>
          <a:xfrm>
            <a:off x="3747240" y="3019320"/>
            <a:ext cx="8773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explicit</a:t>
            </a:r>
            <a:endParaRPr kumimoji="0" lang="de-DE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4" name="CustomShape 7"/>
          <p:cNvSpPr/>
          <p:nvPr/>
        </p:nvSpPr>
        <p:spPr>
          <a:xfrm>
            <a:off x="4711680" y="3035160"/>
            <a:ext cx="8773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implicit</a:t>
            </a:r>
            <a:endParaRPr kumimoji="0" lang="de-DE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5" name="CustomShape 8"/>
          <p:cNvSpPr/>
          <p:nvPr/>
        </p:nvSpPr>
        <p:spPr>
          <a:xfrm>
            <a:off x="443880" y="1628640"/>
            <a:ext cx="801252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1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Motivation</a:t>
            </a:r>
            <a:r>
              <a:rPr kumimoji="0" lang="de-DE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: get rid of the </a:t>
            </a:r>
            <a:r>
              <a:rPr kumimoji="0" lang="de-DE" sz="18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strong time step restriction </a:t>
            </a:r>
            <a:r>
              <a:rPr kumimoji="0" lang="de-DE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by vertical sound wave</a:t>
            </a:r>
            <a:endParaRPr kumimoji="0" lang="de-DE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	expansion in </a:t>
            </a:r>
            <a:r>
              <a:rPr kumimoji="0" lang="de-DE" sz="18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flat grid cells  </a:t>
            </a:r>
            <a:r>
              <a:rPr kumimoji="0" lang="de-DE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(in particular near the ground)</a:t>
            </a:r>
            <a:endParaRPr kumimoji="0" lang="de-DE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6" name="CustomShape 9"/>
          <p:cNvSpPr/>
          <p:nvPr/>
        </p:nvSpPr>
        <p:spPr>
          <a:xfrm>
            <a:off x="664920" y="5456275"/>
            <a:ext cx="7919280" cy="72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Baldauf, M. (2021): </a:t>
            </a:r>
            <a:r>
              <a:rPr kumimoji="0" lang="de-DE" sz="14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A </a:t>
            </a:r>
            <a:r>
              <a:rPr kumimoji="0" lang="de-DE" sz="1400" b="0" i="1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horizontally</a:t>
            </a:r>
            <a:r>
              <a:rPr kumimoji="0" lang="de-DE" sz="14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 explicit, </a:t>
            </a:r>
            <a:r>
              <a:rPr kumimoji="0" lang="de-DE" sz="1400" b="0" i="1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vertically</a:t>
            </a:r>
            <a:r>
              <a:rPr kumimoji="0" lang="de-DE" sz="14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 </a:t>
            </a:r>
            <a:r>
              <a:rPr kumimoji="0" lang="de-DE" sz="1400" b="0" i="1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implicit</a:t>
            </a:r>
            <a:r>
              <a:rPr kumimoji="0" lang="de-DE" sz="14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 (HEVI) </a:t>
            </a:r>
            <a:r>
              <a:rPr kumimoji="0" lang="de-DE" sz="1400" b="0" i="1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discontinuous</a:t>
            </a:r>
            <a:b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400" b="0" i="1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Galerkin</a:t>
            </a:r>
            <a:r>
              <a:rPr kumimoji="0" lang="de-DE" sz="14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 </a:t>
            </a:r>
            <a:r>
              <a:rPr kumimoji="0" lang="de-DE" sz="1400" b="0" i="1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scheme</a:t>
            </a:r>
            <a:r>
              <a:rPr kumimoji="0" lang="de-DE" sz="14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 </a:t>
            </a:r>
            <a:r>
              <a:rPr kumimoji="0" lang="de-DE" sz="1400" b="0" i="1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for</a:t>
            </a:r>
            <a:r>
              <a:rPr kumimoji="0" lang="de-DE" sz="14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 </a:t>
            </a:r>
            <a:r>
              <a:rPr kumimoji="0" lang="de-DE" sz="1400" b="0" i="1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the</a:t>
            </a:r>
            <a:r>
              <a:rPr kumimoji="0" lang="de-DE" sz="14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 2-dim. Euler </a:t>
            </a:r>
            <a:r>
              <a:rPr kumimoji="0" lang="de-DE" sz="1400" b="0" i="1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and</a:t>
            </a:r>
            <a:r>
              <a:rPr kumimoji="0" lang="de-DE" sz="14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 </a:t>
            </a:r>
            <a:r>
              <a:rPr kumimoji="0" lang="de-DE" sz="1400" b="0" i="1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Navier</a:t>
            </a:r>
            <a:r>
              <a:rPr kumimoji="0" lang="de-DE" sz="14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-Stokes </a:t>
            </a:r>
            <a:r>
              <a:rPr kumimoji="0" lang="de-DE" sz="1400" b="0" i="1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equations</a:t>
            </a:r>
            <a:r>
              <a:rPr kumimoji="0" lang="de-DE" sz="14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 </a:t>
            </a:r>
            <a:r>
              <a:rPr kumimoji="0" lang="de-DE" sz="1400" b="0" i="1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using</a:t>
            </a:r>
            <a:r>
              <a:rPr kumimoji="0" lang="de-DE" sz="14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 </a:t>
            </a:r>
            <a:b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4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terrain-</a:t>
            </a:r>
            <a:r>
              <a:rPr kumimoji="0" lang="de-DE" sz="1400" b="0" i="1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following</a:t>
            </a:r>
            <a:r>
              <a:rPr kumimoji="0" lang="de-DE" sz="14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 </a:t>
            </a:r>
            <a:r>
              <a:rPr kumimoji="0" lang="de-DE" sz="1400" b="0" i="1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coordinates</a:t>
            </a:r>
            <a:r>
              <a:rPr kumimoji="0" lang="de-DE" sz="1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, J. Comp. Phys. 446</a:t>
            </a:r>
            <a:endParaRPr kumimoji="0" lang="de-DE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7" name="CustomShape 10"/>
          <p:cNvSpPr/>
          <p:nvPr/>
        </p:nvSpPr>
        <p:spPr>
          <a:xfrm>
            <a:off x="344340" y="3531404"/>
            <a:ext cx="8473320" cy="17528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marR="0" lvl="0" indent="-2851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The </a:t>
            </a:r>
            <a:r>
              <a:rPr kumimoji="0" lang="en-US" sz="1800" b="1" i="0" u="none" strike="noStrike" kern="1200" cap="none" spc="-1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implicit</a:t>
            </a:r>
            <a:r>
              <a:rPr kumimoji="0" lang="en-US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 part leads to several </a:t>
            </a:r>
            <a:r>
              <a:rPr kumimoji="0" lang="en-US" sz="1800" b="1" i="0" u="none" strike="noStrike" kern="1200" cap="none" spc="-1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block-tridiagonal</a:t>
            </a:r>
            <a:r>
              <a:rPr kumimoji="0" lang="en-US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 </a:t>
            </a:r>
            <a:r>
              <a:rPr kumimoji="0" lang="en-US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matrices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840" marR="0" lvl="0" indent="-2851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1" i="0" u="none" strike="noStrike" kern="1200" cap="none" spc="-1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Collocation</a:t>
            </a:r>
            <a:r>
              <a:rPr kumimoji="0" lang="en-US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 decouples equations in the horizontal base functions </a:t>
            </a:r>
            <a:br>
              <a:rPr kumimoji="0" lang="en-US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</a:br>
            <a:r>
              <a:rPr kumimoji="0" lang="en-US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 more, but smaller block-</a:t>
            </a:r>
            <a:r>
              <a:rPr kumimoji="0" lang="en-US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tridiag</a:t>
            </a:r>
            <a:r>
              <a:rPr kumimoji="0" lang="en-US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. matrices </a:t>
            </a:r>
            <a:r>
              <a:rPr kumimoji="0" lang="en-US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efficiency increase </a:t>
            </a:r>
          </a:p>
          <a:p>
            <a:pPr marL="285840" marR="0" lvl="0" indent="-2851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1" i="0" u="none" strike="noStrike" kern="1200" cap="none" spc="-1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/>
                <a:ea typeface="DejaVu Sans"/>
                <a:cs typeface="+mn-cs"/>
                <a:sym typeface="Wingdings" panose="05000000000000000000" pitchFamily="2" charset="2"/>
              </a:rPr>
              <a:t>direct solvers</a:t>
            </a:r>
            <a:r>
              <a:rPr kumimoji="0" lang="en-US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  <a:sym typeface="Wingdings" panose="05000000000000000000" pitchFamily="2" charset="2"/>
              </a:rPr>
              <a:t> are useable (no need for iterative solvers)</a:t>
            </a:r>
            <a:endParaRPr kumimoji="0" lang="de-DE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840" marR="0" lvl="0" indent="-2851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Use of </a:t>
            </a:r>
            <a:r>
              <a:rPr kumimoji="0" lang="en-US" sz="1800" b="1" i="0" u="none" strike="noStrike" kern="1200" cap="none" spc="-1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IMEX-</a:t>
            </a:r>
            <a:r>
              <a:rPr kumimoji="0" lang="en-US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Runge</a:t>
            </a:r>
            <a:r>
              <a:rPr kumimoji="0" lang="en-US" sz="1800" b="1" i="0" u="none" strike="noStrike" kern="1200" cap="none" spc="-1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-</a:t>
            </a:r>
            <a:r>
              <a:rPr kumimoji="0" lang="en-US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Kutta</a:t>
            </a:r>
            <a:r>
              <a:rPr kumimoji="0" lang="en-US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 (SDIRK) schemes: SSP3(3,3,2), SSP3(4,3,3)</a:t>
            </a:r>
            <a:b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(</a:t>
            </a:r>
            <a:r>
              <a:rPr kumimoji="0" lang="en-US" sz="1800" b="0" i="1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Pareschi</a:t>
            </a:r>
            <a:r>
              <a:rPr kumimoji="0" lang="en-US" sz="18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, Russo (2005) JSC</a:t>
            </a:r>
            <a:r>
              <a:rPr kumimoji="0" lang="en-US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)</a:t>
            </a:r>
            <a:endParaRPr kumimoji="0" lang="de-DE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0354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41DF806-0248-4704-9DC2-2DC76BCBE7F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434013" y="6381750"/>
            <a:ext cx="3709987" cy="2159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M. Baldauf (DWD)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D97E4BB-DD11-4D4E-958E-5BE8C6185A5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78863" y="6381750"/>
            <a:ext cx="465137" cy="2159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31B57-C2B8-4107-B469-948E35B22E49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de-DE" altLang="de-DE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BE7AF49-1018-4243-9FA4-4B9B3B8867A5}"/>
              </a:ext>
            </a:extLst>
          </p:cNvPr>
          <p:cNvSpPr txBox="1"/>
          <p:nvPr/>
        </p:nvSpPr>
        <p:spPr>
          <a:xfrm>
            <a:off x="539552" y="3388481"/>
            <a:ext cx="7067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Reference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simulations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(Fig 8.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from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Jablonowski</a:t>
            </a: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Williamson (2006) QJRMS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):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DDF25BF-4562-4BB2-9FA6-849F691612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400" y="3802439"/>
            <a:ext cx="2460760" cy="204408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2EF3B3E-0C82-48F7-903B-F0D62BD03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93" y="5846521"/>
            <a:ext cx="2063154" cy="47572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1D4F11B-E1A7-4933-AC67-77982B588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953" y="5853606"/>
            <a:ext cx="2945653" cy="461555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2BDC5624-D04A-4061-8FCD-6368D8ED1B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361" y="3772688"/>
            <a:ext cx="1898639" cy="2044082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5E145542-4E03-4FDB-A608-A6175E933591}"/>
              </a:ext>
            </a:extLst>
          </p:cNvPr>
          <p:cNvSpPr txBox="1"/>
          <p:nvPr/>
        </p:nvSpPr>
        <p:spPr>
          <a:xfrm>
            <a:off x="539552" y="959135"/>
            <a:ext cx="3480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BRIDGE  DG, HEVI, 4th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order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85BCA3A-29DC-42B7-A4CD-17917F1F0A3A}"/>
              </a:ext>
            </a:extLst>
          </p:cNvPr>
          <p:cNvSpPr txBox="1"/>
          <p:nvPr/>
        </p:nvSpPr>
        <p:spPr>
          <a:xfrm>
            <a:off x="407036" y="4248169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E1001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dx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E100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~ 60 km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62A45BF-F006-480B-9765-9CE9E1A01073}"/>
              </a:ext>
            </a:extLst>
          </p:cNvPr>
          <p:cNvSpPr txBox="1"/>
          <p:nvPr/>
        </p:nvSpPr>
        <p:spPr>
          <a:xfrm flipH="1">
            <a:off x="401438" y="256851"/>
            <a:ext cx="5670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Baroclinic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instability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test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23A89EC9-F9AA-48DD-B9CE-D368EA87F2C7}"/>
              </a:ext>
            </a:extLst>
          </p:cNvPr>
          <p:cNvSpPr txBox="1"/>
          <p:nvPr/>
        </p:nvSpPr>
        <p:spPr>
          <a:xfrm>
            <a:off x="398253" y="1630641"/>
            <a:ext cx="1800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R2B3-grid, L10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E1001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dx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E100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~ 315 km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E100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dt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40s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3A43DF0-E9B3-41EF-8AB2-5FAF14EA97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1" b="19045"/>
          <a:stretch/>
        </p:blipFill>
        <p:spPr>
          <a:xfrm>
            <a:off x="2640673" y="1603180"/>
            <a:ext cx="2258679" cy="1110753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8678109-310A-4C6A-BD87-89F97D0061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3" b="19863"/>
          <a:stretch/>
        </p:blipFill>
        <p:spPr>
          <a:xfrm>
            <a:off x="5259769" y="1603179"/>
            <a:ext cx="2988353" cy="1160107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057DA0F2-A7E8-4D05-A6AA-B31480DBA534}"/>
              </a:ext>
            </a:extLst>
          </p:cNvPr>
          <p:cNvSpPr txBox="1"/>
          <p:nvPr/>
        </p:nvSpPr>
        <p:spPr>
          <a:xfrm>
            <a:off x="539552" y="2728808"/>
            <a:ext cx="8472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ym typeface="Wingdings" panose="05000000000000000000" pitchFamily="2" charset="2"/>
              </a:rPr>
              <a:t> </a:t>
            </a:r>
            <a:r>
              <a:rPr lang="de-DE" sz="1600" dirty="0" err="1">
                <a:sym typeface="Wingdings" panose="05000000000000000000" pitchFamily="2" charset="2"/>
              </a:rPr>
              <a:t>p</a:t>
            </a:r>
            <a:r>
              <a:rPr lang="de-DE" sz="1600" dirty="0" err="1"/>
              <a:t>osition</a:t>
            </a:r>
            <a:r>
              <a:rPr lang="de-DE" sz="1600" dirty="0"/>
              <a:t> and </a:t>
            </a:r>
            <a:r>
              <a:rPr lang="de-DE" sz="1600" dirty="0" err="1"/>
              <a:t>strength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pattern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ok,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obvious</a:t>
            </a:r>
            <a:r>
              <a:rPr lang="de-DE" sz="1600" dirty="0"/>
              <a:t> </a:t>
            </a:r>
            <a:r>
              <a:rPr lang="de-DE" sz="1600" dirty="0" err="1"/>
              <a:t>noise</a:t>
            </a:r>
            <a:r>
              <a:rPr lang="de-DE" sz="1600" dirty="0"/>
              <a:t> </a:t>
            </a:r>
            <a:r>
              <a:rPr lang="de-DE" sz="1600" i="1" dirty="0"/>
              <a:t>in </a:t>
            </a:r>
            <a:r>
              <a:rPr lang="de-DE" sz="1600" i="1" dirty="0" err="1"/>
              <a:t>the</a:t>
            </a:r>
            <a:r>
              <a:rPr lang="de-DE" sz="1600" i="1" dirty="0"/>
              <a:t> </a:t>
            </a:r>
            <a:r>
              <a:rPr lang="de-DE" sz="1600" i="1" dirty="0" err="1"/>
              <a:t>first</a:t>
            </a:r>
            <a:r>
              <a:rPr lang="de-DE" sz="1600" i="1" dirty="0"/>
              <a:t> derivative</a:t>
            </a:r>
            <a:br>
              <a:rPr lang="de-DE" sz="1600" dirty="0"/>
            </a:br>
            <a:r>
              <a:rPr lang="de-DE" sz="1600" dirty="0"/>
              <a:t>must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/>
              <a:t>treated</a:t>
            </a:r>
            <a:r>
              <a:rPr lang="de-DE" sz="1600" dirty="0"/>
              <a:t> </a:t>
            </a:r>
            <a:r>
              <a:rPr lang="de-DE" sz="1600" dirty="0" err="1"/>
              <a:t>by</a:t>
            </a:r>
            <a:r>
              <a:rPr lang="de-DE" sz="1600" dirty="0"/>
              <a:t> an </a:t>
            </a:r>
            <a:r>
              <a:rPr lang="de-DE" sz="1600" dirty="0" err="1"/>
              <a:t>adequate</a:t>
            </a:r>
            <a:r>
              <a:rPr lang="de-DE" sz="1600" dirty="0"/>
              <a:t> </a:t>
            </a:r>
            <a:r>
              <a:rPr lang="de-DE" sz="1600" dirty="0" err="1"/>
              <a:t>postprocessing</a:t>
            </a:r>
            <a:r>
              <a:rPr lang="de-DE" sz="1600" dirty="0"/>
              <a:t>, </a:t>
            </a:r>
            <a:r>
              <a:rPr lang="de-DE" sz="1600" dirty="0" err="1"/>
              <a:t>later</a:t>
            </a:r>
            <a:r>
              <a:rPr lang="de-DE" sz="1600" dirty="0"/>
              <a:t> on (e.g. </a:t>
            </a:r>
            <a:r>
              <a:rPr lang="de-DE" sz="1600" i="1" dirty="0" err="1"/>
              <a:t>Cockburn</a:t>
            </a:r>
            <a:r>
              <a:rPr lang="de-DE" sz="1600" i="1" dirty="0"/>
              <a:t>, </a:t>
            </a:r>
            <a:r>
              <a:rPr lang="de-DE" sz="1600" i="1" dirty="0" err="1"/>
              <a:t>Luskin</a:t>
            </a:r>
            <a:r>
              <a:rPr lang="de-DE" sz="1600" i="1" dirty="0"/>
              <a:t>, … (2003)</a:t>
            </a:r>
            <a:r>
              <a:rPr lang="de-DE" sz="1600" dirty="0"/>
              <a:t>)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6173D87C-744E-415B-B100-8F2E33218AED}"/>
              </a:ext>
            </a:extLst>
          </p:cNvPr>
          <p:cNvSpPr txBox="1"/>
          <p:nvPr/>
        </p:nvSpPr>
        <p:spPr>
          <a:xfrm>
            <a:off x="4775647" y="1011938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Relative </a:t>
            </a:r>
            <a:r>
              <a:rPr lang="de-DE" dirty="0" err="1"/>
              <a:t>vorticity</a:t>
            </a:r>
            <a:r>
              <a:rPr lang="de-DE" dirty="0"/>
              <a:t> in z=1.5km ~ 850hPa</a:t>
            </a:r>
          </a:p>
        </p:txBody>
      </p:sp>
    </p:spTree>
    <p:extLst>
      <p:ext uri="{BB962C8B-B14F-4D97-AF65-F5344CB8AC3E}">
        <p14:creationId xmlns:p14="http://schemas.microsoft.com/office/powerpoint/2010/main" val="3960944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4592E4-8CDF-40D7-B10C-37AD7806FAF9}"/>
              </a:ext>
            </a:extLst>
          </p:cNvPr>
          <p:cNvSpPr txBox="1"/>
          <p:nvPr/>
        </p:nvSpPr>
        <p:spPr>
          <a:xfrm>
            <a:off x="1735326" y="2492896"/>
            <a:ext cx="5673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Improvements</a:t>
            </a:r>
            <a:r>
              <a:rPr lang="de-DE" b="1" dirty="0"/>
              <a:t> in </a:t>
            </a:r>
            <a:r>
              <a:rPr lang="de-DE" b="1" dirty="0" err="1"/>
              <a:t>the</a:t>
            </a:r>
            <a:r>
              <a:rPr lang="de-DE" b="1" dirty="0"/>
              <a:t>  </a:t>
            </a:r>
            <a:r>
              <a:rPr lang="de-DE" b="1" dirty="0" err="1"/>
              <a:t>efficiency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HEVI </a:t>
            </a:r>
            <a:r>
              <a:rPr lang="de-DE" b="1" dirty="0" err="1"/>
              <a:t>solver</a:t>
            </a:r>
            <a:endParaRPr lang="de-DE" b="1" dirty="0"/>
          </a:p>
        </p:txBody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id="{2CBDB476-2855-42DA-B1C1-9CDBA284A706}"/>
              </a:ext>
            </a:extLst>
          </p:cNvPr>
          <p:cNvSpPr/>
          <p:nvPr/>
        </p:nvSpPr>
        <p:spPr>
          <a:xfrm>
            <a:off x="4572000" y="6381750"/>
            <a:ext cx="3709988" cy="21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M. Baldauf (DWD)</a:t>
            </a:r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ustomShape 1">
            <a:extLst>
              <a:ext uri="{FF2B5EF4-FFF2-40B4-BE49-F238E27FC236}">
                <a16:creationId xmlns:a16="http://schemas.microsoft.com/office/drawing/2014/main" id="{5AC7E8FD-B027-4C18-A177-F17105327E6B}"/>
              </a:ext>
            </a:extLst>
          </p:cNvPr>
          <p:cNvSpPr/>
          <p:nvPr/>
        </p:nvSpPr>
        <p:spPr>
          <a:xfrm>
            <a:off x="8283600" y="6381720"/>
            <a:ext cx="464400" cy="2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018B45BD-BC14-4435-A485-C44B48A8FE8A}" type="slidenum">
              <a:rPr lang="de-DE" sz="1000" b="0" strike="noStrike" spc="-1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5</a:t>
            </a:fld>
            <a:endParaRPr lang="de-DE" sz="1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33041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04055F3-7B26-45AB-8CD1-8A63602D68F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434013" y="6381750"/>
            <a:ext cx="3709987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M. Baldauf (DWD)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BE2391D-AD99-4661-81FC-7D78571CD44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78863" y="6381750"/>
            <a:ext cx="465137" cy="215900"/>
          </a:xfrm>
          <a:prstGeom prst="rect">
            <a:avLst/>
          </a:prstGeom>
        </p:spPr>
        <p:txBody>
          <a:bodyPr/>
          <a:lstStyle/>
          <a:p>
            <a:fld id="{275FBC7C-4D7E-4D56-AC95-7819A59534F8}" type="slidenum">
              <a:rPr lang="de-DE" altLang="de-DE" smtClean="0"/>
              <a:pPr/>
              <a:t>50</a:t>
            </a:fld>
            <a:endParaRPr lang="de-DE" alt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F449294-CB0F-448D-9E64-FF96F598EAAE}"/>
              </a:ext>
            </a:extLst>
          </p:cNvPr>
          <p:cNvSpPr txBox="1"/>
          <p:nvPr/>
        </p:nvSpPr>
        <p:spPr>
          <a:xfrm>
            <a:off x="2195736" y="2348880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Steps</a:t>
            </a:r>
            <a:r>
              <a:rPr lang="de-DE" dirty="0"/>
              <a:t> </a:t>
            </a:r>
            <a:r>
              <a:rPr lang="de-DE" dirty="0" err="1"/>
              <a:t>towards</a:t>
            </a:r>
            <a:r>
              <a:rPr lang="de-DE" dirty="0"/>
              <a:t> real </a:t>
            </a:r>
            <a:r>
              <a:rPr lang="de-DE" dirty="0" err="1"/>
              <a:t>orography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50058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DB88215-E4FD-44CF-A397-D1F7D5195B2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434013" y="6381750"/>
            <a:ext cx="3709987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M. Baldauf (DWD)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6CE7AD4-9846-4000-A2FA-89CB7D8D344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78863" y="6381750"/>
            <a:ext cx="465137" cy="215900"/>
          </a:xfrm>
          <a:prstGeom prst="rect">
            <a:avLst/>
          </a:prstGeom>
        </p:spPr>
        <p:txBody>
          <a:bodyPr/>
          <a:lstStyle/>
          <a:p>
            <a:fld id="{275FBC7C-4D7E-4D56-AC95-7819A59534F8}" type="slidenum">
              <a:rPr lang="de-DE" altLang="de-DE" smtClean="0"/>
              <a:pPr/>
              <a:t>51</a:t>
            </a:fld>
            <a:endParaRPr lang="de-DE" alt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C1CC827-587A-4A71-A675-D41B295FC598}"/>
              </a:ext>
            </a:extLst>
          </p:cNvPr>
          <p:cNvSpPr txBox="1"/>
          <p:nvPr/>
        </p:nvSpPr>
        <p:spPr>
          <a:xfrm>
            <a:off x="611560" y="1340768"/>
            <a:ext cx="7400424" cy="400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Steps</a:t>
            </a:r>
            <a:r>
              <a:rPr lang="de-DE" b="1" dirty="0"/>
              <a:t> </a:t>
            </a:r>
            <a:r>
              <a:rPr lang="de-DE" b="1" dirty="0" err="1"/>
              <a:t>towards</a:t>
            </a:r>
            <a:r>
              <a:rPr lang="de-DE" b="1" dirty="0"/>
              <a:t> </a:t>
            </a:r>
            <a:r>
              <a:rPr lang="de-DE" b="1" dirty="0" err="1"/>
              <a:t>using</a:t>
            </a:r>
            <a:r>
              <a:rPr lang="de-DE" b="1" dirty="0"/>
              <a:t> real </a:t>
            </a:r>
            <a:r>
              <a:rPr lang="de-DE" b="1" dirty="0" err="1"/>
              <a:t>orography</a:t>
            </a:r>
            <a:r>
              <a:rPr lang="de-DE" b="1" dirty="0"/>
              <a:t> </a:t>
            </a:r>
            <a:r>
              <a:rPr lang="de-DE" b="1" dirty="0" err="1"/>
              <a:t>data</a:t>
            </a:r>
            <a:endParaRPr lang="de-DE" b="1" dirty="0"/>
          </a:p>
          <a:p>
            <a:endParaRPr lang="de-DE" dirty="0"/>
          </a:p>
          <a:p>
            <a:pPr>
              <a:spcBef>
                <a:spcPts val="600"/>
              </a:spcBef>
            </a:pPr>
            <a:r>
              <a:rPr lang="de-DE" dirty="0" err="1"/>
              <a:t>Our</a:t>
            </a:r>
            <a:r>
              <a:rPr lang="de-DE" dirty="0"/>
              <a:t> DG </a:t>
            </a:r>
            <a:r>
              <a:rPr lang="de-DE" dirty="0" err="1"/>
              <a:t>scheme</a:t>
            </a:r>
            <a:r>
              <a:rPr lang="de-DE" dirty="0"/>
              <a:t>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i="1" dirty="0"/>
              <a:t>in </a:t>
            </a:r>
            <a:r>
              <a:rPr lang="de-DE" i="1" dirty="0" err="1"/>
              <a:t>every</a:t>
            </a:r>
            <a:r>
              <a:rPr lang="de-DE" i="1" dirty="0"/>
              <a:t> (horizontal) </a:t>
            </a:r>
            <a:r>
              <a:rPr lang="de-DE" i="1" dirty="0" err="1"/>
              <a:t>quadrature</a:t>
            </a:r>
            <a:r>
              <a:rPr lang="de-DE" i="1" dirty="0"/>
              <a:t> </a:t>
            </a:r>
            <a:r>
              <a:rPr lang="de-DE" i="1" dirty="0" err="1"/>
              <a:t>point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(i.e.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cells</a:t>
            </a:r>
            <a:r>
              <a:rPr lang="de-DE" dirty="0"/>
              <a:t> and on </a:t>
            </a:r>
            <a:r>
              <a:rPr lang="de-DE" dirty="0" err="1"/>
              <a:t>hfaces</a:t>
            </a:r>
            <a:r>
              <a:rPr lang="de-DE" dirty="0"/>
              <a:t>):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Orography</a:t>
            </a:r>
            <a:r>
              <a:rPr lang="de-DE" dirty="0"/>
              <a:t> </a:t>
            </a:r>
            <a:r>
              <a:rPr lang="de-D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de-D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oro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/>
              <a:t>First horizontal derivatives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de-D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oro</a:t>
            </a:r>
            <a:r>
              <a:rPr lang="de-DE" baseline="-25000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transformation</a:t>
            </a:r>
            <a:r>
              <a:rPr lang="de-DE" dirty="0"/>
              <a:t> </a:t>
            </a:r>
            <a:r>
              <a:rPr lang="de-DE" dirty="0" err="1"/>
              <a:t>matrices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metric</a:t>
            </a:r>
            <a:r>
              <a:rPr lang="de-DE" dirty="0"/>
              <a:t> </a:t>
            </a:r>
            <a:r>
              <a:rPr lang="de-DE" dirty="0" err="1"/>
              <a:t>tensor</a:t>
            </a:r>
            <a:r>
              <a:rPr lang="de-DE" dirty="0"/>
              <a:t> </a:t>
            </a:r>
            <a:r>
              <a:rPr lang="de-D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de-DE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endParaRPr lang="de-DE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/>
              <a:t>Second horizontal derivatives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de-D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oro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Christoffel </a:t>
            </a:r>
            <a:r>
              <a:rPr lang="de-DE" dirty="0" err="1"/>
              <a:t>symbols</a:t>
            </a:r>
            <a:r>
              <a:rPr lang="de-DE" dirty="0"/>
              <a:t> </a:t>
            </a:r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 </a:t>
            </a:r>
            <a:r>
              <a:rPr lang="de-DE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de-DE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jk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mainly</a:t>
            </a:r>
            <a:r>
              <a:rPr lang="de-DE" dirty="0"/>
              <a:t> </a:t>
            </a:r>
            <a:r>
              <a:rPr lang="de-DE" dirty="0" err="1"/>
              <a:t>needed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diffusion</a:t>
            </a:r>
            <a:r>
              <a:rPr lang="de-DE" dirty="0"/>
              <a:t> </a:t>
            </a:r>
            <a:r>
              <a:rPr lang="de-DE" dirty="0" err="1"/>
              <a:t>operator</a:t>
            </a:r>
            <a:r>
              <a:rPr lang="de-D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 err="1"/>
              <a:t>Until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analytically</a:t>
            </a:r>
            <a:r>
              <a:rPr lang="de-DE" dirty="0"/>
              <a:t> </a:t>
            </a:r>
            <a:r>
              <a:rPr lang="de-DE" dirty="0" err="1"/>
              <a:t>given</a:t>
            </a:r>
            <a:r>
              <a:rPr lang="de-DE" dirty="0"/>
              <a:t> </a:t>
            </a:r>
            <a:r>
              <a:rPr lang="de-DE" dirty="0" err="1"/>
              <a:t>orography</a:t>
            </a:r>
            <a:r>
              <a:rPr lang="de-DE" dirty="0"/>
              <a:t> and </a:t>
            </a:r>
            <a:r>
              <a:rPr lang="de-DE" dirty="0" err="1"/>
              <a:t>their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derivatives and just </a:t>
            </a:r>
            <a:r>
              <a:rPr lang="de-DE" dirty="0" err="1"/>
              <a:t>calculated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in </a:t>
            </a:r>
            <a:r>
              <a:rPr lang="de-DE" dirty="0" err="1"/>
              <a:t>every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needed</a:t>
            </a:r>
            <a:r>
              <a:rPr lang="de-DE" dirty="0"/>
              <a:t>.</a:t>
            </a:r>
          </a:p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a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general</a:t>
            </a:r>
            <a:r>
              <a:rPr lang="de-DE" dirty="0"/>
              <a:t> </a:t>
            </a:r>
            <a:r>
              <a:rPr lang="de-DE" dirty="0" err="1"/>
              <a:t>approach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deal </a:t>
            </a:r>
            <a:r>
              <a:rPr lang="de-DE" dirty="0" err="1"/>
              <a:t>with</a:t>
            </a:r>
            <a:r>
              <a:rPr lang="de-DE" dirty="0"/>
              <a:t> real </a:t>
            </a:r>
            <a:r>
              <a:rPr lang="de-DE" dirty="0" err="1"/>
              <a:t>orography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859268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DB88215-E4FD-44CF-A397-D1F7D5195B2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434013" y="6381750"/>
            <a:ext cx="3709987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M. Baldauf (DWD)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6CE7AD4-9846-4000-A2FA-89CB7D8D344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78863" y="6381750"/>
            <a:ext cx="465137" cy="215900"/>
          </a:xfrm>
          <a:prstGeom prst="rect">
            <a:avLst/>
          </a:prstGeom>
        </p:spPr>
        <p:txBody>
          <a:bodyPr/>
          <a:lstStyle/>
          <a:p>
            <a:fld id="{275FBC7C-4D7E-4D56-AC95-7819A59534F8}" type="slidenum">
              <a:rPr lang="de-DE" altLang="de-DE" smtClean="0"/>
              <a:pPr/>
              <a:t>52</a:t>
            </a:fld>
            <a:endParaRPr lang="de-DE" alt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C1CC827-587A-4A71-A675-D41B295FC598}"/>
              </a:ext>
            </a:extLst>
          </p:cNvPr>
          <p:cNvSpPr txBox="1"/>
          <p:nvPr/>
        </p:nvSpPr>
        <p:spPr>
          <a:xfrm>
            <a:off x="395536" y="908720"/>
            <a:ext cx="8820428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0" algn="l"/>
                <a:tab pos="273050" algn="l"/>
                <a:tab pos="536575" algn="l"/>
              </a:tabLst>
            </a:pPr>
            <a:r>
              <a:rPr lang="de-DE" b="1" dirty="0" err="1"/>
              <a:t>Steps</a:t>
            </a:r>
            <a:r>
              <a:rPr lang="de-DE" b="1" dirty="0"/>
              <a:t> </a:t>
            </a:r>
            <a:r>
              <a:rPr lang="de-DE" b="1" dirty="0" err="1"/>
              <a:t>towards</a:t>
            </a:r>
            <a:r>
              <a:rPr lang="de-DE" b="1" dirty="0"/>
              <a:t> </a:t>
            </a:r>
            <a:r>
              <a:rPr lang="de-DE" b="1" dirty="0" err="1"/>
              <a:t>using</a:t>
            </a:r>
            <a:r>
              <a:rPr lang="de-DE" b="1" dirty="0"/>
              <a:t> real </a:t>
            </a:r>
            <a:r>
              <a:rPr lang="de-DE" b="1" dirty="0" err="1"/>
              <a:t>orography</a:t>
            </a:r>
            <a:r>
              <a:rPr lang="de-DE" b="1" dirty="0"/>
              <a:t> </a:t>
            </a:r>
            <a:r>
              <a:rPr lang="de-DE" b="1" dirty="0" err="1"/>
              <a:t>data</a:t>
            </a:r>
            <a:endParaRPr lang="de-DE" b="1" dirty="0"/>
          </a:p>
          <a:p>
            <a:pPr>
              <a:tabLst>
                <a:tab pos="0" algn="l"/>
                <a:tab pos="273050" algn="l"/>
                <a:tab pos="536575" algn="l"/>
              </a:tabLst>
            </a:pPr>
            <a:endParaRPr lang="de-DE" dirty="0"/>
          </a:p>
          <a:p>
            <a:pPr>
              <a:tabLst>
                <a:tab pos="0" algn="l"/>
                <a:tab pos="273050" algn="l"/>
                <a:tab pos="536575" algn="l"/>
              </a:tabLst>
            </a:pPr>
            <a:r>
              <a:rPr lang="de-DE" dirty="0"/>
              <a:t>Possible </a:t>
            </a:r>
            <a:r>
              <a:rPr lang="de-DE" dirty="0" err="1"/>
              <a:t>options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real (</a:t>
            </a:r>
            <a:r>
              <a:rPr lang="de-DE" dirty="0" err="1"/>
              <a:t>discrete</a:t>
            </a:r>
            <a:r>
              <a:rPr lang="de-DE" dirty="0"/>
              <a:t>) </a:t>
            </a:r>
            <a:r>
              <a:rPr lang="de-DE" dirty="0" err="1"/>
              <a:t>orography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:</a:t>
            </a:r>
          </a:p>
          <a:p>
            <a:pPr>
              <a:tabLst>
                <a:tab pos="0" algn="l"/>
                <a:tab pos="273050" algn="l"/>
                <a:tab pos="536575" algn="l"/>
              </a:tabLst>
            </a:pPr>
            <a:endParaRPr lang="de-DE" dirty="0"/>
          </a:p>
          <a:p>
            <a:pPr>
              <a:tabLst>
                <a:tab pos="0" algn="l"/>
                <a:tab pos="273050" algn="l"/>
                <a:tab pos="536575" algn="l"/>
              </a:tabLst>
            </a:pPr>
            <a:r>
              <a:rPr lang="de-DE" dirty="0"/>
              <a:t>1.	</a:t>
            </a:r>
            <a:r>
              <a:rPr lang="de-DE" dirty="0" err="1"/>
              <a:t>Directly</a:t>
            </a:r>
            <a:r>
              <a:rPr lang="de-DE" dirty="0"/>
              <a:t> </a:t>
            </a:r>
            <a:r>
              <a:rPr lang="de-DE" dirty="0" err="1"/>
              <a:t>read</a:t>
            </a:r>
            <a:r>
              <a:rPr lang="de-DE" dirty="0"/>
              <a:t> </a:t>
            </a:r>
            <a:r>
              <a:rPr lang="de-DE" dirty="0" err="1"/>
              <a:t>orography</a:t>
            </a:r>
            <a:r>
              <a:rPr lang="de-DE" dirty="0"/>
              <a:t> and </a:t>
            </a:r>
            <a:r>
              <a:rPr lang="de-DE" dirty="0" err="1"/>
              <a:t>its</a:t>
            </a:r>
            <a:r>
              <a:rPr lang="de-DE" dirty="0"/>
              <a:t> derivatives in </a:t>
            </a:r>
            <a:r>
              <a:rPr lang="de-DE" dirty="0" err="1"/>
              <a:t>every</a:t>
            </a:r>
            <a:r>
              <a:rPr lang="de-DE" dirty="0"/>
              <a:t> </a:t>
            </a:r>
            <a:r>
              <a:rPr lang="de-DE" dirty="0" err="1"/>
              <a:t>needed</a:t>
            </a:r>
            <a:r>
              <a:rPr lang="de-DE" dirty="0"/>
              <a:t> (horizontal) </a:t>
            </a:r>
            <a:br>
              <a:rPr lang="de-DE" dirty="0"/>
            </a:br>
            <a:r>
              <a:rPr lang="de-DE" dirty="0"/>
              <a:t>		</a:t>
            </a:r>
            <a:r>
              <a:rPr lang="de-DE" dirty="0" err="1"/>
              <a:t>quadrature</a:t>
            </a:r>
            <a:r>
              <a:rPr lang="de-DE" dirty="0"/>
              <a:t> </a:t>
            </a:r>
            <a:r>
              <a:rPr lang="de-DE" dirty="0" err="1"/>
              <a:t>point</a:t>
            </a:r>
            <a:endParaRPr lang="de-DE" dirty="0"/>
          </a:p>
          <a:p>
            <a:pPr>
              <a:tabLst>
                <a:tab pos="0" algn="l"/>
                <a:tab pos="273050" algn="l"/>
                <a:tab pos="536575" algn="l"/>
              </a:tabLst>
            </a:pPr>
            <a:r>
              <a:rPr lang="de-DE" dirty="0"/>
              <a:t>			</a:t>
            </a:r>
            <a:r>
              <a:rPr lang="de-DE" dirty="0">
                <a:solidFill>
                  <a:srgbClr val="00B050"/>
                </a:solidFill>
              </a:rPr>
              <a:t>+ </a:t>
            </a:r>
            <a:r>
              <a:rPr lang="de-DE" dirty="0" err="1">
                <a:solidFill>
                  <a:srgbClr val="00B050"/>
                </a:solidFill>
              </a:rPr>
              <a:t>everything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we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need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is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known</a:t>
            </a:r>
            <a:br>
              <a:rPr lang="de-DE" dirty="0"/>
            </a:br>
            <a:r>
              <a:rPr lang="de-DE" dirty="0"/>
              <a:t>			</a:t>
            </a:r>
            <a:r>
              <a:rPr lang="de-DE" dirty="0">
                <a:solidFill>
                  <a:srgbClr val="FF0000"/>
                </a:solidFill>
              </a:rPr>
              <a:t>- </a:t>
            </a:r>
            <a:r>
              <a:rPr lang="de-DE" dirty="0" err="1">
                <a:solidFill>
                  <a:srgbClr val="FF0000"/>
                </a:solidFill>
              </a:rPr>
              <a:t>this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needs</a:t>
            </a:r>
            <a:r>
              <a:rPr lang="de-DE" dirty="0">
                <a:solidFill>
                  <a:srgbClr val="FF0000"/>
                </a:solidFill>
              </a:rPr>
              <a:t> a </a:t>
            </a:r>
            <a:r>
              <a:rPr lang="de-DE" dirty="0" err="1">
                <a:solidFill>
                  <a:srgbClr val="FF0000"/>
                </a:solidFill>
              </a:rPr>
              <a:t>complicated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preprocessor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program</a:t>
            </a:r>
            <a:r>
              <a:rPr lang="de-DE" dirty="0">
                <a:solidFill>
                  <a:srgbClr val="FF0000"/>
                </a:solidFill>
              </a:rPr>
              <a:t> and </a:t>
            </a:r>
            <a:r>
              <a:rPr lang="de-DE" dirty="0" err="1">
                <a:solidFill>
                  <a:srgbClr val="FF0000"/>
                </a:solidFill>
              </a:rPr>
              <a:t>unusual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data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structure</a:t>
            </a:r>
            <a:endParaRPr lang="de-DE" dirty="0">
              <a:solidFill>
                <a:srgbClr val="FF0000"/>
              </a:solidFill>
            </a:endParaRPr>
          </a:p>
          <a:p>
            <a:pPr marL="342900" indent="-342900">
              <a:buAutoNum type="arabicPeriod" startAt="2"/>
              <a:tabLst>
                <a:tab pos="0" algn="l"/>
                <a:tab pos="273050" algn="l"/>
                <a:tab pos="536575" algn="l"/>
              </a:tabLst>
            </a:pPr>
            <a:r>
              <a:rPr lang="de-DE" dirty="0" err="1"/>
              <a:t>Directly</a:t>
            </a:r>
            <a:r>
              <a:rPr lang="de-DE" dirty="0"/>
              <a:t> </a:t>
            </a:r>
            <a:r>
              <a:rPr lang="de-DE" dirty="0" err="1"/>
              <a:t>read</a:t>
            </a:r>
            <a:r>
              <a:rPr lang="de-DE" dirty="0"/>
              <a:t> </a:t>
            </a:r>
            <a:r>
              <a:rPr lang="de-DE" dirty="0" err="1"/>
              <a:t>orography</a:t>
            </a:r>
            <a:r>
              <a:rPr lang="de-DE" dirty="0"/>
              <a:t> and </a:t>
            </a:r>
            <a:r>
              <a:rPr lang="de-DE" dirty="0" err="1"/>
              <a:t>its</a:t>
            </a:r>
            <a:r>
              <a:rPr lang="de-DE" dirty="0"/>
              <a:t> derivatives </a:t>
            </a:r>
            <a:r>
              <a:rPr lang="de-DE" dirty="0" err="1"/>
              <a:t>only</a:t>
            </a:r>
            <a:r>
              <a:rPr lang="de-DE" dirty="0"/>
              <a:t> in </a:t>
            </a:r>
            <a:r>
              <a:rPr lang="de-DE" dirty="0" err="1"/>
              <a:t>interpolation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every</a:t>
            </a:r>
            <a:r>
              <a:rPr lang="de-DE" dirty="0"/>
              <a:t> (horizontal) </a:t>
            </a:r>
            <a:r>
              <a:rPr lang="de-DE" dirty="0" err="1"/>
              <a:t>cell</a:t>
            </a:r>
            <a:endParaRPr lang="de-DE" dirty="0"/>
          </a:p>
          <a:p>
            <a:pPr>
              <a:tabLst>
                <a:tab pos="0" algn="l"/>
                <a:tab pos="273050" algn="l"/>
                <a:tab pos="536575" algn="l"/>
              </a:tabLst>
            </a:pPr>
            <a:r>
              <a:rPr lang="de-DE" dirty="0"/>
              <a:t>			</a:t>
            </a:r>
            <a:r>
              <a:rPr lang="de-DE" dirty="0">
                <a:solidFill>
                  <a:srgbClr val="00B050"/>
                </a:solidFill>
              </a:rPr>
              <a:t>+ </a:t>
            </a:r>
            <a:r>
              <a:rPr lang="de-DE" dirty="0" err="1">
                <a:solidFill>
                  <a:srgbClr val="00B050"/>
                </a:solidFill>
              </a:rPr>
              <a:t>the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most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important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properties</a:t>
            </a:r>
            <a:r>
              <a:rPr lang="de-DE" dirty="0">
                <a:solidFill>
                  <a:srgbClr val="00B050"/>
                </a:solidFill>
              </a:rPr>
              <a:t> (derivatives) </a:t>
            </a:r>
            <a:r>
              <a:rPr lang="de-DE" dirty="0" err="1">
                <a:solidFill>
                  <a:srgbClr val="00B050"/>
                </a:solidFill>
              </a:rPr>
              <a:t>are</a:t>
            </a:r>
            <a:r>
              <a:rPr lang="de-DE" dirty="0">
                <a:solidFill>
                  <a:srgbClr val="00B050"/>
                </a:solidFill>
              </a:rPr>
              <a:t> still </a:t>
            </a:r>
            <a:r>
              <a:rPr lang="de-DE" dirty="0" err="1">
                <a:solidFill>
                  <a:srgbClr val="00B050"/>
                </a:solidFill>
              </a:rPr>
              <a:t>consistently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calculated</a:t>
            </a:r>
            <a:r>
              <a:rPr lang="de-DE" dirty="0">
                <a:solidFill>
                  <a:srgbClr val="00B050"/>
                </a:solidFill>
              </a:rPr>
              <a:t> … </a:t>
            </a:r>
            <a:br>
              <a:rPr lang="de-DE" dirty="0"/>
            </a:br>
            <a:r>
              <a:rPr lang="de-DE" dirty="0"/>
              <a:t>			</a:t>
            </a:r>
            <a:r>
              <a:rPr lang="de-DE" dirty="0">
                <a:solidFill>
                  <a:srgbClr val="FF0000"/>
                </a:solidFill>
              </a:rPr>
              <a:t>- … but must </a:t>
            </a:r>
            <a:r>
              <a:rPr lang="de-DE" dirty="0" err="1">
                <a:solidFill>
                  <a:srgbClr val="FF0000"/>
                </a:solidFill>
              </a:rPr>
              <a:t>be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interpolated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to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the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quadrature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points</a:t>
            </a:r>
            <a:r>
              <a:rPr lang="de-DE" dirty="0">
                <a:solidFill>
                  <a:srgbClr val="FF0000"/>
                </a:solidFill>
              </a:rPr>
              <a:t> (</a:t>
            </a:r>
            <a:r>
              <a:rPr lang="de-DE" dirty="0" err="1">
                <a:solidFill>
                  <a:srgbClr val="FF0000"/>
                </a:solidFill>
              </a:rPr>
              <a:t>errors</a:t>
            </a:r>
            <a:r>
              <a:rPr lang="de-DE" dirty="0">
                <a:solidFill>
                  <a:srgbClr val="FF0000"/>
                </a:solidFill>
              </a:rPr>
              <a:t>?)</a:t>
            </a:r>
          </a:p>
          <a:p>
            <a:pPr lvl="1">
              <a:tabLst>
                <a:tab pos="0" algn="l"/>
                <a:tab pos="273050" algn="l"/>
                <a:tab pos="536575" algn="l"/>
              </a:tabLst>
            </a:pPr>
            <a:r>
              <a:rPr lang="de-DE" dirty="0">
                <a:solidFill>
                  <a:srgbClr val="FF0000"/>
                </a:solidFill>
              </a:rPr>
              <a:t>	- still </a:t>
            </a:r>
            <a:r>
              <a:rPr lang="de-DE" dirty="0" err="1">
                <a:solidFill>
                  <a:srgbClr val="FF0000"/>
                </a:solidFill>
              </a:rPr>
              <a:t>needs</a:t>
            </a:r>
            <a:r>
              <a:rPr lang="de-DE" dirty="0">
                <a:solidFill>
                  <a:srgbClr val="FF0000"/>
                </a:solidFill>
              </a:rPr>
              <a:t> a </a:t>
            </a:r>
            <a:r>
              <a:rPr lang="de-DE" dirty="0" err="1">
                <a:solidFill>
                  <a:srgbClr val="FF0000"/>
                </a:solidFill>
              </a:rPr>
              <a:t>preprocessor</a:t>
            </a:r>
            <a:r>
              <a:rPr lang="de-DE" dirty="0">
                <a:solidFill>
                  <a:srgbClr val="FF0000"/>
                </a:solidFill>
              </a:rPr>
              <a:t>, but </a:t>
            </a:r>
            <a:r>
              <a:rPr lang="de-DE" dirty="0" err="1">
                <a:solidFill>
                  <a:srgbClr val="FF0000"/>
                </a:solidFill>
              </a:rPr>
              <a:t>the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data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structure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is</a:t>
            </a:r>
            <a:r>
              <a:rPr lang="de-DE" dirty="0">
                <a:solidFill>
                  <a:srgbClr val="FF0000"/>
                </a:solidFill>
              </a:rPr>
              <a:t> simpler </a:t>
            </a:r>
            <a:r>
              <a:rPr lang="de-DE" dirty="0" err="1">
                <a:solidFill>
                  <a:srgbClr val="FF0000"/>
                </a:solidFill>
              </a:rPr>
              <a:t>than</a:t>
            </a:r>
            <a:r>
              <a:rPr lang="de-DE" dirty="0">
                <a:solidFill>
                  <a:srgbClr val="FF0000"/>
                </a:solidFill>
              </a:rPr>
              <a:t> in 1.</a:t>
            </a:r>
          </a:p>
          <a:p>
            <a:pPr marL="342900" indent="-342900">
              <a:buAutoNum type="arabicPeriod" startAt="3"/>
              <a:tabLst>
                <a:tab pos="0" algn="l"/>
                <a:tab pos="273050" algn="l"/>
                <a:tab pos="536575" algn="l"/>
              </a:tabLst>
            </a:pP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read</a:t>
            </a:r>
            <a:r>
              <a:rPr lang="de-DE" dirty="0"/>
              <a:t> </a:t>
            </a:r>
            <a:r>
              <a:rPr lang="de-DE" dirty="0" err="1"/>
              <a:t>orography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           </a:t>
            </a:r>
            <a:r>
              <a:rPr lang="de-DE" sz="1600" i="1" dirty="0"/>
              <a:t>(</a:t>
            </a:r>
            <a:r>
              <a:rPr lang="de-DE" sz="1600" i="1" dirty="0" err="1"/>
              <a:t>Thanks</a:t>
            </a:r>
            <a:r>
              <a:rPr lang="de-DE" sz="1600" i="1" dirty="0"/>
              <a:t> </a:t>
            </a:r>
            <a:r>
              <a:rPr lang="de-DE" sz="1600" i="1" dirty="0" err="1"/>
              <a:t>to</a:t>
            </a:r>
            <a:r>
              <a:rPr lang="de-DE" sz="1600" i="1" dirty="0"/>
              <a:t> Oswald Knoth </a:t>
            </a:r>
            <a:r>
              <a:rPr lang="de-DE" sz="1600" i="1" dirty="0" err="1"/>
              <a:t>for</a:t>
            </a:r>
            <a:r>
              <a:rPr lang="de-DE" sz="1600" i="1" dirty="0"/>
              <a:t> </a:t>
            </a:r>
            <a:r>
              <a:rPr lang="de-DE" sz="1600" i="1" dirty="0" err="1"/>
              <a:t>this</a:t>
            </a:r>
            <a:r>
              <a:rPr lang="de-DE" sz="1600" i="1" dirty="0"/>
              <a:t> </a:t>
            </a:r>
            <a:r>
              <a:rPr lang="de-DE" sz="1600" i="1" dirty="0" err="1"/>
              <a:t>proposal</a:t>
            </a:r>
            <a:r>
              <a:rPr lang="de-DE" sz="1600" i="1" dirty="0"/>
              <a:t>!)</a:t>
            </a:r>
          </a:p>
          <a:p>
            <a:pPr>
              <a:tabLst>
                <a:tab pos="0" algn="l"/>
                <a:tab pos="273050" algn="l"/>
                <a:tab pos="536575" algn="l"/>
              </a:tabLst>
            </a:pPr>
            <a:r>
              <a:rPr lang="de-DE" dirty="0"/>
              <a:t>			</a:t>
            </a:r>
            <a:r>
              <a:rPr lang="de-DE" dirty="0">
                <a:solidFill>
                  <a:srgbClr val="00B050"/>
                </a:solidFill>
              </a:rPr>
              <a:t>+ </a:t>
            </a:r>
            <a:r>
              <a:rPr lang="de-DE" dirty="0" err="1">
                <a:solidFill>
                  <a:srgbClr val="00B050"/>
                </a:solidFill>
              </a:rPr>
              <a:t>probably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even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needs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no</a:t>
            </a:r>
            <a:r>
              <a:rPr lang="de-DE" dirty="0">
                <a:solidFill>
                  <a:srgbClr val="00B050"/>
                </a:solidFill>
              </a:rPr>
              <a:t> extra </a:t>
            </a:r>
            <a:r>
              <a:rPr lang="de-DE" dirty="0" err="1">
                <a:solidFill>
                  <a:srgbClr val="00B050"/>
                </a:solidFill>
              </a:rPr>
              <a:t>preprocessor</a:t>
            </a:r>
            <a:endParaRPr lang="de-DE" dirty="0">
              <a:solidFill>
                <a:srgbClr val="00B050"/>
              </a:solidFill>
            </a:endParaRPr>
          </a:p>
          <a:p>
            <a:pPr>
              <a:tabLst>
                <a:tab pos="0" algn="l"/>
                <a:tab pos="273050" algn="l"/>
                <a:tab pos="536575" algn="l"/>
              </a:tabLst>
            </a:pPr>
            <a:r>
              <a:rPr lang="de-DE" dirty="0"/>
              <a:t>			</a:t>
            </a:r>
            <a:r>
              <a:rPr lang="de-DE" dirty="0">
                <a:solidFill>
                  <a:srgbClr val="FF0000"/>
                </a:solidFill>
              </a:rPr>
              <a:t>- Derivatives must </a:t>
            </a:r>
            <a:r>
              <a:rPr lang="de-DE" dirty="0" err="1">
                <a:solidFill>
                  <a:srgbClr val="FF0000"/>
                </a:solidFill>
              </a:rPr>
              <a:t>be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numerically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calculated</a:t>
            </a:r>
            <a:r>
              <a:rPr lang="de-DE" dirty="0">
                <a:solidFill>
                  <a:srgbClr val="FF0000"/>
                </a:solidFill>
              </a:rPr>
              <a:t> (</a:t>
            </a:r>
            <a:r>
              <a:rPr lang="de-DE" dirty="0" err="1">
                <a:solidFill>
                  <a:srgbClr val="FF0000"/>
                </a:solidFill>
              </a:rPr>
              <a:t>consistency</a:t>
            </a:r>
            <a:r>
              <a:rPr lang="de-DE" dirty="0">
                <a:solidFill>
                  <a:srgbClr val="FF0000"/>
                </a:solidFill>
              </a:rPr>
              <a:t>? </a:t>
            </a:r>
            <a:r>
              <a:rPr lang="de-DE" dirty="0" err="1">
                <a:solidFill>
                  <a:srgbClr val="FF0000"/>
                </a:solidFill>
              </a:rPr>
              <a:t>errors</a:t>
            </a:r>
            <a:r>
              <a:rPr lang="de-DE" dirty="0">
                <a:solidFill>
                  <a:srgbClr val="FF0000"/>
                </a:solidFill>
              </a:rPr>
              <a:t>?)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			- </a:t>
            </a:r>
            <a:r>
              <a:rPr lang="de-DE" dirty="0" err="1">
                <a:solidFill>
                  <a:srgbClr val="FF0000"/>
                </a:solidFill>
              </a:rPr>
              <a:t>interpolation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to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quadrature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points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needed</a:t>
            </a:r>
            <a:r>
              <a:rPr lang="de-DE" dirty="0">
                <a:solidFill>
                  <a:srgbClr val="FF0000"/>
                </a:solidFill>
              </a:rPr>
              <a:t> (</a:t>
            </a:r>
            <a:r>
              <a:rPr lang="de-DE" dirty="0" err="1">
                <a:solidFill>
                  <a:srgbClr val="FF0000"/>
                </a:solidFill>
              </a:rPr>
              <a:t>errors</a:t>
            </a:r>
            <a:r>
              <a:rPr lang="de-DE" dirty="0">
                <a:solidFill>
                  <a:srgbClr val="FF0000"/>
                </a:solidFill>
              </a:rPr>
              <a:t>?)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67D1440-AC3A-4D8E-B3C5-010343DC7C15}"/>
              </a:ext>
            </a:extLst>
          </p:cNvPr>
          <p:cNvSpPr txBox="1"/>
          <p:nvPr/>
        </p:nvSpPr>
        <p:spPr>
          <a:xfrm>
            <a:off x="536144" y="5920454"/>
            <a:ext cx="8212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3 </a:t>
            </a:r>
            <a:r>
              <a:rPr lang="de-DE" dirty="0" err="1"/>
              <a:t>options</a:t>
            </a:r>
            <a:r>
              <a:rPr lang="de-DE" dirty="0"/>
              <a:t>, just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again</a:t>
            </a:r>
            <a:r>
              <a:rPr lang="de-DE" dirty="0"/>
              <a:t> </a:t>
            </a:r>
            <a:r>
              <a:rPr lang="de-DE" dirty="0" err="1"/>
              <a:t>analytically</a:t>
            </a:r>
            <a:r>
              <a:rPr lang="de-DE" dirty="0"/>
              <a:t> </a:t>
            </a:r>
            <a:r>
              <a:rPr lang="de-DE" dirty="0" err="1"/>
              <a:t>generated</a:t>
            </a:r>
            <a:r>
              <a:rPr lang="de-DE" dirty="0"/>
              <a:t> </a:t>
            </a:r>
            <a:r>
              <a:rPr lang="de-DE" dirty="0" err="1"/>
              <a:t>orography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30217352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1204ADC-4636-428A-8CE6-ABE401175CC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434013" y="6381750"/>
            <a:ext cx="3709987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M. Baldauf (DWD)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89B9EB4-C0AC-43A3-86E1-251A4E9EBA7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78863" y="6381750"/>
            <a:ext cx="465137" cy="215900"/>
          </a:xfrm>
          <a:prstGeom prst="rect">
            <a:avLst/>
          </a:prstGeom>
        </p:spPr>
        <p:txBody>
          <a:bodyPr/>
          <a:lstStyle/>
          <a:p>
            <a:fld id="{275FBC7C-4D7E-4D56-AC95-7819A59534F8}" type="slidenum">
              <a:rPr lang="de-DE" altLang="de-DE" smtClean="0"/>
              <a:pPr/>
              <a:t>53</a:t>
            </a:fld>
            <a:endParaRPr lang="de-DE" alt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F5E6C6E-ABF5-4E15-8E84-52C5C677544F}"/>
              </a:ext>
            </a:extLst>
          </p:cNvPr>
          <p:cNvSpPr txBox="1"/>
          <p:nvPr/>
        </p:nvSpPr>
        <p:spPr>
          <a:xfrm>
            <a:off x="827584" y="1268760"/>
            <a:ext cx="6558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Flow </a:t>
            </a:r>
            <a:r>
              <a:rPr lang="de-DE" b="1" dirty="0" err="1"/>
              <a:t>over</a:t>
            </a:r>
            <a:r>
              <a:rPr lang="de-DE" b="1" dirty="0"/>
              <a:t> </a:t>
            </a:r>
            <a:r>
              <a:rPr lang="de-DE" b="1" dirty="0" err="1"/>
              <a:t>steeper</a:t>
            </a:r>
            <a:r>
              <a:rPr lang="de-DE" b="1" dirty="0"/>
              <a:t> </a:t>
            </a:r>
            <a:r>
              <a:rPr lang="de-DE" b="1" dirty="0" err="1"/>
              <a:t>mountains</a:t>
            </a:r>
            <a:r>
              <a:rPr lang="de-DE" dirty="0"/>
              <a:t>, </a:t>
            </a:r>
            <a:r>
              <a:rPr lang="de-DE" dirty="0" err="1"/>
              <a:t>option</a:t>
            </a:r>
            <a:r>
              <a:rPr lang="de-DE" dirty="0"/>
              <a:t> 1 (‚</a:t>
            </a:r>
            <a:r>
              <a:rPr lang="de-DE" dirty="0" err="1"/>
              <a:t>everything</a:t>
            </a:r>
            <a:r>
              <a:rPr lang="de-DE" dirty="0"/>
              <a:t> </a:t>
            </a:r>
            <a:r>
              <a:rPr lang="de-DE" dirty="0" err="1"/>
              <a:t>analytic</a:t>
            </a:r>
            <a:r>
              <a:rPr lang="de-DE" dirty="0"/>
              <a:t>‘)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F9D0F49-5A6A-4C1D-9267-17856BAAF1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3"/>
          <a:stretch/>
        </p:blipFill>
        <p:spPr>
          <a:xfrm>
            <a:off x="468000" y="2520000"/>
            <a:ext cx="4096520" cy="2844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A2F2077-1676-4129-86E7-161EDA2859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3"/>
          <a:stretch/>
        </p:blipFill>
        <p:spPr>
          <a:xfrm>
            <a:off x="4652193" y="2473726"/>
            <a:ext cx="4096520" cy="28440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500F492B-824F-43B3-BC0E-9F80E527C1E6}"/>
              </a:ext>
            </a:extLst>
          </p:cNvPr>
          <p:cNvSpPr txBox="1"/>
          <p:nvPr/>
        </p:nvSpPr>
        <p:spPr>
          <a:xfrm>
            <a:off x="611560" y="421089"/>
            <a:ext cx="466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Steps</a:t>
            </a:r>
            <a:r>
              <a:rPr lang="de-DE" b="1" dirty="0"/>
              <a:t> </a:t>
            </a:r>
            <a:r>
              <a:rPr lang="de-DE" b="1" dirty="0" err="1"/>
              <a:t>towards</a:t>
            </a:r>
            <a:r>
              <a:rPr lang="de-DE" b="1" dirty="0"/>
              <a:t> </a:t>
            </a:r>
            <a:r>
              <a:rPr lang="de-DE" b="1" dirty="0" err="1"/>
              <a:t>using</a:t>
            </a:r>
            <a:r>
              <a:rPr lang="de-DE" b="1" dirty="0"/>
              <a:t> real </a:t>
            </a:r>
            <a:r>
              <a:rPr lang="de-DE" b="1" dirty="0" err="1"/>
              <a:t>orography</a:t>
            </a:r>
            <a:r>
              <a:rPr lang="de-DE" b="1" dirty="0"/>
              <a:t> </a:t>
            </a:r>
            <a:r>
              <a:rPr lang="de-DE" b="1" dirty="0" err="1"/>
              <a:t>data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49852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51680FD-F9A1-4FD6-A27E-BD11BB58D1C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434013" y="6381750"/>
            <a:ext cx="3709987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M. Baldauf (DWD)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E46AA4-2BAF-4BB2-8706-E762BE67370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78863" y="6381750"/>
            <a:ext cx="465137" cy="215900"/>
          </a:xfrm>
          <a:prstGeom prst="rect">
            <a:avLst/>
          </a:prstGeom>
        </p:spPr>
        <p:txBody>
          <a:bodyPr/>
          <a:lstStyle/>
          <a:p>
            <a:fld id="{275FBC7C-4D7E-4D56-AC95-7819A59534F8}" type="slidenum">
              <a:rPr lang="de-DE" altLang="de-DE" smtClean="0"/>
              <a:pPr/>
              <a:t>54</a:t>
            </a:fld>
            <a:endParaRPr lang="de-DE" alt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1EA8DD1-0368-4620-92EA-FD80AC1E809C}"/>
              </a:ext>
            </a:extLst>
          </p:cNvPr>
          <p:cNvSpPr txBox="1"/>
          <p:nvPr/>
        </p:nvSpPr>
        <p:spPr>
          <a:xfrm>
            <a:off x="827584" y="1268760"/>
            <a:ext cx="7378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Flow </a:t>
            </a:r>
            <a:r>
              <a:rPr lang="de-DE" b="1" dirty="0" err="1"/>
              <a:t>over</a:t>
            </a:r>
            <a:r>
              <a:rPr lang="de-DE" b="1" dirty="0"/>
              <a:t> </a:t>
            </a:r>
            <a:r>
              <a:rPr lang="de-DE" b="1" dirty="0" err="1"/>
              <a:t>steeper</a:t>
            </a:r>
            <a:r>
              <a:rPr lang="de-DE" b="1" dirty="0"/>
              <a:t> </a:t>
            </a:r>
            <a:r>
              <a:rPr lang="de-DE" b="1" dirty="0" err="1"/>
              <a:t>mountains</a:t>
            </a:r>
            <a:r>
              <a:rPr lang="de-DE" dirty="0"/>
              <a:t>, </a:t>
            </a:r>
            <a:r>
              <a:rPr lang="de-DE" dirty="0" err="1"/>
              <a:t>option</a:t>
            </a:r>
            <a:r>
              <a:rPr lang="de-DE" dirty="0"/>
              <a:t> 2 (‚</a:t>
            </a:r>
            <a:r>
              <a:rPr lang="de-DE" dirty="0" err="1"/>
              <a:t>derivs</a:t>
            </a:r>
            <a:r>
              <a:rPr lang="de-DE" dirty="0"/>
              <a:t>. </a:t>
            </a:r>
            <a:r>
              <a:rPr lang="de-DE" dirty="0" err="1"/>
              <a:t>analytic</a:t>
            </a:r>
            <a:r>
              <a:rPr lang="de-DE" dirty="0"/>
              <a:t>, </a:t>
            </a:r>
            <a:r>
              <a:rPr lang="de-DE" dirty="0" err="1"/>
              <a:t>interpolate</a:t>
            </a:r>
            <a:r>
              <a:rPr lang="de-DE" dirty="0"/>
              <a:t>‘)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FC0C490-1222-4F52-9AFF-3DB597BD51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3"/>
          <a:stretch/>
        </p:blipFill>
        <p:spPr>
          <a:xfrm>
            <a:off x="468000" y="2520000"/>
            <a:ext cx="4096520" cy="2844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888A434-B584-41B0-9447-2DED781EEA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3"/>
          <a:stretch/>
        </p:blipFill>
        <p:spPr>
          <a:xfrm>
            <a:off x="4652193" y="2473726"/>
            <a:ext cx="4096520" cy="28440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6B54D3B-D672-4C00-B63C-791B2AAAA448}"/>
              </a:ext>
            </a:extLst>
          </p:cNvPr>
          <p:cNvSpPr txBox="1"/>
          <p:nvPr/>
        </p:nvSpPr>
        <p:spPr>
          <a:xfrm>
            <a:off x="611560" y="421089"/>
            <a:ext cx="466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Steps</a:t>
            </a:r>
            <a:r>
              <a:rPr lang="de-DE" b="1" dirty="0"/>
              <a:t> </a:t>
            </a:r>
            <a:r>
              <a:rPr lang="de-DE" b="1" dirty="0" err="1"/>
              <a:t>towards</a:t>
            </a:r>
            <a:r>
              <a:rPr lang="de-DE" b="1" dirty="0"/>
              <a:t> </a:t>
            </a:r>
            <a:r>
              <a:rPr lang="de-DE" b="1" dirty="0" err="1"/>
              <a:t>using</a:t>
            </a:r>
            <a:r>
              <a:rPr lang="de-DE" b="1" dirty="0"/>
              <a:t> real </a:t>
            </a:r>
            <a:r>
              <a:rPr lang="de-DE" b="1" dirty="0" err="1"/>
              <a:t>orography</a:t>
            </a:r>
            <a:r>
              <a:rPr lang="de-DE" b="1" dirty="0"/>
              <a:t> </a:t>
            </a:r>
            <a:r>
              <a:rPr lang="de-DE" b="1" dirty="0" err="1"/>
              <a:t>data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61434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2B3AB82-215B-4B25-AA35-F380A025EBA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434013" y="6381750"/>
            <a:ext cx="3709987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M. Baldauf (DWD)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36690AD-5297-4CDA-8619-CB50D5C4409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78863" y="6381750"/>
            <a:ext cx="465137" cy="215900"/>
          </a:xfrm>
          <a:prstGeom prst="rect">
            <a:avLst/>
          </a:prstGeom>
        </p:spPr>
        <p:txBody>
          <a:bodyPr/>
          <a:lstStyle/>
          <a:p>
            <a:fld id="{275FBC7C-4D7E-4D56-AC95-7819A59534F8}" type="slidenum">
              <a:rPr lang="de-DE" altLang="de-DE" smtClean="0"/>
              <a:pPr/>
              <a:t>55</a:t>
            </a:fld>
            <a:endParaRPr lang="de-DE" alt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F5EEE4C-61DD-4E65-8B5D-BE1F024E9E43}"/>
              </a:ext>
            </a:extLst>
          </p:cNvPr>
          <p:cNvSpPr txBox="1"/>
          <p:nvPr/>
        </p:nvSpPr>
        <p:spPr>
          <a:xfrm>
            <a:off x="827584" y="1268760"/>
            <a:ext cx="772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Flow </a:t>
            </a:r>
            <a:r>
              <a:rPr lang="de-DE" b="1" dirty="0" err="1"/>
              <a:t>over</a:t>
            </a:r>
            <a:r>
              <a:rPr lang="de-DE" b="1" dirty="0"/>
              <a:t> </a:t>
            </a:r>
            <a:r>
              <a:rPr lang="de-DE" b="1" dirty="0" err="1"/>
              <a:t>steeper</a:t>
            </a:r>
            <a:r>
              <a:rPr lang="de-DE" b="1" dirty="0"/>
              <a:t> </a:t>
            </a:r>
            <a:r>
              <a:rPr lang="de-DE" b="1" dirty="0" err="1"/>
              <a:t>mountains</a:t>
            </a:r>
            <a:r>
              <a:rPr lang="de-DE" dirty="0"/>
              <a:t>, </a:t>
            </a:r>
            <a:r>
              <a:rPr lang="de-DE" dirty="0" err="1"/>
              <a:t>option</a:t>
            </a:r>
            <a:r>
              <a:rPr lang="de-DE" dirty="0"/>
              <a:t> 3 (‚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de-DE" baseline="-25000" dirty="0" err="1"/>
              <a:t>oro</a:t>
            </a:r>
            <a:r>
              <a:rPr lang="de-DE" dirty="0"/>
              <a:t> </a:t>
            </a:r>
            <a:r>
              <a:rPr lang="de-DE" dirty="0" err="1"/>
              <a:t>analytic</a:t>
            </a:r>
            <a:r>
              <a:rPr lang="de-DE" dirty="0"/>
              <a:t>, </a:t>
            </a:r>
            <a:r>
              <a:rPr lang="de-DE" dirty="0" err="1"/>
              <a:t>derivs</a:t>
            </a:r>
            <a:r>
              <a:rPr lang="de-DE" dirty="0"/>
              <a:t> num.‘)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06F42A3-1B44-42BD-9BF1-61A75577B3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3"/>
          <a:stretch/>
        </p:blipFill>
        <p:spPr>
          <a:xfrm>
            <a:off x="468000" y="2520000"/>
            <a:ext cx="4096520" cy="2844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1D8CFEE-8335-4ED2-B3B6-E58DDFFADC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3"/>
          <a:stretch/>
        </p:blipFill>
        <p:spPr>
          <a:xfrm>
            <a:off x="4652193" y="2473726"/>
            <a:ext cx="4096520" cy="28440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F337D63-8076-40DB-9CC5-73F1CA3A5297}"/>
              </a:ext>
            </a:extLst>
          </p:cNvPr>
          <p:cNvSpPr txBox="1"/>
          <p:nvPr/>
        </p:nvSpPr>
        <p:spPr>
          <a:xfrm>
            <a:off x="611560" y="421089"/>
            <a:ext cx="466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Steps</a:t>
            </a:r>
            <a:r>
              <a:rPr lang="de-DE" b="1" dirty="0"/>
              <a:t> </a:t>
            </a:r>
            <a:r>
              <a:rPr lang="de-DE" b="1" dirty="0" err="1"/>
              <a:t>towards</a:t>
            </a:r>
            <a:r>
              <a:rPr lang="de-DE" b="1" dirty="0"/>
              <a:t> </a:t>
            </a:r>
            <a:r>
              <a:rPr lang="de-DE" b="1" dirty="0" err="1"/>
              <a:t>using</a:t>
            </a:r>
            <a:r>
              <a:rPr lang="de-DE" b="1" dirty="0"/>
              <a:t> real </a:t>
            </a:r>
            <a:r>
              <a:rPr lang="de-DE" b="1" dirty="0" err="1"/>
              <a:t>orography</a:t>
            </a:r>
            <a:r>
              <a:rPr lang="de-DE" b="1" dirty="0"/>
              <a:t> </a:t>
            </a:r>
            <a:r>
              <a:rPr lang="de-DE" b="1" dirty="0" err="1"/>
              <a:t>data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01785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959540B-3C0B-40F2-A2B7-711634A5377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434013" y="6381750"/>
            <a:ext cx="3709987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M. Baldauf (DWD)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12E38C9-4B50-409A-9856-02BE70584F5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78863" y="6381750"/>
            <a:ext cx="465137" cy="215900"/>
          </a:xfrm>
          <a:prstGeom prst="rect">
            <a:avLst/>
          </a:prstGeom>
        </p:spPr>
        <p:txBody>
          <a:bodyPr/>
          <a:lstStyle/>
          <a:p>
            <a:fld id="{275FBC7C-4D7E-4D56-AC95-7819A59534F8}" type="slidenum">
              <a:rPr lang="de-DE" altLang="de-DE" smtClean="0"/>
              <a:pPr/>
              <a:t>56</a:t>
            </a:fld>
            <a:endParaRPr lang="de-DE" alt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B890592-1958-48B4-8BA9-55168CA24D2A}"/>
              </a:ext>
            </a:extLst>
          </p:cNvPr>
          <p:cNvSpPr txBox="1"/>
          <p:nvPr/>
        </p:nvSpPr>
        <p:spPr>
          <a:xfrm>
            <a:off x="827584" y="1268760"/>
            <a:ext cx="6122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Linear </a:t>
            </a:r>
            <a:r>
              <a:rPr lang="de-DE" dirty="0" err="1"/>
              <a:t>flow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mountains</a:t>
            </a:r>
            <a:r>
              <a:rPr lang="de-DE" dirty="0"/>
              <a:t>, </a:t>
            </a:r>
            <a:r>
              <a:rPr lang="de-DE" dirty="0" err="1"/>
              <a:t>option</a:t>
            </a:r>
            <a:r>
              <a:rPr lang="de-DE" dirty="0"/>
              <a:t> 1 (‚</a:t>
            </a:r>
            <a:r>
              <a:rPr lang="de-DE" dirty="0" err="1"/>
              <a:t>everything</a:t>
            </a:r>
            <a:r>
              <a:rPr lang="de-DE" dirty="0"/>
              <a:t> </a:t>
            </a:r>
            <a:r>
              <a:rPr lang="de-DE" dirty="0" err="1"/>
              <a:t>analytic</a:t>
            </a:r>
            <a:r>
              <a:rPr lang="de-DE" dirty="0"/>
              <a:t>‘)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B418596-DCB6-4962-8D06-7FF096CBFD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729" b="6740"/>
          <a:stretch/>
        </p:blipFill>
        <p:spPr>
          <a:xfrm>
            <a:off x="1645666" y="2232000"/>
            <a:ext cx="5852667" cy="3096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402D3904-EFDC-466C-AD3A-0A61357A491F}"/>
              </a:ext>
            </a:extLst>
          </p:cNvPr>
          <p:cNvSpPr txBox="1"/>
          <p:nvPr/>
        </p:nvSpPr>
        <p:spPr>
          <a:xfrm>
            <a:off x="611560" y="421089"/>
            <a:ext cx="466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Steps</a:t>
            </a:r>
            <a:r>
              <a:rPr lang="de-DE" b="1" dirty="0"/>
              <a:t> </a:t>
            </a:r>
            <a:r>
              <a:rPr lang="de-DE" b="1" dirty="0" err="1"/>
              <a:t>towards</a:t>
            </a:r>
            <a:r>
              <a:rPr lang="de-DE" b="1" dirty="0"/>
              <a:t> </a:t>
            </a:r>
            <a:r>
              <a:rPr lang="de-DE" b="1" dirty="0" err="1"/>
              <a:t>using</a:t>
            </a:r>
            <a:r>
              <a:rPr lang="de-DE" b="1" dirty="0"/>
              <a:t> real </a:t>
            </a:r>
            <a:r>
              <a:rPr lang="de-DE" b="1" dirty="0" err="1"/>
              <a:t>orography</a:t>
            </a:r>
            <a:r>
              <a:rPr lang="de-DE" b="1" dirty="0"/>
              <a:t> </a:t>
            </a:r>
            <a:r>
              <a:rPr lang="de-DE" b="1" dirty="0" err="1"/>
              <a:t>data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88978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959540B-3C0B-40F2-A2B7-711634A5377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434013" y="6381750"/>
            <a:ext cx="3709987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M. Baldauf (DWD)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12E38C9-4B50-409A-9856-02BE70584F5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78863" y="6381750"/>
            <a:ext cx="465137" cy="215900"/>
          </a:xfrm>
          <a:prstGeom prst="rect">
            <a:avLst/>
          </a:prstGeom>
        </p:spPr>
        <p:txBody>
          <a:bodyPr/>
          <a:lstStyle/>
          <a:p>
            <a:fld id="{275FBC7C-4D7E-4D56-AC95-7819A59534F8}" type="slidenum">
              <a:rPr lang="de-DE" altLang="de-DE" smtClean="0"/>
              <a:pPr/>
              <a:t>57</a:t>
            </a:fld>
            <a:endParaRPr lang="de-DE" alt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B890592-1958-48B4-8BA9-55168CA24D2A}"/>
              </a:ext>
            </a:extLst>
          </p:cNvPr>
          <p:cNvSpPr txBox="1"/>
          <p:nvPr/>
        </p:nvSpPr>
        <p:spPr>
          <a:xfrm>
            <a:off x="827584" y="1268760"/>
            <a:ext cx="7007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Linear </a:t>
            </a:r>
            <a:r>
              <a:rPr lang="de-DE" dirty="0" err="1"/>
              <a:t>flow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mountains</a:t>
            </a:r>
            <a:r>
              <a:rPr lang="de-DE" dirty="0"/>
              <a:t>, </a:t>
            </a:r>
            <a:r>
              <a:rPr lang="de-DE" dirty="0" err="1"/>
              <a:t>option</a:t>
            </a:r>
            <a:r>
              <a:rPr lang="de-DE" dirty="0"/>
              <a:t> 2 (‚</a:t>
            </a:r>
            <a:r>
              <a:rPr lang="de-DE" dirty="0" err="1"/>
              <a:t>derivs</a:t>
            </a:r>
            <a:r>
              <a:rPr lang="de-DE" dirty="0"/>
              <a:t>. </a:t>
            </a:r>
            <a:r>
              <a:rPr lang="de-DE" dirty="0" err="1"/>
              <a:t>analytic</a:t>
            </a:r>
            <a:r>
              <a:rPr lang="de-DE" dirty="0"/>
              <a:t>, </a:t>
            </a:r>
            <a:r>
              <a:rPr lang="de-DE" dirty="0" err="1"/>
              <a:t>interpolate</a:t>
            </a:r>
            <a:r>
              <a:rPr lang="de-DE" dirty="0"/>
              <a:t>‘)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7E74E00-3F53-413D-92C2-C30ECA3A35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23" b="6742"/>
          <a:stretch/>
        </p:blipFill>
        <p:spPr>
          <a:xfrm>
            <a:off x="1645914" y="2232000"/>
            <a:ext cx="5852172" cy="3096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946CE13-C8D1-449B-8713-81BBDDC30627}"/>
              </a:ext>
            </a:extLst>
          </p:cNvPr>
          <p:cNvSpPr txBox="1"/>
          <p:nvPr/>
        </p:nvSpPr>
        <p:spPr>
          <a:xfrm>
            <a:off x="611560" y="421089"/>
            <a:ext cx="466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Steps</a:t>
            </a:r>
            <a:r>
              <a:rPr lang="de-DE" b="1" dirty="0"/>
              <a:t> </a:t>
            </a:r>
            <a:r>
              <a:rPr lang="de-DE" b="1" dirty="0" err="1"/>
              <a:t>towards</a:t>
            </a:r>
            <a:r>
              <a:rPr lang="de-DE" b="1" dirty="0"/>
              <a:t> </a:t>
            </a:r>
            <a:r>
              <a:rPr lang="de-DE" b="1" dirty="0" err="1"/>
              <a:t>using</a:t>
            </a:r>
            <a:r>
              <a:rPr lang="de-DE" b="1" dirty="0"/>
              <a:t> real </a:t>
            </a:r>
            <a:r>
              <a:rPr lang="de-DE" b="1" dirty="0" err="1"/>
              <a:t>orography</a:t>
            </a:r>
            <a:r>
              <a:rPr lang="de-DE" b="1" dirty="0"/>
              <a:t> </a:t>
            </a:r>
            <a:r>
              <a:rPr lang="de-DE" b="1" dirty="0" err="1"/>
              <a:t>data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12698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959540B-3C0B-40F2-A2B7-711634A5377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434013" y="6381750"/>
            <a:ext cx="3709987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M. Baldauf (DWD)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12E38C9-4B50-409A-9856-02BE70584F5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78863" y="6381750"/>
            <a:ext cx="465137" cy="215900"/>
          </a:xfrm>
          <a:prstGeom prst="rect">
            <a:avLst/>
          </a:prstGeom>
        </p:spPr>
        <p:txBody>
          <a:bodyPr/>
          <a:lstStyle/>
          <a:p>
            <a:fld id="{275FBC7C-4D7E-4D56-AC95-7819A59534F8}" type="slidenum">
              <a:rPr lang="de-DE" altLang="de-DE" smtClean="0"/>
              <a:pPr/>
              <a:t>58</a:t>
            </a:fld>
            <a:endParaRPr lang="de-DE" alt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B890592-1958-48B4-8BA9-55168CA24D2A}"/>
              </a:ext>
            </a:extLst>
          </p:cNvPr>
          <p:cNvSpPr txBox="1"/>
          <p:nvPr/>
        </p:nvSpPr>
        <p:spPr>
          <a:xfrm>
            <a:off x="827584" y="1268760"/>
            <a:ext cx="7391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Linear </a:t>
            </a:r>
            <a:r>
              <a:rPr lang="de-DE" dirty="0" err="1"/>
              <a:t>flow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mountains</a:t>
            </a:r>
            <a:r>
              <a:rPr lang="de-DE" dirty="0"/>
              <a:t>, </a:t>
            </a:r>
            <a:r>
              <a:rPr lang="de-DE" dirty="0" err="1"/>
              <a:t>option</a:t>
            </a:r>
            <a:r>
              <a:rPr lang="de-DE" dirty="0"/>
              <a:t> 3 (‚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de-DE" baseline="-25000" dirty="0" err="1"/>
              <a:t>oro</a:t>
            </a:r>
            <a:r>
              <a:rPr lang="de-DE" dirty="0"/>
              <a:t> </a:t>
            </a:r>
            <a:r>
              <a:rPr lang="de-DE" dirty="0" err="1"/>
              <a:t>analytic</a:t>
            </a:r>
            <a:r>
              <a:rPr lang="de-DE" dirty="0"/>
              <a:t>, </a:t>
            </a:r>
            <a:r>
              <a:rPr lang="de-DE" dirty="0" err="1"/>
              <a:t>derivs</a:t>
            </a:r>
            <a:r>
              <a:rPr lang="de-DE" dirty="0"/>
              <a:t> num.‘)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D6CA971-4F52-4369-92DF-4AE134AA8B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23" b="6742"/>
          <a:stretch/>
        </p:blipFill>
        <p:spPr>
          <a:xfrm>
            <a:off x="1645914" y="2232000"/>
            <a:ext cx="5852172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322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19CD597-C507-4838-995C-6DE3A20DF57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434013" y="6381750"/>
            <a:ext cx="3709987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M. Baldauf (DWD)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4BCC532-C0C6-4501-A1EC-4974CBBF2D0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78863" y="6381750"/>
            <a:ext cx="465137" cy="215900"/>
          </a:xfrm>
          <a:prstGeom prst="rect">
            <a:avLst/>
          </a:prstGeom>
        </p:spPr>
        <p:txBody>
          <a:bodyPr/>
          <a:lstStyle/>
          <a:p>
            <a:fld id="{275FBC7C-4D7E-4D56-AC95-7819A59534F8}" type="slidenum">
              <a:rPr lang="de-DE" altLang="de-DE" smtClean="0"/>
              <a:pPr/>
              <a:t>59</a:t>
            </a:fld>
            <a:endParaRPr lang="de-DE" alt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85F7673-5860-47A0-ABCF-A33682289F7B}"/>
              </a:ext>
            </a:extLst>
          </p:cNvPr>
          <p:cNvSpPr txBox="1"/>
          <p:nvPr/>
        </p:nvSpPr>
        <p:spPr>
          <a:xfrm>
            <a:off x="755576" y="1268760"/>
            <a:ext cx="6673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Pure </a:t>
            </a:r>
            <a:r>
              <a:rPr lang="de-DE" b="1" dirty="0" err="1"/>
              <a:t>diffusion</a:t>
            </a:r>
            <a:r>
              <a:rPr lang="de-DE" b="1" dirty="0"/>
              <a:t> </a:t>
            </a:r>
            <a:r>
              <a:rPr lang="de-DE" b="1" dirty="0" err="1"/>
              <a:t>over</a:t>
            </a:r>
            <a:r>
              <a:rPr lang="de-DE" b="1" dirty="0"/>
              <a:t> </a:t>
            </a:r>
            <a:r>
              <a:rPr lang="de-DE" b="1" dirty="0" err="1"/>
              <a:t>orography</a:t>
            </a:r>
            <a:r>
              <a:rPr lang="de-DE" dirty="0"/>
              <a:t>, </a:t>
            </a:r>
            <a:r>
              <a:rPr lang="de-DE" dirty="0" err="1"/>
              <a:t>option</a:t>
            </a:r>
            <a:r>
              <a:rPr lang="de-DE" dirty="0"/>
              <a:t> 1 (‚</a:t>
            </a:r>
            <a:r>
              <a:rPr lang="de-DE" dirty="0" err="1"/>
              <a:t>everything</a:t>
            </a:r>
            <a:r>
              <a:rPr lang="de-DE" dirty="0"/>
              <a:t> </a:t>
            </a:r>
            <a:r>
              <a:rPr lang="de-DE" dirty="0" err="1"/>
              <a:t>analytic</a:t>
            </a:r>
            <a:r>
              <a:rPr lang="de-DE" dirty="0"/>
              <a:t>‘)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5EB3192-7395-424F-BD3C-F7D8F39D2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2520000"/>
            <a:ext cx="4096520" cy="307239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2EE1377-4E55-452E-94EA-0CF5564B62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20000"/>
            <a:ext cx="4096520" cy="307239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AC2576F-C96F-41B5-9588-55194F30363F}"/>
              </a:ext>
            </a:extLst>
          </p:cNvPr>
          <p:cNvSpPr txBox="1"/>
          <p:nvPr/>
        </p:nvSpPr>
        <p:spPr>
          <a:xfrm>
            <a:off x="611560" y="421089"/>
            <a:ext cx="466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Steps</a:t>
            </a:r>
            <a:r>
              <a:rPr lang="de-DE" b="1" dirty="0"/>
              <a:t> </a:t>
            </a:r>
            <a:r>
              <a:rPr lang="de-DE" b="1" dirty="0" err="1"/>
              <a:t>towards</a:t>
            </a:r>
            <a:r>
              <a:rPr lang="de-DE" b="1" dirty="0"/>
              <a:t> </a:t>
            </a:r>
            <a:r>
              <a:rPr lang="de-DE" b="1" dirty="0" err="1"/>
              <a:t>using</a:t>
            </a:r>
            <a:r>
              <a:rPr lang="de-DE" b="1" dirty="0"/>
              <a:t> real </a:t>
            </a:r>
            <a:r>
              <a:rPr lang="de-DE" b="1" dirty="0" err="1"/>
              <a:t>orography</a:t>
            </a:r>
            <a:r>
              <a:rPr lang="de-DE" b="1" dirty="0"/>
              <a:t> </a:t>
            </a:r>
            <a:r>
              <a:rPr lang="de-DE" b="1" dirty="0" err="1"/>
              <a:t>data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B3FD862-EC51-4087-A9CA-980C411E3AB1}"/>
              </a:ext>
            </a:extLst>
          </p:cNvPr>
          <p:cNvSpPr txBox="1"/>
          <p:nvPr/>
        </p:nvSpPr>
        <p:spPr>
          <a:xfrm>
            <a:off x="971600" y="1844824"/>
            <a:ext cx="4022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ym typeface="Symbol" panose="05050102010706020507" pitchFamily="18" charset="2"/>
              </a:rPr>
              <a:t>x=2 km, z~2 km, </a:t>
            </a:r>
            <a:r>
              <a:rPr lang="de-DE" sz="1400" dirty="0" err="1">
                <a:sym typeface="Symbol" panose="05050102010706020507" pitchFamily="18" charset="2"/>
              </a:rPr>
              <a:t>diffusion</a:t>
            </a:r>
            <a:r>
              <a:rPr lang="de-DE" sz="1400" dirty="0">
                <a:sym typeface="Symbol" panose="05050102010706020507" pitchFamily="18" charset="2"/>
              </a:rPr>
              <a:t> </a:t>
            </a:r>
            <a:r>
              <a:rPr lang="de-DE" sz="1400" dirty="0" err="1">
                <a:sym typeface="Symbol" panose="05050102010706020507" pitchFamily="18" charset="2"/>
              </a:rPr>
              <a:t>with</a:t>
            </a:r>
            <a:r>
              <a:rPr lang="de-DE" sz="1400" dirty="0">
                <a:sym typeface="Symbol" panose="05050102010706020507" pitchFamily="18" charset="2"/>
              </a:rPr>
              <a:t> K=</a:t>
            </a:r>
            <a:r>
              <a:rPr lang="de-DE" sz="1400" dirty="0" err="1">
                <a:sym typeface="Symbol" panose="05050102010706020507" pitchFamily="18" charset="2"/>
              </a:rPr>
              <a:t>const</a:t>
            </a:r>
            <a:r>
              <a:rPr lang="de-DE" sz="1400" dirty="0">
                <a:sym typeface="Symbol" panose="05050102010706020507" pitchFamily="18" charset="2"/>
              </a:rPr>
              <a:t>, HEVI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680573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3929BAF-5E96-47B3-B76B-17ABFC52BC94}"/>
              </a:ext>
            </a:extLst>
          </p:cNvPr>
          <p:cNvSpPr txBox="1"/>
          <p:nvPr/>
        </p:nvSpPr>
        <p:spPr>
          <a:xfrm>
            <a:off x="539750" y="1125538"/>
            <a:ext cx="8116324" cy="489364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Efficiency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HEVI (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vertically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implicit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solver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HEVI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approach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applied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DG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leads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(large) 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block-</a:t>
            </a:r>
            <a:r>
              <a:rPr kumimoji="0" lang="de-DE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tridiagonal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b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linear </a:t>
            </a:r>
            <a:r>
              <a:rPr kumimoji="0" lang="de-DE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equation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sytems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Baldauf (2021) JCP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Problem: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complexity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direct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solver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 linear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equations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LU-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decomposition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O(N³)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matrix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vector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mult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O(</a:t>
            </a:r>
            <a:r>
              <a:rPr kumimoji="0" lang="de-DE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N²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#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variables (5) * #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functions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each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cell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(10*4)      (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4</a:t>
            </a:r>
            <a:r>
              <a:rPr kumimoji="0" lang="de-DE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order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Efficiency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improvement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Collocation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(i.e.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interpolation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points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quadrature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points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This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decouples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equations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horizontally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(also in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BCs!)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= #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variables (5) * #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vertical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functions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each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cell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HEVI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solver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~ 10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times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faster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than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before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!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we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are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in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the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game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again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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2D4B9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2E4AF945-A5C6-F10F-D030-15551E68673F}"/>
              </a:ext>
            </a:extLst>
          </p:cNvPr>
          <p:cNvSpPr/>
          <p:nvPr/>
        </p:nvSpPr>
        <p:spPr>
          <a:xfrm>
            <a:off x="4572000" y="6381750"/>
            <a:ext cx="3709988" cy="21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M. Baldauf (DWD)</a:t>
            </a:r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ustomShape 1">
            <a:extLst>
              <a:ext uri="{FF2B5EF4-FFF2-40B4-BE49-F238E27FC236}">
                <a16:creationId xmlns:a16="http://schemas.microsoft.com/office/drawing/2014/main" id="{9D9E74B7-4FE3-F412-860B-58B56064C5D0}"/>
              </a:ext>
            </a:extLst>
          </p:cNvPr>
          <p:cNvSpPr/>
          <p:nvPr/>
        </p:nvSpPr>
        <p:spPr>
          <a:xfrm>
            <a:off x="4572000" y="6381328"/>
            <a:ext cx="3709988" cy="21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M. Baldauf (DWD)</a:t>
            </a:r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id="{01936BE5-8288-A319-6EF4-F7FE33CB199A}"/>
              </a:ext>
            </a:extLst>
          </p:cNvPr>
          <p:cNvSpPr/>
          <p:nvPr/>
        </p:nvSpPr>
        <p:spPr>
          <a:xfrm>
            <a:off x="8283600" y="6381720"/>
            <a:ext cx="464400" cy="2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018B45BD-BC14-4435-A485-C44B48A8FE8A}" type="slidenum">
              <a:rPr lang="de-DE" sz="1000" b="0" strike="noStrike" spc="-1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6</a:t>
            </a:fld>
            <a:endParaRPr lang="de-DE" sz="1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0012572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4822D42-9DA6-46ED-9957-1F0B80D1254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434013" y="6381750"/>
            <a:ext cx="3709987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M. Baldauf (DWD)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0179C1F-3F61-466F-856D-C5D1AB4E308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78863" y="6381750"/>
            <a:ext cx="465137" cy="215900"/>
          </a:xfrm>
          <a:prstGeom prst="rect">
            <a:avLst/>
          </a:prstGeom>
        </p:spPr>
        <p:txBody>
          <a:bodyPr/>
          <a:lstStyle/>
          <a:p>
            <a:fld id="{275FBC7C-4D7E-4D56-AC95-7819A59534F8}" type="slidenum">
              <a:rPr lang="de-DE" altLang="de-DE" smtClean="0"/>
              <a:pPr/>
              <a:t>60</a:t>
            </a:fld>
            <a:endParaRPr lang="de-DE" alt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D384D33-4DA4-4B02-A9D3-C636558D4238}"/>
              </a:ext>
            </a:extLst>
          </p:cNvPr>
          <p:cNvSpPr txBox="1"/>
          <p:nvPr/>
        </p:nvSpPr>
        <p:spPr>
          <a:xfrm>
            <a:off x="755576" y="1268760"/>
            <a:ext cx="781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Pure </a:t>
            </a:r>
            <a:r>
              <a:rPr lang="de-DE" b="1" dirty="0" err="1"/>
              <a:t>diffusion</a:t>
            </a:r>
            <a:r>
              <a:rPr lang="de-DE" b="1" dirty="0"/>
              <a:t> </a:t>
            </a:r>
            <a:r>
              <a:rPr lang="de-DE" b="1" dirty="0" err="1"/>
              <a:t>over</a:t>
            </a:r>
            <a:r>
              <a:rPr lang="de-DE" b="1" dirty="0"/>
              <a:t> </a:t>
            </a:r>
            <a:r>
              <a:rPr lang="de-DE" b="1" dirty="0" err="1"/>
              <a:t>orography</a:t>
            </a:r>
            <a:r>
              <a:rPr lang="de-DE" dirty="0"/>
              <a:t>, , </a:t>
            </a:r>
            <a:r>
              <a:rPr lang="de-DE" dirty="0" err="1"/>
              <a:t>option</a:t>
            </a:r>
            <a:r>
              <a:rPr lang="de-DE" dirty="0"/>
              <a:t> 2 (‚</a:t>
            </a:r>
            <a:r>
              <a:rPr lang="de-DE" dirty="0" err="1"/>
              <a:t>derivs</a:t>
            </a:r>
            <a:r>
              <a:rPr lang="de-DE" dirty="0"/>
              <a:t>. </a:t>
            </a:r>
            <a:r>
              <a:rPr lang="de-DE" dirty="0" err="1"/>
              <a:t>analytic</a:t>
            </a:r>
            <a:r>
              <a:rPr lang="de-DE" dirty="0"/>
              <a:t>, </a:t>
            </a:r>
            <a:r>
              <a:rPr lang="de-DE" dirty="0" err="1"/>
              <a:t>interpolate</a:t>
            </a:r>
            <a:r>
              <a:rPr lang="de-DE" dirty="0"/>
              <a:t>‘)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B9765B3-8B5B-4258-807C-1034BC41F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2520000"/>
            <a:ext cx="4096520" cy="307239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1B6A7FB-BF4E-44B9-BEEF-18BE5DF3B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520000"/>
            <a:ext cx="4094400" cy="30708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9B6E87F-E164-4FDE-BD60-5999F9E1749B}"/>
              </a:ext>
            </a:extLst>
          </p:cNvPr>
          <p:cNvSpPr txBox="1"/>
          <p:nvPr/>
        </p:nvSpPr>
        <p:spPr>
          <a:xfrm>
            <a:off x="611560" y="421089"/>
            <a:ext cx="466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Steps</a:t>
            </a:r>
            <a:r>
              <a:rPr lang="de-DE" b="1" dirty="0"/>
              <a:t> </a:t>
            </a:r>
            <a:r>
              <a:rPr lang="de-DE" b="1" dirty="0" err="1"/>
              <a:t>towards</a:t>
            </a:r>
            <a:r>
              <a:rPr lang="de-DE" b="1" dirty="0"/>
              <a:t> </a:t>
            </a:r>
            <a:r>
              <a:rPr lang="de-DE" b="1" dirty="0" err="1"/>
              <a:t>using</a:t>
            </a:r>
            <a:r>
              <a:rPr lang="de-DE" b="1" dirty="0"/>
              <a:t> real </a:t>
            </a:r>
            <a:r>
              <a:rPr lang="de-DE" b="1" dirty="0" err="1"/>
              <a:t>orography</a:t>
            </a:r>
            <a:r>
              <a:rPr lang="de-DE" b="1" dirty="0"/>
              <a:t> </a:t>
            </a:r>
            <a:r>
              <a:rPr lang="de-DE" b="1" dirty="0" err="1"/>
              <a:t>data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34FEE61-2E3E-4588-9FDF-21771957694D}"/>
              </a:ext>
            </a:extLst>
          </p:cNvPr>
          <p:cNvSpPr txBox="1"/>
          <p:nvPr/>
        </p:nvSpPr>
        <p:spPr>
          <a:xfrm>
            <a:off x="971600" y="1844824"/>
            <a:ext cx="4022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ym typeface="Symbol" panose="05050102010706020507" pitchFamily="18" charset="2"/>
              </a:rPr>
              <a:t>x=2 km, z~2 km, </a:t>
            </a:r>
            <a:r>
              <a:rPr lang="de-DE" sz="1400" dirty="0" err="1">
                <a:sym typeface="Symbol" panose="05050102010706020507" pitchFamily="18" charset="2"/>
              </a:rPr>
              <a:t>diffusion</a:t>
            </a:r>
            <a:r>
              <a:rPr lang="de-DE" sz="1400" dirty="0">
                <a:sym typeface="Symbol" panose="05050102010706020507" pitchFamily="18" charset="2"/>
              </a:rPr>
              <a:t> </a:t>
            </a:r>
            <a:r>
              <a:rPr lang="de-DE" sz="1400" dirty="0" err="1">
                <a:sym typeface="Symbol" panose="05050102010706020507" pitchFamily="18" charset="2"/>
              </a:rPr>
              <a:t>with</a:t>
            </a:r>
            <a:r>
              <a:rPr lang="de-DE" sz="1400" dirty="0">
                <a:sym typeface="Symbol" panose="05050102010706020507" pitchFamily="18" charset="2"/>
              </a:rPr>
              <a:t> K=</a:t>
            </a:r>
            <a:r>
              <a:rPr lang="de-DE" sz="1400" dirty="0" err="1">
                <a:sym typeface="Symbol" panose="05050102010706020507" pitchFamily="18" charset="2"/>
              </a:rPr>
              <a:t>const</a:t>
            </a:r>
            <a:r>
              <a:rPr lang="de-DE" sz="1400" dirty="0">
                <a:sym typeface="Symbol" panose="05050102010706020507" pitchFamily="18" charset="2"/>
              </a:rPr>
              <a:t>, HEVI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6071762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8896368-AE06-481E-A657-9D010B984FE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434013" y="6381750"/>
            <a:ext cx="3709987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M. Baldauf (DWD)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B955D57-E028-46EC-9212-88E7E36D045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78863" y="6381750"/>
            <a:ext cx="465137" cy="215900"/>
          </a:xfrm>
          <a:prstGeom prst="rect">
            <a:avLst/>
          </a:prstGeom>
        </p:spPr>
        <p:txBody>
          <a:bodyPr/>
          <a:lstStyle/>
          <a:p>
            <a:fld id="{275FBC7C-4D7E-4D56-AC95-7819A59534F8}" type="slidenum">
              <a:rPr lang="de-DE" altLang="de-DE" smtClean="0"/>
              <a:pPr/>
              <a:t>61</a:t>
            </a:fld>
            <a:endParaRPr lang="de-DE" alt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A63A55E-968C-4B3B-9C4C-84D0FCB80CBB}"/>
              </a:ext>
            </a:extLst>
          </p:cNvPr>
          <p:cNvSpPr txBox="1"/>
          <p:nvPr/>
        </p:nvSpPr>
        <p:spPr>
          <a:xfrm>
            <a:off x="755576" y="1268760"/>
            <a:ext cx="8071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Pure </a:t>
            </a:r>
            <a:r>
              <a:rPr lang="de-DE" b="1" dirty="0" err="1"/>
              <a:t>diffusion</a:t>
            </a:r>
            <a:r>
              <a:rPr lang="de-DE" b="1" dirty="0"/>
              <a:t> </a:t>
            </a:r>
            <a:r>
              <a:rPr lang="de-DE" b="1" dirty="0" err="1"/>
              <a:t>over</a:t>
            </a:r>
            <a:r>
              <a:rPr lang="de-DE" b="1" dirty="0"/>
              <a:t> </a:t>
            </a:r>
            <a:r>
              <a:rPr lang="de-DE" b="1" dirty="0" err="1"/>
              <a:t>orography</a:t>
            </a:r>
            <a:r>
              <a:rPr lang="de-DE" dirty="0"/>
              <a:t> , </a:t>
            </a:r>
            <a:r>
              <a:rPr lang="de-DE" dirty="0" err="1"/>
              <a:t>option</a:t>
            </a:r>
            <a:r>
              <a:rPr lang="de-DE" dirty="0"/>
              <a:t> 3 (‚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de-DE" baseline="-25000" dirty="0" err="1"/>
              <a:t>oro</a:t>
            </a:r>
            <a:r>
              <a:rPr lang="de-DE" dirty="0"/>
              <a:t> </a:t>
            </a:r>
            <a:r>
              <a:rPr lang="de-DE" dirty="0" err="1"/>
              <a:t>analytic</a:t>
            </a:r>
            <a:r>
              <a:rPr lang="de-DE" dirty="0"/>
              <a:t>, </a:t>
            </a:r>
            <a:r>
              <a:rPr lang="de-DE" dirty="0" err="1"/>
              <a:t>derivs</a:t>
            </a:r>
            <a:r>
              <a:rPr lang="de-DE" dirty="0"/>
              <a:t> num.‘)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C996953-9DC9-4353-AFD1-D5AECA4A3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2520000"/>
            <a:ext cx="4096520" cy="307239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2458DBE-868E-416D-9640-57BAE72E8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20000"/>
            <a:ext cx="4096520" cy="307239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BE9F27EC-78B6-429A-87A4-243C01CDC1C1}"/>
              </a:ext>
            </a:extLst>
          </p:cNvPr>
          <p:cNvSpPr txBox="1"/>
          <p:nvPr/>
        </p:nvSpPr>
        <p:spPr>
          <a:xfrm>
            <a:off x="611560" y="421089"/>
            <a:ext cx="466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Steps</a:t>
            </a:r>
            <a:r>
              <a:rPr lang="de-DE" b="1" dirty="0"/>
              <a:t> </a:t>
            </a:r>
            <a:r>
              <a:rPr lang="de-DE" b="1" dirty="0" err="1"/>
              <a:t>towards</a:t>
            </a:r>
            <a:r>
              <a:rPr lang="de-DE" b="1" dirty="0"/>
              <a:t> </a:t>
            </a:r>
            <a:r>
              <a:rPr lang="de-DE" b="1" dirty="0" err="1"/>
              <a:t>using</a:t>
            </a:r>
            <a:r>
              <a:rPr lang="de-DE" b="1" dirty="0"/>
              <a:t> real </a:t>
            </a:r>
            <a:r>
              <a:rPr lang="de-DE" b="1" dirty="0" err="1"/>
              <a:t>orography</a:t>
            </a:r>
            <a:r>
              <a:rPr lang="de-DE" b="1" dirty="0"/>
              <a:t> </a:t>
            </a:r>
            <a:r>
              <a:rPr lang="de-DE" b="1" dirty="0" err="1"/>
              <a:t>data</a:t>
            </a: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FE2F841-3937-49DA-94DE-70E5BFEA6325}"/>
              </a:ext>
            </a:extLst>
          </p:cNvPr>
          <p:cNvSpPr txBox="1"/>
          <p:nvPr/>
        </p:nvSpPr>
        <p:spPr>
          <a:xfrm>
            <a:off x="971600" y="1844824"/>
            <a:ext cx="4022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ym typeface="Symbol" panose="05050102010706020507" pitchFamily="18" charset="2"/>
              </a:rPr>
              <a:t>x=2 km, z~2 km, </a:t>
            </a:r>
            <a:r>
              <a:rPr lang="de-DE" sz="1400" dirty="0" err="1">
                <a:sym typeface="Symbol" panose="05050102010706020507" pitchFamily="18" charset="2"/>
              </a:rPr>
              <a:t>diffusion</a:t>
            </a:r>
            <a:r>
              <a:rPr lang="de-DE" sz="1400" dirty="0">
                <a:sym typeface="Symbol" panose="05050102010706020507" pitchFamily="18" charset="2"/>
              </a:rPr>
              <a:t> </a:t>
            </a:r>
            <a:r>
              <a:rPr lang="de-DE" sz="1400" dirty="0" err="1">
                <a:sym typeface="Symbol" panose="05050102010706020507" pitchFamily="18" charset="2"/>
              </a:rPr>
              <a:t>with</a:t>
            </a:r>
            <a:r>
              <a:rPr lang="de-DE" sz="1400" dirty="0">
                <a:sym typeface="Symbol" panose="05050102010706020507" pitchFamily="18" charset="2"/>
              </a:rPr>
              <a:t> K=</a:t>
            </a:r>
            <a:r>
              <a:rPr lang="de-DE" sz="1400" dirty="0" err="1">
                <a:sym typeface="Symbol" panose="05050102010706020507" pitchFamily="18" charset="2"/>
              </a:rPr>
              <a:t>const</a:t>
            </a:r>
            <a:r>
              <a:rPr lang="de-DE" sz="1400" dirty="0">
                <a:sym typeface="Symbol" panose="05050102010706020507" pitchFamily="18" charset="2"/>
              </a:rPr>
              <a:t>, HEVI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2570314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Fußzeilenplatzhalter 1">
            <a:extLst>
              <a:ext uri="{FF2B5EF4-FFF2-40B4-BE49-F238E27FC236}">
                <a16:creationId xmlns:a16="http://schemas.microsoft.com/office/drawing/2014/main" id="{8F17E48F-F5AC-4CBE-A207-982190D5182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5434013" y="6381750"/>
            <a:ext cx="3709987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M. Baldauf (DWD)</a:t>
            </a:r>
          </a:p>
        </p:txBody>
      </p:sp>
      <p:sp>
        <p:nvSpPr>
          <p:cNvPr id="135171" name="Foliennummernplatzhalter 2">
            <a:extLst>
              <a:ext uri="{FF2B5EF4-FFF2-40B4-BE49-F238E27FC236}">
                <a16:creationId xmlns:a16="http://schemas.microsoft.com/office/drawing/2014/main" id="{27B594F8-3770-4A4D-AF5E-7D36F4D045D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78863" y="6381750"/>
            <a:ext cx="465137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689AD4-3B6C-4ED2-BD66-C854B87FA2DB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de-DE" altLang="de-DE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5B7E7A8-C46F-4A2D-B683-E4E8CBADCAAE}"/>
              </a:ext>
            </a:extLst>
          </p:cNvPr>
          <p:cNvSpPr txBox="1"/>
          <p:nvPr/>
        </p:nvSpPr>
        <p:spPr>
          <a:xfrm>
            <a:off x="971600" y="979084"/>
            <a:ext cx="6667210" cy="53860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How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treat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orography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In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</a:rPr>
              <a:t>general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</a:rPr>
              <a:t>orography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</a:rPr>
              <a:t>is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</a:rPr>
              <a:t>fractal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DG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scheme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needs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de-DE" sz="18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de-DE" sz="18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derivatives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orography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use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differentiable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filter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function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  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(Baldauf (</a:t>
            </a:r>
            <a:r>
              <a:rPr lang="de-DE" i="1" dirty="0">
                <a:solidFill>
                  <a:srgbClr val="000000"/>
                </a:solidFill>
                <a:cs typeface="Times New Roman" panose="02020603050405020304" pitchFamily="18" charset="0"/>
              </a:rPr>
              <a:t>2021) JCP)</a:t>
            </a:r>
            <a:endParaRPr kumimoji="0" lang="de-DE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consistent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relation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between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kumimoji="0" lang="de-DE" sz="18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f</a:t>
            </a:r>
            <a:r>
              <a:rPr kumimoji="0" lang="de-DE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(</a:t>
            </a:r>
            <a:r>
              <a:rPr kumimoji="0" lang="de-DE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,</a:t>
            </a:r>
            <a:r>
              <a:rPr kumimoji="0" lang="de-DE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),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</a:t>
            </a:r>
            <a:r>
              <a:rPr kumimoji="0" lang="de-DE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kumimoji="0" lang="de-DE" sz="18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f</a:t>
            </a:r>
            <a:r>
              <a:rPr kumimoji="0" lang="de-DE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/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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kumimoji="0" lang="de-DE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,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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²</a:t>
            </a:r>
            <a:r>
              <a:rPr kumimoji="0" lang="de-DE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kumimoji="0" lang="de-DE" sz="18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f</a:t>
            </a:r>
            <a:r>
              <a:rPr kumimoji="0" lang="de-DE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/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</a:t>
            </a:r>
            <a:r>
              <a:rPr kumimoji="0" lang="de-DE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kumimoji="0" lang="de-DE" sz="1800" b="0" i="1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</a:t>
            </a:r>
            <a:r>
              <a:rPr kumimoji="0" lang="de-DE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kumimoji="0" lang="de-DE" sz="1800" b="0" i="1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j</a:t>
            </a:r>
            <a:endParaRPr kumimoji="0" lang="de-DE" sz="1800" b="0" i="1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metric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terms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can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be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calculated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 Gal-Chen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coordinate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with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</a:b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arbitrary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vertical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stretching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functions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SLEVE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coordinate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can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be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used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as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well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 (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by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using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two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 different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filter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</a:b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functions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Klemp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 (2011)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vertical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coordinate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smoothing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would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need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 additional 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</a:b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considerations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…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Practically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</a:rPr>
              <a:t>use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</a:rPr>
              <a:t>preprocessor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</a:rPr>
              <a:t>based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 on EXTPAR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</a:rPr>
              <a:t>data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).</a:t>
            </a:r>
            <a:b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This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</a:rPr>
              <a:t>would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</a:rPr>
              <a:t>work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</a:rPr>
              <a:t>for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</a:rPr>
              <a:t>option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 1 and 2, but not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</a:rPr>
              <a:t>for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 3.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5173" name="Grafik 2">
            <a:extLst>
              <a:ext uri="{FF2B5EF4-FFF2-40B4-BE49-F238E27FC236}">
                <a16:creationId xmlns:a16="http://schemas.microsoft.com/office/drawing/2014/main" id="{36E20244-8D36-49B3-8DA8-BF125064A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80928"/>
            <a:ext cx="352742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9AA2C23-B1FF-4FAF-90DC-2A21456F286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434013" y="6381750"/>
            <a:ext cx="3709987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M. Baldauf (DWD)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C70A73B-C5F5-4AD6-820E-3A65B609DD2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78863" y="6381750"/>
            <a:ext cx="465137" cy="215900"/>
          </a:xfrm>
          <a:prstGeom prst="rect">
            <a:avLst/>
          </a:prstGeom>
        </p:spPr>
        <p:txBody>
          <a:bodyPr/>
          <a:lstStyle/>
          <a:p>
            <a:fld id="{275FBC7C-4D7E-4D56-AC95-7819A59534F8}" type="slidenum">
              <a:rPr lang="de-DE" altLang="de-DE" smtClean="0"/>
              <a:pPr/>
              <a:t>63</a:t>
            </a:fld>
            <a:endParaRPr lang="de-DE" alt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F4634D9-47FF-43C5-A61A-FF9EFE406E5E}"/>
              </a:ext>
            </a:extLst>
          </p:cNvPr>
          <p:cNvSpPr txBox="1"/>
          <p:nvPr/>
        </p:nvSpPr>
        <p:spPr>
          <a:xfrm>
            <a:off x="611560" y="1484784"/>
            <a:ext cx="829797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Summary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orography</a:t>
            </a:r>
            <a:r>
              <a:rPr lang="de-DE" b="1" dirty="0"/>
              <a:t> </a:t>
            </a:r>
            <a:r>
              <a:rPr lang="de-DE" b="1" dirty="0" err="1"/>
              <a:t>treatment</a:t>
            </a:r>
            <a:r>
              <a:rPr lang="de-DE" dirty="0"/>
              <a:t>:</a:t>
            </a:r>
          </a:p>
          <a:p>
            <a:endParaRPr lang="de-DE" dirty="0"/>
          </a:p>
          <a:p>
            <a:r>
              <a:rPr lang="de-DE" dirty="0"/>
              <a:t>The 3 </a:t>
            </a:r>
            <a:r>
              <a:rPr lang="de-DE" dirty="0" err="1"/>
              <a:t>presented</a:t>
            </a:r>
            <a:r>
              <a:rPr lang="de-DE" dirty="0"/>
              <a:t> </a:t>
            </a:r>
            <a:r>
              <a:rPr lang="de-DE" dirty="0" err="1"/>
              <a:t>options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generate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needed</a:t>
            </a:r>
            <a:r>
              <a:rPr lang="de-DE" dirty="0"/>
              <a:t> </a:t>
            </a:r>
            <a:r>
              <a:rPr lang="de-DE" dirty="0" err="1"/>
              <a:t>metric</a:t>
            </a:r>
            <a:r>
              <a:rPr lang="de-DE" dirty="0"/>
              <a:t> variables</a:t>
            </a:r>
          </a:p>
          <a:p>
            <a:r>
              <a:rPr lang="de-DE" dirty="0" err="1"/>
              <a:t>from</a:t>
            </a:r>
            <a:r>
              <a:rPr lang="de-DE" dirty="0"/>
              <a:t> a </a:t>
            </a:r>
            <a:r>
              <a:rPr lang="de-DE" dirty="0" err="1"/>
              <a:t>discretely</a:t>
            </a:r>
            <a:r>
              <a:rPr lang="de-DE" dirty="0"/>
              <a:t> </a:t>
            </a:r>
            <a:r>
              <a:rPr lang="de-DE" dirty="0" err="1"/>
              <a:t>given</a:t>
            </a:r>
            <a:r>
              <a:rPr lang="de-DE" dirty="0"/>
              <a:t> </a:t>
            </a:r>
            <a:r>
              <a:rPr lang="de-DE" dirty="0" err="1"/>
              <a:t>orography</a:t>
            </a:r>
            <a:r>
              <a:rPr lang="de-DE" dirty="0"/>
              <a:t> </a:t>
            </a:r>
            <a:r>
              <a:rPr lang="de-DE" dirty="0" err="1"/>
              <a:t>produce</a:t>
            </a:r>
            <a:r>
              <a:rPr lang="de-DE" dirty="0"/>
              <a:t> </a:t>
            </a:r>
            <a:r>
              <a:rPr lang="de-DE" dirty="0" err="1"/>
              <a:t>quite</a:t>
            </a:r>
            <a:r>
              <a:rPr lang="de-DE" dirty="0"/>
              <a:t> </a:t>
            </a:r>
            <a:r>
              <a:rPr lang="de-DE" dirty="0" err="1"/>
              <a:t>similar</a:t>
            </a:r>
            <a:r>
              <a:rPr lang="de-DE" dirty="0"/>
              <a:t> </a:t>
            </a:r>
            <a:r>
              <a:rPr lang="de-DE" dirty="0" err="1"/>
              <a:t>results</a:t>
            </a:r>
            <a:endParaRPr lang="de-DE" dirty="0"/>
          </a:p>
          <a:p>
            <a:r>
              <a:rPr lang="de-DE" dirty="0"/>
              <a:t>in a </a:t>
            </a:r>
            <a:r>
              <a:rPr lang="de-DE" dirty="0" err="1"/>
              <a:t>few</a:t>
            </a:r>
            <a:r>
              <a:rPr lang="de-DE" dirty="0"/>
              <a:t> </a:t>
            </a:r>
            <a:r>
              <a:rPr lang="de-DE" dirty="0" err="1"/>
              <a:t>idealized</a:t>
            </a:r>
            <a:r>
              <a:rPr lang="de-DE" dirty="0"/>
              <a:t> </a:t>
            </a:r>
            <a:r>
              <a:rPr lang="de-DE" dirty="0" err="1"/>
              <a:t>tests</a:t>
            </a:r>
            <a:endParaRPr lang="de-DE" dirty="0"/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At least </a:t>
            </a:r>
            <a:r>
              <a:rPr lang="de-DE" dirty="0" err="1">
                <a:sym typeface="Wingdings" panose="05000000000000000000" pitchFamily="2" charset="2"/>
              </a:rPr>
              <a:t>for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moment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can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start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from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option</a:t>
            </a:r>
            <a:r>
              <a:rPr lang="de-DE" dirty="0">
                <a:sym typeface="Wingdings" panose="05000000000000000000" pitchFamily="2" charset="2"/>
              </a:rPr>
              <a:t> 3, </a:t>
            </a:r>
            <a:r>
              <a:rPr lang="de-DE" dirty="0" err="1">
                <a:sym typeface="Wingdings" panose="05000000000000000000" pitchFamily="2" charset="2"/>
              </a:rPr>
              <a:t>which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probably</a:t>
            </a:r>
            <a:r>
              <a:rPr lang="de-DE" dirty="0">
                <a:sym typeface="Wingdings" panose="05000000000000000000" pitchFamily="2" charset="2"/>
              </a:rPr>
              <a:t> 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 err="1">
                <a:sym typeface="Wingdings" panose="05000000000000000000" pitchFamily="2" charset="2"/>
              </a:rPr>
              <a:t>doesn‘t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need</a:t>
            </a:r>
            <a:r>
              <a:rPr lang="de-DE" dirty="0">
                <a:sym typeface="Wingdings" panose="05000000000000000000" pitchFamily="2" charset="2"/>
              </a:rPr>
              <a:t> an extra </a:t>
            </a:r>
            <a:r>
              <a:rPr lang="de-DE" dirty="0" err="1">
                <a:sym typeface="Wingdings" panose="05000000000000000000" pitchFamily="2" charset="2"/>
              </a:rPr>
              <a:t>preprocessor</a:t>
            </a:r>
            <a:r>
              <a:rPr lang="de-DE" dirty="0">
                <a:sym typeface="Wingdings" panose="05000000000000000000" pitchFamily="2" charset="2"/>
              </a:rPr>
              <a:t> (=a link </a:t>
            </a:r>
            <a:r>
              <a:rPr lang="de-DE" dirty="0" err="1">
                <a:sym typeface="Wingdings" panose="05000000000000000000" pitchFamily="2" charset="2"/>
              </a:rPr>
              <a:t>between</a:t>
            </a:r>
            <a:r>
              <a:rPr lang="de-DE" dirty="0">
                <a:sym typeface="Wingdings" panose="05000000000000000000" pitchFamily="2" charset="2"/>
              </a:rPr>
              <a:t> EXTPAR and BRIDGE)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The </a:t>
            </a:r>
            <a:r>
              <a:rPr lang="de-DE" dirty="0" err="1">
                <a:sym typeface="Wingdings" panose="05000000000000000000" pitchFamily="2" charset="2"/>
              </a:rPr>
              <a:t>next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step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actually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read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orography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data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from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EXTPAR </a:t>
            </a:r>
            <a:r>
              <a:rPr lang="de-DE" dirty="0" err="1">
                <a:sym typeface="Wingdings" panose="05000000000000000000" pitchFamily="2" charset="2"/>
              </a:rPr>
              <a:t>files</a:t>
            </a:r>
            <a:r>
              <a:rPr lang="de-DE" dirty="0">
                <a:sym typeface="Wingdings" panose="05000000000000000000" pitchFamily="2" charset="2"/>
              </a:rPr>
              <a:t>.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 err="1"/>
              <a:t>Later</a:t>
            </a:r>
            <a:r>
              <a:rPr lang="de-DE" dirty="0"/>
              <a:t> on,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investigate</a:t>
            </a:r>
            <a:r>
              <a:rPr lang="de-DE" dirty="0"/>
              <a:t>,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a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consistent</a:t>
            </a:r>
            <a:r>
              <a:rPr lang="de-DE" dirty="0"/>
              <a:t> </a:t>
            </a:r>
            <a:r>
              <a:rPr lang="de-DE" dirty="0" err="1"/>
              <a:t>approach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deal</a:t>
            </a:r>
          </a:p>
          <a:p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fractal</a:t>
            </a:r>
            <a:r>
              <a:rPr lang="de-DE" dirty="0"/>
              <a:t> </a:t>
            </a:r>
            <a:r>
              <a:rPr lang="de-DE" dirty="0" err="1"/>
              <a:t>orography</a:t>
            </a:r>
            <a:r>
              <a:rPr lang="de-DE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722274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Fußzeilenplatzhalter 1">
            <a:extLst>
              <a:ext uri="{FF2B5EF4-FFF2-40B4-BE49-F238E27FC236}">
                <a16:creationId xmlns:a16="http://schemas.microsoft.com/office/drawing/2014/main" id="{63728431-06AD-4330-AEFA-CC60794BF4B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5434013" y="6381750"/>
            <a:ext cx="3709987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M. Baldauf (DWD)</a:t>
            </a:r>
          </a:p>
        </p:txBody>
      </p:sp>
      <p:sp>
        <p:nvSpPr>
          <p:cNvPr id="145411" name="Foliennummernplatzhalter 2">
            <a:extLst>
              <a:ext uri="{FF2B5EF4-FFF2-40B4-BE49-F238E27FC236}">
                <a16:creationId xmlns:a16="http://schemas.microsoft.com/office/drawing/2014/main" id="{897BFF39-7285-4B77-AC9A-E58A3090B2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78863" y="6381750"/>
            <a:ext cx="465137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7FA90E-39F3-47D8-9EEB-4AE1396B3E7D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de-DE" altLang="de-DE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5412" name="Textfeld 3">
            <a:extLst>
              <a:ext uri="{FF2B5EF4-FFF2-40B4-BE49-F238E27FC236}">
                <a16:creationId xmlns:a16="http://schemas.microsoft.com/office/drawing/2014/main" id="{A5843C6D-F320-4074-B186-F131D9240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74" y="1052736"/>
            <a:ext cx="7993063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DG and 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Parameterisations</a:t>
            </a:r>
            <a:endParaRPr kumimoji="0" lang="de-DE" altLang="de-D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General 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principle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spatial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transport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advection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sedimentation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diffusion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…)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should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treated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in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DG-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scheme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Otherwise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loose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local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conservation</a:t>
            </a:r>
            <a:r>
              <a:rPr lang="de-DE" altLang="de-DE" sz="1800" dirty="0">
                <a:solidFill>
                  <a:srgbClr val="000000"/>
                </a:solidFill>
              </a:rPr>
              <a:t> </a:t>
            </a:r>
            <a:r>
              <a:rPr lang="de-DE" altLang="de-DE" sz="1800" dirty="0" err="1">
                <a:solidFill>
                  <a:srgbClr val="000000"/>
                </a:solidFill>
              </a:rPr>
              <a:t>of</a:t>
            </a:r>
            <a:r>
              <a:rPr lang="de-DE" altLang="de-DE" sz="1800" dirty="0">
                <a:solidFill>
                  <a:srgbClr val="000000"/>
                </a:solidFill>
              </a:rPr>
              <a:t> </a:t>
            </a:r>
            <a:r>
              <a:rPr lang="de-DE" altLang="de-DE" sz="1800" dirty="0" err="1">
                <a:solidFill>
                  <a:srgbClr val="000000"/>
                </a:solidFill>
              </a:rPr>
              <a:t>the</a:t>
            </a:r>
            <a:r>
              <a:rPr lang="de-DE" altLang="de-DE" sz="1800" dirty="0">
                <a:solidFill>
                  <a:srgbClr val="000000"/>
                </a:solidFill>
              </a:rPr>
              <a:t> </a:t>
            </a:r>
            <a:r>
              <a:rPr lang="de-DE" altLang="de-DE" sz="1800" dirty="0" err="1">
                <a:solidFill>
                  <a:srgbClr val="000000"/>
                </a:solidFill>
              </a:rPr>
              <a:t>prognostic</a:t>
            </a:r>
            <a:r>
              <a:rPr lang="de-DE" altLang="de-DE" sz="1800" dirty="0">
                <a:solidFill>
                  <a:srgbClr val="000000"/>
                </a:solidFill>
              </a:rPr>
              <a:t> variables.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altLang="de-DE" sz="1800" dirty="0">
                <a:solidFill>
                  <a:srgbClr val="000000"/>
                </a:solidFill>
              </a:rPr>
              <a:t>Note</a:t>
            </a:r>
            <a:r>
              <a:rPr lang="de-DE" altLang="de-DE" sz="1800" b="1" dirty="0">
                <a:solidFill>
                  <a:schemeClr val="tx2"/>
                </a:solidFill>
              </a:rPr>
              <a:t>: </a:t>
            </a:r>
            <a:r>
              <a:rPr lang="de-DE" altLang="de-DE" sz="1800" b="1" dirty="0" err="1">
                <a:solidFill>
                  <a:schemeClr val="tx2"/>
                </a:solidFill>
              </a:rPr>
              <a:t>local</a:t>
            </a:r>
            <a:r>
              <a:rPr lang="de-DE" altLang="de-DE" sz="1800" b="1" dirty="0">
                <a:solidFill>
                  <a:schemeClr val="tx2"/>
                </a:solidFill>
              </a:rPr>
              <a:t> </a:t>
            </a:r>
            <a:r>
              <a:rPr lang="de-DE" altLang="de-DE" sz="1800" b="1" dirty="0" err="1">
                <a:solidFill>
                  <a:schemeClr val="tx2"/>
                </a:solidFill>
              </a:rPr>
              <a:t>conservation</a:t>
            </a:r>
            <a:r>
              <a:rPr lang="de-DE" altLang="de-DE" sz="1800" b="1" dirty="0">
                <a:solidFill>
                  <a:schemeClr val="tx2"/>
                </a:solidFill>
              </a:rPr>
              <a:t> </a:t>
            </a:r>
            <a:r>
              <a:rPr lang="de-DE" altLang="de-DE" sz="1800" dirty="0" err="1">
                <a:solidFill>
                  <a:srgbClr val="000000"/>
                </a:solidFill>
              </a:rPr>
              <a:t>is</a:t>
            </a:r>
            <a:r>
              <a:rPr lang="de-DE" altLang="de-DE" sz="1800" dirty="0">
                <a:solidFill>
                  <a:srgbClr val="000000"/>
                </a:solidFill>
              </a:rPr>
              <a:t> not just a </a:t>
            </a:r>
            <a:r>
              <a:rPr lang="de-DE" altLang="de-DE" sz="1800" dirty="0" err="1">
                <a:solidFill>
                  <a:srgbClr val="000000"/>
                </a:solidFill>
              </a:rPr>
              <a:t>convenient</a:t>
            </a:r>
            <a:r>
              <a:rPr lang="de-DE" altLang="de-DE" sz="1800" dirty="0">
                <a:solidFill>
                  <a:srgbClr val="000000"/>
                </a:solidFill>
              </a:rPr>
              <a:t> </a:t>
            </a:r>
            <a:r>
              <a:rPr lang="de-DE" altLang="de-DE" sz="1800" dirty="0" err="1">
                <a:solidFill>
                  <a:srgbClr val="000000"/>
                </a:solidFill>
              </a:rPr>
              <a:t>means</a:t>
            </a:r>
            <a:r>
              <a:rPr lang="de-DE" altLang="de-DE" sz="1800" dirty="0">
                <a:solidFill>
                  <a:srgbClr val="000000"/>
                </a:solidFill>
              </a:rPr>
              <a:t> </a:t>
            </a:r>
            <a:r>
              <a:rPr lang="de-DE" altLang="de-DE" sz="1800" dirty="0" err="1">
                <a:solidFill>
                  <a:srgbClr val="000000"/>
                </a:solidFill>
              </a:rPr>
              <a:t>to</a:t>
            </a:r>
            <a:r>
              <a:rPr lang="de-DE" altLang="de-DE" sz="1800" dirty="0">
                <a:solidFill>
                  <a:srgbClr val="000000"/>
                </a:solidFill>
              </a:rPr>
              <a:t> </a:t>
            </a:r>
            <a:r>
              <a:rPr lang="de-DE" altLang="de-DE" sz="1800" dirty="0" err="1">
                <a:solidFill>
                  <a:srgbClr val="000000"/>
                </a:solidFill>
              </a:rPr>
              <a:t>get</a:t>
            </a:r>
            <a:r>
              <a:rPr lang="de-DE" altLang="de-DE" sz="1800" dirty="0">
                <a:solidFill>
                  <a:srgbClr val="000000"/>
                </a:solidFill>
              </a:rPr>
              <a:t> global </a:t>
            </a:r>
            <a:r>
              <a:rPr lang="de-DE" altLang="de-DE" sz="1800" dirty="0" err="1">
                <a:solidFill>
                  <a:srgbClr val="000000"/>
                </a:solidFill>
              </a:rPr>
              <a:t>conservation</a:t>
            </a:r>
            <a:r>
              <a:rPr lang="de-DE" altLang="de-DE" sz="1800" dirty="0">
                <a:solidFill>
                  <a:srgbClr val="000000"/>
                </a:solidFill>
              </a:rPr>
              <a:t>. </a:t>
            </a:r>
            <a:br>
              <a:rPr lang="de-DE" altLang="de-DE" sz="1800" dirty="0">
                <a:solidFill>
                  <a:srgbClr val="000000"/>
                </a:solidFill>
              </a:rPr>
            </a:br>
            <a:r>
              <a:rPr lang="de-DE" altLang="de-DE" sz="1800" dirty="0">
                <a:solidFill>
                  <a:srgbClr val="000000"/>
                </a:solidFill>
              </a:rPr>
              <a:t>In </a:t>
            </a:r>
            <a:r>
              <a:rPr lang="de-DE" altLang="de-DE" sz="1800" dirty="0" err="1">
                <a:solidFill>
                  <a:srgbClr val="000000"/>
                </a:solidFill>
              </a:rPr>
              <a:t>contrast</a:t>
            </a:r>
            <a:r>
              <a:rPr lang="de-DE" altLang="de-DE" sz="1800" dirty="0">
                <a:solidFill>
                  <a:srgbClr val="000000"/>
                </a:solidFill>
              </a:rPr>
              <a:t>, </a:t>
            </a:r>
            <a:r>
              <a:rPr lang="de-DE" altLang="de-DE" sz="1800" dirty="0" err="1">
                <a:solidFill>
                  <a:srgbClr val="000000"/>
                </a:solidFill>
              </a:rPr>
              <a:t>it</a:t>
            </a:r>
            <a:r>
              <a:rPr lang="de-DE" altLang="de-DE" sz="1800" dirty="0">
                <a:solidFill>
                  <a:srgbClr val="000000"/>
                </a:solidFill>
              </a:rPr>
              <a:t> </a:t>
            </a:r>
            <a:r>
              <a:rPr lang="de-DE" altLang="de-DE" sz="1800" dirty="0" err="1">
                <a:solidFill>
                  <a:srgbClr val="000000"/>
                </a:solidFill>
              </a:rPr>
              <a:t>is</a:t>
            </a:r>
            <a:r>
              <a:rPr lang="de-DE" altLang="de-DE" sz="1800" dirty="0">
                <a:solidFill>
                  <a:srgbClr val="000000"/>
                </a:solidFill>
              </a:rPr>
              <a:t> an essential </a:t>
            </a:r>
            <a:r>
              <a:rPr lang="de-DE" altLang="de-DE" sz="1800" dirty="0" err="1">
                <a:solidFill>
                  <a:srgbClr val="000000"/>
                </a:solidFill>
              </a:rPr>
              <a:t>prerequisite</a:t>
            </a:r>
            <a:r>
              <a:rPr lang="de-DE" altLang="de-DE" sz="1800" dirty="0">
                <a:solidFill>
                  <a:srgbClr val="000000"/>
                </a:solidFill>
              </a:rPr>
              <a:t> </a:t>
            </a:r>
            <a:r>
              <a:rPr lang="de-DE" altLang="de-DE" sz="1800" dirty="0" err="1">
                <a:solidFill>
                  <a:srgbClr val="000000"/>
                </a:solidFill>
              </a:rPr>
              <a:t>to</a:t>
            </a:r>
            <a:r>
              <a:rPr lang="de-DE" altLang="de-DE" sz="1800" dirty="0">
                <a:solidFill>
                  <a:srgbClr val="000000"/>
                </a:solidFill>
              </a:rPr>
              <a:t> </a:t>
            </a:r>
            <a:r>
              <a:rPr lang="de-DE" altLang="de-DE" sz="1800" dirty="0" err="1">
                <a:solidFill>
                  <a:srgbClr val="000000"/>
                </a:solidFill>
              </a:rPr>
              <a:t>get</a:t>
            </a:r>
            <a:r>
              <a:rPr lang="de-DE" altLang="de-DE" sz="1800" dirty="0">
                <a:solidFill>
                  <a:srgbClr val="000000"/>
                </a:solidFill>
              </a:rPr>
              <a:t> a </a:t>
            </a:r>
            <a:r>
              <a:rPr lang="de-DE" altLang="de-DE" sz="1800" dirty="0" err="1">
                <a:solidFill>
                  <a:srgbClr val="000000"/>
                </a:solidFill>
              </a:rPr>
              <a:t>numerical</a:t>
            </a:r>
            <a:r>
              <a:rPr lang="de-DE" altLang="de-DE" sz="1800" dirty="0">
                <a:solidFill>
                  <a:srgbClr val="000000"/>
                </a:solidFill>
              </a:rPr>
              <a:t> </a:t>
            </a:r>
            <a:r>
              <a:rPr lang="de-DE" altLang="de-DE" sz="1800" dirty="0" err="1">
                <a:solidFill>
                  <a:srgbClr val="000000"/>
                </a:solidFill>
              </a:rPr>
              <a:t>scheme</a:t>
            </a:r>
            <a:r>
              <a:rPr lang="de-DE" altLang="de-DE" sz="1800" dirty="0">
                <a:solidFill>
                  <a:srgbClr val="000000"/>
                </a:solidFill>
              </a:rPr>
              <a:t> </a:t>
            </a:r>
            <a:r>
              <a:rPr lang="de-DE" altLang="de-DE" sz="1800" dirty="0" err="1">
                <a:solidFill>
                  <a:srgbClr val="000000"/>
                </a:solidFill>
              </a:rPr>
              <a:t>that</a:t>
            </a:r>
            <a:r>
              <a:rPr lang="de-DE" altLang="de-DE" sz="1800" dirty="0">
                <a:solidFill>
                  <a:srgbClr val="000000"/>
                </a:solidFill>
              </a:rPr>
              <a:t> </a:t>
            </a:r>
            <a:r>
              <a:rPr lang="de-DE" altLang="de-DE" sz="1800" dirty="0" err="1">
                <a:solidFill>
                  <a:srgbClr val="000000"/>
                </a:solidFill>
              </a:rPr>
              <a:t>produce</a:t>
            </a:r>
            <a:r>
              <a:rPr lang="de-DE" altLang="de-DE" sz="1800" dirty="0">
                <a:solidFill>
                  <a:srgbClr val="000000"/>
                </a:solidFill>
              </a:rPr>
              <a:t> </a:t>
            </a:r>
            <a:r>
              <a:rPr lang="de-DE" altLang="de-DE" sz="1800" b="1" dirty="0" err="1">
                <a:solidFill>
                  <a:schemeClr val="tx2"/>
                </a:solidFill>
              </a:rPr>
              <a:t>physically</a:t>
            </a:r>
            <a:r>
              <a:rPr lang="de-DE" altLang="de-DE" sz="1800" b="1" dirty="0">
                <a:solidFill>
                  <a:schemeClr val="tx2"/>
                </a:solidFill>
              </a:rPr>
              <a:t> reliable </a:t>
            </a:r>
            <a:r>
              <a:rPr lang="de-DE" altLang="de-DE" sz="1800" b="1" dirty="0" err="1">
                <a:solidFill>
                  <a:schemeClr val="tx2"/>
                </a:solidFill>
              </a:rPr>
              <a:t>solutions</a:t>
            </a:r>
            <a:r>
              <a:rPr lang="de-DE" altLang="de-DE" sz="1800" dirty="0">
                <a:solidFill>
                  <a:srgbClr val="000000"/>
                </a:solidFill>
              </a:rPr>
              <a:t> (</a:t>
            </a:r>
            <a:r>
              <a:rPr lang="de-DE" altLang="de-DE" sz="1800" dirty="0" err="1">
                <a:solidFill>
                  <a:srgbClr val="000000"/>
                </a:solidFill>
              </a:rPr>
              <a:t>correct</a:t>
            </a:r>
            <a:r>
              <a:rPr lang="de-DE" altLang="de-DE" sz="1800" dirty="0">
                <a:solidFill>
                  <a:srgbClr val="000000"/>
                </a:solidFill>
              </a:rPr>
              <a:t> </a:t>
            </a:r>
            <a:r>
              <a:rPr lang="de-DE" altLang="de-DE" sz="1800" dirty="0" err="1">
                <a:solidFill>
                  <a:srgbClr val="000000"/>
                </a:solidFill>
              </a:rPr>
              <a:t>phase</a:t>
            </a:r>
            <a:r>
              <a:rPr lang="de-DE" altLang="de-DE" sz="1800" dirty="0">
                <a:solidFill>
                  <a:srgbClr val="000000"/>
                </a:solidFill>
              </a:rPr>
              <a:t> </a:t>
            </a:r>
            <a:r>
              <a:rPr lang="de-DE" altLang="de-DE" sz="1800" dirty="0" err="1">
                <a:solidFill>
                  <a:srgbClr val="000000"/>
                </a:solidFill>
              </a:rPr>
              <a:t>speeds</a:t>
            </a:r>
            <a:r>
              <a:rPr lang="de-DE" altLang="de-DE" sz="1800" dirty="0">
                <a:solidFill>
                  <a:srgbClr val="000000"/>
                </a:solidFill>
              </a:rPr>
              <a:t>, …)</a:t>
            </a:r>
            <a:endParaRPr kumimoji="0" lang="de-DE" alt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Box-models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(e.g. 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cloud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physics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chemistry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/aerosol-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packages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are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evaluated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and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deliver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tendencies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in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every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quadrature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point</a:t>
            </a:r>
            <a:b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at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first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place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adaptations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necessary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Nevertheless</a:t>
            </a: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de-DE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</a:t>
            </a: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‚</a:t>
            </a:r>
            <a:r>
              <a:rPr kumimoji="0" lang="de-DE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classical</a:t>
            </a: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‘ </a:t>
            </a:r>
            <a:r>
              <a:rPr kumimoji="0" lang="de-DE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physics</a:t>
            </a: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</a:t>
            </a:r>
            <a:r>
              <a:rPr kumimoji="0" lang="de-DE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dynamics-coupling</a:t>
            </a: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questions</a:t>
            </a: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remain</a:t>
            </a: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b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de-DE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overall</a:t>
            </a: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time </a:t>
            </a:r>
            <a:r>
              <a:rPr kumimoji="0" lang="de-DE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integration</a:t>
            </a: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scheme</a:t>
            </a: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 </a:t>
            </a:r>
            <a:r>
              <a:rPr kumimoji="0" lang="de-DE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how</a:t>
            </a: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</a:t>
            </a: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achieve</a:t>
            </a: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positive </a:t>
            </a:r>
            <a:r>
              <a:rPr kumimoji="0" lang="de-DE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definiteness</a:t>
            </a: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de-DE" alt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CustomShape 1"/>
          <p:cNvSpPr/>
          <p:nvPr/>
        </p:nvSpPr>
        <p:spPr>
          <a:xfrm>
            <a:off x="4572000" y="6381720"/>
            <a:ext cx="3709440" cy="2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M. Baldauf (DWD)</a:t>
            </a:r>
            <a:endParaRPr kumimoji="0" lang="de-DE" sz="1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420" name="CustomShape 2"/>
          <p:cNvSpPr/>
          <p:nvPr/>
        </p:nvSpPr>
        <p:spPr>
          <a:xfrm>
            <a:off x="8283600" y="6381720"/>
            <a:ext cx="464400" cy="2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5343C7-C96A-4638-AEF5-137FD67EDF64}" type="slidenum">
              <a:rPr kumimoji="0" lang="de-DE" sz="10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de-DE" sz="1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421" name="CustomShape 3"/>
          <p:cNvSpPr/>
          <p:nvPr/>
        </p:nvSpPr>
        <p:spPr>
          <a:xfrm>
            <a:off x="532315" y="1229124"/>
            <a:ext cx="8079369" cy="46767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spc="-1" dirty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B</a:t>
            </a:r>
            <a:r>
              <a:rPr kumimoji="0" lang="de-DE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uilding</a:t>
            </a:r>
            <a:r>
              <a:rPr kumimoji="0" lang="de-DE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blocks</a:t>
            </a:r>
            <a:r>
              <a:rPr kumimoji="0" lang="de-DE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for</a:t>
            </a:r>
            <a:r>
              <a:rPr kumimoji="0" lang="de-DE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turbulence</a:t>
            </a:r>
            <a:r>
              <a:rPr kumimoji="0" lang="de-DE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parameterizations</a:t>
            </a:r>
            <a:r>
              <a:rPr kumimoji="0" lang="de-DE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(II)</a:t>
            </a:r>
            <a:endParaRPr kumimoji="0" lang="de-DE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lvl="0">
              <a:defRPr/>
            </a:pPr>
            <a:r>
              <a:rPr lang="en-US" spc="-1" dirty="0">
                <a:solidFill>
                  <a:srgbClr val="000000"/>
                </a:solidFill>
              </a:rPr>
              <a:t>To calculate these fluxes at a certain (quadrature) point </a:t>
            </a:r>
            <a:r>
              <a:rPr lang="en-US" b="1" i="1" spc="-1" dirty="0">
                <a:solidFill>
                  <a:srgbClr val="000000"/>
                </a:solidFill>
                <a:latin typeface="Times New Roman"/>
              </a:rPr>
              <a:t>r</a:t>
            </a:r>
            <a:r>
              <a:rPr lang="en-US" spc="-1" dirty="0">
                <a:solidFill>
                  <a:srgbClr val="000000"/>
                </a:solidFill>
              </a:rPr>
              <a:t>, </a:t>
            </a:r>
            <a:endParaRPr lang="en-US" spc="-1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pc="-1" dirty="0">
                <a:solidFill>
                  <a:srgbClr val="000000"/>
                </a:solidFill>
              </a:rPr>
              <a:t>the turbulence model gets derivative variables at </a:t>
            </a:r>
            <a:r>
              <a:rPr lang="en-US" b="1" i="1" spc="-1" dirty="0">
                <a:solidFill>
                  <a:srgbClr val="000000"/>
                </a:solidFill>
                <a:latin typeface="Times New Roman"/>
              </a:rPr>
              <a:t>r </a:t>
            </a:r>
            <a:r>
              <a:rPr lang="en-US" spc="-1" dirty="0">
                <a:solidFill>
                  <a:srgbClr val="000000"/>
                </a:solidFill>
              </a:rPr>
              <a:t>from the </a:t>
            </a:r>
            <a:r>
              <a:rPr lang="en-US" spc="-1" dirty="0" err="1">
                <a:solidFill>
                  <a:srgbClr val="000000"/>
                </a:solidFill>
              </a:rPr>
              <a:t>dyn</a:t>
            </a:r>
            <a:r>
              <a:rPr lang="en-US" spc="-1" dirty="0">
                <a:solidFill>
                  <a:srgbClr val="000000"/>
                </a:solidFill>
              </a:rPr>
              <a:t>. core</a:t>
            </a:r>
            <a:endParaRPr lang="en-US" spc="-1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pc="-1" dirty="0">
                <a:solidFill>
                  <a:srgbClr val="000000"/>
                </a:solidFill>
              </a:rPr>
              <a:t>(‚x-, y-, z-‘-derivatives of the prognostic variables </a:t>
            </a:r>
            <a:r>
              <a:rPr lang="en-US" i="1" spc="-1" dirty="0">
                <a:solidFill>
                  <a:srgbClr val="000000"/>
                </a:solidFill>
                <a:latin typeface="Symbol"/>
              </a:rPr>
              <a:t></a:t>
            </a:r>
            <a:r>
              <a:rPr lang="en-US" spc="-1" dirty="0">
                <a:solidFill>
                  <a:srgbClr val="000000"/>
                </a:solidFill>
              </a:rPr>
              <a:t>, </a:t>
            </a:r>
            <a:r>
              <a:rPr lang="en-US" b="1" i="1" spc="-1" dirty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spc="-1" dirty="0">
                <a:solidFill>
                  <a:srgbClr val="000000"/>
                </a:solidFill>
                <a:latin typeface="Times New Roman"/>
              </a:rPr>
              <a:t>,</a:t>
            </a:r>
            <a:r>
              <a:rPr lang="en-US" i="1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i="1" spc="-1" dirty="0">
                <a:solidFill>
                  <a:srgbClr val="000000"/>
                </a:solidFill>
                <a:latin typeface="Symbol"/>
              </a:rPr>
              <a:t></a:t>
            </a:r>
            <a:r>
              <a:rPr lang="en-US" i="1" spc="-1" dirty="0">
                <a:solidFill>
                  <a:srgbClr val="000000"/>
                </a:solidFill>
                <a:latin typeface="Times New Roman"/>
              </a:rPr>
              <a:t>=</a:t>
            </a:r>
            <a:r>
              <a:rPr lang="en-US" i="1" spc="-1" dirty="0">
                <a:solidFill>
                  <a:srgbClr val="000000"/>
                </a:solidFill>
                <a:latin typeface="Symbol"/>
              </a:rPr>
              <a:t></a:t>
            </a:r>
            <a:r>
              <a:rPr lang="en-US" i="1" spc="-1" dirty="0">
                <a:solidFill>
                  <a:srgbClr val="000000"/>
                </a:solidFill>
                <a:latin typeface="Times New Roman"/>
              </a:rPr>
              <a:t>, q</a:t>
            </a:r>
            <a:r>
              <a:rPr lang="en-US" i="1" spc="-1" baseline="30000" dirty="0">
                <a:solidFill>
                  <a:srgbClr val="000000"/>
                </a:solidFill>
                <a:latin typeface="Times New Roman"/>
              </a:rPr>
              <a:t>(s)</a:t>
            </a:r>
            <a:r>
              <a:rPr lang="en-US" spc="-1" dirty="0">
                <a:solidFill>
                  <a:srgbClr val="000000"/>
                </a:solidFill>
              </a:rPr>
              <a:t>).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spc="-1" dirty="0">
                <a:solidFill>
                  <a:srgbClr val="000000"/>
                </a:solidFill>
              </a:rPr>
              <a:t>Use the chain rule of differentiation to derive arbitrary other spatial derivatives</a:t>
            </a:r>
            <a:endParaRPr lang="en-US" spc="-1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pc="-1" dirty="0">
                <a:solidFill>
                  <a:srgbClr val="000000"/>
                </a:solidFill>
              </a:rPr>
              <a:t>of a variable </a:t>
            </a:r>
            <a:r>
              <a:rPr lang="en-US" i="1" spc="-1" dirty="0">
                <a:solidFill>
                  <a:srgbClr val="000000"/>
                </a:solidFill>
                <a:latin typeface="Symbol"/>
              </a:rPr>
              <a:t></a:t>
            </a:r>
            <a:r>
              <a:rPr lang="en-US" i="1" spc="-1" dirty="0">
                <a:solidFill>
                  <a:srgbClr val="000000"/>
                </a:solidFill>
              </a:rPr>
              <a:t> </a:t>
            </a:r>
            <a:r>
              <a:rPr lang="en-US" spc="-1" dirty="0">
                <a:solidFill>
                  <a:srgbClr val="000000"/>
                </a:solidFill>
              </a:rPr>
              <a:t>= </a:t>
            </a:r>
            <a:r>
              <a:rPr lang="en-US" i="1" spc="-1" dirty="0">
                <a:solidFill>
                  <a:srgbClr val="000000"/>
                </a:solidFill>
                <a:latin typeface="Times New Roman"/>
              </a:rPr>
              <a:t>f</a:t>
            </a:r>
            <a:r>
              <a:rPr lang="en-US" spc="-1" dirty="0">
                <a:solidFill>
                  <a:srgbClr val="000000"/>
                </a:solidFill>
              </a:rPr>
              <a:t>(</a:t>
            </a:r>
            <a:r>
              <a:rPr lang="en-US" i="1" spc="-1" dirty="0">
                <a:solidFill>
                  <a:srgbClr val="000000"/>
                </a:solidFill>
                <a:latin typeface="Symbol"/>
              </a:rPr>
              <a:t></a:t>
            </a:r>
            <a:r>
              <a:rPr lang="en-US" spc="-1" dirty="0">
                <a:solidFill>
                  <a:srgbClr val="000000"/>
                </a:solidFill>
              </a:rPr>
              <a:t>, </a:t>
            </a:r>
            <a:r>
              <a:rPr lang="en-US" b="1" i="1" spc="-1" dirty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spc="-1" dirty="0">
                <a:solidFill>
                  <a:srgbClr val="000000"/>
                </a:solidFill>
                <a:latin typeface="Times New Roman"/>
              </a:rPr>
              <a:t>,</a:t>
            </a:r>
            <a:r>
              <a:rPr lang="en-US" i="1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i="1" spc="-1" dirty="0">
                <a:solidFill>
                  <a:srgbClr val="000000"/>
                </a:solidFill>
                <a:latin typeface="Symbol"/>
              </a:rPr>
              <a:t></a:t>
            </a:r>
            <a:r>
              <a:rPr lang="en-US" i="1" spc="-1" dirty="0">
                <a:solidFill>
                  <a:srgbClr val="000000"/>
                </a:solidFill>
                <a:latin typeface="Times New Roman"/>
              </a:rPr>
              <a:t>, q</a:t>
            </a:r>
            <a:r>
              <a:rPr lang="en-US" i="1" spc="-1" baseline="30000" dirty="0">
                <a:solidFill>
                  <a:srgbClr val="000000"/>
                </a:solidFill>
                <a:latin typeface="Times New Roman"/>
              </a:rPr>
              <a:t>(s)</a:t>
            </a:r>
            <a:r>
              <a:rPr lang="en-US" spc="-1" dirty="0">
                <a:solidFill>
                  <a:srgbClr val="000000"/>
                </a:solidFill>
              </a:rPr>
              <a:t>).</a:t>
            </a:r>
          </a:p>
          <a:p>
            <a:pPr lvl="0">
              <a:defRPr/>
            </a:pPr>
            <a:endParaRPr lang="en-US" spc="-1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pc="-1" dirty="0">
                <a:solidFill>
                  <a:srgbClr val="000000"/>
                </a:solidFill>
              </a:rPr>
              <a:t>In this ideal world, a turbulence modeler wouldn‘t need any grid information!</a:t>
            </a:r>
            <a:endParaRPr lang="en-US" spc="-1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Problems </a:t>
            </a:r>
            <a:r>
              <a:rPr kumimoji="0" lang="de-DE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to</a:t>
            </a:r>
            <a:r>
              <a:rPr kumimoji="0" lang="de-DE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solve</a:t>
            </a:r>
            <a:r>
              <a:rPr kumimoji="0" lang="de-DE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:</a:t>
            </a:r>
            <a:endParaRPr kumimoji="0" lang="de-DE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285840" marR="0" lvl="0" indent="-2851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In </a:t>
            </a:r>
            <a:r>
              <a:rPr kumimoji="0" lang="de-DE" sz="18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/>
                <a:ea typeface="DejaVu Sans"/>
                <a:cs typeface="DejaVu Sans"/>
              </a:rPr>
              <a:t></a:t>
            </a:r>
            <a:r>
              <a:rPr kumimoji="0" lang="de-DE" sz="18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= </a:t>
            </a:r>
            <a:r>
              <a:rPr kumimoji="0" lang="de-DE" sz="18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f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(</a:t>
            </a:r>
            <a:r>
              <a:rPr kumimoji="0" lang="de-DE" sz="18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/>
                <a:ea typeface="DejaVu Sans"/>
                <a:cs typeface="DejaVu Sans"/>
              </a:rPr>
              <a:t>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, </a:t>
            </a:r>
            <a:r>
              <a:rPr kumimoji="0" lang="de-DE" sz="1800" b="1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M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,</a:t>
            </a:r>
            <a:r>
              <a:rPr kumimoji="0" lang="de-DE" sz="18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 </a:t>
            </a:r>
            <a:r>
              <a:rPr kumimoji="0" lang="de-DE" sz="18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/>
                <a:ea typeface="DejaVu Sans"/>
                <a:cs typeface="DejaVu Sans"/>
              </a:rPr>
              <a:t></a:t>
            </a:r>
            <a:r>
              <a:rPr kumimoji="0" lang="de-DE" sz="18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, q</a:t>
            </a:r>
            <a:r>
              <a:rPr kumimoji="0" lang="de-DE" sz="1800" b="0" i="1" u="none" strike="noStrike" kern="1200" cap="none" spc="-1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(s)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),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the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function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f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may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contain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b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non-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differentiable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Heaviside-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functions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(i.e. ‚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if-conditions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‘)   (?).</a:t>
            </a:r>
            <a:b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Replace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these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by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‚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relaxation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expressions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‘?</a:t>
            </a:r>
            <a:endParaRPr kumimoji="0" lang="de-DE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285840" marR="0" lvl="0" indent="-2851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How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to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treat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non-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local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closures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? </a:t>
            </a:r>
            <a:b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(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smoothing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operations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,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spatial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integrations</a:t>
            </a: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, …)</a:t>
            </a:r>
            <a:endParaRPr kumimoji="0" lang="de-DE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CustomShape 1"/>
          <p:cNvSpPr/>
          <p:nvPr/>
        </p:nvSpPr>
        <p:spPr>
          <a:xfrm>
            <a:off x="4572000" y="6381720"/>
            <a:ext cx="3709440" cy="2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de-DE" sz="1000" b="0" strike="noStrike" spc="-1">
                <a:solidFill>
                  <a:srgbClr val="000000"/>
                </a:solidFill>
                <a:latin typeface="Arial"/>
              </a:rPr>
              <a:t>M. Baldauf (DWD)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366" name="CustomShape 2"/>
          <p:cNvSpPr/>
          <p:nvPr/>
        </p:nvSpPr>
        <p:spPr>
          <a:xfrm>
            <a:off x="8283600" y="6381720"/>
            <a:ext cx="464400" cy="2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5455129B-4C46-423F-83E2-48084ECE1F53}" type="slidenum">
              <a:rPr lang="de-DE" sz="1000" b="0" strike="noStrike" spc="-1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66</a:t>
            </a:fld>
            <a:endParaRPr lang="de-DE" sz="1000" b="0" strike="noStrike" spc="-1">
              <a:latin typeface="Arial"/>
            </a:endParaRPr>
          </a:p>
        </p:txBody>
      </p:sp>
      <p:sp>
        <p:nvSpPr>
          <p:cNvPr id="367" name="CustomShape 3"/>
          <p:cNvSpPr/>
          <p:nvPr/>
        </p:nvSpPr>
        <p:spPr>
          <a:xfrm>
            <a:off x="323280" y="981000"/>
            <a:ext cx="8515440" cy="4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Horizontally explicit - vertically implicit (HEVI)-scheme with DG</a:t>
            </a:r>
            <a:endParaRPr lang="de-DE" sz="2200" b="0" strike="noStrike" spc="-1">
              <a:latin typeface="Arial"/>
            </a:endParaRPr>
          </a:p>
        </p:txBody>
      </p:sp>
      <p:pic>
        <p:nvPicPr>
          <p:cNvPr id="368" name="Picture 7" descr="M:\mbaldauf\Work\Projekte\Veranstaltungen\2017\170403_PDEs_Paris\Unbenannt.png"/>
          <p:cNvPicPr/>
          <p:nvPr/>
        </p:nvPicPr>
        <p:blipFill>
          <a:blip r:embed="rId2"/>
          <a:stretch/>
        </p:blipFill>
        <p:spPr>
          <a:xfrm>
            <a:off x="517680" y="2498760"/>
            <a:ext cx="4939560" cy="596160"/>
          </a:xfrm>
          <a:prstGeom prst="rect">
            <a:avLst/>
          </a:prstGeom>
          <a:ln>
            <a:noFill/>
          </a:ln>
        </p:spPr>
      </p:pic>
      <p:pic>
        <p:nvPicPr>
          <p:cNvPr id="369" name="Picture 8" descr="M:\mbaldauf\Work\Projekte\Veranstaltungen\2017\170403_PDEs_Paris\Unbenannt.png"/>
          <p:cNvPicPr/>
          <p:nvPr/>
        </p:nvPicPr>
        <p:blipFill>
          <a:blip r:embed="rId3"/>
          <a:stretch/>
        </p:blipFill>
        <p:spPr>
          <a:xfrm>
            <a:off x="6100920" y="2433600"/>
            <a:ext cx="1866240" cy="469080"/>
          </a:xfrm>
          <a:prstGeom prst="rect">
            <a:avLst/>
          </a:prstGeom>
          <a:ln>
            <a:noFill/>
          </a:ln>
        </p:spPr>
      </p:pic>
      <p:pic>
        <p:nvPicPr>
          <p:cNvPr id="370" name="Picture 9" descr="M:\mbaldauf\Work\Projekte\Veranstaltungen\2017\170403_PDEs_Paris\Unbenannt.png"/>
          <p:cNvPicPr/>
          <p:nvPr/>
        </p:nvPicPr>
        <p:blipFill>
          <a:blip r:embed="rId4"/>
          <a:stretch/>
        </p:blipFill>
        <p:spPr>
          <a:xfrm>
            <a:off x="6316560" y="2911320"/>
            <a:ext cx="2583720" cy="685080"/>
          </a:xfrm>
          <a:prstGeom prst="rect">
            <a:avLst/>
          </a:prstGeom>
          <a:ln>
            <a:noFill/>
          </a:ln>
        </p:spPr>
      </p:pic>
      <p:sp>
        <p:nvSpPr>
          <p:cNvPr id="371" name="CustomShape 4"/>
          <p:cNvSpPr/>
          <p:nvPr/>
        </p:nvSpPr>
        <p:spPr>
          <a:xfrm>
            <a:off x="1434240" y="3013560"/>
            <a:ext cx="8773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explicit</a:t>
            </a:r>
            <a:endParaRPr lang="de-DE" sz="1800" b="0" strike="noStrike" spc="-1">
              <a:latin typeface="Arial"/>
            </a:endParaRPr>
          </a:p>
        </p:txBody>
      </p:sp>
      <p:sp>
        <p:nvSpPr>
          <p:cNvPr id="372" name="CustomShape 5"/>
          <p:cNvSpPr/>
          <p:nvPr/>
        </p:nvSpPr>
        <p:spPr>
          <a:xfrm>
            <a:off x="2808000" y="3019320"/>
            <a:ext cx="8773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implicit</a:t>
            </a:r>
            <a:endParaRPr lang="de-DE" sz="1800" b="0" strike="noStrike" spc="-1">
              <a:latin typeface="Arial"/>
            </a:endParaRPr>
          </a:p>
        </p:txBody>
      </p:sp>
      <p:sp>
        <p:nvSpPr>
          <p:cNvPr id="373" name="CustomShape 6"/>
          <p:cNvSpPr/>
          <p:nvPr/>
        </p:nvSpPr>
        <p:spPr>
          <a:xfrm>
            <a:off x="3747240" y="3019320"/>
            <a:ext cx="8773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explicit</a:t>
            </a:r>
            <a:endParaRPr lang="de-DE" sz="1800" b="0" strike="noStrike" spc="-1">
              <a:latin typeface="Arial"/>
            </a:endParaRPr>
          </a:p>
        </p:txBody>
      </p:sp>
      <p:sp>
        <p:nvSpPr>
          <p:cNvPr id="374" name="CustomShape 7"/>
          <p:cNvSpPr/>
          <p:nvPr/>
        </p:nvSpPr>
        <p:spPr>
          <a:xfrm>
            <a:off x="4711680" y="3035160"/>
            <a:ext cx="8773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implicit</a:t>
            </a:r>
            <a:endParaRPr lang="de-DE" sz="1800" b="0" strike="noStrike" spc="-1">
              <a:latin typeface="Arial"/>
            </a:endParaRPr>
          </a:p>
        </p:txBody>
      </p:sp>
      <p:sp>
        <p:nvSpPr>
          <p:cNvPr id="375" name="CustomShape 8"/>
          <p:cNvSpPr/>
          <p:nvPr/>
        </p:nvSpPr>
        <p:spPr>
          <a:xfrm>
            <a:off x="443880" y="1628640"/>
            <a:ext cx="801252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Motivation</a:t>
            </a: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: get rid of the </a:t>
            </a:r>
            <a:r>
              <a:rPr lang="de-DE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strong time step restriction </a:t>
            </a: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by vertical sound wave</a:t>
            </a: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	expansion in </a:t>
            </a:r>
            <a:r>
              <a:rPr lang="de-DE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flat grid cells  </a:t>
            </a: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(in particular near the ground)</a:t>
            </a:r>
            <a:endParaRPr lang="de-DE" sz="1800" b="0" strike="noStrike" spc="-1">
              <a:latin typeface="Arial"/>
            </a:endParaRPr>
          </a:p>
        </p:txBody>
      </p:sp>
      <p:sp>
        <p:nvSpPr>
          <p:cNvPr id="376" name="CustomShape 9"/>
          <p:cNvSpPr/>
          <p:nvPr/>
        </p:nvSpPr>
        <p:spPr>
          <a:xfrm>
            <a:off x="664920" y="5456275"/>
            <a:ext cx="7919280" cy="72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Baldauf, M. (2021): </a:t>
            </a:r>
            <a:r>
              <a:rPr lang="de-DE" sz="14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A </a:t>
            </a:r>
            <a:r>
              <a:rPr lang="de-DE" sz="14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horizontally</a:t>
            </a:r>
            <a:r>
              <a:rPr lang="de-DE" sz="14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explicit, </a:t>
            </a:r>
            <a:r>
              <a:rPr lang="de-DE" sz="14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vertically</a:t>
            </a:r>
            <a:r>
              <a:rPr lang="de-DE" sz="14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4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implicit</a:t>
            </a:r>
            <a:r>
              <a:rPr lang="de-DE" sz="14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(HEVI) </a:t>
            </a:r>
            <a:r>
              <a:rPr lang="de-DE" sz="14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discontinuous</a:t>
            </a:r>
            <a:br>
              <a:rPr dirty="0"/>
            </a:br>
            <a:r>
              <a:rPr lang="de-DE" sz="14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Galerkin</a:t>
            </a:r>
            <a:r>
              <a:rPr lang="de-DE" sz="14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4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scheme</a:t>
            </a:r>
            <a:r>
              <a:rPr lang="de-DE" sz="14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4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for</a:t>
            </a:r>
            <a:r>
              <a:rPr lang="de-DE" sz="14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4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the</a:t>
            </a:r>
            <a:r>
              <a:rPr lang="de-DE" sz="14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2-dim. Euler </a:t>
            </a:r>
            <a:r>
              <a:rPr lang="de-DE" sz="14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and</a:t>
            </a:r>
            <a:r>
              <a:rPr lang="de-DE" sz="14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4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Navier</a:t>
            </a:r>
            <a:r>
              <a:rPr lang="de-DE" sz="14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-Stokes </a:t>
            </a:r>
            <a:r>
              <a:rPr lang="de-DE" sz="14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equations</a:t>
            </a:r>
            <a:r>
              <a:rPr lang="de-DE" sz="14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4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using</a:t>
            </a:r>
            <a:r>
              <a:rPr lang="de-DE" sz="14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br>
              <a:rPr dirty="0"/>
            </a:br>
            <a:r>
              <a:rPr lang="de-DE" sz="14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terrain-</a:t>
            </a:r>
            <a:r>
              <a:rPr lang="de-DE" sz="14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following</a:t>
            </a:r>
            <a:r>
              <a:rPr lang="de-DE" sz="14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4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coordinates</a:t>
            </a:r>
            <a:r>
              <a:rPr lang="de-DE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J. Comp. Phys. 446</a:t>
            </a:r>
            <a:endParaRPr lang="de-DE" sz="1400" b="0" strike="noStrike" spc="-1" dirty="0">
              <a:latin typeface="Arial"/>
            </a:endParaRPr>
          </a:p>
        </p:txBody>
      </p:sp>
      <p:sp>
        <p:nvSpPr>
          <p:cNvPr id="377" name="CustomShape 10"/>
          <p:cNvSpPr/>
          <p:nvPr/>
        </p:nvSpPr>
        <p:spPr>
          <a:xfrm>
            <a:off x="344340" y="3531404"/>
            <a:ext cx="8473320" cy="17528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The </a:t>
            </a:r>
            <a:r>
              <a:rPr lang="en-US" sz="1800" b="1" strike="noStrike" spc="-1" dirty="0">
                <a:solidFill>
                  <a:srgbClr val="2D4B9B"/>
                </a:solidFill>
                <a:latin typeface="Arial"/>
                <a:ea typeface="DejaVu Sans"/>
              </a:rPr>
              <a:t>implicit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part leads to several </a:t>
            </a:r>
            <a:r>
              <a:rPr lang="en-US" sz="1800" b="1" strike="noStrike" spc="-1" dirty="0">
                <a:solidFill>
                  <a:srgbClr val="2D4B9B"/>
                </a:solidFill>
                <a:latin typeface="Arial"/>
                <a:ea typeface="DejaVu Sans"/>
              </a:rPr>
              <a:t>block-tridiagonal</a:t>
            </a: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matrices </a:t>
            </a:r>
            <a:endParaRPr lang="en-US" dirty="0"/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b="1" spc="-1" dirty="0">
                <a:solidFill>
                  <a:schemeClr val="tx2"/>
                </a:solidFill>
                <a:latin typeface="Arial"/>
                <a:ea typeface="DejaVu Sans"/>
              </a:rPr>
              <a:t>Collocation</a:t>
            </a:r>
            <a:r>
              <a:rPr lang="en-US" spc="-1" dirty="0">
                <a:solidFill>
                  <a:srgbClr val="000000"/>
                </a:solidFill>
                <a:latin typeface="Arial"/>
                <a:ea typeface="DejaVu Sans"/>
              </a:rPr>
              <a:t> decouples equations in the horizontal base functions </a:t>
            </a:r>
            <a:br>
              <a:rPr lang="en-US" spc="-1" dirty="0">
                <a:solidFill>
                  <a:srgbClr val="000000"/>
                </a:solidFill>
                <a:latin typeface="Arial"/>
                <a:ea typeface="DejaVu Sans"/>
              </a:rPr>
            </a:br>
            <a:r>
              <a:rPr lang="en-US" spc="-1" dirty="0">
                <a:solidFill>
                  <a:srgbClr val="000000"/>
                </a:solidFill>
                <a:latin typeface="Arial"/>
                <a:ea typeface="DejaVu Sans"/>
                <a:sym typeface="Wingdings" panose="05000000000000000000" pitchFamily="2" charset="2"/>
              </a:rPr>
              <a:t></a:t>
            </a:r>
            <a:r>
              <a:rPr lang="en-US" spc="-1" dirty="0">
                <a:solidFill>
                  <a:srgbClr val="000000"/>
                </a:solidFill>
                <a:latin typeface="Arial"/>
                <a:ea typeface="DejaVu Sans"/>
              </a:rPr>
              <a:t> more, but smaller block-</a:t>
            </a:r>
            <a:r>
              <a:rPr lang="en-US" spc="-1" dirty="0" err="1">
                <a:solidFill>
                  <a:srgbClr val="000000"/>
                </a:solidFill>
                <a:latin typeface="Arial"/>
                <a:ea typeface="DejaVu Sans"/>
              </a:rPr>
              <a:t>tridiag</a:t>
            </a:r>
            <a:r>
              <a:rPr lang="en-US" spc="-1" dirty="0">
                <a:solidFill>
                  <a:srgbClr val="000000"/>
                </a:solidFill>
                <a:latin typeface="Arial"/>
                <a:ea typeface="DejaVu Sans"/>
              </a:rPr>
              <a:t>. matrices </a:t>
            </a:r>
            <a:r>
              <a:rPr lang="en-US" spc="-1" dirty="0">
                <a:solidFill>
                  <a:srgbClr val="000000"/>
                </a:solidFill>
                <a:latin typeface="Arial"/>
                <a:ea typeface="DejaVu Sans"/>
                <a:sym typeface="Wingdings" panose="05000000000000000000" pitchFamily="2" charset="2"/>
              </a:rPr>
              <a:t> </a:t>
            </a:r>
            <a:r>
              <a:rPr lang="en-US" spc="-1" dirty="0">
                <a:solidFill>
                  <a:srgbClr val="000000"/>
                </a:solidFill>
                <a:latin typeface="Arial"/>
                <a:ea typeface="DejaVu Sans"/>
              </a:rPr>
              <a:t>efficiency increase </a:t>
            </a: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b="1" spc="-1" dirty="0">
                <a:solidFill>
                  <a:schemeClr val="tx2"/>
                </a:solidFill>
                <a:latin typeface="Arial"/>
                <a:ea typeface="DejaVu Sans"/>
                <a:sym typeface="Wingdings" panose="05000000000000000000" pitchFamily="2" charset="2"/>
              </a:rPr>
              <a:t>direct solvers</a:t>
            </a:r>
            <a:r>
              <a:rPr lang="en-US" spc="-1" dirty="0">
                <a:solidFill>
                  <a:srgbClr val="000000"/>
                </a:solidFill>
                <a:latin typeface="Arial"/>
                <a:ea typeface="DejaVu Sans"/>
                <a:sym typeface="Wingdings" panose="05000000000000000000" pitchFamily="2" charset="2"/>
              </a:rPr>
              <a:t> are useable (no need for iterative solvers)</a:t>
            </a:r>
            <a:endParaRPr lang="de-DE" sz="1800" b="0" strike="noStrike" spc="-1" dirty="0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Use of </a:t>
            </a:r>
            <a:r>
              <a:rPr lang="en-US" sz="1800" b="1" strike="noStrike" spc="-1" dirty="0">
                <a:solidFill>
                  <a:srgbClr val="2D4B9B"/>
                </a:solidFill>
                <a:latin typeface="Arial"/>
                <a:ea typeface="DejaVu Sans"/>
              </a:rPr>
              <a:t>IMEX-</a:t>
            </a:r>
            <a:r>
              <a:rPr lang="en-US" sz="1800" b="1" strike="noStrike" spc="-1" dirty="0" err="1">
                <a:solidFill>
                  <a:srgbClr val="2D4B9B"/>
                </a:solidFill>
                <a:latin typeface="Arial"/>
                <a:ea typeface="DejaVu Sans"/>
              </a:rPr>
              <a:t>Runge</a:t>
            </a:r>
            <a:r>
              <a:rPr lang="en-US" sz="1800" b="1" strike="noStrike" spc="-1" dirty="0">
                <a:solidFill>
                  <a:srgbClr val="2D4B9B"/>
                </a:solidFill>
                <a:latin typeface="Arial"/>
                <a:ea typeface="DejaVu Sans"/>
              </a:rPr>
              <a:t>-</a:t>
            </a:r>
            <a:r>
              <a:rPr lang="en-US" sz="1800" b="1" strike="noStrike" spc="-1" dirty="0" err="1">
                <a:solidFill>
                  <a:srgbClr val="2D4B9B"/>
                </a:solidFill>
                <a:latin typeface="Arial"/>
                <a:ea typeface="DejaVu Sans"/>
              </a:rPr>
              <a:t>Kutta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(SDIRK) schemes: SSP3(3,3,2), SSP3(4,3,3)</a:t>
            </a:r>
            <a:br>
              <a:rPr dirty="0"/>
            </a:b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(</a:t>
            </a:r>
            <a:r>
              <a:rPr lang="en-US" sz="18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Pareschi</a:t>
            </a:r>
            <a:r>
              <a:rPr lang="en-US" sz="1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Russo (2005) JSC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lang="de-DE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320080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D6EBE867-1F56-4718-8C0E-0916B5F6CCE8}"/>
              </a:ext>
            </a:extLst>
          </p:cNvPr>
          <p:cNvSpPr txBox="1"/>
          <p:nvPr/>
        </p:nvSpPr>
        <p:spPr>
          <a:xfrm>
            <a:off x="467544" y="2060848"/>
            <a:ext cx="84433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b="1" dirty="0" err="1">
                <a:solidFill>
                  <a:schemeClr val="bg1">
                    <a:lumMod val="75000"/>
                  </a:schemeClr>
                </a:solidFill>
              </a:rPr>
              <a:t>Why</a:t>
            </a:r>
            <a:r>
              <a:rPr lang="de-DE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bg1">
                    <a:lumMod val="75000"/>
                  </a:schemeClr>
                </a:solidFill>
              </a:rPr>
              <a:t>does</a:t>
            </a:r>
            <a:r>
              <a:rPr lang="de-DE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bg1">
                    <a:lumMod val="75000"/>
                  </a:schemeClr>
                </a:solidFill>
              </a:rPr>
              <a:t>this</a:t>
            </a:r>
            <a:r>
              <a:rPr lang="de-DE" b="1" dirty="0">
                <a:solidFill>
                  <a:schemeClr val="bg1">
                    <a:lumMod val="75000"/>
                  </a:schemeClr>
                </a:solidFill>
              </a:rPr>
              <a:t> DG </a:t>
            </a:r>
            <a:r>
              <a:rPr lang="de-DE" b="1" dirty="0" err="1">
                <a:solidFill>
                  <a:schemeClr val="bg1">
                    <a:lumMod val="75000"/>
                  </a:schemeClr>
                </a:solidFill>
              </a:rPr>
              <a:t>stuff</a:t>
            </a:r>
            <a:r>
              <a:rPr lang="de-DE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bg1">
                    <a:lumMod val="75000"/>
                  </a:schemeClr>
                </a:solidFill>
              </a:rPr>
              <a:t>bothers</a:t>
            </a:r>
            <a:r>
              <a:rPr lang="de-DE" b="1" dirty="0">
                <a:solidFill>
                  <a:schemeClr val="bg1">
                    <a:lumMod val="75000"/>
                  </a:schemeClr>
                </a:solidFill>
              </a:rPr>
              <a:t> in </a:t>
            </a:r>
            <a:r>
              <a:rPr lang="de-DE" b="1" dirty="0" err="1">
                <a:solidFill>
                  <a:schemeClr val="bg1">
                    <a:lumMod val="75000"/>
                  </a:schemeClr>
                </a:solidFill>
              </a:rPr>
              <a:t>particular</a:t>
            </a:r>
            <a:r>
              <a:rPr lang="de-DE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bg1">
                    <a:lumMod val="75000"/>
                  </a:schemeClr>
                </a:solidFill>
              </a:rPr>
              <a:t>the</a:t>
            </a:r>
            <a:r>
              <a:rPr lang="de-DE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bg1">
                    <a:lumMod val="75000"/>
                  </a:schemeClr>
                </a:solidFill>
              </a:rPr>
              <a:t>turbulence</a:t>
            </a:r>
            <a:r>
              <a:rPr lang="de-DE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bg1">
                    <a:lumMod val="75000"/>
                  </a:schemeClr>
                </a:solidFill>
              </a:rPr>
              <a:t>developers</a:t>
            </a:r>
            <a:r>
              <a:rPr lang="de-DE" b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endParaRPr lang="de-DE" b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b="1" dirty="0"/>
              <a:t>Choice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new</a:t>
            </a:r>
            <a:r>
              <a:rPr lang="de-DE" b="1" dirty="0"/>
              <a:t> </a:t>
            </a:r>
            <a:r>
              <a:rPr lang="de-DE" b="1" dirty="0" err="1"/>
              <a:t>prognostic</a:t>
            </a:r>
            <a:r>
              <a:rPr lang="de-DE" b="1" dirty="0"/>
              <a:t> variables:</a:t>
            </a:r>
            <a:br>
              <a:rPr lang="de-DE" b="1" dirty="0"/>
            </a:br>
            <a:r>
              <a:rPr lang="de-DE" dirty="0"/>
              <a:t>total </a:t>
            </a:r>
            <a:r>
              <a:rPr lang="de-DE" dirty="0" err="1"/>
              <a:t>energy</a:t>
            </a:r>
            <a:r>
              <a:rPr lang="de-DE" dirty="0"/>
              <a:t> vs. potential </a:t>
            </a:r>
            <a:r>
              <a:rPr lang="de-DE" dirty="0" err="1"/>
              <a:t>temperature</a:t>
            </a:r>
            <a:endParaRPr lang="de-DE" dirty="0"/>
          </a:p>
        </p:txBody>
      </p:sp>
      <p:sp>
        <p:nvSpPr>
          <p:cNvPr id="3" name="CustomShape 1">
            <a:extLst>
              <a:ext uri="{FF2B5EF4-FFF2-40B4-BE49-F238E27FC236}">
                <a16:creationId xmlns:a16="http://schemas.microsoft.com/office/drawing/2014/main" id="{E6B2E6D2-4DA5-4946-9B8C-F1A51DBBF7B9}"/>
              </a:ext>
            </a:extLst>
          </p:cNvPr>
          <p:cNvSpPr/>
          <p:nvPr/>
        </p:nvSpPr>
        <p:spPr>
          <a:xfrm>
            <a:off x="4572000" y="6381750"/>
            <a:ext cx="3709988" cy="21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M. Baldauf (DWD)</a:t>
            </a:r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id="{A5C2B403-807E-450B-8964-50D8F2E1A9C3}"/>
              </a:ext>
            </a:extLst>
          </p:cNvPr>
          <p:cNvSpPr/>
          <p:nvPr/>
        </p:nvSpPr>
        <p:spPr>
          <a:xfrm>
            <a:off x="8283600" y="6381720"/>
            <a:ext cx="464400" cy="2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018B45BD-BC14-4435-A485-C44B48A8FE8A}" type="slidenum">
              <a:rPr lang="de-DE" sz="1000" b="0" strike="noStrike" spc="-1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67</a:t>
            </a:fld>
            <a:endParaRPr lang="de-DE" sz="1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48334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feld 4">
            <a:extLst>
              <a:ext uri="{FF2B5EF4-FFF2-40B4-BE49-F238E27FC236}">
                <a16:creationId xmlns:a16="http://schemas.microsoft.com/office/drawing/2014/main" id="{5A9B3605-0DF5-470B-A35F-65C9C0B52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6364288"/>
            <a:ext cx="8191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 panose="020B0603030804020204" pitchFamily="34" charset="0"/>
              </a:rPr>
              <a:t>02.12.2022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EAAE00F-630C-485E-B02E-A0A698CAF95A}"/>
              </a:ext>
            </a:extLst>
          </p:cNvPr>
          <p:cNvSpPr txBox="1"/>
          <p:nvPr/>
        </p:nvSpPr>
        <p:spPr>
          <a:xfrm>
            <a:off x="612775" y="1019175"/>
            <a:ext cx="7918450" cy="2400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  <a:sym typeface="Wingdings" panose="05000000000000000000" pitchFamily="2" charset="2"/>
              </a:rPr>
              <a:t>First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  <a:sym typeface="Wingdings" panose="05000000000000000000" pitchFamily="2" charset="2"/>
              </a:rPr>
              <a:t>steps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  <a:sym typeface="Wingdings" panose="05000000000000000000" pitchFamily="2" charset="2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  <a:sym typeface="Wingdings" panose="05000000000000000000" pitchFamily="2" charset="2"/>
              </a:rPr>
              <a:t>towards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  <a:sym typeface="Wingdings" panose="05000000000000000000" pitchFamily="2" charset="2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  <a:sym typeface="Wingdings" panose="05000000000000000000" pitchFamily="2" charset="2"/>
              </a:rPr>
              <a:t>tracer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  <a:sym typeface="Wingdings" panose="05000000000000000000" pitchFamily="2" charset="2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  <a:sym typeface="Wingdings" panose="05000000000000000000" pitchFamily="2" charset="2"/>
              </a:rPr>
              <a:t>advection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Introduction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of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a ‚variable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group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‘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concept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and an own ‚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tracer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equation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class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‘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  <a:sym typeface="Symbol" panose="05050102010706020507" pitchFamily="18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  <a:sym typeface="Symbol" panose="05050102010706020507" pitchFamily="18" charset="2"/>
              </a:rPr>
              <a:t>Example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  <a:sym typeface="Symbol" panose="05050102010706020507" pitchFamily="18" charset="2"/>
              </a:rPr>
              <a:t>: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  <a:sym typeface="Symbol" panose="05050102010706020507" pitchFamily="18" charset="2"/>
              </a:rPr>
              <a:t>flow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  <a:sym typeface="Symbol" panose="05050102010706020507" pitchFamily="18" charset="2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  <a:sym typeface="Symbol" panose="05050102010706020507" pitchFamily="18" charset="2"/>
              </a:rPr>
              <a:t>over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  <a:sym typeface="Symbol" panose="05050102010706020507" pitchFamily="18" charset="2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  <a:sym typeface="Symbol" panose="05050102010706020507" pitchFamily="18" charset="2"/>
              </a:rPr>
              <a:t>mountains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  <a:sym typeface="Symbol" panose="05050102010706020507" pitchFamily="18" charset="2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  <a:sym typeface="Symbol" panose="05050102010706020507" pitchFamily="18" charset="2"/>
              </a:rPr>
              <a:t>with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  <a:sym typeface="Symbol" panose="05050102010706020507" pitchFamily="18" charset="2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  <a:sym typeface="Symbol" panose="05050102010706020507" pitchFamily="18" charset="2"/>
              </a:rPr>
              <a:t>prescribed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  <a:sym typeface="Symbol" panose="05050102010706020507" pitchFamily="18" charset="2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  <a:sym typeface="Symbol" panose="05050102010706020507" pitchFamily="18" charset="2"/>
              </a:rPr>
              <a:t>Gaussian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  <a:sym typeface="Symbol" panose="05050102010706020507" pitchFamily="18" charset="2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  <a:sym typeface="Symbol" panose="05050102010706020507" pitchFamily="18" charset="2"/>
              </a:rPr>
              <a:t>cloud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  <a:sym typeface="Symbol" panose="05050102010706020507" pitchFamily="18" charset="2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  <a:sym typeface="Symbol" panose="05050102010706020507" pitchFamily="18" charset="2"/>
              </a:rPr>
              <a:t>water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  <a:sym typeface="Symbol" panose="05050102010706020507" pitchFamily="18" charset="2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  <a:sym typeface="Symbol" panose="05050102010706020507" pitchFamily="18" charset="2"/>
              </a:rPr>
              <a:t>distribution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  <a:sym typeface="Symbol" panose="05050102010706020507" pitchFamily="18" charset="2"/>
              </a:rPr>
              <a:t>.</a:t>
            </a:r>
            <a:endParaRPr kumimoji="0" lang="de-DE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SSP3(4,3,3) IMEX-RK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for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Euler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Explizit RK4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for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tracers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DejaVu Sans"/>
                <a:cs typeface="Courier New" panose="02070309020205020404" pitchFamily="49" charset="0"/>
                <a:sym typeface="Symbol" panose="05050102010706020507" pitchFamily="18" charset="2"/>
              </a:rPr>
              <a:t>ndyn_substeps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DejaVu Sans"/>
                <a:cs typeface="Courier New" panose="02070309020205020404" pitchFamily="49" charset="0"/>
                <a:sym typeface="Symbol" panose="05050102010706020507" pitchFamily="18" charset="2"/>
              </a:rPr>
              <a:t>=5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DejaVu Sans"/>
              <a:cs typeface="Courier New" panose="02070309020205020404" pitchFamily="49" charset="0"/>
            </a:endParaRPr>
          </a:p>
        </p:txBody>
      </p:sp>
      <p:pic>
        <p:nvPicPr>
          <p:cNvPr id="26628" name="Grafik 5">
            <a:extLst>
              <a:ext uri="{FF2B5EF4-FFF2-40B4-BE49-F238E27FC236}">
                <a16:creationId xmlns:a16="http://schemas.microsoft.com/office/drawing/2014/main" id="{142438A3-6C89-48D2-9FB8-FB84E8F1D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37" b="19044"/>
          <a:stretch>
            <a:fillRect/>
          </a:stretch>
        </p:blipFill>
        <p:spPr bwMode="auto">
          <a:xfrm>
            <a:off x="3570288" y="2852738"/>
            <a:ext cx="55753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8B85DA9-B7A0-46AF-BD88-2DACB1766F17}"/>
              </a:ext>
            </a:extLst>
          </p:cNvPr>
          <p:cNvSpPr txBox="1"/>
          <p:nvPr/>
        </p:nvSpPr>
        <p:spPr>
          <a:xfrm>
            <a:off x="827088" y="5013325"/>
            <a:ext cx="462915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However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Not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yet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positive definite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transport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No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coupling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with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a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microphysics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scheme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No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sedimentation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6" name="CustomShape 1">
            <a:extLst>
              <a:ext uri="{FF2B5EF4-FFF2-40B4-BE49-F238E27FC236}">
                <a16:creationId xmlns:a16="http://schemas.microsoft.com/office/drawing/2014/main" id="{6CB91480-2D96-4622-A185-AE3E585CFCFF}"/>
              </a:ext>
            </a:extLst>
          </p:cNvPr>
          <p:cNvSpPr/>
          <p:nvPr/>
        </p:nvSpPr>
        <p:spPr>
          <a:xfrm>
            <a:off x="4572000" y="6381750"/>
            <a:ext cx="3709988" cy="21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M. Baldauf (DWD)</a:t>
            </a:r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8" name="CustomShape 1">
            <a:extLst>
              <a:ext uri="{FF2B5EF4-FFF2-40B4-BE49-F238E27FC236}">
                <a16:creationId xmlns:a16="http://schemas.microsoft.com/office/drawing/2014/main" id="{FE660C98-C0BD-408F-85C3-4FACE4368238}"/>
              </a:ext>
            </a:extLst>
          </p:cNvPr>
          <p:cNvSpPr/>
          <p:nvPr/>
        </p:nvSpPr>
        <p:spPr>
          <a:xfrm>
            <a:off x="8283600" y="6381720"/>
            <a:ext cx="464400" cy="2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8B45BD-BC14-4435-A485-C44B48A8FE8A}" type="slidenum">
              <a:rPr kumimoji="0" lang="de-DE" sz="10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93759762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Grafik 4">
            <a:extLst>
              <a:ext uri="{FF2B5EF4-FFF2-40B4-BE49-F238E27FC236}">
                <a16:creationId xmlns:a16="http://schemas.microsoft.com/office/drawing/2014/main" id="{E019EA5B-97FF-4F7B-B6FF-92CCA1440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781300"/>
            <a:ext cx="4535487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3" name="Textfeld 3">
            <a:extLst>
              <a:ext uri="{FF2B5EF4-FFF2-40B4-BE49-F238E27FC236}">
                <a16:creationId xmlns:a16="http://schemas.microsoft.com/office/drawing/2014/main" id="{EAC61047-5BE8-4764-87A3-49C2FA6B1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090613"/>
            <a:ext cx="8251825" cy="25860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Euler 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equations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quasi-linear 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expansion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gravity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and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sound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waves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in a 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spherical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shell</a:t>
            </a:r>
            <a:endParaRPr kumimoji="0" lang="de-DE" altLang="de-D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Baldauf, Reinert, Zängl (2014) QJRMS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derive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linearized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analytic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solution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</a:t>
            </a:r>
            <a:endParaRPr kumimoji="0" lang="de-DE" alt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test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scenario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(A):   </a:t>
            </a:r>
            <a:r>
              <a:rPr kumimoji="0" lang="de-DE" alt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0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test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scenario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(B):   </a:t>
            </a:r>
            <a:r>
              <a:rPr kumimoji="0" lang="de-DE" alt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10 * </a:t>
            </a:r>
            <a:r>
              <a:rPr kumimoji="0" lang="de-DE" altLang="de-DE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</a:t>
            </a:r>
            <a:r>
              <a:rPr kumimoji="0" lang="de-DE" altLang="de-DE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geo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(45°)  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  </a:t>
            </a:r>
            <a:r>
              <a:rPr kumimoji="0" lang="de-DE" alt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f / N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 ~ 0.05</a:t>
            </a:r>
            <a:endParaRPr kumimoji="0" lang="de-DE" alt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DG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4th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order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scheme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with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explicit 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time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integration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4th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order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Runge-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Kutta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36" name="Textfeld 14">
            <a:extLst>
              <a:ext uri="{FF2B5EF4-FFF2-40B4-BE49-F238E27FC236}">
                <a16:creationId xmlns:a16="http://schemas.microsoft.com/office/drawing/2014/main" id="{4872FAEA-34B1-4381-A3E7-BBE3E1D81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5445125"/>
            <a:ext cx="3486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                              E                             N</a:t>
            </a:r>
          </a:p>
        </p:txBody>
      </p:sp>
      <p:sp>
        <p:nvSpPr>
          <p:cNvPr id="18437" name="Rechteck 9">
            <a:extLst>
              <a:ext uri="{FF2B5EF4-FFF2-40B4-BE49-F238E27FC236}">
                <a16:creationId xmlns:a16="http://schemas.microsoft.com/office/drawing/2014/main" id="{C10763CB-4F88-4031-B3B2-5BB3F1818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753100"/>
            <a:ext cx="5113337" cy="555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40" name="Textfeld 11">
            <a:extLst>
              <a:ext uri="{FF2B5EF4-FFF2-40B4-BE49-F238E27FC236}">
                <a16:creationId xmlns:a16="http://schemas.microsoft.com/office/drawing/2014/main" id="{0235FA9E-AE48-4D50-B8A5-BD8CF4F37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914775"/>
            <a:ext cx="16271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‚small planet‘: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 </a:t>
            </a:r>
            <a:r>
              <a: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</a:t>
            </a:r>
            <a:r>
              <a:rPr kumimoji="0" lang="de-DE" altLang="de-DE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kumimoji="0" lang="de-DE" altLang="de-DE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earth </a:t>
            </a:r>
            <a:r>
              <a: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 50</a:t>
            </a:r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B4521A1F-9BDB-8F54-88C6-0F856AE157A0}"/>
              </a:ext>
            </a:extLst>
          </p:cNvPr>
          <p:cNvSpPr/>
          <p:nvPr/>
        </p:nvSpPr>
        <p:spPr>
          <a:xfrm>
            <a:off x="4572000" y="6381750"/>
            <a:ext cx="3709988" cy="21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M. Baldauf (DWD)</a:t>
            </a:r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ustomShape 1">
            <a:extLst>
              <a:ext uri="{FF2B5EF4-FFF2-40B4-BE49-F238E27FC236}">
                <a16:creationId xmlns:a16="http://schemas.microsoft.com/office/drawing/2014/main" id="{64EF8E0E-FCB8-F28E-C68D-FB6F4ABA0DC9}"/>
              </a:ext>
            </a:extLst>
          </p:cNvPr>
          <p:cNvSpPr/>
          <p:nvPr/>
        </p:nvSpPr>
        <p:spPr>
          <a:xfrm>
            <a:off x="4572000" y="6381328"/>
            <a:ext cx="3709988" cy="21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M. Baldauf (DWD)</a:t>
            </a:r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B0BF3220-CF73-5C9A-9496-28F0B625A98A}"/>
              </a:ext>
            </a:extLst>
          </p:cNvPr>
          <p:cNvSpPr/>
          <p:nvPr/>
        </p:nvSpPr>
        <p:spPr>
          <a:xfrm>
            <a:off x="8283600" y="6381720"/>
            <a:ext cx="464400" cy="2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018B45BD-BC14-4435-A485-C44B48A8FE8A}" type="slidenum">
              <a:rPr lang="de-DE" sz="1000" b="0" strike="noStrike" spc="-1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7</a:t>
            </a:fld>
            <a:endParaRPr lang="de-DE" sz="1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33841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Grafik 17" descr="w_t000003_R2B7L48.png">
            <a:extLst>
              <a:ext uri="{FF2B5EF4-FFF2-40B4-BE49-F238E27FC236}">
                <a16:creationId xmlns:a16="http://schemas.microsoft.com/office/drawing/2014/main" id="{7546B0F8-4A10-4332-83AE-4F29F69B2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6" b="23785"/>
          <a:stretch>
            <a:fillRect/>
          </a:stretch>
        </p:blipFill>
        <p:spPr bwMode="auto">
          <a:xfrm>
            <a:off x="0" y="5253038"/>
            <a:ext cx="2428875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Grafik 18" descr="w_t000003_R2B5L12.png">
            <a:extLst>
              <a:ext uri="{FF2B5EF4-FFF2-40B4-BE49-F238E27FC236}">
                <a16:creationId xmlns:a16="http://schemas.microsoft.com/office/drawing/2014/main" id="{217B46FC-C10F-488D-941E-117CE6588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5" b="22966"/>
          <a:stretch>
            <a:fillRect/>
          </a:stretch>
        </p:blipFill>
        <p:spPr bwMode="auto">
          <a:xfrm>
            <a:off x="0" y="3286125"/>
            <a:ext cx="2452688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Grafik 3">
            <a:extLst>
              <a:ext uri="{FF2B5EF4-FFF2-40B4-BE49-F238E27FC236}">
                <a16:creationId xmlns:a16="http://schemas.microsoft.com/office/drawing/2014/main" id="{1FEDDB99-C6BA-41B8-BF5F-B8E3085E1C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2851150"/>
            <a:ext cx="46228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" name="CustomShape 1">
            <a:extLst>
              <a:ext uri="{FF2B5EF4-FFF2-40B4-BE49-F238E27FC236}">
                <a16:creationId xmlns:a16="http://schemas.microsoft.com/office/drawing/2014/main" id="{34DED07F-821C-4482-A5C6-CF0677F30BB8}"/>
              </a:ext>
            </a:extLst>
          </p:cNvPr>
          <p:cNvSpPr/>
          <p:nvPr/>
        </p:nvSpPr>
        <p:spPr>
          <a:xfrm>
            <a:off x="8283575" y="6381750"/>
            <a:ext cx="465138" cy="21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A4B42-46CC-4A59-85FE-095D7E466461}" type="slidenum"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altLang="de-DE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9" name="CustomShape 2">
            <a:extLst>
              <a:ext uri="{FF2B5EF4-FFF2-40B4-BE49-F238E27FC236}">
                <a16:creationId xmlns:a16="http://schemas.microsoft.com/office/drawing/2014/main" id="{B0D51723-73BD-4D49-8885-B2B3FD584A07}"/>
              </a:ext>
            </a:extLst>
          </p:cNvPr>
          <p:cNvSpPr/>
          <p:nvPr/>
        </p:nvSpPr>
        <p:spPr>
          <a:xfrm>
            <a:off x="266700" y="928688"/>
            <a:ext cx="8451850" cy="19224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</a:t>
            </a:r>
            <a:r>
              <a:rPr kumimoji="0" lang="de-DE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very</a:t>
            </a:r>
            <a:r>
              <a:rPr kumimoji="0" lang="de-DE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first</a:t>
            </a:r>
            <a:r>
              <a:rPr kumimoji="0" lang="de-DE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(!), </a:t>
            </a:r>
            <a:r>
              <a:rPr kumimoji="0" lang="de-DE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almost</a:t>
            </a:r>
            <a:r>
              <a:rPr kumimoji="0" lang="de-DE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(!) fair </a:t>
            </a:r>
            <a:r>
              <a:rPr kumimoji="0" lang="de-DE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comparison</a:t>
            </a:r>
            <a:r>
              <a:rPr kumimoji="0" lang="de-DE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de-DE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between</a:t>
            </a:r>
            <a:r>
              <a:rPr kumimoji="0" lang="de-DE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ICON </a:t>
            </a:r>
            <a:r>
              <a:rPr kumimoji="0" lang="de-DE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</a:t>
            </a:r>
            <a:r>
              <a:rPr kumimoji="0" lang="de-DE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BRIDGE</a:t>
            </a:r>
            <a:endParaRPr kumimoji="0" lang="de-DE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840" marR="0" lvl="0" indent="-2851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test</a:t>
            </a: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case</a:t>
            </a: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6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Baldauf, Reinert, Zängl (2014) QJRMS</a:t>
            </a: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de-DE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expansion</a:t>
            </a: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sound- </a:t>
            </a:r>
            <a:r>
              <a:rPr kumimoji="0" lang="de-DE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</a:t>
            </a: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b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gravity</a:t>
            </a: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waves</a:t>
            </a: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a </a:t>
            </a:r>
            <a:r>
              <a:rPr kumimoji="0" lang="de-DE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spherical</a:t>
            </a: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shell</a:t>
            </a: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de-DE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uses</a:t>
            </a: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shallow</a:t>
            </a: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atmosph</a:t>
            </a: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de-DE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approx</a:t>
            </a: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., </a:t>
            </a:r>
            <a:r>
              <a:rPr kumimoji="0" lang="de-DE" sz="1600" b="0" i="1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U</a:t>
            </a:r>
            <a:r>
              <a:rPr kumimoji="0" lang="de-DE" sz="1600" b="0" i="0" u="none" strike="noStrike" kern="1200" cap="none" spc="-1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0</a:t>
            </a: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=0, </a:t>
            </a:r>
            <a:r>
              <a:rPr kumimoji="0" lang="de-DE" sz="16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</a:t>
            </a: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=0</a:t>
            </a: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).</a:t>
            </a:r>
            <a:endParaRPr kumimoji="0" lang="de-DE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840" marR="0" lvl="0" indent="-2851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R</a:t>
            </a: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</a:t>
            </a:r>
            <a:r>
              <a:rPr kumimoji="0" lang="de-DE" sz="1600" b="0" i="1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r</a:t>
            </a:r>
            <a:r>
              <a:rPr kumimoji="0" lang="de-DE" sz="1600" b="0" i="0" u="none" strike="noStrike" kern="1200" cap="none" spc="-1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earth</a:t>
            </a: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/ 100  </a:t>
            </a: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ingdings"/>
                <a:ea typeface="+mn-ea"/>
                <a:cs typeface="+mn-cs"/>
              </a:rPr>
              <a:t></a:t>
            </a: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almost</a:t>
            </a: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isotropic</a:t>
            </a: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grid</a:t>
            </a: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cells</a:t>
            </a: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b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ingdings"/>
                <a:ea typeface="+mn-ea"/>
                <a:cs typeface="+mn-cs"/>
              </a:rPr>
              <a:t></a:t>
            </a: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HEVI- (ICON) </a:t>
            </a:r>
            <a:r>
              <a:rPr kumimoji="0" lang="de-DE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</a:t>
            </a: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purely</a:t>
            </a: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expl.</a:t>
            </a: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time </a:t>
            </a:r>
            <a:r>
              <a:rPr kumimoji="0" lang="de-DE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integration</a:t>
            </a: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(BRIDGE) </a:t>
            </a:r>
            <a:r>
              <a:rPr kumimoji="0" lang="de-DE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are</a:t>
            </a: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comparable</a:t>
            </a: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  <a:endParaRPr kumimoji="0" lang="de-DE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840" marR="0" lvl="0" indent="-2851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 </a:t>
            </a:r>
            <a:r>
              <a:rPr kumimoji="0" lang="de-DE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simul</a:t>
            </a: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on </a:t>
            </a:r>
            <a:r>
              <a:rPr kumimoji="0" lang="de-DE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our</a:t>
            </a: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RCL (ICON: 32, 64, 384 </a:t>
            </a:r>
            <a:r>
              <a:rPr kumimoji="0" lang="de-DE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proc</a:t>
            </a: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(</a:t>
            </a:r>
            <a:r>
              <a:rPr kumimoji="0" lang="de-DE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thanks</a:t>
            </a: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</a:t>
            </a: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D. Reinert!), BRIDGE: 16 </a:t>
            </a:r>
            <a:r>
              <a:rPr kumimoji="0" lang="de-DE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proc</a:t>
            </a: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.)</a:t>
            </a:r>
            <a:endParaRPr kumimoji="0" lang="de-DE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0" name="CustomShape 3">
            <a:extLst>
              <a:ext uri="{FF2B5EF4-FFF2-40B4-BE49-F238E27FC236}">
                <a16:creationId xmlns:a16="http://schemas.microsoft.com/office/drawing/2014/main" id="{F1BD9C9F-51D8-431B-8E3E-436570893D50}"/>
              </a:ext>
            </a:extLst>
          </p:cNvPr>
          <p:cNvSpPr/>
          <p:nvPr/>
        </p:nvSpPr>
        <p:spPr>
          <a:xfrm>
            <a:off x="2719388" y="4000500"/>
            <a:ext cx="706437" cy="2428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R2B5L12</a:t>
            </a:r>
            <a:endParaRPr kumimoji="0" lang="de-DE" sz="1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1" name="CustomShape 4">
            <a:extLst>
              <a:ext uri="{FF2B5EF4-FFF2-40B4-BE49-F238E27FC236}">
                <a16:creationId xmlns:a16="http://schemas.microsoft.com/office/drawing/2014/main" id="{D31FD208-FD9E-4731-AC6E-D138610DB765}"/>
              </a:ext>
            </a:extLst>
          </p:cNvPr>
          <p:cNvSpPr/>
          <p:nvPr/>
        </p:nvSpPr>
        <p:spPr>
          <a:xfrm>
            <a:off x="4219575" y="4286250"/>
            <a:ext cx="706438" cy="2428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R2B6L24</a:t>
            </a:r>
            <a:endParaRPr kumimoji="0" lang="de-DE" sz="1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2" name="CustomShape 5">
            <a:extLst>
              <a:ext uri="{FF2B5EF4-FFF2-40B4-BE49-F238E27FC236}">
                <a16:creationId xmlns:a16="http://schemas.microsoft.com/office/drawing/2014/main" id="{931A682E-F9F8-40E8-B3AB-C0613CAECDB4}"/>
              </a:ext>
            </a:extLst>
          </p:cNvPr>
          <p:cNvSpPr/>
          <p:nvPr/>
        </p:nvSpPr>
        <p:spPr>
          <a:xfrm>
            <a:off x="5505450" y="4429125"/>
            <a:ext cx="706438" cy="2428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R2B7L48</a:t>
            </a:r>
            <a:endParaRPr kumimoji="0" lang="de-DE" sz="1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3" name="CustomShape 6">
            <a:extLst>
              <a:ext uri="{FF2B5EF4-FFF2-40B4-BE49-F238E27FC236}">
                <a16:creationId xmlns:a16="http://schemas.microsoft.com/office/drawing/2014/main" id="{1D334708-A01E-4DD5-8A2F-1194DBAECE0F}"/>
              </a:ext>
            </a:extLst>
          </p:cNvPr>
          <p:cNvSpPr/>
          <p:nvPr/>
        </p:nvSpPr>
        <p:spPr>
          <a:xfrm>
            <a:off x="4219575" y="4706938"/>
            <a:ext cx="636588" cy="2428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R2B3L3</a:t>
            </a:r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4" name="CustomShape 7">
            <a:extLst>
              <a:ext uri="{FF2B5EF4-FFF2-40B4-BE49-F238E27FC236}">
                <a16:creationId xmlns:a16="http://schemas.microsoft.com/office/drawing/2014/main" id="{7F76D8A9-0FDC-4AA4-991C-490B4FB025D1}"/>
              </a:ext>
            </a:extLst>
          </p:cNvPr>
          <p:cNvSpPr/>
          <p:nvPr/>
        </p:nvSpPr>
        <p:spPr>
          <a:xfrm>
            <a:off x="5526088" y="5526088"/>
            <a:ext cx="636587" cy="2428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R2B4L6</a:t>
            </a:r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6" name="CustomShape 8">
            <a:extLst>
              <a:ext uri="{FF2B5EF4-FFF2-40B4-BE49-F238E27FC236}">
                <a16:creationId xmlns:a16="http://schemas.microsoft.com/office/drawing/2014/main" id="{515DDB96-6C7C-4234-B350-44F3B9F03FD4}"/>
              </a:ext>
            </a:extLst>
          </p:cNvPr>
          <p:cNvSpPr/>
          <p:nvPr/>
        </p:nvSpPr>
        <p:spPr>
          <a:xfrm>
            <a:off x="7793038" y="4572000"/>
            <a:ext cx="1057275" cy="363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BRIDGE</a:t>
            </a:r>
            <a:endParaRPr kumimoji="0" lang="de-DE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7" name="CustomShape 9">
            <a:extLst>
              <a:ext uri="{FF2B5EF4-FFF2-40B4-BE49-F238E27FC236}">
                <a16:creationId xmlns:a16="http://schemas.microsoft.com/office/drawing/2014/main" id="{B45D1BDF-F45A-4FD8-AB05-39DA59269689}"/>
              </a:ext>
            </a:extLst>
          </p:cNvPr>
          <p:cNvSpPr/>
          <p:nvPr/>
        </p:nvSpPr>
        <p:spPr>
          <a:xfrm>
            <a:off x="219075" y="4500563"/>
            <a:ext cx="752475" cy="365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ICON</a:t>
            </a:r>
            <a:endParaRPr kumimoji="0" lang="de-DE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8" name="CustomShape 10">
            <a:extLst>
              <a:ext uri="{FF2B5EF4-FFF2-40B4-BE49-F238E27FC236}">
                <a16:creationId xmlns:a16="http://schemas.microsoft.com/office/drawing/2014/main" id="{69D98116-7377-4AD4-86D1-13913AF7B9CA}"/>
              </a:ext>
            </a:extLst>
          </p:cNvPr>
          <p:cNvSpPr/>
          <p:nvPr/>
        </p:nvSpPr>
        <p:spPr>
          <a:xfrm>
            <a:off x="76200" y="3071813"/>
            <a:ext cx="706438" cy="2428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R2B5L12</a:t>
            </a:r>
            <a:endParaRPr kumimoji="0" lang="de-DE" sz="1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9" name="CustomShape 11">
            <a:extLst>
              <a:ext uri="{FF2B5EF4-FFF2-40B4-BE49-F238E27FC236}">
                <a16:creationId xmlns:a16="http://schemas.microsoft.com/office/drawing/2014/main" id="{373C7D2D-6B4C-4310-8168-916621FA5DB4}"/>
              </a:ext>
            </a:extLst>
          </p:cNvPr>
          <p:cNvSpPr/>
          <p:nvPr/>
        </p:nvSpPr>
        <p:spPr>
          <a:xfrm>
            <a:off x="76200" y="5000625"/>
            <a:ext cx="706438" cy="2428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R2B7L48</a:t>
            </a:r>
            <a:endParaRPr kumimoji="0" lang="de-DE" sz="1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0" name="CustomShape 12">
            <a:extLst>
              <a:ext uri="{FF2B5EF4-FFF2-40B4-BE49-F238E27FC236}">
                <a16:creationId xmlns:a16="http://schemas.microsoft.com/office/drawing/2014/main" id="{08B6F0DF-BDE1-48B8-A666-20CE065E69AF}"/>
              </a:ext>
            </a:extLst>
          </p:cNvPr>
          <p:cNvSpPr/>
          <p:nvPr/>
        </p:nvSpPr>
        <p:spPr>
          <a:xfrm>
            <a:off x="8361363" y="3000375"/>
            <a:ext cx="636587" cy="2428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R2B3L3</a:t>
            </a:r>
            <a:endParaRPr kumimoji="0" lang="de-DE" sz="1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1" name="CustomShape 13">
            <a:extLst>
              <a:ext uri="{FF2B5EF4-FFF2-40B4-BE49-F238E27FC236}">
                <a16:creationId xmlns:a16="http://schemas.microsoft.com/office/drawing/2014/main" id="{344DCEA7-9695-462B-98A6-544773B0D7D6}"/>
              </a:ext>
            </a:extLst>
          </p:cNvPr>
          <p:cNvSpPr/>
          <p:nvPr/>
        </p:nvSpPr>
        <p:spPr>
          <a:xfrm>
            <a:off x="8502650" y="4857750"/>
            <a:ext cx="636588" cy="2428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R2B4L6</a:t>
            </a:r>
            <a:endParaRPr kumimoji="0" lang="de-DE" sz="1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2" name="CustomShape 14">
            <a:extLst>
              <a:ext uri="{FF2B5EF4-FFF2-40B4-BE49-F238E27FC236}">
                <a16:creationId xmlns:a16="http://schemas.microsoft.com/office/drawing/2014/main" id="{3E9EDD73-32E4-4CCA-AFE0-4DD2A8B78F2D}"/>
              </a:ext>
            </a:extLst>
          </p:cNvPr>
          <p:cNvSpPr/>
          <p:nvPr/>
        </p:nvSpPr>
        <p:spPr>
          <a:xfrm rot="1380000">
            <a:off x="4110038" y="5132388"/>
            <a:ext cx="1296987" cy="3063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BRIDGE, </a:t>
            </a:r>
            <a:r>
              <a:rPr kumimoji="0" lang="de-DE" sz="1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</a:t>
            </a:r>
            <a:endParaRPr kumimoji="0" lang="de-DE" sz="1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3" name="CustomShape 15">
            <a:extLst>
              <a:ext uri="{FF2B5EF4-FFF2-40B4-BE49-F238E27FC236}">
                <a16:creationId xmlns:a16="http://schemas.microsoft.com/office/drawing/2014/main" id="{DEA3E401-DFF3-4622-8F48-282FB79F82F1}"/>
              </a:ext>
            </a:extLst>
          </p:cNvPr>
          <p:cNvSpPr/>
          <p:nvPr/>
        </p:nvSpPr>
        <p:spPr>
          <a:xfrm rot="600000">
            <a:off x="3454400" y="4195763"/>
            <a:ext cx="625475" cy="3032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ICON</a:t>
            </a:r>
            <a:endParaRPr kumimoji="0" lang="de-DE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CustomShape 14">
            <a:extLst>
              <a:ext uri="{FF2B5EF4-FFF2-40B4-BE49-F238E27FC236}">
                <a16:creationId xmlns:a16="http://schemas.microsoft.com/office/drawing/2014/main" id="{0941524D-71F9-4955-BEDE-D12DC3DDA2FA}"/>
              </a:ext>
            </a:extLst>
          </p:cNvPr>
          <p:cNvSpPr/>
          <p:nvPr/>
        </p:nvSpPr>
        <p:spPr>
          <a:xfrm rot="1380000">
            <a:off x="4840288" y="4956175"/>
            <a:ext cx="1428750" cy="3063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BRIDGE, HEVI</a:t>
            </a:r>
            <a:endParaRPr kumimoji="0" lang="de-DE" sz="1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9477" name="Grafik 4">
            <a:extLst>
              <a:ext uri="{FF2B5EF4-FFF2-40B4-BE49-F238E27FC236}">
                <a16:creationId xmlns:a16="http://schemas.microsoft.com/office/drawing/2014/main" id="{0AAEB1C4-E77E-4700-A6AA-92828D9158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1" t="23097" r="-124" b="19987"/>
          <a:stretch>
            <a:fillRect/>
          </a:stretch>
        </p:blipFill>
        <p:spPr bwMode="auto">
          <a:xfrm>
            <a:off x="6343650" y="3282950"/>
            <a:ext cx="276225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8" name="Grafik 5">
            <a:extLst>
              <a:ext uri="{FF2B5EF4-FFF2-40B4-BE49-F238E27FC236}">
                <a16:creationId xmlns:a16="http://schemas.microsoft.com/office/drawing/2014/main" id="{9351E695-9B03-405D-BA76-F3A4406025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3" r="-433" b="20142"/>
          <a:stretch>
            <a:fillRect/>
          </a:stretch>
        </p:blipFill>
        <p:spPr bwMode="auto">
          <a:xfrm>
            <a:off x="6343650" y="5053013"/>
            <a:ext cx="27622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CustomShape 1">
            <a:extLst>
              <a:ext uri="{FF2B5EF4-FFF2-40B4-BE49-F238E27FC236}">
                <a16:creationId xmlns:a16="http://schemas.microsoft.com/office/drawing/2014/main" id="{7CE51E64-94C5-4D86-9C6E-2CE3DC0B9F40}"/>
              </a:ext>
            </a:extLst>
          </p:cNvPr>
          <p:cNvSpPr/>
          <p:nvPr/>
        </p:nvSpPr>
        <p:spPr>
          <a:xfrm>
            <a:off x="4572000" y="6381750"/>
            <a:ext cx="3709988" cy="21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M. Baldauf (DWD)</a:t>
            </a:r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27706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269E3E45-2B60-41FC-9913-B5332B79AA56}"/>
              </a:ext>
            </a:extLst>
          </p:cNvPr>
          <p:cNvSpPr txBox="1"/>
          <p:nvPr/>
        </p:nvSpPr>
        <p:spPr>
          <a:xfrm>
            <a:off x="2627784" y="2708920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Choice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prognostic</a:t>
            </a:r>
            <a:r>
              <a:rPr lang="de-DE" b="1" dirty="0"/>
              <a:t> variables</a:t>
            </a:r>
          </a:p>
        </p:txBody>
      </p:sp>
      <p:sp>
        <p:nvSpPr>
          <p:cNvPr id="3" name="CustomShape 1">
            <a:extLst>
              <a:ext uri="{FF2B5EF4-FFF2-40B4-BE49-F238E27FC236}">
                <a16:creationId xmlns:a16="http://schemas.microsoft.com/office/drawing/2014/main" id="{FEC2EAF6-FC24-4945-8C03-396DCE3C060F}"/>
              </a:ext>
            </a:extLst>
          </p:cNvPr>
          <p:cNvSpPr/>
          <p:nvPr/>
        </p:nvSpPr>
        <p:spPr>
          <a:xfrm>
            <a:off x="4572000" y="6381750"/>
            <a:ext cx="3709988" cy="21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M. Baldauf (DWD)</a:t>
            </a:r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id="{30D70406-B4FE-4E34-B616-987C2AA67397}"/>
              </a:ext>
            </a:extLst>
          </p:cNvPr>
          <p:cNvSpPr/>
          <p:nvPr/>
        </p:nvSpPr>
        <p:spPr>
          <a:xfrm>
            <a:off x="8283600" y="6381720"/>
            <a:ext cx="464400" cy="2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018B45BD-BC14-4435-A485-C44B48A8FE8A}" type="slidenum">
              <a:rPr lang="de-DE" sz="1000" b="0" strike="noStrike" spc="-1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9</a:t>
            </a:fld>
            <a:endParaRPr lang="de-DE" sz="1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0324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D4B9B"/>
      </a:dk2>
      <a:lt2>
        <a:srgbClr val="D2E1F5"/>
      </a:lt2>
      <a:accent1>
        <a:srgbClr val="96B9DC"/>
      </a:accent1>
      <a:accent2>
        <a:srgbClr val="E10019"/>
      </a:accent2>
      <a:accent3>
        <a:srgbClr val="FFFFFF"/>
      </a:accent3>
      <a:accent4>
        <a:srgbClr val="000000"/>
      </a:accent4>
      <a:accent5>
        <a:srgbClr val="C9D9EB"/>
      </a:accent5>
      <a:accent6>
        <a:srgbClr val="CC0016"/>
      </a:accent6>
      <a:hlink>
        <a:srgbClr val="2D4B9B"/>
      </a:hlink>
      <a:folHlink>
        <a:srgbClr val="96B9D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DWD Standard Master">
  <a:themeElements>
    <a:clrScheme name="">
      <a:dk1>
        <a:srgbClr val="000000"/>
      </a:dk1>
      <a:lt1>
        <a:srgbClr val="FFFFFF"/>
      </a:lt1>
      <a:dk2>
        <a:srgbClr val="2D4B9B"/>
      </a:dk2>
      <a:lt2>
        <a:srgbClr val="D2E1F5"/>
      </a:lt2>
      <a:accent1>
        <a:srgbClr val="96B9DC"/>
      </a:accent1>
      <a:accent2>
        <a:srgbClr val="E10019"/>
      </a:accent2>
      <a:accent3>
        <a:srgbClr val="FFFFFF"/>
      </a:accent3>
      <a:accent4>
        <a:srgbClr val="000000"/>
      </a:accent4>
      <a:accent5>
        <a:srgbClr val="C9D9EB"/>
      </a:accent5>
      <a:accent6>
        <a:srgbClr val="CC0016"/>
      </a:accent6>
      <a:hlink>
        <a:srgbClr val="2D4B9B"/>
      </a:hlink>
      <a:folHlink>
        <a:srgbClr val="96B9DC"/>
      </a:folHlink>
    </a:clrScheme>
    <a:fontScheme name="DWD Standar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WD Standar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D4B9B"/>
      </a:dk2>
      <a:lt2>
        <a:srgbClr val="D2E1F5"/>
      </a:lt2>
      <a:accent1>
        <a:srgbClr val="96B9DC"/>
      </a:accent1>
      <a:accent2>
        <a:srgbClr val="E10019"/>
      </a:accent2>
      <a:accent3>
        <a:srgbClr val="FFFFFF"/>
      </a:accent3>
      <a:accent4>
        <a:srgbClr val="000000"/>
      </a:accent4>
      <a:accent5>
        <a:srgbClr val="C9D9EB"/>
      </a:accent5>
      <a:accent6>
        <a:srgbClr val="CC0016"/>
      </a:accent6>
      <a:hlink>
        <a:srgbClr val="2D4B9B"/>
      </a:hlink>
      <a:folHlink>
        <a:srgbClr val="96B9D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WD Standard Master">
  <a:themeElements>
    <a:clrScheme name="">
      <a:dk1>
        <a:srgbClr val="000000"/>
      </a:dk1>
      <a:lt1>
        <a:srgbClr val="FFFFFF"/>
      </a:lt1>
      <a:dk2>
        <a:srgbClr val="2D4B9B"/>
      </a:dk2>
      <a:lt2>
        <a:srgbClr val="D2E1F5"/>
      </a:lt2>
      <a:accent1>
        <a:srgbClr val="96B9DC"/>
      </a:accent1>
      <a:accent2>
        <a:srgbClr val="E10019"/>
      </a:accent2>
      <a:accent3>
        <a:srgbClr val="FFFFFF"/>
      </a:accent3>
      <a:accent4>
        <a:srgbClr val="000000"/>
      </a:accent4>
      <a:accent5>
        <a:srgbClr val="C9D9EB"/>
      </a:accent5>
      <a:accent6>
        <a:srgbClr val="CC0016"/>
      </a:accent6>
      <a:hlink>
        <a:srgbClr val="2D4B9B"/>
      </a:hlink>
      <a:folHlink>
        <a:srgbClr val="96B9DC"/>
      </a:folHlink>
    </a:clrScheme>
    <a:fontScheme name="DWD Standar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WD Standar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WD Standard Master">
  <a:themeElements>
    <a:clrScheme name="">
      <a:dk1>
        <a:srgbClr val="000000"/>
      </a:dk1>
      <a:lt1>
        <a:srgbClr val="FFFFFF"/>
      </a:lt1>
      <a:dk2>
        <a:srgbClr val="2D4B9B"/>
      </a:dk2>
      <a:lt2>
        <a:srgbClr val="D2E1F5"/>
      </a:lt2>
      <a:accent1>
        <a:srgbClr val="96B9DC"/>
      </a:accent1>
      <a:accent2>
        <a:srgbClr val="E10019"/>
      </a:accent2>
      <a:accent3>
        <a:srgbClr val="FFFFFF"/>
      </a:accent3>
      <a:accent4>
        <a:srgbClr val="000000"/>
      </a:accent4>
      <a:accent5>
        <a:srgbClr val="C9D9EB"/>
      </a:accent5>
      <a:accent6>
        <a:srgbClr val="CC0016"/>
      </a:accent6>
      <a:hlink>
        <a:srgbClr val="2D4B9B"/>
      </a:hlink>
      <a:folHlink>
        <a:srgbClr val="96B9DC"/>
      </a:folHlink>
    </a:clrScheme>
    <a:fontScheme name="DWD Standar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WD Standar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WD Standard Master">
  <a:themeElements>
    <a:clrScheme name="">
      <a:dk1>
        <a:srgbClr val="000000"/>
      </a:dk1>
      <a:lt1>
        <a:srgbClr val="FFFFFF"/>
      </a:lt1>
      <a:dk2>
        <a:srgbClr val="2D4B9B"/>
      </a:dk2>
      <a:lt2>
        <a:srgbClr val="D2E1F5"/>
      </a:lt2>
      <a:accent1>
        <a:srgbClr val="96B9DC"/>
      </a:accent1>
      <a:accent2>
        <a:srgbClr val="E10019"/>
      </a:accent2>
      <a:accent3>
        <a:srgbClr val="FFFFFF"/>
      </a:accent3>
      <a:accent4>
        <a:srgbClr val="000000"/>
      </a:accent4>
      <a:accent5>
        <a:srgbClr val="C9D9EB"/>
      </a:accent5>
      <a:accent6>
        <a:srgbClr val="CC0016"/>
      </a:accent6>
      <a:hlink>
        <a:srgbClr val="2D4B9B"/>
      </a:hlink>
      <a:folHlink>
        <a:srgbClr val="96B9DC"/>
      </a:folHlink>
    </a:clrScheme>
    <a:fontScheme name="DWD Standar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WD Standar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WD Standard Master">
  <a:themeElements>
    <a:clrScheme name="">
      <a:dk1>
        <a:srgbClr val="000000"/>
      </a:dk1>
      <a:lt1>
        <a:srgbClr val="FFFFFF"/>
      </a:lt1>
      <a:dk2>
        <a:srgbClr val="2D4B9B"/>
      </a:dk2>
      <a:lt2>
        <a:srgbClr val="D2E1F5"/>
      </a:lt2>
      <a:accent1>
        <a:srgbClr val="96B9DC"/>
      </a:accent1>
      <a:accent2>
        <a:srgbClr val="E10019"/>
      </a:accent2>
      <a:accent3>
        <a:srgbClr val="FFFFFF"/>
      </a:accent3>
      <a:accent4>
        <a:srgbClr val="000000"/>
      </a:accent4>
      <a:accent5>
        <a:srgbClr val="C9D9EB"/>
      </a:accent5>
      <a:accent6>
        <a:srgbClr val="CC0016"/>
      </a:accent6>
      <a:hlink>
        <a:srgbClr val="2D4B9B"/>
      </a:hlink>
      <a:folHlink>
        <a:srgbClr val="96B9DC"/>
      </a:folHlink>
    </a:clrScheme>
    <a:fontScheme name="DWD Standar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WD Standar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WD Standard Master">
  <a:themeElements>
    <a:clrScheme name="">
      <a:dk1>
        <a:srgbClr val="000000"/>
      </a:dk1>
      <a:lt1>
        <a:srgbClr val="FFFFFF"/>
      </a:lt1>
      <a:dk2>
        <a:srgbClr val="2D4B9B"/>
      </a:dk2>
      <a:lt2>
        <a:srgbClr val="D2E1F5"/>
      </a:lt2>
      <a:accent1>
        <a:srgbClr val="96B9DC"/>
      </a:accent1>
      <a:accent2>
        <a:srgbClr val="E10019"/>
      </a:accent2>
      <a:accent3>
        <a:srgbClr val="FFFFFF"/>
      </a:accent3>
      <a:accent4>
        <a:srgbClr val="000000"/>
      </a:accent4>
      <a:accent5>
        <a:srgbClr val="C9D9EB"/>
      </a:accent5>
      <a:accent6>
        <a:srgbClr val="CC0016"/>
      </a:accent6>
      <a:hlink>
        <a:srgbClr val="2D4B9B"/>
      </a:hlink>
      <a:folHlink>
        <a:srgbClr val="96B9DC"/>
      </a:folHlink>
    </a:clrScheme>
    <a:fontScheme name="DWD Standar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WD Standar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WD Standard Master">
  <a:themeElements>
    <a:clrScheme name="">
      <a:dk1>
        <a:srgbClr val="000000"/>
      </a:dk1>
      <a:lt1>
        <a:srgbClr val="FFFFFF"/>
      </a:lt1>
      <a:dk2>
        <a:srgbClr val="2D4B9B"/>
      </a:dk2>
      <a:lt2>
        <a:srgbClr val="D2E1F5"/>
      </a:lt2>
      <a:accent1>
        <a:srgbClr val="96B9DC"/>
      </a:accent1>
      <a:accent2>
        <a:srgbClr val="E10019"/>
      </a:accent2>
      <a:accent3>
        <a:srgbClr val="FFFFFF"/>
      </a:accent3>
      <a:accent4>
        <a:srgbClr val="000000"/>
      </a:accent4>
      <a:accent5>
        <a:srgbClr val="C9D9EB"/>
      </a:accent5>
      <a:accent6>
        <a:srgbClr val="CC0016"/>
      </a:accent6>
      <a:hlink>
        <a:srgbClr val="2D4B9B"/>
      </a:hlink>
      <a:folHlink>
        <a:srgbClr val="96B9DC"/>
      </a:folHlink>
    </a:clrScheme>
    <a:fontScheme name="DWD Standar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WD Standar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WD Standard Master">
  <a:themeElements>
    <a:clrScheme name="">
      <a:dk1>
        <a:srgbClr val="000000"/>
      </a:dk1>
      <a:lt1>
        <a:srgbClr val="FFFFFF"/>
      </a:lt1>
      <a:dk2>
        <a:srgbClr val="2D4B9B"/>
      </a:dk2>
      <a:lt2>
        <a:srgbClr val="D2E1F5"/>
      </a:lt2>
      <a:accent1>
        <a:srgbClr val="96B9DC"/>
      </a:accent1>
      <a:accent2>
        <a:srgbClr val="E10019"/>
      </a:accent2>
      <a:accent3>
        <a:srgbClr val="FFFFFF"/>
      </a:accent3>
      <a:accent4>
        <a:srgbClr val="000000"/>
      </a:accent4>
      <a:accent5>
        <a:srgbClr val="C9D9EB"/>
      </a:accent5>
      <a:accent6>
        <a:srgbClr val="CC0016"/>
      </a:accent6>
      <a:hlink>
        <a:srgbClr val="2D4B9B"/>
      </a:hlink>
      <a:folHlink>
        <a:srgbClr val="96B9DC"/>
      </a:folHlink>
    </a:clrScheme>
    <a:fontScheme name="DWD Standar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WD Standar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WD Standard Master">
  <a:themeElements>
    <a:clrScheme name="">
      <a:dk1>
        <a:srgbClr val="000000"/>
      </a:dk1>
      <a:lt1>
        <a:srgbClr val="FFFFFF"/>
      </a:lt1>
      <a:dk2>
        <a:srgbClr val="2D4B9B"/>
      </a:dk2>
      <a:lt2>
        <a:srgbClr val="D2E1F5"/>
      </a:lt2>
      <a:accent1>
        <a:srgbClr val="96B9DC"/>
      </a:accent1>
      <a:accent2>
        <a:srgbClr val="E10019"/>
      </a:accent2>
      <a:accent3>
        <a:srgbClr val="FFFFFF"/>
      </a:accent3>
      <a:accent4>
        <a:srgbClr val="000000"/>
      </a:accent4>
      <a:accent5>
        <a:srgbClr val="C9D9EB"/>
      </a:accent5>
      <a:accent6>
        <a:srgbClr val="CC0016"/>
      </a:accent6>
      <a:hlink>
        <a:srgbClr val="2D4B9B"/>
      </a:hlink>
      <a:folHlink>
        <a:srgbClr val="96B9DC"/>
      </a:folHlink>
    </a:clrScheme>
    <a:fontScheme name="DWD Standar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WD Standar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6513</Words>
  <Application>Microsoft Office PowerPoint</Application>
  <PresentationFormat>Bildschirmpräsentation (4:3)</PresentationFormat>
  <Paragraphs>778</Paragraphs>
  <Slides>68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10</vt:i4>
      </vt:variant>
      <vt:variant>
        <vt:lpstr>Folientitel</vt:lpstr>
      </vt:variant>
      <vt:variant>
        <vt:i4>68</vt:i4>
      </vt:variant>
    </vt:vector>
  </HeadingPairs>
  <TitlesOfParts>
    <vt:vector size="85" baseType="lpstr">
      <vt:lpstr>Arial</vt:lpstr>
      <vt:lpstr>Calibri</vt:lpstr>
      <vt:lpstr>Courier New</vt:lpstr>
      <vt:lpstr>Symbol</vt:lpstr>
      <vt:lpstr>Times New Roman</vt:lpstr>
      <vt:lpstr>Webdings</vt:lpstr>
      <vt:lpstr>Wingdings</vt:lpstr>
      <vt:lpstr>Office Theme</vt:lpstr>
      <vt:lpstr>DWD Standard Master</vt:lpstr>
      <vt:lpstr>1_DWD Standard Master</vt:lpstr>
      <vt:lpstr>2_DWD Standard Master</vt:lpstr>
      <vt:lpstr>3_DWD Standard Master</vt:lpstr>
      <vt:lpstr>4_DWD Standard Master</vt:lpstr>
      <vt:lpstr>5_DWD Standard Master</vt:lpstr>
      <vt:lpstr>6_DWD Standard Master</vt:lpstr>
      <vt:lpstr>7_DWD Standard Master</vt:lpstr>
      <vt:lpstr>8_DWD Standard Master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mpm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subject/>
  <dc:creator>Administrator</dc:creator>
  <dc:description/>
  <cp:lastModifiedBy>m_baldauf@web.de</cp:lastModifiedBy>
  <cp:revision>1241</cp:revision>
  <cp:lastPrinted>2013-03-13T11:41:14Z</cp:lastPrinted>
  <dcterms:created xsi:type="dcterms:W3CDTF">2006-12-01T09:57:45Z</dcterms:created>
  <dcterms:modified xsi:type="dcterms:W3CDTF">2023-09-11T19:30:03Z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mpm</vt:lpwstr>
  </property>
  <property fmtid="{D5CDD505-2E9C-101B-9397-08002B2CF9AE}" pid="4" name="HiddenSlides">
    <vt:i4>9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Bildschirmpräsentation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70</vt:i4>
  </property>
</Properties>
</file>