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2" r:id="rId1"/>
    <p:sldMasterId id="2147483703" r:id="rId2"/>
  </p:sldMasterIdLst>
  <p:notesMasterIdLst>
    <p:notesMasterId r:id="rId22"/>
  </p:notesMasterIdLst>
  <p:handoutMasterIdLst>
    <p:handoutMasterId r:id="rId23"/>
  </p:handoutMasterIdLst>
  <p:sldIdLst>
    <p:sldId id="271" r:id="rId3"/>
    <p:sldId id="501" r:id="rId4"/>
    <p:sldId id="515" r:id="rId5"/>
    <p:sldId id="520" r:id="rId6"/>
    <p:sldId id="523" r:id="rId7"/>
    <p:sldId id="528" r:id="rId8"/>
    <p:sldId id="527" r:id="rId9"/>
    <p:sldId id="526" r:id="rId10"/>
    <p:sldId id="525" r:id="rId11"/>
    <p:sldId id="524" r:id="rId12"/>
    <p:sldId id="522" r:id="rId13"/>
    <p:sldId id="510" r:id="rId14"/>
    <p:sldId id="511" r:id="rId15"/>
    <p:sldId id="512" r:id="rId16"/>
    <p:sldId id="513" r:id="rId17"/>
    <p:sldId id="514" r:id="rId18"/>
    <p:sldId id="516" r:id="rId19"/>
    <p:sldId id="519" r:id="rId20"/>
    <p:sldId id="50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79704" autoAdjust="0"/>
  </p:normalViewPr>
  <p:slideViewPr>
    <p:cSldViewPr snapToGrid="0">
      <p:cViewPr varScale="1">
        <p:scale>
          <a:sx n="68" d="100"/>
          <a:sy n="68" d="100"/>
        </p:scale>
        <p:origin x="13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nagiotis Skrimizeas" userId="f0924817284fab47" providerId="LiveId" clId="{29EBBD7F-AA78-413F-877E-308D0BDECAC2}"/>
    <pc:docChg chg="custSel addSld delSld modSld">
      <pc:chgData name="Panagiotis Skrimizeas" userId="f0924817284fab47" providerId="LiveId" clId="{29EBBD7F-AA78-413F-877E-308D0BDECAC2}" dt="2023-09-12T20:46:28.345" v="98" actId="14100"/>
      <pc:docMkLst>
        <pc:docMk/>
      </pc:docMkLst>
      <pc:sldChg chg="del">
        <pc:chgData name="Panagiotis Skrimizeas" userId="f0924817284fab47" providerId="LiveId" clId="{29EBBD7F-AA78-413F-877E-308D0BDECAC2}" dt="2023-09-12T20:31:35.320" v="5" actId="47"/>
        <pc:sldMkLst>
          <pc:docMk/>
          <pc:sldMk cId="3844654460" sldId="500"/>
        </pc:sldMkLst>
      </pc:sldChg>
      <pc:sldChg chg="del">
        <pc:chgData name="Panagiotis Skrimizeas" userId="f0924817284fab47" providerId="LiveId" clId="{29EBBD7F-AA78-413F-877E-308D0BDECAC2}" dt="2023-09-12T20:31:31.732" v="2" actId="47"/>
        <pc:sldMkLst>
          <pc:docMk/>
          <pc:sldMk cId="791235513" sldId="502"/>
        </pc:sldMkLst>
      </pc:sldChg>
      <pc:sldChg chg="del">
        <pc:chgData name="Panagiotis Skrimizeas" userId="f0924817284fab47" providerId="LiveId" clId="{29EBBD7F-AA78-413F-877E-308D0BDECAC2}" dt="2023-09-12T20:31:28.404" v="0" actId="47"/>
        <pc:sldMkLst>
          <pc:docMk/>
          <pc:sldMk cId="149534932" sldId="503"/>
        </pc:sldMkLst>
      </pc:sldChg>
      <pc:sldChg chg="del">
        <pc:chgData name="Panagiotis Skrimizeas" userId="f0924817284fab47" providerId="LiveId" clId="{29EBBD7F-AA78-413F-877E-308D0BDECAC2}" dt="2023-09-12T20:31:33.166" v="4" actId="47"/>
        <pc:sldMkLst>
          <pc:docMk/>
          <pc:sldMk cId="1113588975" sldId="504"/>
        </pc:sldMkLst>
      </pc:sldChg>
      <pc:sldChg chg="del">
        <pc:chgData name="Panagiotis Skrimizeas" userId="f0924817284fab47" providerId="LiveId" clId="{29EBBD7F-AA78-413F-877E-308D0BDECAC2}" dt="2023-09-12T20:31:32.424" v="3" actId="47"/>
        <pc:sldMkLst>
          <pc:docMk/>
          <pc:sldMk cId="465690712" sldId="505"/>
        </pc:sldMkLst>
      </pc:sldChg>
      <pc:sldChg chg="del">
        <pc:chgData name="Panagiotis Skrimizeas" userId="f0924817284fab47" providerId="LiveId" clId="{29EBBD7F-AA78-413F-877E-308D0BDECAC2}" dt="2023-09-12T20:31:30.666" v="1" actId="47"/>
        <pc:sldMkLst>
          <pc:docMk/>
          <pc:sldMk cId="3788665274" sldId="506"/>
        </pc:sldMkLst>
      </pc:sldChg>
      <pc:sldChg chg="del">
        <pc:chgData name="Panagiotis Skrimizeas" userId="f0924817284fab47" providerId="LiveId" clId="{29EBBD7F-AA78-413F-877E-308D0BDECAC2}" dt="2023-09-12T20:31:39.794" v="6" actId="47"/>
        <pc:sldMkLst>
          <pc:docMk/>
          <pc:sldMk cId="725422227" sldId="508"/>
        </pc:sldMkLst>
      </pc:sldChg>
      <pc:sldChg chg="addSp delSp modSp add mod modNotesTx">
        <pc:chgData name="Panagiotis Skrimizeas" userId="f0924817284fab47" providerId="LiveId" clId="{29EBBD7F-AA78-413F-877E-308D0BDECAC2}" dt="2023-09-12T20:46:28.345" v="98" actId="14100"/>
        <pc:sldMkLst>
          <pc:docMk/>
          <pc:sldMk cId="2118035780" sldId="510"/>
        </pc:sldMkLst>
        <pc:spChg chg="add del mod">
          <ac:chgData name="Panagiotis Skrimizeas" userId="f0924817284fab47" providerId="LiveId" clId="{29EBBD7F-AA78-413F-877E-308D0BDECAC2}" dt="2023-09-12T20:39:50.329" v="49" actId="478"/>
          <ac:spMkLst>
            <pc:docMk/>
            <pc:sldMk cId="2118035780" sldId="510"/>
            <ac:spMk id="5" creationId="{1BA9825B-DC83-D088-DD7F-B11449007B2F}"/>
          </ac:spMkLst>
        </pc:spChg>
        <pc:spChg chg="add del mod">
          <ac:chgData name="Panagiotis Skrimizeas" userId="f0924817284fab47" providerId="LiveId" clId="{29EBBD7F-AA78-413F-877E-308D0BDECAC2}" dt="2023-09-12T20:45:03.182" v="75" actId="478"/>
          <ac:spMkLst>
            <pc:docMk/>
            <pc:sldMk cId="2118035780" sldId="510"/>
            <ac:spMk id="6" creationId="{2F4DA1A7-518E-FE6C-642C-FBCF230DA80A}"/>
          </ac:spMkLst>
        </pc:spChg>
        <pc:spChg chg="del">
          <ac:chgData name="Panagiotis Skrimizeas" userId="f0924817284fab47" providerId="LiveId" clId="{29EBBD7F-AA78-413F-877E-308D0BDECAC2}" dt="2023-09-12T20:37:13.746" v="25" actId="478"/>
          <ac:spMkLst>
            <pc:docMk/>
            <pc:sldMk cId="2118035780" sldId="510"/>
            <ac:spMk id="9" creationId="{00000000-0000-0000-0000-000000000000}"/>
          </ac:spMkLst>
        </pc:spChg>
        <pc:spChg chg="add mod">
          <ac:chgData name="Panagiotis Skrimizeas" userId="f0924817284fab47" providerId="LiveId" clId="{29EBBD7F-AA78-413F-877E-308D0BDECAC2}" dt="2023-09-12T20:46:28.345" v="98" actId="14100"/>
          <ac:spMkLst>
            <pc:docMk/>
            <pc:sldMk cId="2118035780" sldId="510"/>
            <ac:spMk id="11" creationId="{61562667-769A-9424-6DAF-3381E41FD415}"/>
          </ac:spMkLst>
        </pc:spChg>
        <pc:picChg chg="add mod">
          <ac:chgData name="Panagiotis Skrimizeas" userId="f0924817284fab47" providerId="LiveId" clId="{29EBBD7F-AA78-413F-877E-308D0BDECAC2}" dt="2023-09-12T20:37:28.255" v="27" actId="1076"/>
          <ac:picMkLst>
            <pc:docMk/>
            <pc:sldMk cId="2118035780" sldId="510"/>
            <ac:picMk id="3" creationId="{DFE157D7-7723-7C49-B7DD-A17D59D130B3}"/>
          </ac:picMkLst>
        </pc:picChg>
        <pc:picChg chg="del">
          <ac:chgData name="Panagiotis Skrimizeas" userId="f0924817284fab47" providerId="LiveId" clId="{29EBBD7F-AA78-413F-877E-308D0BDECAC2}" dt="2023-09-12T20:31:56.753" v="8" actId="478"/>
          <ac:picMkLst>
            <pc:docMk/>
            <pc:sldMk cId="2118035780" sldId="510"/>
            <ac:picMk id="7" creationId="{00000000-0000-0000-0000-000000000000}"/>
          </ac:picMkLst>
        </pc:picChg>
        <pc:picChg chg="del">
          <ac:chgData name="Panagiotis Skrimizeas" userId="f0924817284fab47" providerId="LiveId" clId="{29EBBD7F-AA78-413F-877E-308D0BDECAC2}" dt="2023-09-12T20:31:58.408" v="9" actId="478"/>
          <ac:picMkLst>
            <pc:docMk/>
            <pc:sldMk cId="2118035780" sldId="510"/>
            <ac:picMk id="8" creationId="{00000000-0000-0000-0000-000000000000}"/>
          </ac:picMkLst>
        </pc:picChg>
        <pc:picChg chg="del">
          <ac:chgData name="Panagiotis Skrimizeas" userId="f0924817284fab47" providerId="LiveId" clId="{29EBBD7F-AA78-413F-877E-308D0BDECAC2}" dt="2023-09-12T20:32:11.183" v="11" actId="478"/>
          <ac:picMkLst>
            <pc:docMk/>
            <pc:sldMk cId="2118035780" sldId="510"/>
            <ac:picMk id="10" creationId="{00000000-0000-0000-0000-000000000000}"/>
          </ac:picMkLst>
        </pc:picChg>
      </pc:sldChg>
      <pc:sldMasterChg chg="delSldLayout">
        <pc:chgData name="Panagiotis Skrimizeas" userId="f0924817284fab47" providerId="LiveId" clId="{29EBBD7F-AA78-413F-877E-308D0BDECAC2}" dt="2023-09-12T20:31:35.320" v="5" actId="47"/>
        <pc:sldMasterMkLst>
          <pc:docMk/>
          <pc:sldMasterMk cId="408042026" sldId="2147483703"/>
        </pc:sldMasterMkLst>
        <pc:sldLayoutChg chg="del">
          <pc:chgData name="Panagiotis Skrimizeas" userId="f0924817284fab47" providerId="LiveId" clId="{29EBBD7F-AA78-413F-877E-308D0BDECAC2}" dt="2023-09-12T20:31:35.320" v="5" actId="47"/>
          <pc:sldLayoutMkLst>
            <pc:docMk/>
            <pc:sldMasterMk cId="408042026" sldId="2147483703"/>
            <pc:sldLayoutMk cId="3349878508" sldId="2147483715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EDD2A8-F1C3-4598-9BB2-2124E0C0D13A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16708D-EF48-4D87-AD60-A0A29D935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189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A3AA7-92CC-4588-8F2C-11EB7BDBAE87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3CE97-3467-4F02-BC7B-2D037223E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911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3CE97-3467-4F02-BC7B-2D037223EC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60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  <a:p>
            <a:pPr algn="just"/>
            <a:endParaRPr lang="el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3CE97-3467-4F02-BC7B-2D037223EC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30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3CE97-3467-4F02-BC7B-2D037223EC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36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l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3CE97-3467-4F02-BC7B-2D037223EC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6103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3CE97-3467-4F02-BC7B-2D037223EC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610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l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3CE97-3467-4F02-BC7B-2D037223EC4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139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 </a:t>
            </a:r>
          </a:p>
          <a:p>
            <a:pPr algn="just"/>
            <a:endParaRPr lang="el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3CE97-3467-4F02-BC7B-2D037223EC4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063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3CE97-3467-4F02-BC7B-2D037223EC4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816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3CE97-3467-4F02-BC7B-2D037223EC4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255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3CE97-3467-4F02-BC7B-2D037223EC4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747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3CE97-3467-4F02-BC7B-2D037223EC4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78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el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3CE97-3467-4F02-BC7B-2D037223EC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61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l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3CE97-3467-4F02-BC7B-2D037223EC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264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l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3CE97-3467-4F02-BC7B-2D037223EC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83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  <a:p>
            <a:pPr algn="just"/>
            <a:endParaRPr lang="el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3CE97-3467-4F02-BC7B-2D037223EC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739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  <a:p>
            <a:pPr algn="just"/>
            <a:endParaRPr lang="el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3CE97-3467-4F02-BC7B-2D037223EC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64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  <a:p>
            <a:pPr algn="just"/>
            <a:endParaRPr lang="el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3CE97-3467-4F02-BC7B-2D037223EC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594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  <a:p>
            <a:pPr algn="just"/>
            <a:endParaRPr lang="el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3CE97-3467-4F02-BC7B-2D037223EC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95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  <a:p>
            <a:pPr algn="just"/>
            <a:endParaRPr lang="el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3CE97-3467-4F02-BC7B-2D037223EC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65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43058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55445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35116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8">
            <a:extLst>
              <a:ext uri="{FF2B5EF4-FFF2-40B4-BE49-F238E27FC236}">
                <a16:creationId xmlns:a16="http://schemas.microsoft.com/office/drawing/2014/main" id="{0723DD4B-5F1D-4A50-B991-DAB7B861CC0D}"/>
              </a:ext>
            </a:extLst>
          </p:cNvPr>
          <p:cNvSpPr/>
          <p:nvPr userDrawn="1"/>
        </p:nvSpPr>
        <p:spPr>
          <a:xfrm>
            <a:off x="0" y="1048311"/>
            <a:ext cx="9144000" cy="565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0D3292-05F9-453A-B63F-3F428E45C6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30" y="219247"/>
            <a:ext cx="3006193" cy="6884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867" y="220586"/>
            <a:ext cx="2594458" cy="7528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Grafika 7">
            <a:extLst>
              <a:ext uri="{FF2B5EF4-FFF2-40B4-BE49-F238E27FC236}">
                <a16:creationId xmlns:a16="http://schemas.microsoft.com/office/drawing/2014/main" id="{2E4D46C5-0F67-4575-B06F-CA24D8E79E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60126" y="219247"/>
            <a:ext cx="2139235" cy="7541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28356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8">
            <a:extLst>
              <a:ext uri="{FF2B5EF4-FFF2-40B4-BE49-F238E27FC236}">
                <a16:creationId xmlns:a16="http://schemas.microsoft.com/office/drawing/2014/main" id="{0723DD4B-5F1D-4A50-B991-DAB7B861CC0D}"/>
              </a:ext>
            </a:extLst>
          </p:cNvPr>
          <p:cNvSpPr/>
          <p:nvPr userDrawn="1"/>
        </p:nvSpPr>
        <p:spPr>
          <a:xfrm>
            <a:off x="0" y="1048311"/>
            <a:ext cx="9144000" cy="565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0D3292-05F9-453A-B63F-3F428E45C6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30" y="219247"/>
            <a:ext cx="3006193" cy="6884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867" y="220586"/>
            <a:ext cx="2594458" cy="7528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Grafika 7">
            <a:extLst>
              <a:ext uri="{FF2B5EF4-FFF2-40B4-BE49-F238E27FC236}">
                <a16:creationId xmlns:a16="http://schemas.microsoft.com/office/drawing/2014/main" id="{2E4D46C5-0F67-4575-B06F-CA24D8E79E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60126" y="219247"/>
            <a:ext cx="2139235" cy="7541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E685CD-9CA5-44A5-CB41-A64F1FE85678}"/>
              </a:ext>
            </a:extLst>
          </p:cNvPr>
          <p:cNvSpPr txBox="1"/>
          <p:nvPr userDrawn="1"/>
        </p:nvSpPr>
        <p:spPr>
          <a:xfrm>
            <a:off x="250329" y="6452748"/>
            <a:ext cx="117490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002060"/>
                </a:solidFill>
              </a:rPr>
              <a:t>25</a:t>
            </a:r>
            <a:r>
              <a:rPr lang="en-GB" sz="1400" baseline="30000" dirty="0">
                <a:solidFill>
                  <a:srgbClr val="002060"/>
                </a:solidFill>
              </a:rPr>
              <a:t>th</a:t>
            </a:r>
            <a:r>
              <a:rPr lang="en-GB" sz="1400" dirty="0">
                <a:solidFill>
                  <a:srgbClr val="002060"/>
                </a:solidFill>
              </a:rPr>
              <a:t> COSMO General Meeting 11-15 September 2023 Gdansk – STC report</a:t>
            </a:r>
          </a:p>
        </p:txBody>
      </p:sp>
    </p:spTree>
    <p:extLst>
      <p:ext uri="{BB962C8B-B14F-4D97-AF65-F5344CB8AC3E}">
        <p14:creationId xmlns:p14="http://schemas.microsoft.com/office/powerpoint/2010/main" val="17184008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extLst>
              <a:ext uri="{FF2B5EF4-FFF2-40B4-BE49-F238E27FC236}">
                <a16:creationId xmlns:a16="http://schemas.microsoft.com/office/drawing/2014/main" id="{0723DD4B-5F1D-4A50-B991-DAB7B861CC0D}"/>
              </a:ext>
            </a:extLst>
          </p:cNvPr>
          <p:cNvSpPr/>
          <p:nvPr userDrawn="1"/>
        </p:nvSpPr>
        <p:spPr>
          <a:xfrm>
            <a:off x="0" y="1048312"/>
            <a:ext cx="12192000" cy="565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2140277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3144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93026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69859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7958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07672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89113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3186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25865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theme" Target="../theme/theme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8">
            <a:extLst>
              <a:ext uri="{FF2B5EF4-FFF2-40B4-BE49-F238E27FC236}">
                <a16:creationId xmlns:a16="http://schemas.microsoft.com/office/drawing/2014/main" id="{0723DD4B-5F1D-4A50-B991-DAB7B861CC0D}"/>
              </a:ext>
            </a:extLst>
          </p:cNvPr>
          <p:cNvSpPr/>
          <p:nvPr userDrawn="1"/>
        </p:nvSpPr>
        <p:spPr>
          <a:xfrm>
            <a:off x="0" y="1048312"/>
            <a:ext cx="12192000" cy="565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76" y="187024"/>
            <a:ext cx="3459277" cy="7528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Grafika 7">
            <a:extLst>
              <a:ext uri="{FF2B5EF4-FFF2-40B4-BE49-F238E27FC236}">
                <a16:creationId xmlns:a16="http://schemas.microsoft.com/office/drawing/2014/main" id="{2E4D46C5-0F67-4575-B06F-CA24D8E79E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70192" y="187027"/>
            <a:ext cx="2852313" cy="7541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" b="5904"/>
          <a:stretch/>
        </p:blipFill>
        <p:spPr bwMode="auto">
          <a:xfrm>
            <a:off x="5328" y="1211960"/>
            <a:ext cx="12186672" cy="25263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244076" y="3845440"/>
            <a:ext cx="116060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0" i="0" dirty="0">
                <a:solidFill>
                  <a:srgbClr val="002060"/>
                </a:solidFill>
              </a:rPr>
              <a:t>25</a:t>
            </a:r>
            <a:r>
              <a:rPr lang="en-GB" sz="3200" b="0" i="0" baseline="30000" dirty="0">
                <a:solidFill>
                  <a:srgbClr val="002060"/>
                </a:solidFill>
              </a:rPr>
              <a:t>th</a:t>
            </a:r>
            <a:r>
              <a:rPr lang="en-GB" sz="3200" b="0" i="0" dirty="0">
                <a:solidFill>
                  <a:srgbClr val="002060"/>
                </a:solidFill>
              </a:rPr>
              <a:t> COSMO General Meeting</a:t>
            </a:r>
            <a:endParaRPr lang="en-US" sz="3200" b="0" i="0" dirty="0">
              <a:solidFill>
                <a:srgbClr val="002060"/>
              </a:solidFill>
            </a:endParaRPr>
          </a:p>
          <a:p>
            <a:pPr algn="ctr"/>
            <a:r>
              <a:rPr lang="en-GB" sz="3200" b="0" i="0" dirty="0">
                <a:solidFill>
                  <a:srgbClr val="002060"/>
                </a:solidFill>
              </a:rPr>
              <a:t>11-15 September 2023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2313061" y="4922658"/>
            <a:ext cx="7833645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Opening</a:t>
            </a:r>
          </a:p>
          <a:p>
            <a:pPr algn="ctr"/>
            <a:endParaRPr lang="en-US" sz="1800" dirty="0">
              <a:solidFill>
                <a:srgbClr val="002060"/>
              </a:solidFill>
            </a:endParaRPr>
          </a:p>
          <a:p>
            <a:pPr algn="ctr"/>
            <a:r>
              <a:rPr lang="en-US" sz="1800" dirty="0">
                <a:solidFill>
                  <a:srgbClr val="002060"/>
                </a:solidFill>
              </a:rPr>
              <a:t>Panagiotis Skrimizeas</a:t>
            </a:r>
          </a:p>
          <a:p>
            <a:pPr algn="ctr"/>
            <a:r>
              <a:rPr lang="en-US" sz="1800" b="1" dirty="0">
                <a:solidFill>
                  <a:srgbClr val="002060"/>
                </a:solidFill>
              </a:rPr>
              <a:t>Chairman of COSMO </a:t>
            </a:r>
            <a:r>
              <a:rPr lang="en-US" sz="1800" b="1" dirty="0" err="1">
                <a:solidFill>
                  <a:srgbClr val="002060"/>
                </a:solidFill>
              </a:rPr>
              <a:t>STeering</a:t>
            </a:r>
            <a:r>
              <a:rPr lang="en-US" sz="1800" b="1" dirty="0">
                <a:solidFill>
                  <a:srgbClr val="002060"/>
                </a:solidFill>
              </a:rPr>
              <a:t> Committee (STC)</a:t>
            </a:r>
          </a:p>
        </p:txBody>
      </p:sp>
    </p:spTree>
    <p:extLst>
      <p:ext uri="{BB962C8B-B14F-4D97-AF65-F5344CB8AC3E}">
        <p14:creationId xmlns:p14="http://schemas.microsoft.com/office/powerpoint/2010/main" val="4042066321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Arrow: Right 8">
            <a:extLst>
              <a:ext uri="{FF2B5EF4-FFF2-40B4-BE49-F238E27FC236}">
                <a16:creationId xmlns:a16="http://schemas.microsoft.com/office/drawing/2014/main" id="{0723DD4B-5F1D-4A50-B991-DAB7B861CC0D}"/>
              </a:ext>
            </a:extLst>
          </p:cNvPr>
          <p:cNvSpPr/>
          <p:nvPr userDrawn="1"/>
        </p:nvSpPr>
        <p:spPr>
          <a:xfrm>
            <a:off x="0" y="1048312"/>
            <a:ext cx="12192000" cy="565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40804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7" r:id="rId12"/>
    <p:sldLayoutId id="2147483718" r:id="rId13"/>
    <p:sldLayoutId id="2147483660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56" y="187024"/>
            <a:ext cx="2594458" cy="7528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Grafika 7">
            <a:extLst>
              <a:ext uri="{FF2B5EF4-FFF2-40B4-BE49-F238E27FC236}">
                <a16:creationId xmlns:a16="http://schemas.microsoft.com/office/drawing/2014/main" id="{2E4D46C5-0F67-4575-B06F-CA24D8E79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01645" y="187027"/>
            <a:ext cx="2139235" cy="7541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" b="5904"/>
          <a:stretch/>
        </p:blipFill>
        <p:spPr bwMode="auto">
          <a:xfrm>
            <a:off x="1527996" y="1211960"/>
            <a:ext cx="9140004" cy="25263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07056" y="3845440"/>
            <a:ext cx="87045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</a:rPr>
              <a:t>25</a:t>
            </a:r>
            <a:r>
              <a:rPr lang="en-GB" sz="3200" baseline="30000" dirty="0">
                <a:solidFill>
                  <a:srgbClr val="002060"/>
                </a:solidFill>
              </a:rPr>
              <a:t>th</a:t>
            </a:r>
            <a:r>
              <a:rPr lang="en-GB" sz="3200" dirty="0">
                <a:solidFill>
                  <a:srgbClr val="002060"/>
                </a:solidFill>
              </a:rPr>
              <a:t> COSMO General Meeting</a:t>
            </a:r>
            <a:endParaRPr lang="en-US" sz="3200" dirty="0">
              <a:solidFill>
                <a:srgbClr val="002060"/>
              </a:solidFill>
            </a:endParaRPr>
          </a:p>
          <a:p>
            <a:pPr algn="ctr"/>
            <a:r>
              <a:rPr lang="en-GB" sz="3200" dirty="0">
                <a:solidFill>
                  <a:srgbClr val="002060"/>
                </a:solidFill>
              </a:rPr>
              <a:t>11-15 September 2023</a:t>
            </a:r>
          </a:p>
        </p:txBody>
      </p:sp>
      <p:sp>
        <p:nvSpPr>
          <p:cNvPr id="8" name="Rectangle 7"/>
          <p:cNvSpPr/>
          <p:nvPr/>
        </p:nvSpPr>
        <p:spPr>
          <a:xfrm>
            <a:off x="3258796" y="4922658"/>
            <a:ext cx="587523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STC report</a:t>
            </a: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en-US" dirty="0">
                <a:solidFill>
                  <a:srgbClr val="002060"/>
                </a:solidFill>
              </a:rPr>
              <a:t>Panagiotis Skrimizeas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Chairman of COSMO Steering Committee (STC)</a:t>
            </a:r>
          </a:p>
        </p:txBody>
      </p:sp>
    </p:spTree>
    <p:extLst>
      <p:ext uri="{BB962C8B-B14F-4D97-AF65-F5344CB8AC3E}">
        <p14:creationId xmlns:p14="http://schemas.microsoft.com/office/powerpoint/2010/main" val="3385296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55B4BF0C-B08A-A534-120E-E74AA9EA0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9" y="1161671"/>
            <a:ext cx="10843481" cy="5008667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B8497A44-4010-98E8-DED2-7EB9630FB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14">
            <a:off x="1188462" y="849643"/>
            <a:ext cx="10356134" cy="4783559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7D0390AC-4D33-A06D-7C93-024318D347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20" y="1499333"/>
            <a:ext cx="9381439" cy="4333341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763BAA75-91AE-A221-3ED2-34F11A0871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67" y="162452"/>
            <a:ext cx="9625113" cy="4445896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EF1808FF-96C9-D807-C0F5-C74DF8404C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4274">
            <a:off x="762693" y="1724441"/>
            <a:ext cx="8894092" cy="4108233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6D5338F9-2A1C-9D0E-AC2F-FE8054A39C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9"/>
          <a:stretch/>
        </p:blipFill>
        <p:spPr>
          <a:xfrm rot="166495">
            <a:off x="3499669" y="1149775"/>
            <a:ext cx="8893849" cy="455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55B4BF0C-B08A-A534-120E-E74AA9EA0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9" y="1161671"/>
            <a:ext cx="10843481" cy="5008667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B8497A44-4010-98E8-DED2-7EB9630FB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14">
            <a:off x="1188462" y="849643"/>
            <a:ext cx="10356134" cy="4783559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7D0390AC-4D33-A06D-7C93-024318D347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20" y="1499333"/>
            <a:ext cx="9381439" cy="4333341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763BAA75-91AE-A221-3ED2-34F11A0871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67" y="162452"/>
            <a:ext cx="9625113" cy="4445896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EF1808FF-96C9-D807-C0F5-C74DF8404C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4274">
            <a:off x="762693" y="1724441"/>
            <a:ext cx="8894092" cy="4108233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6D5338F9-2A1C-9D0E-AC2F-FE8054A39C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9"/>
          <a:stretch/>
        </p:blipFill>
        <p:spPr>
          <a:xfrm rot="166495">
            <a:off x="3499669" y="1149775"/>
            <a:ext cx="8893849" cy="4558450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60BDBFC9-B5A9-8500-8E1A-A08A6C5D876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9" r="10253"/>
          <a:stretch/>
        </p:blipFill>
        <p:spPr>
          <a:xfrm rot="20804742">
            <a:off x="-20257" y="1395045"/>
            <a:ext cx="7147223" cy="438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92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FE157D7-7723-7C49-B7DD-A17D59D13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782" y="1148715"/>
            <a:ext cx="10338435" cy="5709285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61562667-769A-9424-6DAF-3381E41FD415}"/>
              </a:ext>
            </a:extLst>
          </p:cNvPr>
          <p:cNvSpPr/>
          <p:nvPr/>
        </p:nvSpPr>
        <p:spPr>
          <a:xfrm rot="20177655">
            <a:off x="706849" y="3603141"/>
            <a:ext cx="825369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25 years of COSMO</a:t>
            </a:r>
            <a:endParaRPr lang="el-G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8035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>
            <a:extLst>
              <a:ext uri="{FF2B5EF4-FFF2-40B4-BE49-F238E27FC236}">
                <a16:creationId xmlns:a16="http://schemas.microsoft.com/office/drawing/2014/main" id="{B8FC0BDC-17C0-1EFC-9EB0-E6180C22028E}"/>
              </a:ext>
            </a:extLst>
          </p:cNvPr>
          <p:cNvSpPr/>
          <p:nvPr/>
        </p:nvSpPr>
        <p:spPr>
          <a:xfrm>
            <a:off x="1634533" y="2665681"/>
            <a:ext cx="87045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Two main topics from the STC meeting 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</a:rPr>
              <a:t>11-12 September</a:t>
            </a:r>
            <a:r>
              <a:rPr lang="en-GB" sz="3200" dirty="0">
                <a:solidFill>
                  <a:srgbClr val="002060"/>
                </a:solidFill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442037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A31850FB-3F38-0F77-68CC-813B7B0ED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47" y="1134257"/>
            <a:ext cx="988695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09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A31850FB-3F38-0F77-68CC-813B7B0ED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695" y="1188848"/>
            <a:ext cx="9886950" cy="5572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CC84D1-1663-ECDB-8E82-EA83A041D1AC}"/>
              </a:ext>
            </a:extLst>
          </p:cNvPr>
          <p:cNvSpPr txBox="1"/>
          <p:nvPr/>
        </p:nvSpPr>
        <p:spPr>
          <a:xfrm rot="20541718">
            <a:off x="1087151" y="2900371"/>
            <a:ext cx="10579936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STC has decided that AI/ML should be part of the consortium's research activities. </a:t>
            </a:r>
            <a:endParaRPr lang="el-GR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535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075903-BA9A-FABB-6A54-0B4D4C8B017D}"/>
              </a:ext>
            </a:extLst>
          </p:cNvPr>
          <p:cNvSpPr txBox="1"/>
          <p:nvPr/>
        </p:nvSpPr>
        <p:spPr>
          <a:xfrm>
            <a:off x="0" y="1343462"/>
            <a:ext cx="12192000" cy="625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300"/>
              </a:spcAft>
            </a:pPr>
            <a:r>
              <a:rPr lang="en-US" sz="3200" dirty="0">
                <a:solidFill>
                  <a:srgbClr val="002060"/>
                </a:solidFill>
              </a:rPr>
              <a:t>Strategy </a:t>
            </a:r>
            <a:r>
              <a:rPr lang="el-GR" sz="3200" dirty="0">
                <a:solidFill>
                  <a:srgbClr val="002060"/>
                </a:solidFill>
              </a:rPr>
              <a:t> for COSMO on ICON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F7D160-54AC-074B-2E1F-428D9B97E52F}"/>
              </a:ext>
            </a:extLst>
          </p:cNvPr>
          <p:cNvSpPr txBox="1"/>
          <p:nvPr/>
        </p:nvSpPr>
        <p:spPr>
          <a:xfrm>
            <a:off x="191069" y="2125555"/>
            <a:ext cx="1177801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arabicPeriod"/>
            </a:pPr>
            <a:r>
              <a:rPr lang="en-US" sz="3200" dirty="0">
                <a:solidFill>
                  <a:srgbClr val="002060"/>
                </a:solidFill>
              </a:rPr>
              <a:t>The STC re-emphasized its position to continue to build and strengthen the COSMO Consortium as the consortium of NHMS’ employing ICON for operational NWP.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200" dirty="0">
                <a:solidFill>
                  <a:srgbClr val="002060"/>
                </a:solidFill>
              </a:rPr>
              <a:t>Recognized that there are open questions in terms of scientific collaboration, organization, and governance that need to be addressed.</a:t>
            </a:r>
            <a:endParaRPr lang="el-GR" sz="3200" dirty="0">
              <a:solidFill>
                <a:srgbClr val="002060"/>
              </a:solidFill>
            </a:endParaRPr>
          </a:p>
        </p:txBody>
      </p:sp>
      <p:cxnSp>
        <p:nvCxnSpPr>
          <p:cNvPr id="7" name="Ευθεία γραμμή σύνδεσης 6">
            <a:extLst>
              <a:ext uri="{FF2B5EF4-FFF2-40B4-BE49-F238E27FC236}">
                <a16:creationId xmlns:a16="http://schemas.microsoft.com/office/drawing/2014/main" id="{623E3340-F4F1-B527-AA1F-75CFCAFFFFCC}"/>
              </a:ext>
            </a:extLst>
          </p:cNvPr>
          <p:cNvCxnSpPr/>
          <p:nvPr/>
        </p:nvCxnSpPr>
        <p:spPr>
          <a:xfrm>
            <a:off x="3466531" y="1951630"/>
            <a:ext cx="521344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167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075903-BA9A-FABB-6A54-0B4D4C8B017D}"/>
              </a:ext>
            </a:extLst>
          </p:cNvPr>
          <p:cNvSpPr txBox="1"/>
          <p:nvPr/>
        </p:nvSpPr>
        <p:spPr>
          <a:xfrm>
            <a:off x="0" y="1343462"/>
            <a:ext cx="12192000" cy="625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300"/>
              </a:spcAft>
            </a:pPr>
            <a:r>
              <a:rPr lang="en-US" sz="3200" dirty="0">
                <a:solidFill>
                  <a:srgbClr val="002060"/>
                </a:solidFill>
              </a:rPr>
              <a:t>Strategy </a:t>
            </a:r>
            <a:r>
              <a:rPr lang="el-GR" sz="3200" dirty="0">
                <a:solidFill>
                  <a:srgbClr val="002060"/>
                </a:solidFill>
              </a:rPr>
              <a:t> for COSMO on ICON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F7D160-54AC-074B-2E1F-428D9B97E52F}"/>
              </a:ext>
            </a:extLst>
          </p:cNvPr>
          <p:cNvSpPr txBox="1"/>
          <p:nvPr/>
        </p:nvSpPr>
        <p:spPr>
          <a:xfrm>
            <a:off x="136478" y="2038449"/>
            <a:ext cx="119281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arabicPeriod" startAt="3"/>
            </a:pPr>
            <a:r>
              <a:rPr lang="en-US" sz="3200" dirty="0">
                <a:solidFill>
                  <a:srgbClr val="002060"/>
                </a:solidFill>
              </a:rPr>
              <a:t>We need to focus our activities on the strategic priorities for developing ICON-LAM, such as:</a:t>
            </a:r>
          </a:p>
        </p:txBody>
      </p:sp>
      <p:cxnSp>
        <p:nvCxnSpPr>
          <p:cNvPr id="7" name="Ευθεία γραμμή σύνδεσης 6">
            <a:extLst>
              <a:ext uri="{FF2B5EF4-FFF2-40B4-BE49-F238E27FC236}">
                <a16:creationId xmlns:a16="http://schemas.microsoft.com/office/drawing/2014/main" id="{623E3340-F4F1-B527-AA1F-75CFCAFFFFCC}"/>
              </a:ext>
            </a:extLst>
          </p:cNvPr>
          <p:cNvCxnSpPr/>
          <p:nvPr/>
        </p:nvCxnSpPr>
        <p:spPr>
          <a:xfrm>
            <a:off x="3466531" y="1951630"/>
            <a:ext cx="521344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E10B4F6-1B87-986A-0966-E6067AF6BDF0}"/>
              </a:ext>
            </a:extLst>
          </p:cNvPr>
          <p:cNvSpPr txBox="1"/>
          <p:nvPr/>
        </p:nvSpPr>
        <p:spPr>
          <a:xfrm>
            <a:off x="586854" y="3115667"/>
            <a:ext cx="11286698" cy="3040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77913" lvl="0" indent="-546100">
              <a:lnSpc>
                <a:spcPct val="115000"/>
              </a:lnSpc>
              <a:buFont typeface="+mj-lt"/>
              <a:buAutoNum type="alphaLcParenR"/>
            </a:pPr>
            <a:r>
              <a:rPr lang="el-GR" sz="2400" dirty="0" err="1">
                <a:solidFill>
                  <a:srgbClr val="002060"/>
                </a:solidFill>
              </a:rPr>
              <a:t>Develop</a:t>
            </a:r>
            <a:r>
              <a:rPr lang="el-GR" sz="2400" dirty="0">
                <a:solidFill>
                  <a:srgbClr val="002060"/>
                </a:solidFill>
              </a:rPr>
              <a:t> </a:t>
            </a:r>
            <a:r>
              <a:rPr lang="el-GR" sz="2400" dirty="0" err="1">
                <a:solidFill>
                  <a:srgbClr val="002060"/>
                </a:solidFill>
              </a:rPr>
              <a:t>ultra</a:t>
            </a:r>
            <a:r>
              <a:rPr lang="el-GR" sz="2400" dirty="0">
                <a:solidFill>
                  <a:srgbClr val="002060"/>
                </a:solidFill>
              </a:rPr>
              <a:t> </a:t>
            </a:r>
            <a:r>
              <a:rPr lang="el-GR" sz="2400" dirty="0" err="1">
                <a:solidFill>
                  <a:srgbClr val="002060"/>
                </a:solidFill>
              </a:rPr>
              <a:t>high-resolution</a:t>
            </a:r>
            <a:r>
              <a:rPr lang="el-GR" sz="2400" dirty="0">
                <a:solidFill>
                  <a:srgbClr val="002060"/>
                </a:solidFill>
              </a:rPr>
              <a:t> NWP</a:t>
            </a:r>
          </a:p>
          <a:p>
            <a:pPr marL="1077913" lvl="0" indent="-546100">
              <a:lnSpc>
                <a:spcPct val="115000"/>
              </a:lnSpc>
              <a:buFont typeface="+mj-lt"/>
              <a:buAutoNum type="alphaLcParenR"/>
            </a:pPr>
            <a:r>
              <a:rPr lang="el-GR" sz="2400" dirty="0" err="1">
                <a:solidFill>
                  <a:srgbClr val="002060"/>
                </a:solidFill>
              </a:rPr>
              <a:t>Explore</a:t>
            </a:r>
            <a:r>
              <a:rPr lang="el-GR" sz="2400" dirty="0">
                <a:solidFill>
                  <a:srgbClr val="002060"/>
                </a:solidFill>
              </a:rPr>
              <a:t> </a:t>
            </a:r>
            <a:r>
              <a:rPr lang="el-GR" sz="2400" dirty="0" err="1">
                <a:solidFill>
                  <a:srgbClr val="002060"/>
                </a:solidFill>
              </a:rPr>
              <a:t>new</a:t>
            </a:r>
            <a:r>
              <a:rPr lang="el-GR" sz="2400" dirty="0">
                <a:solidFill>
                  <a:srgbClr val="002060"/>
                </a:solidFill>
              </a:rPr>
              <a:t> </a:t>
            </a:r>
            <a:r>
              <a:rPr lang="el-GR" sz="2400" dirty="0" err="1">
                <a:solidFill>
                  <a:srgbClr val="002060"/>
                </a:solidFill>
              </a:rPr>
              <a:t>models</a:t>
            </a:r>
            <a:r>
              <a:rPr lang="el-GR" sz="2400" dirty="0">
                <a:solidFill>
                  <a:srgbClr val="002060"/>
                </a:solidFill>
              </a:rPr>
              <a:t> of </a:t>
            </a:r>
            <a:r>
              <a:rPr lang="el-GR" sz="2400" dirty="0" err="1">
                <a:solidFill>
                  <a:srgbClr val="002060"/>
                </a:solidFill>
              </a:rPr>
              <a:t>interactive</a:t>
            </a:r>
            <a:r>
              <a:rPr lang="el-GR" sz="2400" dirty="0">
                <a:solidFill>
                  <a:srgbClr val="002060"/>
                </a:solidFill>
              </a:rPr>
              <a:t> </a:t>
            </a:r>
            <a:r>
              <a:rPr lang="el-GR" sz="2400" dirty="0" err="1">
                <a:solidFill>
                  <a:srgbClr val="002060"/>
                </a:solidFill>
              </a:rPr>
              <a:t>forecasting</a:t>
            </a:r>
            <a:r>
              <a:rPr lang="el-GR" sz="2400" dirty="0">
                <a:solidFill>
                  <a:srgbClr val="002060"/>
                </a:solidFill>
              </a:rPr>
              <a:t> and </a:t>
            </a:r>
            <a:r>
              <a:rPr lang="el-GR" sz="2400" dirty="0" err="1">
                <a:solidFill>
                  <a:srgbClr val="002060"/>
                </a:solidFill>
              </a:rPr>
              <a:t>its</a:t>
            </a:r>
            <a:r>
              <a:rPr lang="el-GR" sz="2400" dirty="0">
                <a:solidFill>
                  <a:srgbClr val="002060"/>
                </a:solidFill>
              </a:rPr>
              <a:t> </a:t>
            </a:r>
            <a:r>
              <a:rPr lang="el-GR" sz="2400" dirty="0" err="1">
                <a:solidFill>
                  <a:srgbClr val="002060"/>
                </a:solidFill>
              </a:rPr>
              <a:t>application</a:t>
            </a:r>
            <a:r>
              <a:rPr lang="el-GR" sz="2400" dirty="0">
                <a:solidFill>
                  <a:srgbClr val="002060"/>
                </a:solidFill>
              </a:rPr>
              <a:t> (</a:t>
            </a:r>
            <a:r>
              <a:rPr lang="el-GR" sz="2400" dirty="0" err="1">
                <a:solidFill>
                  <a:srgbClr val="002060"/>
                </a:solidFill>
              </a:rPr>
              <a:t>digital</a:t>
            </a:r>
            <a:r>
              <a:rPr lang="el-GR" sz="2400" dirty="0">
                <a:solidFill>
                  <a:srgbClr val="002060"/>
                </a:solidFill>
              </a:rPr>
              <a:t> </a:t>
            </a:r>
            <a:r>
              <a:rPr lang="el-GR" sz="2400" dirty="0" err="1">
                <a:solidFill>
                  <a:srgbClr val="002060"/>
                </a:solidFill>
              </a:rPr>
              <a:t>twins</a:t>
            </a:r>
            <a:r>
              <a:rPr lang="el-GR" sz="2400" dirty="0">
                <a:solidFill>
                  <a:srgbClr val="002060"/>
                </a:solidFill>
              </a:rPr>
              <a:t>, GLORI)</a:t>
            </a:r>
          </a:p>
          <a:p>
            <a:pPr marL="1077913" lvl="0" indent="-546100">
              <a:lnSpc>
                <a:spcPct val="115000"/>
              </a:lnSpc>
              <a:buFont typeface="+mj-lt"/>
              <a:buAutoNum type="alphaLcParenR"/>
            </a:pPr>
            <a:r>
              <a:rPr lang="el-GR" sz="2400" dirty="0" err="1">
                <a:solidFill>
                  <a:srgbClr val="002060"/>
                </a:solidFill>
              </a:rPr>
              <a:t>Enable</a:t>
            </a:r>
            <a:r>
              <a:rPr lang="el-GR" sz="2400" dirty="0">
                <a:solidFill>
                  <a:srgbClr val="002060"/>
                </a:solidFill>
              </a:rPr>
              <a:t> COSMO </a:t>
            </a:r>
            <a:r>
              <a:rPr lang="el-GR" sz="2400" dirty="0" err="1">
                <a:solidFill>
                  <a:srgbClr val="002060"/>
                </a:solidFill>
              </a:rPr>
              <a:t>scientists</a:t>
            </a:r>
            <a:r>
              <a:rPr lang="el-GR" sz="2400" dirty="0">
                <a:solidFill>
                  <a:srgbClr val="002060"/>
                </a:solidFill>
              </a:rPr>
              <a:t> </a:t>
            </a:r>
            <a:r>
              <a:rPr lang="el-GR" sz="2400" dirty="0" err="1">
                <a:solidFill>
                  <a:srgbClr val="002060"/>
                </a:solidFill>
              </a:rPr>
              <a:t>to</a:t>
            </a:r>
            <a:r>
              <a:rPr lang="el-GR" sz="2400" dirty="0">
                <a:solidFill>
                  <a:srgbClr val="002060"/>
                </a:solidFill>
              </a:rPr>
              <a:t> </a:t>
            </a:r>
            <a:r>
              <a:rPr lang="el-GR" sz="2400" dirty="0" err="1">
                <a:solidFill>
                  <a:srgbClr val="002060"/>
                </a:solidFill>
              </a:rPr>
              <a:t>use</a:t>
            </a:r>
            <a:r>
              <a:rPr lang="el-GR" sz="2400" dirty="0">
                <a:solidFill>
                  <a:srgbClr val="002060"/>
                </a:solidFill>
              </a:rPr>
              <a:t> and </a:t>
            </a:r>
            <a:r>
              <a:rPr lang="el-GR" sz="2400" dirty="0" err="1">
                <a:solidFill>
                  <a:srgbClr val="002060"/>
                </a:solidFill>
              </a:rPr>
              <a:t>integrate</a:t>
            </a:r>
            <a:r>
              <a:rPr lang="el-GR" sz="2400" dirty="0">
                <a:solidFill>
                  <a:srgbClr val="002060"/>
                </a:solidFill>
              </a:rPr>
              <a:t> AI/ML </a:t>
            </a:r>
            <a:r>
              <a:rPr lang="el-GR" sz="2400" dirty="0" err="1">
                <a:solidFill>
                  <a:srgbClr val="002060"/>
                </a:solidFill>
              </a:rPr>
              <a:t>techniques</a:t>
            </a:r>
            <a:r>
              <a:rPr lang="el-GR" sz="2400" dirty="0">
                <a:solidFill>
                  <a:srgbClr val="002060"/>
                </a:solidFill>
              </a:rPr>
              <a:t> </a:t>
            </a:r>
            <a:r>
              <a:rPr lang="el-GR" sz="2400" dirty="0" err="1">
                <a:solidFill>
                  <a:srgbClr val="002060"/>
                </a:solidFill>
              </a:rPr>
              <a:t>into</a:t>
            </a:r>
            <a:r>
              <a:rPr lang="el-GR" sz="2400" dirty="0">
                <a:solidFill>
                  <a:srgbClr val="002060"/>
                </a:solidFill>
              </a:rPr>
              <a:t> </a:t>
            </a:r>
            <a:r>
              <a:rPr lang="el-GR" sz="2400" dirty="0" err="1">
                <a:solidFill>
                  <a:srgbClr val="002060"/>
                </a:solidFill>
              </a:rPr>
              <a:t>their</a:t>
            </a:r>
            <a:r>
              <a:rPr lang="el-GR" sz="2400" dirty="0">
                <a:solidFill>
                  <a:srgbClr val="002060"/>
                </a:solidFill>
              </a:rPr>
              <a:t> </a:t>
            </a:r>
            <a:r>
              <a:rPr lang="el-GR" sz="2400" dirty="0" err="1">
                <a:solidFill>
                  <a:srgbClr val="002060"/>
                </a:solidFill>
              </a:rPr>
              <a:t>development</a:t>
            </a:r>
            <a:r>
              <a:rPr lang="el-GR" sz="2400" dirty="0">
                <a:solidFill>
                  <a:srgbClr val="002060"/>
                </a:solidFill>
              </a:rPr>
              <a:t> </a:t>
            </a:r>
            <a:r>
              <a:rPr lang="el-GR" sz="2400" dirty="0" err="1">
                <a:solidFill>
                  <a:srgbClr val="002060"/>
                </a:solidFill>
              </a:rPr>
              <a:t>work</a:t>
            </a:r>
            <a:r>
              <a:rPr lang="el-GR" sz="2400" dirty="0">
                <a:solidFill>
                  <a:srgbClr val="002060"/>
                </a:solidFill>
              </a:rPr>
              <a:t> </a:t>
            </a:r>
            <a:endParaRPr lang="en-US" sz="2400" dirty="0">
              <a:solidFill>
                <a:srgbClr val="002060"/>
              </a:solidFill>
            </a:endParaRPr>
          </a:p>
          <a:p>
            <a:pPr marL="1077913" indent="-546100">
              <a:lnSpc>
                <a:spcPct val="115000"/>
              </a:lnSpc>
              <a:buFont typeface="+mj-lt"/>
              <a:buAutoNum type="alphaLcParenR"/>
            </a:pPr>
            <a:r>
              <a:rPr lang="el-GR" sz="2400" dirty="0" err="1">
                <a:solidFill>
                  <a:srgbClr val="002060"/>
                </a:solidFill>
              </a:rPr>
              <a:t>Build</a:t>
            </a:r>
            <a:r>
              <a:rPr lang="el-GR" sz="2400" dirty="0">
                <a:solidFill>
                  <a:srgbClr val="002060"/>
                </a:solidFill>
              </a:rPr>
              <a:t> </a:t>
            </a:r>
            <a:r>
              <a:rPr lang="el-GR" sz="2400" dirty="0" err="1">
                <a:solidFill>
                  <a:srgbClr val="002060"/>
                </a:solidFill>
              </a:rPr>
              <a:t>joint</a:t>
            </a:r>
            <a:r>
              <a:rPr lang="el-GR" sz="2400" dirty="0">
                <a:solidFill>
                  <a:srgbClr val="002060"/>
                </a:solidFill>
              </a:rPr>
              <a:t> </a:t>
            </a:r>
            <a:r>
              <a:rPr lang="el-GR" sz="2400" dirty="0" err="1">
                <a:solidFill>
                  <a:srgbClr val="002060"/>
                </a:solidFill>
              </a:rPr>
              <a:t>activities</a:t>
            </a:r>
            <a:r>
              <a:rPr lang="el-GR" sz="2400" dirty="0">
                <a:solidFill>
                  <a:srgbClr val="002060"/>
                </a:solidFill>
              </a:rPr>
              <a:t> of </a:t>
            </a:r>
            <a:r>
              <a:rPr lang="el-GR" sz="2400" dirty="0" err="1">
                <a:solidFill>
                  <a:srgbClr val="002060"/>
                </a:solidFill>
              </a:rPr>
              <a:t>operational</a:t>
            </a:r>
            <a:r>
              <a:rPr lang="el-GR" sz="2400" dirty="0">
                <a:solidFill>
                  <a:srgbClr val="002060"/>
                </a:solidFill>
              </a:rPr>
              <a:t> </a:t>
            </a:r>
            <a:r>
              <a:rPr lang="el-GR" sz="2400" dirty="0" err="1">
                <a:solidFill>
                  <a:srgbClr val="002060"/>
                </a:solidFill>
              </a:rPr>
              <a:t>climate</a:t>
            </a:r>
            <a:r>
              <a:rPr lang="el-GR" sz="2400" dirty="0">
                <a:solidFill>
                  <a:srgbClr val="002060"/>
                </a:solidFill>
              </a:rPr>
              <a:t> </a:t>
            </a:r>
            <a:r>
              <a:rPr lang="el-GR" sz="2400" dirty="0" err="1">
                <a:solidFill>
                  <a:srgbClr val="002060"/>
                </a:solidFill>
              </a:rPr>
              <a:t>forecasting</a:t>
            </a:r>
            <a:r>
              <a:rPr lang="el-GR" sz="2400" dirty="0">
                <a:solidFill>
                  <a:srgbClr val="002060"/>
                </a:solidFill>
              </a:rPr>
              <a:t> </a:t>
            </a:r>
            <a:r>
              <a:rPr lang="el-GR" sz="2400" dirty="0" err="1">
                <a:solidFill>
                  <a:srgbClr val="002060"/>
                </a:solidFill>
              </a:rPr>
              <a:t>with</a:t>
            </a:r>
            <a:r>
              <a:rPr lang="el-GR" sz="2400" dirty="0">
                <a:solidFill>
                  <a:srgbClr val="002060"/>
                </a:solidFill>
              </a:rPr>
              <a:t> </a:t>
            </a:r>
            <a:r>
              <a:rPr lang="el-GR" sz="2400" dirty="0" err="1">
                <a:solidFill>
                  <a:srgbClr val="002060"/>
                </a:solidFill>
              </a:rPr>
              <a:t>climate</a:t>
            </a:r>
            <a:r>
              <a:rPr lang="el-GR" sz="2400" dirty="0">
                <a:solidFill>
                  <a:srgbClr val="002060"/>
                </a:solidFill>
              </a:rPr>
              <a:t> </a:t>
            </a:r>
            <a:r>
              <a:rPr lang="el-GR" sz="2400" dirty="0" err="1">
                <a:solidFill>
                  <a:srgbClr val="002060"/>
                </a:solidFill>
              </a:rPr>
              <a:t>communities</a:t>
            </a:r>
            <a:endParaRPr lang="el-GR" sz="2400" dirty="0">
              <a:solidFill>
                <a:srgbClr val="002060"/>
              </a:solidFill>
            </a:endParaRPr>
          </a:p>
          <a:p>
            <a:pPr marL="1077913" lvl="0" indent="-546100">
              <a:lnSpc>
                <a:spcPct val="115000"/>
              </a:lnSpc>
              <a:buFont typeface="+mj-lt"/>
              <a:buAutoNum type="alphaLcParenR"/>
            </a:pPr>
            <a:endParaRPr lang="el-GR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386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075903-BA9A-FABB-6A54-0B4D4C8B017D}"/>
              </a:ext>
            </a:extLst>
          </p:cNvPr>
          <p:cNvSpPr txBox="1"/>
          <p:nvPr/>
        </p:nvSpPr>
        <p:spPr>
          <a:xfrm>
            <a:off x="0" y="1343462"/>
            <a:ext cx="12192000" cy="625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300"/>
              </a:spcAft>
            </a:pPr>
            <a:r>
              <a:rPr lang="en-US" sz="3200" dirty="0">
                <a:solidFill>
                  <a:srgbClr val="002060"/>
                </a:solidFill>
              </a:rPr>
              <a:t>Strategy </a:t>
            </a:r>
            <a:r>
              <a:rPr lang="el-GR" sz="3200" dirty="0">
                <a:solidFill>
                  <a:srgbClr val="002060"/>
                </a:solidFill>
              </a:rPr>
              <a:t> for COSMO on ICON</a:t>
            </a:r>
          </a:p>
        </p:txBody>
      </p:sp>
      <p:cxnSp>
        <p:nvCxnSpPr>
          <p:cNvPr id="7" name="Ευθεία γραμμή σύνδεσης 6">
            <a:extLst>
              <a:ext uri="{FF2B5EF4-FFF2-40B4-BE49-F238E27FC236}">
                <a16:creationId xmlns:a16="http://schemas.microsoft.com/office/drawing/2014/main" id="{623E3340-F4F1-B527-AA1F-75CFCAFFFFCC}"/>
              </a:ext>
            </a:extLst>
          </p:cNvPr>
          <p:cNvCxnSpPr/>
          <p:nvPr/>
        </p:nvCxnSpPr>
        <p:spPr>
          <a:xfrm>
            <a:off x="3466531" y="1951630"/>
            <a:ext cx="521344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9063FD9-F649-25BA-70A7-E669D1BED48C}"/>
              </a:ext>
            </a:extLst>
          </p:cNvPr>
          <p:cNvSpPr txBox="1"/>
          <p:nvPr/>
        </p:nvSpPr>
        <p:spPr>
          <a:xfrm>
            <a:off x="191069" y="2125555"/>
            <a:ext cx="1177801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3200" dirty="0">
                <a:solidFill>
                  <a:srgbClr val="002060"/>
                </a:solidFill>
              </a:rPr>
              <a:t>T</a:t>
            </a:r>
            <a:r>
              <a:rPr lang="el-GR" sz="3200" dirty="0" err="1">
                <a:solidFill>
                  <a:srgbClr val="002060"/>
                </a:solidFill>
              </a:rPr>
              <a:t>he</a:t>
            </a:r>
            <a:r>
              <a:rPr lang="el-GR" sz="3200" dirty="0">
                <a:solidFill>
                  <a:srgbClr val="002060"/>
                </a:solidFill>
              </a:rPr>
              <a:t> STC </a:t>
            </a:r>
            <a:r>
              <a:rPr lang="el-GR" sz="3200" dirty="0" err="1">
                <a:solidFill>
                  <a:srgbClr val="002060"/>
                </a:solidFill>
              </a:rPr>
              <a:t>recognizes</a:t>
            </a:r>
            <a:r>
              <a:rPr lang="el-GR" sz="3200" dirty="0">
                <a:solidFill>
                  <a:srgbClr val="002060"/>
                </a:solidFill>
              </a:rPr>
              <a:t> the </a:t>
            </a:r>
            <a:r>
              <a:rPr lang="el-GR" sz="3200" dirty="0" err="1">
                <a:solidFill>
                  <a:srgbClr val="002060"/>
                </a:solidFill>
              </a:rPr>
              <a:t>need</a:t>
            </a:r>
            <a:r>
              <a:rPr lang="el-GR" sz="3200" dirty="0">
                <a:solidFill>
                  <a:srgbClr val="002060"/>
                </a:solidFill>
              </a:rPr>
              <a:t> for </a:t>
            </a:r>
            <a:r>
              <a:rPr lang="el-GR" sz="3200" dirty="0" err="1">
                <a:solidFill>
                  <a:srgbClr val="002060"/>
                </a:solidFill>
              </a:rPr>
              <a:t>change</a:t>
            </a:r>
            <a:r>
              <a:rPr lang="el-GR" sz="3200" dirty="0">
                <a:solidFill>
                  <a:srgbClr val="002060"/>
                </a:solidFill>
              </a:rPr>
              <a:t> of COSMO and </a:t>
            </a:r>
            <a:r>
              <a:rPr lang="el-GR" sz="3200" dirty="0" err="1">
                <a:solidFill>
                  <a:srgbClr val="002060"/>
                </a:solidFill>
              </a:rPr>
              <a:t>to</a:t>
            </a:r>
            <a:r>
              <a:rPr lang="el-GR" sz="3200" dirty="0">
                <a:solidFill>
                  <a:srgbClr val="002060"/>
                </a:solidFill>
              </a:rPr>
              <a:t> </a:t>
            </a:r>
            <a:r>
              <a:rPr lang="el-GR" sz="3200" dirty="0" err="1">
                <a:solidFill>
                  <a:srgbClr val="002060"/>
                </a:solidFill>
              </a:rPr>
              <a:t>strengthen</a:t>
            </a:r>
            <a:r>
              <a:rPr lang="el-GR" sz="3200" dirty="0">
                <a:solidFill>
                  <a:srgbClr val="002060"/>
                </a:solidFill>
              </a:rPr>
              <a:t> </a:t>
            </a:r>
            <a:r>
              <a:rPr lang="el-GR" sz="3200" dirty="0" err="1">
                <a:solidFill>
                  <a:srgbClr val="002060"/>
                </a:solidFill>
              </a:rPr>
              <a:t>its</a:t>
            </a:r>
            <a:r>
              <a:rPr lang="el-GR" sz="3200" dirty="0">
                <a:solidFill>
                  <a:srgbClr val="002060"/>
                </a:solidFill>
              </a:rPr>
              <a:t> </a:t>
            </a:r>
            <a:r>
              <a:rPr lang="el-GR" sz="3200" dirty="0" err="1">
                <a:solidFill>
                  <a:srgbClr val="002060"/>
                </a:solidFill>
              </a:rPr>
              <a:t>relationship</a:t>
            </a:r>
            <a:r>
              <a:rPr lang="el-GR" sz="3200" dirty="0">
                <a:solidFill>
                  <a:srgbClr val="002060"/>
                </a:solidFill>
              </a:rPr>
              <a:t> </a:t>
            </a:r>
            <a:r>
              <a:rPr lang="el-GR" sz="3200" dirty="0" err="1">
                <a:solidFill>
                  <a:srgbClr val="002060"/>
                </a:solidFill>
              </a:rPr>
              <a:t>with</a:t>
            </a:r>
            <a:r>
              <a:rPr lang="el-GR" sz="3200" dirty="0">
                <a:solidFill>
                  <a:srgbClr val="002060"/>
                </a:solidFill>
              </a:rPr>
              <a:t> ICON, </a:t>
            </a:r>
            <a:r>
              <a:rPr lang="el-GR" sz="3200" dirty="0" err="1">
                <a:solidFill>
                  <a:srgbClr val="002060"/>
                </a:solidFill>
              </a:rPr>
              <a:t>since</a:t>
            </a:r>
            <a:r>
              <a:rPr lang="el-GR" sz="3200" dirty="0">
                <a:solidFill>
                  <a:srgbClr val="002060"/>
                </a:solidFill>
              </a:rPr>
              <a:t> the </a:t>
            </a:r>
            <a:r>
              <a:rPr lang="el-GR" sz="3200" dirty="0" err="1">
                <a:solidFill>
                  <a:srgbClr val="002060"/>
                </a:solidFill>
              </a:rPr>
              <a:t>landscape</a:t>
            </a:r>
            <a:r>
              <a:rPr lang="el-GR" sz="3200" dirty="0">
                <a:solidFill>
                  <a:srgbClr val="002060"/>
                </a:solidFill>
              </a:rPr>
              <a:t> </a:t>
            </a:r>
            <a:r>
              <a:rPr lang="el-GR" sz="3200" dirty="0" err="1">
                <a:solidFill>
                  <a:srgbClr val="002060"/>
                </a:solidFill>
              </a:rPr>
              <a:t>has</a:t>
            </a:r>
            <a:r>
              <a:rPr lang="el-GR" sz="3200" dirty="0">
                <a:solidFill>
                  <a:srgbClr val="002060"/>
                </a:solidFill>
              </a:rPr>
              <a:t> </a:t>
            </a:r>
            <a:r>
              <a:rPr lang="el-GR" sz="3200" dirty="0" err="1">
                <a:solidFill>
                  <a:srgbClr val="002060"/>
                </a:solidFill>
              </a:rPr>
              <a:t>changed</a:t>
            </a:r>
            <a:r>
              <a:rPr lang="el-GR" sz="3200" dirty="0">
                <a:solidFill>
                  <a:srgbClr val="002060"/>
                </a:solidFill>
              </a:rPr>
              <a:t> </a:t>
            </a:r>
            <a:r>
              <a:rPr lang="el-GR" sz="3200" dirty="0" err="1">
                <a:solidFill>
                  <a:srgbClr val="002060"/>
                </a:solidFill>
              </a:rPr>
              <a:t>significantly</a:t>
            </a:r>
            <a:r>
              <a:rPr lang="el-GR" sz="3200" dirty="0">
                <a:solidFill>
                  <a:srgbClr val="002060"/>
                </a:solidFill>
              </a:rPr>
              <a:t> </a:t>
            </a:r>
            <a:r>
              <a:rPr lang="el-GR" sz="3200" dirty="0" err="1">
                <a:solidFill>
                  <a:srgbClr val="002060"/>
                </a:solidFill>
              </a:rPr>
              <a:t>since</a:t>
            </a:r>
            <a:r>
              <a:rPr lang="el-GR" sz="3200" dirty="0">
                <a:solidFill>
                  <a:srgbClr val="002060"/>
                </a:solidFill>
              </a:rPr>
              <a:t> the </a:t>
            </a:r>
            <a:r>
              <a:rPr lang="el-GR" sz="3200" dirty="0" err="1">
                <a:solidFill>
                  <a:srgbClr val="002060"/>
                </a:solidFill>
              </a:rPr>
              <a:t>definition</a:t>
            </a:r>
            <a:r>
              <a:rPr lang="el-GR" sz="3200" dirty="0">
                <a:solidFill>
                  <a:srgbClr val="002060"/>
                </a:solidFill>
              </a:rPr>
              <a:t> of </a:t>
            </a:r>
            <a:r>
              <a:rPr lang="el-GR" sz="3200" dirty="0" err="1">
                <a:solidFill>
                  <a:srgbClr val="002060"/>
                </a:solidFill>
              </a:rPr>
              <a:t>COSMO’s</a:t>
            </a:r>
            <a:r>
              <a:rPr lang="el-GR" sz="3200" dirty="0">
                <a:solidFill>
                  <a:srgbClr val="002060"/>
                </a:solidFill>
              </a:rPr>
              <a:t> </a:t>
            </a:r>
            <a:r>
              <a:rPr lang="el-GR" sz="3200" dirty="0" err="1">
                <a:solidFill>
                  <a:srgbClr val="002060"/>
                </a:solidFill>
              </a:rPr>
              <a:t>governance</a:t>
            </a:r>
            <a:r>
              <a:rPr lang="el-GR" sz="3200" dirty="0">
                <a:solidFill>
                  <a:srgbClr val="002060"/>
                </a:solidFill>
              </a:rPr>
              <a:t> and </a:t>
            </a:r>
            <a:r>
              <a:rPr lang="el-GR" sz="3200" dirty="0" err="1">
                <a:solidFill>
                  <a:srgbClr val="002060"/>
                </a:solidFill>
              </a:rPr>
              <a:t>organizational</a:t>
            </a:r>
            <a:r>
              <a:rPr lang="el-GR" sz="3200" dirty="0">
                <a:solidFill>
                  <a:srgbClr val="002060"/>
                </a:solidFill>
              </a:rPr>
              <a:t> </a:t>
            </a:r>
            <a:r>
              <a:rPr lang="el-GR" sz="3200" dirty="0" err="1">
                <a:solidFill>
                  <a:srgbClr val="002060"/>
                </a:solidFill>
              </a:rPr>
              <a:t>structure</a:t>
            </a:r>
            <a:r>
              <a:rPr lang="el-GR" sz="3200" dirty="0">
                <a:solidFill>
                  <a:srgbClr val="002060"/>
                </a:solidFill>
              </a:rPr>
              <a:t>. 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90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91" y="143142"/>
            <a:ext cx="2594458" cy="7528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Grafika 7">
            <a:extLst>
              <a:ext uri="{FF2B5EF4-FFF2-40B4-BE49-F238E27FC236}">
                <a16:creationId xmlns:a16="http://schemas.microsoft.com/office/drawing/2014/main" id="{2E4D46C5-0F67-4575-B06F-CA24D8E79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8874" y="173482"/>
            <a:ext cx="2139235" cy="7541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" b="5904"/>
          <a:stretch/>
        </p:blipFill>
        <p:spPr bwMode="auto">
          <a:xfrm>
            <a:off x="1" y="1713550"/>
            <a:ext cx="12192000" cy="3430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51120" y="227556"/>
            <a:ext cx="87045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</a:rPr>
              <a:t>25</a:t>
            </a:r>
            <a:r>
              <a:rPr lang="en-GB" sz="3200" baseline="30000" dirty="0">
                <a:solidFill>
                  <a:srgbClr val="002060"/>
                </a:solidFill>
              </a:rPr>
              <a:t>th</a:t>
            </a:r>
            <a:r>
              <a:rPr lang="en-GB" sz="3200" dirty="0">
                <a:solidFill>
                  <a:srgbClr val="002060"/>
                </a:solidFill>
              </a:rPr>
              <a:t> COSMO General Meeting</a:t>
            </a:r>
          </a:p>
        </p:txBody>
      </p:sp>
    </p:spTree>
    <p:extLst>
      <p:ext uri="{BB962C8B-B14F-4D97-AF65-F5344CB8AC3E}">
        <p14:creationId xmlns:p14="http://schemas.microsoft.com/office/powerpoint/2010/main" val="169871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upload.wikimedia.org/wikipedia/commons/thumb/a/ab/2012-08-30_pano_gdansk_sm2.jpg/1920px-2012-08-30_pano_gdansk_sm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5"/>
          <a:stretch/>
        </p:blipFill>
        <p:spPr bwMode="auto">
          <a:xfrm>
            <a:off x="76386" y="1138666"/>
            <a:ext cx="12041724" cy="321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73" y="4931315"/>
            <a:ext cx="2209800" cy="10096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34848" y="489753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</a:rPr>
              <a:t>25</a:t>
            </a:r>
            <a:r>
              <a:rPr lang="en-GB" sz="3200" baseline="30000" dirty="0">
                <a:solidFill>
                  <a:srgbClr val="002060"/>
                </a:solidFill>
              </a:rPr>
              <a:t>th</a:t>
            </a:r>
            <a:r>
              <a:rPr lang="en-GB" sz="3200" dirty="0">
                <a:solidFill>
                  <a:srgbClr val="002060"/>
                </a:solidFill>
              </a:rPr>
              <a:t> COSMO General Meeting</a:t>
            </a:r>
            <a:endParaRPr lang="en-US" sz="3200" dirty="0">
              <a:solidFill>
                <a:srgbClr val="002060"/>
              </a:solidFill>
            </a:endParaRPr>
          </a:p>
          <a:p>
            <a:pPr algn="ctr"/>
            <a:r>
              <a:rPr lang="en-GB" sz="3200" dirty="0">
                <a:solidFill>
                  <a:srgbClr val="002060"/>
                </a:solidFill>
              </a:rPr>
              <a:t>11-15 September 2023, Gdansk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536" y="4407440"/>
            <a:ext cx="4240437" cy="238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91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8860C3C-BA69-8646-FF83-B3B83E3A2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596" y="1533378"/>
            <a:ext cx="8350377" cy="4724400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66659834-2631-77A5-9AC5-35FC1E87F795}"/>
              </a:ext>
            </a:extLst>
          </p:cNvPr>
          <p:cNvSpPr>
            <a:spLocks noChangeAspect="1"/>
          </p:cNvSpPr>
          <p:nvPr/>
        </p:nvSpPr>
        <p:spPr>
          <a:xfrm>
            <a:off x="1518596" y="1533378"/>
            <a:ext cx="8350377" cy="1077218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accent5">
                    <a:lumMod val="75000"/>
                  </a:schemeClr>
                </a:solidFill>
              </a:rPr>
              <a:t>25</a:t>
            </a:r>
            <a:r>
              <a:rPr lang="en-GB" sz="3200" baseline="30000" dirty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GB" sz="3200" dirty="0">
                <a:solidFill>
                  <a:schemeClr val="accent5">
                    <a:lumMod val="75000"/>
                  </a:schemeClr>
                </a:solidFill>
              </a:rPr>
              <a:t> COSMO General Meeting</a:t>
            </a:r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n-GB" sz="3200" dirty="0">
                <a:solidFill>
                  <a:schemeClr val="accent5">
                    <a:lumMod val="75000"/>
                  </a:schemeClr>
                </a:solidFill>
              </a:rPr>
              <a:t>11-15 September 2023 - Gdansk Poland</a:t>
            </a:r>
          </a:p>
        </p:txBody>
      </p:sp>
    </p:spTree>
    <p:extLst>
      <p:ext uri="{BB962C8B-B14F-4D97-AF65-F5344CB8AC3E}">
        <p14:creationId xmlns:p14="http://schemas.microsoft.com/office/powerpoint/2010/main" val="1204213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8FC62A43-00C6-AE03-7CBD-851A0B869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30" y="3429000"/>
            <a:ext cx="6335517" cy="2926412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B3761D9E-55B2-E347-2A6E-E348CC0907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658" y="1267089"/>
            <a:ext cx="6091844" cy="2813858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DA7B7318-6721-C183-DB54-1EF582D789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30" y="1267090"/>
            <a:ext cx="5604496" cy="2588749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7E356DC1-86DE-DB36-7048-C893DC1236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19" r="20339"/>
          <a:stretch/>
        </p:blipFill>
        <p:spPr>
          <a:xfrm>
            <a:off x="6322043" y="3855838"/>
            <a:ext cx="5726333" cy="249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147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55B4BF0C-B08A-A534-120E-E74AA9EA0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9" y="1161671"/>
            <a:ext cx="10843481" cy="50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06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55B4BF0C-B08A-A534-120E-E74AA9EA0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9" y="1161671"/>
            <a:ext cx="10843481" cy="5008667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B8497A44-4010-98E8-DED2-7EB9630FB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14">
            <a:off x="1188462" y="849643"/>
            <a:ext cx="10356134" cy="478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37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55B4BF0C-B08A-A534-120E-E74AA9EA0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9" y="1161671"/>
            <a:ext cx="10843481" cy="5008667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B8497A44-4010-98E8-DED2-7EB9630FB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14">
            <a:off x="1188462" y="849643"/>
            <a:ext cx="10356134" cy="4783559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7D0390AC-4D33-A06D-7C93-024318D347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20" y="1499333"/>
            <a:ext cx="9381439" cy="433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33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55B4BF0C-B08A-A534-120E-E74AA9EA0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9" y="1161671"/>
            <a:ext cx="10843481" cy="5008667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B8497A44-4010-98E8-DED2-7EB9630FB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14">
            <a:off x="1188462" y="849643"/>
            <a:ext cx="10356134" cy="4783559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7D0390AC-4D33-A06D-7C93-024318D347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20" y="1499333"/>
            <a:ext cx="9381439" cy="4333341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763BAA75-91AE-A221-3ED2-34F11A0871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40" y="912771"/>
            <a:ext cx="9625113" cy="444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77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55B4BF0C-B08A-A534-120E-E74AA9EA0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9" y="1161671"/>
            <a:ext cx="10843481" cy="5008667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B8497A44-4010-98E8-DED2-7EB9630FB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14">
            <a:off x="1188462" y="849643"/>
            <a:ext cx="10356134" cy="4783559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7D0390AC-4D33-A06D-7C93-024318D347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20" y="1499333"/>
            <a:ext cx="9381439" cy="4333341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763BAA75-91AE-A221-3ED2-34F11A0871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67" y="162452"/>
            <a:ext cx="9625113" cy="4445896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EF1808FF-96C9-D807-C0F5-C74DF8404C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4274">
            <a:off x="762693" y="1724441"/>
            <a:ext cx="8894092" cy="410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420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14786</TotalTime>
  <Words>251</Words>
  <Application>Microsoft Office PowerPoint</Application>
  <PresentationFormat>Ευρεία οθόνη</PresentationFormat>
  <Paragraphs>47</Paragraphs>
  <Slides>19</Slides>
  <Notes>19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Custom Design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"Panagiotis Skrimizeas" &lt;panagiotis.skrimizeas@hnms.gr&gt;</dc:creator>
  <cp:lastModifiedBy>Panagiotis Skrimizeas</cp:lastModifiedBy>
  <cp:revision>301</cp:revision>
  <dcterms:created xsi:type="dcterms:W3CDTF">2021-09-01T10:31:24Z</dcterms:created>
  <dcterms:modified xsi:type="dcterms:W3CDTF">2023-09-14T10:18:20Z</dcterms:modified>
</cp:coreProperties>
</file>