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 id="2147483703" r:id="rId2"/>
  </p:sldMasterIdLst>
  <p:notesMasterIdLst>
    <p:notesMasterId r:id="rId13"/>
  </p:notesMasterIdLst>
  <p:handoutMasterIdLst>
    <p:handoutMasterId r:id="rId14"/>
  </p:handoutMasterIdLst>
  <p:sldIdLst>
    <p:sldId id="271" r:id="rId3"/>
    <p:sldId id="501" r:id="rId4"/>
    <p:sldId id="503" r:id="rId5"/>
    <p:sldId id="506" r:id="rId6"/>
    <p:sldId id="502" r:id="rId7"/>
    <p:sldId id="505" r:id="rId8"/>
    <p:sldId id="504" r:id="rId9"/>
    <p:sldId id="500" r:id="rId10"/>
    <p:sldId id="508" r:id="rId11"/>
    <p:sldId id="50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2136" autoAdjust="0"/>
  </p:normalViewPr>
  <p:slideViewPr>
    <p:cSldViewPr snapToGrid="0">
      <p:cViewPr varScale="1">
        <p:scale>
          <a:sx n="56" d="100"/>
          <a:sy n="56"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EDD2A8-F1C3-4598-9BB2-2124E0C0D13A}" type="datetimeFigureOut">
              <a:rPr lang="en-US" smtClean="0"/>
              <a:t>9/12/2023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6708D-EF48-4D87-AD60-A0A29D935DD8}" type="slidenum">
              <a:rPr lang="en-US" smtClean="0"/>
              <a:t>‹#›</a:t>
            </a:fld>
            <a:endParaRPr lang="en-US"/>
          </a:p>
        </p:txBody>
      </p:sp>
    </p:spTree>
    <p:extLst>
      <p:ext uri="{BB962C8B-B14F-4D97-AF65-F5344CB8AC3E}">
        <p14:creationId xmlns:p14="http://schemas.microsoft.com/office/powerpoint/2010/main" val="1926718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A3AA7-92CC-4588-8F2C-11EB7BDBAE87}"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3CE97-3467-4F02-BC7B-2D037223EC49}" type="slidenum">
              <a:rPr lang="en-US" smtClean="0"/>
              <a:t>‹#›</a:t>
            </a:fld>
            <a:endParaRPr lang="en-US"/>
          </a:p>
        </p:txBody>
      </p:sp>
    </p:spTree>
    <p:extLst>
      <p:ext uri="{BB962C8B-B14F-4D97-AF65-F5344CB8AC3E}">
        <p14:creationId xmlns:p14="http://schemas.microsoft.com/office/powerpoint/2010/main" val="25745911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Calibri" panose="020F0502020204030204" pitchFamily="34" charset="0"/>
                <a:ea typeface="Calibri" panose="020F0502020204030204" pitchFamily="34" charset="0"/>
                <a:cs typeface="Times New Roman" panose="02020603050405020304" pitchFamily="18" charset="0"/>
              </a:rPr>
              <a:t>Good morning,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Calibri" panose="020F0502020204030204" pitchFamily="34" charset="0"/>
                <a:ea typeface="Calibri" panose="020F0502020204030204" pitchFamily="34" charset="0"/>
                <a:cs typeface="Times New Roman" panose="02020603050405020304" pitchFamily="18" charset="0"/>
              </a:rPr>
              <a:t>Dear Prof. Mietus,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Calibri" panose="020F0502020204030204" pitchFamily="34" charset="0"/>
                <a:ea typeface="Calibri" panose="020F0502020204030204" pitchFamily="34" charset="0"/>
                <a:cs typeface="Times New Roman" panose="02020603050405020304" pitchFamily="18" charset="0"/>
              </a:rPr>
              <a:t>Thank you for your warm welcome and we are grateful for your hospitality</a:t>
            </a:r>
          </a:p>
          <a:p>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1</a:t>
            </a:fld>
            <a:endParaRPr lang="en-US"/>
          </a:p>
        </p:txBody>
      </p:sp>
    </p:spTree>
    <p:extLst>
      <p:ext uri="{BB962C8B-B14F-4D97-AF65-F5344CB8AC3E}">
        <p14:creationId xmlns:p14="http://schemas.microsoft.com/office/powerpoint/2010/main" val="194726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10</a:t>
            </a:fld>
            <a:endParaRPr lang="en-US"/>
          </a:p>
        </p:txBody>
      </p:sp>
    </p:spTree>
    <p:extLst>
      <p:ext uri="{BB962C8B-B14F-4D97-AF65-F5344CB8AC3E}">
        <p14:creationId xmlns:p14="http://schemas.microsoft.com/office/powerpoint/2010/main" val="134897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400" dirty="0"/>
          </a:p>
          <a:p>
            <a:r>
              <a:rPr lang="nl-BE" sz="1800" dirty="0">
                <a:effectLst/>
                <a:latin typeface="Calibri" panose="020F0502020204030204" pitchFamily="34" charset="0"/>
                <a:cs typeface="Times New Roman" panose="02020603050405020304" pitchFamily="18" charset="0"/>
              </a:rPr>
              <a:t>Dear colleagues,</a:t>
            </a:r>
            <a:endParaRPr lang="en-US" sz="1400" dirty="0"/>
          </a:p>
          <a:p>
            <a:pPr algn="just"/>
            <a:r>
              <a:rPr lang="en-US" sz="1800" dirty="0">
                <a:effectLst/>
                <a:latin typeface="Times New Roman" panose="02020603050405020304" pitchFamily="18" charset="0"/>
                <a:ea typeface="Times New Roman" panose="02020603050405020304" pitchFamily="18" charset="0"/>
              </a:rPr>
              <a:t>Welcome to the inaugural session of the 25th COSMO General Meeting. On behalf of the STC, it is a great </a:t>
            </a:r>
            <a:r>
              <a:rPr lang="en-US" sz="1800" dirty="0" err="1">
                <a:effectLst/>
                <a:latin typeface="Times New Roman" panose="02020603050405020304" pitchFamily="18" charset="0"/>
                <a:ea typeface="Times New Roman" panose="02020603050405020304" pitchFamily="18" charset="0"/>
              </a:rPr>
              <a:t>honour</a:t>
            </a:r>
            <a:r>
              <a:rPr lang="en-US" sz="1800" dirty="0">
                <a:effectLst/>
                <a:latin typeface="Times New Roman" panose="02020603050405020304" pitchFamily="18" charset="0"/>
                <a:ea typeface="Times New Roman" panose="02020603050405020304" pitchFamily="18" charset="0"/>
              </a:rPr>
              <a:t> for us to be with you today. Over these days, we will delve with you into the exciting world of the latest developments in numerical weather prediction.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Weather affects our lives in countless ways, from daily routines to major economic decisions and disaster preparedness. Understanding and predicting the weather accurately is a scientific endeavor and a critical service to society. It is a domain where science, technology and policy making come together to make our world safer.</a:t>
            </a:r>
            <a:endParaRPr lang="el-GR"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2</a:t>
            </a:fld>
            <a:endParaRPr lang="en-US"/>
          </a:p>
        </p:txBody>
      </p:sp>
    </p:spTree>
    <p:extLst>
      <p:ext uri="{BB962C8B-B14F-4D97-AF65-F5344CB8AC3E}">
        <p14:creationId xmlns:p14="http://schemas.microsoft.com/office/powerpoint/2010/main" val="253346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summer, Greece experienced particularly extreme events. Long lasting high temperatures; </a:t>
            </a:r>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3</a:t>
            </a:fld>
            <a:endParaRPr lang="en-US"/>
          </a:p>
        </p:txBody>
      </p:sp>
    </p:spTree>
    <p:extLst>
      <p:ext uri="{BB962C8B-B14F-4D97-AF65-F5344CB8AC3E}">
        <p14:creationId xmlns:p14="http://schemas.microsoft.com/office/powerpoint/2010/main" val="269764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Devastating fires in the island of Rhodes, in Attica region close to Athens, and especially in </a:t>
            </a:r>
            <a:r>
              <a:rPr lang="en-US" sz="1200" dirty="0" err="1">
                <a:effectLst/>
                <a:latin typeface="Times New Roman" panose="02020603050405020304" pitchFamily="18" charset="0"/>
                <a:ea typeface="Times New Roman" panose="02020603050405020304" pitchFamily="18" charset="0"/>
              </a:rPr>
              <a:t>Evros</a:t>
            </a:r>
            <a:r>
              <a:rPr lang="en-US" sz="1200" dirty="0">
                <a:effectLst/>
                <a:latin typeface="Times New Roman" panose="02020603050405020304" pitchFamily="18" charset="0"/>
                <a:ea typeface="Times New Roman" panose="02020603050405020304" pitchFamily="18" charset="0"/>
              </a:rPr>
              <a:t>. In </a:t>
            </a:r>
            <a:r>
              <a:rPr lang="en-US" sz="1200" dirty="0" err="1">
                <a:effectLst/>
                <a:latin typeface="Times New Roman" panose="02020603050405020304" pitchFamily="18" charset="0"/>
                <a:ea typeface="Times New Roman" panose="02020603050405020304" pitchFamily="18" charset="0"/>
              </a:rPr>
              <a:t>Evros</a:t>
            </a:r>
            <a:r>
              <a:rPr lang="en-US" sz="1200" dirty="0">
                <a:effectLst/>
                <a:latin typeface="Times New Roman" panose="02020603050405020304" pitchFamily="18" charset="0"/>
                <a:ea typeface="Times New Roman" panose="02020603050405020304" pitchFamily="18" charset="0"/>
              </a:rPr>
              <a:t>, the mega fire caused the total destruction of the </a:t>
            </a:r>
            <a:r>
              <a:rPr lang="en-US" sz="1200" dirty="0" err="1">
                <a:effectLst/>
                <a:latin typeface="Times New Roman" panose="02020603050405020304" pitchFamily="18" charset="0"/>
                <a:ea typeface="Times New Roman" panose="02020603050405020304" pitchFamily="18" charset="0"/>
              </a:rPr>
              <a:t>Dadia</a:t>
            </a:r>
            <a:r>
              <a:rPr lang="en-US" sz="1200" dirty="0">
                <a:effectLst/>
                <a:latin typeface="Times New Roman" panose="02020603050405020304" pitchFamily="18" charset="0"/>
                <a:ea typeface="Times New Roman" panose="02020603050405020304" pitchFamily="18" charset="0"/>
              </a:rPr>
              <a:t> forest and national park. </a:t>
            </a:r>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4</a:t>
            </a:fld>
            <a:endParaRPr lang="en-US"/>
          </a:p>
        </p:txBody>
      </p:sp>
    </p:spTree>
    <p:extLst>
      <p:ext uri="{BB962C8B-B14F-4D97-AF65-F5344CB8AC3E}">
        <p14:creationId xmlns:p14="http://schemas.microsoft.com/office/powerpoint/2010/main" val="346802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Finally, during the weather system named 'Daniel', extreme rainfall and widespread flooding mean that entire villages in Central Greece are now underwater.</a:t>
            </a:r>
            <a:endParaRPr lang="el-GR" sz="12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5</a:t>
            </a:fld>
            <a:endParaRPr lang="en-US"/>
          </a:p>
        </p:txBody>
      </p:sp>
    </p:spTree>
    <p:extLst>
      <p:ext uri="{BB962C8B-B14F-4D97-AF65-F5344CB8AC3E}">
        <p14:creationId xmlns:p14="http://schemas.microsoft.com/office/powerpoint/2010/main" val="403681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Hellenic Meteorological Service  has always been there, using numerical weather prediction models as a key tool to provide forecasting guidance.</a:t>
            </a:r>
            <a:endParaRPr lang="el-GR"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During the heatwave, we produced ICON-based 'heat stress index' forecasts that assisted the Greek Ministry of Labor and Social Affairs in the decision-making processes to protect outdoor workers from high temperatures. </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6</a:t>
            </a:fld>
            <a:endParaRPr lang="en-US"/>
          </a:p>
        </p:txBody>
      </p:sp>
    </p:spTree>
    <p:extLst>
      <p:ext uri="{BB962C8B-B14F-4D97-AF65-F5344CB8AC3E}">
        <p14:creationId xmlns:p14="http://schemas.microsoft.com/office/powerpoint/2010/main" val="280465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 addition, we provide on a regular basis ICON results to the National Civil Protection for the daily predictive assessment of the fire risk index.</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7</a:t>
            </a:fld>
            <a:endParaRPr lang="en-US"/>
          </a:p>
        </p:txBody>
      </p:sp>
    </p:spTree>
    <p:extLst>
      <p:ext uri="{BB962C8B-B14F-4D97-AF65-F5344CB8AC3E}">
        <p14:creationId xmlns:p14="http://schemas.microsoft.com/office/powerpoint/2010/main" val="318468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Finally, using the predictive guidance provided by the numerical weather prediction models, we informed the public and the state about the recent adverse weather system “Daniel” on time and with high temporal and spatial accuracy.</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8</a:t>
            </a:fld>
            <a:endParaRPr lang="en-US"/>
          </a:p>
        </p:txBody>
      </p:sp>
    </p:spTree>
    <p:extLst>
      <p:ext uri="{BB962C8B-B14F-4D97-AF65-F5344CB8AC3E}">
        <p14:creationId xmlns:p14="http://schemas.microsoft.com/office/powerpoint/2010/main" val="96027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400" dirty="0"/>
          </a:p>
          <a:p>
            <a:pPr algn="just"/>
            <a:r>
              <a:rPr lang="en-US" sz="1800" noProof="0" dirty="0">
                <a:effectLst/>
                <a:latin typeface="Times New Roman" panose="02020603050405020304" pitchFamily="18" charset="0"/>
                <a:ea typeface="Times New Roman" panose="02020603050405020304" pitchFamily="18" charset="0"/>
              </a:rPr>
              <a:t>Dear colleagues,</a:t>
            </a:r>
          </a:p>
          <a:p>
            <a:pPr algn="just"/>
            <a:r>
              <a:rPr lang="en-US" sz="1800" dirty="0">
                <a:effectLst/>
                <a:latin typeface="Times New Roman" panose="02020603050405020304" pitchFamily="18" charset="0"/>
                <a:ea typeface="Times New Roman" panose="02020603050405020304" pitchFamily="18" charset="0"/>
              </a:rPr>
              <a:t>Over these days, this meeting will be a forum for knowledge exchange and cooperation. Together, we will explore the latest developments, innovations, and challenges shaping the field of numerical weather prediction. We need to improve our ability to simulate the complex behavior of the atmosphere through a deeper understanding of atmospheric processes, especially at small scales, dealing with uncertainties, and through better integration of data from different sources. These improvements will allow us to provide highly accurate in space and time forecasts and warnings. In this way, we, as Meteorological and Hydrological </a:t>
            </a:r>
            <a:r>
              <a:rPr lang="en-US" sz="1800" dirty="0" err="1">
                <a:effectLst/>
                <a:latin typeface="Times New Roman" panose="02020603050405020304" pitchFamily="18" charset="0"/>
                <a:ea typeface="Times New Roman" panose="02020603050405020304" pitchFamily="18" charset="0"/>
              </a:rPr>
              <a:t>Sservices</a:t>
            </a:r>
            <a:r>
              <a:rPr lang="en-US" sz="1800" dirty="0">
                <a:effectLst/>
                <a:latin typeface="Times New Roman" panose="02020603050405020304" pitchFamily="18" charset="0"/>
                <a:ea typeface="Times New Roman" panose="02020603050405020304" pitchFamily="18" charset="0"/>
              </a:rPr>
              <a:t>, can better respond to our role and obligation to society in the face of climate change. </a:t>
            </a:r>
            <a:endParaRPr lang="el-GR"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In conclusion, I would like to express again my gratitude to our colleagues at IMGW for the organization of the meeting and for their hospitality.</a:t>
            </a:r>
            <a:endParaRPr lang="el-GR"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Thank you also to all of you for being here with your different contributions. I am sure we will have a fruitful and inspiring meeting.</a:t>
            </a:r>
            <a:endParaRPr lang="el-GR"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0FD3CE97-3467-4F02-BC7B-2D037223EC49}" type="slidenum">
              <a:rPr lang="en-US" smtClean="0"/>
              <a:t>9</a:t>
            </a:fld>
            <a:endParaRPr lang="en-US"/>
          </a:p>
        </p:txBody>
      </p:sp>
    </p:spTree>
    <p:extLst>
      <p:ext uri="{BB962C8B-B14F-4D97-AF65-F5344CB8AC3E}">
        <p14:creationId xmlns:p14="http://schemas.microsoft.com/office/powerpoint/2010/main" val="58031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74305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544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33511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Arrow: Right 8">
            <a:extLst>
              <a:ext uri="{FF2B5EF4-FFF2-40B4-BE49-F238E27FC236}">
                <a16:creationId xmlns:a16="http://schemas.microsoft.com/office/drawing/2014/main" id="{0723DD4B-5F1D-4A50-B991-DAB7B861CC0D}"/>
              </a:ext>
            </a:extLst>
          </p:cNvPr>
          <p:cNvSpPr/>
          <p:nvPr userDrawn="1"/>
        </p:nvSpPr>
        <p:spPr>
          <a:xfrm>
            <a:off x="0" y="1048311"/>
            <a:ext cx="9144000" cy="5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111096" y="6480124"/>
            <a:ext cx="11964111" cy="276999"/>
          </a:xfrm>
          <a:prstGeom prst="rect">
            <a:avLst/>
          </a:prstGeom>
        </p:spPr>
        <p:txBody>
          <a:bodyPr wrap="square">
            <a:spAutoFit/>
          </a:bodyPr>
          <a:lstStyle/>
          <a:p>
            <a:pPr algn="ctr"/>
            <a:r>
              <a:rPr lang="en-US" sz="1200" dirty="0">
                <a:solidFill>
                  <a:prstClr val="black">
                    <a:tint val="75000"/>
                  </a:prstClr>
                </a:solidFill>
              </a:rPr>
              <a:t>25</a:t>
            </a:r>
            <a:r>
              <a:rPr lang="en-US" sz="1200" baseline="32000" dirty="0">
                <a:solidFill>
                  <a:prstClr val="black">
                    <a:tint val="75000"/>
                  </a:prstClr>
                </a:solidFill>
              </a:rPr>
              <a:t>th</a:t>
            </a:r>
            <a:r>
              <a:rPr lang="en-US" sz="1200" dirty="0">
                <a:solidFill>
                  <a:prstClr val="black">
                    <a:tint val="75000"/>
                  </a:prstClr>
                </a:solidFill>
              </a:rPr>
              <a:t> COSMO-GM meeting 11-15 September 2023, Gdansk</a:t>
            </a:r>
          </a:p>
        </p:txBody>
      </p:sp>
      <p:pic>
        <p:nvPicPr>
          <p:cNvPr id="4" name="Picture 3">
            <a:extLst>
              <a:ext uri="{FF2B5EF4-FFF2-40B4-BE49-F238E27FC236}">
                <a16:creationId xmlns:a16="http://schemas.microsoft.com/office/drawing/2014/main" id="{150D3292-05F9-453A-B63F-3F428E45C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330" y="219247"/>
            <a:ext cx="3006193" cy="68841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867" y="220586"/>
            <a:ext cx="2594458" cy="752856"/>
          </a:xfrm>
          <a:prstGeom prst="rect">
            <a:avLst/>
          </a:prstGeom>
          <a:ln>
            <a:solidFill>
              <a:schemeClr val="accent1"/>
            </a:solidFill>
          </a:ln>
        </p:spPr>
      </p:pic>
      <p:pic>
        <p:nvPicPr>
          <p:cNvPr id="6" name="Grafika 7">
            <a:extLst>
              <a:ext uri="{FF2B5EF4-FFF2-40B4-BE49-F238E27FC236}">
                <a16:creationId xmlns:a16="http://schemas.microsoft.com/office/drawing/2014/main" id="{2E4D46C5-0F67-4575-B06F-CA24D8E79E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60126" y="219247"/>
            <a:ext cx="2139235" cy="754195"/>
          </a:xfrm>
          <a:prstGeom prst="rect">
            <a:avLst/>
          </a:prstGeom>
          <a:ln>
            <a:solidFill>
              <a:schemeClr val="accent1"/>
            </a:solidFill>
          </a:ln>
        </p:spPr>
      </p:pic>
    </p:spTree>
    <p:extLst>
      <p:ext uri="{BB962C8B-B14F-4D97-AF65-F5344CB8AC3E}">
        <p14:creationId xmlns:p14="http://schemas.microsoft.com/office/powerpoint/2010/main" val="334987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Arrow: Right 8">
            <a:extLst>
              <a:ext uri="{FF2B5EF4-FFF2-40B4-BE49-F238E27FC236}">
                <a16:creationId xmlns:a16="http://schemas.microsoft.com/office/drawing/2014/main" id="{0723DD4B-5F1D-4A50-B991-DAB7B861CC0D}"/>
              </a:ext>
            </a:extLst>
          </p:cNvPr>
          <p:cNvSpPr/>
          <p:nvPr userDrawn="1"/>
        </p:nvSpPr>
        <p:spPr>
          <a:xfrm>
            <a:off x="0" y="1048311"/>
            <a:ext cx="9144000" cy="5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a:extLst>
              <a:ext uri="{FF2B5EF4-FFF2-40B4-BE49-F238E27FC236}">
                <a16:creationId xmlns:a16="http://schemas.microsoft.com/office/drawing/2014/main" id="{150D3292-05F9-453A-B63F-3F428E45C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330" y="219247"/>
            <a:ext cx="3006193" cy="68841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867" y="220586"/>
            <a:ext cx="2594458" cy="752856"/>
          </a:xfrm>
          <a:prstGeom prst="rect">
            <a:avLst/>
          </a:prstGeom>
          <a:ln>
            <a:solidFill>
              <a:schemeClr val="accent1"/>
            </a:solidFill>
          </a:ln>
        </p:spPr>
      </p:pic>
      <p:pic>
        <p:nvPicPr>
          <p:cNvPr id="6" name="Grafika 7">
            <a:extLst>
              <a:ext uri="{FF2B5EF4-FFF2-40B4-BE49-F238E27FC236}">
                <a16:creationId xmlns:a16="http://schemas.microsoft.com/office/drawing/2014/main" id="{2E4D46C5-0F67-4575-B06F-CA24D8E79E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60126" y="219247"/>
            <a:ext cx="2139235" cy="754195"/>
          </a:xfrm>
          <a:prstGeom prst="rect">
            <a:avLst/>
          </a:prstGeom>
          <a:ln>
            <a:solidFill>
              <a:schemeClr val="accent1"/>
            </a:solidFill>
          </a:ln>
        </p:spPr>
      </p:pic>
    </p:spTree>
    <p:extLst>
      <p:ext uri="{BB962C8B-B14F-4D97-AF65-F5344CB8AC3E}">
        <p14:creationId xmlns:p14="http://schemas.microsoft.com/office/powerpoint/2010/main" val="262835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0723DD4B-5F1D-4A50-B991-DAB7B861CC0D}"/>
              </a:ext>
            </a:extLst>
          </p:cNvPr>
          <p:cNvSpPr/>
          <p:nvPr userDrawn="1"/>
        </p:nvSpPr>
        <p:spPr>
          <a:xfrm>
            <a:off x="0" y="1048312"/>
            <a:ext cx="12192000" cy="5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14027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9314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49302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46985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5795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00767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28911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8318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2586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1.xml"/><Relationship Id="rId5" Type="http://schemas.openxmlformats.org/officeDocument/2006/relationships/image" Target="../media/image4.png"/><Relationship Id="rId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Arrow: Right 8">
            <a:extLst>
              <a:ext uri="{FF2B5EF4-FFF2-40B4-BE49-F238E27FC236}">
                <a16:creationId xmlns:a16="http://schemas.microsoft.com/office/drawing/2014/main" id="{0723DD4B-5F1D-4A50-B991-DAB7B861CC0D}"/>
              </a:ext>
            </a:extLst>
          </p:cNvPr>
          <p:cNvSpPr/>
          <p:nvPr userDrawn="1"/>
        </p:nvSpPr>
        <p:spPr>
          <a:xfrm>
            <a:off x="0" y="1048312"/>
            <a:ext cx="12192000" cy="5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076" y="187024"/>
            <a:ext cx="3459277" cy="752856"/>
          </a:xfrm>
          <a:prstGeom prst="rect">
            <a:avLst/>
          </a:prstGeom>
          <a:ln>
            <a:solidFill>
              <a:schemeClr val="accent1"/>
            </a:solidFill>
          </a:ln>
        </p:spPr>
      </p:pic>
      <p:pic>
        <p:nvPicPr>
          <p:cNvPr id="5" name="Grafika 7">
            <a:extLst>
              <a:ext uri="{FF2B5EF4-FFF2-40B4-BE49-F238E27FC236}">
                <a16:creationId xmlns:a16="http://schemas.microsoft.com/office/drawing/2014/main" id="{2E4D46C5-0F67-4575-B06F-CA24D8E79E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70192" y="187027"/>
            <a:ext cx="2852313" cy="754195"/>
          </a:xfrm>
          <a:prstGeom prst="rect">
            <a:avLst/>
          </a:prstGeom>
          <a:ln>
            <a:solidFill>
              <a:schemeClr val="accent1"/>
            </a:solidFill>
          </a:ln>
        </p:spPr>
      </p:pic>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1442" b="5904"/>
          <a:stretch/>
        </p:blipFill>
        <p:spPr bwMode="auto">
          <a:xfrm>
            <a:off x="5328" y="1211960"/>
            <a:ext cx="12186672" cy="2526390"/>
          </a:xfrm>
          <a:prstGeom prst="rect">
            <a:avLst/>
          </a:prstGeom>
          <a:ln>
            <a:noFill/>
          </a:ln>
          <a:extLst>
            <a:ext uri="{53640926-AAD7-44D8-BBD7-CCE9431645EC}">
              <a14:shadowObscured xmlns:a14="http://schemas.microsoft.com/office/drawing/2010/main"/>
            </a:ext>
          </a:extLst>
        </p:spPr>
      </p:pic>
      <p:sp>
        <p:nvSpPr>
          <p:cNvPr id="2" name="Rectangle 1"/>
          <p:cNvSpPr/>
          <p:nvPr userDrawn="1"/>
        </p:nvSpPr>
        <p:spPr>
          <a:xfrm>
            <a:off x="244076" y="3845440"/>
            <a:ext cx="11606093" cy="1077218"/>
          </a:xfrm>
          <a:prstGeom prst="rect">
            <a:avLst/>
          </a:prstGeom>
        </p:spPr>
        <p:txBody>
          <a:bodyPr wrap="square">
            <a:spAutoFit/>
          </a:bodyPr>
          <a:lstStyle/>
          <a:p>
            <a:pPr algn="ctr"/>
            <a:r>
              <a:rPr lang="en-GB" sz="3200" b="0" i="0" dirty="0">
                <a:solidFill>
                  <a:srgbClr val="002060"/>
                </a:solidFill>
              </a:rPr>
              <a:t>25</a:t>
            </a:r>
            <a:r>
              <a:rPr lang="en-GB" sz="3200" b="0" i="0" baseline="30000" dirty="0">
                <a:solidFill>
                  <a:srgbClr val="002060"/>
                </a:solidFill>
              </a:rPr>
              <a:t>th</a:t>
            </a:r>
            <a:r>
              <a:rPr lang="en-GB" sz="3200" b="0" i="0" dirty="0">
                <a:solidFill>
                  <a:srgbClr val="002060"/>
                </a:solidFill>
              </a:rPr>
              <a:t> COSMO General Meeting</a:t>
            </a:r>
            <a:endParaRPr lang="en-US" sz="3200" b="0" i="0" dirty="0">
              <a:solidFill>
                <a:srgbClr val="002060"/>
              </a:solidFill>
            </a:endParaRPr>
          </a:p>
          <a:p>
            <a:pPr algn="ctr"/>
            <a:r>
              <a:rPr lang="en-GB" sz="3200" b="0" i="0" dirty="0">
                <a:solidFill>
                  <a:srgbClr val="002060"/>
                </a:solidFill>
              </a:rPr>
              <a:t>11-15 September 2023</a:t>
            </a:r>
          </a:p>
        </p:txBody>
      </p:sp>
      <p:sp>
        <p:nvSpPr>
          <p:cNvPr id="7" name="Rectangle 6"/>
          <p:cNvSpPr/>
          <p:nvPr userDrawn="1"/>
        </p:nvSpPr>
        <p:spPr>
          <a:xfrm>
            <a:off x="2313061" y="4922658"/>
            <a:ext cx="7833645" cy="1415772"/>
          </a:xfrm>
          <a:prstGeom prst="rect">
            <a:avLst/>
          </a:prstGeom>
        </p:spPr>
        <p:txBody>
          <a:bodyPr wrap="square">
            <a:spAutoFit/>
          </a:bodyPr>
          <a:lstStyle/>
          <a:p>
            <a:pPr algn="ctr"/>
            <a:r>
              <a:rPr lang="en-US" sz="3200" dirty="0">
                <a:solidFill>
                  <a:srgbClr val="002060"/>
                </a:solidFill>
              </a:rPr>
              <a:t>Opening</a:t>
            </a:r>
          </a:p>
          <a:p>
            <a:pPr algn="ctr"/>
            <a:endParaRPr lang="en-US" sz="1800" dirty="0">
              <a:solidFill>
                <a:srgbClr val="002060"/>
              </a:solidFill>
            </a:endParaRPr>
          </a:p>
          <a:p>
            <a:pPr algn="ctr"/>
            <a:r>
              <a:rPr lang="en-US" sz="1800" dirty="0">
                <a:solidFill>
                  <a:srgbClr val="002060"/>
                </a:solidFill>
              </a:rPr>
              <a:t>Panagiotis Skrimizeas</a:t>
            </a:r>
          </a:p>
          <a:p>
            <a:pPr algn="ctr"/>
            <a:r>
              <a:rPr lang="en-US" sz="1800" b="1" dirty="0">
                <a:solidFill>
                  <a:srgbClr val="002060"/>
                </a:solidFill>
              </a:rPr>
              <a:t>Chairman of COSMO </a:t>
            </a:r>
            <a:r>
              <a:rPr lang="en-US" sz="1800" b="1" dirty="0" err="1">
                <a:solidFill>
                  <a:srgbClr val="002060"/>
                </a:solidFill>
              </a:rPr>
              <a:t>STeering</a:t>
            </a:r>
            <a:r>
              <a:rPr lang="en-US" sz="1800" b="1" dirty="0">
                <a:solidFill>
                  <a:srgbClr val="002060"/>
                </a:solidFill>
              </a:rPr>
              <a:t> Committee (STC)</a:t>
            </a:r>
          </a:p>
        </p:txBody>
      </p:sp>
    </p:spTree>
    <p:extLst>
      <p:ext uri="{BB962C8B-B14F-4D97-AF65-F5344CB8AC3E}">
        <p14:creationId xmlns:p14="http://schemas.microsoft.com/office/powerpoint/2010/main" val="404206632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Arrow: Right 8">
            <a:extLst>
              <a:ext uri="{FF2B5EF4-FFF2-40B4-BE49-F238E27FC236}">
                <a16:creationId xmlns:a16="http://schemas.microsoft.com/office/drawing/2014/main" id="{0723DD4B-5F1D-4A50-B991-DAB7B861CC0D}"/>
              </a:ext>
            </a:extLst>
          </p:cNvPr>
          <p:cNvSpPr/>
          <p:nvPr userDrawn="1"/>
        </p:nvSpPr>
        <p:spPr>
          <a:xfrm>
            <a:off x="0" y="1048312"/>
            <a:ext cx="12192000" cy="5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080420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7" r:id="rId13"/>
    <p:sldLayoutId id="214748366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056" y="187024"/>
            <a:ext cx="2594458" cy="752856"/>
          </a:xfrm>
          <a:prstGeom prst="rect">
            <a:avLst/>
          </a:prstGeom>
          <a:ln>
            <a:solidFill>
              <a:schemeClr val="accent1"/>
            </a:solidFill>
          </a:ln>
        </p:spPr>
      </p:pic>
      <p:pic>
        <p:nvPicPr>
          <p:cNvPr id="5" name="Grafika 7">
            <a:extLst>
              <a:ext uri="{FF2B5EF4-FFF2-40B4-BE49-F238E27FC236}">
                <a16:creationId xmlns:a16="http://schemas.microsoft.com/office/drawing/2014/main" id="{2E4D46C5-0F67-4575-B06F-CA24D8E79E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1645" y="187027"/>
            <a:ext cx="2139235" cy="754195"/>
          </a:xfrm>
          <a:prstGeom prst="rect">
            <a:avLst/>
          </a:prstGeom>
          <a:ln>
            <a:solidFill>
              <a:schemeClr val="accent1"/>
            </a:solidFill>
          </a:ln>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442" b="5904"/>
          <a:stretch/>
        </p:blipFill>
        <p:spPr bwMode="auto">
          <a:xfrm>
            <a:off x="1527996" y="1211960"/>
            <a:ext cx="9140004" cy="252639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707056" y="3845440"/>
            <a:ext cx="8704570" cy="1077218"/>
          </a:xfrm>
          <a:prstGeom prst="rect">
            <a:avLst/>
          </a:prstGeom>
        </p:spPr>
        <p:txBody>
          <a:bodyPr wrap="square">
            <a:spAutoFit/>
          </a:bodyPr>
          <a:lstStyle/>
          <a:p>
            <a:pPr algn="ctr"/>
            <a:r>
              <a:rPr lang="en-GB" sz="3200" dirty="0">
                <a:solidFill>
                  <a:srgbClr val="002060"/>
                </a:solidFill>
              </a:rPr>
              <a:t>25</a:t>
            </a:r>
            <a:r>
              <a:rPr lang="en-GB" sz="3200" baseline="30000" dirty="0">
                <a:solidFill>
                  <a:srgbClr val="002060"/>
                </a:solidFill>
              </a:rPr>
              <a:t>th</a:t>
            </a:r>
            <a:r>
              <a:rPr lang="en-GB" sz="3200" dirty="0">
                <a:solidFill>
                  <a:srgbClr val="002060"/>
                </a:solidFill>
              </a:rPr>
              <a:t> COSMO General Meeting</a:t>
            </a:r>
            <a:endParaRPr lang="en-US" sz="3200" dirty="0">
              <a:solidFill>
                <a:srgbClr val="002060"/>
              </a:solidFill>
            </a:endParaRPr>
          </a:p>
          <a:p>
            <a:pPr algn="ctr"/>
            <a:r>
              <a:rPr lang="en-GB" sz="3200" dirty="0">
                <a:solidFill>
                  <a:srgbClr val="002060"/>
                </a:solidFill>
              </a:rPr>
              <a:t>11-15 September 2023</a:t>
            </a:r>
          </a:p>
        </p:txBody>
      </p:sp>
      <p:sp>
        <p:nvSpPr>
          <p:cNvPr id="8" name="Rectangle 7"/>
          <p:cNvSpPr/>
          <p:nvPr/>
        </p:nvSpPr>
        <p:spPr>
          <a:xfrm>
            <a:off x="3258796" y="4922658"/>
            <a:ext cx="5875234" cy="1415772"/>
          </a:xfrm>
          <a:prstGeom prst="rect">
            <a:avLst/>
          </a:prstGeom>
        </p:spPr>
        <p:txBody>
          <a:bodyPr wrap="square">
            <a:spAutoFit/>
          </a:bodyPr>
          <a:lstStyle/>
          <a:p>
            <a:pPr algn="ctr"/>
            <a:r>
              <a:rPr lang="en-US" sz="3200" dirty="0">
                <a:solidFill>
                  <a:srgbClr val="002060"/>
                </a:solidFill>
              </a:rPr>
              <a:t>Opening</a:t>
            </a:r>
          </a:p>
          <a:p>
            <a:pPr algn="ctr"/>
            <a:endParaRPr lang="en-US" dirty="0">
              <a:solidFill>
                <a:srgbClr val="002060"/>
              </a:solidFill>
            </a:endParaRPr>
          </a:p>
          <a:p>
            <a:pPr algn="ctr"/>
            <a:r>
              <a:rPr lang="en-US" dirty="0">
                <a:solidFill>
                  <a:srgbClr val="002060"/>
                </a:solidFill>
              </a:rPr>
              <a:t>Panagiotis Skrimizeas</a:t>
            </a:r>
          </a:p>
          <a:p>
            <a:pPr algn="ctr"/>
            <a:r>
              <a:rPr lang="en-US" b="1" dirty="0">
                <a:solidFill>
                  <a:srgbClr val="002060"/>
                </a:solidFill>
              </a:rPr>
              <a:t>Chairman of COSMO Steering Committee (STC)</a:t>
            </a:r>
          </a:p>
        </p:txBody>
      </p:sp>
    </p:spTree>
    <p:extLst>
      <p:ext uri="{BB962C8B-B14F-4D97-AF65-F5344CB8AC3E}">
        <p14:creationId xmlns:p14="http://schemas.microsoft.com/office/powerpoint/2010/main" val="338529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91" y="143142"/>
            <a:ext cx="2594458" cy="752856"/>
          </a:xfrm>
          <a:prstGeom prst="rect">
            <a:avLst/>
          </a:prstGeom>
          <a:ln>
            <a:solidFill>
              <a:schemeClr val="accent1"/>
            </a:solidFill>
          </a:ln>
        </p:spPr>
      </p:pic>
      <p:pic>
        <p:nvPicPr>
          <p:cNvPr id="5" name="Grafika 7">
            <a:extLst>
              <a:ext uri="{FF2B5EF4-FFF2-40B4-BE49-F238E27FC236}">
                <a16:creationId xmlns:a16="http://schemas.microsoft.com/office/drawing/2014/main" id="{2E4D46C5-0F67-4575-B06F-CA24D8E79E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8874" y="173482"/>
            <a:ext cx="2139235" cy="754195"/>
          </a:xfrm>
          <a:prstGeom prst="rect">
            <a:avLst/>
          </a:prstGeom>
          <a:ln>
            <a:solidFill>
              <a:schemeClr val="accent1"/>
            </a:solidFill>
          </a:ln>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442" b="5904"/>
          <a:stretch/>
        </p:blipFill>
        <p:spPr bwMode="auto">
          <a:xfrm>
            <a:off x="1" y="1713550"/>
            <a:ext cx="12192000" cy="34309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651120" y="227556"/>
            <a:ext cx="8704570" cy="584775"/>
          </a:xfrm>
          <a:prstGeom prst="rect">
            <a:avLst/>
          </a:prstGeom>
        </p:spPr>
        <p:txBody>
          <a:bodyPr wrap="square">
            <a:spAutoFit/>
          </a:bodyPr>
          <a:lstStyle/>
          <a:p>
            <a:pPr algn="ctr"/>
            <a:r>
              <a:rPr lang="en-GB" sz="3200" dirty="0">
                <a:solidFill>
                  <a:srgbClr val="002060"/>
                </a:solidFill>
              </a:rPr>
              <a:t>25</a:t>
            </a:r>
            <a:r>
              <a:rPr lang="en-GB" sz="3200" baseline="30000" dirty="0">
                <a:solidFill>
                  <a:srgbClr val="002060"/>
                </a:solidFill>
              </a:rPr>
              <a:t>th</a:t>
            </a:r>
            <a:r>
              <a:rPr lang="en-GB" sz="3200" dirty="0">
                <a:solidFill>
                  <a:srgbClr val="002060"/>
                </a:solidFill>
              </a:rPr>
              <a:t> COSMO General Meeting</a:t>
            </a:r>
          </a:p>
        </p:txBody>
      </p:sp>
      <p:sp>
        <p:nvSpPr>
          <p:cNvPr id="2" name="Ορθογώνιο 8">
            <a:extLst>
              <a:ext uri="{FF2B5EF4-FFF2-40B4-BE49-F238E27FC236}">
                <a16:creationId xmlns:a16="http://schemas.microsoft.com/office/drawing/2014/main" id="{81ADD62E-CC66-2BF9-F6C2-302290FF0CE3}"/>
              </a:ext>
            </a:extLst>
          </p:cNvPr>
          <p:cNvSpPr/>
          <p:nvPr/>
        </p:nvSpPr>
        <p:spPr>
          <a:xfrm>
            <a:off x="3810000" y="5514824"/>
            <a:ext cx="4572000" cy="830997"/>
          </a:xfrm>
          <a:prstGeom prst="rect">
            <a:avLst/>
          </a:prstGeom>
        </p:spPr>
        <p:txBody>
          <a:bodyPr>
            <a:spAutoFit/>
          </a:bodyPr>
          <a:lstStyle/>
          <a:p>
            <a:pPr algn="ctr">
              <a:defRPr/>
            </a:pPr>
            <a:r>
              <a:rPr lang="en-US" sz="2400" dirty="0">
                <a:solidFill>
                  <a:srgbClr val="002060"/>
                </a:solidFill>
                <a:latin typeface="Calibri" panose="020F0502020204030204" pitchFamily="34" charset="0"/>
              </a:rPr>
              <a:t>Thank you for your attention</a:t>
            </a:r>
          </a:p>
          <a:p>
            <a:pPr algn="ctr">
              <a:defRPr/>
            </a:pPr>
            <a:endParaRPr lang="en-US" sz="2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6987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commons/thumb/a/ab/2012-08-30_pano_gdansk_sm2.jpg/1920px-2012-08-30_pano_gdansk_sm2.jpg"/>
          <p:cNvPicPr>
            <a:picLocks noChangeAspect="1" noChangeArrowheads="1"/>
          </p:cNvPicPr>
          <p:nvPr/>
        </p:nvPicPr>
        <p:blipFill rotWithShape="1">
          <a:blip r:embed="rId3">
            <a:extLst>
              <a:ext uri="{28A0092B-C50C-407E-A947-70E740481C1C}">
                <a14:useLocalDpi xmlns:a14="http://schemas.microsoft.com/office/drawing/2010/main" val="0"/>
              </a:ext>
            </a:extLst>
          </a:blip>
          <a:srcRect b="17015"/>
          <a:stretch/>
        </p:blipFill>
        <p:spPr bwMode="auto">
          <a:xfrm>
            <a:off x="76386" y="1138666"/>
            <a:ext cx="12041724" cy="32116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36873" y="4931315"/>
            <a:ext cx="2209800" cy="1009650"/>
          </a:xfrm>
          <a:prstGeom prst="rect">
            <a:avLst/>
          </a:prstGeom>
        </p:spPr>
      </p:pic>
      <p:sp>
        <p:nvSpPr>
          <p:cNvPr id="9" name="Rectangle 8"/>
          <p:cNvSpPr/>
          <p:nvPr/>
        </p:nvSpPr>
        <p:spPr>
          <a:xfrm>
            <a:off x="2134848" y="4897531"/>
            <a:ext cx="6096000" cy="1077218"/>
          </a:xfrm>
          <a:prstGeom prst="rect">
            <a:avLst/>
          </a:prstGeom>
        </p:spPr>
        <p:txBody>
          <a:bodyPr>
            <a:spAutoFit/>
          </a:bodyPr>
          <a:lstStyle/>
          <a:p>
            <a:pPr algn="ctr"/>
            <a:r>
              <a:rPr lang="en-GB" sz="3200" dirty="0">
                <a:solidFill>
                  <a:srgbClr val="002060"/>
                </a:solidFill>
              </a:rPr>
              <a:t>25</a:t>
            </a:r>
            <a:r>
              <a:rPr lang="en-GB" sz="3200" baseline="30000" dirty="0">
                <a:solidFill>
                  <a:srgbClr val="002060"/>
                </a:solidFill>
              </a:rPr>
              <a:t>th</a:t>
            </a:r>
            <a:r>
              <a:rPr lang="en-GB" sz="3200" dirty="0">
                <a:solidFill>
                  <a:srgbClr val="002060"/>
                </a:solidFill>
              </a:rPr>
              <a:t> COSMO General Meeting</a:t>
            </a:r>
            <a:endParaRPr lang="en-US" sz="3200" dirty="0">
              <a:solidFill>
                <a:srgbClr val="002060"/>
              </a:solidFill>
            </a:endParaRPr>
          </a:p>
          <a:p>
            <a:pPr algn="ctr"/>
            <a:r>
              <a:rPr lang="en-GB" sz="3200" dirty="0">
                <a:solidFill>
                  <a:srgbClr val="002060"/>
                </a:solidFill>
              </a:rPr>
              <a:t>11-15 September 2023, Gdansk</a:t>
            </a: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55536" y="4407440"/>
            <a:ext cx="4240437" cy="2385246"/>
          </a:xfrm>
          <a:prstGeom prst="rect">
            <a:avLst/>
          </a:prstGeom>
        </p:spPr>
      </p:pic>
    </p:spTree>
    <p:extLst>
      <p:ext uri="{BB962C8B-B14F-4D97-AF65-F5344CB8AC3E}">
        <p14:creationId xmlns:p14="http://schemas.microsoft.com/office/powerpoint/2010/main" val="317549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4220" y="1181591"/>
            <a:ext cx="7339489" cy="4206716"/>
          </a:xfrm>
          <a:prstGeom prst="rect">
            <a:avLst/>
          </a:prstGeom>
        </p:spPr>
      </p:pic>
      <p:pic>
        <p:nvPicPr>
          <p:cNvPr id="12" name="Picture 11"/>
          <p:cNvPicPr>
            <a:picLocks noChangeAspect="1"/>
          </p:cNvPicPr>
          <p:nvPr/>
        </p:nvPicPr>
        <p:blipFill>
          <a:blip r:embed="rId4"/>
          <a:stretch>
            <a:fillRect/>
          </a:stretch>
        </p:blipFill>
        <p:spPr>
          <a:xfrm>
            <a:off x="8072021" y="1181591"/>
            <a:ext cx="3646170" cy="5173790"/>
          </a:xfrm>
          <a:prstGeom prst="rect">
            <a:avLst/>
          </a:prstGeom>
        </p:spPr>
      </p:pic>
    </p:spTree>
    <p:extLst>
      <p:ext uri="{BB962C8B-B14F-4D97-AF65-F5344CB8AC3E}">
        <p14:creationId xmlns:p14="http://schemas.microsoft.com/office/powerpoint/2010/main" val="14953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922" y="1316838"/>
            <a:ext cx="4965287" cy="5075301"/>
          </a:xfrm>
          <a:prstGeom prst="rect">
            <a:avLst/>
          </a:prstGeom>
        </p:spPr>
      </p:pic>
      <p:pic>
        <p:nvPicPr>
          <p:cNvPr id="3" name="Picture 2"/>
          <p:cNvPicPr>
            <a:picLocks noChangeAspect="1"/>
          </p:cNvPicPr>
          <p:nvPr/>
        </p:nvPicPr>
        <p:blipFill>
          <a:blip r:embed="rId4"/>
          <a:stretch>
            <a:fillRect/>
          </a:stretch>
        </p:blipFill>
        <p:spPr>
          <a:xfrm>
            <a:off x="3455857" y="4661716"/>
            <a:ext cx="1375410" cy="481394"/>
          </a:xfrm>
          <a:prstGeom prst="rect">
            <a:avLst/>
          </a:prstGeom>
        </p:spPr>
      </p:pic>
      <p:pic>
        <p:nvPicPr>
          <p:cNvPr id="5" name="Picture 4"/>
          <p:cNvPicPr>
            <a:picLocks noChangeAspect="1"/>
          </p:cNvPicPr>
          <p:nvPr/>
        </p:nvPicPr>
        <p:blipFill>
          <a:blip r:embed="rId5"/>
          <a:stretch>
            <a:fillRect/>
          </a:stretch>
        </p:blipFill>
        <p:spPr>
          <a:xfrm>
            <a:off x="7334271" y="3289942"/>
            <a:ext cx="2354580" cy="457200"/>
          </a:xfrm>
          <a:prstGeom prst="rect">
            <a:avLst/>
          </a:prstGeom>
        </p:spPr>
      </p:pic>
      <p:pic>
        <p:nvPicPr>
          <p:cNvPr id="7" name="Picture 6"/>
          <p:cNvPicPr>
            <a:picLocks noChangeAspect="1"/>
          </p:cNvPicPr>
          <p:nvPr/>
        </p:nvPicPr>
        <p:blipFill>
          <a:blip r:embed="rId6"/>
          <a:stretch>
            <a:fillRect/>
          </a:stretch>
        </p:blipFill>
        <p:spPr>
          <a:xfrm>
            <a:off x="6459515" y="1531531"/>
            <a:ext cx="5215509" cy="4860608"/>
          </a:xfrm>
          <a:prstGeom prst="rect">
            <a:avLst/>
          </a:prstGeom>
        </p:spPr>
      </p:pic>
    </p:spTree>
    <p:extLst>
      <p:ext uri="{BB962C8B-B14F-4D97-AF65-F5344CB8AC3E}">
        <p14:creationId xmlns:p14="http://schemas.microsoft.com/office/powerpoint/2010/main" val="378866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899"/>
          <a:stretch/>
        </p:blipFill>
        <p:spPr>
          <a:xfrm>
            <a:off x="356939" y="1298070"/>
            <a:ext cx="6400800" cy="310870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4491" y="1314961"/>
            <a:ext cx="4560570" cy="273634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068" t="9232" r="2503" b="23268"/>
          <a:stretch/>
        </p:blipFill>
        <p:spPr>
          <a:xfrm>
            <a:off x="357009" y="4632960"/>
            <a:ext cx="6422056" cy="1727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696" y="4122292"/>
            <a:ext cx="4572000" cy="2372868"/>
          </a:xfrm>
          <a:prstGeom prst="rect">
            <a:avLst/>
          </a:prstGeom>
        </p:spPr>
      </p:pic>
    </p:spTree>
    <p:extLst>
      <p:ext uri="{BB962C8B-B14F-4D97-AF65-F5344CB8AC3E}">
        <p14:creationId xmlns:p14="http://schemas.microsoft.com/office/powerpoint/2010/main" val="79123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475"/>
          <a:stretch/>
        </p:blipFill>
        <p:spPr>
          <a:xfrm>
            <a:off x="387710" y="1171585"/>
            <a:ext cx="4997768" cy="5206382"/>
          </a:xfrm>
          <a:prstGeom prst="rect">
            <a:avLst/>
          </a:prstGeom>
        </p:spPr>
      </p:pic>
      <p:sp>
        <p:nvSpPr>
          <p:cNvPr id="3" name="TextBox 2">
            <a:extLst>
              <a:ext uri="{FF2B5EF4-FFF2-40B4-BE49-F238E27FC236}">
                <a16:creationId xmlns:a16="http://schemas.microsoft.com/office/drawing/2014/main" id="{0D03E983-54B5-4E17-22FA-C181D9B7D2EC}"/>
              </a:ext>
            </a:extLst>
          </p:cNvPr>
          <p:cNvSpPr txBox="1"/>
          <p:nvPr/>
        </p:nvSpPr>
        <p:spPr>
          <a:xfrm>
            <a:off x="5519583" y="2828835"/>
            <a:ext cx="6113206" cy="1938992"/>
          </a:xfrm>
          <a:prstGeom prst="rect">
            <a:avLst/>
          </a:prstGeom>
          <a:noFill/>
        </p:spPr>
        <p:txBody>
          <a:bodyPr wrap="square">
            <a:spAutoFit/>
          </a:bodyPr>
          <a:lstStyle/>
          <a:p>
            <a:r>
              <a:rPr lang="en-US" sz="2400" dirty="0">
                <a:solidFill>
                  <a:srgbClr val="002060"/>
                </a:solidFill>
              </a:rPr>
              <a:t>During the heatwave, we produced ICON-based 'heat stress index' forecasts that assisted the Greek Ministry of Labor and Social Affairs in the decision-making processes to protect outdoor workers from high temperatures. </a:t>
            </a:r>
            <a:endParaRPr lang="el-GR" sz="2400" dirty="0">
              <a:solidFill>
                <a:srgbClr val="002060"/>
              </a:solidFill>
            </a:endParaRPr>
          </a:p>
        </p:txBody>
      </p:sp>
    </p:spTree>
    <p:extLst>
      <p:ext uri="{BB962C8B-B14F-4D97-AF65-F5344CB8AC3E}">
        <p14:creationId xmlns:p14="http://schemas.microsoft.com/office/powerpoint/2010/main" val="46569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48" y="1166330"/>
            <a:ext cx="4921504" cy="5166868"/>
          </a:xfrm>
          <a:prstGeom prst="rect">
            <a:avLst/>
          </a:prstGeom>
        </p:spPr>
      </p:pic>
      <p:sp>
        <p:nvSpPr>
          <p:cNvPr id="3" name="TextBox 2">
            <a:extLst>
              <a:ext uri="{FF2B5EF4-FFF2-40B4-BE49-F238E27FC236}">
                <a16:creationId xmlns:a16="http://schemas.microsoft.com/office/drawing/2014/main" id="{DDB7DB69-AB69-C172-04DF-F0C207300368}"/>
              </a:ext>
            </a:extLst>
          </p:cNvPr>
          <p:cNvSpPr txBox="1"/>
          <p:nvPr/>
        </p:nvSpPr>
        <p:spPr>
          <a:xfrm>
            <a:off x="5519583" y="2828835"/>
            <a:ext cx="6113206" cy="1200329"/>
          </a:xfrm>
          <a:prstGeom prst="rect">
            <a:avLst/>
          </a:prstGeom>
          <a:noFill/>
        </p:spPr>
        <p:txBody>
          <a:bodyPr wrap="square">
            <a:spAutoFit/>
          </a:bodyPr>
          <a:lstStyle/>
          <a:p>
            <a:r>
              <a:rPr lang="en-US" sz="2400" dirty="0">
                <a:solidFill>
                  <a:srgbClr val="002060"/>
                </a:solidFill>
              </a:rPr>
              <a:t>We provide on a regular basis ICON results to the National Civil Protection for the daily predictive assessment of the fire risk index.</a:t>
            </a:r>
            <a:endParaRPr lang="el-GR" sz="2400" dirty="0">
              <a:solidFill>
                <a:srgbClr val="002060"/>
              </a:solidFill>
            </a:endParaRPr>
          </a:p>
        </p:txBody>
      </p:sp>
    </p:spTree>
    <p:extLst>
      <p:ext uri="{BB962C8B-B14F-4D97-AF65-F5344CB8AC3E}">
        <p14:creationId xmlns:p14="http://schemas.microsoft.com/office/powerpoint/2010/main" val="111358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CA748171-D44F-4CDB-F02D-7609ED1CBC74}"/>
              </a:ext>
            </a:extLst>
          </p:cNvPr>
          <p:cNvGrpSpPr/>
          <p:nvPr/>
        </p:nvGrpSpPr>
        <p:grpSpPr>
          <a:xfrm>
            <a:off x="160988" y="1193906"/>
            <a:ext cx="11741331" cy="5283616"/>
            <a:chOff x="160988" y="1193906"/>
            <a:chExt cx="11741331" cy="5283616"/>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805" y="3607258"/>
              <a:ext cx="4049078" cy="2870264"/>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0988" y="1193906"/>
              <a:ext cx="4049078" cy="2870264"/>
            </a:xfrm>
            <a:prstGeom prst="rect">
              <a:avLst/>
            </a:prstGeom>
          </p:spPr>
        </p:pic>
        <p:pic>
          <p:nvPicPr>
            <p:cNvPr id="4" name="Picture 3"/>
            <p:cNvPicPr>
              <a:picLocks noChangeAspect="1"/>
            </p:cNvPicPr>
            <p:nvPr/>
          </p:nvPicPr>
          <p:blipFill>
            <a:blip r:embed="rId5"/>
            <a:stretch>
              <a:fillRect/>
            </a:stretch>
          </p:blipFill>
          <p:spPr>
            <a:xfrm>
              <a:off x="8445506" y="2881339"/>
              <a:ext cx="3456813" cy="3526441"/>
            </a:xfrm>
            <a:prstGeom prst="rect">
              <a:avLst/>
            </a:prstGeom>
          </p:spPr>
        </p:pic>
        <p:pic>
          <p:nvPicPr>
            <p:cNvPr id="5" name="Picture 4"/>
            <p:cNvPicPr>
              <a:picLocks noChangeAspect="1"/>
            </p:cNvPicPr>
            <p:nvPr/>
          </p:nvPicPr>
          <p:blipFill>
            <a:blip r:embed="rId6"/>
            <a:stretch>
              <a:fillRect/>
            </a:stretch>
          </p:blipFill>
          <p:spPr>
            <a:xfrm>
              <a:off x="5078883" y="2208844"/>
              <a:ext cx="3461004" cy="3918204"/>
            </a:xfrm>
            <a:prstGeom prst="rect">
              <a:avLst/>
            </a:prstGeom>
          </p:spPr>
        </p:pic>
      </p:grpSp>
      <p:sp>
        <p:nvSpPr>
          <p:cNvPr id="8" name="TextBox 7">
            <a:extLst>
              <a:ext uri="{FF2B5EF4-FFF2-40B4-BE49-F238E27FC236}">
                <a16:creationId xmlns:a16="http://schemas.microsoft.com/office/drawing/2014/main" id="{E4544084-2C80-0BF3-BB6E-D9AA110ACB3B}"/>
              </a:ext>
            </a:extLst>
          </p:cNvPr>
          <p:cNvSpPr txBox="1"/>
          <p:nvPr/>
        </p:nvSpPr>
        <p:spPr>
          <a:xfrm>
            <a:off x="4210066" y="1120395"/>
            <a:ext cx="7981934" cy="1323439"/>
          </a:xfrm>
          <a:prstGeom prst="rect">
            <a:avLst/>
          </a:prstGeom>
          <a:solidFill>
            <a:schemeClr val="bg1"/>
          </a:solidFill>
        </p:spPr>
        <p:txBody>
          <a:bodyPr wrap="square">
            <a:spAutoFit/>
          </a:bodyPr>
          <a:lstStyle/>
          <a:p>
            <a:r>
              <a:rPr lang="en-US" sz="2000" dirty="0">
                <a:solidFill>
                  <a:srgbClr val="002060"/>
                </a:solidFill>
              </a:rPr>
              <a:t>Using the predictive guidance provided by the numerical weather prediction, we informed the public and the state about the recent adverse weather system “Daniel” on time and with high temporal and spatial accuracy.</a:t>
            </a:r>
            <a:endParaRPr lang="el-GR" sz="2000" dirty="0">
              <a:solidFill>
                <a:srgbClr val="002060"/>
              </a:solidFill>
            </a:endParaRPr>
          </a:p>
        </p:txBody>
      </p:sp>
    </p:spTree>
    <p:extLst>
      <p:ext uri="{BB962C8B-B14F-4D97-AF65-F5344CB8AC3E}">
        <p14:creationId xmlns:p14="http://schemas.microsoft.com/office/powerpoint/2010/main" val="384465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commons/thumb/a/ab/2012-08-30_pano_gdansk_sm2.jpg/1920px-2012-08-30_pano_gdansk_sm2.jpg"/>
          <p:cNvPicPr>
            <a:picLocks noChangeAspect="1" noChangeArrowheads="1"/>
          </p:cNvPicPr>
          <p:nvPr/>
        </p:nvPicPr>
        <p:blipFill rotWithShape="1">
          <a:blip r:embed="rId3">
            <a:extLst>
              <a:ext uri="{28A0092B-C50C-407E-A947-70E740481C1C}">
                <a14:useLocalDpi xmlns:a14="http://schemas.microsoft.com/office/drawing/2010/main" val="0"/>
              </a:ext>
            </a:extLst>
          </a:blip>
          <a:srcRect b="17015"/>
          <a:stretch/>
        </p:blipFill>
        <p:spPr bwMode="auto">
          <a:xfrm>
            <a:off x="76386" y="1138666"/>
            <a:ext cx="12041724" cy="32116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36873" y="4931315"/>
            <a:ext cx="2209800" cy="1009650"/>
          </a:xfrm>
          <a:prstGeom prst="rect">
            <a:avLst/>
          </a:prstGeom>
        </p:spPr>
      </p:pic>
      <p:sp>
        <p:nvSpPr>
          <p:cNvPr id="9" name="Rectangle 8"/>
          <p:cNvSpPr/>
          <p:nvPr/>
        </p:nvSpPr>
        <p:spPr>
          <a:xfrm>
            <a:off x="2134848" y="4897531"/>
            <a:ext cx="6096000" cy="1077218"/>
          </a:xfrm>
          <a:prstGeom prst="rect">
            <a:avLst/>
          </a:prstGeom>
        </p:spPr>
        <p:txBody>
          <a:bodyPr>
            <a:spAutoFit/>
          </a:bodyPr>
          <a:lstStyle/>
          <a:p>
            <a:pPr algn="ctr"/>
            <a:r>
              <a:rPr lang="en-GB" sz="3200" dirty="0">
                <a:solidFill>
                  <a:srgbClr val="002060"/>
                </a:solidFill>
              </a:rPr>
              <a:t>25</a:t>
            </a:r>
            <a:r>
              <a:rPr lang="en-GB" sz="3200" baseline="30000" dirty="0">
                <a:solidFill>
                  <a:srgbClr val="002060"/>
                </a:solidFill>
              </a:rPr>
              <a:t>th</a:t>
            </a:r>
            <a:r>
              <a:rPr lang="en-GB" sz="3200" dirty="0">
                <a:solidFill>
                  <a:srgbClr val="002060"/>
                </a:solidFill>
              </a:rPr>
              <a:t> COSMO General Meeting</a:t>
            </a:r>
            <a:endParaRPr lang="en-US" sz="3200" dirty="0">
              <a:solidFill>
                <a:srgbClr val="002060"/>
              </a:solidFill>
            </a:endParaRPr>
          </a:p>
          <a:p>
            <a:pPr algn="ctr"/>
            <a:r>
              <a:rPr lang="en-GB" sz="3200" dirty="0">
                <a:solidFill>
                  <a:srgbClr val="002060"/>
                </a:solidFill>
              </a:rPr>
              <a:t>11-15 September 2023, Gdansk</a:t>
            </a: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55536" y="4407440"/>
            <a:ext cx="4240437" cy="2385246"/>
          </a:xfrm>
          <a:prstGeom prst="rect">
            <a:avLst/>
          </a:prstGeom>
        </p:spPr>
      </p:pic>
    </p:spTree>
    <p:extLst>
      <p:ext uri="{BB962C8B-B14F-4D97-AF65-F5344CB8AC3E}">
        <p14:creationId xmlns:p14="http://schemas.microsoft.com/office/powerpoint/2010/main" val="7254222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14374</TotalTime>
  <Words>666</Words>
  <Application>Microsoft Office PowerPoint</Application>
  <PresentationFormat>Ευρεία οθόνη</PresentationFormat>
  <Paragraphs>51</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10</vt:i4>
      </vt:variant>
    </vt:vector>
  </HeadingPairs>
  <TitlesOfParts>
    <vt:vector size="16" baseType="lpstr">
      <vt:lpstr>Arial</vt:lpstr>
      <vt:lpstr>Calibri</vt:lpstr>
      <vt:lpstr>Calibri Light</vt:lpstr>
      <vt:lpstr>Times New Roman</vt:lpstr>
      <vt:lpstr>Custom Design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"Panagiotis Skrimizeas" &lt;panagiotis.skrimizeas@hnms.gr&gt;</dc:creator>
  <cp:lastModifiedBy>ya _notis</cp:lastModifiedBy>
  <cp:revision>284</cp:revision>
  <dcterms:created xsi:type="dcterms:W3CDTF">2021-09-01T10:31:24Z</dcterms:created>
  <dcterms:modified xsi:type="dcterms:W3CDTF">2023-09-12T06:26:05Z</dcterms:modified>
</cp:coreProperties>
</file>