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5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2.xml" ContentType="application/vnd.openxmlformats-officedocument.themeOverr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1" r:id="rId3"/>
    <p:sldMasterId id="2147483697" r:id="rId4"/>
    <p:sldMasterId id="2147483711" r:id="rId5"/>
    <p:sldMasterId id="2147483726" r:id="rId6"/>
  </p:sldMasterIdLst>
  <p:notesMasterIdLst>
    <p:notesMasterId r:id="rId38"/>
  </p:notesMasterIdLst>
  <p:sldIdLst>
    <p:sldId id="370" r:id="rId7"/>
    <p:sldId id="512" r:id="rId8"/>
    <p:sldId id="574" r:id="rId9"/>
    <p:sldId id="264" r:id="rId10"/>
    <p:sldId id="575" r:id="rId11"/>
    <p:sldId id="576" r:id="rId12"/>
    <p:sldId id="513" r:id="rId13"/>
    <p:sldId id="517" r:id="rId14"/>
    <p:sldId id="563" r:id="rId15"/>
    <p:sldId id="561" r:id="rId16"/>
    <p:sldId id="566" r:id="rId17"/>
    <p:sldId id="256" r:id="rId18"/>
    <p:sldId id="259" r:id="rId19"/>
    <p:sldId id="260" r:id="rId20"/>
    <p:sldId id="261" r:id="rId21"/>
    <p:sldId id="339" r:id="rId22"/>
    <p:sldId id="350" r:id="rId23"/>
    <p:sldId id="347" r:id="rId24"/>
    <p:sldId id="273" r:id="rId25"/>
    <p:sldId id="270" r:id="rId26"/>
    <p:sldId id="269" r:id="rId27"/>
    <p:sldId id="569" r:id="rId28"/>
    <p:sldId id="570" r:id="rId29"/>
    <p:sldId id="258" r:id="rId30"/>
    <p:sldId id="263" r:id="rId31"/>
    <p:sldId id="262" r:id="rId32"/>
    <p:sldId id="567" r:id="rId33"/>
    <p:sldId id="577" r:id="rId34"/>
    <p:sldId id="491" r:id="rId35"/>
    <p:sldId id="257" r:id="rId36"/>
    <p:sldId id="554" r:id="rId3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FCC99"/>
    <a:srgbClr val="0808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3116" autoAdjust="0"/>
    <p:restoredTop sz="94660"/>
  </p:normalViewPr>
  <p:slideViewPr>
    <p:cSldViewPr snapToGrid="0" showGuides="1">
      <p:cViewPr varScale="1">
        <p:scale>
          <a:sx n="64" d="100"/>
          <a:sy n="64" d="100"/>
        </p:scale>
        <p:origin x="752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ICON (A100 GPUs)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20.05.2022</c:v>
                </c:pt>
                <c:pt idx="1">
                  <c:v>15.06.2022</c:v>
                </c:pt>
                <c:pt idx="2">
                  <c:v>04.07.2022</c:v>
                </c:pt>
                <c:pt idx="3">
                  <c:v>28.10.2022</c:v>
                </c:pt>
                <c:pt idx="4">
                  <c:v>30.01.2023</c:v>
                </c:pt>
                <c:pt idx="5">
                  <c:v>28.02.2023</c:v>
                </c:pt>
                <c:pt idx="6">
                  <c:v>02.06.2023</c:v>
                </c:pt>
                <c:pt idx="7">
                  <c:v>Oper. 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10365</c:v>
                </c:pt>
                <c:pt idx="1">
                  <c:v>5178</c:v>
                </c:pt>
                <c:pt idx="2">
                  <c:v>4010</c:v>
                </c:pt>
                <c:pt idx="3">
                  <c:v>3913</c:v>
                </c:pt>
                <c:pt idx="4">
                  <c:v>3523</c:v>
                </c:pt>
                <c:pt idx="5">
                  <c:v>3004</c:v>
                </c:pt>
                <c:pt idx="6">
                  <c:v>2896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50E-460C-9D49-90905DDD16F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COSMO (V100 GPUs)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20.05.2022</c:v>
                </c:pt>
                <c:pt idx="1">
                  <c:v>15.06.2022</c:v>
                </c:pt>
                <c:pt idx="2">
                  <c:v>04.07.2022</c:v>
                </c:pt>
                <c:pt idx="3">
                  <c:v>28.10.2022</c:v>
                </c:pt>
                <c:pt idx="4">
                  <c:v>30.01.2023</c:v>
                </c:pt>
                <c:pt idx="5">
                  <c:v>28.02.2023</c:v>
                </c:pt>
                <c:pt idx="6">
                  <c:v>02.06.2023</c:v>
                </c:pt>
                <c:pt idx="7">
                  <c:v>Oper. </c:v>
                </c:pt>
              </c:strCache>
            </c:strRef>
          </c:cat>
          <c:val>
            <c:numRef>
              <c:f>Sheet1!$C$2:$C$9</c:f>
              <c:numCache>
                <c:formatCode>General</c:formatCode>
                <c:ptCount val="8"/>
                <c:pt idx="7">
                  <c:v>2880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50E-460C-9D49-90905DDD16F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66797880"/>
        <c:axId val="466793616"/>
      </c:barChart>
      <c:catAx>
        <c:axId val="466797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66793616"/>
        <c:crosses val="autoZero"/>
        <c:auto val="1"/>
        <c:lblAlgn val="ctr"/>
        <c:lblOffset val="100"/>
        <c:noMultiLvlLbl val="0"/>
      </c:catAx>
      <c:valAx>
        <c:axId val="4667936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Time(s)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667978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F6487D9-A0B6-46B3-9B59-6163CDFBA0B0}" type="doc">
      <dgm:prSet loTypeId="urn:microsoft.com/office/officeart/2005/8/layout/hList7" loCatId="list" qsTypeId="urn:microsoft.com/office/officeart/2005/8/quickstyle/simple4" qsCatId="simple" csTypeId="urn:microsoft.com/office/officeart/2005/8/colors/accent1_2" csCatId="accent1" phldr="1"/>
      <dgm:spPr/>
    </dgm:pt>
    <dgm:pt modelId="{3FBFD1EA-5D0A-450E-AB71-245F44926FEE}">
      <dgm:prSet phldrT="[Text]"/>
      <dgm:spPr>
        <a:gradFill rotWithShape="0">
          <a:gsLst>
            <a:gs pos="0">
              <a:schemeClr val="accent1">
                <a:hueOff val="0"/>
                <a:satOff val="0"/>
                <a:lumOff val="0"/>
                <a:satMod val="103000"/>
                <a:lumMod val="102000"/>
                <a:tint val="94000"/>
                <a:alpha val="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de-DE" dirty="0"/>
            <a:t>Education</a:t>
          </a:r>
        </a:p>
        <a:p>
          <a:pPr>
            <a:buFont typeface="Arial" panose="020B0604020202020204" pitchFamily="34" charset="0"/>
            <a:buChar char="•"/>
          </a:pPr>
          <a:endParaRPr lang="de-DE" dirty="0"/>
        </a:p>
      </dgm:t>
    </dgm:pt>
    <dgm:pt modelId="{CD54B356-C230-4149-9A04-B1780C2B25AC}" type="parTrans" cxnId="{6D2CC587-B278-41D9-A9B5-2800477AE8FF}">
      <dgm:prSet/>
      <dgm:spPr/>
      <dgm:t>
        <a:bodyPr/>
        <a:lstStyle/>
        <a:p>
          <a:endParaRPr lang="de-DE"/>
        </a:p>
      </dgm:t>
    </dgm:pt>
    <dgm:pt modelId="{A6138957-1E22-45B0-9EDF-EB8604CF0CE1}" type="sibTrans" cxnId="{6D2CC587-B278-41D9-A9B5-2800477AE8FF}">
      <dgm:prSet/>
      <dgm:spPr/>
      <dgm:t>
        <a:bodyPr/>
        <a:lstStyle/>
        <a:p>
          <a:endParaRPr lang="de-DE"/>
        </a:p>
      </dgm:t>
    </dgm:pt>
    <dgm:pt modelId="{C25FDB61-0276-4DB2-BD36-E3845FC08646}">
      <dgm:prSet phldrT="[Text]"/>
      <dgm:spPr>
        <a:gradFill rotWithShape="0">
          <a:gsLst>
            <a:gs pos="0">
              <a:schemeClr val="accent1">
                <a:hueOff val="0"/>
                <a:satOff val="0"/>
                <a:lumOff val="0"/>
                <a:satMod val="103000"/>
                <a:lumMod val="102000"/>
                <a:tint val="94000"/>
                <a:alpha val="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</dgm:spPr>
      <dgm:t>
        <a:bodyPr/>
        <a:lstStyle/>
        <a:p>
          <a:r>
            <a:rPr lang="de-DE" dirty="0"/>
            <a:t>Science </a:t>
          </a:r>
          <a:r>
            <a:rPr lang="de-DE" dirty="0" err="1"/>
            <a:t>for</a:t>
          </a:r>
          <a:r>
            <a:rPr lang="de-DE" dirty="0"/>
            <a:t> Services</a:t>
          </a:r>
        </a:p>
      </dgm:t>
    </dgm:pt>
    <dgm:pt modelId="{58FF40B6-763D-4071-97A4-6AF819AB9B82}" type="parTrans" cxnId="{72246E78-9203-41F4-BCCC-75208F657C3C}">
      <dgm:prSet/>
      <dgm:spPr/>
      <dgm:t>
        <a:bodyPr/>
        <a:lstStyle/>
        <a:p>
          <a:endParaRPr lang="de-DE"/>
        </a:p>
      </dgm:t>
    </dgm:pt>
    <dgm:pt modelId="{E3FB4476-0014-4F4D-AE19-17394AD04771}" type="sibTrans" cxnId="{72246E78-9203-41F4-BCCC-75208F657C3C}">
      <dgm:prSet/>
      <dgm:spPr/>
      <dgm:t>
        <a:bodyPr/>
        <a:lstStyle/>
        <a:p>
          <a:endParaRPr lang="de-DE"/>
        </a:p>
      </dgm:t>
    </dgm:pt>
    <dgm:pt modelId="{725668EF-A9D5-4576-A4D4-CDFC94C85AD3}">
      <dgm:prSet phldrT="[Text]"/>
      <dgm:spPr>
        <a:gradFill rotWithShape="0">
          <a:gsLst>
            <a:gs pos="0">
              <a:schemeClr val="accent1">
                <a:hueOff val="0"/>
                <a:satOff val="0"/>
                <a:lumOff val="0"/>
                <a:satMod val="103000"/>
                <a:lumMod val="102000"/>
                <a:tint val="94000"/>
                <a:alpha val="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</dgm:spPr>
      <dgm:t>
        <a:bodyPr/>
        <a:lstStyle/>
        <a:p>
          <a:r>
            <a:rPr lang="de-DE" dirty="0"/>
            <a:t>Networking</a:t>
          </a:r>
        </a:p>
      </dgm:t>
    </dgm:pt>
    <dgm:pt modelId="{83462DFA-A158-4A0C-8F10-027BAF013531}" type="parTrans" cxnId="{7AE83B6A-CDEE-4164-B8B9-917D598F6339}">
      <dgm:prSet/>
      <dgm:spPr/>
      <dgm:t>
        <a:bodyPr/>
        <a:lstStyle/>
        <a:p>
          <a:endParaRPr lang="de-DE"/>
        </a:p>
      </dgm:t>
    </dgm:pt>
    <dgm:pt modelId="{4CD7F642-A907-4A4E-9D6B-6CB7C6370F76}" type="sibTrans" cxnId="{7AE83B6A-CDEE-4164-B8B9-917D598F6339}">
      <dgm:prSet/>
      <dgm:spPr/>
      <dgm:t>
        <a:bodyPr/>
        <a:lstStyle/>
        <a:p>
          <a:endParaRPr lang="de-DE"/>
        </a:p>
      </dgm:t>
    </dgm:pt>
    <dgm:pt modelId="{57BD32A7-1D75-4985-84FF-6F5EC51880CB}" type="pres">
      <dgm:prSet presAssocID="{4F6487D9-A0B6-46B3-9B59-6163CDFBA0B0}" presName="Name0" presStyleCnt="0">
        <dgm:presLayoutVars>
          <dgm:dir/>
          <dgm:resizeHandles val="exact"/>
        </dgm:presLayoutVars>
      </dgm:prSet>
      <dgm:spPr/>
    </dgm:pt>
    <dgm:pt modelId="{01B281A8-68F8-4B31-9C70-EF0C97F89DB6}" type="pres">
      <dgm:prSet presAssocID="{4F6487D9-A0B6-46B3-9B59-6163CDFBA0B0}" presName="fgShape" presStyleLbl="fgShp" presStyleIdx="0" presStyleCnt="1"/>
      <dgm:spPr/>
    </dgm:pt>
    <dgm:pt modelId="{EF3C30E3-70AC-4F78-947A-7B9297E4D03D}" type="pres">
      <dgm:prSet presAssocID="{4F6487D9-A0B6-46B3-9B59-6163CDFBA0B0}" presName="linComp" presStyleCnt="0"/>
      <dgm:spPr/>
    </dgm:pt>
    <dgm:pt modelId="{263860D2-4EDF-4274-BDD3-F12AED4C460E}" type="pres">
      <dgm:prSet presAssocID="{3FBFD1EA-5D0A-450E-AB71-245F44926FEE}" presName="compNode" presStyleCnt="0"/>
      <dgm:spPr/>
    </dgm:pt>
    <dgm:pt modelId="{DA5AB1EE-C423-4BA4-B547-C868DC87A6F4}" type="pres">
      <dgm:prSet presAssocID="{3FBFD1EA-5D0A-450E-AB71-245F44926FEE}" presName="bkgdShape" presStyleLbl="node1" presStyleIdx="0" presStyleCnt="3"/>
      <dgm:spPr/>
    </dgm:pt>
    <dgm:pt modelId="{3DDFDFAF-7444-4463-B050-633BFB11D63D}" type="pres">
      <dgm:prSet presAssocID="{3FBFD1EA-5D0A-450E-AB71-245F44926FEE}" presName="nodeTx" presStyleLbl="node1" presStyleIdx="0" presStyleCnt="3">
        <dgm:presLayoutVars>
          <dgm:bulletEnabled val="1"/>
        </dgm:presLayoutVars>
      </dgm:prSet>
      <dgm:spPr/>
    </dgm:pt>
    <dgm:pt modelId="{9D2CA104-8242-41DE-A1F8-48513C77329B}" type="pres">
      <dgm:prSet presAssocID="{3FBFD1EA-5D0A-450E-AB71-245F44926FEE}" presName="invisiNode" presStyleLbl="node1" presStyleIdx="0" presStyleCnt="3"/>
      <dgm:spPr/>
    </dgm:pt>
    <dgm:pt modelId="{C714A173-BAFC-4540-A60E-2B7C63EDF368}" type="pres">
      <dgm:prSet presAssocID="{3FBFD1EA-5D0A-450E-AB71-245F44926FEE}" presName="imagNode" presStyleLbl="fgImgPlace1" presStyleIdx="0" presStyleCnt="3"/>
      <dgm:spPr>
        <a:prstGeom prst="roundRect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B2546B97-7456-414E-8833-8C51F1075266}" type="pres">
      <dgm:prSet presAssocID="{A6138957-1E22-45B0-9EDF-EB8604CF0CE1}" presName="sibTrans" presStyleLbl="sibTrans2D1" presStyleIdx="0" presStyleCnt="0"/>
      <dgm:spPr/>
    </dgm:pt>
    <dgm:pt modelId="{2B4528BD-A66D-44F2-A33E-07C8E2A35DD3}" type="pres">
      <dgm:prSet presAssocID="{C25FDB61-0276-4DB2-BD36-E3845FC08646}" presName="compNode" presStyleCnt="0"/>
      <dgm:spPr/>
    </dgm:pt>
    <dgm:pt modelId="{F692473E-AF62-410D-B264-DE29305F0F17}" type="pres">
      <dgm:prSet presAssocID="{C25FDB61-0276-4DB2-BD36-E3845FC08646}" presName="bkgdShape" presStyleLbl="node1" presStyleIdx="1" presStyleCnt="3"/>
      <dgm:spPr/>
    </dgm:pt>
    <dgm:pt modelId="{096055E4-8FFD-41B9-A3CA-8D0CE1BEF1DE}" type="pres">
      <dgm:prSet presAssocID="{C25FDB61-0276-4DB2-BD36-E3845FC08646}" presName="nodeTx" presStyleLbl="node1" presStyleIdx="1" presStyleCnt="3">
        <dgm:presLayoutVars>
          <dgm:bulletEnabled val="1"/>
        </dgm:presLayoutVars>
      </dgm:prSet>
      <dgm:spPr/>
    </dgm:pt>
    <dgm:pt modelId="{529E8031-0035-422D-BAE3-E4108619FEB0}" type="pres">
      <dgm:prSet presAssocID="{C25FDB61-0276-4DB2-BD36-E3845FC08646}" presName="invisiNode" presStyleLbl="node1" presStyleIdx="1" presStyleCnt="3"/>
      <dgm:spPr/>
    </dgm:pt>
    <dgm:pt modelId="{4DB8B5E9-6CBC-4354-A010-EC49431FC7D0}" type="pres">
      <dgm:prSet presAssocID="{C25FDB61-0276-4DB2-BD36-E3845FC08646}" presName="imagNode" presStyleLbl="fgImgPlace1" presStyleIdx="1" presStyleCnt="3"/>
      <dgm:spPr>
        <a:prstGeom prst="round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046DC076-CBDF-448A-91F1-BB933B030657}" type="pres">
      <dgm:prSet presAssocID="{E3FB4476-0014-4F4D-AE19-17394AD04771}" presName="sibTrans" presStyleLbl="sibTrans2D1" presStyleIdx="0" presStyleCnt="0"/>
      <dgm:spPr/>
    </dgm:pt>
    <dgm:pt modelId="{6F8435D3-B1CF-4D6D-8BDA-4C46A06BF66D}" type="pres">
      <dgm:prSet presAssocID="{725668EF-A9D5-4576-A4D4-CDFC94C85AD3}" presName="compNode" presStyleCnt="0"/>
      <dgm:spPr/>
    </dgm:pt>
    <dgm:pt modelId="{A1508884-AC84-4A4F-8E7C-386EB5F5E78A}" type="pres">
      <dgm:prSet presAssocID="{725668EF-A9D5-4576-A4D4-CDFC94C85AD3}" presName="bkgdShape" presStyleLbl="node1" presStyleIdx="2" presStyleCnt="3"/>
      <dgm:spPr/>
    </dgm:pt>
    <dgm:pt modelId="{36DFEED3-E8BB-45B0-9707-64DD9188096B}" type="pres">
      <dgm:prSet presAssocID="{725668EF-A9D5-4576-A4D4-CDFC94C85AD3}" presName="nodeTx" presStyleLbl="node1" presStyleIdx="2" presStyleCnt="3">
        <dgm:presLayoutVars>
          <dgm:bulletEnabled val="1"/>
        </dgm:presLayoutVars>
      </dgm:prSet>
      <dgm:spPr/>
    </dgm:pt>
    <dgm:pt modelId="{CD8EC9E4-DF3F-48F7-ABCA-514240BA3E4C}" type="pres">
      <dgm:prSet presAssocID="{725668EF-A9D5-4576-A4D4-CDFC94C85AD3}" presName="invisiNode" presStyleLbl="node1" presStyleIdx="2" presStyleCnt="3"/>
      <dgm:spPr/>
    </dgm:pt>
    <dgm:pt modelId="{045815C9-E305-4D11-9AA2-6769CF592A7E}" type="pres">
      <dgm:prSet presAssocID="{725668EF-A9D5-4576-A4D4-CDFC94C85AD3}" presName="imagNode" presStyleLbl="fgImgPlace1" presStyleIdx="2" presStyleCnt="3"/>
      <dgm:spPr>
        <a:prstGeom prst="round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</dgm:ptLst>
  <dgm:cxnLst>
    <dgm:cxn modelId="{8495D809-2ABF-4F7A-92C2-59A0488FCA73}" type="presOf" srcId="{E3FB4476-0014-4F4D-AE19-17394AD04771}" destId="{046DC076-CBDF-448A-91F1-BB933B030657}" srcOrd="0" destOrd="0" presId="urn:microsoft.com/office/officeart/2005/8/layout/hList7"/>
    <dgm:cxn modelId="{8A16760A-55BA-4181-8808-50771BD838AD}" type="presOf" srcId="{4F6487D9-A0B6-46B3-9B59-6163CDFBA0B0}" destId="{57BD32A7-1D75-4985-84FF-6F5EC51880CB}" srcOrd="0" destOrd="0" presId="urn:microsoft.com/office/officeart/2005/8/layout/hList7"/>
    <dgm:cxn modelId="{7526391F-AD9E-44AF-ADBA-02CD9B4B2668}" type="presOf" srcId="{3FBFD1EA-5D0A-450E-AB71-245F44926FEE}" destId="{DA5AB1EE-C423-4BA4-B547-C868DC87A6F4}" srcOrd="0" destOrd="0" presId="urn:microsoft.com/office/officeart/2005/8/layout/hList7"/>
    <dgm:cxn modelId="{7AE83B6A-CDEE-4164-B8B9-917D598F6339}" srcId="{4F6487D9-A0B6-46B3-9B59-6163CDFBA0B0}" destId="{725668EF-A9D5-4576-A4D4-CDFC94C85AD3}" srcOrd="2" destOrd="0" parTransId="{83462DFA-A158-4A0C-8F10-027BAF013531}" sibTransId="{4CD7F642-A907-4A4E-9D6B-6CB7C6370F76}"/>
    <dgm:cxn modelId="{946B6072-B256-4D5E-80A1-187AAED32E9E}" type="presOf" srcId="{725668EF-A9D5-4576-A4D4-CDFC94C85AD3}" destId="{A1508884-AC84-4A4F-8E7C-386EB5F5E78A}" srcOrd="0" destOrd="0" presId="urn:microsoft.com/office/officeart/2005/8/layout/hList7"/>
    <dgm:cxn modelId="{5E2A7F74-A091-4BD2-8425-46362C3E1401}" type="presOf" srcId="{725668EF-A9D5-4576-A4D4-CDFC94C85AD3}" destId="{36DFEED3-E8BB-45B0-9707-64DD9188096B}" srcOrd="1" destOrd="0" presId="urn:microsoft.com/office/officeart/2005/8/layout/hList7"/>
    <dgm:cxn modelId="{72246E78-9203-41F4-BCCC-75208F657C3C}" srcId="{4F6487D9-A0B6-46B3-9B59-6163CDFBA0B0}" destId="{C25FDB61-0276-4DB2-BD36-E3845FC08646}" srcOrd="1" destOrd="0" parTransId="{58FF40B6-763D-4071-97A4-6AF819AB9B82}" sibTransId="{E3FB4476-0014-4F4D-AE19-17394AD04771}"/>
    <dgm:cxn modelId="{57FE8A7C-D840-4F98-90B1-4B00FE74B337}" type="presOf" srcId="{3FBFD1EA-5D0A-450E-AB71-245F44926FEE}" destId="{3DDFDFAF-7444-4463-B050-633BFB11D63D}" srcOrd="1" destOrd="0" presId="urn:microsoft.com/office/officeart/2005/8/layout/hList7"/>
    <dgm:cxn modelId="{6D2CC587-B278-41D9-A9B5-2800477AE8FF}" srcId="{4F6487D9-A0B6-46B3-9B59-6163CDFBA0B0}" destId="{3FBFD1EA-5D0A-450E-AB71-245F44926FEE}" srcOrd="0" destOrd="0" parTransId="{CD54B356-C230-4149-9A04-B1780C2B25AC}" sibTransId="{A6138957-1E22-45B0-9EDF-EB8604CF0CE1}"/>
    <dgm:cxn modelId="{1BAB399A-8721-4EBD-A100-52925D8A0C75}" type="presOf" srcId="{A6138957-1E22-45B0-9EDF-EB8604CF0CE1}" destId="{B2546B97-7456-414E-8833-8C51F1075266}" srcOrd="0" destOrd="0" presId="urn:microsoft.com/office/officeart/2005/8/layout/hList7"/>
    <dgm:cxn modelId="{895E549A-12B6-4A3A-9A6B-D39B328FC763}" type="presOf" srcId="{C25FDB61-0276-4DB2-BD36-E3845FC08646}" destId="{096055E4-8FFD-41B9-A3CA-8D0CE1BEF1DE}" srcOrd="1" destOrd="0" presId="urn:microsoft.com/office/officeart/2005/8/layout/hList7"/>
    <dgm:cxn modelId="{016A3A9C-38E7-4B01-8F34-908C4C0D4822}" type="presOf" srcId="{C25FDB61-0276-4DB2-BD36-E3845FC08646}" destId="{F692473E-AF62-410D-B264-DE29305F0F17}" srcOrd="0" destOrd="0" presId="urn:microsoft.com/office/officeart/2005/8/layout/hList7"/>
    <dgm:cxn modelId="{50155691-469B-4A7F-AE69-C7D21C981776}" type="presParOf" srcId="{57BD32A7-1D75-4985-84FF-6F5EC51880CB}" destId="{01B281A8-68F8-4B31-9C70-EF0C97F89DB6}" srcOrd="0" destOrd="0" presId="urn:microsoft.com/office/officeart/2005/8/layout/hList7"/>
    <dgm:cxn modelId="{4008688B-4BC5-49D1-8BC4-1DD48BC7FA72}" type="presParOf" srcId="{57BD32A7-1D75-4985-84FF-6F5EC51880CB}" destId="{EF3C30E3-70AC-4F78-947A-7B9297E4D03D}" srcOrd="1" destOrd="0" presId="urn:microsoft.com/office/officeart/2005/8/layout/hList7"/>
    <dgm:cxn modelId="{D17EB877-F358-44FC-AC7B-0CC23B60FB84}" type="presParOf" srcId="{EF3C30E3-70AC-4F78-947A-7B9297E4D03D}" destId="{263860D2-4EDF-4274-BDD3-F12AED4C460E}" srcOrd="0" destOrd="0" presId="urn:microsoft.com/office/officeart/2005/8/layout/hList7"/>
    <dgm:cxn modelId="{2EFAC2C7-7AF6-45F1-A27A-319BC7FC25B5}" type="presParOf" srcId="{263860D2-4EDF-4274-BDD3-F12AED4C460E}" destId="{DA5AB1EE-C423-4BA4-B547-C868DC87A6F4}" srcOrd="0" destOrd="0" presId="urn:microsoft.com/office/officeart/2005/8/layout/hList7"/>
    <dgm:cxn modelId="{7F851D8C-72B5-4D57-A479-D0C14895B266}" type="presParOf" srcId="{263860D2-4EDF-4274-BDD3-F12AED4C460E}" destId="{3DDFDFAF-7444-4463-B050-633BFB11D63D}" srcOrd="1" destOrd="0" presId="urn:microsoft.com/office/officeart/2005/8/layout/hList7"/>
    <dgm:cxn modelId="{A26F69BD-F950-4A09-A8AF-913ABAF7928D}" type="presParOf" srcId="{263860D2-4EDF-4274-BDD3-F12AED4C460E}" destId="{9D2CA104-8242-41DE-A1F8-48513C77329B}" srcOrd="2" destOrd="0" presId="urn:microsoft.com/office/officeart/2005/8/layout/hList7"/>
    <dgm:cxn modelId="{5E6D0F33-2238-47D0-BE5A-80234FCAE471}" type="presParOf" srcId="{263860D2-4EDF-4274-BDD3-F12AED4C460E}" destId="{C714A173-BAFC-4540-A60E-2B7C63EDF368}" srcOrd="3" destOrd="0" presId="urn:microsoft.com/office/officeart/2005/8/layout/hList7"/>
    <dgm:cxn modelId="{0C989603-01E0-4C58-A241-EC723E4F87F7}" type="presParOf" srcId="{EF3C30E3-70AC-4F78-947A-7B9297E4D03D}" destId="{B2546B97-7456-414E-8833-8C51F1075266}" srcOrd="1" destOrd="0" presId="urn:microsoft.com/office/officeart/2005/8/layout/hList7"/>
    <dgm:cxn modelId="{AA854BF0-638D-4261-9085-63E3DFE48DD8}" type="presParOf" srcId="{EF3C30E3-70AC-4F78-947A-7B9297E4D03D}" destId="{2B4528BD-A66D-44F2-A33E-07C8E2A35DD3}" srcOrd="2" destOrd="0" presId="urn:microsoft.com/office/officeart/2005/8/layout/hList7"/>
    <dgm:cxn modelId="{2D047551-6A73-466F-96ED-8C1DA946D519}" type="presParOf" srcId="{2B4528BD-A66D-44F2-A33E-07C8E2A35DD3}" destId="{F692473E-AF62-410D-B264-DE29305F0F17}" srcOrd="0" destOrd="0" presId="urn:microsoft.com/office/officeart/2005/8/layout/hList7"/>
    <dgm:cxn modelId="{7679D30C-FE9B-4F08-A992-7898ADD592B1}" type="presParOf" srcId="{2B4528BD-A66D-44F2-A33E-07C8E2A35DD3}" destId="{096055E4-8FFD-41B9-A3CA-8D0CE1BEF1DE}" srcOrd="1" destOrd="0" presId="urn:microsoft.com/office/officeart/2005/8/layout/hList7"/>
    <dgm:cxn modelId="{D7340F0F-167A-4588-8146-EAB4B05A5D4A}" type="presParOf" srcId="{2B4528BD-A66D-44F2-A33E-07C8E2A35DD3}" destId="{529E8031-0035-422D-BAE3-E4108619FEB0}" srcOrd="2" destOrd="0" presId="urn:microsoft.com/office/officeart/2005/8/layout/hList7"/>
    <dgm:cxn modelId="{7A6D4B47-7D34-4086-BEAD-3B89830B688E}" type="presParOf" srcId="{2B4528BD-A66D-44F2-A33E-07C8E2A35DD3}" destId="{4DB8B5E9-6CBC-4354-A010-EC49431FC7D0}" srcOrd="3" destOrd="0" presId="urn:microsoft.com/office/officeart/2005/8/layout/hList7"/>
    <dgm:cxn modelId="{D71D95B0-B0E7-4D69-88E9-C2D940EAA96C}" type="presParOf" srcId="{EF3C30E3-70AC-4F78-947A-7B9297E4D03D}" destId="{046DC076-CBDF-448A-91F1-BB933B030657}" srcOrd="3" destOrd="0" presId="urn:microsoft.com/office/officeart/2005/8/layout/hList7"/>
    <dgm:cxn modelId="{980D036D-2548-44EF-BE88-25C5649A1D3F}" type="presParOf" srcId="{EF3C30E3-70AC-4F78-947A-7B9297E4D03D}" destId="{6F8435D3-B1CF-4D6D-8BDA-4C46A06BF66D}" srcOrd="4" destOrd="0" presId="urn:microsoft.com/office/officeart/2005/8/layout/hList7"/>
    <dgm:cxn modelId="{3966FD41-4435-4A01-AC45-B4C1705C437A}" type="presParOf" srcId="{6F8435D3-B1CF-4D6D-8BDA-4C46A06BF66D}" destId="{A1508884-AC84-4A4F-8E7C-386EB5F5E78A}" srcOrd="0" destOrd="0" presId="urn:microsoft.com/office/officeart/2005/8/layout/hList7"/>
    <dgm:cxn modelId="{3F05072E-0293-4D07-B299-662A5A9E77B8}" type="presParOf" srcId="{6F8435D3-B1CF-4D6D-8BDA-4C46A06BF66D}" destId="{36DFEED3-E8BB-45B0-9707-64DD9188096B}" srcOrd="1" destOrd="0" presId="urn:microsoft.com/office/officeart/2005/8/layout/hList7"/>
    <dgm:cxn modelId="{73AAD6FD-48E2-4C07-BF9D-0483FA27E9DC}" type="presParOf" srcId="{6F8435D3-B1CF-4D6D-8BDA-4C46A06BF66D}" destId="{CD8EC9E4-DF3F-48F7-ABCA-514240BA3E4C}" srcOrd="2" destOrd="0" presId="urn:microsoft.com/office/officeart/2005/8/layout/hList7"/>
    <dgm:cxn modelId="{58B55225-AAD0-4AF4-904F-A8C158454986}" type="presParOf" srcId="{6F8435D3-B1CF-4D6D-8BDA-4C46A06BF66D}" destId="{045815C9-E305-4D11-9AA2-6769CF592A7E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5AB1EE-C423-4BA4-B547-C868DC87A6F4}">
      <dsp:nvSpPr>
        <dsp:cNvPr id="0" name=""/>
        <dsp:cNvSpPr/>
      </dsp:nvSpPr>
      <dsp:spPr>
        <a:xfrm>
          <a:off x="1648" y="0"/>
          <a:ext cx="2565381" cy="469192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satMod val="103000"/>
                <a:lumMod val="102000"/>
                <a:tint val="94000"/>
                <a:alpha val="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de-DE" sz="3200" kern="1200" dirty="0"/>
            <a:t>Education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endParaRPr lang="de-DE" sz="3200" kern="1200" dirty="0"/>
        </a:p>
      </dsp:txBody>
      <dsp:txXfrm>
        <a:off x="1648" y="1876768"/>
        <a:ext cx="2565381" cy="1876768"/>
      </dsp:txXfrm>
    </dsp:sp>
    <dsp:sp modelId="{C714A173-BAFC-4540-A60E-2B7C63EDF368}">
      <dsp:nvSpPr>
        <dsp:cNvPr id="0" name=""/>
        <dsp:cNvSpPr/>
      </dsp:nvSpPr>
      <dsp:spPr>
        <a:xfrm>
          <a:off x="503134" y="281515"/>
          <a:ext cx="1562410" cy="1562410"/>
        </a:xfrm>
        <a:prstGeom prst="roundRect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692473E-AF62-410D-B264-DE29305F0F17}">
      <dsp:nvSpPr>
        <dsp:cNvPr id="0" name=""/>
        <dsp:cNvSpPr/>
      </dsp:nvSpPr>
      <dsp:spPr>
        <a:xfrm>
          <a:off x="2643991" y="0"/>
          <a:ext cx="2565381" cy="469192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satMod val="103000"/>
                <a:lumMod val="102000"/>
                <a:tint val="94000"/>
                <a:alpha val="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200" kern="1200" dirty="0"/>
            <a:t>Science </a:t>
          </a:r>
          <a:r>
            <a:rPr lang="de-DE" sz="3200" kern="1200" dirty="0" err="1"/>
            <a:t>for</a:t>
          </a:r>
          <a:r>
            <a:rPr lang="de-DE" sz="3200" kern="1200" dirty="0"/>
            <a:t> Services</a:t>
          </a:r>
        </a:p>
      </dsp:txBody>
      <dsp:txXfrm>
        <a:off x="2643991" y="1876768"/>
        <a:ext cx="2565381" cy="1876768"/>
      </dsp:txXfrm>
    </dsp:sp>
    <dsp:sp modelId="{4DB8B5E9-6CBC-4354-A010-EC49431FC7D0}">
      <dsp:nvSpPr>
        <dsp:cNvPr id="0" name=""/>
        <dsp:cNvSpPr/>
      </dsp:nvSpPr>
      <dsp:spPr>
        <a:xfrm>
          <a:off x="3145476" y="281515"/>
          <a:ext cx="1562410" cy="1562410"/>
        </a:xfrm>
        <a:prstGeom prst="round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1508884-AC84-4A4F-8E7C-386EB5F5E78A}">
      <dsp:nvSpPr>
        <dsp:cNvPr id="0" name=""/>
        <dsp:cNvSpPr/>
      </dsp:nvSpPr>
      <dsp:spPr>
        <a:xfrm>
          <a:off x="5286333" y="0"/>
          <a:ext cx="2565381" cy="469192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satMod val="103000"/>
                <a:lumMod val="102000"/>
                <a:tint val="94000"/>
                <a:alpha val="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200" kern="1200" dirty="0"/>
            <a:t>Networking</a:t>
          </a:r>
        </a:p>
      </dsp:txBody>
      <dsp:txXfrm>
        <a:off x="5286333" y="1876768"/>
        <a:ext cx="2565381" cy="1876768"/>
      </dsp:txXfrm>
    </dsp:sp>
    <dsp:sp modelId="{045815C9-E305-4D11-9AA2-6769CF592A7E}">
      <dsp:nvSpPr>
        <dsp:cNvPr id="0" name=""/>
        <dsp:cNvSpPr/>
      </dsp:nvSpPr>
      <dsp:spPr>
        <a:xfrm>
          <a:off x="5787819" y="281515"/>
          <a:ext cx="1562410" cy="1562410"/>
        </a:xfrm>
        <a:prstGeom prst="round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1B281A8-68F8-4B31-9C70-EF0C97F89DB6}">
      <dsp:nvSpPr>
        <dsp:cNvPr id="0" name=""/>
        <dsp:cNvSpPr/>
      </dsp:nvSpPr>
      <dsp:spPr>
        <a:xfrm>
          <a:off x="314134" y="3753537"/>
          <a:ext cx="7225094" cy="703788"/>
        </a:xfrm>
        <a:prstGeom prst="leftRightArrow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0.83451</cdr:x>
      <cdr:y>0.55323</cdr:y>
    </cdr:from>
    <cdr:to>
      <cdr:x>0.89879</cdr:x>
      <cdr:y>0.59499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5521709" y="1902419"/>
          <a:ext cx="425303" cy="14358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2867B1-49E4-45A3-95FF-2EF587D28FEA}" type="datetimeFigureOut">
              <a:rPr lang="de-DE" smtClean="0"/>
              <a:t>12.09.2023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C0450B-59BD-44AD-B7F2-E60F03310F3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14185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485611-F4DE-43EB-A1C1-C04B2C9906BB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28789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85611-F4DE-43EB-A1C1-C04B2C9906BB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403817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0739" indent="-220739" defTabSz="264808">
              <a:spcBef>
                <a:spcPts val="2600"/>
              </a:spcBef>
              <a:defRPr sz="2064">
                <a:solidFill>
                  <a:srgbClr val="32486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dirty="0"/>
              <a:t>Traditional reductionist model insufficient</a:t>
            </a:r>
            <a:endParaRPr lang="en-US" dirty="0">
              <a:latin typeface="Palatino"/>
              <a:ea typeface="Palatino"/>
              <a:cs typeface="Palatino"/>
              <a:sym typeface="Palatino"/>
            </a:endParaRPr>
          </a:p>
          <a:p>
            <a:pPr marL="220739" indent="-220739" defTabSz="264808">
              <a:spcBef>
                <a:spcPts val="2600"/>
              </a:spcBef>
              <a:defRPr sz="2064">
                <a:solidFill>
                  <a:srgbClr val="32486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dirty="0"/>
              <a:t>Stresses from the world have pushed scientist to consider messy, multidimensional problems.</a:t>
            </a:r>
            <a:endParaRPr lang="en-US" dirty="0">
              <a:latin typeface="Palatino"/>
              <a:ea typeface="Palatino"/>
              <a:cs typeface="Palatino"/>
              <a:sym typeface="Palatino"/>
            </a:endParaRPr>
          </a:p>
          <a:p>
            <a:pPr marL="220739" indent="-220739" defTabSz="264808">
              <a:spcBef>
                <a:spcPts val="2600"/>
              </a:spcBef>
              <a:defRPr sz="2064">
                <a:solidFill>
                  <a:srgbClr val="32486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dirty="0"/>
              <a:t>Emergence of new technologies that have the potential to empower many different fields</a:t>
            </a:r>
            <a:endParaRPr lang="en-US" dirty="0">
              <a:latin typeface="Palatino"/>
              <a:ea typeface="Palatino"/>
              <a:cs typeface="Palatino"/>
              <a:sym typeface="Palatino"/>
            </a:endParaRPr>
          </a:p>
          <a:p>
            <a:pPr marL="220739" indent="-220739" defTabSz="264808">
              <a:spcBef>
                <a:spcPts val="2600"/>
              </a:spcBef>
              <a:defRPr sz="2064">
                <a:solidFill>
                  <a:srgbClr val="32486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dirty="0"/>
              <a:t>Pressure against traditional disciplinary barriers is increasing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85611-F4DE-43EB-A1C1-C04B2C9906BB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9200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ff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85611-F4DE-43EB-A1C1-C04B2C9906BB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90117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85611-F4DE-43EB-A1C1-C04B2C9906BB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04309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85611-F4DE-43EB-A1C1-C04B2C9906BB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07357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1221f4814c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1221f4814c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Data from operational applications of ICON-ART at DWD.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Left: Dust forecast; right: pollen forecast 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900" dirty="0"/>
              <a:t>3 IDEA Positions in Germany: 2 at DWD, one based at a regional flood forecasting </a:t>
            </a:r>
            <a:r>
              <a:rPr lang="en-US" sz="900" dirty="0" err="1"/>
              <a:t>centre</a:t>
            </a:r>
            <a:r>
              <a:rPr lang="en-US" sz="900" dirty="0"/>
              <a:t> and one position co-funded by DWD and HVZ </a:t>
            </a:r>
            <a:r>
              <a:rPr lang="en-US" sz="900" dirty="0" err="1"/>
              <a:t>Rheinland</a:t>
            </a:r>
            <a:r>
              <a:rPr lang="en-US" sz="900" dirty="0"/>
              <a:t>-Pfalz on </a:t>
            </a:r>
            <a:r>
              <a:rPr lang="en-US" sz="900" dirty="0" err="1"/>
              <a:t>communiation</a:t>
            </a:r>
            <a:r>
              <a:rPr lang="en-US" sz="900" dirty="0"/>
              <a:t> aspects</a:t>
            </a:r>
            <a:endParaRPr lang="de-DE" sz="900" dirty="0"/>
          </a:p>
          <a:p>
            <a:pPr marL="13970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273345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4.png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wmf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5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910FFA-AD1E-4B15-B074-C41034342E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190EF0E-FB0B-442B-839C-A40AE92914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C82A293-F9A1-46BA-8ADF-CC4D4B701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1A483-7CF5-4499-A0D2-DF82A98C47AD}" type="datetimeFigureOut">
              <a:rPr lang="de-DE" smtClean="0"/>
              <a:t>12.09.2023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E7C235B-41B2-4BBD-9F9D-955FCBFF3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FFCA91B-263A-4B2F-A6E4-987DDC59A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86D94-3C52-46BB-9F24-BC79F0CEF31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68103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EDEA78-F925-4A30-B384-FBAD61968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9C2D57FE-AF2A-461B-8A5D-A49C073C9F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E0EC132-E37E-4DFC-943B-F6318290E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1A483-7CF5-4499-A0D2-DF82A98C47AD}" type="datetimeFigureOut">
              <a:rPr lang="de-DE" smtClean="0"/>
              <a:t>12.09.2023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6292C07-23D8-4FF6-9962-867428010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FBD6458-8450-489F-8533-04832A352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86D94-3C52-46BB-9F24-BC79F0CEF31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7213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1AE8EE8C-5D87-4C3A-8B47-D6A39374C7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3472F91-DC64-436E-A676-416804E6B1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8322762-5BDD-4642-8B29-88A95578F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1A483-7CF5-4499-A0D2-DF82A98C47AD}" type="datetimeFigureOut">
              <a:rPr lang="de-DE" smtClean="0"/>
              <a:t>12.09.2023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5EF22F9-0482-4BB7-BA4D-8E3C1B888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2949534-58B8-412F-BF4F-8A694B39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86D94-3C52-46BB-9F24-BC79F0CEF31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97896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 descr="Schmuckbild ohne inhaltlichen Bezug zum Vortrag." title="Schmuckbild"/>
          <p:cNvSpPr>
            <a:spLocks noGrp="1"/>
          </p:cNvSpPr>
          <p:nvPr>
            <p:ph type="pic" sz="quarter" idx="13" hasCustomPrompt="1"/>
          </p:nvPr>
        </p:nvSpPr>
        <p:spPr>
          <a:xfrm>
            <a:off x="624418" y="1221317"/>
            <a:ext cx="10943167" cy="4800600"/>
          </a:xfrm>
          <a:solidFill>
            <a:schemeClr val="bg2"/>
          </a:solidFill>
        </p:spPr>
        <p:txBody>
          <a:bodyPr anchor="t" anchorCtr="1"/>
          <a:lstStyle>
            <a:lvl1pPr marL="0" indent="0" algn="ctr">
              <a:buFontTx/>
              <a:buNone/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Platzhalter für (Titel-) Bild, durch Klicken auf Symbol hinzufügen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7050" y="5391261"/>
            <a:ext cx="11137900" cy="790283"/>
          </a:xfrm>
          <a:solidFill>
            <a:schemeClr val="bg1"/>
          </a:solidFill>
        </p:spPr>
        <p:txBody>
          <a:bodyPr tIns="144000" bIns="90000" anchor="b"/>
          <a:lstStyle>
            <a:lvl1pPr algn="ctr">
              <a:defRPr sz="4000"/>
            </a:lvl1pPr>
          </a:lstStyle>
          <a:p>
            <a:r>
              <a:rPr lang="de-DE" dirty="0"/>
              <a:t>Titel durch Klicken bearbeiten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4"/>
          </p:nvPr>
        </p:nvSpPr>
        <p:spPr>
          <a:xfrm>
            <a:off x="722888" y="6319070"/>
            <a:ext cx="2858512" cy="366183"/>
          </a:xfrm>
        </p:spPr>
        <p:txBody>
          <a:bodyPr/>
          <a:lstStyle/>
          <a:p>
            <a:r>
              <a:rPr lang="de-DE" dirty="0"/>
              <a:t>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>
          <a:xfrm>
            <a:off x="4349750" y="6319070"/>
            <a:ext cx="7217833" cy="366183"/>
          </a:xfrm>
        </p:spPr>
        <p:txBody>
          <a:bodyPr/>
          <a:lstStyle/>
          <a:p>
            <a:r>
              <a:rPr lang="de-DE"/>
              <a:t>Roland Potthast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447726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ohne Bild mit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7050" y="2955966"/>
            <a:ext cx="11137900" cy="553997"/>
          </a:xfrm>
        </p:spPr>
        <p:txBody>
          <a:bodyPr anchor="b"/>
          <a:lstStyle>
            <a:lvl1pPr algn="ctr">
              <a:defRPr sz="4000"/>
            </a:lvl1pPr>
          </a:lstStyle>
          <a:p>
            <a:r>
              <a:rPr lang="de-DE" dirty="0"/>
              <a:t>Titel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7"/>
            <a:ext cx="9144000" cy="24198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de-DE" dirty="0"/>
              <a:t>Untertitelmasters durch Klicken bearbeiten</a:t>
            </a:r>
            <a:endParaRPr lang="en-US" dirty="0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>
          <a:xfrm>
            <a:off x="722888" y="6319070"/>
            <a:ext cx="2858512" cy="366183"/>
          </a:xfrm>
        </p:spPr>
        <p:txBody>
          <a:bodyPr/>
          <a:lstStyle/>
          <a:p>
            <a:r>
              <a:rPr lang="de-DE" dirty="0"/>
              <a:t>2022</a:t>
            </a:r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>
          <a:xfrm>
            <a:off x="4349750" y="6319070"/>
            <a:ext cx="7217833" cy="366183"/>
          </a:xfrm>
        </p:spPr>
        <p:txBody>
          <a:bodyPr/>
          <a:lstStyle/>
          <a:p>
            <a:r>
              <a:rPr lang="de-DE"/>
              <a:t>Roland Potthast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119639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/>
          <p:cNvSpPr>
            <a:spLocks noGrp="1"/>
          </p:cNvSpPr>
          <p:nvPr>
            <p:ph type="title" hasCustomPrompt="1"/>
          </p:nvPr>
        </p:nvSpPr>
        <p:spPr>
          <a:xfrm>
            <a:off x="306917" y="271467"/>
            <a:ext cx="11137900" cy="480132"/>
          </a:xfrm>
        </p:spPr>
        <p:txBody>
          <a:bodyPr/>
          <a:lstStyle>
            <a:lvl1pPr marL="0" indent="0">
              <a:buFont typeface="+mj-lt"/>
              <a:buNone/>
              <a:defRPr b="1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2022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Chiara Marsigli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383378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>
          <a:xfrm>
            <a:off x="357717" y="220667"/>
            <a:ext cx="11137900" cy="480132"/>
          </a:xfrm>
        </p:spPr>
        <p:txBody>
          <a:bodyPr/>
          <a:lstStyle/>
          <a:p>
            <a:r>
              <a:rPr lang="de-DE" dirty="0"/>
              <a:t>Folientitel durch Klicken bearbeiten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2022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Roland Potthast</a:t>
            </a:r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149152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m. Raster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>
          <a:xfrm>
            <a:off x="527050" y="1152001"/>
            <a:ext cx="10080951" cy="480132"/>
          </a:xfrm>
        </p:spPr>
        <p:txBody>
          <a:bodyPr/>
          <a:lstStyle>
            <a:lvl1pPr>
              <a:defRPr sz="3467"/>
            </a:lvl1pPr>
          </a:lstStyle>
          <a:p>
            <a:r>
              <a:rPr lang="de-DE" dirty="0"/>
              <a:t>Folientitel durch Klicken bearbeiten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27050" y="1825626"/>
            <a:ext cx="10080951" cy="419629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eingeben. 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2022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Roland Potthast</a:t>
            </a:r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10" name="Schmuckbild" descr="Ein breiter Balken am rechten Rand der Präsentation, der von oben nach unten aus Linien aufgebaut ist. Oben sind die Linien hellblau und verlaufen dann nach unten hin nach Weiß. " title="Schmuckbild Rasterbalk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8000" y="1152000"/>
            <a:ext cx="1397163" cy="48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25534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mit Kernau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Folientitel durch Klicken bearbeiten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27050" y="1825626"/>
            <a:ext cx="11137901" cy="32543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rgbClr val="000000"/>
                </a:solidFill>
              </a:defRPr>
            </a:lvl1pPr>
            <a:lvl2pPr>
              <a:defRPr sz="2400">
                <a:solidFill>
                  <a:srgbClr val="000000"/>
                </a:solidFill>
              </a:defRPr>
            </a:lvl2pPr>
            <a:lvl3pPr>
              <a:defRPr sz="2400">
                <a:solidFill>
                  <a:srgbClr val="000000"/>
                </a:solidFill>
              </a:defRPr>
            </a:lvl3pPr>
            <a:lvl4pPr>
              <a:defRPr sz="2400">
                <a:solidFill>
                  <a:srgbClr val="000000"/>
                </a:solidFill>
              </a:defRPr>
            </a:lvl4pPr>
            <a:lvl5pPr>
              <a:defRPr sz="2400"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eingeben.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 hasCustomPrompt="1"/>
          </p:nvPr>
        </p:nvSpPr>
        <p:spPr>
          <a:xfrm>
            <a:off x="527050" y="5080000"/>
            <a:ext cx="11137900" cy="960000"/>
          </a:xfrm>
          <a:solidFill>
            <a:schemeClr val="tx1"/>
          </a:solidFill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Setzen Sie hier ein Fazit oder die Kernaussage der Folie ein.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2022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Roland Potthast</a:t>
            </a:r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865595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Folientitel durch Klicken bearbeiten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27052" y="1825626"/>
            <a:ext cx="5492749" cy="419629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eingeben.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199" y="1825626"/>
            <a:ext cx="5492751" cy="419629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eingeben. 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2022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Roland Potthast</a:t>
            </a:r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387349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Vergleich 1"/>
          <p:cNvSpPr>
            <a:spLocks noGrp="1"/>
          </p:cNvSpPr>
          <p:nvPr>
            <p:ph type="title" hasCustomPrompt="1"/>
          </p:nvPr>
        </p:nvSpPr>
        <p:spPr>
          <a:xfrm>
            <a:off x="527050" y="1152001"/>
            <a:ext cx="5568951" cy="480132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Vergleich 1</a:t>
            </a:r>
          </a:p>
        </p:txBody>
      </p:sp>
      <p:sp>
        <p:nvSpPr>
          <p:cNvPr id="3" name="Inhalt 1"/>
          <p:cNvSpPr>
            <a:spLocks noGrp="1"/>
          </p:cNvSpPr>
          <p:nvPr>
            <p:ph sz="half" idx="1" hasCustomPrompt="1"/>
          </p:nvPr>
        </p:nvSpPr>
        <p:spPr>
          <a:xfrm>
            <a:off x="527052" y="1825626"/>
            <a:ext cx="5492749" cy="419629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eingeben. </a:t>
            </a:r>
          </a:p>
        </p:txBody>
      </p:sp>
      <p:sp>
        <p:nvSpPr>
          <p:cNvPr id="10" name="Vergleich 2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152000"/>
            <a:ext cx="5491200" cy="480000"/>
          </a:xfrm>
          <a:prstGeom prst="rect">
            <a:avLst/>
          </a:prstGeom>
        </p:spPr>
        <p:txBody>
          <a:bodyPr tIns="0" bIns="0" anchor="t" anchorCtr="0"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3467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de-DE" dirty="0"/>
              <a:t>Vergleich 2</a:t>
            </a:r>
          </a:p>
        </p:txBody>
      </p:sp>
      <p:sp>
        <p:nvSpPr>
          <p:cNvPr id="4" name="Inhalt 2"/>
          <p:cNvSpPr>
            <a:spLocks noGrp="1"/>
          </p:cNvSpPr>
          <p:nvPr>
            <p:ph sz="half" idx="2" hasCustomPrompt="1"/>
          </p:nvPr>
        </p:nvSpPr>
        <p:spPr>
          <a:xfrm>
            <a:off x="6172199" y="1825626"/>
            <a:ext cx="5492751" cy="419629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eingeben. 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2022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Roland Potthast</a:t>
            </a:r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8666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488BF5-07C1-4A26-A639-9504441B7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E7243E2-2B05-47CB-AC95-F684BCC4D1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8F1E7C3-AE85-49ED-AA1A-425273729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1A483-7CF5-4499-A0D2-DF82A98C47AD}" type="datetimeFigureOut">
              <a:rPr lang="de-DE" smtClean="0"/>
              <a:t>12.09.2023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0D8464-627A-456E-A42C-341795887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32D8589-E43D-4054-92D8-E8C77AB45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86D94-3C52-46BB-9F24-BC79F0CEF31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64038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Inhalt u.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527051" y="1152000"/>
            <a:ext cx="4244976" cy="480196"/>
          </a:xfrm>
        </p:spPr>
        <p:txBody>
          <a:bodyPr/>
          <a:lstStyle/>
          <a:p>
            <a:r>
              <a:rPr lang="de-DE" dirty="0"/>
              <a:t>Folientitel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27051" y="2057399"/>
            <a:ext cx="4244975" cy="39645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eingeben. </a:t>
            </a:r>
          </a:p>
        </p:txBody>
      </p:sp>
      <p:sp>
        <p:nvSpPr>
          <p:cNvPr id="8" name="Bildplatzhalter 6" descr="Schmuckbild ohne inhaltlichen Bezug zum Vortrag." title="Schmuckbild"/>
          <p:cNvSpPr>
            <a:spLocks noGrp="1"/>
          </p:cNvSpPr>
          <p:nvPr>
            <p:ph type="pic" sz="quarter" idx="13"/>
          </p:nvPr>
        </p:nvSpPr>
        <p:spPr>
          <a:xfrm>
            <a:off x="5183187" y="1152000"/>
            <a:ext cx="6481764" cy="4869917"/>
          </a:xfrm>
          <a:solidFill>
            <a:schemeClr val="bg2"/>
          </a:solidFill>
        </p:spPr>
        <p:txBody>
          <a:bodyPr anchor="t" anchorCtr="1">
            <a:normAutofit/>
          </a:bodyPr>
          <a:lstStyle>
            <a:lvl1pPr marL="0" indent="0" algn="ctr">
              <a:buFontTx/>
              <a:buNone/>
              <a:defRPr sz="3733" baseline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Bild durch Klicken auf Symbol hinzufügen</a:t>
            </a:r>
          </a:p>
        </p:txBody>
      </p:sp>
      <p:sp>
        <p:nvSpPr>
          <p:cNvPr id="12" name="Textplatzhalter 3"/>
          <p:cNvSpPr>
            <a:spLocks noGrp="1"/>
          </p:cNvSpPr>
          <p:nvPr>
            <p:ph type="body" sz="quarter" idx="18" hasCustomPrompt="1"/>
          </p:nvPr>
        </p:nvSpPr>
        <p:spPr>
          <a:xfrm>
            <a:off x="5183185" y="5702994"/>
            <a:ext cx="6481764" cy="318924"/>
          </a:xfrm>
          <a:solidFill>
            <a:schemeClr val="bg1">
              <a:alpha val="50000"/>
            </a:schemeClr>
          </a:solidFill>
        </p:spPr>
        <p:txBody>
          <a:bodyPr wrap="square" anchor="b" anchorCtr="0">
            <a:spAutoFit/>
          </a:bodyPr>
          <a:lstStyle>
            <a:lvl1pPr marL="0" indent="0" algn="r">
              <a:buNone/>
              <a:defRPr sz="1600">
                <a:solidFill>
                  <a:srgbClr val="000000"/>
                </a:solidFill>
              </a:defRPr>
            </a:lvl1pPr>
          </a:lstStyle>
          <a:p>
            <a:pPr lvl="0"/>
            <a:r>
              <a:rPr lang="de-DE" dirty="0"/>
              <a:t>In diesem Textfeld können Sie die Abbildung kurz erläutern.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 dirty="0"/>
              <a:t>2022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Roland Potthast</a:t>
            </a:r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31974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 und Infoz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4"/>
          <p:cNvSpPr>
            <a:spLocks noGrp="1"/>
          </p:cNvSpPr>
          <p:nvPr>
            <p:ph type="title" hasCustomPrompt="1"/>
          </p:nvPr>
        </p:nvSpPr>
        <p:spPr>
          <a:xfrm>
            <a:off x="527050" y="1152000"/>
            <a:ext cx="11137900" cy="480196"/>
          </a:xfrm>
        </p:spPr>
        <p:txBody>
          <a:bodyPr/>
          <a:lstStyle/>
          <a:p>
            <a:r>
              <a:rPr lang="de-DE" dirty="0"/>
              <a:t>Folientitel durch Klicken bearbeiten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527051" y="1825626"/>
            <a:ext cx="11137899" cy="4196292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 algn="ctr">
              <a:buNone/>
              <a:defRPr baseline="0">
                <a:solidFill>
                  <a:schemeClr val="tx2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Platzhalter durch Klick auf ein Icon füllen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8" hasCustomPrompt="1"/>
          </p:nvPr>
        </p:nvSpPr>
        <p:spPr>
          <a:xfrm>
            <a:off x="527051" y="5702994"/>
            <a:ext cx="11137899" cy="318924"/>
          </a:xfrm>
          <a:solidFill>
            <a:schemeClr val="bg1">
              <a:alpha val="50000"/>
            </a:schemeClr>
          </a:solidFill>
        </p:spPr>
        <p:txBody>
          <a:bodyPr wrap="square" anchor="b" anchorCtr="0">
            <a:spAutoFit/>
          </a:bodyPr>
          <a:lstStyle>
            <a:lvl1pPr marL="0" indent="0" algn="r">
              <a:buNone/>
              <a:defRPr sz="1600">
                <a:solidFill>
                  <a:srgbClr val="000000"/>
                </a:solidFill>
              </a:defRPr>
            </a:lvl1pPr>
          </a:lstStyle>
          <a:p>
            <a:pPr lvl="0"/>
            <a:r>
              <a:rPr lang="de-DE" dirty="0"/>
              <a:t>In diesem Textfeld können Sie die Abbildung/Chart kurz erläutern.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 dirty="0"/>
              <a:t>2022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Roland Potthast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032211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Faktenbox kle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Folientitel durch Klicken bearbeiten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27050" y="1825626"/>
            <a:ext cx="5568951" cy="419629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eingeben. </a:t>
            </a:r>
          </a:p>
        </p:txBody>
      </p:sp>
      <p:sp>
        <p:nvSpPr>
          <p:cNvPr id="2" name="Faktenbox Überschrift"/>
          <p:cNvSpPr txBox="1"/>
          <p:nvPr userDrawn="1"/>
        </p:nvSpPr>
        <p:spPr>
          <a:xfrm>
            <a:off x="9043446" y="4423619"/>
            <a:ext cx="2646903" cy="369332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 algn="r"/>
            <a:r>
              <a:rPr lang="de-DE" sz="2400" b="1" dirty="0">
                <a:solidFill>
                  <a:srgbClr val="D1051B"/>
                </a:solidFill>
              </a:rPr>
              <a:t>FAKTEN</a:t>
            </a:r>
            <a:endParaRPr lang="de-DE" sz="2400" dirty="0"/>
          </a:p>
        </p:txBody>
      </p:sp>
      <p:sp>
        <p:nvSpPr>
          <p:cNvPr id="4" name="Faktenbox Inhalt"/>
          <p:cNvSpPr>
            <a:spLocks noGrp="1"/>
          </p:cNvSpPr>
          <p:nvPr>
            <p:ph type="body" sz="quarter" idx="13" hasCustomPrompt="1"/>
          </p:nvPr>
        </p:nvSpPr>
        <p:spPr>
          <a:xfrm>
            <a:off x="6248914" y="4824697"/>
            <a:ext cx="5416036" cy="1197219"/>
          </a:xfrm>
        </p:spPr>
        <p:txBody>
          <a:bodyPr/>
          <a:lstStyle>
            <a:lvl1pPr marL="0" indent="0" algn="r">
              <a:buNone/>
              <a:defRPr baseline="0"/>
            </a:lvl1pPr>
          </a:lstStyle>
          <a:p>
            <a:pPr lvl="0"/>
            <a:r>
              <a:rPr lang="de-DE" dirty="0"/>
              <a:t>Fakten-/Zitat durch klicken eingeben</a:t>
            </a:r>
          </a:p>
        </p:txBody>
      </p:sp>
      <p:pic>
        <p:nvPicPr>
          <p:cNvPr id="10" name="Faktenbox Schmuckbalk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7862" y="4485218"/>
            <a:ext cx="182033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2022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Roland Potthast</a:t>
            </a:r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369784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9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Faktenbox gro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Folientitel durch Klicken bearbeiten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27051" y="1825626"/>
            <a:ext cx="4036435" cy="419629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eingeben. </a:t>
            </a:r>
          </a:p>
        </p:txBody>
      </p:sp>
      <p:pic>
        <p:nvPicPr>
          <p:cNvPr id="13" name="Schmuckbild Infokasten Hintergrun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" t="4981" r="5607" b="18337"/>
          <a:stretch/>
        </p:blipFill>
        <p:spPr bwMode="auto">
          <a:xfrm>
            <a:off x="4563484" y="1669065"/>
            <a:ext cx="7125608" cy="4463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Info Überschrift"/>
          <p:cNvSpPr txBox="1"/>
          <p:nvPr userDrawn="1"/>
        </p:nvSpPr>
        <p:spPr>
          <a:xfrm>
            <a:off x="4732521" y="1927654"/>
            <a:ext cx="1363480" cy="533544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 algn="l"/>
            <a:r>
              <a:rPr lang="de-DE" sz="3467" b="0" dirty="0">
                <a:solidFill>
                  <a:schemeClr val="bg1"/>
                </a:solidFill>
                <a:latin typeface="+mj-lt"/>
              </a:rPr>
              <a:t>INFO</a:t>
            </a:r>
          </a:p>
        </p:txBody>
      </p:sp>
      <p:sp>
        <p:nvSpPr>
          <p:cNvPr id="17" name="Info Inhalt"/>
          <p:cNvSpPr>
            <a:spLocks noGrp="1"/>
          </p:cNvSpPr>
          <p:nvPr>
            <p:ph type="body" sz="quarter" idx="14" hasCustomPrompt="1"/>
          </p:nvPr>
        </p:nvSpPr>
        <p:spPr>
          <a:xfrm>
            <a:off x="4758464" y="2620433"/>
            <a:ext cx="6809121" cy="3401484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Fakten als Text eingeben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2022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Roland Potthast</a:t>
            </a:r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122927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da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>
          <a:xfrm>
            <a:off x="527048" y="1152000"/>
            <a:ext cx="6720000" cy="480196"/>
          </a:xfrm>
        </p:spPr>
        <p:txBody>
          <a:bodyPr/>
          <a:lstStyle/>
          <a:p>
            <a:r>
              <a:rPr lang="de-DE" sz="3467" dirty="0">
                <a:latin typeface="+mj-lt"/>
              </a:rPr>
              <a:t>Ihr Ansprechpartner</a:t>
            </a: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27051" y="2057400"/>
            <a:ext cx="6720000" cy="3964517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575719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de-DE" dirty="0"/>
              <a:t>Hans Mustermann</a:t>
            </a:r>
          </a:p>
          <a:p>
            <a:pPr lvl="0"/>
            <a:r>
              <a:rPr lang="de-DE" dirty="0"/>
              <a:t>Referat XX </a:t>
            </a:r>
            <a:r>
              <a:rPr lang="de-DE" dirty="0" err="1"/>
              <a:t>XX</a:t>
            </a:r>
            <a:endParaRPr lang="de-DE" dirty="0"/>
          </a:p>
          <a:p>
            <a:pPr lvl="0"/>
            <a:r>
              <a:rPr lang="de-DE" dirty="0"/>
              <a:t>Blindtextstraße 135</a:t>
            </a:r>
          </a:p>
          <a:p>
            <a:pPr lvl="0"/>
            <a:r>
              <a:rPr lang="de-DE" dirty="0"/>
              <a:t>12345 Musterstadt</a:t>
            </a:r>
          </a:p>
          <a:p>
            <a:pPr lvl="0"/>
            <a:endParaRPr lang="de-DE" dirty="0"/>
          </a:p>
          <a:p>
            <a:pPr lvl="0"/>
            <a:r>
              <a:rPr lang="de-DE" dirty="0"/>
              <a:t>hans.mustermann@dwd.de</a:t>
            </a:r>
          </a:p>
          <a:p>
            <a:pPr lvl="0"/>
            <a:r>
              <a:rPr lang="de-DE" dirty="0"/>
              <a:t>Tel.: +49 (0) 6789 / 10 11 -12</a:t>
            </a:r>
          </a:p>
        </p:txBody>
      </p:sp>
      <p:pic>
        <p:nvPicPr>
          <p:cNvPr id="10" name="Schmuckbild" descr="Das Bild soll zur Kontaktaufnahme anregen und zeigt Tippende Finger auf einem Laptop, Eine Hand an einem Telefonhörer und eine Dame beim Telefonieren." title="Schmuckbild zur Kontaktaufnahme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5304" y="1221317"/>
            <a:ext cx="3702281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2022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Roland Potthast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329029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>
          <a:xfrm>
            <a:off x="363765" y="248486"/>
            <a:ext cx="11137900" cy="480132"/>
          </a:xfrm>
        </p:spPr>
        <p:txBody>
          <a:bodyPr/>
          <a:lstStyle>
            <a:lvl1pPr>
              <a:defRPr sz="3467"/>
            </a:lvl1pPr>
          </a:lstStyle>
          <a:p>
            <a:r>
              <a:rPr lang="de-DE" dirty="0"/>
              <a:t>Folientitel durch Klicken bearbeiten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63764" y="1425698"/>
            <a:ext cx="11137901" cy="419629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eingeben. 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27.10.2021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GB" dirty="0"/>
              <a:t>Roland Potthast</a:t>
            </a:r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23851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432001" y="1200001"/>
            <a:ext cx="11137900" cy="515901"/>
          </a:xfrm>
          <a:prstGeom prst="rect">
            <a:avLst/>
          </a:prstGeom>
        </p:spPr>
        <p:txBody>
          <a:bodyPr lIns="36000" tIns="36000" rIns="36000" bIns="36000" anchor="t" anchorCtr="0"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de-DE" sz="3200" b="1" i="1" dirty="0">
                <a:solidFill>
                  <a:srgbClr val="2D4B9B"/>
                </a:solidFill>
                <a:latin typeface="Franklin Gothic Medium" panose="020B0603020102020204" pitchFamily="34" charset="0"/>
                <a:ea typeface="+mj-ea"/>
                <a:cs typeface="+mj-cs"/>
              </a:defRPr>
            </a:lvl1pPr>
          </a:lstStyle>
          <a:p>
            <a:r>
              <a:rPr lang="en-GB" noProof="0" dirty="0" err="1"/>
              <a:t>Titelmasterformat</a:t>
            </a:r>
            <a:r>
              <a:rPr lang="en-GB" noProof="0" dirty="0"/>
              <a:t> </a:t>
            </a:r>
            <a:r>
              <a:rPr lang="en-GB" noProof="0" dirty="0" err="1"/>
              <a:t>durch</a:t>
            </a:r>
            <a:r>
              <a:rPr lang="en-GB" noProof="0" dirty="0"/>
              <a:t> </a:t>
            </a:r>
            <a:r>
              <a:rPr lang="en-GB" noProof="0" dirty="0" err="1"/>
              <a:t>Klicken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</p:txBody>
      </p:sp>
      <p:sp>
        <p:nvSpPr>
          <p:cNvPr id="4" name="Inhaltsplatzhalter 2"/>
          <p:cNvSpPr>
            <a:spLocks noGrp="1"/>
          </p:cNvSpPr>
          <p:nvPr>
            <p:ph idx="1"/>
          </p:nvPr>
        </p:nvSpPr>
        <p:spPr>
          <a:xfrm>
            <a:off x="527053" y="1872001"/>
            <a:ext cx="11137900" cy="1919363"/>
          </a:xfrm>
        </p:spPr>
        <p:txBody>
          <a:bodyPr>
            <a:spAutoFit/>
          </a:bodyPr>
          <a:lstStyle>
            <a:lvl1pPr marL="480472" indent="-328076">
              <a:spcBef>
                <a:spcPts val="400"/>
              </a:spcBef>
              <a:buFont typeface="Wingdings" panose="05000000000000000000" pitchFamily="2" charset="2"/>
              <a:buChar char="§"/>
              <a:defRPr sz="2400">
                <a:latin typeface="Franklin Gothic Medium" panose="020B0603020102020204" pitchFamily="34" charset="0"/>
              </a:defRPr>
            </a:lvl1pPr>
            <a:lvl2pPr marL="1073124" indent="-277277">
              <a:spcBef>
                <a:spcPts val="0"/>
              </a:spcBef>
              <a:buFont typeface="Arial" panose="020B0604020202020204" pitchFamily="34" charset="0"/>
              <a:buChar char="•"/>
              <a:defRPr sz="2400">
                <a:latin typeface="Franklin Gothic Medium" panose="020B0603020102020204" pitchFamily="34" charset="0"/>
              </a:defRPr>
            </a:lvl2pPr>
            <a:lvl3pPr marL="1797006" indent="-391574">
              <a:spcBef>
                <a:spcPts val="0"/>
              </a:spcBef>
              <a:buFont typeface="Symbol" panose="05050102010706020507" pitchFamily="18" charset="2"/>
              <a:buChar char="-"/>
              <a:defRPr sz="2400">
                <a:latin typeface="Franklin Gothic Medium" panose="020B0603020102020204" pitchFamily="34" charset="0"/>
              </a:defRPr>
            </a:lvl3pPr>
            <a:lvl4pPr>
              <a:spcBef>
                <a:spcPts val="0"/>
              </a:spcBef>
              <a:defRPr sz="2400">
                <a:latin typeface="Franklin Gothic Medium" panose="020B0603020102020204" pitchFamily="34" charset="0"/>
              </a:defRPr>
            </a:lvl4pPr>
            <a:lvl5pPr>
              <a:spcBef>
                <a:spcPts val="0"/>
              </a:spcBef>
              <a:defRPr sz="2400"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GB" noProof="0" dirty="0" err="1"/>
              <a:t>Textmasterformat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  <a:p>
            <a:pPr lvl="1"/>
            <a:r>
              <a:rPr lang="en-GB" noProof="0" dirty="0" err="1"/>
              <a:t>Zweite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2"/>
            <a:r>
              <a:rPr lang="en-GB" noProof="0" dirty="0" err="1"/>
              <a:t>Dritte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3"/>
            <a:r>
              <a:rPr lang="en-GB" noProof="0" dirty="0" err="1"/>
              <a:t>Vierte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4"/>
            <a:r>
              <a:rPr lang="en-GB" noProof="0" dirty="0" err="1"/>
              <a:t>Fünfte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</p:txBody>
      </p:sp>
      <p:sp>
        <p:nvSpPr>
          <p:cNvPr id="5" name="Google Shape;7;p1"/>
          <p:cNvSpPr txBox="1">
            <a:spLocks noGrp="1"/>
          </p:cNvSpPr>
          <p:nvPr>
            <p:ph type="sldNum" idx="12"/>
          </p:nvPr>
        </p:nvSpPr>
        <p:spPr>
          <a:xfrm>
            <a:off x="11296611" y="6309320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  <a:latin typeface="Franklin Gothic Medium" panose="020B0603020102020204" pitchFamily="34" charset="0"/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6423751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>
          <a:xfrm>
            <a:off x="527050" y="1152001"/>
            <a:ext cx="11137900" cy="480132"/>
          </a:xfrm>
        </p:spPr>
        <p:txBody>
          <a:bodyPr/>
          <a:lstStyle>
            <a:lvl1pPr>
              <a:defRPr sz="3467"/>
            </a:lvl1pPr>
          </a:lstStyle>
          <a:p>
            <a:r>
              <a:rPr lang="de-DE" dirty="0"/>
              <a:t>Folientitel durch Klicken bearbeiten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27050" y="1825626"/>
            <a:ext cx="11137901" cy="419629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eingeben. 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692427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>
          <a:xfrm>
            <a:off x="527050" y="1152001"/>
            <a:ext cx="11137900" cy="480132"/>
          </a:xfrm>
        </p:spPr>
        <p:txBody>
          <a:bodyPr/>
          <a:lstStyle>
            <a:lvl1pPr>
              <a:defRPr sz="3467"/>
            </a:lvl1pPr>
          </a:lstStyle>
          <a:p>
            <a:r>
              <a:rPr lang="de-DE" dirty="0"/>
              <a:t>Folientitel durch Klicken bearbeiten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27050" y="1825626"/>
            <a:ext cx="11137901" cy="419629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eingeben. 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10967151" y="6319070"/>
            <a:ext cx="697800" cy="366183"/>
          </a:xfrm>
          <a:prstGeom prst="rect">
            <a:avLst/>
          </a:prstGeom>
        </p:spPr>
        <p:txBody>
          <a:bodyPr/>
          <a:lstStyle/>
          <a:p>
            <a:fld id="{6558FC84-22FA-4F5E-86B7-A7761BE44B02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865118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>
          <a:xfrm>
            <a:off x="527050" y="1152001"/>
            <a:ext cx="11137900" cy="480132"/>
          </a:xfrm>
        </p:spPr>
        <p:txBody>
          <a:bodyPr/>
          <a:lstStyle>
            <a:lvl1pPr>
              <a:defRPr sz="3467"/>
            </a:lvl1pPr>
          </a:lstStyle>
          <a:p>
            <a:r>
              <a:rPr lang="de-DE" dirty="0"/>
              <a:t>Folientitel durch Klicken bearbeiten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27050" y="1825626"/>
            <a:ext cx="11137901" cy="419629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eingeben. 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10967151" y="6319070"/>
            <a:ext cx="697800" cy="366183"/>
          </a:xfrm>
          <a:prstGeom prst="rect">
            <a:avLst/>
          </a:prstGeom>
        </p:spPr>
        <p:txBody>
          <a:bodyPr/>
          <a:lstStyle/>
          <a:p>
            <a:fld id="{6558FC84-22FA-4F5E-86B7-A7761BE44B02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959727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DE70E5-01BA-42D7-BDA9-27496041F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DDD62B5-25A8-422C-876A-414672BE3A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689A848-2060-4DD8-9F42-B55FD4219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1A483-7CF5-4499-A0D2-DF82A98C47AD}" type="datetimeFigureOut">
              <a:rPr lang="de-DE" smtClean="0"/>
              <a:t>12.09.2023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0B8C78B-41A1-4F48-811D-F471AFB39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30D4F36-8D9F-4282-9FBC-BBFCB9702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86D94-3C52-46BB-9F24-BC79F0CEF31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02422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>
          <a:xfrm>
            <a:off x="527050" y="1152001"/>
            <a:ext cx="11137900" cy="480132"/>
          </a:xfrm>
        </p:spPr>
        <p:txBody>
          <a:bodyPr/>
          <a:lstStyle>
            <a:lvl1pPr>
              <a:defRPr sz="3467"/>
            </a:lvl1pPr>
          </a:lstStyle>
          <a:p>
            <a:r>
              <a:rPr lang="de-DE" dirty="0"/>
              <a:t>Folientitel durch Klicken bearbeiten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27050" y="1825626"/>
            <a:ext cx="11137901" cy="419629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eingeben. 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10967151" y="6319070"/>
            <a:ext cx="697800" cy="366183"/>
          </a:xfrm>
          <a:prstGeom prst="rect">
            <a:avLst/>
          </a:prstGeom>
        </p:spPr>
        <p:txBody>
          <a:bodyPr/>
          <a:lstStyle/>
          <a:p>
            <a:fld id="{6558FC84-22FA-4F5E-86B7-A7761BE44B02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356729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>
          <a:xfrm>
            <a:off x="527050" y="1152001"/>
            <a:ext cx="11137900" cy="480132"/>
          </a:xfrm>
        </p:spPr>
        <p:txBody>
          <a:bodyPr/>
          <a:lstStyle>
            <a:lvl1pPr>
              <a:defRPr sz="3467"/>
            </a:lvl1pPr>
          </a:lstStyle>
          <a:p>
            <a:r>
              <a:rPr lang="de-DE" dirty="0"/>
              <a:t>Folientitel durch Klicken bearbeiten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27050" y="1825626"/>
            <a:ext cx="11137901" cy="419629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eingeben. 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10967151" y="6319070"/>
            <a:ext cx="697800" cy="366183"/>
          </a:xfrm>
          <a:prstGeom prst="rect">
            <a:avLst/>
          </a:prstGeom>
        </p:spPr>
        <p:txBody>
          <a:bodyPr/>
          <a:lstStyle/>
          <a:p>
            <a:fld id="{6558FC84-22FA-4F5E-86B7-A7761BE44B02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539557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15CA724-556E-448B-9184-03C61A28A3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Schulz et al.: TERRA_URB in ICON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372FAA1-9F61-4626-AB40-92053F0D906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6 Mar. 2023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B2B272B-5834-41B4-8711-3266BB5E1A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FD498F-5153-4FBD-9A84-2D36495D705E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793858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D5C42FF-6D2E-49D1-97C9-37431F4384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Schulz et al.: TERRA_URB in ICON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75D60C1-915B-472C-95AE-82B252B6F6F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6 Mar. 2023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11A641C-78D8-476F-AF43-6822C79D14A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8DFC18-9D23-47BD-A75B-374C245A28A1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0599148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7F7D163-CA77-47B0-8535-DC0D14F0DB5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Schulz et al.: TERRA_URB in ICON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E313EB1-BE35-43FF-84D7-4160DE7DE4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6 Mar. 2023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B5F8BD5-45DD-44FB-942D-54EFBA1466E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654C2D-13B9-47C9-92C3-A5E5330D5B15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7057224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ECB997A-7B2F-4664-BD0D-F4D7455087D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Schulz et al.: TERRA_URB in ICON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2EB6B8-9FC0-4DAE-BC08-6178D344013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6 Mar. 2023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26D608A-31E4-4071-92C1-0AB23E66E46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B462D3-53FE-4DBB-90A1-7F45D6F2C0E1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6856425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6183EF1-0963-4305-9B38-8AA1C5A69B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Schulz et al.: TERRA_URB in ICON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EB4796E-EFD7-463D-B611-615BD07490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6 Mar. 2023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FB315E9-5164-4A68-8A59-016188FA641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BD3136-C4D2-4B36-B54D-371EFC99E87B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8436803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D9D2481-7083-4391-9A46-56463F4D95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Schulz et al.: TERRA_URB in ICON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E609B74-1557-465E-B555-F55F38EED6B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6 Mar. 2023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F867084-FCE5-41D6-9AD7-20DB863187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086AA0-E3B0-4DF7-A4D2-A3BC45F33F3E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3055328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404FD1C-B432-41A3-8964-056F843EEE1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Schulz et al.: TERRA_URB in ICON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70825F4-B2A7-421E-B8E4-BB5BC6F4008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6 Mar. 2023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5CDF989-217A-48B5-86B3-C796848595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0C2E69-45C0-4BC6-B143-88D7CF379300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7614411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3ED7BF2-AB0B-4871-98E9-CADA6334229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Schulz et al.: TERRA_URB in ICON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E151F91-E58D-426D-B469-95C448FE851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6 Mar. 2023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57E1A5-FAC5-49FC-B627-E8550DEF4B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BE0C16-59D7-43BD-8B4E-FA7D9F5489E1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509000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C3E7F7-38F7-47CE-9F28-753FB5947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F5B4A8D-BC1B-4F63-827F-79436A42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00CA686-DD62-4410-919F-6521A2397C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DE87ECC-206B-47C6-A041-E6A203D07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1A483-7CF5-4499-A0D2-DF82A98C47AD}" type="datetimeFigureOut">
              <a:rPr lang="de-DE" smtClean="0"/>
              <a:t>12.09.2023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BD5F8FC-FCDF-485C-A427-F165CADA3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8E7F01E-31FD-4344-87CD-4AA351E6C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86D94-3C52-46BB-9F24-BC79F0CEF31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589390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42F76F-735E-4B41-A21F-E755045B13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Schulz et al.: TERRA_URB in ICON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8DF1639-0950-4202-892B-3C941797987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6 Mar. 2023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B60F2E2-78EB-40FA-A6CD-532E135E995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BF7861-0B94-494E-A9DE-6C55F4AB74D1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1309475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8739D7D-1724-4947-BD7D-FCFA3B56E83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Schulz et al.: TERRA_URB in ICON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3441F61-2364-431B-A189-7A5EC78A8F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6 Mar. 2023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B3C1413-0B4E-4966-87AC-9999370865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475110-49F8-427E-8B9A-F7C9D6959CB1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706472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686800" y="990600"/>
            <a:ext cx="2590800" cy="5105400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914400" y="990600"/>
            <a:ext cx="7569200" cy="5105400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E5DDC8A-73B4-4E53-8161-EC229858808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Schulz et al.: TERRA_URB in ICON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9A3B6B3-093F-45FD-A752-BC6EF66F1A6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6 Mar. 2023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0AD76E5-C92A-40AE-89E4-2D9ABF989F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52710F-7A4A-4092-8FF9-06B9FD02991A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022362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olo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1 3">
            <a:extLst>
              <a:ext uri="{FF2B5EF4-FFF2-40B4-BE49-F238E27FC236}">
                <a16:creationId xmlns:a16="http://schemas.microsoft.com/office/drawing/2014/main" id="{0201C955-FD2D-4BD9-8BA9-B4832987A7C9}"/>
              </a:ext>
            </a:extLst>
          </p:cNvPr>
          <p:cNvCxnSpPr/>
          <p:nvPr userDrawn="1"/>
        </p:nvCxnSpPr>
        <p:spPr>
          <a:xfrm flipV="1">
            <a:off x="0" y="908050"/>
            <a:ext cx="12192000" cy="0"/>
          </a:xfrm>
          <a:prstGeom prst="line">
            <a:avLst/>
          </a:prstGeom>
          <a:ln w="25400" cmpd="sng">
            <a:solidFill>
              <a:srgbClr val="1A60A6"/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ttangolo 4">
            <a:extLst>
              <a:ext uri="{FF2B5EF4-FFF2-40B4-BE49-F238E27FC236}">
                <a16:creationId xmlns:a16="http://schemas.microsoft.com/office/drawing/2014/main" id="{BE5DF534-CDF6-4729-BFCA-70B7751433A9}"/>
              </a:ext>
            </a:extLst>
          </p:cNvPr>
          <p:cNvSpPr/>
          <p:nvPr userDrawn="1"/>
        </p:nvSpPr>
        <p:spPr>
          <a:xfrm>
            <a:off x="0" y="1"/>
            <a:ext cx="12192000" cy="188913"/>
          </a:xfrm>
          <a:prstGeom prst="rect">
            <a:avLst/>
          </a:prstGeom>
          <a:solidFill>
            <a:srgbClr val="1A60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1800" dirty="0"/>
          </a:p>
        </p:txBody>
      </p:sp>
      <p:pic>
        <p:nvPicPr>
          <p:cNvPr id="7" name="Immagine 5" descr="logo cmcc.png">
            <a:extLst>
              <a:ext uri="{FF2B5EF4-FFF2-40B4-BE49-F238E27FC236}">
                <a16:creationId xmlns:a16="http://schemas.microsoft.com/office/drawing/2014/main" id="{DAA01E7A-DE93-499B-9D79-7FB793C11A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0818" y="6308726"/>
            <a:ext cx="474133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Connettore 1 6">
            <a:extLst>
              <a:ext uri="{FF2B5EF4-FFF2-40B4-BE49-F238E27FC236}">
                <a16:creationId xmlns:a16="http://schemas.microsoft.com/office/drawing/2014/main" id="{0780203F-32D3-446E-AFFA-0D872EBB74F9}"/>
              </a:ext>
            </a:extLst>
          </p:cNvPr>
          <p:cNvCxnSpPr/>
          <p:nvPr userDrawn="1"/>
        </p:nvCxnSpPr>
        <p:spPr>
          <a:xfrm>
            <a:off x="0" y="6524625"/>
            <a:ext cx="10991851" cy="0"/>
          </a:xfrm>
          <a:prstGeom prst="line">
            <a:avLst/>
          </a:prstGeom>
          <a:ln w="25400" cmpd="sng">
            <a:solidFill>
              <a:srgbClr val="1A60A6"/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197722"/>
            <a:ext cx="12192000" cy="710328"/>
          </a:xfrm>
        </p:spPr>
        <p:txBody>
          <a:bodyPr>
            <a:normAutofit/>
          </a:bodyPr>
          <a:lstStyle>
            <a:lvl1pPr marL="288000" algn="l">
              <a:defRPr sz="2800">
                <a:solidFill>
                  <a:srgbClr val="1A60A6"/>
                </a:solidFill>
              </a:defRPr>
            </a:lvl1pPr>
          </a:lstStyle>
          <a:p>
            <a:r>
              <a:rPr lang="it-IT"/>
              <a:t>Fare clic per modificare stile</a:t>
            </a:r>
            <a:endParaRPr lang="it-IT" dirty="0"/>
          </a:p>
        </p:txBody>
      </p:sp>
      <p:sp>
        <p:nvSpPr>
          <p:cNvPr id="6" name="Segnaposto testo 5"/>
          <p:cNvSpPr>
            <a:spLocks noGrp="1"/>
          </p:cNvSpPr>
          <p:nvPr>
            <p:ph type="body" sz="quarter" idx="10"/>
          </p:nvPr>
        </p:nvSpPr>
        <p:spPr>
          <a:xfrm>
            <a:off x="827617" y="1403351"/>
            <a:ext cx="10828867" cy="4769773"/>
          </a:xfrm>
        </p:spPr>
        <p:txBody>
          <a:bodyPr/>
          <a:lstStyle>
            <a:lvl1pPr marL="0" indent="0">
              <a:buNone/>
              <a:defRPr sz="2200" baseline="0"/>
            </a:lvl1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03162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4"/>
          </p:nvPr>
        </p:nvSpPr>
        <p:spPr>
          <a:xfrm>
            <a:off x="722888" y="6319070"/>
            <a:ext cx="2858512" cy="366183"/>
          </a:xfrm>
        </p:spPr>
        <p:txBody>
          <a:bodyPr/>
          <a:lstStyle/>
          <a:p>
            <a:r>
              <a:rPr lang="de-DE" dirty="0"/>
              <a:t>12.06.2023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>
          <a:xfrm>
            <a:off x="4349750" y="6319070"/>
            <a:ext cx="7217833" cy="366183"/>
          </a:xfrm>
        </p:spPr>
        <p:txBody>
          <a:bodyPr/>
          <a:lstStyle/>
          <a:p>
            <a:r>
              <a:rPr lang="de-DE" dirty="0"/>
              <a:t>Daniela Littmann	</a:t>
            </a:r>
            <a:fld id="{E9444AA1-628A-4E03-82A3-F37BFE8C9C89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574022E-64DB-48F7-814E-002A63EC19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45" t="5860" r="21142" b="5309"/>
          <a:stretch/>
        </p:blipFill>
        <p:spPr>
          <a:xfrm>
            <a:off x="2889252" y="1024487"/>
            <a:ext cx="3532499" cy="3513031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  <a:reflection stA="0" endPos="65000" dist="50800" dir="5400000" sy="-100000" algn="bl" rotWithShape="0"/>
          </a:effectLst>
        </p:spPr>
      </p:pic>
      <p:sp>
        <p:nvSpPr>
          <p:cNvPr id="8" name="Gleichschenkliges Dreieck 7">
            <a:extLst>
              <a:ext uri="{FF2B5EF4-FFF2-40B4-BE49-F238E27FC236}">
                <a16:creationId xmlns:a16="http://schemas.microsoft.com/office/drawing/2014/main" id="{A85FF0D5-90AE-4147-98D0-14B1121D82E4}"/>
              </a:ext>
            </a:extLst>
          </p:cNvPr>
          <p:cNvSpPr/>
          <p:nvPr userDrawn="1"/>
        </p:nvSpPr>
        <p:spPr>
          <a:xfrm>
            <a:off x="5364711" y="1942825"/>
            <a:ext cx="1821244" cy="2415096"/>
          </a:xfrm>
          <a:prstGeom prst="triangle">
            <a:avLst>
              <a:gd name="adj" fmla="val 19222"/>
            </a:avLst>
          </a:prstGeom>
          <a:noFill/>
          <a:ln>
            <a:solidFill>
              <a:schemeClr val="accent1">
                <a:shade val="50000"/>
                <a:alpha val="30000"/>
              </a:scheme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  <a:reflection stA="0" endPos="650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9" name="Gleichschenkliges Dreieck 8">
            <a:extLst>
              <a:ext uri="{FF2B5EF4-FFF2-40B4-BE49-F238E27FC236}">
                <a16:creationId xmlns:a16="http://schemas.microsoft.com/office/drawing/2014/main" id="{3C535153-4ABC-4339-B487-59244679D057}"/>
              </a:ext>
            </a:extLst>
          </p:cNvPr>
          <p:cNvSpPr/>
          <p:nvPr userDrawn="1"/>
        </p:nvSpPr>
        <p:spPr>
          <a:xfrm rot="17991127">
            <a:off x="5778131" y="1147823"/>
            <a:ext cx="1803555" cy="2253736"/>
          </a:xfrm>
          <a:prstGeom prst="triangle">
            <a:avLst>
              <a:gd name="adj" fmla="val 49001"/>
            </a:avLst>
          </a:prstGeom>
          <a:noFill/>
          <a:ln>
            <a:solidFill>
              <a:schemeClr val="accent1">
                <a:shade val="50000"/>
                <a:alpha val="30000"/>
              </a:scheme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  <a:reflection stA="0" endPos="650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pic>
        <p:nvPicPr>
          <p:cNvPr id="10" name="Picture 4" descr="Alps - Wikipedia">
            <a:extLst>
              <a:ext uri="{FF2B5EF4-FFF2-40B4-BE49-F238E27FC236}">
                <a16:creationId xmlns:a16="http://schemas.microsoft.com/office/drawing/2014/main" id="{36FF2476-D474-4775-9A00-8FDADB100CC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3180" y="2038690"/>
            <a:ext cx="2284345" cy="17130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  <a:reflection stA="0" endPos="65000" dist="50800" dir="5400000" sy="-100000" algn="bl" rotWithShape="0"/>
          </a:effectLst>
        </p:spPr>
      </p:pic>
      <p:pic>
        <p:nvPicPr>
          <p:cNvPr id="11" name="Google Shape;212;p21">
            <a:extLst>
              <a:ext uri="{FF2B5EF4-FFF2-40B4-BE49-F238E27FC236}">
                <a16:creationId xmlns:a16="http://schemas.microsoft.com/office/drawing/2014/main" id="{F09967E0-D2AA-4D35-A1E1-516C93D3B9E9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  <a:lum bright="70000" contrast="-70000"/>
          </a:blip>
          <a:srcRect l="24560" t="34234" r="17216" b="25669"/>
          <a:stretch/>
        </p:blipFill>
        <p:spPr>
          <a:xfrm>
            <a:off x="5108808" y="4312227"/>
            <a:ext cx="2333017" cy="15734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  <a:reflection stA="0" endPos="680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087855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ohne Bild mit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7050" y="2955966"/>
            <a:ext cx="11137900" cy="553997"/>
          </a:xfrm>
        </p:spPr>
        <p:txBody>
          <a:bodyPr anchor="b"/>
          <a:lstStyle>
            <a:lvl1pPr algn="ctr">
              <a:defRPr sz="4000"/>
            </a:lvl1pPr>
          </a:lstStyle>
          <a:p>
            <a:r>
              <a:rPr lang="de-DE" dirty="0"/>
              <a:t>Titel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7"/>
            <a:ext cx="9144000" cy="24198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de-DE" dirty="0"/>
              <a:t>Untertitelmasters durch Klicken bearbeiten</a:t>
            </a:r>
            <a:endParaRPr lang="en-US" dirty="0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>
          <a:xfrm>
            <a:off x="722888" y="6319070"/>
            <a:ext cx="2858512" cy="366183"/>
          </a:xfrm>
        </p:spPr>
        <p:txBody>
          <a:bodyPr/>
          <a:lstStyle/>
          <a:p>
            <a:r>
              <a:rPr lang="de-DE" dirty="0"/>
              <a:t>12.06.2023</a:t>
            </a:r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>
          <a:xfrm>
            <a:off x="4349750" y="6319070"/>
            <a:ext cx="7217833" cy="366183"/>
          </a:xfrm>
        </p:spPr>
        <p:txBody>
          <a:bodyPr/>
          <a:lstStyle/>
          <a:p>
            <a:r>
              <a:rPr lang="de-DE" dirty="0"/>
              <a:t>Daniela Littmann	</a:t>
            </a:r>
            <a:fld id="{E9444AA1-628A-4E03-82A3-F37BFE8C9C89}" type="slidenum">
              <a:rPr lang="de-DE" smtClean="0"/>
              <a:pPr/>
              <a:t>‹Nr.›</a:t>
            </a:fld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1217458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>
          <a:xfrm>
            <a:off x="527050" y="1152001"/>
            <a:ext cx="11137900" cy="480132"/>
          </a:xfrm>
        </p:spPr>
        <p:txBody>
          <a:bodyPr/>
          <a:lstStyle>
            <a:lvl1pPr>
              <a:defRPr sz="3467"/>
            </a:lvl1pPr>
          </a:lstStyle>
          <a:p>
            <a:r>
              <a:rPr lang="de-DE" dirty="0"/>
              <a:t>Folientitel durch Klicken bearbeiten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27050" y="1825626"/>
            <a:ext cx="11137901" cy="419629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eingeben. 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666757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Folientitel durch Klicken bearbeiten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27050" y="1825626"/>
            <a:ext cx="11137901" cy="4196292"/>
          </a:xfrm>
          <a:prstGeom prst="rect">
            <a:avLst/>
          </a:prstGeom>
        </p:spPr>
        <p:txBody>
          <a:bodyPr numCol="2">
            <a:normAutofit/>
          </a:bodyPr>
          <a:lstStyle>
            <a:lvl1pPr>
              <a:defRPr sz="2400" baseline="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zweispaltig eingeben. 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717401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m. Raster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>
          <a:xfrm>
            <a:off x="527050" y="1152001"/>
            <a:ext cx="10080951" cy="480132"/>
          </a:xfrm>
        </p:spPr>
        <p:txBody>
          <a:bodyPr/>
          <a:lstStyle>
            <a:lvl1pPr>
              <a:defRPr sz="3467"/>
            </a:lvl1pPr>
          </a:lstStyle>
          <a:p>
            <a:r>
              <a:rPr lang="de-DE" dirty="0"/>
              <a:t>Folientitel durch Klicken bearbeiten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27050" y="1825626"/>
            <a:ext cx="10080951" cy="419629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eingeben. 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10" name="Schmuckbild" descr="Ein breiter Balken am rechten Rand der Präsentation, der von oben nach unten aus Linien aufgebaut ist. Oben sind die Linien hellblau und verlaufen dann nach unten hin nach Weiß. " title="Schmuckbild Rasterbalk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8000" y="1152000"/>
            <a:ext cx="1397163" cy="48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246539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mit Kernau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Folientitel durch Klicken bearbeiten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27050" y="1825626"/>
            <a:ext cx="11137901" cy="32543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rgbClr val="000000"/>
                </a:solidFill>
              </a:defRPr>
            </a:lvl1pPr>
            <a:lvl2pPr>
              <a:defRPr sz="2400">
                <a:solidFill>
                  <a:srgbClr val="000000"/>
                </a:solidFill>
              </a:defRPr>
            </a:lvl2pPr>
            <a:lvl3pPr>
              <a:defRPr sz="2400">
                <a:solidFill>
                  <a:srgbClr val="000000"/>
                </a:solidFill>
              </a:defRPr>
            </a:lvl3pPr>
            <a:lvl4pPr>
              <a:defRPr sz="2400">
                <a:solidFill>
                  <a:srgbClr val="000000"/>
                </a:solidFill>
              </a:defRPr>
            </a:lvl4pPr>
            <a:lvl5pPr>
              <a:defRPr sz="2400"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eingeben.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 hasCustomPrompt="1"/>
          </p:nvPr>
        </p:nvSpPr>
        <p:spPr>
          <a:xfrm>
            <a:off x="527050" y="5080000"/>
            <a:ext cx="11137900" cy="960000"/>
          </a:xfrm>
          <a:solidFill>
            <a:schemeClr val="tx1"/>
          </a:solidFill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Setzen Sie hier ein Fazit oder die Kernaussage der Folie ein.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10691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6ACB12-6715-4DCF-A36C-3EA7889D6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58501E8-DA2A-4ABB-AF65-5AB0030EAB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91011A7-A156-4A27-8763-7B55CA877F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0BC1100-E251-41C1-8111-8BB85CE66E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FA4F445E-E5E8-4642-849F-0DA367BBF7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41B6366A-4C10-4DC3-8893-5D44DD56A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1A483-7CF5-4499-A0D2-DF82A98C47AD}" type="datetimeFigureOut">
              <a:rPr lang="de-DE" smtClean="0"/>
              <a:t>12.09.2023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C297894D-B97E-4C11-AC2F-C433D5252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5ED78DC6-5706-4707-B08C-047E6EC67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86D94-3C52-46BB-9F24-BC79F0CEF31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12267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Folientitel durch Klicken bearbeiten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27052" y="1825626"/>
            <a:ext cx="5492749" cy="419629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eingeben.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199" y="1825626"/>
            <a:ext cx="5492751" cy="419629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eingeben. 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114810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Vergleich 1"/>
          <p:cNvSpPr>
            <a:spLocks noGrp="1"/>
          </p:cNvSpPr>
          <p:nvPr>
            <p:ph type="title" hasCustomPrompt="1"/>
          </p:nvPr>
        </p:nvSpPr>
        <p:spPr>
          <a:xfrm>
            <a:off x="527050" y="1152001"/>
            <a:ext cx="5568951" cy="480132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Vergleich 1</a:t>
            </a:r>
          </a:p>
        </p:txBody>
      </p:sp>
      <p:sp>
        <p:nvSpPr>
          <p:cNvPr id="3" name="Inhalt 1"/>
          <p:cNvSpPr>
            <a:spLocks noGrp="1"/>
          </p:cNvSpPr>
          <p:nvPr>
            <p:ph sz="half" idx="1" hasCustomPrompt="1"/>
          </p:nvPr>
        </p:nvSpPr>
        <p:spPr>
          <a:xfrm>
            <a:off x="527052" y="1825626"/>
            <a:ext cx="5492749" cy="419629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eingeben. </a:t>
            </a:r>
          </a:p>
        </p:txBody>
      </p:sp>
      <p:sp>
        <p:nvSpPr>
          <p:cNvPr id="10" name="Vergleich 2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152000"/>
            <a:ext cx="5491200" cy="480000"/>
          </a:xfrm>
          <a:prstGeom prst="rect">
            <a:avLst/>
          </a:prstGeom>
        </p:spPr>
        <p:txBody>
          <a:bodyPr tIns="0" bIns="0" anchor="t" anchorCtr="0"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3467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de-DE" dirty="0"/>
              <a:t>Vergleich 2</a:t>
            </a:r>
          </a:p>
        </p:txBody>
      </p:sp>
      <p:sp>
        <p:nvSpPr>
          <p:cNvPr id="4" name="Inhalt 2"/>
          <p:cNvSpPr>
            <a:spLocks noGrp="1"/>
          </p:cNvSpPr>
          <p:nvPr>
            <p:ph sz="half" idx="2" hasCustomPrompt="1"/>
          </p:nvPr>
        </p:nvSpPr>
        <p:spPr>
          <a:xfrm>
            <a:off x="6172199" y="1825626"/>
            <a:ext cx="5492751" cy="419629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eingeben. 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89182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Inhalt u.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527051" y="1152000"/>
            <a:ext cx="4244976" cy="480196"/>
          </a:xfrm>
        </p:spPr>
        <p:txBody>
          <a:bodyPr/>
          <a:lstStyle/>
          <a:p>
            <a:r>
              <a:rPr lang="de-DE" dirty="0"/>
              <a:t>Folientitel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27051" y="2057399"/>
            <a:ext cx="4244975" cy="39645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eingeben. </a:t>
            </a:r>
          </a:p>
        </p:txBody>
      </p:sp>
      <p:sp>
        <p:nvSpPr>
          <p:cNvPr id="8" name="Bildplatzhalter 6" descr="Schmuckbild ohne inhaltlichen Bezug zum Vortrag." title="Schmuckbild"/>
          <p:cNvSpPr>
            <a:spLocks noGrp="1"/>
          </p:cNvSpPr>
          <p:nvPr>
            <p:ph type="pic" sz="quarter" idx="13"/>
          </p:nvPr>
        </p:nvSpPr>
        <p:spPr>
          <a:xfrm>
            <a:off x="5183187" y="1152000"/>
            <a:ext cx="6481764" cy="4869917"/>
          </a:xfrm>
          <a:solidFill>
            <a:schemeClr val="bg2"/>
          </a:solidFill>
        </p:spPr>
        <p:txBody>
          <a:bodyPr anchor="t" anchorCtr="1">
            <a:normAutofit/>
          </a:bodyPr>
          <a:lstStyle>
            <a:lvl1pPr marL="0" indent="0" algn="ctr">
              <a:buFontTx/>
              <a:buNone/>
              <a:defRPr sz="3733" baseline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Bild durch Klicken auf Symbol hinzufügen</a:t>
            </a:r>
          </a:p>
        </p:txBody>
      </p:sp>
      <p:sp>
        <p:nvSpPr>
          <p:cNvPr id="12" name="Textplatzhalter 3"/>
          <p:cNvSpPr>
            <a:spLocks noGrp="1"/>
          </p:cNvSpPr>
          <p:nvPr>
            <p:ph type="body" sz="quarter" idx="18" hasCustomPrompt="1"/>
          </p:nvPr>
        </p:nvSpPr>
        <p:spPr>
          <a:xfrm>
            <a:off x="5183185" y="5702994"/>
            <a:ext cx="6481764" cy="318924"/>
          </a:xfrm>
          <a:solidFill>
            <a:schemeClr val="bg1">
              <a:alpha val="50000"/>
            </a:schemeClr>
          </a:solidFill>
        </p:spPr>
        <p:txBody>
          <a:bodyPr wrap="square" anchor="b" anchorCtr="0">
            <a:spAutoFit/>
          </a:bodyPr>
          <a:lstStyle>
            <a:lvl1pPr marL="0" indent="0" algn="r">
              <a:buNone/>
              <a:defRPr sz="1600">
                <a:solidFill>
                  <a:srgbClr val="000000"/>
                </a:solidFill>
              </a:defRPr>
            </a:lvl1pPr>
          </a:lstStyle>
          <a:p>
            <a:pPr lvl="0"/>
            <a:r>
              <a:rPr lang="de-DE" dirty="0"/>
              <a:t>In diesem Textfeld können Sie die Abbildung kurz erläutern.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8900370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 und Infoz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4"/>
          <p:cNvSpPr>
            <a:spLocks noGrp="1"/>
          </p:cNvSpPr>
          <p:nvPr>
            <p:ph type="title" hasCustomPrompt="1"/>
          </p:nvPr>
        </p:nvSpPr>
        <p:spPr>
          <a:xfrm>
            <a:off x="527050" y="1152000"/>
            <a:ext cx="11137900" cy="480196"/>
          </a:xfrm>
        </p:spPr>
        <p:txBody>
          <a:bodyPr/>
          <a:lstStyle/>
          <a:p>
            <a:r>
              <a:rPr lang="de-DE" dirty="0"/>
              <a:t>Folientitel durch Klicken bearbeiten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527051" y="1825626"/>
            <a:ext cx="11137899" cy="4196292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 algn="ctr">
              <a:buNone/>
              <a:defRPr baseline="0">
                <a:solidFill>
                  <a:schemeClr val="tx2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Platzhalter durch Klick auf ein Icon füllen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8" hasCustomPrompt="1"/>
          </p:nvPr>
        </p:nvSpPr>
        <p:spPr>
          <a:xfrm>
            <a:off x="527051" y="5702994"/>
            <a:ext cx="11137899" cy="318924"/>
          </a:xfrm>
          <a:solidFill>
            <a:schemeClr val="bg1">
              <a:alpha val="50000"/>
            </a:schemeClr>
          </a:solidFill>
        </p:spPr>
        <p:txBody>
          <a:bodyPr wrap="square" anchor="b" anchorCtr="0">
            <a:spAutoFit/>
          </a:bodyPr>
          <a:lstStyle>
            <a:lvl1pPr marL="0" indent="0" algn="r">
              <a:buNone/>
              <a:defRPr sz="1600">
                <a:solidFill>
                  <a:srgbClr val="000000"/>
                </a:solidFill>
              </a:defRPr>
            </a:lvl1pPr>
          </a:lstStyle>
          <a:p>
            <a:pPr lvl="0"/>
            <a:r>
              <a:rPr lang="de-DE" dirty="0"/>
              <a:t>In diesem Textfeld können Sie die Abbildung/Chart kurz erläutern.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21370168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Faktenbox kle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Folientitel durch Klicken bearbeiten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27050" y="1825626"/>
            <a:ext cx="5568951" cy="419629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eingeben. </a:t>
            </a:r>
          </a:p>
        </p:txBody>
      </p:sp>
      <p:sp>
        <p:nvSpPr>
          <p:cNvPr id="2" name="Faktenbox Überschrift"/>
          <p:cNvSpPr txBox="1"/>
          <p:nvPr userDrawn="1"/>
        </p:nvSpPr>
        <p:spPr>
          <a:xfrm>
            <a:off x="9043446" y="4423619"/>
            <a:ext cx="2646903" cy="369332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 algn="r"/>
            <a:r>
              <a:rPr lang="de-DE" sz="2400" b="1" dirty="0">
                <a:solidFill>
                  <a:srgbClr val="D1051B"/>
                </a:solidFill>
              </a:rPr>
              <a:t>FAKTEN</a:t>
            </a:r>
            <a:endParaRPr lang="de-DE" sz="2400" dirty="0"/>
          </a:p>
        </p:txBody>
      </p:sp>
      <p:sp>
        <p:nvSpPr>
          <p:cNvPr id="4" name="Faktenbox Inhalt"/>
          <p:cNvSpPr>
            <a:spLocks noGrp="1"/>
          </p:cNvSpPr>
          <p:nvPr>
            <p:ph type="body" sz="quarter" idx="13" hasCustomPrompt="1"/>
          </p:nvPr>
        </p:nvSpPr>
        <p:spPr>
          <a:xfrm>
            <a:off x="6248914" y="4824697"/>
            <a:ext cx="5416036" cy="1197219"/>
          </a:xfrm>
        </p:spPr>
        <p:txBody>
          <a:bodyPr/>
          <a:lstStyle>
            <a:lvl1pPr marL="0" indent="0" algn="r">
              <a:buNone/>
              <a:defRPr baseline="0"/>
            </a:lvl1pPr>
          </a:lstStyle>
          <a:p>
            <a:pPr lvl="0"/>
            <a:r>
              <a:rPr lang="de-DE" dirty="0"/>
              <a:t>Fakten-/Zitat durch klicken eingeben</a:t>
            </a:r>
          </a:p>
        </p:txBody>
      </p:sp>
      <p:pic>
        <p:nvPicPr>
          <p:cNvPr id="10" name="Faktenbox Schmuckbalk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7862" y="4485218"/>
            <a:ext cx="182033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9879164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19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Faktenbox gro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Folientitel durch Klicken bearbeiten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27051" y="1825626"/>
            <a:ext cx="4036435" cy="419629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eingeben. </a:t>
            </a:r>
          </a:p>
        </p:txBody>
      </p:sp>
      <p:pic>
        <p:nvPicPr>
          <p:cNvPr id="13" name="Schmuckbild Infokasten Hintergrun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" t="4981" r="5607" b="18337"/>
          <a:stretch/>
        </p:blipFill>
        <p:spPr bwMode="auto">
          <a:xfrm>
            <a:off x="4563484" y="1669065"/>
            <a:ext cx="7125608" cy="4463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Info Überschrift"/>
          <p:cNvSpPr txBox="1"/>
          <p:nvPr userDrawn="1"/>
        </p:nvSpPr>
        <p:spPr>
          <a:xfrm>
            <a:off x="4732521" y="1927654"/>
            <a:ext cx="1363480" cy="533544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 algn="l"/>
            <a:r>
              <a:rPr lang="de-DE" sz="3467" b="0" dirty="0">
                <a:solidFill>
                  <a:schemeClr val="bg1"/>
                </a:solidFill>
                <a:latin typeface="+mj-lt"/>
              </a:rPr>
              <a:t>INFO</a:t>
            </a:r>
          </a:p>
        </p:txBody>
      </p:sp>
      <p:sp>
        <p:nvSpPr>
          <p:cNvPr id="17" name="Info Inhalt"/>
          <p:cNvSpPr>
            <a:spLocks noGrp="1"/>
          </p:cNvSpPr>
          <p:nvPr>
            <p:ph type="body" sz="quarter" idx="14" hasCustomPrompt="1"/>
          </p:nvPr>
        </p:nvSpPr>
        <p:spPr>
          <a:xfrm>
            <a:off x="4758464" y="2620433"/>
            <a:ext cx="6809121" cy="3401484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Fakten als Text eingeben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426631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da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>
          <a:xfrm>
            <a:off x="527048" y="1152000"/>
            <a:ext cx="6720000" cy="480196"/>
          </a:xfrm>
        </p:spPr>
        <p:txBody>
          <a:bodyPr/>
          <a:lstStyle/>
          <a:p>
            <a:r>
              <a:rPr lang="de-DE" sz="3467" dirty="0">
                <a:latin typeface="+mj-lt"/>
              </a:rPr>
              <a:t>Ihr Ansprechpartner</a:t>
            </a: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27051" y="2057400"/>
            <a:ext cx="6720000" cy="3964517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575719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de-DE" dirty="0"/>
              <a:t>Hans Mustermann</a:t>
            </a:r>
          </a:p>
          <a:p>
            <a:pPr lvl="0"/>
            <a:r>
              <a:rPr lang="de-DE" dirty="0"/>
              <a:t>Referat XX </a:t>
            </a:r>
            <a:r>
              <a:rPr lang="de-DE" dirty="0" err="1"/>
              <a:t>XX</a:t>
            </a:r>
            <a:endParaRPr lang="de-DE" dirty="0"/>
          </a:p>
          <a:p>
            <a:pPr lvl="0"/>
            <a:r>
              <a:rPr lang="de-DE" dirty="0"/>
              <a:t>Blindtextstraße 135</a:t>
            </a:r>
          </a:p>
          <a:p>
            <a:pPr lvl="0"/>
            <a:r>
              <a:rPr lang="de-DE" dirty="0"/>
              <a:t>12345 Musterstadt</a:t>
            </a:r>
          </a:p>
          <a:p>
            <a:pPr lvl="0"/>
            <a:endParaRPr lang="de-DE" dirty="0"/>
          </a:p>
          <a:p>
            <a:pPr lvl="0"/>
            <a:r>
              <a:rPr lang="de-DE" dirty="0"/>
              <a:t>hans.mustermann@dwd.de</a:t>
            </a:r>
          </a:p>
          <a:p>
            <a:pPr lvl="0"/>
            <a:r>
              <a:rPr lang="de-DE" dirty="0"/>
              <a:t>Tel.: +49 (0) 6789 / 10 11 -12</a:t>
            </a:r>
          </a:p>
        </p:txBody>
      </p:sp>
      <p:pic>
        <p:nvPicPr>
          <p:cNvPr id="10" name="Schmuckbild" descr="Das Bild soll zur Kontaktaufnahme anregen und zeigt Tippende Finger auf einem Laptop, Eine Hand an einem Telefonhörer und eine Dame beim Telefonieren." title="Schmuckbild zur Kontaktaufnahme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5304" y="1221317"/>
            <a:ext cx="3702281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3111064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 descr="Schmuckbild ohne inhaltlichen Bezug zum Vortrag." title="Schmuckbild"/>
          <p:cNvSpPr>
            <a:spLocks noGrp="1"/>
          </p:cNvSpPr>
          <p:nvPr>
            <p:ph type="pic" sz="quarter" idx="13" hasCustomPrompt="1"/>
          </p:nvPr>
        </p:nvSpPr>
        <p:spPr>
          <a:xfrm>
            <a:off x="624418" y="1221317"/>
            <a:ext cx="10943167" cy="4800600"/>
          </a:xfrm>
          <a:solidFill>
            <a:schemeClr val="bg2"/>
          </a:solidFill>
        </p:spPr>
        <p:txBody>
          <a:bodyPr anchor="t" anchorCtr="1"/>
          <a:lstStyle>
            <a:lvl1pPr marL="0" indent="0" algn="ctr">
              <a:buFontTx/>
              <a:buNone/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Platzhalter für (Titel-) Bild, durch Klicken auf Symbol hinzufügen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7050" y="5391261"/>
            <a:ext cx="11137900" cy="790283"/>
          </a:xfrm>
          <a:solidFill>
            <a:schemeClr val="bg1"/>
          </a:solidFill>
        </p:spPr>
        <p:txBody>
          <a:bodyPr tIns="144000" bIns="90000" anchor="b"/>
          <a:lstStyle>
            <a:lvl1pPr algn="ctr">
              <a:defRPr sz="4000"/>
            </a:lvl1pPr>
          </a:lstStyle>
          <a:p>
            <a:r>
              <a:rPr lang="de-DE" dirty="0"/>
              <a:t>Titel durch Klicken bearbeiten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4"/>
          </p:nvPr>
        </p:nvSpPr>
        <p:spPr>
          <a:xfrm>
            <a:off x="722888" y="6319070"/>
            <a:ext cx="2858512" cy="366183"/>
          </a:xfrm>
        </p:spPr>
        <p:txBody>
          <a:bodyPr/>
          <a:lstStyle/>
          <a:p>
            <a:r>
              <a:rPr lang="de-DE"/>
              <a:t>GLORI kick-off meeting in KIT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>
          <a:xfrm>
            <a:off x="4349750" y="6319070"/>
            <a:ext cx="7217833" cy="366183"/>
          </a:xfrm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1076666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ohne Bild mit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7050" y="2955966"/>
            <a:ext cx="11137900" cy="553997"/>
          </a:xfrm>
        </p:spPr>
        <p:txBody>
          <a:bodyPr anchor="b"/>
          <a:lstStyle>
            <a:lvl1pPr algn="ctr">
              <a:defRPr sz="4000"/>
            </a:lvl1pPr>
          </a:lstStyle>
          <a:p>
            <a:r>
              <a:rPr lang="de-DE" dirty="0"/>
              <a:t>Titel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7"/>
            <a:ext cx="9144000" cy="24198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de-DE" dirty="0"/>
              <a:t>Untertitelmasters durch Klicken bearbeiten</a:t>
            </a:r>
            <a:endParaRPr lang="en-US" dirty="0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>
          <a:xfrm>
            <a:off x="722888" y="6319070"/>
            <a:ext cx="2858512" cy="366183"/>
          </a:xfrm>
        </p:spPr>
        <p:txBody>
          <a:bodyPr/>
          <a:lstStyle/>
          <a:p>
            <a:r>
              <a:rPr lang="de-DE"/>
              <a:t>GLORI kick-off meeting in KIT</a:t>
            </a:r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>
          <a:xfrm>
            <a:off x="4349750" y="6319070"/>
            <a:ext cx="7217833" cy="366183"/>
          </a:xfrm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8676465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>
          <a:xfrm>
            <a:off x="527050" y="1152001"/>
            <a:ext cx="11137900" cy="480132"/>
          </a:xfrm>
        </p:spPr>
        <p:txBody>
          <a:bodyPr/>
          <a:lstStyle>
            <a:lvl1pPr>
              <a:defRPr sz="3467"/>
            </a:lvl1pPr>
          </a:lstStyle>
          <a:p>
            <a:r>
              <a:rPr lang="de-DE" dirty="0"/>
              <a:t>Folientitel durch Klicken bearbeiten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27050" y="1825626"/>
            <a:ext cx="11137901" cy="419629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eingeben. 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GLORI kick-off meeting in KIT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63160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4E1DB7-1A7A-4B73-BA6A-DC09BAB502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C372CF0-017B-455D-93F1-DF3D620E7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1A483-7CF5-4499-A0D2-DF82A98C47AD}" type="datetimeFigureOut">
              <a:rPr lang="de-DE" smtClean="0"/>
              <a:t>12.09.2023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4B8E5D7-E285-419A-96AB-87FE77D15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96934DC-C15D-412C-BB50-43B048EC1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86D94-3C52-46BB-9F24-BC79F0CEF31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982756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Folientitel durch Klicken bearbeiten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27050" y="1825626"/>
            <a:ext cx="11137901" cy="4196292"/>
          </a:xfrm>
          <a:prstGeom prst="rect">
            <a:avLst/>
          </a:prstGeom>
        </p:spPr>
        <p:txBody>
          <a:bodyPr numCol="2">
            <a:normAutofit/>
          </a:bodyPr>
          <a:lstStyle>
            <a:lvl1pPr>
              <a:defRPr sz="2400" baseline="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zweispaltig eingeben. 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GLORI kick-off meeting in KIT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1608840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m. Raster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>
          <a:xfrm>
            <a:off x="527050" y="1152001"/>
            <a:ext cx="10080951" cy="480132"/>
          </a:xfrm>
        </p:spPr>
        <p:txBody>
          <a:bodyPr/>
          <a:lstStyle>
            <a:lvl1pPr>
              <a:defRPr sz="3467"/>
            </a:lvl1pPr>
          </a:lstStyle>
          <a:p>
            <a:r>
              <a:rPr lang="de-DE" dirty="0"/>
              <a:t>Folientitel durch Klicken bearbeiten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27050" y="1825626"/>
            <a:ext cx="10080951" cy="419629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eingeben. 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GLORI kick-off meeting in KIT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10" name="Schmuckbild" descr="Ein breiter Balken am rechten Rand der Präsentation, der von oben nach unten aus Linien aufgebaut ist. Oben sind die Linien hellblau und verlaufen dann nach unten hin nach Weiß. " title="Schmuckbild Rasterbalk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8000" y="1152000"/>
            <a:ext cx="1397163" cy="48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269521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mit Kernau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Folientitel durch Klicken bearbeiten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27050" y="1825626"/>
            <a:ext cx="11137901" cy="32543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rgbClr val="000000"/>
                </a:solidFill>
              </a:defRPr>
            </a:lvl1pPr>
            <a:lvl2pPr>
              <a:defRPr sz="2400">
                <a:solidFill>
                  <a:srgbClr val="000000"/>
                </a:solidFill>
              </a:defRPr>
            </a:lvl2pPr>
            <a:lvl3pPr>
              <a:defRPr sz="2400">
                <a:solidFill>
                  <a:srgbClr val="000000"/>
                </a:solidFill>
              </a:defRPr>
            </a:lvl3pPr>
            <a:lvl4pPr>
              <a:defRPr sz="2400">
                <a:solidFill>
                  <a:srgbClr val="000000"/>
                </a:solidFill>
              </a:defRPr>
            </a:lvl4pPr>
            <a:lvl5pPr>
              <a:defRPr sz="2400"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eingeben.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 hasCustomPrompt="1"/>
          </p:nvPr>
        </p:nvSpPr>
        <p:spPr>
          <a:xfrm>
            <a:off x="527050" y="5080000"/>
            <a:ext cx="11137900" cy="960000"/>
          </a:xfrm>
          <a:solidFill>
            <a:schemeClr val="tx1"/>
          </a:solidFill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Setzen Sie hier ein Fazit oder die Kernaussage der Folie ein.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GLORI kick-off meeting in KIT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3499166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Folientitel durch Klicken bearbeiten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27052" y="1825626"/>
            <a:ext cx="5492749" cy="419629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eingeben.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199" y="1825626"/>
            <a:ext cx="5492751" cy="419629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eingeben. 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GLORI kick-off meeting in KIT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8718245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Vergleich 1"/>
          <p:cNvSpPr>
            <a:spLocks noGrp="1"/>
          </p:cNvSpPr>
          <p:nvPr>
            <p:ph type="title" hasCustomPrompt="1"/>
          </p:nvPr>
        </p:nvSpPr>
        <p:spPr>
          <a:xfrm>
            <a:off x="527050" y="1152001"/>
            <a:ext cx="5568951" cy="480132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Vergleich 1</a:t>
            </a:r>
          </a:p>
        </p:txBody>
      </p:sp>
      <p:sp>
        <p:nvSpPr>
          <p:cNvPr id="3" name="Inhalt 1"/>
          <p:cNvSpPr>
            <a:spLocks noGrp="1"/>
          </p:cNvSpPr>
          <p:nvPr>
            <p:ph sz="half" idx="1" hasCustomPrompt="1"/>
          </p:nvPr>
        </p:nvSpPr>
        <p:spPr>
          <a:xfrm>
            <a:off x="527052" y="1825626"/>
            <a:ext cx="5492749" cy="419629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eingeben. </a:t>
            </a:r>
          </a:p>
        </p:txBody>
      </p:sp>
      <p:sp>
        <p:nvSpPr>
          <p:cNvPr id="10" name="Vergleich 2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152000"/>
            <a:ext cx="5491200" cy="480000"/>
          </a:xfrm>
          <a:prstGeom prst="rect">
            <a:avLst/>
          </a:prstGeom>
        </p:spPr>
        <p:txBody>
          <a:bodyPr tIns="0" bIns="0" anchor="t" anchorCtr="0"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3467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de-DE" dirty="0"/>
              <a:t>Vergleich 2</a:t>
            </a:r>
          </a:p>
        </p:txBody>
      </p:sp>
      <p:sp>
        <p:nvSpPr>
          <p:cNvPr id="4" name="Inhalt 2"/>
          <p:cNvSpPr>
            <a:spLocks noGrp="1"/>
          </p:cNvSpPr>
          <p:nvPr>
            <p:ph sz="half" idx="2" hasCustomPrompt="1"/>
          </p:nvPr>
        </p:nvSpPr>
        <p:spPr>
          <a:xfrm>
            <a:off x="6172199" y="1825626"/>
            <a:ext cx="5492751" cy="419629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eingeben. 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GLORI kick-off meeting in KIT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7645407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Inhalt u.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527051" y="1152000"/>
            <a:ext cx="4244976" cy="480196"/>
          </a:xfrm>
        </p:spPr>
        <p:txBody>
          <a:bodyPr/>
          <a:lstStyle/>
          <a:p>
            <a:r>
              <a:rPr lang="de-DE" dirty="0"/>
              <a:t>Folientitel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27051" y="2057399"/>
            <a:ext cx="4244975" cy="39645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eingeben. </a:t>
            </a:r>
          </a:p>
        </p:txBody>
      </p:sp>
      <p:sp>
        <p:nvSpPr>
          <p:cNvPr id="8" name="Bildplatzhalter 6" descr="Schmuckbild ohne inhaltlichen Bezug zum Vortrag." title="Schmuckbild"/>
          <p:cNvSpPr>
            <a:spLocks noGrp="1"/>
          </p:cNvSpPr>
          <p:nvPr>
            <p:ph type="pic" sz="quarter" idx="13"/>
          </p:nvPr>
        </p:nvSpPr>
        <p:spPr>
          <a:xfrm>
            <a:off x="5183187" y="1152000"/>
            <a:ext cx="6481764" cy="4869917"/>
          </a:xfrm>
          <a:solidFill>
            <a:schemeClr val="bg2"/>
          </a:solidFill>
        </p:spPr>
        <p:txBody>
          <a:bodyPr anchor="t" anchorCtr="1">
            <a:normAutofit/>
          </a:bodyPr>
          <a:lstStyle>
            <a:lvl1pPr marL="0" indent="0" algn="ctr">
              <a:buFontTx/>
              <a:buNone/>
              <a:defRPr sz="3733" baseline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Bild durch Klicken auf Symbol hinzufügen</a:t>
            </a:r>
          </a:p>
        </p:txBody>
      </p:sp>
      <p:sp>
        <p:nvSpPr>
          <p:cNvPr id="12" name="Textplatzhalter 3"/>
          <p:cNvSpPr>
            <a:spLocks noGrp="1"/>
          </p:cNvSpPr>
          <p:nvPr>
            <p:ph type="body" sz="quarter" idx="18" hasCustomPrompt="1"/>
          </p:nvPr>
        </p:nvSpPr>
        <p:spPr>
          <a:xfrm>
            <a:off x="5183185" y="5702994"/>
            <a:ext cx="6481764" cy="318924"/>
          </a:xfrm>
          <a:solidFill>
            <a:schemeClr val="bg1">
              <a:alpha val="50000"/>
            </a:schemeClr>
          </a:solidFill>
        </p:spPr>
        <p:txBody>
          <a:bodyPr wrap="square" anchor="b" anchorCtr="0">
            <a:spAutoFit/>
          </a:bodyPr>
          <a:lstStyle>
            <a:lvl1pPr marL="0" indent="0" algn="r">
              <a:buNone/>
              <a:defRPr sz="1600">
                <a:solidFill>
                  <a:srgbClr val="000000"/>
                </a:solidFill>
              </a:defRPr>
            </a:lvl1pPr>
          </a:lstStyle>
          <a:p>
            <a:pPr lvl="0"/>
            <a:r>
              <a:rPr lang="de-DE" dirty="0"/>
              <a:t>In diesem Textfeld können Sie die Abbildung kurz erläutern.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/>
              <a:t>GLORI kick-off meeting in KIT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97834150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 und Infoz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4"/>
          <p:cNvSpPr>
            <a:spLocks noGrp="1"/>
          </p:cNvSpPr>
          <p:nvPr>
            <p:ph type="title" hasCustomPrompt="1"/>
          </p:nvPr>
        </p:nvSpPr>
        <p:spPr>
          <a:xfrm>
            <a:off x="527050" y="1152000"/>
            <a:ext cx="11137900" cy="480196"/>
          </a:xfrm>
        </p:spPr>
        <p:txBody>
          <a:bodyPr/>
          <a:lstStyle/>
          <a:p>
            <a:r>
              <a:rPr lang="de-DE" dirty="0"/>
              <a:t>Folientitel durch Klicken bearbeiten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527051" y="1825626"/>
            <a:ext cx="11137899" cy="4196292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 algn="ctr">
              <a:buNone/>
              <a:defRPr baseline="0">
                <a:solidFill>
                  <a:schemeClr val="tx2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Platzhalter durch Klick auf ein Icon füllen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8" hasCustomPrompt="1"/>
          </p:nvPr>
        </p:nvSpPr>
        <p:spPr>
          <a:xfrm>
            <a:off x="527051" y="5702994"/>
            <a:ext cx="11137899" cy="318924"/>
          </a:xfrm>
          <a:solidFill>
            <a:schemeClr val="bg1">
              <a:alpha val="50000"/>
            </a:schemeClr>
          </a:solidFill>
        </p:spPr>
        <p:txBody>
          <a:bodyPr wrap="square" anchor="b" anchorCtr="0">
            <a:spAutoFit/>
          </a:bodyPr>
          <a:lstStyle>
            <a:lvl1pPr marL="0" indent="0" algn="r">
              <a:buNone/>
              <a:defRPr sz="1600">
                <a:solidFill>
                  <a:srgbClr val="000000"/>
                </a:solidFill>
              </a:defRPr>
            </a:lvl1pPr>
          </a:lstStyle>
          <a:p>
            <a:pPr lvl="0"/>
            <a:r>
              <a:rPr lang="de-DE" dirty="0"/>
              <a:t>In diesem Textfeld können Sie die Abbildung/Chart kurz erläutern.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/>
              <a:t>GLORI kick-off meeting in KIT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90081069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Faktenbox kle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Folientitel durch Klicken bearbeiten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27050" y="1825626"/>
            <a:ext cx="5568951" cy="419629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eingeben. </a:t>
            </a:r>
          </a:p>
        </p:txBody>
      </p:sp>
      <p:sp>
        <p:nvSpPr>
          <p:cNvPr id="2" name="Faktenbox Überschrift"/>
          <p:cNvSpPr txBox="1"/>
          <p:nvPr userDrawn="1"/>
        </p:nvSpPr>
        <p:spPr>
          <a:xfrm>
            <a:off x="9043446" y="4423619"/>
            <a:ext cx="2646903" cy="369332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 algn="r"/>
            <a:r>
              <a:rPr lang="de-DE" sz="2400" b="1" dirty="0">
                <a:solidFill>
                  <a:srgbClr val="D1051B"/>
                </a:solidFill>
              </a:rPr>
              <a:t>FAKTEN</a:t>
            </a:r>
            <a:endParaRPr lang="de-DE" sz="2400" dirty="0"/>
          </a:p>
        </p:txBody>
      </p:sp>
      <p:sp>
        <p:nvSpPr>
          <p:cNvPr id="4" name="Faktenbox Inhalt"/>
          <p:cNvSpPr>
            <a:spLocks noGrp="1"/>
          </p:cNvSpPr>
          <p:nvPr>
            <p:ph type="body" sz="quarter" idx="13" hasCustomPrompt="1"/>
          </p:nvPr>
        </p:nvSpPr>
        <p:spPr>
          <a:xfrm>
            <a:off x="6248914" y="4824697"/>
            <a:ext cx="5416036" cy="1197219"/>
          </a:xfrm>
        </p:spPr>
        <p:txBody>
          <a:bodyPr/>
          <a:lstStyle>
            <a:lvl1pPr marL="0" indent="0" algn="r">
              <a:buNone/>
              <a:defRPr baseline="0"/>
            </a:lvl1pPr>
          </a:lstStyle>
          <a:p>
            <a:pPr lvl="0"/>
            <a:r>
              <a:rPr lang="de-DE" dirty="0"/>
              <a:t>Fakten-/Zitat durch klicken eingeben</a:t>
            </a:r>
          </a:p>
        </p:txBody>
      </p:sp>
      <p:pic>
        <p:nvPicPr>
          <p:cNvPr id="10" name="Faktenbox Schmuckbalk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7862" y="4485218"/>
            <a:ext cx="182033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GLORI kick-off meeting in KIT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3565883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19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Faktenbox gro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Folientitel durch Klicken bearbeiten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27051" y="1825626"/>
            <a:ext cx="4036435" cy="419629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eingeben. </a:t>
            </a:r>
          </a:p>
        </p:txBody>
      </p:sp>
      <p:pic>
        <p:nvPicPr>
          <p:cNvPr id="13" name="Schmuckbild Infokasten Hintergrun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" t="4981" r="5607" b="18337"/>
          <a:stretch/>
        </p:blipFill>
        <p:spPr bwMode="auto">
          <a:xfrm>
            <a:off x="4563484" y="1669065"/>
            <a:ext cx="7125608" cy="4463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Info Überschrift"/>
          <p:cNvSpPr txBox="1"/>
          <p:nvPr userDrawn="1"/>
        </p:nvSpPr>
        <p:spPr>
          <a:xfrm>
            <a:off x="4732521" y="1927654"/>
            <a:ext cx="1363480" cy="533544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 algn="l"/>
            <a:r>
              <a:rPr lang="de-DE" sz="3467" b="0" dirty="0">
                <a:solidFill>
                  <a:schemeClr val="bg1"/>
                </a:solidFill>
                <a:latin typeface="+mj-lt"/>
              </a:rPr>
              <a:t>INFO</a:t>
            </a:r>
          </a:p>
        </p:txBody>
      </p:sp>
      <p:sp>
        <p:nvSpPr>
          <p:cNvPr id="17" name="Info Inhalt"/>
          <p:cNvSpPr>
            <a:spLocks noGrp="1"/>
          </p:cNvSpPr>
          <p:nvPr>
            <p:ph type="body" sz="quarter" idx="14" hasCustomPrompt="1"/>
          </p:nvPr>
        </p:nvSpPr>
        <p:spPr>
          <a:xfrm>
            <a:off x="4758464" y="2620433"/>
            <a:ext cx="6809121" cy="3401484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Fakten als Text eingeben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GLORI kick-off meeting in KIT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7042024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da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>
          <a:xfrm>
            <a:off x="527048" y="1152000"/>
            <a:ext cx="6720000" cy="480196"/>
          </a:xfrm>
        </p:spPr>
        <p:txBody>
          <a:bodyPr/>
          <a:lstStyle/>
          <a:p>
            <a:r>
              <a:rPr lang="de-DE" sz="3467" dirty="0">
                <a:latin typeface="+mj-lt"/>
              </a:rPr>
              <a:t>Ihr Ansprechpartner</a:t>
            </a: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27051" y="2057400"/>
            <a:ext cx="6720000" cy="3964517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575719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de-DE" dirty="0"/>
              <a:t>Hans Mustermann</a:t>
            </a:r>
          </a:p>
          <a:p>
            <a:pPr lvl="0"/>
            <a:r>
              <a:rPr lang="de-DE" dirty="0"/>
              <a:t>Referat XX </a:t>
            </a:r>
            <a:r>
              <a:rPr lang="de-DE" dirty="0" err="1"/>
              <a:t>XX</a:t>
            </a:r>
            <a:endParaRPr lang="de-DE" dirty="0"/>
          </a:p>
          <a:p>
            <a:pPr lvl="0"/>
            <a:r>
              <a:rPr lang="de-DE" dirty="0"/>
              <a:t>Blindtextstraße 135</a:t>
            </a:r>
          </a:p>
          <a:p>
            <a:pPr lvl="0"/>
            <a:r>
              <a:rPr lang="de-DE" dirty="0"/>
              <a:t>12345 Musterstadt</a:t>
            </a:r>
          </a:p>
          <a:p>
            <a:pPr lvl="0"/>
            <a:endParaRPr lang="de-DE" dirty="0"/>
          </a:p>
          <a:p>
            <a:pPr lvl="0"/>
            <a:r>
              <a:rPr lang="de-DE" dirty="0"/>
              <a:t>hans.mustermann@dwd.de</a:t>
            </a:r>
          </a:p>
          <a:p>
            <a:pPr lvl="0"/>
            <a:r>
              <a:rPr lang="de-DE" dirty="0"/>
              <a:t>Tel.: +49 (0) 6789 / 10 11 -12</a:t>
            </a:r>
          </a:p>
        </p:txBody>
      </p:sp>
      <p:pic>
        <p:nvPicPr>
          <p:cNvPr id="10" name="Schmuckbild" descr="Das Bild soll zur Kontaktaufnahme anregen und zeigt Tippende Finger auf einem Laptop, Eine Hand an einem Telefonhörer und eine Dame beim Telefonieren." title="Schmuckbild zur Kontaktaufnahme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5304" y="1221317"/>
            <a:ext cx="3702281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GLORI kick-off meeting in KIT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273205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A492D014-94C7-4F66-A889-36D750FD7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1A483-7CF5-4499-A0D2-DF82A98C47AD}" type="datetimeFigureOut">
              <a:rPr lang="de-DE" smtClean="0"/>
              <a:t>12.09.2023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A800345-07F8-46F3-AF0B-7F3945DC0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027A211-25BA-4C9E-9C9A-A4CFED267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86D94-3C52-46BB-9F24-BC79F0CEF31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6886475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585308" y="4805749"/>
            <a:ext cx="9144000" cy="864000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457189" indent="-457189">
              <a:buNone/>
              <a:defRPr kumimoji="0" lang="de-DE" sz="2933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defRPr>
            </a:lvl1pPr>
          </a:lstStyle>
          <a:p>
            <a:pPr marL="0" marR="0" lvl="0" indent="0" defTabSz="914377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</a:pPr>
            <a:r>
              <a:rPr lang="de-DE" dirty="0"/>
              <a:t>Untertitel Arial, 22 Punkt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529401" y="2458564"/>
            <a:ext cx="10156800" cy="2184000"/>
          </a:xfrm>
          <a:prstGeom prst="rect">
            <a:avLst/>
          </a:prstGeom>
        </p:spPr>
        <p:txBody>
          <a:bodyPr/>
          <a:lstStyle>
            <a:lvl1pPr>
              <a:defRPr kumimoji="0" lang="de-DE" sz="6933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Präsentationstitel Arial, 52 Punkt</a:t>
            </a:r>
          </a:p>
        </p:txBody>
      </p:sp>
      <p:sp>
        <p:nvSpPr>
          <p:cNvPr id="9" name="Text Box 32"/>
          <p:cNvSpPr txBox="1">
            <a:spLocks noChangeArrowheads="1"/>
          </p:cNvSpPr>
          <p:nvPr userDrawn="1"/>
        </p:nvSpPr>
        <p:spPr bwMode="auto">
          <a:xfrm>
            <a:off x="6096000" y="505073"/>
            <a:ext cx="4775200" cy="33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21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5000"/>
              </a:lnSpc>
              <a:spcBef>
                <a:spcPct val="50000"/>
              </a:spcBef>
              <a:defRPr/>
            </a:pPr>
            <a:r>
              <a:rPr lang="de-CH" sz="1067" dirty="0"/>
              <a:t>Eidgenössisches Departement des Innern EDI</a:t>
            </a:r>
            <a:br>
              <a:rPr lang="de-CH" sz="1067" dirty="0"/>
            </a:br>
            <a:r>
              <a:rPr lang="de-CH" sz="1067" b="1" dirty="0"/>
              <a:t>Bundesamt für Meteorologie und Klimatologie </a:t>
            </a:r>
            <a:r>
              <a:rPr lang="de-CH" sz="1067" b="1" dirty="0" err="1"/>
              <a:t>MeteoSchweiz</a:t>
            </a:r>
            <a:endParaRPr lang="de-CH" sz="1067" dirty="0"/>
          </a:p>
        </p:txBody>
      </p:sp>
      <p:grpSp>
        <p:nvGrpSpPr>
          <p:cNvPr id="3" name="Gruppieren 2"/>
          <p:cNvGrpSpPr/>
          <p:nvPr userDrawn="1"/>
        </p:nvGrpSpPr>
        <p:grpSpPr>
          <a:xfrm>
            <a:off x="1214917" y="483439"/>
            <a:ext cx="2682611" cy="698500"/>
            <a:chOff x="911188" y="362579"/>
            <a:chExt cx="2011958" cy="523875"/>
          </a:xfrm>
        </p:grpSpPr>
        <p:pic>
          <p:nvPicPr>
            <p:cNvPr id="11" name="Picture 37" descr="Logo_CMYK_pos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6071" y="378454"/>
              <a:ext cx="1997075" cy="5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44" descr="Wappen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1188" y="362579"/>
              <a:ext cx="292100" cy="33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5" y="2450376"/>
            <a:ext cx="12144000" cy="437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25582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 bwMode="auto">
          <a:xfrm>
            <a:off x="0" y="-8547"/>
            <a:ext cx="12216000" cy="6876000"/>
          </a:xfrm>
          <a:prstGeom prst="rect">
            <a:avLst/>
          </a:prstGeom>
          <a:solidFill>
            <a:srgbClr val="7D6E5F">
              <a:lumMod val="60000"/>
              <a:lumOff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121917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800" b="0" i="0" u="none" strike="noStrike" kern="0" cap="none" spc="0" normalizeH="0" baseline="0" noProof="0">
              <a:ln>
                <a:noFill/>
              </a:ln>
              <a:solidFill>
                <a:srgbClr val="B4A89C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2043218" y="2410885"/>
            <a:ext cx="8109244" cy="2845167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lang="de-CH"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CH" dirty="0"/>
              <a:t>Statement Arial normal 18. </a:t>
            </a:r>
            <a:r>
              <a:rPr lang="de-CH" dirty="0" err="1"/>
              <a:t>Feugiamet</a:t>
            </a:r>
            <a:r>
              <a:rPr lang="de-CH" dirty="0"/>
              <a:t> ad </a:t>
            </a:r>
            <a:r>
              <a:rPr lang="de-CH" dirty="0" err="1"/>
              <a:t>delisl</a:t>
            </a:r>
            <a:r>
              <a:rPr lang="de-CH" dirty="0"/>
              <a:t> in </a:t>
            </a:r>
            <a:r>
              <a:rPr lang="de-CH" dirty="0" err="1"/>
              <a:t>hent</a:t>
            </a:r>
            <a:r>
              <a:rPr lang="de-CH" dirty="0"/>
              <a:t> ad </a:t>
            </a:r>
            <a:r>
              <a:rPr lang="de-CH" dirty="0" err="1"/>
              <a:t>estion</a:t>
            </a:r>
            <a:r>
              <a:rPr lang="de-CH" dirty="0"/>
              <a:t> </a:t>
            </a:r>
            <a:r>
              <a:rPr lang="de-CH" dirty="0" err="1"/>
              <a:t>hent</a:t>
            </a:r>
            <a:r>
              <a:rPr lang="de-CH" dirty="0"/>
              <a:t> </a:t>
            </a:r>
            <a:r>
              <a:rPr lang="de-CH" dirty="0" err="1"/>
              <a:t>prat</a:t>
            </a:r>
            <a:r>
              <a:rPr lang="de-CH" dirty="0"/>
              <a:t> </a:t>
            </a:r>
            <a:r>
              <a:rPr lang="de-CH" dirty="0" err="1"/>
              <a:t>lortincilit</a:t>
            </a:r>
            <a:r>
              <a:rPr lang="de-CH" dirty="0"/>
              <a:t> </a:t>
            </a:r>
            <a:r>
              <a:rPr lang="de-CH" dirty="0" err="1"/>
              <a:t>utem</a:t>
            </a:r>
            <a:r>
              <a:rPr lang="de-CH" dirty="0"/>
              <a:t> </a:t>
            </a:r>
            <a:r>
              <a:rPr lang="de-CH" dirty="0" err="1"/>
              <a:t>doloreet</a:t>
            </a:r>
            <a:r>
              <a:rPr lang="de-CH" dirty="0"/>
              <a:t> </a:t>
            </a:r>
            <a:r>
              <a:rPr lang="de-CH" dirty="0" err="1"/>
              <a:t>alisis</a:t>
            </a:r>
            <a:r>
              <a:rPr lang="de-CH" dirty="0"/>
              <a:t> </a:t>
            </a:r>
            <a:r>
              <a:rPr lang="de-CH" dirty="0" err="1"/>
              <a:t>auguerc</a:t>
            </a:r>
            <a:r>
              <a:rPr lang="de-CH" dirty="0"/>
              <a:t> </a:t>
            </a:r>
            <a:r>
              <a:rPr lang="de-CH" dirty="0" err="1"/>
              <a:t>iliquatum</a:t>
            </a:r>
            <a:r>
              <a:rPr lang="de-CH" dirty="0"/>
              <a:t> </a:t>
            </a:r>
            <a:r>
              <a:rPr lang="de-CH" dirty="0" err="1"/>
              <a:t>euipsuscilis</a:t>
            </a:r>
            <a:r>
              <a:rPr lang="de-CH" dirty="0"/>
              <a:t> </a:t>
            </a:r>
            <a:r>
              <a:rPr lang="de-CH" dirty="0" err="1"/>
              <a:t>augue</a:t>
            </a:r>
            <a:r>
              <a:rPr lang="de-CH" dirty="0"/>
              <a:t> do </a:t>
            </a:r>
            <a:r>
              <a:rPr lang="de-CH" dirty="0" err="1"/>
              <a:t>consequipis</a:t>
            </a:r>
            <a:r>
              <a:rPr lang="de-CH" dirty="0"/>
              <a:t> </a:t>
            </a:r>
            <a:r>
              <a:rPr lang="de-CH" dirty="0" err="1"/>
              <a:t>nulputpat</a:t>
            </a:r>
            <a:r>
              <a:rPr lang="de-CH" dirty="0"/>
              <a:t> </a:t>
            </a:r>
            <a:r>
              <a:rPr lang="de-CH" dirty="0" err="1"/>
              <a:t>lum</a:t>
            </a:r>
            <a:r>
              <a:rPr lang="de-CH" dirty="0"/>
              <a:t> </a:t>
            </a:r>
            <a:r>
              <a:rPr lang="de-CH" dirty="0" err="1"/>
              <a:t>dolobore</a:t>
            </a:r>
            <a:r>
              <a:rPr lang="de-CH" dirty="0"/>
              <a:t> </a:t>
            </a:r>
            <a:r>
              <a:rPr lang="de-CH" dirty="0" err="1"/>
              <a:t>diodolorem</a:t>
            </a:r>
            <a:r>
              <a:rPr lang="de-CH" dirty="0"/>
              <a:t> </a:t>
            </a:r>
            <a:r>
              <a:rPr lang="de-CH" dirty="0" err="1"/>
              <a:t>nullam</a:t>
            </a:r>
            <a:r>
              <a:rPr lang="de-CH" dirty="0"/>
              <a:t>, </a:t>
            </a:r>
            <a:r>
              <a:rPr lang="de-CH" dirty="0" err="1"/>
              <a:t>susting</a:t>
            </a:r>
            <a:r>
              <a:rPr lang="de-CH" dirty="0"/>
              <a:t> </a:t>
            </a:r>
            <a:r>
              <a:rPr lang="de-CH" dirty="0" err="1"/>
              <a:t>eumsan</a:t>
            </a:r>
            <a:r>
              <a:rPr lang="de-CH" dirty="0"/>
              <a:t> </a:t>
            </a:r>
            <a:r>
              <a:rPr lang="de-CH" dirty="0" err="1"/>
              <a:t>veliquismod</a:t>
            </a:r>
            <a:r>
              <a:rPr lang="de-CH" dirty="0"/>
              <a:t> </a:t>
            </a:r>
            <a:r>
              <a:rPr lang="de-CH" dirty="0" err="1"/>
              <a:t>mincin</a:t>
            </a:r>
            <a:r>
              <a:rPr lang="de-CH" dirty="0"/>
              <a:t> </a:t>
            </a:r>
            <a:r>
              <a:rPr lang="de-CH" dirty="0" err="1"/>
              <a:t>ulluptat</a:t>
            </a:r>
            <a:r>
              <a:rPr lang="de-CH" dirty="0"/>
              <a:t>. </a:t>
            </a:r>
            <a:r>
              <a:rPr lang="de-CH" dirty="0" err="1"/>
              <a:t>Nulla</a:t>
            </a:r>
            <a:r>
              <a:rPr lang="de-CH" dirty="0"/>
              <a:t> </a:t>
            </a:r>
            <a:r>
              <a:rPr lang="de-CH" dirty="0" err="1"/>
              <a:t>commy</a:t>
            </a:r>
            <a:r>
              <a:rPr lang="de-CH" dirty="0"/>
              <a:t> </a:t>
            </a:r>
            <a:r>
              <a:rPr lang="de-CH" dirty="0" err="1"/>
              <a:t>niam</a:t>
            </a:r>
            <a:r>
              <a:rPr lang="de-CH" dirty="0"/>
              <a:t>, </a:t>
            </a:r>
            <a:r>
              <a:rPr lang="de-CH" dirty="0" err="1"/>
              <a:t>quismodit</a:t>
            </a:r>
            <a:r>
              <a:rPr lang="de-CH" dirty="0"/>
              <a:t> </a:t>
            </a:r>
            <a:r>
              <a:rPr lang="de-CH" dirty="0" err="1"/>
              <a:t>irilit</a:t>
            </a:r>
            <a:r>
              <a:rPr lang="de-CH" dirty="0"/>
              <a:t> </a:t>
            </a:r>
            <a:r>
              <a:rPr lang="de-CH" dirty="0" err="1"/>
              <a:t>incinim</a:t>
            </a:r>
            <a:r>
              <a:rPr lang="de-CH" dirty="0"/>
              <a:t> </a:t>
            </a:r>
            <a:r>
              <a:rPr lang="de-CH" dirty="0" err="1"/>
              <a:t>velisi</a:t>
            </a:r>
            <a:r>
              <a:rPr lang="de-CH" dirty="0"/>
              <a:t> </a:t>
            </a:r>
            <a:r>
              <a:rPr lang="de-CH" dirty="0" err="1"/>
              <a:t>exero</a:t>
            </a:r>
            <a:r>
              <a:rPr lang="de-CH" dirty="0"/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6788082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1573107" y="1859280"/>
            <a:ext cx="10037235" cy="3312161"/>
          </a:xfrm>
          <a:prstGeom prst="rect">
            <a:avLst/>
          </a:prstGeom>
        </p:spPr>
        <p:txBody>
          <a:bodyPr/>
          <a:lstStyle>
            <a:lvl1pPr marL="355591" marR="0" indent="-355591" algn="l" defTabSz="121917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133"/>
            </a:lvl1pPr>
            <a:lvl2pPr marL="952476" indent="-342891">
              <a:buClrTx/>
              <a:buFont typeface="Symbol" panose="05050102010706020507" pitchFamily="18" charset="2"/>
              <a:buChar char="-"/>
              <a:defRPr sz="2133" baseline="0">
                <a:solidFill>
                  <a:schemeClr val="tx1"/>
                </a:solidFill>
              </a:defRPr>
            </a:lvl2pPr>
            <a:lvl3pPr>
              <a:buClrTx/>
              <a:defRPr sz="2133">
                <a:solidFill>
                  <a:schemeClr val="tx1"/>
                </a:solidFill>
              </a:defRPr>
            </a:lvl3pPr>
          </a:lstStyle>
          <a:p>
            <a:pPr lvl="0"/>
            <a:r>
              <a:rPr lang="de-CH" dirty="0"/>
              <a:t>Grundschrift mit Aufzählung, Arial normal, 16 Punkt</a:t>
            </a:r>
          </a:p>
          <a:p>
            <a:pPr lvl="1"/>
            <a:r>
              <a:rPr lang="de-CH" dirty="0"/>
              <a:t>Ebene zwei, 16 Punkt</a:t>
            </a:r>
          </a:p>
          <a:p>
            <a:pPr lvl="2"/>
            <a:endParaRPr lang="de-CH" dirty="0"/>
          </a:p>
        </p:txBody>
      </p:sp>
      <p:sp>
        <p:nvSpPr>
          <p:cNvPr id="14" name="Titel 3"/>
          <p:cNvSpPr>
            <a:spLocks noGrp="1"/>
          </p:cNvSpPr>
          <p:nvPr>
            <p:ph type="title" hasCustomPrompt="1"/>
          </p:nvPr>
        </p:nvSpPr>
        <p:spPr>
          <a:xfrm>
            <a:off x="1581573" y="247614"/>
            <a:ext cx="10021344" cy="944109"/>
          </a:xfrm>
          <a:prstGeom prst="rect">
            <a:avLst/>
          </a:prstGeom>
        </p:spPr>
        <p:txBody>
          <a:bodyPr/>
          <a:lstStyle>
            <a:lvl1pPr>
              <a:defRPr sz="4267" b="0"/>
            </a:lvl1pPr>
          </a:lstStyle>
          <a:p>
            <a:r>
              <a:rPr lang="de-DE" dirty="0"/>
              <a:t>Titel, Arial, normal, 32 Punkt</a:t>
            </a:r>
          </a:p>
        </p:txBody>
      </p:sp>
      <p:pic>
        <p:nvPicPr>
          <p:cNvPr id="7" name="Picture 44" descr="Wappen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43" y="499276"/>
            <a:ext cx="389467" cy="440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rafik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4" y="5475513"/>
            <a:ext cx="12037455" cy="1356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92179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935">
          <p15:clr>
            <a:srgbClr val="FBAE40"/>
          </p15:clr>
        </p15:guide>
        <p15:guide id="2" pos="816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 userDrawn="1"/>
        </p:nvSpPr>
        <p:spPr>
          <a:xfrm>
            <a:off x="1720304" y="4002147"/>
            <a:ext cx="3045353" cy="14366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867" b="1" dirty="0" err="1">
                <a:solidFill>
                  <a:srgbClr val="000000"/>
                </a:solidFill>
                <a:latin typeface="Arial" charset="0"/>
              </a:rPr>
              <a:t>MeteoSvizzera</a:t>
            </a:r>
            <a:endParaRPr lang="de-DE" sz="1867" dirty="0">
              <a:solidFill>
                <a:srgbClr val="000000"/>
              </a:solidFill>
              <a:latin typeface="Arial" charset="0"/>
            </a:endParaRP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867" dirty="0">
                <a:solidFill>
                  <a:srgbClr val="000000"/>
                </a:solidFill>
                <a:latin typeface="Arial" charset="0"/>
              </a:rPr>
              <a:t>Via ai Monti 146</a:t>
            </a: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867" dirty="0">
                <a:solidFill>
                  <a:srgbClr val="000000"/>
                </a:solidFill>
                <a:latin typeface="Arial" charset="0"/>
              </a:rPr>
              <a:t>CH-6605 Locarno-Monti</a:t>
            </a: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867" dirty="0">
                <a:solidFill>
                  <a:srgbClr val="000000"/>
                </a:solidFill>
                <a:latin typeface="Arial" charset="0"/>
              </a:rPr>
              <a:t>T +41 58 460 92 22</a:t>
            </a: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867" dirty="0" err="1">
                <a:solidFill>
                  <a:srgbClr val="000000"/>
                </a:solidFill>
                <a:latin typeface="Arial" charset="0"/>
              </a:rPr>
              <a:t>www.meteosvizzera.ch</a:t>
            </a:r>
            <a:endParaRPr lang="de-DE" sz="1867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" name="Rechteck 14"/>
          <p:cNvSpPr/>
          <p:nvPr userDrawn="1"/>
        </p:nvSpPr>
        <p:spPr>
          <a:xfrm>
            <a:off x="5352504" y="4002147"/>
            <a:ext cx="2673896" cy="14366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867" b="1" dirty="0" err="1">
                <a:solidFill>
                  <a:srgbClr val="000000"/>
                </a:solidFill>
                <a:latin typeface="Arial" charset="0"/>
              </a:rPr>
              <a:t>MétéoSuisse</a:t>
            </a:r>
            <a:endParaRPr lang="de-DE" sz="1867" dirty="0">
              <a:solidFill>
                <a:srgbClr val="000000"/>
              </a:solidFill>
              <a:latin typeface="Arial" charset="0"/>
            </a:endParaRP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867" dirty="0">
                <a:solidFill>
                  <a:srgbClr val="000000"/>
                </a:solidFill>
                <a:latin typeface="Arial" charset="0"/>
              </a:rPr>
              <a:t>7bis, </a:t>
            </a:r>
            <a:r>
              <a:rPr lang="de-DE" sz="1867" dirty="0" err="1">
                <a:solidFill>
                  <a:srgbClr val="000000"/>
                </a:solidFill>
                <a:latin typeface="Arial" charset="0"/>
              </a:rPr>
              <a:t>av</a:t>
            </a:r>
            <a:r>
              <a:rPr lang="de-DE" sz="1867" dirty="0">
                <a:solidFill>
                  <a:srgbClr val="000000"/>
                </a:solidFill>
                <a:latin typeface="Arial" charset="0"/>
              </a:rPr>
              <a:t>. de la </a:t>
            </a:r>
            <a:r>
              <a:rPr lang="de-DE" sz="1867" dirty="0" err="1">
                <a:solidFill>
                  <a:srgbClr val="000000"/>
                </a:solidFill>
                <a:latin typeface="Arial" charset="0"/>
              </a:rPr>
              <a:t>Paix</a:t>
            </a:r>
            <a:endParaRPr lang="de-DE" sz="1867" dirty="0">
              <a:solidFill>
                <a:srgbClr val="000000"/>
              </a:solidFill>
              <a:latin typeface="Arial" charset="0"/>
            </a:endParaRP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1867" dirty="0">
                <a:solidFill>
                  <a:srgbClr val="000000"/>
                </a:solidFill>
                <a:latin typeface="Arial" charset="0"/>
              </a:rPr>
              <a:t>CH-1211 Genève 2</a:t>
            </a: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1867" dirty="0">
                <a:solidFill>
                  <a:srgbClr val="000000"/>
                </a:solidFill>
                <a:latin typeface="Arial" charset="0"/>
              </a:rPr>
              <a:t>T +41 58 460 98 88</a:t>
            </a: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1867" dirty="0" err="1">
                <a:solidFill>
                  <a:srgbClr val="000000"/>
                </a:solidFill>
                <a:latin typeface="Arial" charset="0"/>
              </a:rPr>
              <a:t>www.meteosuisse.ch</a:t>
            </a:r>
            <a:endParaRPr lang="de-DE" sz="1867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6" name="Rechteck 15"/>
          <p:cNvSpPr/>
          <p:nvPr userDrawn="1"/>
        </p:nvSpPr>
        <p:spPr>
          <a:xfrm>
            <a:off x="8646037" y="4002147"/>
            <a:ext cx="2803907" cy="14366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867" b="1" dirty="0" err="1">
                <a:solidFill>
                  <a:srgbClr val="000000"/>
                </a:solidFill>
                <a:latin typeface="Arial" charset="0"/>
              </a:rPr>
              <a:t>MétéoSuisse</a:t>
            </a:r>
            <a:endParaRPr lang="de-DE" sz="1867" dirty="0">
              <a:solidFill>
                <a:srgbClr val="000000"/>
              </a:solidFill>
              <a:latin typeface="Arial" charset="0"/>
            </a:endParaRP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867" dirty="0" err="1">
                <a:solidFill>
                  <a:srgbClr val="000000"/>
                </a:solidFill>
                <a:latin typeface="Arial" charset="0"/>
              </a:rPr>
              <a:t>Chemin</a:t>
            </a:r>
            <a:r>
              <a:rPr lang="de-DE" sz="1867" dirty="0">
                <a:solidFill>
                  <a:srgbClr val="000000"/>
                </a:solidFill>
                <a:latin typeface="Arial" charset="0"/>
              </a:rPr>
              <a:t> de </a:t>
            </a:r>
            <a:r>
              <a:rPr lang="de-DE" sz="1867" dirty="0" err="1">
                <a:solidFill>
                  <a:srgbClr val="000000"/>
                </a:solidFill>
                <a:latin typeface="Arial" charset="0"/>
              </a:rPr>
              <a:t>l‘Aérologie</a:t>
            </a:r>
            <a:endParaRPr lang="de-DE" sz="1867" dirty="0">
              <a:solidFill>
                <a:srgbClr val="000000"/>
              </a:solidFill>
              <a:latin typeface="Arial" charset="0"/>
            </a:endParaRP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867" dirty="0">
                <a:solidFill>
                  <a:srgbClr val="000000"/>
                </a:solidFill>
                <a:latin typeface="Arial" charset="0"/>
              </a:rPr>
              <a:t>CH-1530 Payerne</a:t>
            </a: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867" dirty="0">
                <a:solidFill>
                  <a:srgbClr val="000000"/>
                </a:solidFill>
                <a:latin typeface="Arial" charset="0"/>
              </a:rPr>
              <a:t>T +41 58 460 94 44</a:t>
            </a: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867" dirty="0" err="1">
                <a:solidFill>
                  <a:srgbClr val="000000"/>
                </a:solidFill>
                <a:latin typeface="Arial" charset="0"/>
              </a:rPr>
              <a:t>www.meteosuisse.ch</a:t>
            </a:r>
            <a:endParaRPr lang="de-DE" sz="1867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" name="Rechteck 19"/>
          <p:cNvSpPr/>
          <p:nvPr userDrawn="1"/>
        </p:nvSpPr>
        <p:spPr>
          <a:xfrm>
            <a:off x="1703688" y="1623014"/>
            <a:ext cx="4588387" cy="16411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2133" b="1" dirty="0" err="1">
                <a:solidFill>
                  <a:srgbClr val="000000"/>
                </a:solidFill>
                <a:latin typeface="Arial" charset="0"/>
              </a:rPr>
              <a:t>MeteoSchweiz</a:t>
            </a:r>
            <a:r>
              <a:rPr lang="de-DE" sz="2133" b="1" dirty="0">
                <a:solidFill>
                  <a:srgbClr val="000000"/>
                </a:solidFill>
                <a:latin typeface="Arial" charset="0"/>
              </a:rPr>
              <a:t> </a:t>
            </a: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2133" dirty="0">
                <a:solidFill>
                  <a:srgbClr val="000000"/>
                </a:solidFill>
                <a:latin typeface="Arial" charset="0"/>
              </a:rPr>
              <a:t>Operation Center 1 </a:t>
            </a: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2133" dirty="0">
                <a:solidFill>
                  <a:srgbClr val="000000"/>
                </a:solidFill>
                <a:latin typeface="Arial" charset="0"/>
              </a:rPr>
              <a:t>CH-8058 Zürich-Flughafen </a:t>
            </a: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2133" dirty="0">
                <a:solidFill>
                  <a:srgbClr val="000000"/>
                </a:solidFill>
                <a:latin typeface="Arial" charset="0"/>
              </a:rPr>
              <a:t>T +41 58 460 91 11 www.meteoschweiz.ch</a:t>
            </a:r>
          </a:p>
        </p:txBody>
      </p:sp>
      <p:grpSp>
        <p:nvGrpSpPr>
          <p:cNvPr id="14" name="Gruppieren 13"/>
          <p:cNvGrpSpPr/>
          <p:nvPr userDrawn="1"/>
        </p:nvGrpSpPr>
        <p:grpSpPr>
          <a:xfrm>
            <a:off x="1214917" y="483439"/>
            <a:ext cx="2682611" cy="698500"/>
            <a:chOff x="911188" y="362579"/>
            <a:chExt cx="2011958" cy="523875"/>
          </a:xfrm>
        </p:grpSpPr>
        <p:pic>
          <p:nvPicPr>
            <p:cNvPr id="17" name="Picture 37" descr="Logo_CMYK_pos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6071" y="378454"/>
              <a:ext cx="1997075" cy="5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44" descr="Wappen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1188" y="362579"/>
              <a:ext cx="292100" cy="33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9" name="Grafik 1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4" y="5475513"/>
            <a:ext cx="12037455" cy="1356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20621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903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661CDC-E313-4A12-BBE8-143CF9101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116A3C9-2584-4829-A8C7-737BC8460D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44D9697-C51E-4A7F-81DC-62BDB43AED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141A770-8694-4A6A-B168-3589492B3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1A483-7CF5-4499-A0D2-DF82A98C47AD}" type="datetimeFigureOut">
              <a:rPr lang="de-DE" smtClean="0"/>
              <a:t>12.09.2023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4BB4611-1483-4C9D-9A3A-FE084097A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526E857-5B10-4CA0-B27B-889F07B2D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86D94-3C52-46BB-9F24-BC79F0CEF31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7750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33561D-630B-4924-8393-F791D797F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31E36FE0-D3B9-4EE0-BA0C-B176FB4417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18CEBE5-0BD3-4BB6-8155-967D4D738F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424189D-9375-447F-ADF4-DD96759DA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1A483-7CF5-4499-A0D2-DF82A98C47AD}" type="datetimeFigureOut">
              <a:rPr lang="de-DE" smtClean="0"/>
              <a:t>12.09.2023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7CC9B61-D799-45ED-82D8-62125E32B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BC3493C-06AA-4682-BE73-77C5976FF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86D94-3C52-46BB-9F24-BC79F0CEF31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7730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image" Target="../media/image2.jpeg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2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11.emf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42A6CE00-4778-4AD4-9F46-A8983B8E9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1E05001-4A53-4E40-B2BD-65E2DFC334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636AC50-664F-4C18-903B-26C5C6CF55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A1A483-7CF5-4499-A0D2-DF82A98C47AD}" type="datetimeFigureOut">
              <a:rPr lang="de-DE" smtClean="0"/>
              <a:t>12.09.2023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85949CA-2260-40E2-BA5D-FBD0A56843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7AE044F-C76C-4236-97CE-5B547AD13A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B86D94-3C52-46BB-9F24-BC79F0CEF31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5872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DWD-Logo" descr="Wort-Bild-Marke des Deutschen Wetterdienst. Wetter und Klima aus einer Hand." title="DWD-Logo"/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9850147" y="192000"/>
            <a:ext cx="2149853" cy="576000"/>
          </a:xfrm>
          <a:prstGeom prst="rect">
            <a:avLst/>
          </a:prstGeom>
        </p:spPr>
      </p:pic>
      <p:cxnSp>
        <p:nvCxnSpPr>
          <p:cNvPr id="10" name="Inhalt beginnt" descr="Ab hier sollte der Inhalt der Folie beginnen." title="Horizontale Linie"/>
          <p:cNvCxnSpPr/>
          <p:nvPr userDrawn="1"/>
        </p:nvCxnSpPr>
        <p:spPr>
          <a:xfrm>
            <a:off x="192000" y="960000"/>
            <a:ext cx="11808000" cy="0"/>
          </a:xfrm>
          <a:prstGeom prst="line">
            <a:avLst/>
          </a:prstGeom>
          <a:ln w="12700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platzhalter"/>
          <p:cNvSpPr>
            <a:spLocks noGrp="1"/>
          </p:cNvSpPr>
          <p:nvPr>
            <p:ph type="title"/>
          </p:nvPr>
        </p:nvSpPr>
        <p:spPr>
          <a:xfrm>
            <a:off x="527050" y="1152001"/>
            <a:ext cx="11137900" cy="480132"/>
          </a:xfrm>
          <a:prstGeom prst="rect">
            <a:avLst/>
          </a:prstGeom>
        </p:spPr>
        <p:txBody>
          <a:bodyPr vert="horz" wrap="square" lIns="72000" tIns="0" rIns="72000" bIns="0" rtlCol="0" anchor="t" anchorCtr="0">
            <a:spAutoFit/>
          </a:bodyPr>
          <a:lstStyle/>
          <a:p>
            <a:r>
              <a:rPr lang="de-DE" dirty="0"/>
              <a:t>Folientitel durch Klicken bearbeiten</a:t>
            </a:r>
            <a:endParaRPr lang="en-US" dirty="0"/>
          </a:p>
        </p:txBody>
      </p:sp>
      <p:sp>
        <p:nvSpPr>
          <p:cNvPr id="13" name="Textplatzhalter"/>
          <p:cNvSpPr>
            <a:spLocks noGrp="1"/>
          </p:cNvSpPr>
          <p:nvPr>
            <p:ph type="body" idx="1"/>
          </p:nvPr>
        </p:nvSpPr>
        <p:spPr>
          <a:xfrm>
            <a:off x="527050" y="1826686"/>
            <a:ext cx="11137900" cy="4200965"/>
          </a:xfrm>
          <a:prstGeom prst="rect">
            <a:avLst/>
          </a:prstGeom>
        </p:spPr>
        <p:txBody>
          <a:bodyPr vert="horz" lIns="72000" tIns="36000" rIns="72000" bIns="36000" rtlCol="0">
            <a:normAutofit/>
          </a:bodyPr>
          <a:lstStyle/>
          <a:p>
            <a:pPr marL="469888" marR="0" lvl="0" indent="-469888" algn="l" defTabSz="121917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/>
            </a:pPr>
            <a:r>
              <a:rPr kumimoji="0" lang="de-DE" alt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Text durch Klicken hinzufügen</a:t>
            </a:r>
          </a:p>
          <a:p>
            <a:pPr marL="922844" marR="0" lvl="1" indent="-347125" algn="l" defTabSz="121917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/>
            </a:pPr>
            <a:r>
              <a:rPr kumimoji="0" lang="de-DE" alt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Zweite Ebene</a:t>
            </a:r>
          </a:p>
          <a:p>
            <a:pPr marL="1523962" marR="0" lvl="2" indent="-304792" algn="l" defTabSz="121917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/>
            </a:pPr>
            <a:r>
              <a:rPr kumimoji="0" lang="de-DE" alt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Dritte Ebene</a:t>
            </a:r>
          </a:p>
          <a:p>
            <a:pPr marL="2133547" marR="0" lvl="3" indent="-304792" algn="l" defTabSz="121917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/>
            </a:pPr>
            <a:r>
              <a:rPr kumimoji="0" lang="de-DE" alt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Vierte Ebene</a:t>
            </a:r>
          </a:p>
          <a:p>
            <a:pPr marL="2743131" marR="0" lvl="4" indent="-304792" algn="l" defTabSz="121917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/>
            </a:pPr>
            <a:r>
              <a:rPr kumimoji="0" lang="de-DE" alt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Fünfte Ebene</a:t>
            </a:r>
          </a:p>
        </p:txBody>
      </p:sp>
      <p:cxnSp>
        <p:nvCxnSpPr>
          <p:cNvPr id="12" name="Inhalt endet" descr="Ab hier sollte der Inhalt der Folie beginnen." title="Horizontale Linie"/>
          <p:cNvCxnSpPr/>
          <p:nvPr userDrawn="1"/>
        </p:nvCxnSpPr>
        <p:spPr>
          <a:xfrm>
            <a:off x="192000" y="6211904"/>
            <a:ext cx="11808000" cy="0"/>
          </a:xfrm>
          <a:prstGeom prst="line">
            <a:avLst/>
          </a:prstGeom>
          <a:ln w="12700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Bundesadler" descr="Bundesadler_kleiner"/>
          <p:cNvPicPr>
            <a:picLocks noChangeAspect="1" noChangeArrowheads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2002" y="6310160"/>
            <a:ext cx="412236" cy="3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atumsplatzhalter"/>
          <p:cNvSpPr>
            <a:spLocks noGrp="1"/>
          </p:cNvSpPr>
          <p:nvPr>
            <p:ph type="dt" sz="half" idx="2"/>
          </p:nvPr>
        </p:nvSpPr>
        <p:spPr>
          <a:xfrm>
            <a:off x="722888" y="6319070"/>
            <a:ext cx="2858512" cy="366183"/>
          </a:xfrm>
          <a:prstGeom prst="rect">
            <a:avLst/>
          </a:prstGeom>
        </p:spPr>
        <p:txBody>
          <a:bodyPr vert="horz" lIns="91440" tIns="14400" rIns="91440" bIns="0" rtlCol="0" anchor="ctr"/>
          <a:lstStyle>
            <a:lvl1pPr algn="l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/>
              <a:t>2022</a:t>
            </a:r>
          </a:p>
        </p:txBody>
      </p:sp>
      <p:sp>
        <p:nvSpPr>
          <p:cNvPr id="8" name="Fußzeilenplatzhalter"/>
          <p:cNvSpPr>
            <a:spLocks noGrp="1"/>
          </p:cNvSpPr>
          <p:nvPr>
            <p:ph type="ftr" sz="quarter" idx="3"/>
          </p:nvPr>
        </p:nvSpPr>
        <p:spPr>
          <a:xfrm>
            <a:off x="3581401" y="6319070"/>
            <a:ext cx="7385751" cy="366183"/>
          </a:xfrm>
          <a:prstGeom prst="rect">
            <a:avLst/>
          </a:prstGeom>
        </p:spPr>
        <p:txBody>
          <a:bodyPr vert="horz" lIns="91440" tIns="14400" rIns="91440" bIns="0" rtlCol="0" anchor="ctr"/>
          <a:lstStyle>
            <a:lvl1pPr algn="r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/>
              <a:t>Chiara Marsigli</a:t>
            </a:r>
          </a:p>
        </p:txBody>
      </p:sp>
      <p:sp>
        <p:nvSpPr>
          <p:cNvPr id="9" name="Foliennummernplatzhalter"/>
          <p:cNvSpPr>
            <a:spLocks noGrp="1"/>
          </p:cNvSpPr>
          <p:nvPr>
            <p:ph type="sldNum" sz="quarter" idx="4"/>
          </p:nvPr>
        </p:nvSpPr>
        <p:spPr>
          <a:xfrm>
            <a:off x="10967151" y="6319070"/>
            <a:ext cx="697800" cy="366183"/>
          </a:xfrm>
          <a:prstGeom prst="rect">
            <a:avLst/>
          </a:prstGeom>
        </p:spPr>
        <p:txBody>
          <a:bodyPr vert="horz" lIns="91440" tIns="14400" rIns="91440" bIns="0" rtlCol="0" anchor="ctr"/>
          <a:lstStyle>
            <a:lvl1pPr algn="r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58FC84-22FA-4F5E-86B7-A7761BE44B02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70525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9" r:id="rId15"/>
    <p:sldLayoutId id="2147483696" r:id="rId16"/>
    <p:sldLayoutId id="2147483733" r:id="rId17"/>
    <p:sldLayoutId id="2147483734" r:id="rId18"/>
    <p:sldLayoutId id="2147483736" r:id="rId19"/>
    <p:sldLayoutId id="2147483737" r:id="rId20"/>
  </p:sldLayoutIdLst>
  <p:hf hdr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4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9888" marR="0" indent="-469888" algn="l" defTabSz="1219170" rtl="0" eaLnBrk="0" fontAlgn="base" latinLnBrk="0" hangingPunct="0">
        <a:lnSpc>
          <a:spcPct val="100000"/>
        </a:lnSpc>
        <a:spcBef>
          <a:spcPct val="40000"/>
        </a:spcBef>
        <a:spcAft>
          <a:spcPct val="0"/>
        </a:spcAft>
        <a:buClr>
          <a:schemeClr val="tx1"/>
        </a:buClr>
        <a:buSzPct val="95000"/>
        <a:buFont typeface="Wingdings" panose="05000000000000000000" pitchFamily="2" charset="2"/>
        <a:buChar char=""/>
        <a:tabLst/>
        <a:defRPr sz="2133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922844" marR="0" indent="-347125" algn="l" defTabSz="1219170" rtl="0" eaLnBrk="0" fontAlgn="base" latinLnBrk="0" hangingPunct="0">
        <a:lnSpc>
          <a:spcPct val="100000"/>
        </a:lnSpc>
        <a:spcBef>
          <a:spcPct val="40000"/>
        </a:spcBef>
        <a:spcAft>
          <a:spcPct val="0"/>
        </a:spcAft>
        <a:buClr>
          <a:srgbClr val="2D4B9B"/>
        </a:buClr>
        <a:buSzPct val="95000"/>
        <a:buFont typeface="Wingdings" panose="05000000000000000000" pitchFamily="2" charset="2"/>
        <a:buChar char="è"/>
        <a:tabLst/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marR="0" indent="-304792" algn="l" defTabSz="1219170" rtl="0" eaLnBrk="0" fontAlgn="base" latinLnBrk="0" hangingPunct="0">
        <a:lnSpc>
          <a:spcPct val="100000"/>
        </a:lnSpc>
        <a:spcBef>
          <a:spcPct val="40000"/>
        </a:spcBef>
        <a:spcAft>
          <a:spcPct val="0"/>
        </a:spcAft>
        <a:buClr>
          <a:srgbClr val="2D4B9B"/>
        </a:buClr>
        <a:buSzPct val="95000"/>
        <a:buFont typeface="Wingdings" panose="05000000000000000000" pitchFamily="2" charset="2"/>
        <a:buChar char="è"/>
        <a:tabLst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marR="0" indent="-304792" algn="l" defTabSz="1219170" rtl="0" eaLnBrk="0" fontAlgn="base" latinLnBrk="0" hangingPunct="0">
        <a:lnSpc>
          <a:spcPct val="100000"/>
        </a:lnSpc>
        <a:spcBef>
          <a:spcPct val="40000"/>
        </a:spcBef>
        <a:spcAft>
          <a:spcPct val="0"/>
        </a:spcAft>
        <a:buClr>
          <a:srgbClr val="2D4B9B"/>
        </a:buClr>
        <a:buSzPct val="95000"/>
        <a:buFont typeface="Wingdings" panose="05000000000000000000" pitchFamily="2" charset="2"/>
        <a:buChar char="è"/>
        <a:tabLst/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marR="0" indent="-304792" algn="l" defTabSz="1219170" rtl="0" eaLnBrk="0" fontAlgn="base" latinLnBrk="0" hangingPunct="0">
        <a:lnSpc>
          <a:spcPct val="100000"/>
        </a:lnSpc>
        <a:spcBef>
          <a:spcPct val="40000"/>
        </a:spcBef>
        <a:spcAft>
          <a:spcPct val="0"/>
        </a:spcAft>
        <a:buClr>
          <a:srgbClr val="2D4B9B"/>
        </a:buClr>
        <a:buSzPct val="95000"/>
        <a:buFont typeface="Wingdings" panose="05000000000000000000" pitchFamily="2" charset="2"/>
        <a:buChar char="è"/>
        <a:tabLst/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orient="horz" pos="577">
          <p15:clr>
            <a:srgbClr val="F26B43"/>
          </p15:clr>
        </p15:guide>
        <p15:guide id="3" orient="horz" pos="2867">
          <p15:clr>
            <a:srgbClr val="F26B43"/>
          </p15:clr>
        </p15:guide>
        <p15:guide id="4" pos="5511">
          <p15:clr>
            <a:srgbClr val="F26B43"/>
          </p15:clr>
        </p15:guide>
        <p15:guide id="5" pos="249">
          <p15:clr>
            <a:srgbClr val="F26B43"/>
          </p15:clr>
        </p15:guide>
        <p15:guide id="6" pos="5465">
          <p15:clr>
            <a:srgbClr val="F26B43"/>
          </p15:clr>
        </p15:guide>
        <p15:guide id="7" pos="295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>
            <a:extLst>
              <a:ext uri="{FF2B5EF4-FFF2-40B4-BE49-F238E27FC236}">
                <a16:creationId xmlns:a16="http://schemas.microsoft.com/office/drawing/2014/main" id="{685F8B10-97D9-4AFC-9728-25867B7F04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990600"/>
            <a:ext cx="103632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Klicken Sie, um das Titelformat zu bearbeiten</a:t>
            </a:r>
          </a:p>
        </p:txBody>
      </p:sp>
      <p:sp>
        <p:nvSpPr>
          <p:cNvPr id="174083" name="Rectangle 3">
            <a:extLst>
              <a:ext uri="{FF2B5EF4-FFF2-40B4-BE49-F238E27FC236}">
                <a16:creationId xmlns:a16="http://schemas.microsoft.com/office/drawing/2014/main" id="{A12CD323-4599-460E-9AC9-86BFC36A14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Klicken Sie, um die Formate des Vorlagentextes zu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174084" name="Rectangle 4">
            <a:extLst>
              <a:ext uri="{FF2B5EF4-FFF2-40B4-BE49-F238E27FC236}">
                <a16:creationId xmlns:a16="http://schemas.microsoft.com/office/drawing/2014/main" id="{E251345D-89BF-437F-93BC-C93C7F434E2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27051" y="6578600"/>
            <a:ext cx="3937000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000000"/>
                </a:solidFill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r>
              <a:rPr lang="de-DE"/>
              <a:t>Schulz et al.: TERRA_URB in ICON</a:t>
            </a:r>
          </a:p>
        </p:txBody>
      </p:sp>
      <p:sp>
        <p:nvSpPr>
          <p:cNvPr id="174085" name="Rectangle 5">
            <a:extLst>
              <a:ext uri="{FF2B5EF4-FFF2-40B4-BE49-F238E27FC236}">
                <a16:creationId xmlns:a16="http://schemas.microsoft.com/office/drawing/2014/main" id="{42908A94-A366-4191-9D7C-D72EA3D439F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578600"/>
            <a:ext cx="3860800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000000"/>
                </a:solidFill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r>
              <a:rPr lang="de-DE"/>
              <a:t>6 Mar. 2023</a:t>
            </a:r>
          </a:p>
        </p:txBody>
      </p:sp>
      <p:sp>
        <p:nvSpPr>
          <p:cNvPr id="174086" name="Rectangle 6">
            <a:extLst>
              <a:ext uri="{FF2B5EF4-FFF2-40B4-BE49-F238E27FC236}">
                <a16:creationId xmlns:a16="http://schemas.microsoft.com/office/drawing/2014/main" id="{D56A708B-FC5F-4931-88B0-62AEE6649FE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D59ADB91-369E-44C5-BD26-A48B559BC29D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04858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MS PGothic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charset="0"/>
          <a:ea typeface="MS PGothic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charset="0"/>
          <a:ea typeface="MS PGothic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charset="0"/>
          <a:ea typeface="MS PGothic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charset="0"/>
          <a:ea typeface="MS PGothic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DWD-Logo" descr="Wort-Bild-Marke des Deutschen Wetterdienst. Wetter und Klima aus einer Hand." title="DWD-Logo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9850147" y="192000"/>
            <a:ext cx="2149853" cy="576000"/>
          </a:xfrm>
          <a:prstGeom prst="rect">
            <a:avLst/>
          </a:prstGeom>
        </p:spPr>
      </p:pic>
      <p:cxnSp>
        <p:nvCxnSpPr>
          <p:cNvPr id="10" name="Inhalt beginnt" descr="Ab hier sollte der Inhalt der Folie beginnen." title="Horizontale Linie"/>
          <p:cNvCxnSpPr/>
          <p:nvPr userDrawn="1"/>
        </p:nvCxnSpPr>
        <p:spPr>
          <a:xfrm>
            <a:off x="192000" y="960000"/>
            <a:ext cx="11808000" cy="0"/>
          </a:xfrm>
          <a:prstGeom prst="line">
            <a:avLst/>
          </a:prstGeom>
          <a:ln w="12700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platzhalter"/>
          <p:cNvSpPr>
            <a:spLocks noGrp="1"/>
          </p:cNvSpPr>
          <p:nvPr>
            <p:ph type="title"/>
          </p:nvPr>
        </p:nvSpPr>
        <p:spPr>
          <a:xfrm>
            <a:off x="527050" y="1152001"/>
            <a:ext cx="11137900" cy="480132"/>
          </a:xfrm>
          <a:prstGeom prst="rect">
            <a:avLst/>
          </a:prstGeom>
        </p:spPr>
        <p:txBody>
          <a:bodyPr vert="horz" wrap="square" lIns="72000" tIns="0" rIns="72000" bIns="0" rtlCol="0" anchor="t" anchorCtr="0">
            <a:spAutoFit/>
          </a:bodyPr>
          <a:lstStyle/>
          <a:p>
            <a:r>
              <a:rPr lang="de-DE" dirty="0"/>
              <a:t>Folientitel durch Klicken bearbeiten</a:t>
            </a:r>
            <a:endParaRPr lang="en-US" dirty="0"/>
          </a:p>
        </p:txBody>
      </p:sp>
      <p:sp>
        <p:nvSpPr>
          <p:cNvPr id="13" name="Textplatzhalter"/>
          <p:cNvSpPr>
            <a:spLocks noGrp="1"/>
          </p:cNvSpPr>
          <p:nvPr>
            <p:ph type="body" idx="1"/>
          </p:nvPr>
        </p:nvSpPr>
        <p:spPr>
          <a:xfrm>
            <a:off x="527050" y="1826686"/>
            <a:ext cx="11137900" cy="4200965"/>
          </a:xfrm>
          <a:prstGeom prst="rect">
            <a:avLst/>
          </a:prstGeom>
        </p:spPr>
        <p:txBody>
          <a:bodyPr vert="horz" lIns="72000" tIns="36000" rIns="72000" bIns="36000" rtlCol="0">
            <a:normAutofit/>
          </a:bodyPr>
          <a:lstStyle/>
          <a:p>
            <a:pPr marL="469888" marR="0" lvl="0" indent="-469888" algn="l" defTabSz="121917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/>
            </a:pPr>
            <a:r>
              <a:rPr kumimoji="0" lang="de-DE" alt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Text durch Klicken hinzufügen</a:t>
            </a:r>
          </a:p>
          <a:p>
            <a:pPr marL="922844" marR="0" lvl="1" indent="-347125" algn="l" defTabSz="121917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/>
            </a:pPr>
            <a:r>
              <a:rPr kumimoji="0" lang="de-DE" alt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Zweite Ebene</a:t>
            </a:r>
          </a:p>
          <a:p>
            <a:pPr marL="1523962" marR="0" lvl="2" indent="-304792" algn="l" defTabSz="121917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/>
            </a:pPr>
            <a:r>
              <a:rPr kumimoji="0" lang="de-DE" alt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Dritte Ebene</a:t>
            </a:r>
          </a:p>
          <a:p>
            <a:pPr marL="2133547" marR="0" lvl="3" indent="-304792" algn="l" defTabSz="121917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/>
            </a:pPr>
            <a:r>
              <a:rPr kumimoji="0" lang="de-DE" alt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Vierte Ebene</a:t>
            </a:r>
          </a:p>
          <a:p>
            <a:pPr marL="2743131" marR="0" lvl="4" indent="-304792" algn="l" defTabSz="121917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/>
            </a:pPr>
            <a:r>
              <a:rPr kumimoji="0" lang="de-DE" alt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Fünfte Ebene</a:t>
            </a:r>
          </a:p>
        </p:txBody>
      </p:sp>
      <p:cxnSp>
        <p:nvCxnSpPr>
          <p:cNvPr id="12" name="Inhalt endet" descr="Ab hier sollte der Inhalt der Folie beginnen." title="Horizontale Linie"/>
          <p:cNvCxnSpPr/>
          <p:nvPr userDrawn="1"/>
        </p:nvCxnSpPr>
        <p:spPr>
          <a:xfrm>
            <a:off x="192000" y="6211904"/>
            <a:ext cx="11808000" cy="0"/>
          </a:xfrm>
          <a:prstGeom prst="line">
            <a:avLst/>
          </a:prstGeom>
          <a:ln w="12700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Bundesadler" descr="Bundesadler_kleiner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2002" y="6310160"/>
            <a:ext cx="412236" cy="3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atumsplatzhalter"/>
          <p:cNvSpPr>
            <a:spLocks noGrp="1"/>
          </p:cNvSpPr>
          <p:nvPr>
            <p:ph type="dt" sz="half" idx="2"/>
          </p:nvPr>
        </p:nvSpPr>
        <p:spPr>
          <a:xfrm>
            <a:off x="722888" y="6319070"/>
            <a:ext cx="2858512" cy="366183"/>
          </a:xfrm>
          <a:prstGeom prst="rect">
            <a:avLst/>
          </a:prstGeom>
        </p:spPr>
        <p:txBody>
          <a:bodyPr vert="horz" lIns="91440" tIns="14400" rIns="91440" bIns="0" rtlCol="0" anchor="ctr"/>
          <a:lstStyle>
            <a:lvl1pPr algn="l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8" name="Fußzeilenplatzhalter"/>
          <p:cNvSpPr>
            <a:spLocks noGrp="1"/>
          </p:cNvSpPr>
          <p:nvPr>
            <p:ph type="ftr" sz="quarter" idx="3"/>
          </p:nvPr>
        </p:nvSpPr>
        <p:spPr>
          <a:xfrm>
            <a:off x="3581401" y="6319070"/>
            <a:ext cx="7385751" cy="366183"/>
          </a:xfrm>
          <a:prstGeom prst="rect">
            <a:avLst/>
          </a:prstGeom>
        </p:spPr>
        <p:txBody>
          <a:bodyPr vert="horz" lIns="91440" tIns="14400" rIns="91440" bIns="0" rtlCol="0" anchor="ctr"/>
          <a:lstStyle>
            <a:lvl1pPr algn="r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9" name="Foliennummernplatzhalter"/>
          <p:cNvSpPr>
            <a:spLocks noGrp="1"/>
          </p:cNvSpPr>
          <p:nvPr>
            <p:ph type="sldNum" sz="quarter" idx="4"/>
          </p:nvPr>
        </p:nvSpPr>
        <p:spPr>
          <a:xfrm>
            <a:off x="10967151" y="6319070"/>
            <a:ext cx="697800" cy="366183"/>
          </a:xfrm>
          <a:prstGeom prst="rect">
            <a:avLst/>
          </a:prstGeom>
        </p:spPr>
        <p:txBody>
          <a:bodyPr vert="horz" lIns="91440" tIns="14400" rIns="91440" bIns="0" rtlCol="0" anchor="ctr"/>
          <a:lstStyle>
            <a:lvl1pPr algn="r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58FC84-22FA-4F5E-86B7-A7761BE44B02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16776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</p:sldLayoutIdLst>
  <p:hf hdr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4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9888" marR="0" indent="-469888" algn="l" defTabSz="1219170" rtl="0" eaLnBrk="0" fontAlgn="base" latinLnBrk="0" hangingPunct="0">
        <a:lnSpc>
          <a:spcPct val="100000"/>
        </a:lnSpc>
        <a:spcBef>
          <a:spcPct val="40000"/>
        </a:spcBef>
        <a:spcAft>
          <a:spcPct val="0"/>
        </a:spcAft>
        <a:buClr>
          <a:schemeClr val="tx1"/>
        </a:buClr>
        <a:buSzPct val="95000"/>
        <a:buFont typeface="Wingdings" panose="05000000000000000000" pitchFamily="2" charset="2"/>
        <a:buChar char=""/>
        <a:tabLst/>
        <a:defRPr sz="2133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922844" marR="0" indent="-347125" algn="l" defTabSz="1219170" rtl="0" eaLnBrk="0" fontAlgn="base" latinLnBrk="0" hangingPunct="0">
        <a:lnSpc>
          <a:spcPct val="100000"/>
        </a:lnSpc>
        <a:spcBef>
          <a:spcPct val="40000"/>
        </a:spcBef>
        <a:spcAft>
          <a:spcPct val="0"/>
        </a:spcAft>
        <a:buClr>
          <a:srgbClr val="2D4B9B"/>
        </a:buClr>
        <a:buSzPct val="95000"/>
        <a:buFont typeface="Wingdings" panose="05000000000000000000" pitchFamily="2" charset="2"/>
        <a:buChar char="è"/>
        <a:tabLst/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marR="0" indent="-304792" algn="l" defTabSz="1219170" rtl="0" eaLnBrk="0" fontAlgn="base" latinLnBrk="0" hangingPunct="0">
        <a:lnSpc>
          <a:spcPct val="100000"/>
        </a:lnSpc>
        <a:spcBef>
          <a:spcPct val="40000"/>
        </a:spcBef>
        <a:spcAft>
          <a:spcPct val="0"/>
        </a:spcAft>
        <a:buClr>
          <a:srgbClr val="2D4B9B"/>
        </a:buClr>
        <a:buSzPct val="95000"/>
        <a:buFont typeface="Wingdings" panose="05000000000000000000" pitchFamily="2" charset="2"/>
        <a:buChar char="è"/>
        <a:tabLst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marR="0" indent="-304792" algn="l" defTabSz="1219170" rtl="0" eaLnBrk="0" fontAlgn="base" latinLnBrk="0" hangingPunct="0">
        <a:lnSpc>
          <a:spcPct val="100000"/>
        </a:lnSpc>
        <a:spcBef>
          <a:spcPct val="40000"/>
        </a:spcBef>
        <a:spcAft>
          <a:spcPct val="0"/>
        </a:spcAft>
        <a:buClr>
          <a:srgbClr val="2D4B9B"/>
        </a:buClr>
        <a:buSzPct val="95000"/>
        <a:buFont typeface="Wingdings" panose="05000000000000000000" pitchFamily="2" charset="2"/>
        <a:buChar char="è"/>
        <a:tabLst/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marR="0" indent="-304792" algn="l" defTabSz="1219170" rtl="0" eaLnBrk="0" fontAlgn="base" latinLnBrk="0" hangingPunct="0">
        <a:lnSpc>
          <a:spcPct val="100000"/>
        </a:lnSpc>
        <a:spcBef>
          <a:spcPct val="40000"/>
        </a:spcBef>
        <a:spcAft>
          <a:spcPct val="0"/>
        </a:spcAft>
        <a:buClr>
          <a:srgbClr val="2D4B9B"/>
        </a:buClr>
        <a:buSzPct val="95000"/>
        <a:buFont typeface="Wingdings" panose="05000000000000000000" pitchFamily="2" charset="2"/>
        <a:buChar char="è"/>
        <a:tabLst/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orient="horz" pos="577">
          <p15:clr>
            <a:srgbClr val="F26B43"/>
          </p15:clr>
        </p15:guide>
        <p15:guide id="3" orient="horz" pos="2867">
          <p15:clr>
            <a:srgbClr val="F26B43"/>
          </p15:clr>
        </p15:guide>
        <p15:guide id="4" pos="5511">
          <p15:clr>
            <a:srgbClr val="F26B43"/>
          </p15:clr>
        </p15:guide>
        <p15:guide id="5" pos="249">
          <p15:clr>
            <a:srgbClr val="F26B43"/>
          </p15:clr>
        </p15:guide>
        <p15:guide id="6" pos="5465">
          <p15:clr>
            <a:srgbClr val="F26B43"/>
          </p15:clr>
        </p15:guide>
        <p15:guide id="7" pos="295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DWD-Logo" descr="Wort-Bild-Marke des Deutschen Wetterdienst. Wetter und Klima aus einer Hand." title="DWD-Logo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9850147" y="192000"/>
            <a:ext cx="2149853" cy="576000"/>
          </a:xfrm>
          <a:prstGeom prst="rect">
            <a:avLst/>
          </a:prstGeom>
        </p:spPr>
      </p:pic>
      <p:cxnSp>
        <p:nvCxnSpPr>
          <p:cNvPr id="10" name="Inhalt beginnt" descr="Ab hier sollte der Inhalt der Folie beginnen." title="Horizontale Linie"/>
          <p:cNvCxnSpPr/>
          <p:nvPr userDrawn="1"/>
        </p:nvCxnSpPr>
        <p:spPr>
          <a:xfrm>
            <a:off x="192000" y="960000"/>
            <a:ext cx="11808000" cy="0"/>
          </a:xfrm>
          <a:prstGeom prst="line">
            <a:avLst/>
          </a:prstGeom>
          <a:ln w="12700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platzhalter"/>
          <p:cNvSpPr>
            <a:spLocks noGrp="1"/>
          </p:cNvSpPr>
          <p:nvPr>
            <p:ph type="title"/>
          </p:nvPr>
        </p:nvSpPr>
        <p:spPr>
          <a:xfrm>
            <a:off x="527050" y="1152001"/>
            <a:ext cx="11137900" cy="480132"/>
          </a:xfrm>
          <a:prstGeom prst="rect">
            <a:avLst/>
          </a:prstGeom>
        </p:spPr>
        <p:txBody>
          <a:bodyPr vert="horz" wrap="square" lIns="72000" tIns="0" rIns="72000" bIns="0" rtlCol="0" anchor="t" anchorCtr="0">
            <a:spAutoFit/>
          </a:bodyPr>
          <a:lstStyle/>
          <a:p>
            <a:r>
              <a:rPr lang="de-DE" dirty="0"/>
              <a:t>Folientitel durch Klicken bearbeiten</a:t>
            </a:r>
            <a:endParaRPr lang="en-US" dirty="0"/>
          </a:p>
        </p:txBody>
      </p:sp>
      <p:sp>
        <p:nvSpPr>
          <p:cNvPr id="13" name="Textplatzhalter"/>
          <p:cNvSpPr>
            <a:spLocks noGrp="1"/>
          </p:cNvSpPr>
          <p:nvPr>
            <p:ph type="body" idx="1"/>
          </p:nvPr>
        </p:nvSpPr>
        <p:spPr>
          <a:xfrm>
            <a:off x="527050" y="1826686"/>
            <a:ext cx="11137900" cy="4200965"/>
          </a:xfrm>
          <a:prstGeom prst="rect">
            <a:avLst/>
          </a:prstGeom>
        </p:spPr>
        <p:txBody>
          <a:bodyPr vert="horz" lIns="72000" tIns="36000" rIns="72000" bIns="36000" rtlCol="0">
            <a:normAutofit/>
          </a:bodyPr>
          <a:lstStyle/>
          <a:p>
            <a:pPr marL="469888" marR="0" lvl="0" indent="-469888" algn="l" defTabSz="121917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/>
            </a:pPr>
            <a:r>
              <a:rPr kumimoji="0" lang="de-DE" alt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Text durch Klicken hinzufügen</a:t>
            </a:r>
          </a:p>
          <a:p>
            <a:pPr marL="922844" marR="0" lvl="1" indent="-347125" algn="l" defTabSz="121917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/>
            </a:pPr>
            <a:r>
              <a:rPr kumimoji="0" lang="de-DE" alt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Zweite Ebene</a:t>
            </a:r>
          </a:p>
          <a:p>
            <a:pPr marL="1523962" marR="0" lvl="2" indent="-304792" algn="l" defTabSz="121917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/>
            </a:pPr>
            <a:r>
              <a:rPr kumimoji="0" lang="de-DE" alt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Dritte Ebene</a:t>
            </a:r>
          </a:p>
          <a:p>
            <a:pPr marL="2133547" marR="0" lvl="3" indent="-304792" algn="l" defTabSz="121917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/>
            </a:pPr>
            <a:r>
              <a:rPr kumimoji="0" lang="de-DE" alt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Vierte Ebene</a:t>
            </a:r>
          </a:p>
          <a:p>
            <a:pPr marL="2743131" marR="0" lvl="4" indent="-304792" algn="l" defTabSz="121917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/>
            </a:pPr>
            <a:r>
              <a:rPr kumimoji="0" lang="de-DE" alt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Fünfte Ebene</a:t>
            </a:r>
          </a:p>
        </p:txBody>
      </p:sp>
      <p:cxnSp>
        <p:nvCxnSpPr>
          <p:cNvPr id="12" name="Inhalt endet" descr="Ab hier sollte der Inhalt der Folie beginnen." title="Horizontale Linie"/>
          <p:cNvCxnSpPr/>
          <p:nvPr userDrawn="1"/>
        </p:nvCxnSpPr>
        <p:spPr>
          <a:xfrm>
            <a:off x="192000" y="6211904"/>
            <a:ext cx="11808000" cy="0"/>
          </a:xfrm>
          <a:prstGeom prst="line">
            <a:avLst/>
          </a:prstGeom>
          <a:ln w="12700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Bundesadler" descr="Bundesadler_kleiner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2002" y="6310160"/>
            <a:ext cx="412236" cy="3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atumsplatzhalter"/>
          <p:cNvSpPr>
            <a:spLocks noGrp="1"/>
          </p:cNvSpPr>
          <p:nvPr>
            <p:ph type="dt" sz="half" idx="2"/>
          </p:nvPr>
        </p:nvSpPr>
        <p:spPr>
          <a:xfrm>
            <a:off x="722888" y="6319070"/>
            <a:ext cx="2858512" cy="366183"/>
          </a:xfrm>
          <a:prstGeom prst="rect">
            <a:avLst/>
          </a:prstGeom>
        </p:spPr>
        <p:txBody>
          <a:bodyPr vert="horz" lIns="91440" tIns="14400" rIns="91440" bIns="0" rtlCol="0" anchor="ctr"/>
          <a:lstStyle>
            <a:lvl1pPr algn="l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GLORI kick-off meeting in KIT</a:t>
            </a:r>
            <a:endParaRPr lang="de-DE" dirty="0"/>
          </a:p>
        </p:txBody>
      </p:sp>
      <p:sp>
        <p:nvSpPr>
          <p:cNvPr id="8" name="Fußzeilenplatzhalter"/>
          <p:cNvSpPr>
            <a:spLocks noGrp="1"/>
          </p:cNvSpPr>
          <p:nvPr>
            <p:ph type="ftr" sz="quarter" idx="3"/>
          </p:nvPr>
        </p:nvSpPr>
        <p:spPr>
          <a:xfrm>
            <a:off x="3581401" y="6319070"/>
            <a:ext cx="7385751" cy="366183"/>
          </a:xfrm>
          <a:prstGeom prst="rect">
            <a:avLst/>
          </a:prstGeom>
        </p:spPr>
        <p:txBody>
          <a:bodyPr vert="horz" lIns="91440" tIns="14400" rIns="91440" bIns="0" rtlCol="0" anchor="ctr"/>
          <a:lstStyle>
            <a:lvl1pPr algn="r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9" name="Foliennummernplatzhalter"/>
          <p:cNvSpPr>
            <a:spLocks noGrp="1"/>
          </p:cNvSpPr>
          <p:nvPr>
            <p:ph type="sldNum" sz="quarter" idx="4"/>
          </p:nvPr>
        </p:nvSpPr>
        <p:spPr>
          <a:xfrm>
            <a:off x="10967151" y="6319070"/>
            <a:ext cx="697800" cy="366183"/>
          </a:xfrm>
          <a:prstGeom prst="rect">
            <a:avLst/>
          </a:prstGeom>
        </p:spPr>
        <p:txBody>
          <a:bodyPr vert="horz" lIns="91440" tIns="14400" rIns="91440" bIns="0" rtlCol="0" anchor="ctr"/>
          <a:lstStyle>
            <a:lvl1pPr algn="r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58FC84-22FA-4F5E-86B7-A7761BE44B02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09615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</p:sldLayoutIdLst>
  <p:hf sldNum="0"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4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9888" marR="0" indent="-469888" algn="l" defTabSz="1219170" rtl="0" eaLnBrk="0" fontAlgn="base" latinLnBrk="0" hangingPunct="0">
        <a:lnSpc>
          <a:spcPct val="100000"/>
        </a:lnSpc>
        <a:spcBef>
          <a:spcPct val="40000"/>
        </a:spcBef>
        <a:spcAft>
          <a:spcPct val="0"/>
        </a:spcAft>
        <a:buClr>
          <a:schemeClr val="tx1"/>
        </a:buClr>
        <a:buSzPct val="95000"/>
        <a:buFont typeface="Wingdings" panose="05000000000000000000" pitchFamily="2" charset="2"/>
        <a:buChar char=""/>
        <a:tabLst/>
        <a:defRPr sz="2133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922844" marR="0" indent="-347125" algn="l" defTabSz="1219170" rtl="0" eaLnBrk="0" fontAlgn="base" latinLnBrk="0" hangingPunct="0">
        <a:lnSpc>
          <a:spcPct val="100000"/>
        </a:lnSpc>
        <a:spcBef>
          <a:spcPct val="40000"/>
        </a:spcBef>
        <a:spcAft>
          <a:spcPct val="0"/>
        </a:spcAft>
        <a:buClr>
          <a:srgbClr val="2D4B9B"/>
        </a:buClr>
        <a:buSzPct val="95000"/>
        <a:buFont typeface="Wingdings" panose="05000000000000000000" pitchFamily="2" charset="2"/>
        <a:buChar char="è"/>
        <a:tabLst/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marR="0" indent="-304792" algn="l" defTabSz="1219170" rtl="0" eaLnBrk="0" fontAlgn="base" latinLnBrk="0" hangingPunct="0">
        <a:lnSpc>
          <a:spcPct val="100000"/>
        </a:lnSpc>
        <a:spcBef>
          <a:spcPct val="40000"/>
        </a:spcBef>
        <a:spcAft>
          <a:spcPct val="0"/>
        </a:spcAft>
        <a:buClr>
          <a:srgbClr val="2D4B9B"/>
        </a:buClr>
        <a:buSzPct val="95000"/>
        <a:buFont typeface="Wingdings" panose="05000000000000000000" pitchFamily="2" charset="2"/>
        <a:buChar char="è"/>
        <a:tabLst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marR="0" indent="-304792" algn="l" defTabSz="1219170" rtl="0" eaLnBrk="0" fontAlgn="base" latinLnBrk="0" hangingPunct="0">
        <a:lnSpc>
          <a:spcPct val="100000"/>
        </a:lnSpc>
        <a:spcBef>
          <a:spcPct val="40000"/>
        </a:spcBef>
        <a:spcAft>
          <a:spcPct val="0"/>
        </a:spcAft>
        <a:buClr>
          <a:srgbClr val="2D4B9B"/>
        </a:buClr>
        <a:buSzPct val="95000"/>
        <a:buFont typeface="Wingdings" panose="05000000000000000000" pitchFamily="2" charset="2"/>
        <a:buChar char="è"/>
        <a:tabLst/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marR="0" indent="-304792" algn="l" defTabSz="1219170" rtl="0" eaLnBrk="0" fontAlgn="base" latinLnBrk="0" hangingPunct="0">
        <a:lnSpc>
          <a:spcPct val="100000"/>
        </a:lnSpc>
        <a:spcBef>
          <a:spcPct val="40000"/>
        </a:spcBef>
        <a:spcAft>
          <a:spcPct val="0"/>
        </a:spcAft>
        <a:buClr>
          <a:srgbClr val="2D4B9B"/>
        </a:buClr>
        <a:buSzPct val="95000"/>
        <a:buFont typeface="Wingdings" panose="05000000000000000000" pitchFamily="2" charset="2"/>
        <a:buChar char="è"/>
        <a:tabLst/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orient="horz" pos="577">
          <p15:clr>
            <a:srgbClr val="F26B43"/>
          </p15:clr>
        </p15:guide>
        <p15:guide id="3" orient="horz" pos="2867">
          <p15:clr>
            <a:srgbClr val="F26B43"/>
          </p15:clr>
        </p15:guide>
        <p15:guide id="4" pos="5511">
          <p15:clr>
            <a:srgbClr val="F26B43"/>
          </p15:clr>
        </p15:guide>
        <p15:guide id="5" pos="249">
          <p15:clr>
            <a:srgbClr val="F26B43"/>
          </p15:clr>
        </p15:guide>
        <p15:guide id="6" pos="5465">
          <p15:clr>
            <a:srgbClr val="F26B43"/>
          </p15:clr>
        </p15:guide>
        <p15:guide id="7" pos="295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d 48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12192000" cy="137160"/>
          </a:xfrm>
          <a:prstGeom prst="rect">
            <a:avLst/>
          </a:prstGeom>
        </p:spPr>
      </p:pic>
      <p:sp>
        <p:nvSpPr>
          <p:cNvPr id="20" name="Rechteck 19"/>
          <p:cNvSpPr/>
          <p:nvPr userDrawn="1"/>
        </p:nvSpPr>
        <p:spPr bwMode="auto">
          <a:xfrm>
            <a:off x="6829334" y="6195553"/>
            <a:ext cx="3470769" cy="3683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60960" rIns="48000" bIns="60960" numCol="1" rtlCol="0" anchor="t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r>
              <a:rPr lang="de-CH" sz="1200" dirty="0">
                <a:solidFill>
                  <a:prstClr val="black"/>
                </a:solidFill>
                <a:latin typeface="Roboto Light"/>
                <a:cs typeface="Roboto Light"/>
              </a:rPr>
              <a:t>©</a:t>
            </a:r>
            <a:r>
              <a:rPr lang="de-DE" sz="1200" dirty="0">
                <a:solidFill>
                  <a:prstClr val="black"/>
                </a:solidFill>
                <a:latin typeface="Roboto Light"/>
                <a:cs typeface="Roboto Light"/>
              </a:rPr>
              <a:t> </a:t>
            </a:r>
            <a:r>
              <a:rPr lang="de-CH" sz="1200" dirty="0">
                <a:solidFill>
                  <a:prstClr val="black"/>
                </a:solidFill>
                <a:latin typeface="Roboto Light"/>
                <a:cs typeface="Roboto Light"/>
              </a:rPr>
              <a:t>Ort, Datum	Autor/in</a:t>
            </a:r>
            <a:endParaRPr lang="de-DE" sz="1200" dirty="0">
              <a:solidFill>
                <a:prstClr val="black"/>
              </a:solidFill>
              <a:latin typeface="Roboto Light"/>
              <a:cs typeface="Roboto Light"/>
            </a:endParaRPr>
          </a:p>
        </p:txBody>
      </p:sp>
      <p:sp>
        <p:nvSpPr>
          <p:cNvPr id="25" name="Rechteck 24"/>
          <p:cNvSpPr/>
          <p:nvPr userDrawn="1"/>
        </p:nvSpPr>
        <p:spPr>
          <a:xfrm>
            <a:off x="10212189" y="6200754"/>
            <a:ext cx="143338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914377" eaLnBrk="1" fontAlgn="auto" hangingPunct="1">
              <a:spcBef>
                <a:spcPts val="0"/>
              </a:spcBef>
              <a:spcAft>
                <a:spcPts val="0"/>
              </a:spcAft>
            </a:pPr>
            <a:fld id="{1EE35605-8AB3-442C-A293-9F31FDF185BC}" type="slidenum">
              <a:rPr lang="de-CH" sz="1200" smtClean="0">
                <a:solidFill>
                  <a:prstClr val="black"/>
                </a:solidFill>
                <a:latin typeface="Roboto Light"/>
                <a:cs typeface="Roboto Light"/>
              </a:rPr>
              <a:pPr algn="r" defTabSz="914377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‹Nr.›</a:t>
            </a:fld>
            <a:endParaRPr lang="de-DE" sz="1200" dirty="0">
              <a:solidFill>
                <a:prstClr val="black"/>
              </a:solidFill>
              <a:latin typeface="Roboto Light"/>
              <a:cs typeface="Roboto Light"/>
            </a:endParaRPr>
          </a:p>
        </p:txBody>
      </p:sp>
    </p:spTree>
    <p:extLst>
      <p:ext uri="{BB962C8B-B14F-4D97-AF65-F5344CB8AC3E}">
        <p14:creationId xmlns:p14="http://schemas.microsoft.com/office/powerpoint/2010/main" val="3124602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chemeClr val="tx1"/>
          </a:solidFill>
          <a:latin typeface="Arial" charset="0"/>
        </a:defRPr>
      </a:lvl5pPr>
      <a:lvl6pPr marL="609585" algn="l" rtl="0" eaLnBrk="1" fontAlgn="base" hangingPunct="1">
        <a:spcBef>
          <a:spcPct val="0"/>
        </a:spcBef>
        <a:spcAft>
          <a:spcPct val="0"/>
        </a:spcAft>
        <a:defRPr sz="4267" b="1">
          <a:solidFill>
            <a:schemeClr val="tx1"/>
          </a:solidFill>
          <a:latin typeface="Arial" charset="0"/>
        </a:defRPr>
      </a:lvl6pPr>
      <a:lvl7pPr marL="1219170" algn="l" rtl="0" eaLnBrk="1" fontAlgn="base" hangingPunct="1">
        <a:spcBef>
          <a:spcPct val="0"/>
        </a:spcBef>
        <a:spcAft>
          <a:spcPct val="0"/>
        </a:spcAft>
        <a:defRPr sz="4267" b="1">
          <a:solidFill>
            <a:schemeClr val="tx1"/>
          </a:solidFill>
          <a:latin typeface="Arial" charset="0"/>
        </a:defRPr>
      </a:lvl7pPr>
      <a:lvl8pPr marL="1828754" algn="l" rtl="0" eaLnBrk="1" fontAlgn="base" hangingPunct="1">
        <a:spcBef>
          <a:spcPct val="0"/>
        </a:spcBef>
        <a:spcAft>
          <a:spcPct val="0"/>
        </a:spcAft>
        <a:defRPr sz="4267" b="1">
          <a:solidFill>
            <a:schemeClr val="tx1"/>
          </a:solidFill>
          <a:latin typeface="Arial" charset="0"/>
        </a:defRPr>
      </a:lvl8pPr>
      <a:lvl9pPr marL="2438339" algn="l" rtl="0" eaLnBrk="1" fontAlgn="base" hangingPunct="1">
        <a:spcBef>
          <a:spcPct val="0"/>
        </a:spcBef>
        <a:spcAft>
          <a:spcPct val="0"/>
        </a:spcAft>
        <a:defRPr sz="4267" b="1">
          <a:solidFill>
            <a:schemeClr val="tx1"/>
          </a:solidFill>
          <a:latin typeface="Arial" charset="0"/>
        </a:defRPr>
      </a:lvl9pPr>
    </p:titleStyle>
    <p:bodyStyle>
      <a:lvl1pPr marL="457189" indent="-457189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Char char="•"/>
        <a:defRPr sz="2800">
          <a:solidFill>
            <a:schemeClr val="tx1"/>
          </a:solidFill>
          <a:latin typeface="+mn-lt"/>
        </a:defRPr>
      </a:lvl2pPr>
      <a:lvl3pPr marL="1523962" indent="-304792" algn="l" rtl="0" eaLnBrk="1" fontAlgn="base" hangingPunct="1">
        <a:spcBef>
          <a:spcPct val="20000"/>
        </a:spcBef>
        <a:spcAft>
          <a:spcPct val="0"/>
        </a:spcAft>
        <a:buClr>
          <a:srgbClr val="B2B2B2"/>
        </a:buClr>
        <a:buChar char="•"/>
        <a:defRPr sz="2800">
          <a:solidFill>
            <a:schemeClr val="tx1"/>
          </a:solidFill>
          <a:latin typeface="+mn-lt"/>
        </a:defRPr>
      </a:lvl3pPr>
      <a:lvl4pPr marL="2133547" indent="-304792" algn="l" rtl="0" eaLnBrk="1" fontAlgn="base" hangingPunct="1">
        <a:spcBef>
          <a:spcPct val="20000"/>
        </a:spcBef>
        <a:spcAft>
          <a:spcPct val="0"/>
        </a:spcAft>
        <a:buClr>
          <a:srgbClr val="C0C0C0"/>
        </a:buClr>
        <a:buChar char="•"/>
        <a:defRPr sz="2800">
          <a:solidFill>
            <a:schemeClr val="tx1"/>
          </a:solidFill>
          <a:latin typeface="+mn-lt"/>
        </a:defRPr>
      </a:lvl4pPr>
      <a:lvl5pPr marL="2743131" indent="-304792" algn="l" rtl="0" eaLnBrk="1" fontAlgn="base" hangingPunct="1">
        <a:spcBef>
          <a:spcPct val="20000"/>
        </a:spcBef>
        <a:spcAft>
          <a:spcPct val="0"/>
        </a:spcAft>
        <a:buClr>
          <a:srgbClr val="DDDDDD"/>
        </a:buClr>
        <a:buChar char="•"/>
        <a:defRPr sz="2800">
          <a:solidFill>
            <a:schemeClr val="tx1"/>
          </a:solidFill>
          <a:latin typeface="+mn-lt"/>
        </a:defRPr>
      </a:lvl5pPr>
      <a:lvl6pPr marL="3352716" indent="-304792" algn="l" rtl="0" eaLnBrk="1" fontAlgn="base" hangingPunct="1">
        <a:spcBef>
          <a:spcPct val="20000"/>
        </a:spcBef>
        <a:spcAft>
          <a:spcPct val="0"/>
        </a:spcAft>
        <a:buClr>
          <a:srgbClr val="DDDDDD"/>
        </a:buClr>
        <a:buChar char="•"/>
        <a:defRPr sz="2800">
          <a:solidFill>
            <a:schemeClr val="tx1"/>
          </a:solidFill>
          <a:latin typeface="+mn-lt"/>
        </a:defRPr>
      </a:lvl6pPr>
      <a:lvl7pPr marL="3962301" indent="-304792" algn="l" rtl="0" eaLnBrk="1" fontAlgn="base" hangingPunct="1">
        <a:spcBef>
          <a:spcPct val="20000"/>
        </a:spcBef>
        <a:spcAft>
          <a:spcPct val="0"/>
        </a:spcAft>
        <a:buClr>
          <a:srgbClr val="DDDDDD"/>
        </a:buClr>
        <a:buChar char="•"/>
        <a:defRPr sz="2800">
          <a:solidFill>
            <a:schemeClr val="tx1"/>
          </a:solidFill>
          <a:latin typeface="+mn-lt"/>
        </a:defRPr>
      </a:lvl7pPr>
      <a:lvl8pPr marL="4571886" indent="-304792" algn="l" rtl="0" eaLnBrk="1" fontAlgn="base" hangingPunct="1">
        <a:spcBef>
          <a:spcPct val="20000"/>
        </a:spcBef>
        <a:spcAft>
          <a:spcPct val="0"/>
        </a:spcAft>
        <a:buClr>
          <a:srgbClr val="DDDDDD"/>
        </a:buClr>
        <a:buChar char="•"/>
        <a:defRPr sz="2800">
          <a:solidFill>
            <a:schemeClr val="tx1"/>
          </a:solidFill>
          <a:latin typeface="+mn-lt"/>
        </a:defRPr>
      </a:lvl8pPr>
      <a:lvl9pPr marL="5181470" indent="-304792" algn="l" rtl="0" eaLnBrk="1" fontAlgn="base" hangingPunct="1">
        <a:spcBef>
          <a:spcPct val="20000"/>
        </a:spcBef>
        <a:spcAft>
          <a:spcPct val="0"/>
        </a:spcAft>
        <a:buClr>
          <a:srgbClr val="DDDDDD"/>
        </a:buClr>
        <a:buChar char="•"/>
        <a:defRPr sz="28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9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1" Type="http://schemas.openxmlformats.org/officeDocument/2006/relationships/themeOverride" Target="../theme/themeOverrid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25.png"/><Relationship Id="rId18" Type="http://schemas.openxmlformats.org/officeDocument/2006/relationships/image" Target="../media/image30.jpeg"/><Relationship Id="rId3" Type="http://schemas.openxmlformats.org/officeDocument/2006/relationships/image" Target="../media/image19.jpeg"/><Relationship Id="rId7" Type="http://schemas.openxmlformats.org/officeDocument/2006/relationships/image" Target="../media/image20.jpeg"/><Relationship Id="rId12" Type="http://schemas.openxmlformats.org/officeDocument/2006/relationships/image" Target="../media/image24.jpg"/><Relationship Id="rId17" Type="http://schemas.openxmlformats.org/officeDocument/2006/relationships/image" Target="../media/image29.jpeg"/><Relationship Id="rId2" Type="http://schemas.openxmlformats.org/officeDocument/2006/relationships/image" Target="../media/image18.pn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wmf"/><Relationship Id="rId11" Type="http://schemas.openxmlformats.org/officeDocument/2006/relationships/image" Target="../media/image23.jpeg"/><Relationship Id="rId5" Type="http://schemas.openxmlformats.org/officeDocument/2006/relationships/image" Target="../media/image12.png"/><Relationship Id="rId15" Type="http://schemas.openxmlformats.org/officeDocument/2006/relationships/image" Target="../media/image27.jpeg"/><Relationship Id="rId10" Type="http://schemas.openxmlformats.org/officeDocument/2006/relationships/image" Target="../media/image22.emf"/><Relationship Id="rId19" Type="http://schemas.openxmlformats.org/officeDocument/2006/relationships/image" Target="../media/image31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7.png"/><Relationship Id="rId3" Type="http://schemas.openxmlformats.org/officeDocument/2006/relationships/image" Target="../media/image60.png"/><Relationship Id="rId7" Type="http://schemas.openxmlformats.org/officeDocument/2006/relationships/image" Target="../media/image56.png"/><Relationship Id="rId12" Type="http://schemas.openxmlformats.org/officeDocument/2006/relationships/image" Target="../media/image66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63.png"/><Relationship Id="rId11" Type="http://schemas.openxmlformats.org/officeDocument/2006/relationships/image" Target="../media/image65.png"/><Relationship Id="rId5" Type="http://schemas.openxmlformats.org/officeDocument/2006/relationships/image" Target="../media/image62.png"/><Relationship Id="rId10" Type="http://schemas.openxmlformats.org/officeDocument/2006/relationships/image" Target="../media/image64.png"/><Relationship Id="rId4" Type="http://schemas.openxmlformats.org/officeDocument/2006/relationships/image" Target="../media/image61.png"/><Relationship Id="rId9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6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12" Type="http://schemas.openxmlformats.org/officeDocument/2006/relationships/image" Target="../media/image85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5" Type="http://schemas.openxmlformats.org/officeDocument/2006/relationships/image" Target="../media/image78.png"/><Relationship Id="rId10" Type="http://schemas.openxmlformats.org/officeDocument/2006/relationships/image" Target="../media/image83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86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44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1.jpg"/><Relationship Id="rId5" Type="http://schemas.openxmlformats.org/officeDocument/2006/relationships/image" Target="../media/image92.png"/><Relationship Id="rId4" Type="http://schemas.openxmlformats.org/officeDocument/2006/relationships/image" Target="../media/image2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97.jpg"/><Relationship Id="rId4" Type="http://schemas.openxmlformats.org/officeDocument/2006/relationships/image" Target="../media/image9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8.png"/><Relationship Id="rId7" Type="http://schemas.openxmlformats.org/officeDocument/2006/relationships/image" Target="../media/image41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0.jpg"/><Relationship Id="rId5" Type="http://schemas.openxmlformats.org/officeDocument/2006/relationships/image" Target="../media/image17.png"/><Relationship Id="rId4" Type="http://schemas.openxmlformats.org/officeDocument/2006/relationships/image" Target="../media/image3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9.jpeg"/><Relationship Id="rId7" Type="http://schemas.openxmlformats.org/officeDocument/2006/relationships/image" Target="../media/image4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7.jpeg"/><Relationship Id="rId5" Type="http://schemas.openxmlformats.org/officeDocument/2006/relationships/image" Target="../media/image41.jpg"/><Relationship Id="rId10" Type="http://schemas.openxmlformats.org/officeDocument/2006/relationships/image" Target="../media/image35.jpeg"/><Relationship Id="rId4" Type="http://schemas.openxmlformats.org/officeDocument/2006/relationships/image" Target="../media/image17.png"/><Relationship Id="rId9" Type="http://schemas.openxmlformats.org/officeDocument/2006/relationships/image" Target="../media/image4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1DBD89A7-CF6F-47B4-868C-4904F571D61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45" t="5860" r="21142" b="5309"/>
          <a:stretch/>
        </p:blipFill>
        <p:spPr>
          <a:xfrm>
            <a:off x="139362" y="1041587"/>
            <a:ext cx="2896377" cy="2850036"/>
          </a:xfrm>
          <a:prstGeom prst="rect">
            <a:avLst/>
          </a:prstGeom>
        </p:spPr>
      </p:pic>
      <p:sp>
        <p:nvSpPr>
          <p:cNvPr id="10" name="Titel 2"/>
          <p:cNvSpPr txBox="1">
            <a:spLocks/>
          </p:cNvSpPr>
          <p:nvPr/>
        </p:nvSpPr>
        <p:spPr bwMode="auto">
          <a:xfrm>
            <a:off x="3273287" y="2456611"/>
            <a:ext cx="5645425" cy="1405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1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9pPr>
          </a:lstStyle>
          <a:p>
            <a:pPr defTabSz="609585"/>
            <a:r>
              <a:rPr lang="en-GB" sz="4267" dirty="0">
                <a:solidFill>
                  <a:srgbClr val="2D4B9B"/>
                </a:solidFill>
                <a:latin typeface="Arial"/>
              </a:rPr>
              <a:t>The GLORI project</a:t>
            </a:r>
            <a:endParaRPr lang="de-DE" sz="4267" dirty="0">
              <a:solidFill>
                <a:srgbClr val="2D4B9B"/>
              </a:solidFill>
              <a:latin typeface="Arial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624419" y="4737781"/>
            <a:ext cx="109431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en-GB" sz="2400" b="1" dirty="0">
                <a:solidFill>
                  <a:srgbClr val="2D4B9B"/>
                </a:solidFill>
              </a:rPr>
              <a:t>Chiara Marsigli</a:t>
            </a:r>
          </a:p>
          <a:p>
            <a:pPr algn="ctr" defTabSz="609585"/>
            <a:endParaRPr lang="en-GB" sz="2400" b="1" dirty="0">
              <a:solidFill>
                <a:srgbClr val="2D4B9B"/>
              </a:solidFill>
              <a:latin typeface="Arial Black" panose="020B0A04020102020204" pitchFamily="34" charset="0"/>
            </a:endParaRPr>
          </a:p>
          <a:p>
            <a:pPr algn="ctr" defTabSz="609585"/>
            <a:r>
              <a:rPr lang="en-GB" b="1" dirty="0">
                <a:solidFill>
                  <a:srgbClr val="08080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Deutscher Wetterdienst</a:t>
            </a:r>
          </a:p>
          <a:p>
            <a:pPr algn="ctr" defTabSz="609585"/>
            <a:r>
              <a:rPr lang="en-GB" b="1" dirty="0" err="1">
                <a:solidFill>
                  <a:srgbClr val="08080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Arpae</a:t>
            </a:r>
            <a:r>
              <a:rPr lang="en-GB" b="1" dirty="0">
                <a:solidFill>
                  <a:srgbClr val="08080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Emilia-Romagna</a:t>
            </a:r>
          </a:p>
        </p:txBody>
      </p:sp>
      <p:sp>
        <p:nvSpPr>
          <p:cNvPr id="13" name="Datumsplatzhalter 2">
            <a:extLst>
              <a:ext uri="{FF2B5EF4-FFF2-40B4-BE49-F238E27FC236}">
                <a16:creationId xmlns:a16="http://schemas.microsoft.com/office/drawing/2014/main" id="{B8049C91-39A0-4F89-999A-3B88A15C8D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2888" y="6319070"/>
            <a:ext cx="2858512" cy="366183"/>
          </a:xfrm>
        </p:spPr>
        <p:txBody>
          <a:bodyPr/>
          <a:lstStyle/>
          <a:p>
            <a:pPr defTabSz="609585"/>
            <a:r>
              <a:rPr lang="de-DE" dirty="0">
                <a:solidFill>
                  <a:srgbClr val="2D4B9B">
                    <a:tint val="75000"/>
                  </a:srgbClr>
                </a:solidFill>
                <a:latin typeface="Arial"/>
              </a:rPr>
              <a:t>2023</a:t>
            </a:r>
          </a:p>
        </p:txBody>
      </p:sp>
      <p:sp>
        <p:nvSpPr>
          <p:cNvPr id="14" name="Fußzeilenplatzhalter 3">
            <a:extLst>
              <a:ext uri="{FF2B5EF4-FFF2-40B4-BE49-F238E27FC236}">
                <a16:creationId xmlns:a16="http://schemas.microsoft.com/office/drawing/2014/main" id="{8706460E-161F-46ED-B224-065554158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1" y="6319070"/>
            <a:ext cx="7385751" cy="366183"/>
          </a:xfrm>
        </p:spPr>
        <p:txBody>
          <a:bodyPr/>
          <a:lstStyle/>
          <a:p>
            <a:pPr defTabSz="609585"/>
            <a:r>
              <a:rPr lang="en-GB" dirty="0">
                <a:solidFill>
                  <a:srgbClr val="2D4B9B">
                    <a:tint val="75000"/>
                  </a:srgbClr>
                </a:solidFill>
                <a:latin typeface="Arial"/>
              </a:rPr>
              <a:t>Chiara Marsigli</a:t>
            </a:r>
            <a:endParaRPr lang="de-DE" dirty="0">
              <a:solidFill>
                <a:srgbClr val="2D4B9B">
                  <a:tint val="75000"/>
                </a:srgbClr>
              </a:solidFill>
              <a:latin typeface="Arial"/>
            </a:endParaRPr>
          </a:p>
        </p:txBody>
      </p:sp>
      <p:sp>
        <p:nvSpPr>
          <p:cNvPr id="15" name="Foliennummernplatzhalter 4">
            <a:extLst>
              <a:ext uri="{FF2B5EF4-FFF2-40B4-BE49-F238E27FC236}">
                <a16:creationId xmlns:a16="http://schemas.microsoft.com/office/drawing/2014/main" id="{3F9BFB4D-B152-4F3D-8448-3B25C5FA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7151" y="6319070"/>
            <a:ext cx="697800" cy="366183"/>
          </a:xfrm>
        </p:spPr>
        <p:txBody>
          <a:bodyPr/>
          <a:lstStyle/>
          <a:p>
            <a:pPr defTabSz="609585"/>
            <a:fld id="{6558FC84-22FA-4F5E-86B7-A7761BE44B02}" type="slidenum">
              <a:rPr lang="de-DE">
                <a:solidFill>
                  <a:srgbClr val="2D4B9B">
                    <a:tint val="75000"/>
                  </a:srgbClr>
                </a:solidFill>
                <a:latin typeface="Arial"/>
              </a:rPr>
              <a:pPr defTabSz="609585"/>
              <a:t>1</a:t>
            </a:fld>
            <a:endParaRPr lang="de-DE" dirty="0">
              <a:solidFill>
                <a:srgbClr val="2D4B9B">
                  <a:tint val="75000"/>
                </a:srgbClr>
              </a:solidFill>
              <a:latin typeface="Arial"/>
            </a:endParaRPr>
          </a:p>
        </p:txBody>
      </p:sp>
      <p:pic>
        <p:nvPicPr>
          <p:cNvPr id="19" name="Google Shape;212;p21">
            <a:extLst>
              <a:ext uri="{FF2B5EF4-FFF2-40B4-BE49-F238E27FC236}">
                <a16:creationId xmlns:a16="http://schemas.microsoft.com/office/drawing/2014/main" id="{81E4492F-A942-4ACF-BB32-9B1219D33F0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24560" t="34234" r="17216" b="25669"/>
          <a:stretch/>
        </p:blipFill>
        <p:spPr>
          <a:xfrm>
            <a:off x="9234568" y="1118629"/>
            <a:ext cx="2333017" cy="15734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Picture 4" descr="Alps - Wikipedia">
            <a:extLst>
              <a:ext uri="{FF2B5EF4-FFF2-40B4-BE49-F238E27FC236}">
                <a16:creationId xmlns:a16="http://schemas.microsoft.com/office/drawing/2014/main" id="{F5E5F9E5-24CE-4B2B-BC27-0974096E9D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8334" y="2148739"/>
            <a:ext cx="2284345" cy="17130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759177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6D1F6B2C-2AEE-4BDB-B4FB-6153251157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5818" y="1579950"/>
            <a:ext cx="6395545" cy="3654384"/>
          </a:xfrm>
          <a:prstGeom prst="rect">
            <a:avLst/>
          </a:prstGeom>
        </p:spPr>
      </p:pic>
      <p:sp>
        <p:nvSpPr>
          <p:cNvPr id="3" name="Untertitel 2">
            <a:extLst>
              <a:ext uri="{FF2B5EF4-FFF2-40B4-BE49-F238E27FC236}">
                <a16:creationId xmlns:a16="http://schemas.microsoft.com/office/drawing/2014/main" id="{F8535C51-F7AA-4AE0-9940-E5DC45F1E7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74801" y="5308477"/>
            <a:ext cx="9311811" cy="467023"/>
          </a:xfrm>
        </p:spPr>
        <p:txBody>
          <a:bodyPr>
            <a:normAutofit/>
          </a:bodyPr>
          <a:lstStyle/>
          <a:p>
            <a:r>
              <a:rPr lang="de-DE" sz="1600" dirty="0" err="1">
                <a:solidFill>
                  <a:srgbClr val="474747"/>
                </a:solidFill>
              </a:rPr>
              <a:t>Geometric</a:t>
            </a:r>
            <a:r>
              <a:rPr lang="de-DE" sz="1600" dirty="0">
                <a:solidFill>
                  <a:srgbClr val="474747"/>
                </a:solidFill>
              </a:rPr>
              <a:t> </a:t>
            </a:r>
            <a:r>
              <a:rPr lang="de-DE" sz="1600" dirty="0" err="1">
                <a:solidFill>
                  <a:srgbClr val="474747"/>
                </a:solidFill>
              </a:rPr>
              <a:t>height</a:t>
            </a:r>
            <a:r>
              <a:rPr lang="de-DE" sz="1600" dirty="0">
                <a:solidFill>
                  <a:srgbClr val="474747"/>
                </a:solidFill>
              </a:rPr>
              <a:t> </a:t>
            </a:r>
            <a:r>
              <a:rPr lang="de-DE" sz="1600" dirty="0" err="1">
                <a:solidFill>
                  <a:srgbClr val="474747"/>
                </a:solidFill>
              </a:rPr>
              <a:t>of</a:t>
            </a:r>
            <a:r>
              <a:rPr lang="de-DE" sz="1600" dirty="0">
                <a:solidFill>
                  <a:srgbClr val="474747"/>
                </a:solidFill>
              </a:rPr>
              <a:t> </a:t>
            </a:r>
            <a:r>
              <a:rPr lang="de-DE" sz="1600" dirty="0" err="1">
                <a:solidFill>
                  <a:srgbClr val="474747"/>
                </a:solidFill>
              </a:rPr>
              <a:t>the</a:t>
            </a:r>
            <a:r>
              <a:rPr lang="de-DE" sz="1600" dirty="0">
                <a:solidFill>
                  <a:srgbClr val="474747"/>
                </a:solidFill>
              </a:rPr>
              <a:t> </a:t>
            </a:r>
            <a:r>
              <a:rPr lang="de-DE" sz="1600" dirty="0" err="1">
                <a:solidFill>
                  <a:srgbClr val="474747"/>
                </a:solidFill>
              </a:rPr>
              <a:t>earth</a:t>
            </a:r>
            <a:r>
              <a:rPr lang="de-DE" sz="1600" dirty="0">
                <a:solidFill>
                  <a:srgbClr val="474747"/>
                </a:solidFill>
              </a:rPr>
              <a:t> </a:t>
            </a:r>
            <a:r>
              <a:rPr lang="de-DE" sz="1600" dirty="0" err="1">
                <a:solidFill>
                  <a:srgbClr val="474747"/>
                </a:solidFill>
              </a:rPr>
              <a:t>surface</a:t>
            </a:r>
            <a:r>
              <a:rPr lang="de-DE" sz="1600" dirty="0">
                <a:solidFill>
                  <a:srgbClr val="474747"/>
                </a:solidFill>
              </a:rPr>
              <a:t> </a:t>
            </a:r>
            <a:r>
              <a:rPr lang="de-DE" sz="1600" dirty="0" err="1">
                <a:solidFill>
                  <a:srgbClr val="474747"/>
                </a:solidFill>
              </a:rPr>
              <a:t>above</a:t>
            </a:r>
            <a:r>
              <a:rPr lang="de-DE" sz="1600" dirty="0">
                <a:solidFill>
                  <a:srgbClr val="474747"/>
                </a:solidFill>
              </a:rPr>
              <a:t> </a:t>
            </a:r>
            <a:r>
              <a:rPr lang="de-DE" sz="1600" dirty="0" err="1">
                <a:solidFill>
                  <a:srgbClr val="474747"/>
                </a:solidFill>
              </a:rPr>
              <a:t>msl</a:t>
            </a:r>
            <a:r>
              <a:rPr lang="de-DE" sz="1600" dirty="0">
                <a:solidFill>
                  <a:srgbClr val="474747"/>
                </a:solidFill>
              </a:rPr>
              <a:t> [m] </a:t>
            </a:r>
            <a:r>
              <a:rPr lang="de-DE" sz="1600" i="1" dirty="0">
                <a:solidFill>
                  <a:srgbClr val="474747"/>
                </a:solidFill>
              </a:rPr>
              <a:t>© </a:t>
            </a:r>
            <a:r>
              <a:rPr lang="de-DE" sz="1600" i="1" dirty="0" err="1">
                <a:solidFill>
                  <a:srgbClr val="474747"/>
                </a:solidFill>
              </a:rPr>
              <a:t>MeteoSwiss</a:t>
            </a:r>
            <a:endParaRPr lang="de-DE" sz="1600" i="1" dirty="0">
              <a:solidFill>
                <a:srgbClr val="474747"/>
              </a:solidFill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15681FB2-5DD7-4B77-B193-573088EB5AD8}"/>
              </a:ext>
            </a:extLst>
          </p:cNvPr>
          <p:cNvSpPr/>
          <p:nvPr/>
        </p:nvSpPr>
        <p:spPr>
          <a:xfrm>
            <a:off x="3685329" y="1830631"/>
            <a:ext cx="4401312" cy="3157591"/>
          </a:xfrm>
          <a:prstGeom prst="rect">
            <a:avLst/>
          </a:prstGeom>
          <a:noFill/>
          <a:ln w="31750" cmpd="sng">
            <a:solidFill>
              <a:srgbClr val="2D4B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10E770A5-DDE0-414F-9A68-8A26F9B377E7}"/>
              </a:ext>
            </a:extLst>
          </p:cNvPr>
          <p:cNvSpPr/>
          <p:nvPr/>
        </p:nvSpPr>
        <p:spPr>
          <a:xfrm>
            <a:off x="3125817" y="1579950"/>
            <a:ext cx="5550029" cy="3654384"/>
          </a:xfrm>
          <a:prstGeom prst="rect">
            <a:avLst/>
          </a:prstGeom>
          <a:noFill/>
          <a:ln w="31750" cmpd="sng">
            <a:solidFill>
              <a:srgbClr val="2D4B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EF3F156-58C8-4116-8B41-9424734D1D44}"/>
              </a:ext>
            </a:extLst>
          </p:cNvPr>
          <p:cNvSpPr txBox="1"/>
          <p:nvPr/>
        </p:nvSpPr>
        <p:spPr>
          <a:xfrm>
            <a:off x="3685329" y="1879369"/>
            <a:ext cx="2097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2D4B9B"/>
                </a:solidFill>
              </a:rPr>
              <a:t>ICON-Alpine1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83716CCA-FDFB-4587-ADAC-131420939CB5}"/>
              </a:ext>
            </a:extLst>
          </p:cNvPr>
          <p:cNvSpPr txBox="1"/>
          <p:nvPr/>
        </p:nvSpPr>
        <p:spPr>
          <a:xfrm>
            <a:off x="1113184" y="1422547"/>
            <a:ext cx="2097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2D4B9B"/>
                </a:solidFill>
              </a:rPr>
              <a:t>ICON-Alpine2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AD2416C7-DE4D-434D-93BD-20AAFB3821D1}"/>
              </a:ext>
            </a:extLst>
          </p:cNvPr>
          <p:cNvSpPr/>
          <p:nvPr/>
        </p:nvSpPr>
        <p:spPr>
          <a:xfrm>
            <a:off x="2295539" y="4854849"/>
            <a:ext cx="9298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dirty="0">
                <a:solidFill>
                  <a:srgbClr val="2D4B9B"/>
                </a:solidFill>
              </a:rPr>
              <a:t>2 km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9CDFA64D-C31D-445E-93DD-B438EB190600}"/>
              </a:ext>
            </a:extLst>
          </p:cNvPr>
          <p:cNvSpPr/>
          <p:nvPr/>
        </p:nvSpPr>
        <p:spPr>
          <a:xfrm>
            <a:off x="7094254" y="1879369"/>
            <a:ext cx="9298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dirty="0">
                <a:solidFill>
                  <a:srgbClr val="2D4B9B"/>
                </a:solidFill>
              </a:rPr>
              <a:t>1 km</a:t>
            </a: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27BC3B3A-10FF-46DD-9FB1-0FD1C6738A36}"/>
              </a:ext>
            </a:extLst>
          </p:cNvPr>
          <p:cNvSpPr txBox="1">
            <a:spLocks/>
          </p:cNvSpPr>
          <p:nvPr/>
        </p:nvSpPr>
        <p:spPr>
          <a:xfrm>
            <a:off x="333057" y="488594"/>
            <a:ext cx="5004255" cy="443198"/>
          </a:xfrm>
          <a:prstGeom prst="rect">
            <a:avLst/>
          </a:prstGeom>
        </p:spPr>
        <p:txBody>
          <a:bodyPr vert="horz" wrap="square" lIns="96000" tIns="0" rIns="96000" bIns="0" rtlCol="0" anchor="b" anchorCtr="0">
            <a:sp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377"/>
            <a:r>
              <a:rPr lang="de-DE" sz="3200" b="1" dirty="0"/>
              <a:t>Alpine Twin Setup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F396CFA8-9F7E-4E95-BD37-78F51A326367}"/>
              </a:ext>
            </a:extLst>
          </p:cNvPr>
          <p:cNvSpPr txBox="1"/>
          <p:nvPr/>
        </p:nvSpPr>
        <p:spPr>
          <a:xfrm>
            <a:off x="9312964" y="5874026"/>
            <a:ext cx="2782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Daniela Littmann, DWD</a:t>
            </a:r>
          </a:p>
        </p:txBody>
      </p:sp>
      <p:sp>
        <p:nvSpPr>
          <p:cNvPr id="14" name="Datumsplatzhalter 2">
            <a:extLst>
              <a:ext uri="{FF2B5EF4-FFF2-40B4-BE49-F238E27FC236}">
                <a16:creationId xmlns:a16="http://schemas.microsoft.com/office/drawing/2014/main" id="{61F034BB-D9E6-4A88-B971-AD36C13AAA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2888" y="6319070"/>
            <a:ext cx="2858512" cy="366183"/>
          </a:xfrm>
        </p:spPr>
        <p:txBody>
          <a:bodyPr/>
          <a:lstStyle/>
          <a:p>
            <a:r>
              <a:rPr lang="de-DE" dirty="0"/>
              <a:t>2023</a:t>
            </a:r>
          </a:p>
        </p:txBody>
      </p:sp>
      <p:sp>
        <p:nvSpPr>
          <p:cNvPr id="16" name="Foliennummernplatzhalter 4">
            <a:extLst>
              <a:ext uri="{FF2B5EF4-FFF2-40B4-BE49-F238E27FC236}">
                <a16:creationId xmlns:a16="http://schemas.microsoft.com/office/drawing/2014/main" id="{8178792E-4B3F-46C9-93AF-ED2779D1C72A}"/>
              </a:ext>
            </a:extLst>
          </p:cNvPr>
          <p:cNvSpPr txBox="1">
            <a:spLocks/>
          </p:cNvSpPr>
          <p:nvPr/>
        </p:nvSpPr>
        <p:spPr>
          <a:xfrm>
            <a:off x="10967151" y="6319070"/>
            <a:ext cx="697800" cy="366183"/>
          </a:xfrm>
          <a:prstGeom prst="rect">
            <a:avLst/>
          </a:prstGeom>
        </p:spPr>
        <p:txBody>
          <a:bodyPr vert="horz" lIns="91440" tIns="14400" rIns="91440" bIns="0" rtlCol="0" anchor="ctr"/>
          <a:lstStyle>
            <a:defPPr>
              <a:defRPr lang="de-DE"/>
            </a:defPPr>
            <a:lvl1pPr algn="r" defTabSz="609585">
              <a:defRPr sz="1333">
                <a:solidFill>
                  <a:srgbClr val="2D4B9B">
                    <a:tint val="75000"/>
                  </a:srgbClr>
                </a:solidFill>
                <a:latin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558FC84-22FA-4F5E-86B7-A7761BE44B02}" type="slidenum">
              <a:rPr lang="de-DE"/>
              <a:pPr/>
              <a:t>10</a:t>
            </a:fld>
            <a:endParaRPr lang="de-DE" dirty="0"/>
          </a:p>
        </p:txBody>
      </p:sp>
      <p:sp>
        <p:nvSpPr>
          <p:cNvPr id="17" name="Fußzeilenplatzhalter 3">
            <a:extLst>
              <a:ext uri="{FF2B5EF4-FFF2-40B4-BE49-F238E27FC236}">
                <a16:creationId xmlns:a16="http://schemas.microsoft.com/office/drawing/2014/main" id="{FE0447D2-9E41-4E2E-A9B2-D78E790EF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1" y="6319070"/>
            <a:ext cx="7385751" cy="366183"/>
          </a:xfrm>
        </p:spPr>
        <p:txBody>
          <a:bodyPr/>
          <a:lstStyle/>
          <a:p>
            <a:r>
              <a:rPr lang="en-GB" dirty="0"/>
              <a:t>Chiara Marsigli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535563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">
            <a:extLst>
              <a:ext uri="{FF2B5EF4-FFF2-40B4-BE49-F238E27FC236}">
                <a16:creationId xmlns:a16="http://schemas.microsoft.com/office/drawing/2014/main" id="{27BC3B3A-10FF-46DD-9FB1-0FD1C6738A36}"/>
              </a:ext>
            </a:extLst>
          </p:cNvPr>
          <p:cNvSpPr txBox="1">
            <a:spLocks/>
          </p:cNvSpPr>
          <p:nvPr/>
        </p:nvSpPr>
        <p:spPr>
          <a:xfrm>
            <a:off x="333057" y="488594"/>
            <a:ext cx="5004255" cy="443198"/>
          </a:xfrm>
          <a:prstGeom prst="rect">
            <a:avLst/>
          </a:prstGeom>
        </p:spPr>
        <p:txBody>
          <a:bodyPr vert="horz" wrap="square" lIns="96000" tIns="0" rIns="96000" bIns="0" rtlCol="0" anchor="b" anchorCtr="0">
            <a:sp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 b="1" dirty="0"/>
              <a:t>Alpine Twin Setup</a:t>
            </a:r>
          </a:p>
        </p:txBody>
      </p:sp>
      <p:sp>
        <p:nvSpPr>
          <p:cNvPr id="11" name="Pfeil: nach rechts 10">
            <a:extLst>
              <a:ext uri="{FF2B5EF4-FFF2-40B4-BE49-F238E27FC236}">
                <a16:creationId xmlns:a16="http://schemas.microsoft.com/office/drawing/2014/main" id="{5AA94C6F-A9B7-4D4A-AF73-878F895C1831}"/>
              </a:ext>
            </a:extLst>
          </p:cNvPr>
          <p:cNvSpPr/>
          <p:nvPr/>
        </p:nvSpPr>
        <p:spPr>
          <a:xfrm>
            <a:off x="2405270" y="1389756"/>
            <a:ext cx="8656982" cy="86470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(GLORI global -&gt;) ICON-EU GLORI</a:t>
            </a:r>
          </a:p>
        </p:txBody>
      </p:sp>
      <p:sp>
        <p:nvSpPr>
          <p:cNvPr id="14" name="Rechteck: abgerundete Ecken 13">
            <a:extLst>
              <a:ext uri="{FF2B5EF4-FFF2-40B4-BE49-F238E27FC236}">
                <a16:creationId xmlns:a16="http://schemas.microsoft.com/office/drawing/2014/main" id="{28CA82BB-578E-454A-96FC-25C5637E97CB}"/>
              </a:ext>
            </a:extLst>
          </p:cNvPr>
          <p:cNvSpPr/>
          <p:nvPr/>
        </p:nvSpPr>
        <p:spPr>
          <a:xfrm>
            <a:off x="736666" y="3296471"/>
            <a:ext cx="1649895" cy="109330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ICON 2 km Alpine</a:t>
            </a:r>
          </a:p>
          <a:p>
            <a:pPr algn="ctr"/>
            <a:r>
              <a:rPr lang="de-DE" dirty="0"/>
              <a:t>KENDA </a:t>
            </a:r>
            <a:r>
              <a:rPr lang="de-DE" dirty="0" err="1"/>
              <a:t>analysis</a:t>
            </a:r>
            <a:endParaRPr lang="de-DE" dirty="0"/>
          </a:p>
        </p:txBody>
      </p:sp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C5E7D20E-22FB-4FE0-BF06-48FB4FA9D950}"/>
              </a:ext>
            </a:extLst>
          </p:cNvPr>
          <p:cNvCxnSpPr/>
          <p:nvPr/>
        </p:nvCxnSpPr>
        <p:spPr>
          <a:xfrm>
            <a:off x="2405270" y="3836504"/>
            <a:ext cx="8378687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feld 17">
            <a:extLst>
              <a:ext uri="{FF2B5EF4-FFF2-40B4-BE49-F238E27FC236}">
                <a16:creationId xmlns:a16="http://schemas.microsoft.com/office/drawing/2014/main" id="{841CC103-AE79-492F-B7C5-ACEF113690D9}"/>
              </a:ext>
            </a:extLst>
          </p:cNvPr>
          <p:cNvSpPr txBox="1"/>
          <p:nvPr/>
        </p:nvSpPr>
        <p:spPr>
          <a:xfrm>
            <a:off x="5247861" y="3518449"/>
            <a:ext cx="2782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080808"/>
                </a:solidFill>
              </a:rPr>
              <a:t>ICON 2 km Alpine</a:t>
            </a:r>
          </a:p>
        </p:txBody>
      </p:sp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82C76543-C06E-46FF-85C9-A10BB2F02B5F}"/>
              </a:ext>
            </a:extLst>
          </p:cNvPr>
          <p:cNvCxnSpPr>
            <a:cxnSpLocks/>
          </p:cNvCxnSpPr>
          <p:nvPr/>
        </p:nvCxnSpPr>
        <p:spPr>
          <a:xfrm>
            <a:off x="2676938" y="4456041"/>
            <a:ext cx="8107019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B3892144-CAD0-4D45-AC59-A2CD5119C513}"/>
              </a:ext>
            </a:extLst>
          </p:cNvPr>
          <p:cNvCxnSpPr>
            <a:cxnSpLocks/>
          </p:cNvCxnSpPr>
          <p:nvPr/>
        </p:nvCxnSpPr>
        <p:spPr>
          <a:xfrm>
            <a:off x="2948606" y="5055700"/>
            <a:ext cx="7835351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feld 22">
            <a:extLst>
              <a:ext uri="{FF2B5EF4-FFF2-40B4-BE49-F238E27FC236}">
                <a16:creationId xmlns:a16="http://schemas.microsoft.com/office/drawing/2014/main" id="{38E2624C-91FD-49E4-8AA1-59D2C817AFD5}"/>
              </a:ext>
            </a:extLst>
          </p:cNvPr>
          <p:cNvSpPr txBox="1"/>
          <p:nvPr/>
        </p:nvSpPr>
        <p:spPr>
          <a:xfrm>
            <a:off x="5251172" y="4137986"/>
            <a:ext cx="3840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080808"/>
                </a:solidFill>
              </a:rPr>
              <a:t>ICON 1 km Alpine (</a:t>
            </a:r>
            <a:r>
              <a:rPr lang="de-DE" b="1" dirty="0" err="1">
                <a:solidFill>
                  <a:srgbClr val="080808"/>
                </a:solidFill>
              </a:rPr>
              <a:t>nest</a:t>
            </a:r>
            <a:r>
              <a:rPr lang="de-DE" b="1" dirty="0">
                <a:solidFill>
                  <a:srgbClr val="080808"/>
                </a:solidFill>
              </a:rPr>
              <a:t> 1, 2-way)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A3F11B6C-21E3-4E1B-9CE3-34E361FA5158}"/>
              </a:ext>
            </a:extLst>
          </p:cNvPr>
          <p:cNvSpPr txBox="1"/>
          <p:nvPr/>
        </p:nvSpPr>
        <p:spPr>
          <a:xfrm>
            <a:off x="5254488" y="4737644"/>
            <a:ext cx="3988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080808"/>
                </a:solidFill>
              </a:rPr>
              <a:t>ICON 500 m Alpine (</a:t>
            </a:r>
            <a:r>
              <a:rPr lang="de-DE" b="1" dirty="0" err="1">
                <a:solidFill>
                  <a:srgbClr val="080808"/>
                </a:solidFill>
              </a:rPr>
              <a:t>nest</a:t>
            </a:r>
            <a:r>
              <a:rPr lang="de-DE" b="1" dirty="0">
                <a:solidFill>
                  <a:srgbClr val="080808"/>
                </a:solidFill>
              </a:rPr>
              <a:t> 2, 2-way)</a:t>
            </a:r>
          </a:p>
        </p:txBody>
      </p:sp>
      <p:sp>
        <p:nvSpPr>
          <p:cNvPr id="26" name="Pfeil: nach unten 25">
            <a:extLst>
              <a:ext uri="{FF2B5EF4-FFF2-40B4-BE49-F238E27FC236}">
                <a16:creationId xmlns:a16="http://schemas.microsoft.com/office/drawing/2014/main" id="{BA49CFD5-CE0D-4B88-91C9-22A6BC6C0C3B}"/>
              </a:ext>
            </a:extLst>
          </p:cNvPr>
          <p:cNvSpPr/>
          <p:nvPr/>
        </p:nvSpPr>
        <p:spPr>
          <a:xfrm>
            <a:off x="2340000" y="2216428"/>
            <a:ext cx="271668" cy="44393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Pfeil: nach unten 26">
            <a:extLst>
              <a:ext uri="{FF2B5EF4-FFF2-40B4-BE49-F238E27FC236}">
                <a16:creationId xmlns:a16="http://schemas.microsoft.com/office/drawing/2014/main" id="{652DB546-351A-41D7-B91B-9F9E386CACFE}"/>
              </a:ext>
            </a:extLst>
          </p:cNvPr>
          <p:cNvSpPr/>
          <p:nvPr/>
        </p:nvSpPr>
        <p:spPr>
          <a:xfrm>
            <a:off x="3060000" y="2217600"/>
            <a:ext cx="271668" cy="44393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Pfeil: nach unten 27">
            <a:extLst>
              <a:ext uri="{FF2B5EF4-FFF2-40B4-BE49-F238E27FC236}">
                <a16:creationId xmlns:a16="http://schemas.microsoft.com/office/drawing/2014/main" id="{75EA056B-A55F-4960-A1C7-F31899409897}"/>
              </a:ext>
            </a:extLst>
          </p:cNvPr>
          <p:cNvSpPr/>
          <p:nvPr/>
        </p:nvSpPr>
        <p:spPr>
          <a:xfrm>
            <a:off x="3780000" y="2217600"/>
            <a:ext cx="271668" cy="44393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826ADD20-9B75-49C0-99E0-0BB50AADC1CD}"/>
              </a:ext>
            </a:extLst>
          </p:cNvPr>
          <p:cNvSpPr txBox="1"/>
          <p:nvPr/>
        </p:nvSpPr>
        <p:spPr>
          <a:xfrm>
            <a:off x="1311965" y="2169532"/>
            <a:ext cx="7603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rgbClr val="080808"/>
                </a:solidFill>
              </a:rPr>
              <a:t>BCs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689FDB86-4D32-4116-82A1-320C845F8E3E}"/>
              </a:ext>
            </a:extLst>
          </p:cNvPr>
          <p:cNvSpPr txBox="1"/>
          <p:nvPr/>
        </p:nvSpPr>
        <p:spPr>
          <a:xfrm>
            <a:off x="1315280" y="2888459"/>
            <a:ext cx="7520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rgbClr val="080808"/>
                </a:solidFill>
              </a:rPr>
              <a:t>IC</a:t>
            </a:r>
          </a:p>
        </p:txBody>
      </p:sp>
      <p:sp>
        <p:nvSpPr>
          <p:cNvPr id="34" name="Pfeil: nach unten 33">
            <a:extLst>
              <a:ext uri="{FF2B5EF4-FFF2-40B4-BE49-F238E27FC236}">
                <a16:creationId xmlns:a16="http://schemas.microsoft.com/office/drawing/2014/main" id="{669EAFDE-2680-4AB2-8FF3-192CA4665E82}"/>
              </a:ext>
            </a:extLst>
          </p:cNvPr>
          <p:cNvSpPr/>
          <p:nvPr/>
        </p:nvSpPr>
        <p:spPr>
          <a:xfrm>
            <a:off x="4500000" y="2217600"/>
            <a:ext cx="271668" cy="44393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Pfeil: nach unten 34">
            <a:extLst>
              <a:ext uri="{FF2B5EF4-FFF2-40B4-BE49-F238E27FC236}">
                <a16:creationId xmlns:a16="http://schemas.microsoft.com/office/drawing/2014/main" id="{A3A06471-8F6A-4990-B7D3-17A2E8720AD9}"/>
              </a:ext>
            </a:extLst>
          </p:cNvPr>
          <p:cNvSpPr/>
          <p:nvPr/>
        </p:nvSpPr>
        <p:spPr>
          <a:xfrm>
            <a:off x="5220000" y="2217600"/>
            <a:ext cx="271668" cy="44393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Pfeil: nach unten 35">
            <a:extLst>
              <a:ext uri="{FF2B5EF4-FFF2-40B4-BE49-F238E27FC236}">
                <a16:creationId xmlns:a16="http://schemas.microsoft.com/office/drawing/2014/main" id="{56EFAA20-DDDB-4483-A7BD-AC76ED5BE2A9}"/>
              </a:ext>
            </a:extLst>
          </p:cNvPr>
          <p:cNvSpPr/>
          <p:nvPr/>
        </p:nvSpPr>
        <p:spPr>
          <a:xfrm>
            <a:off x="5940000" y="2217600"/>
            <a:ext cx="271668" cy="44393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Pfeil: nach unten 36">
            <a:extLst>
              <a:ext uri="{FF2B5EF4-FFF2-40B4-BE49-F238E27FC236}">
                <a16:creationId xmlns:a16="http://schemas.microsoft.com/office/drawing/2014/main" id="{54852D1B-0D9C-4943-A887-42897E138BD3}"/>
              </a:ext>
            </a:extLst>
          </p:cNvPr>
          <p:cNvSpPr/>
          <p:nvPr/>
        </p:nvSpPr>
        <p:spPr>
          <a:xfrm>
            <a:off x="6660000" y="2217600"/>
            <a:ext cx="271668" cy="44393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Pfeil: nach unten 37">
            <a:extLst>
              <a:ext uri="{FF2B5EF4-FFF2-40B4-BE49-F238E27FC236}">
                <a16:creationId xmlns:a16="http://schemas.microsoft.com/office/drawing/2014/main" id="{EDF13840-3FCA-4EA7-92E9-9E6F072147D4}"/>
              </a:ext>
            </a:extLst>
          </p:cNvPr>
          <p:cNvSpPr/>
          <p:nvPr/>
        </p:nvSpPr>
        <p:spPr>
          <a:xfrm>
            <a:off x="7380000" y="2217600"/>
            <a:ext cx="271668" cy="44393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Pfeil: nach unten 38">
            <a:extLst>
              <a:ext uri="{FF2B5EF4-FFF2-40B4-BE49-F238E27FC236}">
                <a16:creationId xmlns:a16="http://schemas.microsoft.com/office/drawing/2014/main" id="{F3E6BC72-3D32-4B57-AFF6-1ED6F690A044}"/>
              </a:ext>
            </a:extLst>
          </p:cNvPr>
          <p:cNvSpPr/>
          <p:nvPr/>
        </p:nvSpPr>
        <p:spPr>
          <a:xfrm>
            <a:off x="8100000" y="2217600"/>
            <a:ext cx="271668" cy="44393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Pfeil: nach unten 39">
            <a:extLst>
              <a:ext uri="{FF2B5EF4-FFF2-40B4-BE49-F238E27FC236}">
                <a16:creationId xmlns:a16="http://schemas.microsoft.com/office/drawing/2014/main" id="{AA6FA29C-7923-4C8A-B8D6-2FC460207238}"/>
              </a:ext>
            </a:extLst>
          </p:cNvPr>
          <p:cNvSpPr/>
          <p:nvPr/>
        </p:nvSpPr>
        <p:spPr>
          <a:xfrm>
            <a:off x="8820000" y="2217600"/>
            <a:ext cx="271668" cy="44393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Pfeil: nach unten 40">
            <a:extLst>
              <a:ext uri="{FF2B5EF4-FFF2-40B4-BE49-F238E27FC236}">
                <a16:creationId xmlns:a16="http://schemas.microsoft.com/office/drawing/2014/main" id="{03B2F354-11B1-4B04-BEA5-E0C8B0330C13}"/>
              </a:ext>
            </a:extLst>
          </p:cNvPr>
          <p:cNvSpPr/>
          <p:nvPr/>
        </p:nvSpPr>
        <p:spPr>
          <a:xfrm>
            <a:off x="9540000" y="2217600"/>
            <a:ext cx="271668" cy="44393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Pfeil: nach unten 41">
            <a:extLst>
              <a:ext uri="{FF2B5EF4-FFF2-40B4-BE49-F238E27FC236}">
                <a16:creationId xmlns:a16="http://schemas.microsoft.com/office/drawing/2014/main" id="{89FB6683-1091-47C9-BAE4-AD5FA8CFEA12}"/>
              </a:ext>
            </a:extLst>
          </p:cNvPr>
          <p:cNvSpPr/>
          <p:nvPr/>
        </p:nvSpPr>
        <p:spPr>
          <a:xfrm>
            <a:off x="10260000" y="2217600"/>
            <a:ext cx="271668" cy="44393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59D38EAF-2896-4781-85B4-0A1FD41F6F9A}"/>
              </a:ext>
            </a:extLst>
          </p:cNvPr>
          <p:cNvSpPr txBox="1"/>
          <p:nvPr/>
        </p:nvSpPr>
        <p:spPr>
          <a:xfrm>
            <a:off x="10167729" y="5738026"/>
            <a:ext cx="1808921" cy="40011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chemeClr val="bg1"/>
                </a:solidFill>
              </a:rPr>
              <a:t>GLORI </a:t>
            </a:r>
            <a:r>
              <a:rPr lang="de-DE" sz="2000" b="1" dirty="0" err="1">
                <a:solidFill>
                  <a:schemeClr val="bg1"/>
                </a:solidFill>
              </a:rPr>
              <a:t>setup</a:t>
            </a:r>
            <a:endParaRPr lang="de-DE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4325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5158EC4D-7622-435B-9EFE-08B3E9F05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139" y="470075"/>
            <a:ext cx="3423000" cy="886397"/>
          </a:xfrm>
        </p:spPr>
        <p:txBody>
          <a:bodyPr/>
          <a:lstStyle/>
          <a:p>
            <a:r>
              <a:rPr lang="de-DE" sz="3200" b="1" dirty="0"/>
              <a:t>GLORI-Alps on</a:t>
            </a:r>
            <a:endParaRPr lang="de-DE" b="1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21BA7102-BE58-4934-B893-0224A29E85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050" y="1022888"/>
            <a:ext cx="11137900" cy="5050859"/>
          </a:xfrm>
        </p:spPr>
        <p:txBody>
          <a:bodyPr>
            <a:normAutofit fontScale="92500" lnSpcReduction="20000"/>
          </a:bodyPr>
          <a:lstStyle/>
          <a:p>
            <a:r>
              <a:rPr lang="de-DE" dirty="0" err="1"/>
              <a:t>HoreKa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a hybrid CPU-GPU </a:t>
            </a:r>
            <a:r>
              <a:rPr lang="de-DE" dirty="0" err="1"/>
              <a:t>cluster</a:t>
            </a:r>
            <a:r>
              <a:rPr lang="de-DE" dirty="0"/>
              <a:t> </a:t>
            </a:r>
            <a:r>
              <a:rPr lang="de-DE" dirty="0" err="1"/>
              <a:t>managed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SCC at KIT</a:t>
            </a:r>
          </a:p>
          <a:p>
            <a:r>
              <a:rPr lang="de-DE" dirty="0"/>
              <a:t>Target </a:t>
            </a:r>
            <a:r>
              <a:rPr lang="de-DE" dirty="0" err="1"/>
              <a:t>machine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global DT and GLORI-Alps</a:t>
            </a:r>
          </a:p>
          <a:p>
            <a:pPr marL="0" indent="0">
              <a:buNone/>
            </a:pPr>
            <a:r>
              <a:rPr lang="de-DE" b="1" dirty="0"/>
              <a:t>Infrastructure</a:t>
            </a:r>
          </a:p>
          <a:p>
            <a:r>
              <a:rPr lang="de-DE" dirty="0"/>
              <a:t>Integration will </a:t>
            </a:r>
            <a:r>
              <a:rPr lang="de-DE" dirty="0" err="1"/>
              <a:t>strengthen</a:t>
            </a:r>
            <a:r>
              <a:rPr lang="de-DE" dirty="0"/>
              <a:t> </a:t>
            </a:r>
            <a:r>
              <a:rPr lang="de-DE" dirty="0" err="1"/>
              <a:t>KIT‘s</a:t>
            </a:r>
            <a:r>
              <a:rPr lang="de-DE" dirty="0"/>
              <a:t> </a:t>
            </a:r>
            <a:r>
              <a:rPr lang="de-DE" dirty="0" err="1"/>
              <a:t>contribution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ICON </a:t>
            </a:r>
            <a:r>
              <a:rPr lang="de-DE" dirty="0" err="1"/>
              <a:t>consortium</a:t>
            </a:r>
            <a:endParaRPr lang="de-DE" dirty="0"/>
          </a:p>
          <a:p>
            <a:pPr lvl="1"/>
            <a:r>
              <a:rPr lang="de-DE" dirty="0" err="1"/>
              <a:t>Buildbot</a:t>
            </a:r>
            <a:r>
              <a:rPr lang="de-DE" dirty="0"/>
              <a:t> </a:t>
            </a:r>
            <a:r>
              <a:rPr lang="de-DE" dirty="0" err="1"/>
              <a:t>implementation</a:t>
            </a:r>
            <a:r>
              <a:rPr lang="de-DE" dirty="0"/>
              <a:t> </a:t>
            </a:r>
            <a:r>
              <a:rPr lang="de-DE" dirty="0" err="1"/>
              <a:t>providing</a:t>
            </a:r>
            <a:r>
              <a:rPr lang="de-DE" dirty="0"/>
              <a:t> ART and GPU </a:t>
            </a:r>
            <a:r>
              <a:rPr lang="de-DE" dirty="0" err="1"/>
              <a:t>tests</a:t>
            </a:r>
            <a:endParaRPr lang="de-DE" dirty="0"/>
          </a:p>
          <a:p>
            <a:pPr lvl="1"/>
            <a:r>
              <a:rPr lang="de-DE" dirty="0"/>
              <a:t>Computing </a:t>
            </a:r>
            <a:r>
              <a:rPr lang="de-DE" dirty="0" err="1"/>
              <a:t>resources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GLORI-DT</a:t>
            </a:r>
          </a:p>
          <a:p>
            <a:r>
              <a:rPr lang="de-DE" dirty="0" err="1"/>
              <a:t>Contributes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sustainable</a:t>
            </a:r>
            <a:r>
              <a:rPr lang="de-DE" dirty="0"/>
              <a:t> </a:t>
            </a:r>
            <a:r>
              <a:rPr lang="de-DE" dirty="0" err="1"/>
              <a:t>software</a:t>
            </a:r>
            <a:r>
              <a:rPr lang="de-DE" dirty="0"/>
              <a:t> </a:t>
            </a:r>
            <a:r>
              <a:rPr lang="de-DE" dirty="0" err="1"/>
              <a:t>development</a:t>
            </a:r>
            <a:endParaRPr lang="de-DE" b="1" dirty="0"/>
          </a:p>
          <a:p>
            <a:pPr marL="0" indent="0">
              <a:buNone/>
            </a:pPr>
            <a:r>
              <a:rPr lang="de-DE" b="1" dirty="0"/>
              <a:t>GPU </a:t>
            </a:r>
            <a:r>
              <a:rPr lang="de-DE" b="1" dirty="0" err="1"/>
              <a:t>port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ICON-ART</a:t>
            </a:r>
            <a:endParaRPr lang="de-DE" dirty="0"/>
          </a:p>
          <a:p>
            <a:r>
              <a:rPr lang="de-DE" dirty="0"/>
              <a:t>ICON GPU </a:t>
            </a:r>
            <a:r>
              <a:rPr lang="de-DE" dirty="0" err="1"/>
              <a:t>port</a:t>
            </a:r>
            <a:r>
              <a:rPr lang="de-DE" dirty="0"/>
              <a:t> </a:t>
            </a:r>
            <a:r>
              <a:rPr lang="de-DE" dirty="0" err="1"/>
              <a:t>does</a:t>
            </a:r>
            <a:r>
              <a:rPr lang="de-DE" dirty="0"/>
              <a:t> not fully </a:t>
            </a:r>
            <a:r>
              <a:rPr lang="de-DE" dirty="0" err="1"/>
              <a:t>cover</a:t>
            </a:r>
            <a:r>
              <a:rPr lang="de-DE" dirty="0"/>
              <a:t> GLORI </a:t>
            </a:r>
            <a:r>
              <a:rPr lang="de-DE" dirty="0" err="1"/>
              <a:t>application</a:t>
            </a:r>
            <a:r>
              <a:rPr lang="de-DE" dirty="0"/>
              <a:t> </a:t>
            </a:r>
            <a:r>
              <a:rPr lang="de-DE" dirty="0" err="1"/>
              <a:t>yet</a:t>
            </a:r>
            <a:endParaRPr lang="de-DE" dirty="0"/>
          </a:p>
          <a:p>
            <a:pPr lvl="1"/>
            <a:r>
              <a:rPr lang="de-DE" dirty="0"/>
              <a:t>Health </a:t>
            </a:r>
            <a:r>
              <a:rPr lang="de-DE" dirty="0" err="1"/>
              <a:t>application</a:t>
            </a:r>
            <a:r>
              <a:rPr lang="de-DE" dirty="0"/>
              <a:t>: </a:t>
            </a:r>
            <a:r>
              <a:rPr lang="de-DE" dirty="0" err="1"/>
              <a:t>pollen</a:t>
            </a:r>
            <a:r>
              <a:rPr lang="de-DE" dirty="0"/>
              <a:t> (</a:t>
            </a:r>
            <a:r>
              <a:rPr lang="de-DE" dirty="0" err="1"/>
              <a:t>port</a:t>
            </a:r>
            <a:r>
              <a:rPr lang="de-DE" dirty="0"/>
              <a:t> </a:t>
            </a:r>
            <a:r>
              <a:rPr lang="de-DE" dirty="0" err="1"/>
              <a:t>recently</a:t>
            </a:r>
            <a:r>
              <a:rPr lang="de-DE" dirty="0"/>
              <a:t> </a:t>
            </a:r>
            <a:r>
              <a:rPr lang="de-DE" dirty="0" err="1"/>
              <a:t>completed</a:t>
            </a:r>
            <a:r>
              <a:rPr lang="de-DE" dirty="0"/>
              <a:t>)</a:t>
            </a:r>
          </a:p>
          <a:p>
            <a:pPr lvl="1"/>
            <a:r>
              <a:rPr lang="de-DE" dirty="0"/>
              <a:t>Energy </a:t>
            </a:r>
            <a:r>
              <a:rPr lang="de-DE" dirty="0" err="1"/>
              <a:t>application</a:t>
            </a:r>
            <a:r>
              <a:rPr lang="de-DE" dirty="0"/>
              <a:t>: </a:t>
            </a:r>
            <a:r>
              <a:rPr lang="de-DE" dirty="0" err="1"/>
              <a:t>mineral</a:t>
            </a:r>
            <a:r>
              <a:rPr lang="de-DE" dirty="0"/>
              <a:t> </a:t>
            </a:r>
            <a:r>
              <a:rPr lang="de-DE" dirty="0" err="1"/>
              <a:t>dust</a:t>
            </a:r>
            <a:r>
              <a:rPr lang="de-DE" dirty="0"/>
              <a:t> (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ported</a:t>
            </a:r>
            <a:r>
              <a:rPr lang="de-DE" dirty="0"/>
              <a:t> </a:t>
            </a:r>
            <a:r>
              <a:rPr lang="de-DE" dirty="0" err="1"/>
              <a:t>within</a:t>
            </a:r>
            <a:r>
              <a:rPr lang="de-DE" dirty="0"/>
              <a:t> GLORI)</a:t>
            </a:r>
          </a:p>
          <a:p>
            <a:r>
              <a:rPr lang="de-DE" dirty="0"/>
              <a:t>GPU </a:t>
            </a:r>
            <a:r>
              <a:rPr lang="de-DE" dirty="0" err="1"/>
              <a:t>port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also relevant </a:t>
            </a:r>
            <a:r>
              <a:rPr lang="de-DE" dirty="0" err="1"/>
              <a:t>for</a:t>
            </a:r>
            <a:r>
              <a:rPr lang="de-DE" dirty="0"/>
              <a:t> GLORI-</a:t>
            </a:r>
            <a:r>
              <a:rPr lang="de-DE" dirty="0" err="1"/>
              <a:t>Med</a:t>
            </a:r>
            <a:r>
              <a:rPr lang="de-DE" dirty="0"/>
              <a:t> on Leonardo (CPU+GPU) and </a:t>
            </a:r>
            <a:r>
              <a:rPr lang="de-DE" dirty="0" err="1"/>
              <a:t>other</a:t>
            </a:r>
            <a:r>
              <a:rPr lang="de-DE" dirty="0"/>
              <a:t> </a:t>
            </a:r>
            <a:r>
              <a:rPr lang="de-DE" dirty="0" err="1"/>
              <a:t>heterogeneous</a:t>
            </a:r>
            <a:r>
              <a:rPr lang="de-DE" dirty="0"/>
              <a:t> </a:t>
            </a:r>
            <a:r>
              <a:rPr lang="de-DE" dirty="0" err="1"/>
              <a:t>target</a:t>
            </a:r>
            <a:r>
              <a:rPr lang="de-DE" dirty="0"/>
              <a:t> </a:t>
            </a:r>
            <a:r>
              <a:rPr lang="de-DE" dirty="0" err="1"/>
              <a:t>clusters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future</a:t>
            </a: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1026" name="Picture 2" descr="https://www.scc.kit.edu/img/SCS/Dienste_HPC/HoreKa-Logo.png">
            <a:extLst>
              <a:ext uri="{FF2B5EF4-FFF2-40B4-BE49-F238E27FC236}">
                <a16:creationId xmlns:a16="http://schemas.microsoft.com/office/drawing/2014/main" id="{1348022B-3E91-4B51-B7B3-BABABD855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901" y="411545"/>
            <a:ext cx="2069188" cy="492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er Hochleistungsrechner &quot;HoreKa&quot; in den Rechnerräumen des SCC am Campus Nord (Foto: Amadeus Bramsiepe, KIT)">
            <a:extLst>
              <a:ext uri="{FF2B5EF4-FFF2-40B4-BE49-F238E27FC236}">
                <a16:creationId xmlns:a16="http://schemas.microsoft.com/office/drawing/2014/main" id="{0237DA9C-D6C9-4D04-B14B-BAF515375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17" y="2695555"/>
            <a:ext cx="3016896" cy="201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C8AD3EF7-B8A5-4F45-9A02-B263C85C5383}"/>
              </a:ext>
            </a:extLst>
          </p:cNvPr>
          <p:cNvSpPr txBox="1"/>
          <p:nvPr/>
        </p:nvSpPr>
        <p:spPr>
          <a:xfrm>
            <a:off x="8843091" y="4706819"/>
            <a:ext cx="30872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https://www.scc.kit.edu/dienste/horeka.php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3BEF5680-2AF2-4968-A52B-A27800A5FC76}"/>
              </a:ext>
            </a:extLst>
          </p:cNvPr>
          <p:cNvSpPr txBox="1"/>
          <p:nvPr/>
        </p:nvSpPr>
        <p:spPr>
          <a:xfrm>
            <a:off x="8984990" y="5799518"/>
            <a:ext cx="3014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Michael Krayer, DWD, KIT</a:t>
            </a:r>
          </a:p>
        </p:txBody>
      </p:sp>
      <p:sp>
        <p:nvSpPr>
          <p:cNvPr id="10" name="Datumsplatzhalter 2">
            <a:extLst>
              <a:ext uri="{FF2B5EF4-FFF2-40B4-BE49-F238E27FC236}">
                <a16:creationId xmlns:a16="http://schemas.microsoft.com/office/drawing/2014/main" id="{1157DA04-E4FE-4BD0-B2C6-CCD0DB7423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2888" y="6319070"/>
            <a:ext cx="2858512" cy="366183"/>
          </a:xfrm>
        </p:spPr>
        <p:txBody>
          <a:bodyPr/>
          <a:lstStyle/>
          <a:p>
            <a:r>
              <a:rPr lang="de-DE" dirty="0"/>
              <a:t>2023</a:t>
            </a:r>
          </a:p>
        </p:txBody>
      </p:sp>
      <p:sp>
        <p:nvSpPr>
          <p:cNvPr id="12" name="Foliennummernplatzhalter 4">
            <a:extLst>
              <a:ext uri="{FF2B5EF4-FFF2-40B4-BE49-F238E27FC236}">
                <a16:creationId xmlns:a16="http://schemas.microsoft.com/office/drawing/2014/main" id="{A9AB683C-5CA0-4950-B224-EB9AA22AE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7151" y="6319070"/>
            <a:ext cx="697800" cy="366183"/>
          </a:xfrm>
        </p:spPr>
        <p:txBody>
          <a:bodyPr/>
          <a:lstStyle/>
          <a:p>
            <a:fld id="{6558FC84-22FA-4F5E-86B7-A7761BE44B02}" type="slidenum">
              <a:rPr lang="de-DE" smtClean="0"/>
              <a:pPr/>
              <a:t>12</a:t>
            </a:fld>
            <a:endParaRPr lang="de-DE" dirty="0"/>
          </a:p>
        </p:txBody>
      </p:sp>
      <p:sp>
        <p:nvSpPr>
          <p:cNvPr id="13" name="Fußzeilenplatzhalter 3">
            <a:extLst>
              <a:ext uri="{FF2B5EF4-FFF2-40B4-BE49-F238E27FC236}">
                <a16:creationId xmlns:a16="http://schemas.microsoft.com/office/drawing/2014/main" id="{7B496E0C-D8DC-445D-A52A-25654A596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1" y="6319070"/>
            <a:ext cx="7385751" cy="366183"/>
          </a:xfrm>
        </p:spPr>
        <p:txBody>
          <a:bodyPr/>
          <a:lstStyle/>
          <a:p>
            <a:r>
              <a:rPr lang="en-GB" dirty="0"/>
              <a:t>Chiara Marsigli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904437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54FFF-4716-45FB-AA1C-D52F10C157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739" y="377687"/>
            <a:ext cx="5508557" cy="540258"/>
          </a:xfrm>
        </p:spPr>
        <p:txBody>
          <a:bodyPr/>
          <a:lstStyle/>
          <a:p>
            <a:r>
              <a:rPr lang="de-DE" sz="3200" b="1" dirty="0"/>
              <a:t>Implementation on </a:t>
            </a:r>
            <a:r>
              <a:rPr lang="de-DE" sz="3200" b="1" dirty="0" err="1"/>
              <a:t>HoreKa</a:t>
            </a:r>
            <a:r>
              <a:rPr lang="de-DE" sz="3200" b="1" dirty="0"/>
              <a:t> </a:t>
            </a:r>
            <a:endParaRPr lang="en-US" sz="3200" b="1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AD1AAA2-AF5D-4EBF-B998-F9A1DF1CF59A}"/>
              </a:ext>
            </a:extLst>
          </p:cNvPr>
          <p:cNvSpPr txBox="1">
            <a:spLocks/>
          </p:cNvSpPr>
          <p:nvPr/>
        </p:nvSpPr>
        <p:spPr>
          <a:xfrm>
            <a:off x="468313" y="1303577"/>
            <a:ext cx="11595764" cy="2363211"/>
          </a:xfrm>
          <a:prstGeom prst="rect">
            <a:avLst/>
          </a:prstGeom>
        </p:spPr>
        <p:txBody>
          <a:bodyPr vert="horz" wrap="square" lIns="96000" tIns="0" rIns="96000" bIns="0" rtlCol="0" anchor="b" anchorCtr="0">
            <a:sp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80990" indent="-380990" algn="l">
              <a:buFont typeface="Arial" panose="020B0604020202020204" pitchFamily="34" charset="0"/>
              <a:buChar char="•"/>
            </a:pPr>
            <a:r>
              <a:rPr lang="de-DE" sz="2133" b="1" dirty="0">
                <a:solidFill>
                  <a:schemeClr val="tx1">
                    <a:lumMod val="50000"/>
                  </a:schemeClr>
                </a:solidFill>
                <a:latin typeface="Arial Black" panose="020B0A04020102020204" pitchFamily="34" charset="0"/>
              </a:rPr>
              <a:t>Global-</a:t>
            </a:r>
            <a:r>
              <a:rPr lang="de-DE" sz="2133" b="1" dirty="0" err="1">
                <a:solidFill>
                  <a:schemeClr val="tx1">
                    <a:lumMod val="50000"/>
                  </a:schemeClr>
                </a:solidFill>
                <a:latin typeface="Arial Black" panose="020B0A04020102020204" pitchFamily="34" charset="0"/>
              </a:rPr>
              <a:t>to</a:t>
            </a:r>
            <a:r>
              <a:rPr lang="de-DE" sz="2133" b="1" dirty="0">
                <a:solidFill>
                  <a:schemeClr val="tx1">
                    <a:lumMod val="50000"/>
                  </a:schemeClr>
                </a:solidFill>
                <a:latin typeface="Arial Black" panose="020B0A04020102020204" pitchFamily="34" charset="0"/>
              </a:rPr>
              <a:t>-Regional ICON – </a:t>
            </a:r>
            <a:r>
              <a:rPr lang="de-DE" sz="2133" b="1" dirty="0" err="1">
                <a:solidFill>
                  <a:schemeClr val="tx1">
                    <a:lumMod val="50000"/>
                  </a:schemeClr>
                </a:solidFill>
                <a:latin typeface="Arial Black" panose="020B0A04020102020204" pitchFamily="34" charset="0"/>
              </a:rPr>
              <a:t>Implementing</a:t>
            </a:r>
            <a:r>
              <a:rPr lang="de-DE" sz="2133" b="1" dirty="0">
                <a:solidFill>
                  <a:schemeClr val="tx1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de-DE" sz="2133" b="1" dirty="0" err="1">
                <a:solidFill>
                  <a:schemeClr val="tx1">
                    <a:lumMod val="50000"/>
                  </a:schemeClr>
                </a:solidFill>
                <a:latin typeface="Arial Black" panose="020B0A04020102020204" pitchFamily="34" charset="0"/>
              </a:rPr>
              <a:t>the</a:t>
            </a:r>
            <a:r>
              <a:rPr lang="de-DE" sz="2133" b="1" dirty="0">
                <a:solidFill>
                  <a:schemeClr val="tx1">
                    <a:lumMod val="50000"/>
                  </a:schemeClr>
                </a:solidFill>
                <a:latin typeface="Arial Black" panose="020B0A04020102020204" pitchFamily="34" charset="0"/>
              </a:rPr>
              <a:t> Alpine Digital Twin on </a:t>
            </a:r>
            <a:r>
              <a:rPr lang="de-DE" sz="2133" b="1" dirty="0" err="1">
                <a:solidFill>
                  <a:schemeClr val="tx1">
                    <a:lumMod val="50000"/>
                  </a:schemeClr>
                </a:solidFill>
                <a:latin typeface="Arial Black" panose="020B0A04020102020204" pitchFamily="34" charset="0"/>
              </a:rPr>
              <a:t>HoreKa</a:t>
            </a:r>
            <a:endParaRPr lang="de-DE" sz="2133" b="1" dirty="0">
              <a:solidFill>
                <a:schemeClr val="tx1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pPr marL="380990" indent="-380990" algn="l">
              <a:buFont typeface="Arial" panose="020B0604020202020204" pitchFamily="34" charset="0"/>
              <a:buChar char="•"/>
            </a:pPr>
            <a:endParaRPr lang="de-DE" sz="2133" b="1" dirty="0">
              <a:solidFill>
                <a:schemeClr val="tx1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pPr marL="380990" indent="-380990" algn="l">
              <a:buFont typeface="Wingdings" panose="05000000000000000000" pitchFamily="2" charset="2"/>
              <a:buChar char="v"/>
            </a:pPr>
            <a:r>
              <a:rPr lang="de-DE" sz="2133" dirty="0">
                <a:solidFill>
                  <a:schemeClr val="bg2">
                    <a:lumMod val="10000"/>
                  </a:schemeClr>
                </a:solidFill>
              </a:rPr>
              <a:t>DWD global operational </a:t>
            </a:r>
            <a:r>
              <a:rPr lang="de-DE" sz="2133" dirty="0" err="1">
                <a:solidFill>
                  <a:schemeClr val="bg2">
                    <a:lumMod val="10000"/>
                  </a:schemeClr>
                </a:solidFill>
              </a:rPr>
              <a:t>configuration</a:t>
            </a:r>
            <a:endParaRPr lang="de-DE" sz="2133" dirty="0">
              <a:solidFill>
                <a:schemeClr val="bg2">
                  <a:lumMod val="10000"/>
                </a:schemeClr>
              </a:solidFill>
            </a:endParaRPr>
          </a:p>
          <a:p>
            <a:pPr marL="380990" indent="-380990" algn="l">
              <a:buFont typeface="Wingdings" panose="05000000000000000000" pitchFamily="2" charset="2"/>
              <a:buChar char="v"/>
            </a:pPr>
            <a:endParaRPr lang="de-DE" sz="2133" dirty="0">
              <a:solidFill>
                <a:schemeClr val="bg2">
                  <a:lumMod val="10000"/>
                </a:schemeClr>
              </a:solidFill>
            </a:endParaRPr>
          </a:p>
          <a:p>
            <a:pPr marL="380990" indent="-380990" algn="l">
              <a:buFont typeface="Wingdings" panose="05000000000000000000" pitchFamily="2" charset="2"/>
              <a:buChar char="v"/>
            </a:pPr>
            <a:r>
              <a:rPr lang="de-DE" sz="2133" dirty="0">
                <a:solidFill>
                  <a:schemeClr val="bg2">
                    <a:lumMod val="10000"/>
                  </a:schemeClr>
                </a:solidFill>
              </a:rPr>
              <a:t>Test global high </a:t>
            </a:r>
            <a:r>
              <a:rPr lang="de-DE" sz="2133" dirty="0" err="1">
                <a:solidFill>
                  <a:schemeClr val="bg2">
                    <a:lumMod val="10000"/>
                  </a:schemeClr>
                </a:solidFill>
              </a:rPr>
              <a:t>resolution</a:t>
            </a:r>
            <a:endParaRPr lang="de-DE" sz="2133" dirty="0">
              <a:solidFill>
                <a:schemeClr val="bg2">
                  <a:lumMod val="10000"/>
                </a:schemeClr>
              </a:solidFill>
            </a:endParaRPr>
          </a:p>
          <a:p>
            <a:pPr marL="380990" indent="-380990" algn="l">
              <a:buFont typeface="Wingdings" panose="05000000000000000000" pitchFamily="2" charset="2"/>
              <a:buChar char="v"/>
            </a:pPr>
            <a:endParaRPr lang="de-DE" sz="2133" dirty="0">
              <a:solidFill>
                <a:schemeClr val="bg2">
                  <a:lumMod val="10000"/>
                </a:schemeClr>
              </a:solidFill>
            </a:endParaRPr>
          </a:p>
          <a:p>
            <a:pPr marL="380990" indent="-380990" algn="l">
              <a:buFont typeface="Wingdings" panose="05000000000000000000" pitchFamily="2" charset="2"/>
              <a:buChar char="v"/>
            </a:pPr>
            <a:r>
              <a:rPr lang="de-DE" sz="2133" dirty="0">
                <a:solidFill>
                  <a:schemeClr val="bg2">
                    <a:lumMod val="10000"/>
                  </a:schemeClr>
                </a:solidFill>
              </a:rPr>
              <a:t>LAM: Alpine Domain CH2, </a:t>
            </a:r>
            <a:r>
              <a:rPr lang="de-DE" sz="2133" dirty="0" err="1">
                <a:solidFill>
                  <a:schemeClr val="bg2">
                    <a:lumMod val="10000"/>
                  </a:schemeClr>
                </a:solidFill>
              </a:rPr>
              <a:t>nest</a:t>
            </a:r>
            <a:r>
              <a:rPr lang="de-DE" sz="2133" dirty="0">
                <a:solidFill>
                  <a:schemeClr val="bg2">
                    <a:lumMod val="10000"/>
                  </a:schemeClr>
                </a:solidFill>
              </a:rPr>
              <a:t> CH1</a:t>
            </a:r>
            <a:endParaRPr lang="de-DE" sz="2133" b="1" dirty="0">
              <a:solidFill>
                <a:schemeClr val="tx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5EDBC15-9EAB-45B1-89BC-9DBF4880753C}"/>
              </a:ext>
            </a:extLst>
          </p:cNvPr>
          <p:cNvSpPr/>
          <p:nvPr/>
        </p:nvSpPr>
        <p:spPr>
          <a:xfrm>
            <a:off x="6366353" y="1826073"/>
            <a:ext cx="5288930" cy="3656572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400" dirty="0"/>
              <a:t>A</a:t>
            </a:r>
            <a:endParaRPr lang="en-US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B3C366-E086-4471-B2A7-5BD8C86E54BA}"/>
              </a:ext>
            </a:extLst>
          </p:cNvPr>
          <p:cNvSpPr txBox="1"/>
          <p:nvPr/>
        </p:nvSpPr>
        <p:spPr>
          <a:xfrm>
            <a:off x="6457908" y="1899717"/>
            <a:ext cx="5111238" cy="3478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de-DE" sz="2133" i="1" dirty="0">
                <a:solidFill>
                  <a:srgbClr val="000000"/>
                </a:solidFill>
              </a:rPr>
              <a:t>13.6 </a:t>
            </a:r>
            <a:r>
              <a:rPr lang="de-DE" sz="2133" i="1" dirty="0" err="1">
                <a:solidFill>
                  <a:srgbClr val="000000"/>
                </a:solidFill>
              </a:rPr>
              <a:t>mill</a:t>
            </a:r>
            <a:r>
              <a:rPr lang="de-DE" sz="2133" i="1" dirty="0">
                <a:solidFill>
                  <a:srgbClr val="000000"/>
                </a:solidFill>
              </a:rPr>
              <a:t> </a:t>
            </a:r>
            <a:r>
              <a:rPr lang="de-DE" sz="2133" i="1" dirty="0" err="1">
                <a:solidFill>
                  <a:srgbClr val="000000"/>
                </a:solidFill>
              </a:rPr>
              <a:t>CPUh</a:t>
            </a:r>
            <a:r>
              <a:rPr lang="de-DE" sz="2133" i="1" dirty="0">
                <a:solidFill>
                  <a:srgbClr val="000000"/>
                </a:solidFill>
              </a:rPr>
              <a:t> 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de-DE" sz="2133" i="1" dirty="0">
                <a:solidFill>
                  <a:srgbClr val="000000"/>
                </a:solidFill>
              </a:rPr>
              <a:t>50000 </a:t>
            </a:r>
            <a:r>
              <a:rPr lang="de-DE" sz="2133" i="1" dirty="0" err="1">
                <a:solidFill>
                  <a:srgbClr val="000000"/>
                </a:solidFill>
              </a:rPr>
              <a:t>GPUh</a:t>
            </a:r>
            <a:endParaRPr lang="de-DE" sz="2133" i="1" dirty="0">
              <a:solidFill>
                <a:srgbClr val="000000"/>
              </a:solidFill>
            </a:endParaRPr>
          </a:p>
          <a:p>
            <a:endParaRPr lang="de-DE" sz="2133" i="1" dirty="0">
              <a:solidFill>
                <a:srgbClr val="000000"/>
              </a:solidFill>
            </a:endParaRPr>
          </a:p>
          <a:p>
            <a:pPr marL="380990" indent="-38099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133" i="1" dirty="0">
                <a:solidFill>
                  <a:srgbClr val="640000"/>
                </a:solidFill>
              </a:rPr>
              <a:t>Operational 1-month ICON ASS &amp; MAIN</a:t>
            </a:r>
          </a:p>
          <a:p>
            <a:pPr marL="380990" indent="-38099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133" i="1" dirty="0">
                <a:solidFill>
                  <a:srgbClr val="640000"/>
                </a:solidFill>
              </a:rPr>
              <a:t>3-day high resolution ICON-</a:t>
            </a:r>
            <a:r>
              <a:rPr lang="en-US" sz="2133" i="1" dirty="0" err="1">
                <a:solidFill>
                  <a:srgbClr val="640000"/>
                </a:solidFill>
              </a:rPr>
              <a:t>nwp</a:t>
            </a:r>
            <a:r>
              <a:rPr lang="en-US" sz="2133" i="1" dirty="0">
                <a:solidFill>
                  <a:srgbClr val="640000"/>
                </a:solidFill>
              </a:rPr>
              <a:t> test</a:t>
            </a:r>
          </a:p>
          <a:p>
            <a:pPr marL="380990" indent="-38099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133" i="1" dirty="0">
                <a:solidFill>
                  <a:srgbClr val="640000"/>
                </a:solidFill>
              </a:rPr>
              <a:t>3-day ICON-LAM D2 ASS</a:t>
            </a:r>
          </a:p>
          <a:p>
            <a:pPr marL="380990" indent="-38099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133" i="1" dirty="0">
                <a:solidFill>
                  <a:srgbClr val="640000"/>
                </a:solidFill>
              </a:rPr>
              <a:t>3-day ICON-LAM CH2 ASS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255CBD4-ED4D-470B-9444-E62D7AEAFE21}"/>
              </a:ext>
            </a:extLst>
          </p:cNvPr>
          <p:cNvSpPr txBox="1"/>
          <p:nvPr/>
        </p:nvSpPr>
        <p:spPr>
          <a:xfrm>
            <a:off x="10434059" y="5833618"/>
            <a:ext cx="1630018" cy="366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Xu </a:t>
            </a:r>
            <a:r>
              <a:rPr lang="de-DE" b="1" dirty="0" err="1"/>
              <a:t>Xu</a:t>
            </a:r>
            <a:r>
              <a:rPr lang="de-DE" b="1" dirty="0"/>
              <a:t>, DWD</a:t>
            </a:r>
          </a:p>
        </p:txBody>
      </p:sp>
      <p:sp>
        <p:nvSpPr>
          <p:cNvPr id="10" name="Datumsplatzhalter 2">
            <a:extLst>
              <a:ext uri="{FF2B5EF4-FFF2-40B4-BE49-F238E27FC236}">
                <a16:creationId xmlns:a16="http://schemas.microsoft.com/office/drawing/2014/main" id="{54167DC5-566F-4771-8B8D-C4558DD850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2888" y="6319070"/>
            <a:ext cx="2858512" cy="366183"/>
          </a:xfrm>
        </p:spPr>
        <p:txBody>
          <a:bodyPr/>
          <a:lstStyle/>
          <a:p>
            <a:r>
              <a:rPr lang="de-DE" dirty="0"/>
              <a:t>2023</a:t>
            </a:r>
          </a:p>
        </p:txBody>
      </p:sp>
      <p:sp>
        <p:nvSpPr>
          <p:cNvPr id="13" name="Foliennummernplatzhalter 4">
            <a:extLst>
              <a:ext uri="{FF2B5EF4-FFF2-40B4-BE49-F238E27FC236}">
                <a16:creationId xmlns:a16="http://schemas.microsoft.com/office/drawing/2014/main" id="{0255CB9D-858C-43DF-9BFB-3530194F5193}"/>
              </a:ext>
            </a:extLst>
          </p:cNvPr>
          <p:cNvSpPr txBox="1">
            <a:spLocks/>
          </p:cNvSpPr>
          <p:nvPr/>
        </p:nvSpPr>
        <p:spPr>
          <a:xfrm>
            <a:off x="10967151" y="6319070"/>
            <a:ext cx="697800" cy="366183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558FC84-22FA-4F5E-86B7-A7761BE44B02}" type="slidenum">
              <a:rPr lang="de-DE" smtClean="0"/>
              <a:pPr/>
              <a:t>13</a:t>
            </a:fld>
            <a:endParaRPr lang="de-DE" dirty="0"/>
          </a:p>
        </p:txBody>
      </p:sp>
      <p:sp>
        <p:nvSpPr>
          <p:cNvPr id="14" name="Fußzeilenplatzhalter 3">
            <a:extLst>
              <a:ext uri="{FF2B5EF4-FFF2-40B4-BE49-F238E27FC236}">
                <a16:creationId xmlns:a16="http://schemas.microsoft.com/office/drawing/2014/main" id="{04DC4444-411E-402F-9429-7EB1D275A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1" y="6319070"/>
            <a:ext cx="7385751" cy="366183"/>
          </a:xfrm>
        </p:spPr>
        <p:txBody>
          <a:bodyPr/>
          <a:lstStyle/>
          <a:p>
            <a:r>
              <a:rPr lang="en-GB" dirty="0"/>
              <a:t>Chiara Marsigli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239553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235CAEB-691D-439C-A5B9-96F39C55C6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746" y="1391203"/>
            <a:ext cx="6178573" cy="357609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2DEB7E9-F2E0-4AFF-92C6-B4572FC80A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29972" y="1091540"/>
            <a:ext cx="5327373" cy="369397"/>
          </a:xfrm>
        </p:spPr>
        <p:txBody>
          <a:bodyPr/>
          <a:lstStyle/>
          <a:p>
            <a:r>
              <a:rPr lang="de-DE" sz="2667" b="1" dirty="0">
                <a:latin typeface="Arial Black" panose="020B0A04020102020204" pitchFamily="34" charset="0"/>
              </a:rPr>
              <a:t>Alpine Domain CH2</a:t>
            </a:r>
            <a:endParaRPr lang="en-US" sz="2667" b="1" dirty="0">
              <a:latin typeface="Arial Black" panose="020B0A040201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F71138E-ED41-4037-B7E6-580358F626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877" y="1898769"/>
            <a:ext cx="5221356" cy="26432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69DC17A-72BF-49F2-A072-43F8DC8D25FE}"/>
              </a:ext>
            </a:extLst>
          </p:cNvPr>
          <p:cNvSpPr/>
          <p:nvPr/>
        </p:nvSpPr>
        <p:spPr>
          <a:xfrm>
            <a:off x="2610679" y="3233531"/>
            <a:ext cx="834887" cy="357808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B05BE23-327F-473A-9854-4E28267FF92E}"/>
              </a:ext>
            </a:extLst>
          </p:cNvPr>
          <p:cNvCxnSpPr>
            <a:cxnSpLocks/>
          </p:cNvCxnSpPr>
          <p:nvPr/>
        </p:nvCxnSpPr>
        <p:spPr>
          <a:xfrm flipV="1">
            <a:off x="2610679" y="2244057"/>
            <a:ext cx="4194675" cy="984979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C8F8F05-3DF6-43BD-B26B-4D86A3DE541B}"/>
              </a:ext>
            </a:extLst>
          </p:cNvPr>
          <p:cNvCxnSpPr>
            <a:cxnSpLocks/>
          </p:cNvCxnSpPr>
          <p:nvPr/>
        </p:nvCxnSpPr>
        <p:spPr>
          <a:xfrm>
            <a:off x="2610679" y="3595834"/>
            <a:ext cx="4482848" cy="843065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04E54815-A4ED-4EA0-B68A-D74BF2BE5BDC}"/>
              </a:ext>
            </a:extLst>
          </p:cNvPr>
          <p:cNvSpPr txBox="1"/>
          <p:nvPr/>
        </p:nvSpPr>
        <p:spPr>
          <a:xfrm>
            <a:off x="8000817" y="4869583"/>
            <a:ext cx="39285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bg2">
                    <a:lumMod val="10000"/>
                  </a:schemeClr>
                </a:solidFill>
              </a:rPr>
              <a:t>CH2  (1000)  </a:t>
            </a:r>
            <a:endParaRPr lang="de-DE" sz="2400" b="1" i="1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de-DE" sz="2400" i="1" dirty="0">
                <a:solidFill>
                  <a:schemeClr val="bg2">
                    <a:lumMod val="10000"/>
                  </a:schemeClr>
                </a:solidFill>
              </a:rPr>
              <a:t>2km / 1km</a:t>
            </a:r>
          </a:p>
          <a:p>
            <a:r>
              <a:rPr lang="de-DE" sz="2400" i="1" dirty="0">
                <a:solidFill>
                  <a:schemeClr val="bg2">
                    <a:lumMod val="10000"/>
                  </a:schemeClr>
                </a:solidFill>
              </a:rPr>
              <a:t>65 </a:t>
            </a:r>
            <a:r>
              <a:rPr lang="de-DE" sz="2400" i="1" dirty="0" err="1">
                <a:solidFill>
                  <a:schemeClr val="bg2">
                    <a:lumMod val="10000"/>
                  </a:schemeClr>
                </a:solidFill>
              </a:rPr>
              <a:t>levels</a:t>
            </a:r>
            <a:endParaRPr lang="de-DE" sz="2400" i="1" dirty="0">
              <a:solidFill>
                <a:schemeClr val="bg2">
                  <a:lumMod val="10000"/>
                </a:schemeClr>
              </a:solidFill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C3172AD-4AF5-4457-8BE6-66E08535E871}"/>
              </a:ext>
            </a:extLst>
          </p:cNvPr>
          <p:cNvSpPr txBox="1"/>
          <p:nvPr/>
        </p:nvSpPr>
        <p:spPr>
          <a:xfrm>
            <a:off x="2285542" y="4761856"/>
            <a:ext cx="39285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bg2">
                    <a:lumMod val="10000"/>
                  </a:schemeClr>
                </a:solidFill>
              </a:rPr>
              <a:t>EU</a:t>
            </a:r>
          </a:p>
          <a:p>
            <a:r>
              <a:rPr lang="de-DE" sz="2400" i="1" dirty="0">
                <a:solidFill>
                  <a:schemeClr val="bg2">
                    <a:lumMod val="10000"/>
                  </a:schemeClr>
                </a:solidFill>
              </a:rPr>
              <a:t>6.5 km</a:t>
            </a:r>
          </a:p>
          <a:p>
            <a:r>
              <a:rPr lang="de-DE" sz="2400" i="1" dirty="0">
                <a:solidFill>
                  <a:schemeClr val="bg2">
                    <a:lumMod val="10000"/>
                  </a:schemeClr>
                </a:solidFill>
              </a:rPr>
              <a:t>74 </a:t>
            </a:r>
            <a:r>
              <a:rPr lang="de-DE" sz="2400" i="1" dirty="0" err="1">
                <a:solidFill>
                  <a:schemeClr val="bg2">
                    <a:lumMod val="10000"/>
                  </a:schemeClr>
                </a:solidFill>
              </a:rPr>
              <a:t>levels</a:t>
            </a:r>
            <a:endParaRPr lang="de-DE" sz="2400" i="1" dirty="0">
              <a:solidFill>
                <a:schemeClr val="bg2">
                  <a:lumMod val="10000"/>
                </a:schemeClr>
              </a:solidFill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8055A648-A30A-452E-9407-483A5287E1AF}"/>
              </a:ext>
            </a:extLst>
          </p:cNvPr>
          <p:cNvSpPr txBox="1"/>
          <p:nvPr/>
        </p:nvSpPr>
        <p:spPr>
          <a:xfrm>
            <a:off x="10502348" y="5837923"/>
            <a:ext cx="1630018" cy="366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Xu </a:t>
            </a:r>
            <a:r>
              <a:rPr lang="de-DE" b="1" dirty="0" err="1"/>
              <a:t>Xu</a:t>
            </a:r>
            <a:r>
              <a:rPr lang="de-DE" b="1" dirty="0"/>
              <a:t>, DWD</a:t>
            </a:r>
          </a:p>
        </p:txBody>
      </p:sp>
      <p:sp>
        <p:nvSpPr>
          <p:cNvPr id="15" name="Datumsplatzhalter 2">
            <a:extLst>
              <a:ext uri="{FF2B5EF4-FFF2-40B4-BE49-F238E27FC236}">
                <a16:creationId xmlns:a16="http://schemas.microsoft.com/office/drawing/2014/main" id="{860FA86F-DE7F-4558-BDC5-1C1AEE93E3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2888" y="6319070"/>
            <a:ext cx="2858512" cy="366183"/>
          </a:xfrm>
        </p:spPr>
        <p:txBody>
          <a:bodyPr/>
          <a:lstStyle/>
          <a:p>
            <a:r>
              <a:rPr lang="de-DE" dirty="0"/>
              <a:t>2023</a:t>
            </a:r>
          </a:p>
        </p:txBody>
      </p:sp>
      <p:sp>
        <p:nvSpPr>
          <p:cNvPr id="17" name="Foliennummernplatzhalter 4">
            <a:extLst>
              <a:ext uri="{FF2B5EF4-FFF2-40B4-BE49-F238E27FC236}">
                <a16:creationId xmlns:a16="http://schemas.microsoft.com/office/drawing/2014/main" id="{489B14F9-858F-4AEB-B72E-C598017E8CF7}"/>
              </a:ext>
            </a:extLst>
          </p:cNvPr>
          <p:cNvSpPr txBox="1">
            <a:spLocks/>
          </p:cNvSpPr>
          <p:nvPr/>
        </p:nvSpPr>
        <p:spPr>
          <a:xfrm>
            <a:off x="10967151" y="6319070"/>
            <a:ext cx="697800" cy="366183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558FC84-22FA-4F5E-86B7-A7761BE44B02}" type="slidenum">
              <a:rPr lang="de-DE" smtClean="0"/>
              <a:pPr/>
              <a:t>14</a:t>
            </a:fld>
            <a:endParaRPr lang="de-DE" dirty="0"/>
          </a:p>
        </p:txBody>
      </p:sp>
      <p:sp>
        <p:nvSpPr>
          <p:cNvPr id="18" name="Fußzeilenplatzhalter 3">
            <a:extLst>
              <a:ext uri="{FF2B5EF4-FFF2-40B4-BE49-F238E27FC236}">
                <a16:creationId xmlns:a16="http://schemas.microsoft.com/office/drawing/2014/main" id="{8365569F-74EC-47C4-B444-366B1C958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1" y="6319070"/>
            <a:ext cx="7385751" cy="366183"/>
          </a:xfrm>
        </p:spPr>
        <p:txBody>
          <a:bodyPr/>
          <a:lstStyle/>
          <a:p>
            <a:r>
              <a:rPr lang="en-GB" dirty="0"/>
              <a:t>Chiara Marsigli</a:t>
            </a:r>
            <a:endParaRPr lang="de-DE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C9C7F3CF-719E-4A1E-A417-4585B0B85A81}"/>
              </a:ext>
            </a:extLst>
          </p:cNvPr>
          <p:cNvSpPr txBox="1">
            <a:spLocks/>
          </p:cNvSpPr>
          <p:nvPr/>
        </p:nvSpPr>
        <p:spPr>
          <a:xfrm>
            <a:off x="484739" y="377687"/>
            <a:ext cx="5508557" cy="540258"/>
          </a:xfrm>
          <a:prstGeom prst="rect">
            <a:avLst/>
          </a:prstGeom>
        </p:spPr>
        <p:txBody>
          <a:bodyPr vert="horz" wrap="square" lIns="72000" tIns="0" rIns="72000" bIns="0" rtlCol="0" anchor="b" anchorCtr="0">
            <a:spAutoFit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 b="1" dirty="0"/>
              <a:t>Implementation on </a:t>
            </a:r>
            <a:r>
              <a:rPr lang="de-DE" sz="3200" b="1" dirty="0" err="1"/>
              <a:t>HoreKa</a:t>
            </a:r>
            <a:r>
              <a:rPr lang="de-DE" sz="3200" b="1" dirty="0"/>
              <a:t> 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8347258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8B23D-C640-4A92-8AB5-1C6F8B8C6C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5385" y="1381706"/>
            <a:ext cx="3807071" cy="369397"/>
          </a:xfrm>
        </p:spPr>
        <p:txBody>
          <a:bodyPr/>
          <a:lstStyle/>
          <a:p>
            <a:r>
              <a:rPr lang="de-DE" sz="2667" dirty="0">
                <a:latin typeface="Arial Black" panose="020B0A04020102020204" pitchFamily="34" charset="0"/>
              </a:rPr>
              <a:t>Test Case 1</a:t>
            </a:r>
            <a:endParaRPr lang="en-US" sz="2667" dirty="0">
              <a:latin typeface="Arial Black" panose="020B0A040201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6CE483-EA44-46A9-B249-47103D4242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8951" y="4909904"/>
            <a:ext cx="6280692" cy="733542"/>
          </a:xfrm>
        </p:spPr>
        <p:txBody>
          <a:bodyPr>
            <a:normAutofit lnSpcReduction="10000"/>
          </a:bodyPr>
          <a:lstStyle/>
          <a:p>
            <a:pPr algn="l"/>
            <a:r>
              <a:rPr lang="de-DE" sz="1867" b="1" dirty="0">
                <a:solidFill>
                  <a:schemeClr val="bg2">
                    <a:lumMod val="10000"/>
                  </a:schemeClr>
                </a:solidFill>
              </a:rPr>
              <a:t>05.05.2022 </a:t>
            </a:r>
            <a:r>
              <a:rPr lang="de-DE" sz="1867" dirty="0">
                <a:solidFill>
                  <a:schemeClr val="bg2">
                    <a:lumMod val="10000"/>
                  </a:schemeClr>
                </a:solidFill>
              </a:rPr>
              <a:t> </a:t>
            </a:r>
          </a:p>
          <a:p>
            <a:pPr algn="l"/>
            <a:r>
              <a:rPr lang="de-DE" sz="1867" dirty="0" err="1">
                <a:solidFill>
                  <a:schemeClr val="bg2">
                    <a:lumMod val="10000"/>
                  </a:schemeClr>
                </a:solidFill>
              </a:rPr>
              <a:t>Thunderstorm</a:t>
            </a:r>
            <a:r>
              <a:rPr lang="de-DE" sz="1867" dirty="0">
                <a:solidFill>
                  <a:schemeClr val="bg2">
                    <a:lumMod val="10000"/>
                  </a:schemeClr>
                </a:solidFill>
              </a:rPr>
              <a:t> and strong </a:t>
            </a:r>
            <a:r>
              <a:rPr lang="de-DE" sz="1867" dirty="0" err="1">
                <a:solidFill>
                  <a:schemeClr val="bg2">
                    <a:lumMod val="10000"/>
                  </a:schemeClr>
                </a:solidFill>
              </a:rPr>
              <a:t>precipitiation</a:t>
            </a:r>
            <a:r>
              <a:rPr lang="de-DE" sz="1867" dirty="0">
                <a:solidFill>
                  <a:schemeClr val="bg2">
                    <a:lumMod val="10000"/>
                  </a:schemeClr>
                </a:solidFill>
              </a:rPr>
              <a:t> at </a:t>
            </a:r>
            <a:r>
              <a:rPr lang="de-DE" sz="1867" dirty="0" err="1">
                <a:solidFill>
                  <a:schemeClr val="bg2">
                    <a:lumMod val="10000"/>
                  </a:schemeClr>
                </a:solidFill>
              </a:rPr>
              <a:t>edge</a:t>
            </a:r>
            <a:r>
              <a:rPr lang="de-DE" sz="1867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de-DE" sz="1867" dirty="0" err="1">
                <a:solidFill>
                  <a:schemeClr val="bg2">
                    <a:lumMod val="10000"/>
                  </a:schemeClr>
                </a:solidFill>
              </a:rPr>
              <a:t>of</a:t>
            </a:r>
            <a:r>
              <a:rPr lang="de-DE" sz="1867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de-DE" sz="1867" dirty="0" err="1">
                <a:solidFill>
                  <a:schemeClr val="bg2">
                    <a:lumMod val="10000"/>
                  </a:schemeClr>
                </a:solidFill>
              </a:rPr>
              <a:t>the</a:t>
            </a:r>
            <a:r>
              <a:rPr lang="de-DE" sz="1867" dirty="0">
                <a:solidFill>
                  <a:schemeClr val="bg2">
                    <a:lumMod val="10000"/>
                  </a:schemeClr>
                </a:solidFill>
              </a:rPr>
              <a:t> Alps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4C3B15-60BB-40D5-B543-85B0449A79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951" y="2007851"/>
            <a:ext cx="5119940" cy="26453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1B7320-D48B-4E3A-A2B4-0B602D305A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6590" y="1542383"/>
            <a:ext cx="4780993" cy="330665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37DCF2D0-3A19-4CEE-A8CF-7CC8A948CAFE}"/>
              </a:ext>
            </a:extLst>
          </p:cNvPr>
          <p:cNvSpPr txBox="1">
            <a:spLocks/>
          </p:cNvSpPr>
          <p:nvPr/>
        </p:nvSpPr>
        <p:spPr>
          <a:xfrm>
            <a:off x="7172570" y="1026947"/>
            <a:ext cx="3807071" cy="369397"/>
          </a:xfrm>
          <a:prstGeom prst="rect">
            <a:avLst/>
          </a:prstGeom>
        </p:spPr>
        <p:txBody>
          <a:bodyPr vert="horz" wrap="square" lIns="96000" tIns="0" rIns="96000" bIns="0" rtlCol="0" anchor="b" anchorCtr="0">
            <a:sp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667" dirty="0">
                <a:latin typeface="Arial Black" panose="020B0A04020102020204" pitchFamily="34" charset="0"/>
              </a:rPr>
              <a:t>Test Case 2</a:t>
            </a:r>
            <a:endParaRPr lang="en-US" sz="2667" dirty="0">
              <a:latin typeface="Arial Black" panose="020B0A040201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2F78CC1-44C8-4C65-A047-0337A28EAE17}"/>
              </a:ext>
            </a:extLst>
          </p:cNvPr>
          <p:cNvSpPr/>
          <p:nvPr/>
        </p:nvSpPr>
        <p:spPr>
          <a:xfrm>
            <a:off x="6752560" y="4828839"/>
            <a:ext cx="4780993" cy="9011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867" b="1" dirty="0">
                <a:solidFill>
                  <a:schemeClr val="bg2">
                    <a:lumMod val="10000"/>
                  </a:schemeClr>
                </a:solidFill>
              </a:rPr>
              <a:t>21.06.2022</a:t>
            </a:r>
          </a:p>
          <a:p>
            <a:pPr>
              <a:lnSpc>
                <a:spcPct val="150000"/>
              </a:lnSpc>
            </a:pPr>
            <a:r>
              <a:rPr lang="de-DE" sz="1867" dirty="0" err="1">
                <a:solidFill>
                  <a:schemeClr val="bg2">
                    <a:lumMod val="10000"/>
                  </a:schemeClr>
                </a:solidFill>
              </a:rPr>
              <a:t>Thunderstorm</a:t>
            </a:r>
            <a:r>
              <a:rPr lang="de-DE" sz="1867" dirty="0">
                <a:solidFill>
                  <a:schemeClr val="bg2">
                    <a:lumMod val="10000"/>
                  </a:schemeClr>
                </a:solidFill>
              </a:rPr>
              <a:t> in </a:t>
            </a:r>
            <a:r>
              <a:rPr lang="de-DE" sz="1867" dirty="0" err="1">
                <a:solidFill>
                  <a:schemeClr val="bg2">
                    <a:lumMod val="10000"/>
                  </a:schemeClr>
                </a:solidFill>
              </a:rPr>
              <a:t>the</a:t>
            </a:r>
            <a:r>
              <a:rPr lang="de-DE" sz="1867" dirty="0">
                <a:solidFill>
                  <a:schemeClr val="bg2">
                    <a:lumMod val="10000"/>
                  </a:schemeClr>
                </a:solidFill>
              </a:rPr>
              <a:t> South </a:t>
            </a:r>
            <a:r>
              <a:rPr lang="de-DE" sz="1867" dirty="0" err="1">
                <a:solidFill>
                  <a:schemeClr val="bg2">
                    <a:lumMod val="10000"/>
                  </a:schemeClr>
                </a:solidFill>
              </a:rPr>
              <a:t>of</a:t>
            </a:r>
            <a:r>
              <a:rPr lang="de-DE" sz="1867" dirty="0">
                <a:solidFill>
                  <a:schemeClr val="bg2">
                    <a:lumMod val="10000"/>
                  </a:schemeClr>
                </a:solidFill>
              </a:rPr>
              <a:t> Germany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73353DF-938A-4776-B1F0-F5E1D55AD1FE}"/>
              </a:ext>
            </a:extLst>
          </p:cNvPr>
          <p:cNvSpPr txBox="1"/>
          <p:nvPr/>
        </p:nvSpPr>
        <p:spPr>
          <a:xfrm>
            <a:off x="10455965" y="5798167"/>
            <a:ext cx="1630018" cy="366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Xu </a:t>
            </a:r>
            <a:r>
              <a:rPr lang="de-DE" b="1" dirty="0" err="1"/>
              <a:t>Xu</a:t>
            </a:r>
            <a:r>
              <a:rPr lang="de-DE" b="1" dirty="0"/>
              <a:t>, DWD</a:t>
            </a:r>
          </a:p>
        </p:txBody>
      </p:sp>
      <p:sp>
        <p:nvSpPr>
          <p:cNvPr id="12" name="Datumsplatzhalter 2">
            <a:extLst>
              <a:ext uri="{FF2B5EF4-FFF2-40B4-BE49-F238E27FC236}">
                <a16:creationId xmlns:a16="http://schemas.microsoft.com/office/drawing/2014/main" id="{DC58F011-7D40-47F3-A857-8B49EB066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2888" y="6319070"/>
            <a:ext cx="2858512" cy="366183"/>
          </a:xfrm>
        </p:spPr>
        <p:txBody>
          <a:bodyPr/>
          <a:lstStyle/>
          <a:p>
            <a:r>
              <a:rPr lang="de-DE" dirty="0"/>
              <a:t>2023</a:t>
            </a:r>
          </a:p>
        </p:txBody>
      </p:sp>
      <p:sp>
        <p:nvSpPr>
          <p:cNvPr id="13" name="Foliennummernplatzhalter 4">
            <a:extLst>
              <a:ext uri="{FF2B5EF4-FFF2-40B4-BE49-F238E27FC236}">
                <a16:creationId xmlns:a16="http://schemas.microsoft.com/office/drawing/2014/main" id="{84284CB8-824D-461B-A500-DFB85FED098F}"/>
              </a:ext>
            </a:extLst>
          </p:cNvPr>
          <p:cNvSpPr txBox="1">
            <a:spLocks/>
          </p:cNvSpPr>
          <p:nvPr/>
        </p:nvSpPr>
        <p:spPr>
          <a:xfrm>
            <a:off x="10967151" y="6319070"/>
            <a:ext cx="697800" cy="366183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558FC84-22FA-4F5E-86B7-A7761BE44B02}" type="slidenum">
              <a:rPr lang="de-DE" smtClean="0"/>
              <a:pPr/>
              <a:t>15</a:t>
            </a:fld>
            <a:endParaRPr lang="de-DE" dirty="0"/>
          </a:p>
        </p:txBody>
      </p:sp>
      <p:sp>
        <p:nvSpPr>
          <p:cNvPr id="14" name="Fußzeilenplatzhalter 3">
            <a:extLst>
              <a:ext uri="{FF2B5EF4-FFF2-40B4-BE49-F238E27FC236}">
                <a16:creationId xmlns:a16="http://schemas.microsoft.com/office/drawing/2014/main" id="{A714695B-1154-48DF-8CB4-B7843296E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1" y="6319070"/>
            <a:ext cx="7385751" cy="366183"/>
          </a:xfrm>
        </p:spPr>
        <p:txBody>
          <a:bodyPr/>
          <a:lstStyle/>
          <a:p>
            <a:r>
              <a:rPr lang="en-GB" dirty="0"/>
              <a:t>Chiara Marsigli</a:t>
            </a:r>
            <a:endParaRPr lang="de-DE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F88B31A-DC42-4673-B919-8361350544B1}"/>
              </a:ext>
            </a:extLst>
          </p:cNvPr>
          <p:cNvSpPr txBox="1">
            <a:spLocks/>
          </p:cNvSpPr>
          <p:nvPr/>
        </p:nvSpPr>
        <p:spPr>
          <a:xfrm>
            <a:off x="484739" y="377687"/>
            <a:ext cx="5508557" cy="540258"/>
          </a:xfrm>
          <a:prstGeom prst="rect">
            <a:avLst/>
          </a:prstGeom>
        </p:spPr>
        <p:txBody>
          <a:bodyPr vert="horz" wrap="square" lIns="72000" tIns="0" rIns="72000" bIns="0" rtlCol="0" anchor="b" anchorCtr="0">
            <a:spAutoFit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 b="1" dirty="0"/>
              <a:t>Implementation on </a:t>
            </a:r>
            <a:r>
              <a:rPr lang="de-DE" sz="3200" b="1" dirty="0" err="1"/>
              <a:t>HoreKa</a:t>
            </a:r>
            <a:r>
              <a:rPr lang="de-DE" sz="3200" b="1" dirty="0"/>
              <a:t> 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5223953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8902165-21A2-4AC0-A610-94C30E96EF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745" y="1330854"/>
            <a:ext cx="10080951" cy="4196292"/>
          </a:xfrm>
        </p:spPr>
        <p:txBody>
          <a:bodyPr/>
          <a:lstStyle/>
          <a:p>
            <a:r>
              <a:rPr lang="de-DE" dirty="0"/>
              <a:t>High </a:t>
            </a:r>
            <a:r>
              <a:rPr lang="de-DE" dirty="0" err="1"/>
              <a:t>resolution</a:t>
            </a:r>
            <a:r>
              <a:rPr lang="de-DE" dirty="0"/>
              <a:t> </a:t>
            </a:r>
            <a:r>
              <a:rPr lang="de-DE" dirty="0" err="1"/>
              <a:t>modelling</a:t>
            </a:r>
            <a:r>
              <a:rPr lang="de-DE" dirty="0"/>
              <a:t> </a:t>
            </a:r>
            <a:r>
              <a:rPr lang="de-DE" dirty="0" err="1"/>
              <a:t>over</a:t>
            </a:r>
            <a:r>
              <a:rPr lang="de-DE" dirty="0"/>
              <a:t> Alpine </a:t>
            </a:r>
            <a:r>
              <a:rPr lang="de-DE" dirty="0" err="1"/>
              <a:t>region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focus</a:t>
            </a:r>
            <a:r>
              <a:rPr lang="de-DE" dirty="0"/>
              <a:t> on land-</a:t>
            </a:r>
            <a:r>
              <a:rPr lang="de-DE" dirty="0" err="1"/>
              <a:t>surface</a:t>
            </a:r>
            <a:r>
              <a:rPr lang="de-DE" dirty="0"/>
              <a:t> and </a:t>
            </a:r>
            <a:r>
              <a:rPr lang="de-DE" dirty="0" err="1"/>
              <a:t>atmosphere</a:t>
            </a:r>
            <a:r>
              <a:rPr lang="de-DE" dirty="0"/>
              <a:t> </a:t>
            </a:r>
            <a:r>
              <a:rPr lang="de-DE" dirty="0" err="1"/>
              <a:t>interaction</a:t>
            </a:r>
            <a:endParaRPr lang="de-DE" dirty="0"/>
          </a:p>
          <a:p>
            <a:r>
              <a:rPr lang="de-DE" dirty="0" err="1"/>
              <a:t>Developement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model</a:t>
            </a:r>
            <a:r>
              <a:rPr lang="de-DE" dirty="0"/>
              <a:t> </a:t>
            </a:r>
            <a:r>
              <a:rPr lang="de-DE" dirty="0" err="1"/>
              <a:t>perturbations</a:t>
            </a:r>
            <a:endParaRPr lang="de-DE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de-DE" dirty="0"/>
              <a:t>Perturbation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surface</a:t>
            </a:r>
            <a:r>
              <a:rPr lang="de-DE" dirty="0"/>
              <a:t> </a:t>
            </a:r>
            <a:r>
              <a:rPr lang="de-DE" dirty="0" err="1"/>
              <a:t>parameters</a:t>
            </a:r>
            <a:endParaRPr lang="de-DE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de-DE" dirty="0"/>
              <a:t>SPP</a:t>
            </a:r>
          </a:p>
          <a:p>
            <a:r>
              <a:rPr lang="de-DE" dirty="0" err="1"/>
              <a:t>Improvement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hydrology</a:t>
            </a:r>
            <a:r>
              <a:rPr lang="de-DE" dirty="0"/>
              <a:t> (</a:t>
            </a:r>
            <a:r>
              <a:rPr lang="de-DE" dirty="0" err="1"/>
              <a:t>sub</a:t>
            </a:r>
            <a:r>
              <a:rPr lang="de-DE" dirty="0"/>
              <a:t>)</a:t>
            </a:r>
            <a:r>
              <a:rPr lang="de-DE" dirty="0" err="1"/>
              <a:t>processes</a:t>
            </a:r>
            <a:r>
              <a:rPr lang="de-DE" dirty="0"/>
              <a:t>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DE" dirty="0" err="1"/>
              <a:t>ParFlow</a:t>
            </a:r>
            <a:r>
              <a:rPr lang="de-DE" dirty="0"/>
              <a:t> (offline, and/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coupled</a:t>
            </a:r>
            <a:r>
              <a:rPr lang="de-DE" dirty="0"/>
              <a:t>)</a:t>
            </a:r>
          </a:p>
          <a:p>
            <a:r>
              <a:rPr lang="de-DE" dirty="0"/>
              <a:t>Test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coupling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TERRA and </a:t>
            </a:r>
            <a:r>
              <a:rPr lang="de-DE" dirty="0" err="1"/>
              <a:t>ParFlow</a:t>
            </a:r>
            <a:endParaRPr lang="de-DE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094131D-C545-4F8F-B91F-B6682D489490}"/>
              </a:ext>
            </a:extLst>
          </p:cNvPr>
          <p:cNvSpPr txBox="1">
            <a:spLocks/>
          </p:cNvSpPr>
          <p:nvPr/>
        </p:nvSpPr>
        <p:spPr>
          <a:xfrm>
            <a:off x="484739" y="457199"/>
            <a:ext cx="9136339" cy="443198"/>
          </a:xfrm>
          <a:prstGeom prst="rect">
            <a:avLst/>
          </a:prstGeom>
        </p:spPr>
        <p:txBody>
          <a:bodyPr vert="horz" wrap="square" lIns="72000" tIns="0" rIns="72000" bIns="0" rtlCol="0" anchor="t" anchorCtr="0">
            <a:sp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/>
              <a:t>Ensemble forecasts with model perturbations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609DEE5-C013-47B4-B9CF-760068C9AA7B}"/>
              </a:ext>
            </a:extLst>
          </p:cNvPr>
          <p:cNvSpPr txBox="1"/>
          <p:nvPr/>
        </p:nvSpPr>
        <p:spPr>
          <a:xfrm>
            <a:off x="9342783" y="5798167"/>
            <a:ext cx="2713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Zahra Parsakhoo, DWD</a:t>
            </a:r>
          </a:p>
        </p:txBody>
      </p:sp>
    </p:spTree>
    <p:extLst>
      <p:ext uri="{BB962C8B-B14F-4D97-AF65-F5344CB8AC3E}">
        <p14:creationId xmlns:p14="http://schemas.microsoft.com/office/powerpoint/2010/main" val="20130942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F443FCA-ECF4-4550-82B9-A8A5C8614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050" y="1169643"/>
            <a:ext cx="7390509" cy="4196292"/>
          </a:xfrm>
        </p:spPr>
        <p:txBody>
          <a:bodyPr/>
          <a:lstStyle/>
          <a:p>
            <a:r>
              <a:rPr lang="de-DE" dirty="0"/>
              <a:t>GLORI-Alpine </a:t>
            </a:r>
            <a:r>
              <a:rPr lang="de-DE" dirty="0" err="1"/>
              <a:t>domains</a:t>
            </a:r>
            <a:endParaRPr lang="de-DE" dirty="0"/>
          </a:p>
          <a:p>
            <a:r>
              <a:rPr lang="de-DE" dirty="0"/>
              <a:t>BACY </a:t>
            </a:r>
            <a:r>
              <a:rPr lang="de-DE" dirty="0" err="1"/>
              <a:t>ensemble</a:t>
            </a:r>
            <a:r>
              <a:rPr lang="de-DE" dirty="0"/>
              <a:t> </a:t>
            </a:r>
            <a:r>
              <a:rPr lang="de-DE" dirty="0" err="1"/>
              <a:t>forecast</a:t>
            </a:r>
            <a:r>
              <a:rPr lang="de-DE" dirty="0"/>
              <a:t> </a:t>
            </a:r>
            <a:r>
              <a:rPr lang="de-DE" dirty="0" err="1"/>
              <a:t>run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nesting</a:t>
            </a:r>
            <a:r>
              <a:rPr lang="de-DE" dirty="0"/>
              <a:t>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DE" dirty="0"/>
              <a:t>2 </a:t>
            </a:r>
            <a:r>
              <a:rPr lang="de-DE" dirty="0" err="1"/>
              <a:t>model</a:t>
            </a:r>
            <a:r>
              <a:rPr lang="de-DE" dirty="0"/>
              <a:t> </a:t>
            </a:r>
            <a:r>
              <a:rPr lang="de-DE" dirty="0" err="1"/>
              <a:t>domains</a:t>
            </a:r>
            <a:r>
              <a:rPr lang="de-DE" dirty="0"/>
              <a:t>: 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de-DE" dirty="0"/>
              <a:t>Outer </a:t>
            </a:r>
            <a:r>
              <a:rPr lang="de-DE" dirty="0" err="1"/>
              <a:t>domain</a:t>
            </a:r>
            <a:r>
              <a:rPr lang="de-DE" dirty="0"/>
              <a:t>: 2km ICON-D2 (operational) 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de-DE" dirty="0" err="1"/>
              <a:t>Inner</a:t>
            </a:r>
            <a:r>
              <a:rPr lang="de-DE" dirty="0"/>
              <a:t> </a:t>
            </a:r>
            <a:r>
              <a:rPr lang="de-DE" dirty="0" err="1"/>
              <a:t>domain</a:t>
            </a:r>
            <a:r>
              <a:rPr lang="de-DE" dirty="0"/>
              <a:t>: 1km </a:t>
            </a:r>
            <a:r>
              <a:rPr lang="de-DE" dirty="0" err="1"/>
              <a:t>nested</a:t>
            </a:r>
            <a:r>
              <a:rPr lang="de-DE" dirty="0"/>
              <a:t> </a:t>
            </a:r>
            <a:r>
              <a:rPr lang="de-DE" dirty="0" err="1"/>
              <a:t>domain</a:t>
            </a:r>
            <a:r>
              <a:rPr lang="de-DE" dirty="0"/>
              <a:t> </a:t>
            </a:r>
            <a:r>
              <a:rPr lang="de-DE" dirty="0" err="1"/>
              <a:t>generated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G. </a:t>
            </a:r>
            <a:r>
              <a:rPr lang="de-DE" dirty="0" err="1"/>
              <a:t>Zängl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TEAMx</a:t>
            </a:r>
            <a:r>
              <a:rPr lang="de-DE" dirty="0"/>
              <a:t> </a:t>
            </a:r>
            <a:r>
              <a:rPr lang="de-DE" dirty="0" err="1"/>
              <a:t>project</a:t>
            </a:r>
            <a:r>
              <a:rPr lang="de-DE" dirty="0"/>
              <a:t> </a:t>
            </a:r>
            <a:r>
              <a:rPr lang="de-DE" dirty="0" err="1"/>
              <a:t>over</a:t>
            </a:r>
            <a:r>
              <a:rPr lang="de-DE" dirty="0"/>
              <a:t> Alpine </a:t>
            </a:r>
            <a:r>
              <a:rPr lang="de-DE" dirty="0" err="1"/>
              <a:t>area</a:t>
            </a:r>
            <a:endParaRPr lang="de-DE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de-DE" dirty="0"/>
              <a:t>2 </a:t>
            </a:r>
            <a:r>
              <a:rPr lang="de-DE" dirty="0" err="1"/>
              <a:t>case</a:t>
            </a:r>
            <a:r>
              <a:rPr lang="de-DE" dirty="0"/>
              <a:t> </a:t>
            </a:r>
            <a:r>
              <a:rPr lang="de-DE" dirty="0" err="1"/>
              <a:t>studies</a:t>
            </a:r>
            <a:r>
              <a:rPr lang="de-DE" dirty="0"/>
              <a:t>: 05.05.2022 and 21.06.22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DE" dirty="0"/>
              <a:t>24h </a:t>
            </a:r>
            <a:r>
              <a:rPr lang="de-DE" dirty="0" err="1"/>
              <a:t>forecast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20 </a:t>
            </a:r>
            <a:r>
              <a:rPr lang="de-DE" dirty="0" err="1"/>
              <a:t>ensemble</a:t>
            </a:r>
            <a:r>
              <a:rPr lang="de-DE" dirty="0"/>
              <a:t> </a:t>
            </a:r>
            <a:r>
              <a:rPr lang="de-DE" dirty="0" err="1"/>
              <a:t>members</a:t>
            </a:r>
            <a:endParaRPr lang="de-DE" dirty="0"/>
          </a:p>
          <a:p>
            <a:pPr lvl="1">
              <a:buFont typeface="Arial" panose="020B0604020202020204" pitchFamily="34" charset="0"/>
              <a:buChar char="•"/>
            </a:pP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9F6CF5C-4FAC-4A4E-AF51-704FF9E5D3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99" t="3756" r="11232" b="4662"/>
          <a:stretch/>
        </p:blipFill>
        <p:spPr>
          <a:xfrm>
            <a:off x="8486288" y="2754865"/>
            <a:ext cx="3526531" cy="2302933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04F6B817-6378-4655-8875-A8A6683C85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7" t="32979" r="9807" b="31981"/>
          <a:stretch/>
        </p:blipFill>
        <p:spPr>
          <a:xfrm>
            <a:off x="5499515" y="4853350"/>
            <a:ext cx="2761920" cy="1237632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05E00125-BDE0-42B2-800D-5C620EC85FDA}"/>
              </a:ext>
            </a:extLst>
          </p:cNvPr>
          <p:cNvSpPr/>
          <p:nvPr/>
        </p:nvSpPr>
        <p:spPr>
          <a:xfrm>
            <a:off x="9840955" y="4099132"/>
            <a:ext cx="1563077" cy="67733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585"/>
            <a:endParaRPr lang="de-DE" sz="2400" dirty="0">
              <a:solidFill>
                <a:srgbClr val="2D4B9B"/>
              </a:solidFill>
              <a:latin typeface="Arial"/>
            </a:endParaRPr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8F619E42-2428-4600-9709-8FFD96498AAB}"/>
              </a:ext>
            </a:extLst>
          </p:cNvPr>
          <p:cNvCxnSpPr/>
          <p:nvPr/>
        </p:nvCxnSpPr>
        <p:spPr>
          <a:xfrm flipH="1">
            <a:off x="5516443" y="4099133"/>
            <a:ext cx="4324512" cy="781521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F9E5DD68-FECF-461E-AE8E-450F56F0DA6D}"/>
              </a:ext>
            </a:extLst>
          </p:cNvPr>
          <p:cNvCxnSpPr>
            <a:cxnSpLocks/>
          </p:cNvCxnSpPr>
          <p:nvPr/>
        </p:nvCxnSpPr>
        <p:spPr>
          <a:xfrm flipH="1">
            <a:off x="8142412" y="4776466"/>
            <a:ext cx="1698544" cy="569097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53B8FE17-8D31-42D9-92CB-970D37031F50}"/>
              </a:ext>
            </a:extLst>
          </p:cNvPr>
          <p:cNvCxnSpPr/>
          <p:nvPr/>
        </p:nvCxnSpPr>
        <p:spPr>
          <a:xfrm flipH="1">
            <a:off x="8069469" y="4776465"/>
            <a:ext cx="3334564" cy="1314517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34A1BFA1-18F3-445B-959B-8ADEDE3714B4}"/>
              </a:ext>
            </a:extLst>
          </p:cNvPr>
          <p:cNvCxnSpPr/>
          <p:nvPr/>
        </p:nvCxnSpPr>
        <p:spPr>
          <a:xfrm flipH="1">
            <a:off x="8261435" y="4099132"/>
            <a:ext cx="3142597" cy="754219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el 1">
            <a:extLst>
              <a:ext uri="{FF2B5EF4-FFF2-40B4-BE49-F238E27FC236}">
                <a16:creationId xmlns:a16="http://schemas.microsoft.com/office/drawing/2014/main" id="{45EF4E59-CB70-44D5-B84A-B31A706D2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50" y="472790"/>
            <a:ext cx="4044950" cy="443198"/>
          </a:xfrm>
        </p:spPr>
        <p:txBody>
          <a:bodyPr/>
          <a:lstStyle/>
          <a:p>
            <a:r>
              <a:rPr lang="de-DE" sz="3200" b="1" dirty="0"/>
              <a:t>Experiments </a:t>
            </a:r>
            <a:r>
              <a:rPr lang="de-DE" sz="3200" b="1" dirty="0" err="1"/>
              <a:t>setup</a:t>
            </a:r>
            <a:endParaRPr lang="de-DE" sz="3200" b="1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C9A2D3F0-F19A-4A85-B19F-ABCFE9EE4652}"/>
              </a:ext>
            </a:extLst>
          </p:cNvPr>
          <p:cNvSpPr txBox="1"/>
          <p:nvPr/>
        </p:nvSpPr>
        <p:spPr>
          <a:xfrm>
            <a:off x="9342783" y="5798167"/>
            <a:ext cx="2713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Zahra Parsakhoo, DWD</a:t>
            </a:r>
          </a:p>
        </p:txBody>
      </p:sp>
    </p:spTree>
    <p:extLst>
      <p:ext uri="{BB962C8B-B14F-4D97-AF65-F5344CB8AC3E}">
        <p14:creationId xmlns:p14="http://schemas.microsoft.com/office/powerpoint/2010/main" val="29364014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83765C-4958-4EA1-AF79-0721D6D83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50" y="472790"/>
            <a:ext cx="4044950" cy="443198"/>
          </a:xfrm>
        </p:spPr>
        <p:txBody>
          <a:bodyPr/>
          <a:lstStyle/>
          <a:p>
            <a:r>
              <a:rPr lang="de-DE" sz="3200" b="1" dirty="0"/>
              <a:t>Experiments </a:t>
            </a:r>
            <a:r>
              <a:rPr lang="de-DE" sz="3200" b="1" dirty="0" err="1"/>
              <a:t>setup</a:t>
            </a:r>
            <a:endParaRPr lang="de-DE" sz="3200" b="1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718E0FD-A7FB-4FF9-9D14-78FC559B3E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355" y="1348553"/>
            <a:ext cx="11137901" cy="4196292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ICON-D2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nest</a:t>
            </a:r>
            <a:r>
              <a:rPr lang="de-DE" dirty="0"/>
              <a:t>:</a:t>
            </a:r>
          </a:p>
          <a:p>
            <a:r>
              <a:rPr lang="de-DE" dirty="0"/>
              <a:t>Test 1: Different </a:t>
            </a:r>
            <a:r>
              <a:rPr lang="de-DE" dirty="0" err="1"/>
              <a:t>parameterisation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shallow</a:t>
            </a:r>
            <a:r>
              <a:rPr lang="de-DE" dirty="0"/>
              <a:t> </a:t>
            </a:r>
            <a:r>
              <a:rPr lang="de-DE" dirty="0" err="1"/>
              <a:t>convection</a:t>
            </a:r>
            <a:r>
              <a:rPr lang="de-DE" dirty="0"/>
              <a:t>:</a:t>
            </a:r>
          </a:p>
          <a:p>
            <a:pPr marL="575719" lvl="1" indent="0">
              <a:buNone/>
            </a:pPr>
            <a:r>
              <a:rPr lang="de-DE" dirty="0" err="1"/>
              <a:t>Shallowconv_only</a:t>
            </a:r>
            <a:r>
              <a:rPr lang="de-DE" dirty="0"/>
              <a:t> | </a:t>
            </a:r>
            <a:r>
              <a:rPr lang="de-DE" dirty="0" err="1"/>
              <a:t>grayzone_deepconv</a:t>
            </a:r>
            <a:r>
              <a:rPr lang="de-DE" dirty="0"/>
              <a:t>  | </a:t>
            </a:r>
            <a:r>
              <a:rPr lang="de-DE" dirty="0" err="1"/>
              <a:t>Two</a:t>
            </a:r>
            <a:r>
              <a:rPr lang="de-DE" dirty="0"/>
              <a:t>-moment </a:t>
            </a:r>
            <a:r>
              <a:rPr lang="de-DE" dirty="0" err="1"/>
              <a:t>microphysics</a:t>
            </a:r>
            <a:endParaRPr lang="de-DE" dirty="0"/>
          </a:p>
          <a:p>
            <a:pPr marL="503754" indent="-380990"/>
            <a:r>
              <a:rPr lang="de-DE" dirty="0"/>
              <a:t>Test 2: Perturbation OFF </a:t>
            </a:r>
            <a:r>
              <a:rPr lang="de-DE" dirty="0" err="1"/>
              <a:t>for</a:t>
            </a:r>
            <a:r>
              <a:rPr lang="de-DE" dirty="0"/>
              <a:t> all </a:t>
            </a:r>
            <a:r>
              <a:rPr lang="de-DE" dirty="0" err="1"/>
              <a:t>surface</a:t>
            </a:r>
            <a:r>
              <a:rPr lang="de-DE" dirty="0"/>
              <a:t> </a:t>
            </a:r>
            <a:r>
              <a:rPr lang="de-DE" dirty="0" err="1"/>
              <a:t>parameters</a:t>
            </a:r>
            <a:endParaRPr lang="de-DE" dirty="0"/>
          </a:p>
          <a:p>
            <a:pPr marL="503754" indent="-380990"/>
            <a:r>
              <a:rPr lang="de-DE" dirty="0"/>
              <a:t>Test 3: Perturbation ON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some</a:t>
            </a:r>
            <a:r>
              <a:rPr lang="de-DE" dirty="0"/>
              <a:t> </a:t>
            </a:r>
            <a:r>
              <a:rPr lang="de-DE" dirty="0" err="1"/>
              <a:t>parameters</a:t>
            </a:r>
            <a:endParaRPr lang="de-DE" dirty="0"/>
          </a:p>
          <a:p>
            <a:pPr marL="122764" indent="0">
              <a:buNone/>
            </a:pPr>
            <a:endParaRPr lang="de-DE" dirty="0"/>
          </a:p>
          <a:p>
            <a:pPr marL="122764" indent="0">
              <a:buNone/>
            </a:pPr>
            <a:r>
              <a:rPr lang="de-DE" dirty="0" err="1"/>
              <a:t>ParFlow</a:t>
            </a:r>
            <a:endParaRPr lang="de-DE" dirty="0"/>
          </a:p>
          <a:p>
            <a:pPr marL="503754" indent="-380990">
              <a:buClr>
                <a:srgbClr val="2D4B9B"/>
              </a:buClr>
            </a:pPr>
            <a:r>
              <a:rPr lang="de-DE" dirty="0"/>
              <a:t>Offline </a:t>
            </a:r>
            <a:r>
              <a:rPr lang="de-DE" dirty="0" err="1"/>
              <a:t>run</a:t>
            </a:r>
            <a:r>
              <a:rPr lang="de-DE" dirty="0"/>
              <a:t> </a:t>
            </a:r>
            <a:r>
              <a:rPr lang="de-DE" dirty="0" err="1"/>
              <a:t>over</a:t>
            </a:r>
            <a:r>
              <a:rPr lang="de-DE" dirty="0"/>
              <a:t> Germany </a:t>
            </a:r>
            <a:r>
              <a:rPr lang="de-DE" dirty="0" err="1"/>
              <a:t>forced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ICON-D2 </a:t>
            </a:r>
            <a:r>
              <a:rPr lang="de-DE" dirty="0" err="1"/>
              <a:t>atmospheric</a:t>
            </a:r>
            <a:r>
              <a:rPr lang="de-DE" dirty="0"/>
              <a:t> </a:t>
            </a:r>
            <a:r>
              <a:rPr lang="de-DE" dirty="0" err="1"/>
              <a:t>data</a:t>
            </a:r>
            <a:endParaRPr lang="de-DE" dirty="0"/>
          </a:p>
          <a:p>
            <a:pPr marL="503754" indent="-380990"/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EE04FD6-424D-4B3C-B044-A15624F4AD4C}"/>
              </a:ext>
            </a:extLst>
          </p:cNvPr>
          <p:cNvSpPr txBox="1"/>
          <p:nvPr/>
        </p:nvSpPr>
        <p:spPr>
          <a:xfrm>
            <a:off x="9342783" y="5798167"/>
            <a:ext cx="2713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Zahra Parsakhoo, DWD</a:t>
            </a:r>
          </a:p>
        </p:txBody>
      </p:sp>
    </p:spTree>
    <p:extLst>
      <p:ext uri="{BB962C8B-B14F-4D97-AF65-F5344CB8AC3E}">
        <p14:creationId xmlns:p14="http://schemas.microsoft.com/office/powerpoint/2010/main" val="17769769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0B7A2B8F-37E0-4BFC-BC3C-88266819D157}"/>
              </a:ext>
            </a:extLst>
          </p:cNvPr>
          <p:cNvSpPr txBox="1">
            <a:spLocks/>
          </p:cNvSpPr>
          <p:nvPr/>
        </p:nvSpPr>
        <p:spPr>
          <a:xfrm>
            <a:off x="472205" y="491900"/>
            <a:ext cx="7687822" cy="443198"/>
          </a:xfrm>
          <a:prstGeom prst="rect">
            <a:avLst/>
          </a:prstGeom>
        </p:spPr>
        <p:txBody>
          <a:bodyPr vert="horz" wrap="square" lIns="72000" tIns="0" rIns="72000" bIns="0" rtlCol="0" anchor="b" anchorCtr="0">
            <a:spAutoFit/>
          </a:bodyPr>
          <a:lstStyle>
            <a:lvl1pPr algn="ctr" defTabSz="914377">
              <a:lnSpc>
                <a:spcPct val="90000"/>
              </a:lnSpc>
              <a:spcBef>
                <a:spcPct val="0"/>
              </a:spcBef>
              <a:buNone/>
              <a:defRPr sz="3200" b="1"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Model </a:t>
            </a:r>
            <a:r>
              <a:rPr lang="de-DE" dirty="0" err="1"/>
              <a:t>physics</a:t>
            </a:r>
            <a:r>
              <a:rPr lang="de-DE" dirty="0"/>
              <a:t> </a:t>
            </a:r>
            <a:r>
              <a:rPr lang="de-DE" dirty="0" err="1"/>
              <a:t>experiments</a:t>
            </a:r>
            <a:r>
              <a:rPr lang="de-DE" dirty="0"/>
              <a:t> - </a:t>
            </a:r>
            <a:r>
              <a:rPr lang="de-DE" dirty="0" err="1"/>
              <a:t>Hindcast</a:t>
            </a:r>
            <a:endParaRPr lang="de-DE" dirty="0"/>
          </a:p>
        </p:txBody>
      </p:sp>
      <p:graphicFrame>
        <p:nvGraphicFramePr>
          <p:cNvPr id="7" name="Tabelle 6">
            <a:extLst>
              <a:ext uri="{FF2B5EF4-FFF2-40B4-BE49-F238E27FC236}">
                <a16:creationId xmlns:a16="http://schemas.microsoft.com/office/drawing/2014/main" id="{F849B6B1-ED46-4FC3-9568-3603C6EB50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6727593"/>
              </p:ext>
            </p:extLst>
          </p:nvPr>
        </p:nvGraphicFramePr>
        <p:xfrm>
          <a:off x="462503" y="1504380"/>
          <a:ext cx="3269466" cy="150368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634733">
                  <a:extLst>
                    <a:ext uri="{9D8B030D-6E8A-4147-A177-3AD203B41FA5}">
                      <a16:colId xmlns:a16="http://schemas.microsoft.com/office/drawing/2014/main" val="4167745683"/>
                    </a:ext>
                  </a:extLst>
                </a:gridCol>
                <a:gridCol w="1634733">
                  <a:extLst>
                    <a:ext uri="{9D8B030D-6E8A-4147-A177-3AD203B41FA5}">
                      <a16:colId xmlns:a16="http://schemas.microsoft.com/office/drawing/2014/main" val="516245602"/>
                    </a:ext>
                  </a:extLst>
                </a:gridCol>
              </a:tblGrid>
              <a:tr h="325120">
                <a:tc>
                  <a:txBody>
                    <a:bodyPr/>
                    <a:lstStyle/>
                    <a:p>
                      <a:r>
                        <a:rPr lang="de-DE" sz="1300" dirty="0">
                          <a:solidFill>
                            <a:srgbClr val="474747"/>
                          </a:solidFill>
                        </a:rPr>
                        <a:t>Model top</a:t>
                      </a:r>
                    </a:p>
                  </a:txBody>
                  <a:tcPr marL="121920" marR="121920" marT="60960" marB="6096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300" dirty="0">
                          <a:solidFill>
                            <a:srgbClr val="474747"/>
                          </a:solidFill>
                        </a:rPr>
                        <a:t>22 km</a:t>
                      </a:r>
                    </a:p>
                  </a:txBody>
                  <a:tcPr marL="121920" marR="121920" marT="60960" marB="6096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1030475"/>
                  </a:ext>
                </a:extLst>
              </a:tr>
              <a:tr h="325120">
                <a:tc>
                  <a:txBody>
                    <a:bodyPr/>
                    <a:lstStyle/>
                    <a:p>
                      <a:r>
                        <a:rPr lang="de-DE" sz="1300" dirty="0" err="1">
                          <a:solidFill>
                            <a:srgbClr val="474747"/>
                          </a:solidFill>
                        </a:rPr>
                        <a:t>Vertical</a:t>
                      </a:r>
                      <a:r>
                        <a:rPr lang="de-DE" sz="1300" dirty="0">
                          <a:solidFill>
                            <a:srgbClr val="474747"/>
                          </a:solidFill>
                        </a:rPr>
                        <a:t> </a:t>
                      </a:r>
                      <a:r>
                        <a:rPr lang="de-DE" sz="1300" dirty="0" err="1">
                          <a:solidFill>
                            <a:srgbClr val="474747"/>
                          </a:solidFill>
                        </a:rPr>
                        <a:t>level</a:t>
                      </a:r>
                      <a:endParaRPr lang="de-DE" sz="1300" dirty="0">
                        <a:solidFill>
                          <a:srgbClr val="474747"/>
                        </a:solidFill>
                      </a:endParaRPr>
                    </a:p>
                  </a:txBody>
                  <a:tcPr marL="121920" marR="121920" marT="60960" marB="6096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300" dirty="0">
                          <a:solidFill>
                            <a:srgbClr val="474747"/>
                          </a:solidFill>
                        </a:rPr>
                        <a:t>65 </a:t>
                      </a:r>
                      <a:r>
                        <a:rPr lang="de-DE" sz="1300" dirty="0" err="1">
                          <a:solidFill>
                            <a:srgbClr val="474747"/>
                          </a:solidFill>
                        </a:rPr>
                        <a:t>full</a:t>
                      </a:r>
                      <a:r>
                        <a:rPr lang="de-DE" sz="1300" dirty="0">
                          <a:solidFill>
                            <a:srgbClr val="474747"/>
                          </a:solidFill>
                        </a:rPr>
                        <a:t> (66 half)</a:t>
                      </a:r>
                    </a:p>
                  </a:txBody>
                  <a:tcPr marL="121920" marR="121920" marT="60960" marB="6096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4448903"/>
                  </a:ext>
                </a:extLst>
              </a:tr>
              <a:tr h="325120">
                <a:tc>
                  <a:txBody>
                    <a:bodyPr/>
                    <a:lstStyle/>
                    <a:p>
                      <a:r>
                        <a:rPr lang="de-DE" sz="1300" dirty="0" err="1">
                          <a:solidFill>
                            <a:srgbClr val="474747"/>
                          </a:solidFill>
                        </a:rPr>
                        <a:t>Hor</a:t>
                      </a:r>
                      <a:r>
                        <a:rPr lang="de-DE" sz="1300" dirty="0">
                          <a:solidFill>
                            <a:srgbClr val="474747"/>
                          </a:solidFill>
                        </a:rPr>
                        <a:t>. </a:t>
                      </a:r>
                      <a:r>
                        <a:rPr lang="de-DE" sz="1300" dirty="0" err="1">
                          <a:solidFill>
                            <a:srgbClr val="474747"/>
                          </a:solidFill>
                        </a:rPr>
                        <a:t>grid</a:t>
                      </a:r>
                      <a:r>
                        <a:rPr lang="de-DE" sz="1300" dirty="0">
                          <a:solidFill>
                            <a:srgbClr val="474747"/>
                          </a:solidFill>
                        </a:rPr>
                        <a:t> </a:t>
                      </a:r>
                      <a:r>
                        <a:rPr lang="de-DE" sz="1300" dirty="0" err="1">
                          <a:solidFill>
                            <a:srgbClr val="474747"/>
                          </a:solidFill>
                        </a:rPr>
                        <a:t>scale</a:t>
                      </a:r>
                      <a:endParaRPr lang="de-DE" sz="1300" dirty="0">
                        <a:solidFill>
                          <a:srgbClr val="474747"/>
                        </a:solidFill>
                      </a:endParaRPr>
                    </a:p>
                  </a:txBody>
                  <a:tcPr marL="121920" marR="121920" marT="60960" marB="6096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300" dirty="0">
                          <a:solidFill>
                            <a:srgbClr val="474747"/>
                          </a:solidFill>
                        </a:rPr>
                        <a:t>2 km, 1 km</a:t>
                      </a:r>
                    </a:p>
                  </a:txBody>
                  <a:tcPr marL="121920" marR="121920" marT="60960" marB="6096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076791"/>
                  </a:ext>
                </a:extLst>
              </a:tr>
              <a:tr h="528320">
                <a:tc>
                  <a:txBody>
                    <a:bodyPr/>
                    <a:lstStyle/>
                    <a:p>
                      <a:r>
                        <a:rPr lang="de-DE" sz="1300" dirty="0">
                          <a:solidFill>
                            <a:srgbClr val="474747"/>
                          </a:solidFill>
                        </a:rPr>
                        <a:t>LATBC</a:t>
                      </a:r>
                    </a:p>
                  </a:txBody>
                  <a:tcPr marL="121920" marR="121920" marT="60960" marB="6096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300" dirty="0">
                          <a:solidFill>
                            <a:srgbClr val="474747"/>
                          </a:solidFill>
                        </a:rPr>
                        <a:t>Analysis (ICON-EU)</a:t>
                      </a:r>
                    </a:p>
                  </a:txBody>
                  <a:tcPr marL="121920" marR="121920" marT="60960" marB="6096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239096"/>
                  </a:ext>
                </a:extLst>
              </a:tr>
            </a:tbl>
          </a:graphicData>
        </a:graphic>
      </p:graphicFrame>
      <p:graphicFrame>
        <p:nvGraphicFramePr>
          <p:cNvPr id="8" name="Tabelle 7">
            <a:extLst>
              <a:ext uri="{FF2B5EF4-FFF2-40B4-BE49-F238E27FC236}">
                <a16:creationId xmlns:a16="http://schemas.microsoft.com/office/drawing/2014/main" id="{C3BF4EAC-BE11-4068-BD32-0875E09F30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7565898"/>
              </p:ext>
            </p:extLst>
          </p:nvPr>
        </p:nvGraphicFramePr>
        <p:xfrm>
          <a:off x="462504" y="3020800"/>
          <a:ext cx="3269465" cy="6502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269465">
                  <a:extLst>
                    <a:ext uri="{9D8B030D-6E8A-4147-A177-3AD203B41FA5}">
                      <a16:colId xmlns:a16="http://schemas.microsoft.com/office/drawing/2014/main" val="3943191840"/>
                    </a:ext>
                  </a:extLst>
                </a:gridCol>
              </a:tblGrid>
              <a:tr h="325120">
                <a:tc>
                  <a:txBody>
                    <a:bodyPr/>
                    <a:lstStyle/>
                    <a:p>
                      <a:r>
                        <a:rPr lang="de-DE" sz="1300" dirty="0">
                          <a:solidFill>
                            <a:srgbClr val="474747"/>
                          </a:solidFill>
                        </a:rPr>
                        <a:t>2-way-Nesting</a:t>
                      </a:r>
                    </a:p>
                  </a:txBody>
                  <a:tcPr marL="121920" marR="121920" marT="60960" marB="6096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3051563"/>
                  </a:ext>
                </a:extLst>
              </a:tr>
              <a:tr h="325120">
                <a:tc>
                  <a:txBody>
                    <a:bodyPr/>
                    <a:lstStyle/>
                    <a:p>
                      <a:r>
                        <a:rPr lang="de-DE" sz="1300" dirty="0">
                          <a:solidFill>
                            <a:srgbClr val="474747"/>
                          </a:solidFill>
                        </a:rPr>
                        <a:t>Model </a:t>
                      </a:r>
                      <a:r>
                        <a:rPr lang="de-DE" sz="1300" dirty="0" err="1">
                          <a:solidFill>
                            <a:srgbClr val="474747"/>
                          </a:solidFill>
                        </a:rPr>
                        <a:t>version</a:t>
                      </a:r>
                      <a:r>
                        <a:rPr lang="de-DE" sz="1300" dirty="0">
                          <a:solidFill>
                            <a:srgbClr val="474747"/>
                          </a:solidFill>
                        </a:rPr>
                        <a:t> 2.6.6 (</a:t>
                      </a:r>
                      <a:r>
                        <a:rPr lang="de-DE" sz="1300" dirty="0" err="1">
                          <a:solidFill>
                            <a:srgbClr val="474747"/>
                          </a:solidFill>
                        </a:rPr>
                        <a:t>currently</a:t>
                      </a:r>
                      <a:r>
                        <a:rPr lang="de-DE" sz="1300" dirty="0">
                          <a:solidFill>
                            <a:srgbClr val="474747"/>
                          </a:solidFill>
                        </a:rPr>
                        <a:t>)</a:t>
                      </a:r>
                    </a:p>
                  </a:txBody>
                  <a:tcPr marL="121920" marR="121920" marT="60960" marB="6096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5757232"/>
                  </a:ext>
                </a:extLst>
              </a:tr>
            </a:tbl>
          </a:graphicData>
        </a:graphic>
      </p:graphicFrame>
      <p:graphicFrame>
        <p:nvGraphicFramePr>
          <p:cNvPr id="9" name="Tabelle 8">
            <a:extLst>
              <a:ext uri="{FF2B5EF4-FFF2-40B4-BE49-F238E27FC236}">
                <a16:creationId xmlns:a16="http://schemas.microsoft.com/office/drawing/2014/main" id="{E2874F52-E602-4170-96D2-B764063889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8097941"/>
              </p:ext>
            </p:extLst>
          </p:nvPr>
        </p:nvGraphicFramePr>
        <p:xfrm>
          <a:off x="463091" y="3683780"/>
          <a:ext cx="3264106" cy="20320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633041">
                  <a:extLst>
                    <a:ext uri="{9D8B030D-6E8A-4147-A177-3AD203B41FA5}">
                      <a16:colId xmlns:a16="http://schemas.microsoft.com/office/drawing/2014/main" val="4167745683"/>
                    </a:ext>
                  </a:extLst>
                </a:gridCol>
                <a:gridCol w="1631065">
                  <a:extLst>
                    <a:ext uri="{9D8B030D-6E8A-4147-A177-3AD203B41FA5}">
                      <a16:colId xmlns:a16="http://schemas.microsoft.com/office/drawing/2014/main" val="516245602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r>
                        <a:rPr lang="de-DE" sz="1300" dirty="0">
                          <a:solidFill>
                            <a:srgbClr val="474747"/>
                          </a:solidFill>
                        </a:rPr>
                        <a:t>SGS </a:t>
                      </a:r>
                      <a:r>
                        <a:rPr lang="de-DE" sz="1300" dirty="0" err="1">
                          <a:solidFill>
                            <a:srgbClr val="474747"/>
                          </a:solidFill>
                        </a:rPr>
                        <a:t>orographic</a:t>
                      </a:r>
                      <a:r>
                        <a:rPr lang="de-DE" sz="1300" dirty="0">
                          <a:solidFill>
                            <a:srgbClr val="474747"/>
                          </a:solidFill>
                        </a:rPr>
                        <a:t> </a:t>
                      </a:r>
                      <a:r>
                        <a:rPr lang="de-DE" sz="1300" dirty="0" err="1">
                          <a:solidFill>
                            <a:srgbClr val="474747"/>
                          </a:solidFill>
                        </a:rPr>
                        <a:t>drag</a:t>
                      </a:r>
                      <a:endParaRPr lang="de-DE" sz="1300" dirty="0">
                        <a:solidFill>
                          <a:srgbClr val="474747"/>
                        </a:solidFill>
                      </a:endParaRPr>
                    </a:p>
                  </a:txBody>
                  <a:tcPr marL="121920" marR="121920" marT="60960" marB="6096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b="0" i="0" u="none" strike="noStrike" kern="1200" baseline="0" dirty="0">
                          <a:solidFill>
                            <a:srgbClr val="474747"/>
                          </a:solidFill>
                          <a:latin typeface="+mn-lt"/>
                          <a:ea typeface="+mn-ea"/>
                          <a:cs typeface="+mn-cs"/>
                        </a:rPr>
                        <a:t>Lott and Miller scheme (COSMO)</a:t>
                      </a:r>
                      <a:endParaRPr lang="de-DE" sz="1300" dirty="0">
                        <a:solidFill>
                          <a:srgbClr val="474747"/>
                        </a:solidFill>
                      </a:endParaRPr>
                    </a:p>
                  </a:txBody>
                  <a:tcPr marL="121920" marR="121920" marT="60960" marB="6096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1030475"/>
                  </a:ext>
                </a:extLst>
              </a:tr>
              <a:tr h="325120">
                <a:tc>
                  <a:txBody>
                    <a:bodyPr/>
                    <a:lstStyle/>
                    <a:p>
                      <a:r>
                        <a:rPr lang="de-DE" sz="1300" dirty="0" err="1">
                          <a:solidFill>
                            <a:srgbClr val="474747"/>
                          </a:solidFill>
                        </a:rPr>
                        <a:t>Microphysics</a:t>
                      </a:r>
                      <a:endParaRPr lang="de-DE" sz="1300" dirty="0">
                        <a:solidFill>
                          <a:srgbClr val="474747"/>
                        </a:solidFill>
                      </a:endParaRPr>
                    </a:p>
                  </a:txBody>
                  <a:tcPr marL="121920" marR="121920" marT="60960" marB="6096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300" dirty="0">
                          <a:solidFill>
                            <a:srgbClr val="474747"/>
                          </a:solidFill>
                        </a:rPr>
                        <a:t>2-momentum</a:t>
                      </a:r>
                    </a:p>
                  </a:txBody>
                  <a:tcPr marL="121920" marR="121920" marT="60960" marB="6096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4448903"/>
                  </a:ext>
                </a:extLst>
              </a:tr>
              <a:tr h="325120">
                <a:tc>
                  <a:txBody>
                    <a:bodyPr/>
                    <a:lstStyle/>
                    <a:p>
                      <a:r>
                        <a:rPr lang="de-DE" sz="1300" dirty="0" err="1">
                          <a:solidFill>
                            <a:srgbClr val="474747"/>
                          </a:solidFill>
                        </a:rPr>
                        <a:t>Turbulence</a:t>
                      </a:r>
                      <a:endParaRPr lang="de-DE" sz="1300" dirty="0">
                        <a:solidFill>
                          <a:srgbClr val="474747"/>
                        </a:solidFill>
                      </a:endParaRPr>
                    </a:p>
                  </a:txBody>
                  <a:tcPr marL="121920" marR="121920" marT="60960" marB="6096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300" dirty="0">
                          <a:solidFill>
                            <a:srgbClr val="474747"/>
                          </a:solidFill>
                        </a:rPr>
                        <a:t>TURBDIFF</a:t>
                      </a:r>
                    </a:p>
                  </a:txBody>
                  <a:tcPr marL="121920" marR="121920" marT="60960" marB="6096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076791"/>
                  </a:ext>
                </a:extLst>
              </a:tr>
              <a:tr h="325120">
                <a:tc>
                  <a:txBody>
                    <a:bodyPr/>
                    <a:lstStyle/>
                    <a:p>
                      <a:r>
                        <a:rPr lang="de-DE" sz="1300" dirty="0">
                          <a:solidFill>
                            <a:srgbClr val="474747"/>
                          </a:solidFill>
                        </a:rPr>
                        <a:t>Surface Transfer</a:t>
                      </a:r>
                    </a:p>
                  </a:txBody>
                  <a:tcPr marL="121920" marR="121920" marT="60960" marB="6096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300" dirty="0">
                          <a:solidFill>
                            <a:srgbClr val="474747"/>
                          </a:solidFill>
                        </a:rPr>
                        <a:t>TURBTRAN</a:t>
                      </a:r>
                    </a:p>
                  </a:txBody>
                  <a:tcPr marL="121920" marR="121920" marT="60960" marB="6096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097389"/>
                  </a:ext>
                </a:extLst>
              </a:tr>
              <a:tr h="325120">
                <a:tc>
                  <a:txBody>
                    <a:bodyPr/>
                    <a:lstStyle/>
                    <a:p>
                      <a:r>
                        <a:rPr lang="de-DE" sz="1300" dirty="0">
                          <a:solidFill>
                            <a:srgbClr val="474747"/>
                          </a:solidFill>
                        </a:rPr>
                        <a:t>Land</a:t>
                      </a:r>
                    </a:p>
                  </a:txBody>
                  <a:tcPr marL="121920" marR="121920" marT="60960" marB="6096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300" dirty="0">
                          <a:solidFill>
                            <a:srgbClr val="474747"/>
                          </a:solidFill>
                        </a:rPr>
                        <a:t>TERRA</a:t>
                      </a:r>
                    </a:p>
                  </a:txBody>
                  <a:tcPr marL="121920" marR="121920" marT="60960" marB="6096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239096"/>
                  </a:ext>
                </a:extLst>
              </a:tr>
            </a:tbl>
          </a:graphicData>
        </a:graphic>
      </p:graphicFrame>
      <p:pic>
        <p:nvPicPr>
          <p:cNvPr id="11" name="Grafik 10">
            <a:extLst>
              <a:ext uri="{FF2B5EF4-FFF2-40B4-BE49-F238E27FC236}">
                <a16:creationId xmlns:a16="http://schemas.microsoft.com/office/drawing/2014/main" id="{2DDFFBF3-271B-46AA-8AC7-8ECBBAD359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569" y="1304400"/>
            <a:ext cx="8137184" cy="3909759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7EDC02B5-ACC4-455D-9762-4D0081BC5708}"/>
              </a:ext>
            </a:extLst>
          </p:cNvPr>
          <p:cNvSpPr txBox="1"/>
          <p:nvPr/>
        </p:nvSpPr>
        <p:spPr>
          <a:xfrm>
            <a:off x="4627418" y="5018153"/>
            <a:ext cx="6276109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de-DE" sz="1867" dirty="0">
                <a:solidFill>
                  <a:srgbClr val="474747"/>
                </a:solidFill>
                <a:latin typeface="Arial"/>
              </a:rPr>
              <a:t>ICON-CH1 </a:t>
            </a:r>
            <a:r>
              <a:rPr lang="de-DE" sz="1867" dirty="0" err="1">
                <a:solidFill>
                  <a:srgbClr val="474747"/>
                </a:solidFill>
                <a:latin typeface="Arial"/>
              </a:rPr>
              <a:t>test</a:t>
            </a:r>
            <a:r>
              <a:rPr lang="de-DE" sz="1867" dirty="0">
                <a:solidFill>
                  <a:srgbClr val="474747"/>
                </a:solidFill>
                <a:latin typeface="Arial"/>
              </a:rPr>
              <a:t> </a:t>
            </a:r>
            <a:r>
              <a:rPr lang="de-DE" sz="1867" dirty="0" err="1">
                <a:solidFill>
                  <a:srgbClr val="474747"/>
                </a:solidFill>
                <a:latin typeface="Arial"/>
              </a:rPr>
              <a:t>domain</a:t>
            </a:r>
            <a:r>
              <a:rPr lang="de-DE" sz="1867" dirty="0">
                <a:solidFill>
                  <a:srgbClr val="474747"/>
                </a:solidFill>
                <a:latin typeface="Arial"/>
              </a:rPr>
              <a:t> </a:t>
            </a:r>
            <a:r>
              <a:rPr lang="de-DE" sz="1867" dirty="0" err="1">
                <a:solidFill>
                  <a:srgbClr val="474747"/>
                </a:solidFill>
                <a:latin typeface="Arial"/>
              </a:rPr>
              <a:t>from</a:t>
            </a:r>
            <a:r>
              <a:rPr lang="de-DE" sz="1867" dirty="0">
                <a:solidFill>
                  <a:srgbClr val="474747"/>
                </a:solidFill>
                <a:latin typeface="Arial"/>
              </a:rPr>
              <a:t> </a:t>
            </a:r>
            <a:r>
              <a:rPr lang="de-DE" sz="1867" dirty="0" err="1">
                <a:solidFill>
                  <a:srgbClr val="474747"/>
                </a:solidFill>
                <a:latin typeface="Arial"/>
              </a:rPr>
              <a:t>TeamX</a:t>
            </a:r>
            <a:r>
              <a:rPr lang="de-DE" sz="1867" dirty="0">
                <a:solidFill>
                  <a:srgbClr val="474747"/>
                </a:solidFill>
                <a:latin typeface="Arial"/>
              </a:rPr>
              <a:t> </a:t>
            </a:r>
            <a:r>
              <a:rPr lang="de-DE" sz="1867" dirty="0" err="1">
                <a:solidFill>
                  <a:srgbClr val="474747"/>
                </a:solidFill>
                <a:latin typeface="Arial"/>
              </a:rPr>
              <a:t>with</a:t>
            </a:r>
            <a:r>
              <a:rPr lang="de-DE" sz="1867" dirty="0">
                <a:solidFill>
                  <a:srgbClr val="474747"/>
                </a:solidFill>
                <a:latin typeface="Arial"/>
              </a:rPr>
              <a:t> 1 km horizontal </a:t>
            </a:r>
            <a:r>
              <a:rPr lang="de-DE" sz="1867" dirty="0" err="1">
                <a:solidFill>
                  <a:srgbClr val="474747"/>
                </a:solidFill>
                <a:latin typeface="Arial"/>
              </a:rPr>
              <a:t>grid</a:t>
            </a:r>
            <a:r>
              <a:rPr lang="de-DE" sz="1867" dirty="0">
                <a:solidFill>
                  <a:srgbClr val="474747"/>
                </a:solidFill>
                <a:latin typeface="Arial"/>
              </a:rPr>
              <a:t> </a:t>
            </a:r>
            <a:r>
              <a:rPr lang="de-DE" sz="1867" dirty="0" err="1">
                <a:solidFill>
                  <a:srgbClr val="474747"/>
                </a:solidFill>
                <a:latin typeface="Arial"/>
              </a:rPr>
              <a:t>scale</a:t>
            </a:r>
            <a:r>
              <a:rPr lang="de-DE" sz="1867" dirty="0">
                <a:solidFill>
                  <a:srgbClr val="474747"/>
                </a:solidFill>
                <a:latin typeface="Arial"/>
              </a:rPr>
              <a:t> </a:t>
            </a:r>
            <a:r>
              <a:rPr lang="de-DE" sz="1867" dirty="0" err="1">
                <a:solidFill>
                  <a:srgbClr val="474747"/>
                </a:solidFill>
                <a:latin typeface="Arial"/>
              </a:rPr>
              <a:t>nested</a:t>
            </a:r>
            <a:r>
              <a:rPr lang="de-DE" sz="1867" dirty="0">
                <a:solidFill>
                  <a:srgbClr val="474747"/>
                </a:solidFill>
                <a:latin typeface="Arial"/>
              </a:rPr>
              <a:t> </a:t>
            </a:r>
            <a:r>
              <a:rPr lang="de-DE" sz="1867" dirty="0" err="1">
                <a:solidFill>
                  <a:srgbClr val="474747"/>
                </a:solidFill>
                <a:latin typeface="Arial"/>
              </a:rPr>
              <a:t>into</a:t>
            </a:r>
            <a:r>
              <a:rPr lang="de-DE" sz="1867" dirty="0">
                <a:solidFill>
                  <a:srgbClr val="474747"/>
                </a:solidFill>
                <a:latin typeface="Arial"/>
              </a:rPr>
              <a:t> ICON-D2 (2 km).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FA227B95-8105-4252-80F9-4A272FF3E341}"/>
              </a:ext>
            </a:extLst>
          </p:cNvPr>
          <p:cNvSpPr/>
          <p:nvPr/>
        </p:nvSpPr>
        <p:spPr>
          <a:xfrm>
            <a:off x="6594765" y="1233056"/>
            <a:ext cx="2112817" cy="6976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de-DE" sz="2400">
              <a:solidFill>
                <a:prstClr val="white"/>
              </a:solidFill>
              <a:latin typeface="Arial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357BF9B4-F744-432F-8CDD-B77CC11F4318}"/>
              </a:ext>
            </a:extLst>
          </p:cNvPr>
          <p:cNvSpPr txBox="1"/>
          <p:nvPr/>
        </p:nvSpPr>
        <p:spPr>
          <a:xfrm>
            <a:off x="5159893" y="1359487"/>
            <a:ext cx="4926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/>
            <a:r>
              <a:rPr lang="de-DE" sz="2400" dirty="0">
                <a:solidFill>
                  <a:srgbClr val="474747"/>
                </a:solidFill>
                <a:latin typeface="Arial"/>
              </a:rPr>
              <a:t>Surface </a:t>
            </a:r>
            <a:r>
              <a:rPr lang="de-DE" sz="2400" dirty="0" err="1">
                <a:solidFill>
                  <a:srgbClr val="474747"/>
                </a:solidFill>
                <a:latin typeface="Arial"/>
              </a:rPr>
              <a:t>pressure</a:t>
            </a:r>
            <a:r>
              <a:rPr lang="de-DE" sz="2400" dirty="0">
                <a:solidFill>
                  <a:srgbClr val="474747"/>
                </a:solidFill>
                <a:latin typeface="Arial"/>
              </a:rPr>
              <a:t> on 5.5.2022, 20h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F3EFEF3E-E101-40C1-8D6C-3BB3CA1A31E9}"/>
              </a:ext>
            </a:extLst>
          </p:cNvPr>
          <p:cNvSpPr txBox="1"/>
          <p:nvPr/>
        </p:nvSpPr>
        <p:spPr>
          <a:xfrm>
            <a:off x="9372600" y="5798167"/>
            <a:ext cx="2713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Daniela Littmann, DWD</a:t>
            </a:r>
          </a:p>
        </p:txBody>
      </p:sp>
      <p:sp>
        <p:nvSpPr>
          <p:cNvPr id="16" name="Datumsplatzhalter 2">
            <a:extLst>
              <a:ext uri="{FF2B5EF4-FFF2-40B4-BE49-F238E27FC236}">
                <a16:creationId xmlns:a16="http://schemas.microsoft.com/office/drawing/2014/main" id="{9468511F-9612-4274-8320-0F3F121FDD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2888" y="6319070"/>
            <a:ext cx="2858512" cy="366183"/>
          </a:xfrm>
        </p:spPr>
        <p:txBody>
          <a:bodyPr/>
          <a:lstStyle/>
          <a:p>
            <a:r>
              <a:rPr lang="de-DE" dirty="0"/>
              <a:t>2023</a:t>
            </a:r>
          </a:p>
        </p:txBody>
      </p:sp>
      <p:sp>
        <p:nvSpPr>
          <p:cNvPr id="17" name="Foliennummernplatzhalter 4">
            <a:extLst>
              <a:ext uri="{FF2B5EF4-FFF2-40B4-BE49-F238E27FC236}">
                <a16:creationId xmlns:a16="http://schemas.microsoft.com/office/drawing/2014/main" id="{6AF9AA62-0B58-4264-B016-1469B02F1A56}"/>
              </a:ext>
            </a:extLst>
          </p:cNvPr>
          <p:cNvSpPr txBox="1">
            <a:spLocks/>
          </p:cNvSpPr>
          <p:nvPr/>
        </p:nvSpPr>
        <p:spPr>
          <a:xfrm>
            <a:off x="10967151" y="6319070"/>
            <a:ext cx="697800" cy="366183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558FC84-22FA-4F5E-86B7-A7761BE44B02}" type="slidenum">
              <a:rPr lang="de-DE" smtClean="0"/>
              <a:pPr/>
              <a:t>19</a:t>
            </a:fld>
            <a:endParaRPr lang="de-DE" dirty="0"/>
          </a:p>
        </p:txBody>
      </p:sp>
      <p:sp>
        <p:nvSpPr>
          <p:cNvPr id="18" name="Fußzeilenplatzhalter 3">
            <a:extLst>
              <a:ext uri="{FF2B5EF4-FFF2-40B4-BE49-F238E27FC236}">
                <a16:creationId xmlns:a16="http://schemas.microsoft.com/office/drawing/2014/main" id="{7C7A7385-7E7B-4B7C-8E34-0475673D0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1" y="6319070"/>
            <a:ext cx="7385751" cy="366183"/>
          </a:xfrm>
        </p:spPr>
        <p:txBody>
          <a:bodyPr/>
          <a:lstStyle/>
          <a:p>
            <a:r>
              <a:rPr lang="en-GB" dirty="0"/>
              <a:t>Chiara Marsigli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103398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6703" y="491322"/>
            <a:ext cx="6808419" cy="443198"/>
          </a:xfrm>
        </p:spPr>
        <p:txBody>
          <a:bodyPr/>
          <a:lstStyle/>
          <a:p>
            <a:r>
              <a:rPr lang="en-GB" sz="3200" dirty="0"/>
              <a:t>GLORI Partners and HPC system</a:t>
            </a:r>
            <a:endParaRPr lang="de-DE" sz="320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2023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26" name="Fußzeilenplatzhalter 3">
            <a:extLst>
              <a:ext uri="{FF2B5EF4-FFF2-40B4-BE49-F238E27FC236}">
                <a16:creationId xmlns:a16="http://schemas.microsoft.com/office/drawing/2014/main" id="{60B39DFA-96CE-406E-99F9-2928DCC5F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1" y="6319070"/>
            <a:ext cx="7385751" cy="366183"/>
          </a:xfrm>
        </p:spPr>
        <p:txBody>
          <a:bodyPr/>
          <a:lstStyle/>
          <a:p>
            <a:r>
              <a:rPr lang="en-GB" dirty="0"/>
              <a:t>Chiara Marsigli</a:t>
            </a:r>
            <a:endParaRPr lang="de-DE" dirty="0"/>
          </a:p>
        </p:txBody>
      </p: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32C8C8CD-CC1D-4BCF-9CDB-EAD5AAE77A15}"/>
              </a:ext>
            </a:extLst>
          </p:cNvPr>
          <p:cNvGrpSpPr/>
          <p:nvPr/>
        </p:nvGrpSpPr>
        <p:grpSpPr>
          <a:xfrm>
            <a:off x="2810385" y="3090418"/>
            <a:ext cx="2623675" cy="1959761"/>
            <a:chOff x="2684849" y="1510697"/>
            <a:chExt cx="2972425" cy="2280453"/>
          </a:xfrm>
        </p:grpSpPr>
        <p:pic>
          <p:nvPicPr>
            <p:cNvPr id="29" name="Grafik 28">
              <a:extLst>
                <a:ext uri="{FF2B5EF4-FFF2-40B4-BE49-F238E27FC236}">
                  <a16:creationId xmlns:a16="http://schemas.microsoft.com/office/drawing/2014/main" id="{9F47C9F5-17C4-4072-B939-6A4C57794B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45" t="5860" r="21142" b="5309"/>
            <a:stretch/>
          </p:blipFill>
          <p:spPr>
            <a:xfrm>
              <a:off x="2684849" y="1510697"/>
              <a:ext cx="1591339" cy="1648002"/>
            </a:xfrm>
            <a:prstGeom prst="rect">
              <a:avLst/>
            </a:prstGeom>
          </p:spPr>
        </p:pic>
        <p:sp>
          <p:nvSpPr>
            <p:cNvPr id="30" name="Gleichschenkliges Dreieck 29">
              <a:extLst>
                <a:ext uri="{FF2B5EF4-FFF2-40B4-BE49-F238E27FC236}">
                  <a16:creationId xmlns:a16="http://schemas.microsoft.com/office/drawing/2014/main" id="{B6D307BF-144A-4ECF-AA1E-2EBD0DD30CBF}"/>
                </a:ext>
              </a:extLst>
            </p:cNvPr>
            <p:cNvSpPr/>
            <p:nvPr/>
          </p:nvSpPr>
          <p:spPr>
            <a:xfrm>
              <a:off x="3800007" y="1941500"/>
              <a:ext cx="820444" cy="1132949"/>
            </a:xfrm>
            <a:prstGeom prst="triangle">
              <a:avLst>
                <a:gd name="adj" fmla="val 19222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  <p:sp>
          <p:nvSpPr>
            <p:cNvPr id="31" name="Gleichschenkliges Dreieck 30">
              <a:extLst>
                <a:ext uri="{FF2B5EF4-FFF2-40B4-BE49-F238E27FC236}">
                  <a16:creationId xmlns:a16="http://schemas.microsoft.com/office/drawing/2014/main" id="{254BD4C2-D9F7-4DDF-82FA-9673243C76C9}"/>
                </a:ext>
              </a:extLst>
            </p:cNvPr>
            <p:cNvSpPr/>
            <p:nvPr/>
          </p:nvSpPr>
          <p:spPr>
            <a:xfrm rot="17991127">
              <a:off x="3969450" y="1589544"/>
              <a:ext cx="846068" cy="1015275"/>
            </a:xfrm>
            <a:prstGeom prst="triangle">
              <a:avLst>
                <a:gd name="adj" fmla="val 49001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  <p:pic>
          <p:nvPicPr>
            <p:cNvPr id="32" name="Picture 4" descr="Alps - Wikipedia">
              <a:extLst>
                <a:ext uri="{FF2B5EF4-FFF2-40B4-BE49-F238E27FC236}">
                  <a16:creationId xmlns:a16="http://schemas.microsoft.com/office/drawing/2014/main" id="{0D125AFC-B305-4F03-B1CA-ACA2BB6CAF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8210" y="1986471"/>
              <a:ext cx="1029064" cy="80360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33" name="Google Shape;212;p21">
              <a:extLst>
                <a:ext uri="{FF2B5EF4-FFF2-40B4-BE49-F238E27FC236}">
                  <a16:creationId xmlns:a16="http://schemas.microsoft.com/office/drawing/2014/main" id="{326DFA5B-0118-4B03-A859-0531DA6A24EF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24560" t="34234" r="17216" b="25669"/>
            <a:stretch/>
          </p:blipFill>
          <p:spPr>
            <a:xfrm>
              <a:off x="3684726" y="3053013"/>
              <a:ext cx="1050990" cy="73813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7FF298DC-B869-40A9-B676-B2A2F797A64A}"/>
              </a:ext>
            </a:extLst>
          </p:cNvPr>
          <p:cNvGrpSpPr/>
          <p:nvPr/>
        </p:nvGrpSpPr>
        <p:grpSpPr>
          <a:xfrm>
            <a:off x="1498865" y="1513166"/>
            <a:ext cx="2614727" cy="773223"/>
            <a:chOff x="911188" y="362579"/>
            <a:chExt cx="2011958" cy="523875"/>
          </a:xfrm>
        </p:grpSpPr>
        <p:pic>
          <p:nvPicPr>
            <p:cNvPr id="35" name="Picture 37" descr="Logo_CMYK_pos">
              <a:extLst>
                <a:ext uri="{FF2B5EF4-FFF2-40B4-BE49-F238E27FC236}">
                  <a16:creationId xmlns:a16="http://schemas.microsoft.com/office/drawing/2014/main" id="{90F885C2-6418-47C5-9B5A-1D402B0EEDF7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6071" y="378454"/>
              <a:ext cx="1997075" cy="5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44" descr="Wappen">
              <a:extLst>
                <a:ext uri="{FF2B5EF4-FFF2-40B4-BE49-F238E27FC236}">
                  <a16:creationId xmlns:a16="http://schemas.microsoft.com/office/drawing/2014/main" id="{CFECD228-D280-4418-AA8D-B7AD83FCB518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1188" y="362579"/>
              <a:ext cx="292100" cy="33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Grafik 5">
            <a:extLst>
              <a:ext uri="{FF2B5EF4-FFF2-40B4-BE49-F238E27FC236}">
                <a16:creationId xmlns:a16="http://schemas.microsoft.com/office/drawing/2014/main" id="{237166A2-31B1-4786-B3A2-1DBAEDEFD0D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624" y="1715696"/>
            <a:ext cx="1506043" cy="606893"/>
          </a:xfrm>
          <a:prstGeom prst="rect">
            <a:avLst/>
          </a:prstGeom>
        </p:spPr>
      </p:pic>
      <p:pic>
        <p:nvPicPr>
          <p:cNvPr id="37" name="DWD-Logo" descr="Wort-Bild-Marke des Deutschen Wetterdienst. Wetter und Klima aus einer Hand." title="DWD-Logo">
            <a:extLst>
              <a:ext uri="{FF2B5EF4-FFF2-40B4-BE49-F238E27FC236}">
                <a16:creationId xmlns:a16="http://schemas.microsoft.com/office/drawing/2014/main" id="{6BB89B88-C851-49D9-B067-F73286D5D9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3552" y="2602937"/>
            <a:ext cx="2509307" cy="672307"/>
          </a:xfrm>
          <a:prstGeom prst="rect">
            <a:avLst/>
          </a:prstGeom>
        </p:spPr>
      </p:pic>
      <p:pic>
        <p:nvPicPr>
          <p:cNvPr id="38" name="Google Shape;9;p1">
            <a:extLst>
              <a:ext uri="{FF2B5EF4-FFF2-40B4-BE49-F238E27FC236}">
                <a16:creationId xmlns:a16="http://schemas.microsoft.com/office/drawing/2014/main" id="{D0F77F9F-F263-4C8A-8311-DA3A9CCA1220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60225" y="3548596"/>
            <a:ext cx="1115963" cy="43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00B9B4D9-B2EF-4509-BE5B-9C14A38512FE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41" y="4224042"/>
            <a:ext cx="1967211" cy="57371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0" name="Immagine 5">
            <a:extLst>
              <a:ext uri="{FF2B5EF4-FFF2-40B4-BE49-F238E27FC236}">
                <a16:creationId xmlns:a16="http://schemas.microsoft.com/office/drawing/2014/main" id="{3936E2E9-A55E-439A-8A3A-1240455CBA9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5333253"/>
            <a:ext cx="2359337" cy="637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Google Shape;62;p14">
            <a:extLst>
              <a:ext uri="{FF2B5EF4-FFF2-40B4-BE49-F238E27FC236}">
                <a16:creationId xmlns:a16="http://schemas.microsoft.com/office/drawing/2014/main" id="{951823A9-9179-418C-9954-800E7C632474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589561" y="4517677"/>
            <a:ext cx="1287873" cy="78662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EB636D7C-102A-48E8-BE55-DAE559138C32}"/>
              </a:ext>
            </a:extLst>
          </p:cNvPr>
          <p:cNvGrpSpPr/>
          <p:nvPr/>
        </p:nvGrpSpPr>
        <p:grpSpPr>
          <a:xfrm>
            <a:off x="5899345" y="2731000"/>
            <a:ext cx="2223648" cy="1894771"/>
            <a:chOff x="6627711" y="1606161"/>
            <a:chExt cx="1667736" cy="1421078"/>
          </a:xfrm>
        </p:grpSpPr>
        <p:pic>
          <p:nvPicPr>
            <p:cNvPr id="42" name="Google Shape;61;p14">
              <a:extLst>
                <a:ext uri="{FF2B5EF4-FFF2-40B4-BE49-F238E27FC236}">
                  <a16:creationId xmlns:a16="http://schemas.microsoft.com/office/drawing/2014/main" id="{8BD8250B-B09C-41D2-8D57-C00C3FF2798D}"/>
                </a:ext>
              </a:extLst>
            </p:cNvPr>
            <p:cNvPicPr preferRelativeResize="0"/>
            <p:nvPr/>
          </p:nvPicPr>
          <p:blipFill rotWithShape="1">
            <a:blip r:embed="rId13">
              <a:alphaModFix/>
            </a:blip>
            <a:srcRect t="38808" r="64558"/>
            <a:stretch/>
          </p:blipFill>
          <p:spPr>
            <a:xfrm>
              <a:off x="6627711" y="1708879"/>
              <a:ext cx="1445912" cy="13183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436B78BD-8A03-4A06-A0A7-672A5E5CF6A9}"/>
                </a:ext>
              </a:extLst>
            </p:cNvPr>
            <p:cNvSpPr/>
            <p:nvPr/>
          </p:nvSpPr>
          <p:spPr>
            <a:xfrm>
              <a:off x="7345180" y="1606161"/>
              <a:ext cx="950267" cy="6456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sp>
        <p:nvSpPr>
          <p:cNvPr id="25" name="Textfeld 24">
            <a:extLst>
              <a:ext uri="{FF2B5EF4-FFF2-40B4-BE49-F238E27FC236}">
                <a16:creationId xmlns:a16="http://schemas.microsoft.com/office/drawing/2014/main" id="{21B0741F-DD8D-4E4A-8E3A-27A9FABC4A90}"/>
              </a:ext>
            </a:extLst>
          </p:cNvPr>
          <p:cNvSpPr txBox="1"/>
          <p:nvPr/>
        </p:nvSpPr>
        <p:spPr>
          <a:xfrm rot="296394">
            <a:off x="1318233" y="5222371"/>
            <a:ext cx="24252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  <a:highlight>
                  <a:srgbClr val="D1051B"/>
                </a:highlight>
              </a:rPr>
              <a:t>IDEA-S4S</a:t>
            </a:r>
            <a:endParaRPr lang="de-DE" sz="3200" dirty="0">
              <a:solidFill>
                <a:schemeClr val="bg1"/>
              </a:solidFill>
              <a:highlight>
                <a:srgbClr val="D1051B"/>
              </a:highlight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059A600-868D-42C1-966F-6124770D8A6F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4882" t="19026" r="67551" b="68392"/>
          <a:stretch/>
        </p:blipFill>
        <p:spPr>
          <a:xfrm>
            <a:off x="4578876" y="2280981"/>
            <a:ext cx="2363861" cy="606895"/>
          </a:xfrm>
          <a:prstGeom prst="rect">
            <a:avLst/>
          </a:prstGeom>
        </p:spPr>
      </p:pic>
      <p:pic>
        <p:nvPicPr>
          <p:cNvPr id="43" name="Grafik 42">
            <a:extLst>
              <a:ext uri="{FF2B5EF4-FFF2-40B4-BE49-F238E27FC236}">
                <a16:creationId xmlns:a16="http://schemas.microsoft.com/office/drawing/2014/main" id="{7F41446E-3DE5-452F-B84E-D00D0C3B11A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922" y="1492424"/>
            <a:ext cx="2520481" cy="1680323"/>
          </a:xfrm>
          <a:prstGeom prst="rect">
            <a:avLst/>
          </a:prstGeom>
        </p:spPr>
      </p:pic>
      <p:pic>
        <p:nvPicPr>
          <p:cNvPr id="45" name="Google Shape;9;p1">
            <a:extLst>
              <a:ext uri="{FF2B5EF4-FFF2-40B4-BE49-F238E27FC236}">
                <a16:creationId xmlns:a16="http://schemas.microsoft.com/office/drawing/2014/main" id="{CCE992E2-9284-43AE-8118-9E09EBC73F2A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835904" y="2793186"/>
            <a:ext cx="848733" cy="338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rafik 45">
            <a:extLst>
              <a:ext uri="{FF2B5EF4-FFF2-40B4-BE49-F238E27FC236}">
                <a16:creationId xmlns:a16="http://schemas.microsoft.com/office/drawing/2014/main" id="{155A8E71-97F8-4E18-9E83-9499E07D2747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4" t="10861" r="18934" b="5660"/>
          <a:stretch/>
        </p:blipFill>
        <p:spPr>
          <a:xfrm>
            <a:off x="7991776" y="4696485"/>
            <a:ext cx="3434704" cy="1532327"/>
          </a:xfrm>
          <a:prstGeom prst="rect">
            <a:avLst/>
          </a:prstGeom>
        </p:spPr>
      </p:pic>
      <p:pic>
        <p:nvPicPr>
          <p:cNvPr id="47" name="Picture 2" descr="Leonardo Model">
            <a:extLst>
              <a:ext uri="{FF2B5EF4-FFF2-40B4-BE49-F238E27FC236}">
                <a16:creationId xmlns:a16="http://schemas.microsoft.com/office/drawing/2014/main" id="{FD5E2958-DD07-4927-99EA-25C5C2F870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7" t="27978" r="22951" b="18664"/>
          <a:stretch/>
        </p:blipFill>
        <p:spPr bwMode="auto">
          <a:xfrm>
            <a:off x="8941571" y="3302657"/>
            <a:ext cx="3161623" cy="1403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So techt Deutschland: &quot;Unser Weltrekord hat Google interessiert&quot; - n-tv.de">
            <a:extLst>
              <a:ext uri="{FF2B5EF4-FFF2-40B4-BE49-F238E27FC236}">
                <a16:creationId xmlns:a16="http://schemas.microsoft.com/office/drawing/2014/main" id="{C23A4ADC-3CB2-4D7D-9410-7F5D28DE2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2075" y="1121000"/>
            <a:ext cx="1871004" cy="1403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9953BEB5-C11D-4C16-B919-C9BBF806DB1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308478" y="1193126"/>
            <a:ext cx="2497901" cy="562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364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feld 23">
                <a:extLst>
                  <a:ext uri="{FF2B5EF4-FFF2-40B4-BE49-F238E27FC236}">
                    <a16:creationId xmlns:a16="http://schemas.microsoft.com/office/drawing/2014/main" id="{30DF4BD6-E71A-4C4E-B30F-E85213699260}"/>
                  </a:ext>
                </a:extLst>
              </p:cNvPr>
              <p:cNvSpPr txBox="1"/>
              <p:nvPr/>
            </p:nvSpPr>
            <p:spPr>
              <a:xfrm>
                <a:off x="1935333" y="3905554"/>
                <a:ext cx="2414416" cy="790729"/>
              </a:xfrm>
              <a:prstGeom prst="rect">
                <a:avLst/>
              </a:prstGeom>
              <a:solidFill>
                <a:srgbClr val="FFFFCC"/>
              </a:solidFill>
              <a:ln>
                <a:solidFill>
                  <a:sysClr val="windowText" lastClr="0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defTabSz="121917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133" i="1">
                              <a:solidFill>
                                <a:srgbClr val="47474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133" i="1">
                              <a:solidFill>
                                <a:srgbClr val="474747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de-DE" sz="2133" i="1">
                              <a:solidFill>
                                <a:srgbClr val="474747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r>
                        <a:rPr lang="de-DE" sz="2133" i="1">
                          <a:solidFill>
                            <a:srgbClr val="474747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2133" i="1">
                              <a:solidFill>
                                <a:srgbClr val="47474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2133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133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de-DE" sz="2133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h𝑠</m:t>
                              </m:r>
                            </m:sub>
                          </m:sSub>
                          <m:r>
                            <a:rPr lang="de-DE" sz="2133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de-DE" sz="2133" i="1">
                              <a:solidFill>
                                <a:srgbClr val="47474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de-DE" sz="2133" i="1">
                              <a:solidFill>
                                <a:srgbClr val="47474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sSup>
                            <m:sSupPr>
                              <m:ctrlPr>
                                <a:rPr lang="de-DE" sz="2133" i="1">
                                  <a:solidFill>
                                    <a:srgbClr val="47474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2133" i="1">
                                  <a:solidFill>
                                    <a:srgbClr val="474747"/>
                                  </a:solidFill>
                                  <a:latin typeface="Cambria Math" panose="02040503050406030204" pitchFamily="18" charset="0"/>
                                </a:rPr>
                                <m:t>𝑅𝑖</m:t>
                              </m:r>
                            </m:e>
                            <m:sup>
                              <m:f>
                                <m:fPr>
                                  <m:type m:val="skw"/>
                                  <m:ctrlPr>
                                    <a:rPr lang="de-DE" sz="2133" i="1">
                                      <a:solidFill>
                                        <a:srgbClr val="47474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de-DE" sz="2133" i="1">
                                      <a:solidFill>
                                        <a:srgbClr val="474747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de-DE" sz="2133" i="1">
                                      <a:solidFill>
                                        <a:srgbClr val="474747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sup>
                          </m:sSup>
                        </m:den>
                      </m:f>
                      <m:r>
                        <a:rPr lang="de-DE" sz="2133" i="1">
                          <a:solidFill>
                            <a:srgbClr val="47474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sz="2133" i="1">
                          <a:solidFill>
                            <a:srgbClr val="474747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de-DE" sz="2133" i="1">
                          <a:solidFill>
                            <a:srgbClr val="474747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de-DE" sz="2133" i="1">
                              <a:solidFill>
                                <a:srgbClr val="47474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2133" i="1">
                              <a:solidFill>
                                <a:srgbClr val="474747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de-DE" sz="2133" i="1">
                              <a:solidFill>
                                <a:srgbClr val="474747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de-DE" sz="2133" i="1">
                          <a:solidFill>
                            <a:srgbClr val="474747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2133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4" name="Textfeld 23">
                <a:extLst>
                  <a:ext uri="{FF2B5EF4-FFF2-40B4-BE49-F238E27FC236}">
                    <a16:creationId xmlns:a16="http://schemas.microsoft.com/office/drawing/2014/main" id="{30DF4BD6-E71A-4C4E-B30F-E852136992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5333" y="3905554"/>
                <a:ext cx="2414416" cy="79072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ysClr val="windowText" lastClr="000000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Untertitel 2">
                <a:extLst>
                  <a:ext uri="{FF2B5EF4-FFF2-40B4-BE49-F238E27FC236}">
                    <a16:creationId xmlns:a16="http://schemas.microsoft.com/office/drawing/2014/main" id="{EDF0F86C-DF0E-40D8-BE6A-E6111D419AF5}"/>
                  </a:ext>
                </a:extLst>
              </p:cNvPr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592868" y="1703893"/>
                <a:ext cx="9462656" cy="2419880"/>
              </a:xfrm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solidFill>
                                <a:srgbClr val="47474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rgbClr val="474747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rgbClr val="474747"/>
                              </a:solidFill>
                              <a:latin typeface="Cambria Math" panose="02040503050406030204" pitchFamily="18" charset="0"/>
                            </a:rPr>
                            <m:t>𝑠h</m:t>
                          </m:r>
                        </m:sub>
                      </m:sSub>
                      <m:r>
                        <a:rPr lang="de-DE" b="0" i="1" smtClean="0">
                          <a:solidFill>
                            <a:srgbClr val="474747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de-DE" b="0" i="1" smtClean="0">
                              <a:solidFill>
                                <a:srgbClr val="47474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b="0" i="1" smtClean="0">
                              <a:solidFill>
                                <a:srgbClr val="474747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rgbClr val="474747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  <m:sup>
                          <m:r>
                            <a:rPr lang="de-DE" b="0" i="1" smtClean="0">
                              <a:solidFill>
                                <a:srgbClr val="474747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ad>
                        <m:radPr>
                          <m:degHide m:val="on"/>
                          <m:ctrlPr>
                            <a:rPr lang="de-DE" b="0" i="1" smtClean="0">
                              <a:solidFill>
                                <a:srgbClr val="474747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de-DE" b="0" i="1" smtClean="0">
                                  <a:solidFill>
                                    <a:srgbClr val="47474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solidFill>
                                    <a:srgbClr val="474747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p>
                              <m:r>
                                <a:rPr lang="de-DE" b="0" i="1" smtClean="0">
                                  <a:solidFill>
                                    <a:srgbClr val="474747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rgbClr val="47474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rgbClr val="474747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rgbClr val="474747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e>
                      </m:rad>
                      <m:sSup>
                        <m:sSupPr>
                          <m:ctrlPr>
                            <a:rPr lang="de-DE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de-DE" i="1" smtClean="0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ad>
                                <m:radPr>
                                  <m:degHide m:val="on"/>
                                  <m:ctrlPr>
                                    <a:rPr lang="de-DE" i="1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p>
                                    <m:sSupPr>
                                      <m:ctrlPr>
                                        <a:rPr lang="de-DE" i="1" smtClean="0">
                                          <a:solidFill>
                                            <a:schemeClr val="bg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solidFill>
                                                <a:schemeClr val="bg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acc>
                                            <m:accPr>
                                              <m:chr m:val="̂"/>
                                              <m:ctrlPr>
                                                <a:rPr lang="de-DE" i="1">
                                                  <a:solidFill>
                                                    <a:schemeClr val="bg1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de-DE" i="1">
                                                  <a:solidFill>
                                                    <a:schemeClr val="bg1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𝑞</m:t>
                                              </m:r>
                                            </m:e>
                                          </m:acc>
                                        </m:e>
                                        <m:sub>
                                          <m:r>
                                            <a:rPr lang="de-DE" i="1">
                                              <a:solidFill>
                                                <a:schemeClr val="bg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𝑖𝑗</m:t>
                                          </m:r>
                                        </m:sub>
                                      </m:sSub>
                                    </m:e>
                                    <m:sup>
                                      <m:r>
                                        <a:rPr lang="de-DE" b="0" i="1" smtClean="0">
                                          <a:solidFill>
                                            <a:schemeClr val="bg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de-DE" b="0" i="1" smtClean="0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de-DE" b="0" i="1" smtClean="0">
                                          <a:solidFill>
                                            <a:schemeClr val="bg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solidFill>
                                                <a:schemeClr val="bg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acc>
                                            <m:accPr>
                                              <m:chr m:val="̂"/>
                                              <m:ctrlPr>
                                                <a:rPr lang="de-DE" i="1">
                                                  <a:solidFill>
                                                    <a:schemeClr val="bg1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de-DE" i="1">
                                                  <a:solidFill>
                                                    <a:schemeClr val="bg1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𝑞</m:t>
                                              </m:r>
                                            </m:e>
                                          </m:acc>
                                        </m:e>
                                        <m:sub>
                                          <m:r>
                                            <a:rPr lang="de-DE" i="1">
                                              <a:solidFill>
                                                <a:schemeClr val="bg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𝑖𝑗</m:t>
                                          </m:r>
                                          <m:r>
                                            <a:rPr lang="de-DE" i="1">
                                              <a:solidFill>
                                                <a:schemeClr val="bg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</m:sub>
                                      </m:sSub>
                                    </m:e>
                                    <m:sup>
                                      <m:r>
                                        <a:rPr lang="de-DE" b="0" i="1" smtClean="0">
                                          <a:solidFill>
                                            <a:schemeClr val="bg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de-DE" b="0" i="1" smtClean="0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de-DE" b="0" i="1" smtClean="0">
                                          <a:solidFill>
                                            <a:schemeClr val="bg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solidFill>
                                                <a:schemeClr val="bg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sSubSup>
                                            <m:sSubSupPr>
                                              <m:ctrlPr>
                                                <a:rPr lang="de-DE" i="1" smtClean="0">
                                                  <a:solidFill>
                                                    <a:schemeClr val="bg1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de-DE" b="0" i="1" smtClean="0">
                                                  <a:solidFill>
                                                    <a:schemeClr val="bg1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𝑐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b="0" i="1" smtClean="0">
                                                  <a:solidFill>
                                                    <a:schemeClr val="bg1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  <m:sup>
                                              <m:r>
                                                <a:rPr lang="de-DE" b="0" i="1" smtClean="0">
                                                  <a:solidFill>
                                                    <a:schemeClr val="bg1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bSup>
                                          <m:acc>
                                            <m:accPr>
                                              <m:chr m:val="̂"/>
                                              <m:ctrlPr>
                                                <a:rPr lang="de-DE" i="1">
                                                  <a:solidFill>
                                                    <a:schemeClr val="bg1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de-DE" i="1">
                                                  <a:solidFill>
                                                    <a:schemeClr val="bg1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𝑞</m:t>
                                              </m:r>
                                            </m:e>
                                          </m:acc>
                                        </m:e>
                                        <m:sub>
                                          <m:r>
                                            <a:rPr lang="de-DE" i="1">
                                              <a:solidFill>
                                                <a:schemeClr val="bg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𝑖𝑗</m:t>
                                          </m:r>
                                          <m:r>
                                            <a:rPr lang="de-DE" i="1">
                                              <a:solidFill>
                                                <a:schemeClr val="bg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</m:sub>
                                      </m:sSub>
                                    </m:e>
                                    <m:sup>
                                      <m:r>
                                        <a:rPr lang="de-DE" b="0" i="1" smtClean="0">
                                          <a:solidFill>
                                            <a:schemeClr val="bg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rad>
                              <m:r>
                                <a:rPr lang="de-DE" b="0" i="1" smtClean="0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lang="de-DE" i="1" smtClean="0">
                                          <a:solidFill>
                                            <a:schemeClr val="bg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solidFill>
                                            <a:schemeClr val="bg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solidFill>
                                            <a:schemeClr val="bg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acc>
                                    <m:accPr>
                                      <m:chr m:val="̂"/>
                                      <m:ctrlPr>
                                        <a:rPr lang="de-DE" i="1">
                                          <a:solidFill>
                                            <a:schemeClr val="bg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de-DE" i="1">
                                          <a:solidFill>
                                            <a:schemeClr val="bg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  <m:r>
                                    <a:rPr lang="de-DE" i="1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de-DE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3" name="Untertitel 2">
                <a:extLst>
                  <a:ext uri="{FF2B5EF4-FFF2-40B4-BE49-F238E27FC236}">
                    <a16:creationId xmlns:a16="http://schemas.microsoft.com/office/drawing/2014/main" id="{EDF0F86C-DF0E-40D8-BE6A-E6111D419AF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592868" y="1703893"/>
                <a:ext cx="9462656" cy="2419880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el 1">
            <a:extLst>
              <a:ext uri="{FF2B5EF4-FFF2-40B4-BE49-F238E27FC236}">
                <a16:creationId xmlns:a16="http://schemas.microsoft.com/office/drawing/2014/main" id="{C8D86E59-BE6D-45A0-85FE-03795151F472}"/>
              </a:ext>
            </a:extLst>
          </p:cNvPr>
          <p:cNvSpPr txBox="1">
            <a:spLocks/>
          </p:cNvSpPr>
          <p:nvPr/>
        </p:nvSpPr>
        <p:spPr>
          <a:xfrm>
            <a:off x="483357" y="456132"/>
            <a:ext cx="5777688" cy="443198"/>
          </a:xfrm>
          <a:prstGeom prst="rect">
            <a:avLst/>
          </a:prstGeom>
        </p:spPr>
        <p:txBody>
          <a:bodyPr vert="horz" wrap="square" lIns="96000" tIns="0" rIns="96000" bIns="0" rtlCol="0" anchor="b" anchorCtr="0">
            <a:sp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/>
            <a:r>
              <a:rPr lang="de-DE" sz="3200" b="1" dirty="0">
                <a:solidFill>
                  <a:srgbClr val="2D4B9B"/>
                </a:solidFill>
              </a:rPr>
              <a:t>Horizontal </a:t>
            </a:r>
            <a:r>
              <a:rPr lang="de-DE" sz="3200" b="1" dirty="0" err="1">
                <a:solidFill>
                  <a:srgbClr val="2D4B9B"/>
                </a:solidFill>
              </a:rPr>
              <a:t>shear</a:t>
            </a:r>
            <a:r>
              <a:rPr lang="de-DE" sz="3200" b="1" dirty="0">
                <a:solidFill>
                  <a:srgbClr val="2D4B9B"/>
                </a:solidFill>
              </a:rPr>
              <a:t> </a:t>
            </a:r>
            <a:r>
              <a:rPr lang="de-DE" sz="3200" b="1" dirty="0" err="1">
                <a:solidFill>
                  <a:srgbClr val="2D4B9B"/>
                </a:solidFill>
              </a:rPr>
              <a:t>experiment</a:t>
            </a:r>
            <a:endParaRPr lang="de-DE" sz="3200" b="1" dirty="0">
              <a:solidFill>
                <a:srgbClr val="2D4B9B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hteck 6">
                <a:extLst>
                  <a:ext uri="{FF2B5EF4-FFF2-40B4-BE49-F238E27FC236}">
                    <a16:creationId xmlns:a16="http://schemas.microsoft.com/office/drawing/2014/main" id="{8B12E8D3-CFAB-4B1C-86D0-FF2260B33FEA}"/>
                  </a:ext>
                </a:extLst>
              </p:cNvPr>
              <p:cNvSpPr/>
              <p:nvPr/>
            </p:nvSpPr>
            <p:spPr>
              <a:xfrm>
                <a:off x="7891364" y="1669119"/>
                <a:ext cx="2909514" cy="13688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09585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400" i="1">
                              <a:solidFill>
                                <a:prstClr val="white">
                                  <a:lumMod val="75000"/>
                                </a:prst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de-DE" sz="2400" i="1">
                                  <a:solidFill>
                                    <a:prstClr val="white">
                                      <a:lumMod val="75000"/>
                                    </a:prst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2400" i="1">
                                  <a:solidFill>
                                    <a:prstClr val="white">
                                      <a:lumMod val="75000"/>
                                    </a:prstClr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acc>
                        </m:e>
                        <m:sub>
                          <m:r>
                            <a:rPr lang="de-DE" sz="2400" i="1">
                              <a:solidFill>
                                <a:prstClr val="white">
                                  <a:lumMod val="75000"/>
                                </a:prstClr>
                              </a:solidFill>
                              <a:latin typeface="Cambria Math" panose="02040503050406030204" pitchFamily="18" charset="0"/>
                            </a:rPr>
                            <m:t>𝑖𝑗</m:t>
                          </m:r>
                          <m:r>
                            <a:rPr lang="de-DE" sz="2400" i="1">
                              <a:solidFill>
                                <a:prstClr val="white">
                                  <a:lumMod val="75000"/>
                                </a:prstClr>
                              </a:solidFill>
                              <a:latin typeface="Cambria Math" panose="02040503050406030204" pitchFamily="18" charset="0"/>
                            </a:rPr>
                            <m:t>   </m:t>
                          </m:r>
                        </m:sub>
                      </m:sSub>
                      <m:r>
                        <a:rPr lang="de-DE" sz="2400" i="1">
                          <a:solidFill>
                            <a:prstClr val="white">
                              <a:lumMod val="75000"/>
                            </a:prst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de-DE" sz="2400" i="1">
                              <a:solidFill>
                                <a:prstClr val="white">
                                  <a:lumMod val="75000"/>
                                </a:prst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2400" i="1">
                                  <a:solidFill>
                                    <a:prstClr val="white">
                                      <a:lumMod val="75000"/>
                                    </a:prst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i="1">
                                  <a:solidFill>
                                    <a:prstClr val="white">
                                      <a:lumMod val="75000"/>
                                    </a:prst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de-DE" sz="2400" i="1">
                                  <a:solidFill>
                                    <a:prstClr val="white">
                                      <a:lumMod val="75000"/>
                                    </a:prstClr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sSub>
                            <m:sSubPr>
                              <m:ctrlPr>
                                <a:rPr lang="de-DE" sz="2400" i="1">
                                  <a:solidFill>
                                    <a:prstClr val="white">
                                      <a:lumMod val="75000"/>
                                    </a:prst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de-DE" sz="2400" i="1">
                                      <a:solidFill>
                                        <a:prstClr val="white">
                                          <a:lumMod val="75000"/>
                                        </a:prst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2400" i="1">
                                      <a:solidFill>
                                        <a:prstClr val="white">
                                          <a:lumMod val="75000"/>
                                        </a:prstClr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acc>
                            </m:e>
                            <m:sub>
                              <m:r>
                                <a:rPr lang="de-DE" sz="2400" i="1">
                                  <a:solidFill>
                                    <a:prstClr val="white">
                                      <a:lumMod val="75000"/>
                                    </a:prst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de-DE" sz="2400" i="1">
                              <a:solidFill>
                                <a:prstClr val="white">
                                  <a:lumMod val="75000"/>
                                </a:prst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de-DE" sz="2400" i="1">
                                  <a:solidFill>
                                    <a:prstClr val="white">
                                      <a:lumMod val="75000"/>
                                    </a:prst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i="1">
                                  <a:solidFill>
                                    <a:prstClr val="white">
                                      <a:lumMod val="75000"/>
                                    </a:prst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de-DE" sz="2400" i="1">
                                  <a:solidFill>
                                    <a:prstClr val="white">
                                      <a:lumMod val="75000"/>
                                    </a:prst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de-DE" sz="2400" i="1">
                                  <a:solidFill>
                                    <a:prstClr val="white">
                                      <a:lumMod val="75000"/>
                                    </a:prst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de-DE" sz="2400" i="1">
                                      <a:solidFill>
                                        <a:prstClr val="white">
                                          <a:lumMod val="75000"/>
                                        </a:prst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2400" i="1">
                                      <a:solidFill>
                                        <a:prstClr val="white">
                                          <a:lumMod val="75000"/>
                                        </a:prstClr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acc>
                            </m:e>
                            <m:sub>
                              <m:r>
                                <a:rPr lang="de-DE" sz="2400" i="1">
                                  <a:solidFill>
                                    <a:prstClr val="white">
                                      <a:lumMod val="75000"/>
                                    </a:prstClr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d>
                    </m:oMath>
                    <m:oMath xmlns:m="http://schemas.openxmlformats.org/officeDocument/2006/math">
                      <m:sSub>
                        <m:sSubPr>
                          <m:ctrlPr>
                            <a:rPr lang="de-DE" sz="2400" i="1">
                              <a:solidFill>
                                <a:prstClr val="white">
                                  <a:lumMod val="75000"/>
                                </a:prst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de-DE" sz="2400" i="1">
                                  <a:solidFill>
                                    <a:prstClr val="white">
                                      <a:lumMod val="75000"/>
                                    </a:prst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2400" i="1">
                                  <a:solidFill>
                                    <a:prstClr val="white">
                                      <a:lumMod val="75000"/>
                                    </a:prstClr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acc>
                        </m:e>
                        <m:sub>
                          <m:r>
                            <a:rPr lang="de-DE" sz="2400" i="1">
                              <a:solidFill>
                                <a:prstClr val="white">
                                  <a:lumMod val="75000"/>
                                </a:prstClr>
                              </a:solidFill>
                              <a:latin typeface="Cambria Math" panose="02040503050406030204" pitchFamily="18" charset="0"/>
                            </a:rPr>
                            <m:t>𝑖𝑗</m:t>
                          </m:r>
                          <m:r>
                            <a:rPr lang="de-DE" sz="2400" i="1">
                              <a:solidFill>
                                <a:prstClr val="white">
                                  <a:lumMod val="75000"/>
                                </a:prst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b>
                      </m:sSub>
                      <m:r>
                        <a:rPr lang="de-DE" sz="2400" i="1">
                          <a:solidFill>
                            <a:prstClr val="white">
                              <a:lumMod val="75000"/>
                            </a:prst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de-DE" sz="2400" i="1">
                              <a:solidFill>
                                <a:prstClr val="white">
                                  <a:lumMod val="75000"/>
                                </a:prst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2400" i="1">
                                  <a:solidFill>
                                    <a:prstClr val="white">
                                      <a:lumMod val="75000"/>
                                    </a:prst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i="1">
                                  <a:solidFill>
                                    <a:prstClr val="white">
                                      <a:lumMod val="75000"/>
                                    </a:prst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de-DE" sz="2400" i="1">
                                  <a:solidFill>
                                    <a:prstClr val="white">
                                      <a:lumMod val="75000"/>
                                    </a:prst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de-DE" sz="2400" i="1">
                                  <a:solidFill>
                                    <a:prstClr val="white">
                                      <a:lumMod val="75000"/>
                                    </a:prst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de-DE" sz="2400" i="1">
                                      <a:solidFill>
                                        <a:prstClr val="white">
                                          <a:lumMod val="75000"/>
                                        </a:prst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2400" i="1">
                                      <a:solidFill>
                                        <a:prstClr val="white">
                                          <a:lumMod val="75000"/>
                                        </a:prstClr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acc>
                            </m:e>
                            <m:sub>
                              <m:r>
                                <a:rPr lang="de-DE" sz="2400" i="1">
                                  <a:solidFill>
                                    <a:prstClr val="white">
                                      <a:lumMod val="75000"/>
                                    </a:prst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de-DE" sz="2400" i="1">
                              <a:solidFill>
                                <a:prstClr val="white">
                                  <a:lumMod val="75000"/>
                                </a:prst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de-DE" sz="2400" i="1">
                                  <a:solidFill>
                                    <a:prstClr val="white">
                                      <a:lumMod val="75000"/>
                                    </a:prst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i="1">
                                  <a:solidFill>
                                    <a:prstClr val="white">
                                      <a:lumMod val="75000"/>
                                    </a:prst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de-DE" sz="2400" i="1">
                                  <a:solidFill>
                                    <a:prstClr val="white">
                                      <a:lumMod val="75000"/>
                                    </a:prstClr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sSub>
                            <m:sSubPr>
                              <m:ctrlPr>
                                <a:rPr lang="de-DE" sz="2400" i="1">
                                  <a:solidFill>
                                    <a:prstClr val="white">
                                      <a:lumMod val="75000"/>
                                    </a:prst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de-DE" sz="2400" i="1">
                                      <a:solidFill>
                                        <a:prstClr val="white">
                                          <a:lumMod val="75000"/>
                                        </a:prst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2400" i="1">
                                      <a:solidFill>
                                        <a:prstClr val="white">
                                          <a:lumMod val="75000"/>
                                        </a:prstClr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acc>
                            </m:e>
                            <m:sub>
                              <m:r>
                                <a:rPr lang="de-DE" sz="2400" i="1">
                                  <a:solidFill>
                                    <a:prstClr val="white">
                                      <a:lumMod val="75000"/>
                                    </a:prstClr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de-DE" sz="2400" dirty="0">
                  <a:solidFill>
                    <a:prstClr val="white">
                      <a:lumMod val="75000"/>
                    </a:prstClr>
                  </a:solidFill>
                  <a:latin typeface="Arial"/>
                </a:endParaRPr>
              </a:p>
              <a:p>
                <a:pPr defTabSz="609585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400" i="1">
                              <a:solidFill>
                                <a:prstClr val="white">
                                  <a:lumMod val="75000"/>
                                </a:prst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de-DE" sz="2400" i="1">
                                  <a:solidFill>
                                    <a:prstClr val="white">
                                      <a:lumMod val="75000"/>
                                    </a:prst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2400" i="1">
                                  <a:solidFill>
                                    <a:prstClr val="white">
                                      <a:lumMod val="75000"/>
                                    </a:prstClr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acc>
                        </m:e>
                        <m:sub>
                          <m:r>
                            <a:rPr lang="de-DE" sz="2400" i="1">
                              <a:solidFill>
                                <a:prstClr val="white">
                                  <a:lumMod val="75000"/>
                                </a:prstClr>
                              </a:solidFill>
                              <a:latin typeface="Cambria Math" panose="02040503050406030204" pitchFamily="18" charset="0"/>
                            </a:rPr>
                            <m:t>𝑖𝑗</m:t>
                          </m:r>
                          <m:r>
                            <a:rPr lang="de-DE" sz="2400" i="1">
                              <a:solidFill>
                                <a:prstClr val="white">
                                  <a:lumMod val="75000"/>
                                </a:prst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  <m:r>
                        <a:rPr lang="de-DE" sz="2400" i="1">
                          <a:solidFill>
                            <a:prstClr val="white">
                              <a:lumMod val="75000"/>
                            </a:prst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de-DE" sz="2400" i="1">
                              <a:solidFill>
                                <a:prstClr val="white">
                                  <a:lumMod val="75000"/>
                                </a:prst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2400" i="1">
                                  <a:solidFill>
                                    <a:prstClr val="white">
                                      <a:lumMod val="75000"/>
                                    </a:prst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i="1">
                                  <a:solidFill>
                                    <a:prstClr val="white">
                                      <a:lumMod val="75000"/>
                                    </a:prst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de-DE" sz="2400" i="1">
                                  <a:solidFill>
                                    <a:prstClr val="white">
                                      <a:lumMod val="75000"/>
                                    </a:prst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de-DE" sz="2400" i="1">
                                  <a:solidFill>
                                    <a:prstClr val="white">
                                      <a:lumMod val="75000"/>
                                    </a:prst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de-DE" sz="2400" i="1">
                                      <a:solidFill>
                                        <a:prstClr val="white">
                                          <a:lumMod val="75000"/>
                                        </a:prst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2400" i="1">
                                      <a:solidFill>
                                        <a:prstClr val="white">
                                          <a:lumMod val="75000"/>
                                        </a:prstClr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acc>
                            </m:e>
                            <m:sub>
                              <m:r>
                                <a:rPr lang="de-DE" sz="2400" i="1">
                                  <a:solidFill>
                                    <a:prstClr val="white">
                                      <a:lumMod val="75000"/>
                                    </a:prst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de-DE" sz="2400" i="1">
                              <a:solidFill>
                                <a:prstClr val="white">
                                  <a:lumMod val="75000"/>
                                </a:prst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de-DE" sz="2400" i="1">
                                  <a:solidFill>
                                    <a:prstClr val="white">
                                      <a:lumMod val="75000"/>
                                    </a:prst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i="1">
                                  <a:solidFill>
                                    <a:prstClr val="white">
                                      <a:lumMod val="75000"/>
                                    </a:prst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de-DE" sz="2400" i="1">
                                  <a:solidFill>
                                    <a:prstClr val="white">
                                      <a:lumMod val="75000"/>
                                    </a:prstClr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sSub>
                            <m:sSubPr>
                              <m:ctrlPr>
                                <a:rPr lang="de-DE" sz="2400" i="1">
                                  <a:solidFill>
                                    <a:prstClr val="white">
                                      <a:lumMod val="75000"/>
                                    </a:prst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de-DE" sz="2400" i="1">
                                      <a:solidFill>
                                        <a:prstClr val="white">
                                          <a:lumMod val="75000"/>
                                        </a:prst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2400" i="1">
                                      <a:solidFill>
                                        <a:prstClr val="white">
                                          <a:lumMod val="75000"/>
                                        </a:prstClr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acc>
                            </m:e>
                            <m:sub>
                              <m:r>
                                <a:rPr lang="de-DE" sz="2400" i="1">
                                  <a:solidFill>
                                    <a:prstClr val="white">
                                      <a:lumMod val="75000"/>
                                    </a:prstClr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de-DE" sz="2400" dirty="0">
                  <a:solidFill>
                    <a:srgbClr val="2D4B9B"/>
                  </a:solidFill>
                  <a:latin typeface="Arial"/>
                </a:endParaRPr>
              </a:p>
            </p:txBody>
          </p:sp>
        </mc:Choice>
        <mc:Fallback xmlns="">
          <p:sp>
            <p:nvSpPr>
              <p:cNvPr id="7" name="Rechteck 6">
                <a:extLst>
                  <a:ext uri="{FF2B5EF4-FFF2-40B4-BE49-F238E27FC236}">
                    <a16:creationId xmlns:a16="http://schemas.microsoft.com/office/drawing/2014/main" id="{8B12E8D3-CFAB-4B1C-86D0-FF2260B33F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1364" y="1669119"/>
                <a:ext cx="2909514" cy="136883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Geschweifte Klammer links 7">
            <a:extLst>
              <a:ext uri="{FF2B5EF4-FFF2-40B4-BE49-F238E27FC236}">
                <a16:creationId xmlns:a16="http://schemas.microsoft.com/office/drawing/2014/main" id="{8FF42FF7-E506-4DF4-A96B-BEF4BFE699A4}"/>
              </a:ext>
            </a:extLst>
          </p:cNvPr>
          <p:cNvSpPr/>
          <p:nvPr/>
        </p:nvSpPr>
        <p:spPr>
          <a:xfrm rot="16200000">
            <a:off x="1957916" y="2135130"/>
            <a:ext cx="357121" cy="1194588"/>
          </a:xfrm>
          <a:prstGeom prst="leftBrace">
            <a:avLst/>
          </a:prstGeom>
          <a:ln w="19050">
            <a:solidFill>
              <a:srgbClr val="4747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585"/>
            <a:endParaRPr lang="de-DE" sz="2400">
              <a:solidFill>
                <a:srgbClr val="2D4B9B"/>
              </a:solidFill>
              <a:latin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hteck 9">
                <a:extLst>
                  <a:ext uri="{FF2B5EF4-FFF2-40B4-BE49-F238E27FC236}">
                    <a16:creationId xmlns:a16="http://schemas.microsoft.com/office/drawing/2014/main" id="{DFFED0B1-DBA2-4C6E-96BA-D39D65CBA7BB}"/>
                  </a:ext>
                </a:extLst>
              </p:cNvPr>
              <p:cNvSpPr/>
              <p:nvPr/>
            </p:nvSpPr>
            <p:spPr>
              <a:xfrm>
                <a:off x="1860264" y="3026306"/>
                <a:ext cx="127002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09585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i="1">
                          <a:solidFill>
                            <a:srgbClr val="474747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de-DE" sz="2400" i="1">
                          <a:solidFill>
                            <a:srgbClr val="474747"/>
                          </a:solidFill>
                          <a:latin typeface="Cambria Math" panose="02040503050406030204" pitchFamily="18" charset="0"/>
                        </a:rPr>
                        <m:t>=0.5</m:t>
                      </m:r>
                    </m:oMath>
                  </m:oMathPara>
                </a14:m>
                <a:endParaRPr lang="de-DE" sz="2400" dirty="0">
                  <a:solidFill>
                    <a:srgbClr val="2D4B9B"/>
                  </a:solidFill>
                  <a:latin typeface="Arial"/>
                </a:endParaRPr>
              </a:p>
            </p:txBody>
          </p:sp>
        </mc:Choice>
        <mc:Fallback xmlns="">
          <p:sp>
            <p:nvSpPr>
              <p:cNvPr id="10" name="Rechteck 9">
                <a:extLst>
                  <a:ext uri="{FF2B5EF4-FFF2-40B4-BE49-F238E27FC236}">
                    <a16:creationId xmlns:a16="http://schemas.microsoft.com/office/drawing/2014/main" id="{DFFED0B1-DBA2-4C6E-96BA-D39D65CBA7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0264" y="3026306"/>
                <a:ext cx="1270028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hteck 10">
                <a:extLst>
                  <a:ext uri="{FF2B5EF4-FFF2-40B4-BE49-F238E27FC236}">
                    <a16:creationId xmlns:a16="http://schemas.microsoft.com/office/drawing/2014/main" id="{B8FAE974-F9C9-416E-A875-E88F868BC979}"/>
                  </a:ext>
                </a:extLst>
              </p:cNvPr>
              <p:cNvSpPr/>
              <p:nvPr/>
            </p:nvSpPr>
            <p:spPr>
              <a:xfrm>
                <a:off x="1860264" y="3319037"/>
                <a:ext cx="1652480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609585"/>
                <a14:m>
                  <m:oMath xmlns:m="http://schemas.openxmlformats.org/officeDocument/2006/math">
                    <m:sSub>
                      <m:sSubPr>
                        <m:ctrlPr>
                          <a:rPr lang="de-DE" sz="2400" i="1">
                            <a:solidFill>
                              <a:srgbClr val="47474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i="1">
                            <a:solidFill>
                              <a:srgbClr val="474747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de-DE" sz="2400" i="1">
                            <a:solidFill>
                              <a:srgbClr val="47474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de-DE" sz="2400" i="1">
                            <a:solidFill>
                              <a:srgbClr val="47474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de-DE" sz="2400" dirty="0">
                    <a:solidFill>
                      <a:srgbClr val="474747"/>
                    </a:solidFill>
                    <a:latin typeface="Arial"/>
                  </a:rPr>
                  <a:t>=16.6</a:t>
                </a:r>
              </a:p>
            </p:txBody>
          </p:sp>
        </mc:Choice>
        <mc:Fallback xmlns="">
          <p:sp>
            <p:nvSpPr>
              <p:cNvPr id="11" name="Rechteck 10">
                <a:extLst>
                  <a:ext uri="{FF2B5EF4-FFF2-40B4-BE49-F238E27FC236}">
                    <a16:creationId xmlns:a16="http://schemas.microsoft.com/office/drawing/2014/main" id="{B8FAE974-F9C9-416E-A875-E88F868BC9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0264" y="3319037"/>
                <a:ext cx="1652480" cy="461665"/>
              </a:xfrm>
              <a:prstGeom prst="rect">
                <a:avLst/>
              </a:prstGeom>
              <a:blipFill>
                <a:blip r:embed="rId6"/>
                <a:stretch>
                  <a:fillRect t="-9211" b="-3026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feld 11">
            <a:extLst>
              <a:ext uri="{FF2B5EF4-FFF2-40B4-BE49-F238E27FC236}">
                <a16:creationId xmlns:a16="http://schemas.microsoft.com/office/drawing/2014/main" id="{ED8DCA51-4916-4E41-AC85-078D25589BD0}"/>
              </a:ext>
            </a:extLst>
          </p:cNvPr>
          <p:cNvSpPr txBox="1"/>
          <p:nvPr/>
        </p:nvSpPr>
        <p:spPr>
          <a:xfrm>
            <a:off x="7958666" y="3379246"/>
            <a:ext cx="1336945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de-DE" sz="2133" i="1" u="sng" dirty="0">
                <a:solidFill>
                  <a:srgbClr val="474747"/>
                </a:solidFill>
                <a:latin typeface="Cambria Math" panose="02040503050406030204" pitchFamily="18" charset="0"/>
              </a:rPr>
              <a:t>Symbols: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3BFCE4E9-7007-4E3C-A0D0-5AAD141260F9}"/>
              </a:ext>
            </a:extLst>
          </p:cNvPr>
          <p:cNvSpPr/>
          <p:nvPr/>
        </p:nvSpPr>
        <p:spPr>
          <a:xfrm>
            <a:off x="8588022" y="3726957"/>
            <a:ext cx="3498073" cy="19590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lang="de-DE" sz="1733" dirty="0" err="1">
                <a:solidFill>
                  <a:srgbClr val="474747"/>
                </a:solidFill>
                <a:latin typeface="Arial"/>
              </a:rPr>
              <a:t>Stability</a:t>
            </a:r>
            <a:r>
              <a:rPr lang="de-DE" sz="1733" dirty="0">
                <a:solidFill>
                  <a:srgbClr val="474747"/>
                </a:solidFill>
                <a:latin typeface="Arial"/>
              </a:rPr>
              <a:t> </a:t>
            </a:r>
            <a:r>
              <a:rPr lang="de-DE" sz="1733" dirty="0" err="1">
                <a:solidFill>
                  <a:srgbClr val="474747"/>
                </a:solidFill>
                <a:latin typeface="Arial"/>
              </a:rPr>
              <a:t>factor</a:t>
            </a:r>
            <a:br>
              <a:rPr lang="de-DE" sz="1733" dirty="0">
                <a:solidFill>
                  <a:srgbClr val="474747"/>
                </a:solidFill>
                <a:latin typeface="Arial"/>
              </a:rPr>
            </a:br>
            <a:r>
              <a:rPr lang="de-DE" sz="1733" dirty="0">
                <a:solidFill>
                  <a:srgbClr val="474747"/>
                </a:solidFill>
                <a:latin typeface="Arial"/>
              </a:rPr>
              <a:t>Momentum </a:t>
            </a:r>
            <a:r>
              <a:rPr lang="de-DE" sz="1733" dirty="0" err="1">
                <a:solidFill>
                  <a:srgbClr val="474747"/>
                </a:solidFill>
                <a:latin typeface="Arial"/>
              </a:rPr>
              <a:t>variance</a:t>
            </a:r>
            <a:r>
              <a:rPr lang="de-DE" sz="1733" dirty="0">
                <a:solidFill>
                  <a:srgbClr val="474747"/>
                </a:solidFill>
                <a:latin typeface="Arial"/>
              </a:rPr>
              <a:t> </a:t>
            </a:r>
            <a:r>
              <a:rPr lang="de-DE" sz="1733" dirty="0" err="1">
                <a:solidFill>
                  <a:srgbClr val="474747"/>
                </a:solidFill>
                <a:latin typeface="Arial"/>
              </a:rPr>
              <a:t>factor</a:t>
            </a:r>
            <a:br>
              <a:rPr lang="de-DE" sz="1733" dirty="0">
                <a:solidFill>
                  <a:srgbClr val="474747"/>
                </a:solidFill>
                <a:latin typeface="Arial"/>
              </a:rPr>
            </a:br>
            <a:r>
              <a:rPr lang="de-DE" sz="1733" dirty="0" err="1">
                <a:solidFill>
                  <a:srgbClr val="C00000"/>
                </a:solidFill>
                <a:latin typeface="Arial"/>
              </a:rPr>
              <a:t>Length</a:t>
            </a:r>
            <a:r>
              <a:rPr lang="de-DE" sz="1733" dirty="0">
                <a:solidFill>
                  <a:srgbClr val="C00000"/>
                </a:solidFill>
                <a:latin typeface="Arial"/>
              </a:rPr>
              <a:t> </a:t>
            </a:r>
            <a:r>
              <a:rPr lang="de-DE" sz="1733" dirty="0" err="1">
                <a:solidFill>
                  <a:srgbClr val="C00000"/>
                </a:solidFill>
                <a:latin typeface="Arial"/>
              </a:rPr>
              <a:t>scale</a:t>
            </a:r>
            <a:r>
              <a:rPr lang="de-DE" sz="1733" dirty="0">
                <a:solidFill>
                  <a:srgbClr val="C00000"/>
                </a:solidFill>
                <a:latin typeface="Arial"/>
              </a:rPr>
              <a:t> </a:t>
            </a:r>
            <a:r>
              <a:rPr lang="de-DE" sz="1733" dirty="0" err="1">
                <a:solidFill>
                  <a:srgbClr val="C00000"/>
                </a:solidFill>
                <a:latin typeface="Arial"/>
              </a:rPr>
              <a:t>factor</a:t>
            </a:r>
            <a:r>
              <a:rPr lang="de-DE" sz="1733" dirty="0">
                <a:solidFill>
                  <a:srgbClr val="C00000"/>
                </a:solidFill>
                <a:latin typeface="Arial"/>
              </a:rPr>
              <a:t> </a:t>
            </a:r>
            <a:r>
              <a:rPr lang="de-DE" sz="1733" dirty="0" err="1">
                <a:solidFill>
                  <a:srgbClr val="C00000"/>
                </a:solidFill>
                <a:latin typeface="Arial"/>
              </a:rPr>
              <a:t>for</a:t>
            </a:r>
            <a:r>
              <a:rPr lang="de-DE" sz="1733" dirty="0">
                <a:solidFill>
                  <a:srgbClr val="C00000"/>
                </a:solidFill>
                <a:latin typeface="Arial"/>
              </a:rPr>
              <a:t> </a:t>
            </a:r>
            <a:r>
              <a:rPr lang="de-DE" sz="1733" dirty="0" err="1">
                <a:solidFill>
                  <a:srgbClr val="C00000"/>
                </a:solidFill>
                <a:latin typeface="Arial"/>
              </a:rPr>
              <a:t>hori</a:t>
            </a:r>
            <a:r>
              <a:rPr lang="de-DE" sz="1733" dirty="0">
                <a:solidFill>
                  <a:srgbClr val="C00000"/>
                </a:solidFill>
                <a:latin typeface="Arial"/>
              </a:rPr>
              <a:t>. </a:t>
            </a:r>
            <a:r>
              <a:rPr lang="de-DE" sz="1733" dirty="0" err="1">
                <a:solidFill>
                  <a:srgbClr val="C00000"/>
                </a:solidFill>
                <a:latin typeface="Arial"/>
              </a:rPr>
              <a:t>shear</a:t>
            </a:r>
            <a:br>
              <a:rPr lang="de-DE" sz="1733" dirty="0">
                <a:solidFill>
                  <a:srgbClr val="C00000"/>
                </a:solidFill>
                <a:latin typeface="Arial"/>
              </a:rPr>
            </a:br>
            <a:r>
              <a:rPr lang="de-DE" sz="1733" dirty="0" err="1">
                <a:solidFill>
                  <a:srgbClr val="474747"/>
                </a:solidFill>
                <a:latin typeface="Arial"/>
              </a:rPr>
              <a:t>Effective</a:t>
            </a:r>
            <a:r>
              <a:rPr lang="de-DE" sz="1733" dirty="0">
                <a:solidFill>
                  <a:srgbClr val="474747"/>
                </a:solidFill>
                <a:latin typeface="Arial"/>
              </a:rPr>
              <a:t> horizontal </a:t>
            </a:r>
            <a:r>
              <a:rPr lang="de-DE" sz="1733" dirty="0" err="1">
                <a:solidFill>
                  <a:srgbClr val="474747"/>
                </a:solidFill>
                <a:latin typeface="Arial"/>
              </a:rPr>
              <a:t>length</a:t>
            </a:r>
            <a:r>
              <a:rPr lang="de-DE" sz="1733" dirty="0">
                <a:solidFill>
                  <a:srgbClr val="474747"/>
                </a:solidFill>
                <a:latin typeface="Arial"/>
              </a:rPr>
              <a:t> </a:t>
            </a:r>
            <a:r>
              <a:rPr lang="de-DE" sz="1733" dirty="0" err="1">
                <a:solidFill>
                  <a:srgbClr val="474747"/>
                </a:solidFill>
                <a:latin typeface="Arial"/>
              </a:rPr>
              <a:t>scale</a:t>
            </a:r>
            <a:br>
              <a:rPr lang="de-DE" sz="1733" dirty="0">
                <a:solidFill>
                  <a:srgbClr val="474747"/>
                </a:solidFill>
                <a:latin typeface="Arial"/>
              </a:rPr>
            </a:br>
            <a:r>
              <a:rPr lang="de-DE" sz="1733" dirty="0">
                <a:solidFill>
                  <a:srgbClr val="474747"/>
                </a:solidFill>
                <a:latin typeface="Arial"/>
              </a:rPr>
              <a:t>Horizontal </a:t>
            </a:r>
            <a:r>
              <a:rPr lang="de-DE" sz="1733" dirty="0" err="1">
                <a:solidFill>
                  <a:srgbClr val="474747"/>
                </a:solidFill>
                <a:latin typeface="Arial"/>
              </a:rPr>
              <a:t>grid</a:t>
            </a:r>
            <a:r>
              <a:rPr lang="de-DE" sz="1733" dirty="0">
                <a:solidFill>
                  <a:srgbClr val="474747"/>
                </a:solidFill>
                <a:latin typeface="Arial"/>
              </a:rPr>
              <a:t> </a:t>
            </a:r>
            <a:r>
              <a:rPr lang="de-DE" sz="1733" dirty="0" err="1">
                <a:solidFill>
                  <a:srgbClr val="474747"/>
                </a:solidFill>
                <a:latin typeface="Arial"/>
              </a:rPr>
              <a:t>spacing</a:t>
            </a:r>
            <a:br>
              <a:rPr lang="de-DE" sz="1733" dirty="0">
                <a:solidFill>
                  <a:srgbClr val="474747"/>
                </a:solidFill>
                <a:latin typeface="Arial"/>
              </a:rPr>
            </a:br>
            <a:r>
              <a:rPr lang="de-DE" sz="1733" dirty="0">
                <a:solidFill>
                  <a:srgbClr val="474747"/>
                </a:solidFill>
                <a:latin typeface="Arial"/>
              </a:rPr>
              <a:t>Gradient Richardson </a:t>
            </a:r>
            <a:r>
              <a:rPr lang="de-DE" sz="1733" dirty="0" err="1">
                <a:solidFill>
                  <a:srgbClr val="474747"/>
                </a:solidFill>
                <a:latin typeface="Arial"/>
              </a:rPr>
              <a:t>number</a:t>
            </a:r>
            <a:br>
              <a:rPr lang="de-DE" sz="1733" dirty="0">
                <a:solidFill>
                  <a:srgbClr val="474747"/>
                </a:solidFill>
                <a:latin typeface="Arial"/>
              </a:rPr>
            </a:br>
            <a:r>
              <a:rPr lang="de-DE" sz="1733" dirty="0">
                <a:solidFill>
                  <a:srgbClr val="474747"/>
                </a:solidFill>
                <a:latin typeface="Arial"/>
              </a:rPr>
              <a:t>TKE </a:t>
            </a:r>
            <a:r>
              <a:rPr lang="de-DE" sz="1733" dirty="0" err="1">
                <a:solidFill>
                  <a:srgbClr val="474747"/>
                </a:solidFill>
                <a:latin typeface="Arial"/>
              </a:rPr>
              <a:t>correction</a:t>
            </a:r>
            <a:r>
              <a:rPr lang="de-DE" sz="1733" dirty="0">
                <a:solidFill>
                  <a:srgbClr val="474747"/>
                </a:solidFill>
                <a:latin typeface="Arial"/>
              </a:rPr>
              <a:t> </a:t>
            </a:r>
            <a:r>
              <a:rPr lang="de-DE" sz="1733" dirty="0" err="1">
                <a:solidFill>
                  <a:srgbClr val="474747"/>
                </a:solidFill>
                <a:latin typeface="Arial"/>
              </a:rPr>
              <a:t>function</a:t>
            </a:r>
            <a:endParaRPr lang="de-DE" sz="1733" dirty="0">
              <a:solidFill>
                <a:srgbClr val="2D4B9B"/>
              </a:solidFill>
              <a:latin typeface="Arial"/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482EDF23-5926-4AB5-89C4-6D990882D3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85100" y="3811479"/>
            <a:ext cx="247651" cy="241300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D2D31BCC-F7D4-48AC-963E-9484AEDF6F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85100" y="4030217"/>
            <a:ext cx="406400" cy="304800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4A6D1668-5EBB-4081-8EA2-EE6855C79A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86543" y="4307139"/>
            <a:ext cx="419100" cy="279400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4D7AD081-ECA1-402A-975A-1EED54BBEC1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87433" y="4582401"/>
            <a:ext cx="291289" cy="279400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24AB9481-A04A-4AEC-AA0F-D38339530FB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85101" y="4853524"/>
            <a:ext cx="342121" cy="279400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015BD604-986A-40D5-AD1A-84BB6550ACF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06748" y="5105046"/>
            <a:ext cx="204355" cy="238413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4E2BC640-20BA-496D-85DA-17578371840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85100" y="5330176"/>
            <a:ext cx="530717" cy="275187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AE598601-9FF4-4B06-A592-B13A168BD446}"/>
              </a:ext>
            </a:extLst>
          </p:cNvPr>
          <p:cNvSpPr txBox="1"/>
          <p:nvPr/>
        </p:nvSpPr>
        <p:spPr>
          <a:xfrm>
            <a:off x="448235" y="1302804"/>
            <a:ext cx="5812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/>
            <a:r>
              <a:rPr lang="de-DE" sz="2400" dirty="0">
                <a:solidFill>
                  <a:srgbClr val="474747"/>
                </a:solidFill>
                <a:latin typeface="Arial"/>
              </a:rPr>
              <a:t>Horizontal </a:t>
            </a:r>
            <a:r>
              <a:rPr lang="de-DE" sz="2400" dirty="0" err="1">
                <a:solidFill>
                  <a:srgbClr val="474747"/>
                </a:solidFill>
                <a:latin typeface="Arial"/>
              </a:rPr>
              <a:t>shear</a:t>
            </a:r>
            <a:r>
              <a:rPr lang="de-DE" sz="2400" dirty="0">
                <a:solidFill>
                  <a:srgbClr val="474747"/>
                </a:solidFill>
                <a:latin typeface="Arial"/>
              </a:rPr>
              <a:t> </a:t>
            </a:r>
            <a:r>
              <a:rPr lang="de-DE" sz="2400" dirty="0" err="1">
                <a:solidFill>
                  <a:srgbClr val="474747"/>
                </a:solidFill>
                <a:latin typeface="Arial"/>
              </a:rPr>
              <a:t>term</a:t>
            </a:r>
            <a:r>
              <a:rPr lang="de-DE" sz="2400" dirty="0">
                <a:solidFill>
                  <a:srgbClr val="474747"/>
                </a:solidFill>
                <a:latin typeface="Arial"/>
              </a:rPr>
              <a:t> (TKE source </a:t>
            </a:r>
            <a:r>
              <a:rPr lang="de-DE" sz="2400" dirty="0" err="1">
                <a:solidFill>
                  <a:srgbClr val="474747"/>
                </a:solidFill>
                <a:latin typeface="Arial"/>
              </a:rPr>
              <a:t>term</a:t>
            </a:r>
            <a:r>
              <a:rPr lang="de-DE" sz="2400" dirty="0">
                <a:solidFill>
                  <a:srgbClr val="474747"/>
                </a:solidFill>
                <a:latin typeface="Arial"/>
              </a:rPr>
              <a:t>):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68FF7B3C-F33B-41BB-ACE6-8F8F339A8F14}"/>
              </a:ext>
            </a:extLst>
          </p:cNvPr>
          <p:cNvSpPr txBox="1"/>
          <p:nvPr/>
        </p:nvSpPr>
        <p:spPr>
          <a:xfrm>
            <a:off x="9372600" y="5798167"/>
            <a:ext cx="2713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Daniela Littmann, DWD</a:t>
            </a:r>
          </a:p>
        </p:txBody>
      </p:sp>
      <p:sp>
        <p:nvSpPr>
          <p:cNvPr id="26" name="Datumsplatzhalter 2">
            <a:extLst>
              <a:ext uri="{FF2B5EF4-FFF2-40B4-BE49-F238E27FC236}">
                <a16:creationId xmlns:a16="http://schemas.microsoft.com/office/drawing/2014/main" id="{E9A3ACD6-2689-4699-80A6-F569A2DC8A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2888" y="6319070"/>
            <a:ext cx="2858512" cy="366183"/>
          </a:xfrm>
        </p:spPr>
        <p:txBody>
          <a:bodyPr/>
          <a:lstStyle/>
          <a:p>
            <a:r>
              <a:rPr lang="de-DE" dirty="0"/>
              <a:t>2023</a:t>
            </a:r>
          </a:p>
        </p:txBody>
      </p:sp>
      <p:sp>
        <p:nvSpPr>
          <p:cNvPr id="27" name="Foliennummernplatzhalter 4">
            <a:extLst>
              <a:ext uri="{FF2B5EF4-FFF2-40B4-BE49-F238E27FC236}">
                <a16:creationId xmlns:a16="http://schemas.microsoft.com/office/drawing/2014/main" id="{686CCD95-8075-49B7-B435-A425171D74D9}"/>
              </a:ext>
            </a:extLst>
          </p:cNvPr>
          <p:cNvSpPr txBox="1">
            <a:spLocks/>
          </p:cNvSpPr>
          <p:nvPr/>
        </p:nvSpPr>
        <p:spPr>
          <a:xfrm>
            <a:off x="10967151" y="6319070"/>
            <a:ext cx="697800" cy="366183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558FC84-22FA-4F5E-86B7-A7761BE44B02}" type="slidenum">
              <a:rPr lang="de-DE" smtClean="0"/>
              <a:pPr/>
              <a:t>20</a:t>
            </a:fld>
            <a:endParaRPr lang="de-DE" dirty="0"/>
          </a:p>
        </p:txBody>
      </p:sp>
      <p:sp>
        <p:nvSpPr>
          <p:cNvPr id="28" name="Fußzeilenplatzhalter 3">
            <a:extLst>
              <a:ext uri="{FF2B5EF4-FFF2-40B4-BE49-F238E27FC236}">
                <a16:creationId xmlns:a16="http://schemas.microsoft.com/office/drawing/2014/main" id="{4B3FD320-1B6F-49E3-85B8-F2EAC4D0C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1" y="6319070"/>
            <a:ext cx="7385751" cy="366183"/>
          </a:xfrm>
        </p:spPr>
        <p:txBody>
          <a:bodyPr/>
          <a:lstStyle/>
          <a:p>
            <a:r>
              <a:rPr lang="en-GB" dirty="0"/>
              <a:t>Chiara Marsigli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97171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220FB8BB-30E6-4F31-92F9-756D378DCD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977" y="1425619"/>
            <a:ext cx="3200523" cy="212898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D0352FCA-5E55-40DD-B4F7-6F0D0D4930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199" y="3554601"/>
            <a:ext cx="6432108" cy="211140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EB23B59C-791E-4255-A5E8-4E0FC0BA21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5108" y="1368228"/>
            <a:ext cx="3211765" cy="215286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7ADA4D8C-A02A-46F6-BA9A-648AB82CFD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5631" y="1425619"/>
            <a:ext cx="3280813" cy="205401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CEF0CBF-BFC9-4609-BCCE-57AC427F21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27868" y="3513142"/>
            <a:ext cx="1726485" cy="215286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B139087E-7DE3-46D8-951D-0BDCAD14B6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93725" y="3494065"/>
            <a:ext cx="1686945" cy="2171943"/>
          </a:xfrm>
          <a:prstGeom prst="rect">
            <a:avLst/>
          </a:prstGeom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320A25B0-EFA9-452C-BD8D-42DEA0678577}"/>
              </a:ext>
            </a:extLst>
          </p:cNvPr>
          <p:cNvSpPr/>
          <p:nvPr/>
        </p:nvSpPr>
        <p:spPr>
          <a:xfrm>
            <a:off x="7267388" y="1637700"/>
            <a:ext cx="109485" cy="14562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de-DE" sz="2400">
              <a:solidFill>
                <a:prstClr val="white"/>
              </a:solidFill>
              <a:latin typeface="Arial"/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926D2C88-F5F8-4902-8B00-A75F9E83B87E}"/>
              </a:ext>
            </a:extLst>
          </p:cNvPr>
          <p:cNvSpPr/>
          <p:nvPr/>
        </p:nvSpPr>
        <p:spPr>
          <a:xfrm>
            <a:off x="7327869" y="3344859"/>
            <a:ext cx="130767" cy="13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de-DE" sz="2400">
              <a:solidFill>
                <a:prstClr val="white"/>
              </a:solidFill>
              <a:latin typeface="Arial"/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CE2608AD-A188-4E32-9022-13EA594D12D0}"/>
              </a:ext>
            </a:extLst>
          </p:cNvPr>
          <p:cNvSpPr/>
          <p:nvPr/>
        </p:nvSpPr>
        <p:spPr>
          <a:xfrm>
            <a:off x="4175905" y="3339448"/>
            <a:ext cx="60959" cy="1736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de-DE" sz="2400">
              <a:solidFill>
                <a:prstClr val="white"/>
              </a:solidFill>
              <a:latin typeface="Arial"/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1AF157D9-9A26-41E6-8F0E-A3E97FB2143F}"/>
              </a:ext>
            </a:extLst>
          </p:cNvPr>
          <p:cNvSpPr/>
          <p:nvPr/>
        </p:nvSpPr>
        <p:spPr>
          <a:xfrm>
            <a:off x="9002205" y="5506744"/>
            <a:ext cx="60959" cy="1736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de-DE" sz="2400">
              <a:solidFill>
                <a:prstClr val="white"/>
              </a:solidFill>
              <a:latin typeface="Arial"/>
            </a:endParaRP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F544F8F7-48A8-43D2-95C7-B65B5F5E4113}"/>
              </a:ext>
            </a:extLst>
          </p:cNvPr>
          <p:cNvSpPr/>
          <p:nvPr/>
        </p:nvSpPr>
        <p:spPr>
          <a:xfrm>
            <a:off x="930481" y="5525824"/>
            <a:ext cx="60959" cy="1736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de-DE" sz="240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B6F7906C-830D-429F-ABF3-D06903FC52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20209" y="2316350"/>
            <a:ext cx="1219200" cy="247650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B2A6927B-4423-4392-9922-AC9E9CC4F434}"/>
              </a:ext>
            </a:extLst>
          </p:cNvPr>
          <p:cNvSpPr txBox="1"/>
          <p:nvPr/>
        </p:nvSpPr>
        <p:spPr>
          <a:xfrm>
            <a:off x="5383679" y="5612672"/>
            <a:ext cx="8577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/>
            <a:r>
              <a:rPr lang="de-DE" sz="2400" dirty="0">
                <a:solidFill>
                  <a:prstClr val="white">
                    <a:lumMod val="50000"/>
                  </a:prstClr>
                </a:solidFill>
                <a:latin typeface="Arial"/>
              </a:rPr>
              <a:t>Time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70DB67A6-F671-4881-9061-620487FB6A3C}"/>
              </a:ext>
            </a:extLst>
          </p:cNvPr>
          <p:cNvSpPr txBox="1"/>
          <p:nvPr/>
        </p:nvSpPr>
        <p:spPr>
          <a:xfrm rot="16200000">
            <a:off x="-134365" y="3303040"/>
            <a:ext cx="1840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/>
            <a:r>
              <a:rPr lang="de-DE" sz="2400" dirty="0">
                <a:solidFill>
                  <a:prstClr val="white">
                    <a:lumMod val="50000"/>
                  </a:prstClr>
                </a:solidFill>
                <a:latin typeface="Arial"/>
              </a:rPr>
              <a:t>Score Value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C6557088-D018-4FE7-B447-0A84DCA0E55C}"/>
              </a:ext>
            </a:extLst>
          </p:cNvPr>
          <p:cNvSpPr txBox="1"/>
          <p:nvPr/>
        </p:nvSpPr>
        <p:spPr>
          <a:xfrm>
            <a:off x="1059740" y="955325"/>
            <a:ext cx="3368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/>
            <a:r>
              <a:rPr lang="de-DE" sz="2400" dirty="0">
                <a:solidFill>
                  <a:prstClr val="white">
                    <a:lumMod val="50000"/>
                  </a:prstClr>
                </a:solidFill>
                <a:latin typeface="Arial"/>
              </a:rPr>
              <a:t>May 2022 – ICON-CH1</a:t>
            </a:r>
          </a:p>
        </p:txBody>
      </p:sp>
      <p:sp>
        <p:nvSpPr>
          <p:cNvPr id="22" name="Titel 1">
            <a:extLst>
              <a:ext uri="{FF2B5EF4-FFF2-40B4-BE49-F238E27FC236}">
                <a16:creationId xmlns:a16="http://schemas.microsoft.com/office/drawing/2014/main" id="{84268A46-681D-4F44-AE21-04AD1CB785CC}"/>
              </a:ext>
            </a:extLst>
          </p:cNvPr>
          <p:cNvSpPr txBox="1">
            <a:spLocks/>
          </p:cNvSpPr>
          <p:nvPr/>
        </p:nvSpPr>
        <p:spPr>
          <a:xfrm>
            <a:off x="483355" y="456132"/>
            <a:ext cx="8064297" cy="443198"/>
          </a:xfrm>
          <a:prstGeom prst="rect">
            <a:avLst/>
          </a:prstGeom>
        </p:spPr>
        <p:txBody>
          <a:bodyPr vert="horz" wrap="square" lIns="96000" tIns="0" rIns="96000" bIns="0" rtlCol="0" anchor="b" anchorCtr="0">
            <a:sp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/>
            <a:r>
              <a:rPr lang="de-DE" sz="3200" b="1" dirty="0">
                <a:solidFill>
                  <a:srgbClr val="2D4B9B"/>
                </a:solidFill>
              </a:rPr>
              <a:t>Horizontal </a:t>
            </a:r>
            <a:r>
              <a:rPr lang="de-DE" sz="3200" b="1" dirty="0" err="1">
                <a:solidFill>
                  <a:srgbClr val="2D4B9B"/>
                </a:solidFill>
              </a:rPr>
              <a:t>shear</a:t>
            </a:r>
            <a:r>
              <a:rPr lang="de-DE" sz="3200" b="1" dirty="0">
                <a:solidFill>
                  <a:srgbClr val="2D4B9B"/>
                </a:solidFill>
              </a:rPr>
              <a:t> </a:t>
            </a:r>
            <a:r>
              <a:rPr lang="de-DE" sz="3200" b="1" dirty="0" err="1">
                <a:solidFill>
                  <a:srgbClr val="2D4B9B"/>
                </a:solidFill>
              </a:rPr>
              <a:t>experiment</a:t>
            </a:r>
            <a:r>
              <a:rPr lang="de-DE" sz="3200" b="1" dirty="0">
                <a:solidFill>
                  <a:srgbClr val="2D4B9B"/>
                </a:solidFill>
              </a:rPr>
              <a:t>: </a:t>
            </a:r>
            <a:r>
              <a:rPr lang="de-DE" sz="3200" b="1" dirty="0" err="1">
                <a:solidFill>
                  <a:srgbClr val="2D4B9B"/>
                </a:solidFill>
              </a:rPr>
              <a:t>verification</a:t>
            </a:r>
            <a:endParaRPr lang="de-DE" sz="3200" b="1" dirty="0">
              <a:solidFill>
                <a:srgbClr val="2D4B9B"/>
              </a:solidFill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C7F825E6-B08C-4016-8F56-23E9348FA133}"/>
              </a:ext>
            </a:extLst>
          </p:cNvPr>
          <p:cNvSpPr txBox="1"/>
          <p:nvPr/>
        </p:nvSpPr>
        <p:spPr>
          <a:xfrm>
            <a:off x="9372600" y="5798167"/>
            <a:ext cx="2713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Daniela Littmann, DWD</a:t>
            </a:r>
          </a:p>
        </p:txBody>
      </p:sp>
      <p:sp>
        <p:nvSpPr>
          <p:cNvPr id="24" name="Datumsplatzhalter 2">
            <a:extLst>
              <a:ext uri="{FF2B5EF4-FFF2-40B4-BE49-F238E27FC236}">
                <a16:creationId xmlns:a16="http://schemas.microsoft.com/office/drawing/2014/main" id="{82989100-7B9A-43B6-9FD1-ED4AFE7475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2888" y="6319070"/>
            <a:ext cx="2858512" cy="366183"/>
          </a:xfrm>
        </p:spPr>
        <p:txBody>
          <a:bodyPr/>
          <a:lstStyle/>
          <a:p>
            <a:r>
              <a:rPr lang="de-DE" dirty="0"/>
              <a:t>2023</a:t>
            </a:r>
          </a:p>
        </p:txBody>
      </p:sp>
      <p:sp>
        <p:nvSpPr>
          <p:cNvPr id="25" name="Foliennummernplatzhalter 4">
            <a:extLst>
              <a:ext uri="{FF2B5EF4-FFF2-40B4-BE49-F238E27FC236}">
                <a16:creationId xmlns:a16="http://schemas.microsoft.com/office/drawing/2014/main" id="{E936FF70-7525-4970-834D-7A0CF5D895A1}"/>
              </a:ext>
            </a:extLst>
          </p:cNvPr>
          <p:cNvSpPr txBox="1">
            <a:spLocks/>
          </p:cNvSpPr>
          <p:nvPr/>
        </p:nvSpPr>
        <p:spPr>
          <a:xfrm>
            <a:off x="10967151" y="6319070"/>
            <a:ext cx="697800" cy="366183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558FC84-22FA-4F5E-86B7-A7761BE44B02}" type="slidenum">
              <a:rPr lang="de-DE" smtClean="0"/>
              <a:pPr/>
              <a:t>21</a:t>
            </a:fld>
            <a:endParaRPr lang="de-DE" dirty="0"/>
          </a:p>
        </p:txBody>
      </p:sp>
      <p:sp>
        <p:nvSpPr>
          <p:cNvPr id="26" name="Fußzeilenplatzhalter 3">
            <a:extLst>
              <a:ext uri="{FF2B5EF4-FFF2-40B4-BE49-F238E27FC236}">
                <a16:creationId xmlns:a16="http://schemas.microsoft.com/office/drawing/2014/main" id="{65A07E5C-A916-4BC1-954F-20033835A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1" y="6319070"/>
            <a:ext cx="7385751" cy="366183"/>
          </a:xfrm>
        </p:spPr>
        <p:txBody>
          <a:bodyPr/>
          <a:lstStyle/>
          <a:p>
            <a:r>
              <a:rPr lang="en-GB" dirty="0"/>
              <a:t>Chiara Marsigli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056497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Glo</a:t>
            </a:r>
            <a:r>
              <a:rPr lang="en-GB" dirty="0"/>
              <a:t>bal to </a:t>
            </a:r>
            <a:r>
              <a:rPr lang="en-GB" b="1" dirty="0">
                <a:solidFill>
                  <a:srgbClr val="FF0000"/>
                </a:solidFill>
              </a:rPr>
              <a:t>R</a:t>
            </a:r>
            <a:r>
              <a:rPr lang="en-GB" dirty="0"/>
              <a:t>egional </a:t>
            </a:r>
            <a:r>
              <a:rPr lang="en-GB" b="1" dirty="0">
                <a:solidFill>
                  <a:srgbClr val="FF0000"/>
                </a:solidFill>
              </a:rPr>
              <a:t>I</a:t>
            </a:r>
            <a:r>
              <a:rPr lang="en-GB" dirty="0"/>
              <a:t>CON </a:t>
            </a:r>
            <a:r>
              <a:rPr lang="en-GB" b="1" dirty="0">
                <a:solidFill>
                  <a:srgbClr val="FF0000"/>
                </a:solidFill>
              </a:rPr>
              <a:t>A</a:t>
            </a:r>
            <a:r>
              <a:rPr lang="en-GB" dirty="0"/>
              <a:t>lpine Twin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-706486" y="3727544"/>
            <a:ext cx="4861251" cy="4433229"/>
            <a:chOff x="437053" y="1388090"/>
            <a:chExt cx="3645938" cy="3324922"/>
          </a:xfrm>
        </p:grpSpPr>
        <p:pic>
          <p:nvPicPr>
            <p:cNvPr id="13359" name="Picture 47" descr="Sphere-grid-slider-v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1600" y="1419622"/>
              <a:ext cx="3095625" cy="23241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Oval 5"/>
            <p:cNvSpPr/>
            <p:nvPr/>
          </p:nvSpPr>
          <p:spPr bwMode="auto">
            <a:xfrm>
              <a:off x="437053" y="1451154"/>
              <a:ext cx="3261860" cy="3261858"/>
            </a:xfrm>
            <a:prstGeom prst="ellipse">
              <a:avLst/>
            </a:prstGeom>
            <a:noFill/>
            <a:ln w="3810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defTabSz="121914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CH" sz="2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899592" y="1395973"/>
              <a:ext cx="504056" cy="22820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defTabSz="121914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CH" sz="2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2787566" y="1388090"/>
              <a:ext cx="1295425" cy="38368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defTabSz="121914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CH" sz="2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3563888" y="1647826"/>
              <a:ext cx="519103" cy="215107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defTabSz="121914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CH" sz="2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3203848" y="1624177"/>
              <a:ext cx="879143" cy="51552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defTabSz="121914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CH" sz="2800">
                <a:solidFill>
                  <a:srgbClr val="000000"/>
                </a:solidFill>
                <a:latin typeface="Arial" charset="0"/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1201" y="2855047"/>
            <a:ext cx="3803827" cy="2551100"/>
          </a:xfrm>
          <a:prstGeom prst="rect">
            <a:avLst/>
          </a:prstGeom>
        </p:spPr>
      </p:pic>
      <p:cxnSp>
        <p:nvCxnSpPr>
          <p:cNvPr id="32" name="Straight Connector 31"/>
          <p:cNvCxnSpPr/>
          <p:nvPr/>
        </p:nvCxnSpPr>
        <p:spPr bwMode="auto">
          <a:xfrm flipH="1">
            <a:off x="1679511" y="2873960"/>
            <a:ext cx="1131692" cy="230214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" name="Straight Connector 37"/>
          <p:cNvCxnSpPr/>
          <p:nvPr/>
        </p:nvCxnSpPr>
        <p:spPr bwMode="auto">
          <a:xfrm flipH="1">
            <a:off x="1775521" y="5406149"/>
            <a:ext cx="1035683" cy="7357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" name="Straight Connector 40"/>
          <p:cNvCxnSpPr/>
          <p:nvPr/>
        </p:nvCxnSpPr>
        <p:spPr bwMode="auto">
          <a:xfrm flipH="1">
            <a:off x="4613913" y="1070953"/>
            <a:ext cx="1673697" cy="297137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3" name="Straight Connector 42"/>
          <p:cNvCxnSpPr/>
          <p:nvPr/>
        </p:nvCxnSpPr>
        <p:spPr bwMode="auto">
          <a:xfrm flipH="1">
            <a:off x="4631057" y="3715992"/>
            <a:ext cx="1656553" cy="34165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8" name="Text Placeholder 43"/>
          <p:cNvSpPr txBox="1">
            <a:spLocks/>
          </p:cNvSpPr>
          <p:nvPr/>
        </p:nvSpPr>
        <p:spPr>
          <a:xfrm>
            <a:off x="872355" y="1242513"/>
            <a:ext cx="10037235" cy="3686151"/>
          </a:xfrm>
          <a:prstGeom prst="rect">
            <a:avLst/>
          </a:prstGeom>
        </p:spPr>
        <p:txBody>
          <a:bodyPr/>
          <a:lstStyle>
            <a:lvl1pPr marL="266700" marR="0" indent="-2667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4375" indent="-257175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Font typeface="Symbol" panose="05050102010706020507" pitchFamily="18" charset="2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defTabSz="1219170">
              <a:buNone/>
            </a:pPr>
            <a:r>
              <a:rPr lang="en-GB" kern="0" dirty="0">
                <a:solidFill>
                  <a:srgbClr val="000000"/>
                </a:solidFill>
                <a:latin typeface="Arial"/>
              </a:rPr>
              <a:t>End-to-end pilot applications </a:t>
            </a:r>
          </a:p>
          <a:p>
            <a:pPr marL="355591" indent="-355591" defTabSz="1219170"/>
            <a:r>
              <a:rPr lang="en-GB" kern="0" dirty="0">
                <a:solidFill>
                  <a:srgbClr val="000000"/>
                </a:solidFill>
                <a:latin typeface="Arial"/>
              </a:rPr>
              <a:t>Flood forecasting (e.g., BAFU)</a:t>
            </a:r>
          </a:p>
          <a:p>
            <a:pPr marL="355591" indent="-355591" defTabSz="1219170"/>
            <a:r>
              <a:rPr lang="en-GB" kern="0" dirty="0" err="1">
                <a:solidFill>
                  <a:srgbClr val="000000"/>
                </a:solidFill>
                <a:latin typeface="Arial"/>
              </a:rPr>
              <a:t>TEAMx</a:t>
            </a:r>
            <a:endParaRPr lang="en-GB" kern="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0724" y="6100938"/>
            <a:ext cx="319989" cy="52127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2060" y="6189278"/>
            <a:ext cx="798153" cy="37720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1499" y="6151337"/>
            <a:ext cx="1190000" cy="398175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00909" y="6221049"/>
            <a:ext cx="720720" cy="27751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69556" y="6191773"/>
            <a:ext cx="1042832" cy="357736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84458" y="6183077"/>
            <a:ext cx="1130487" cy="31782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78165" y="6183079"/>
            <a:ext cx="616903" cy="366431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85618" y="6189276"/>
            <a:ext cx="1236348" cy="341061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340598" y="6027055"/>
            <a:ext cx="727945" cy="56198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675000" y="3762075"/>
            <a:ext cx="276710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dirty="0" err="1">
                <a:solidFill>
                  <a:srgbClr val="000000"/>
                </a:solidFill>
                <a:latin typeface="Arial" charset="0"/>
              </a:rPr>
              <a:t>Ürbachtal</a:t>
            </a:r>
            <a:r>
              <a:rPr lang="en-GB" sz="1400" dirty="0">
                <a:solidFill>
                  <a:srgbClr val="000000"/>
                </a:solidFill>
                <a:latin typeface="Arial" charset="0"/>
              </a:rPr>
              <a:t> (</a:t>
            </a:r>
            <a:r>
              <a:rPr lang="en-GB" sz="1400" dirty="0" err="1">
                <a:solidFill>
                  <a:srgbClr val="000000"/>
                </a:solidFill>
                <a:latin typeface="Arial" charset="0"/>
              </a:rPr>
              <a:t>SwissTopo</a:t>
            </a:r>
            <a:r>
              <a:rPr lang="en-GB" sz="1400" dirty="0">
                <a:solidFill>
                  <a:srgbClr val="000000"/>
                </a:solidFill>
                <a:latin typeface="Arial" charset="0"/>
              </a:rPr>
              <a:t>)</a:t>
            </a:r>
          </a:p>
          <a:p>
            <a:pPr algn="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dirty="0">
                <a:solidFill>
                  <a:srgbClr val="000000"/>
                </a:solidFill>
                <a:latin typeface="Arial" charset="0"/>
              </a:rPr>
              <a:t>2 km</a:t>
            </a:r>
            <a:r>
              <a:rPr lang="en-GB" sz="1400" baseline="30000" dirty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GB" sz="1400" dirty="0">
                <a:solidFill>
                  <a:srgbClr val="000000"/>
                </a:solidFill>
                <a:latin typeface="Arial" charset="0"/>
              </a:rPr>
              <a:t> catchments (red contours)</a:t>
            </a:r>
          </a:p>
          <a:p>
            <a:pPr algn="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dirty="0">
                <a:solidFill>
                  <a:srgbClr val="000000"/>
                </a:solidFill>
                <a:latin typeface="Arial" charset="0"/>
              </a:rPr>
              <a:t>ICON-CH1-EPS: </a:t>
            </a:r>
            <a:r>
              <a:rPr lang="el-GR" sz="1400" dirty="0">
                <a:solidFill>
                  <a:srgbClr val="000000"/>
                </a:solidFill>
                <a:latin typeface="Arial" charset="0"/>
              </a:rPr>
              <a:t>Δ</a:t>
            </a:r>
            <a:r>
              <a:rPr lang="en-GB" sz="1400" dirty="0">
                <a:solidFill>
                  <a:srgbClr val="000000"/>
                </a:solidFill>
                <a:latin typeface="Arial" charset="0"/>
              </a:rPr>
              <a:t>z=925m</a:t>
            </a:r>
          </a:p>
          <a:p>
            <a:pPr algn="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dirty="0" err="1">
                <a:solidFill>
                  <a:srgbClr val="000000"/>
                </a:solidFill>
                <a:latin typeface="Arial" charset="0"/>
              </a:rPr>
              <a:t>SwissTopo</a:t>
            </a:r>
            <a:r>
              <a:rPr lang="en-GB" sz="1400" dirty="0">
                <a:solidFill>
                  <a:srgbClr val="000000"/>
                </a:solidFill>
                <a:latin typeface="Arial" charset="0"/>
              </a:rPr>
              <a:t> terrain: </a:t>
            </a:r>
            <a:r>
              <a:rPr lang="el-GR" sz="1400" dirty="0">
                <a:solidFill>
                  <a:srgbClr val="000000"/>
                </a:solidFill>
                <a:latin typeface="Arial" charset="0"/>
              </a:rPr>
              <a:t>Δ</a:t>
            </a:r>
            <a:r>
              <a:rPr lang="en-GB" sz="1400" dirty="0">
                <a:solidFill>
                  <a:srgbClr val="000000"/>
                </a:solidFill>
                <a:latin typeface="Arial" charset="0"/>
              </a:rPr>
              <a:t>z=1900 m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87608" y="1055986"/>
            <a:ext cx="3039437" cy="2660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7632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lIns="121920" tIns="60960" rIns="121920" bIns="60960" anchor="t"/>
          <a:lstStyle/>
          <a:p>
            <a:r>
              <a:rPr lang="en-GB" b="1" dirty="0">
                <a:solidFill>
                  <a:srgbClr val="FF0000"/>
                </a:solidFill>
              </a:rPr>
              <a:t>GLORI-A</a:t>
            </a:r>
            <a:r>
              <a:rPr lang="en-GB" dirty="0"/>
              <a:t> Timeline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159471" y="3385568"/>
            <a:ext cx="2308800" cy="6679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ctr" anchorCtr="0" compatLnSpc="1">
            <a:prstTxWarp prst="textNoShape">
              <a:avLst/>
            </a:prstTxWarp>
          </a:bodyPr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dirty="0">
                <a:solidFill>
                  <a:srgbClr val="000000"/>
                </a:solidFill>
                <a:latin typeface="Arial" charset="0"/>
              </a:rPr>
              <a:t>2022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2468271" y="3385569"/>
            <a:ext cx="2308800" cy="66791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ctr" anchorCtr="0" compatLnSpc="1">
            <a:prstTxWarp prst="textNoShape">
              <a:avLst/>
            </a:prstTxWarp>
          </a:bodyPr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dirty="0">
                <a:solidFill>
                  <a:srgbClr val="000000"/>
                </a:solidFill>
                <a:latin typeface="Arial" charset="0"/>
              </a:rPr>
              <a:t>2023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4777071" y="3385569"/>
            <a:ext cx="2308800" cy="6679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ctr" anchorCtr="0" compatLnSpc="1">
            <a:prstTxWarp prst="textNoShape">
              <a:avLst/>
            </a:prstTxWarp>
          </a:bodyPr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dirty="0">
                <a:solidFill>
                  <a:srgbClr val="000000"/>
                </a:solidFill>
                <a:latin typeface="Arial" charset="0"/>
              </a:rPr>
              <a:t>2024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7093740" y="3385569"/>
            <a:ext cx="2308800" cy="667912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ctr" anchorCtr="0" compatLnSpc="1">
            <a:prstTxWarp prst="textNoShape">
              <a:avLst/>
            </a:prstTxWarp>
          </a:bodyPr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dirty="0">
                <a:solidFill>
                  <a:srgbClr val="FFFFFF"/>
                </a:solidFill>
                <a:latin typeface="Arial" charset="0"/>
              </a:rPr>
              <a:t>2025</a:t>
            </a:r>
          </a:p>
        </p:txBody>
      </p:sp>
      <p:sp>
        <p:nvSpPr>
          <p:cNvPr id="17" name="Pentagon 16"/>
          <p:cNvSpPr/>
          <p:nvPr/>
        </p:nvSpPr>
        <p:spPr bwMode="auto">
          <a:xfrm>
            <a:off x="9410409" y="3385571"/>
            <a:ext cx="2308800" cy="667912"/>
          </a:xfrm>
          <a:prstGeom prst="homePlate">
            <a:avLst/>
          </a:prstGeom>
          <a:solidFill>
            <a:schemeClr val="accent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ctr" anchorCtr="0" compatLnSpc="1">
            <a:prstTxWarp prst="textNoShape">
              <a:avLst/>
            </a:prstTxWarp>
          </a:bodyPr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dirty="0">
                <a:solidFill>
                  <a:srgbClr val="FFFFFF"/>
                </a:solidFill>
                <a:latin typeface="Arial" charset="0"/>
              </a:rPr>
              <a:t>2026</a:t>
            </a:r>
          </a:p>
        </p:txBody>
      </p:sp>
      <p:sp>
        <p:nvSpPr>
          <p:cNvPr id="19" name="Oval 18"/>
          <p:cNvSpPr/>
          <p:nvPr/>
        </p:nvSpPr>
        <p:spPr bwMode="auto">
          <a:xfrm>
            <a:off x="85259" y="2463223"/>
            <a:ext cx="169628" cy="169628"/>
          </a:xfrm>
          <a:prstGeom prst="ellipse">
            <a:avLst/>
          </a:prstGeom>
          <a:solidFill>
            <a:srgbClr val="FFCC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80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21" name="Straight Connector 20"/>
          <p:cNvCxnSpPr/>
          <p:nvPr/>
        </p:nvCxnSpPr>
        <p:spPr bwMode="auto">
          <a:xfrm flipV="1">
            <a:off x="159471" y="2632853"/>
            <a:ext cx="0" cy="142062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CC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Oval 22"/>
          <p:cNvSpPr/>
          <p:nvPr/>
        </p:nvSpPr>
        <p:spPr bwMode="auto">
          <a:xfrm>
            <a:off x="4692258" y="2463223"/>
            <a:ext cx="169628" cy="169628"/>
          </a:xfrm>
          <a:prstGeom prst="ellipse">
            <a:avLst/>
          </a:prstGeom>
          <a:solidFill>
            <a:srgbClr val="FF66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80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24" name="Straight Connector 23"/>
          <p:cNvCxnSpPr/>
          <p:nvPr/>
        </p:nvCxnSpPr>
        <p:spPr bwMode="auto">
          <a:xfrm flipV="1">
            <a:off x="4777071" y="2632853"/>
            <a:ext cx="0" cy="142062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6666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Straight Connector 24"/>
          <p:cNvCxnSpPr/>
          <p:nvPr/>
        </p:nvCxnSpPr>
        <p:spPr bwMode="auto">
          <a:xfrm flipV="1">
            <a:off x="2478872" y="3385569"/>
            <a:ext cx="0" cy="1558451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9999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" name="Oval 25"/>
          <p:cNvSpPr/>
          <p:nvPr/>
        </p:nvSpPr>
        <p:spPr bwMode="auto">
          <a:xfrm>
            <a:off x="2383458" y="4912215"/>
            <a:ext cx="169628" cy="169628"/>
          </a:xfrm>
          <a:prstGeom prst="ellipse">
            <a:avLst/>
          </a:prstGeom>
          <a:solidFill>
            <a:srgbClr val="FF99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80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27" name="Straight Connector 26"/>
          <p:cNvCxnSpPr/>
          <p:nvPr/>
        </p:nvCxnSpPr>
        <p:spPr bwMode="auto">
          <a:xfrm flipV="1">
            <a:off x="7093740" y="3385569"/>
            <a:ext cx="0" cy="1558451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" name="Oval 27"/>
          <p:cNvSpPr/>
          <p:nvPr/>
        </p:nvSpPr>
        <p:spPr bwMode="auto">
          <a:xfrm>
            <a:off x="6998326" y="4912215"/>
            <a:ext cx="169628" cy="169628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80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29" name="Straight Connector 28"/>
          <p:cNvCxnSpPr/>
          <p:nvPr/>
        </p:nvCxnSpPr>
        <p:spPr bwMode="auto">
          <a:xfrm flipV="1">
            <a:off x="9410409" y="2476561"/>
            <a:ext cx="0" cy="1558451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7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0" name="Oval 29"/>
          <p:cNvSpPr/>
          <p:nvPr/>
        </p:nvSpPr>
        <p:spPr bwMode="auto">
          <a:xfrm>
            <a:off x="9314995" y="2408835"/>
            <a:ext cx="169628" cy="169628"/>
          </a:xfrm>
          <a:prstGeom prst="ellipse">
            <a:avLst/>
          </a:prstGeom>
          <a:solidFill>
            <a:srgbClr val="7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80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32" name="Straight Connector 31"/>
          <p:cNvCxnSpPr/>
          <p:nvPr/>
        </p:nvCxnSpPr>
        <p:spPr bwMode="auto">
          <a:xfrm flipH="1" flipV="1">
            <a:off x="11700739" y="3719525"/>
            <a:ext cx="213" cy="135632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3" name="Picture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465" y="1465017"/>
            <a:ext cx="1151027" cy="84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5187" y="5244375"/>
            <a:ext cx="1151284" cy="84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7777" y="1465016"/>
            <a:ext cx="1183955" cy="84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7" name="TextBox 36"/>
          <p:cNvSpPr txBox="1"/>
          <p:nvPr/>
        </p:nvSpPr>
        <p:spPr>
          <a:xfrm>
            <a:off x="244581" y="2374887"/>
            <a:ext cx="1204176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ts val="400"/>
              </a:spcAft>
            </a:pPr>
            <a:r>
              <a:rPr lang="en-GB" sz="1333" b="1" dirty="0">
                <a:solidFill>
                  <a:srgbClr val="000000"/>
                </a:solidFill>
                <a:latin typeface="Arial" charset="0"/>
              </a:rPr>
              <a:t>Project Start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541958" y="4388400"/>
            <a:ext cx="1962397" cy="7076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333" dirty="0">
                <a:solidFill>
                  <a:srgbClr val="000000"/>
                </a:solidFill>
                <a:latin typeface="Arial" charset="0"/>
              </a:rPr>
              <a:t>GPU Porting</a:t>
            </a: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333" dirty="0">
                <a:solidFill>
                  <a:srgbClr val="000000"/>
                </a:solidFill>
                <a:latin typeface="Arial" charset="0"/>
              </a:rPr>
              <a:t>Setup on </a:t>
            </a:r>
            <a:r>
              <a:rPr lang="en-GB" sz="1333" dirty="0" err="1">
                <a:solidFill>
                  <a:srgbClr val="000000"/>
                </a:solidFill>
                <a:latin typeface="Arial" charset="0"/>
              </a:rPr>
              <a:t>Balfrin</a:t>
            </a:r>
            <a:r>
              <a:rPr lang="en-GB" sz="1333" dirty="0">
                <a:solidFill>
                  <a:srgbClr val="000000"/>
                </a:solidFill>
                <a:latin typeface="Arial" charset="0"/>
              </a:rPr>
              <a:t> (A100)</a:t>
            </a: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333" b="1" dirty="0">
                <a:solidFill>
                  <a:srgbClr val="000000"/>
                </a:solidFill>
                <a:latin typeface="Arial" charset="0"/>
              </a:rPr>
              <a:t>Model ready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608777" y="4422049"/>
            <a:ext cx="1438214" cy="7076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333" dirty="0">
                <a:solidFill>
                  <a:srgbClr val="000000"/>
                </a:solidFill>
                <a:latin typeface="Arial" charset="0"/>
              </a:rPr>
              <a:t>Improved quality</a:t>
            </a:r>
          </a:p>
          <a:p>
            <a:pPr algn="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333" dirty="0" err="1">
                <a:solidFill>
                  <a:srgbClr val="000000"/>
                </a:solidFill>
                <a:latin typeface="Symbol" panose="05050102010706020507" pitchFamily="18" charset="2"/>
              </a:rPr>
              <a:t>D</a:t>
            </a:r>
            <a:r>
              <a:rPr lang="en-GB" sz="1333" dirty="0" err="1">
                <a:solidFill>
                  <a:srgbClr val="000000"/>
                </a:solidFill>
                <a:latin typeface="Arial" charset="0"/>
              </a:rPr>
              <a:t>x</a:t>
            </a:r>
            <a:r>
              <a:rPr lang="en-GB" sz="1333" dirty="0">
                <a:solidFill>
                  <a:srgbClr val="000000"/>
                </a:solidFill>
                <a:latin typeface="Arial" charset="0"/>
              </a:rPr>
              <a:t> = 500 m</a:t>
            </a:r>
          </a:p>
          <a:p>
            <a:pPr algn="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333" b="1" dirty="0" err="1">
                <a:solidFill>
                  <a:srgbClr val="000000"/>
                </a:solidFill>
                <a:latin typeface="Arial" charset="0"/>
              </a:rPr>
              <a:t>TEAMx</a:t>
            </a:r>
            <a:endParaRPr lang="en-GB" sz="1333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710422" y="4422050"/>
            <a:ext cx="1877437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333" b="1" dirty="0">
                <a:solidFill>
                  <a:srgbClr val="000000"/>
                </a:solidFill>
                <a:latin typeface="Arial" charset="0"/>
              </a:rPr>
              <a:t>End-to-end workflow</a:t>
            </a:r>
          </a:p>
          <a:p>
            <a:pPr algn="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333" dirty="0">
                <a:solidFill>
                  <a:srgbClr val="000000"/>
                </a:solidFill>
                <a:latin typeface="Arial" charset="0"/>
              </a:rPr>
              <a:t>for one external user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554861" y="2374885"/>
            <a:ext cx="2194960" cy="7076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1219170" eaLnBrk="0" fontAlgn="base" hangingPunct="0">
              <a:spcBef>
                <a:spcPct val="0"/>
              </a:spcBef>
              <a:spcAft>
                <a:spcPts val="400"/>
              </a:spcAft>
            </a:pPr>
            <a:r>
              <a:rPr lang="en-GB" sz="1333" b="1" dirty="0">
                <a:solidFill>
                  <a:srgbClr val="000000"/>
                </a:solidFill>
                <a:latin typeface="Arial" charset="0"/>
              </a:rPr>
              <a:t>Technical demonstration</a:t>
            </a:r>
            <a:br>
              <a:rPr lang="en-GB" sz="1333" b="1" dirty="0">
                <a:solidFill>
                  <a:srgbClr val="000000"/>
                </a:solidFill>
                <a:latin typeface="Arial" charset="0"/>
              </a:rPr>
            </a:br>
            <a:r>
              <a:rPr lang="en-GB" sz="1333" dirty="0">
                <a:solidFill>
                  <a:srgbClr val="000000"/>
                </a:solidFill>
                <a:latin typeface="Arial" charset="0"/>
              </a:rPr>
              <a:t>First prototype</a:t>
            </a:r>
            <a:br>
              <a:rPr lang="en-GB" sz="1333" b="1" dirty="0">
                <a:solidFill>
                  <a:srgbClr val="000000"/>
                </a:solidFill>
                <a:latin typeface="Arial" charset="0"/>
              </a:rPr>
            </a:br>
            <a:r>
              <a:rPr lang="en-GB" sz="1333" dirty="0" err="1">
                <a:solidFill>
                  <a:srgbClr val="000000"/>
                </a:solidFill>
                <a:latin typeface="Symbol" panose="05050102010706020507" pitchFamily="18" charset="2"/>
              </a:rPr>
              <a:t>D</a:t>
            </a:r>
            <a:r>
              <a:rPr lang="en-GB" sz="1333" dirty="0" err="1">
                <a:solidFill>
                  <a:srgbClr val="000000"/>
                </a:solidFill>
                <a:latin typeface="Arial" charset="0"/>
              </a:rPr>
              <a:t>x</a:t>
            </a:r>
            <a:r>
              <a:rPr lang="en-GB" sz="1333" dirty="0">
                <a:solidFill>
                  <a:srgbClr val="000000"/>
                </a:solidFill>
                <a:latin typeface="Arial" charset="0"/>
              </a:rPr>
              <a:t> = 0.5 km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302713" y="2443003"/>
            <a:ext cx="2061975" cy="964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1219170" eaLnBrk="0" fontAlgn="base" hangingPunct="0">
              <a:spcBef>
                <a:spcPct val="0"/>
              </a:spcBef>
              <a:spcAft>
                <a:spcPts val="400"/>
              </a:spcAft>
            </a:pPr>
            <a:r>
              <a:rPr lang="en-GB" sz="1333" b="1" dirty="0">
                <a:solidFill>
                  <a:srgbClr val="000000"/>
                </a:solidFill>
                <a:latin typeface="Arial" charset="0"/>
              </a:rPr>
              <a:t>Technology Integration</a:t>
            </a:r>
            <a:br>
              <a:rPr lang="en-GB" sz="1333" dirty="0">
                <a:solidFill>
                  <a:srgbClr val="000000"/>
                </a:solidFill>
                <a:latin typeface="Arial" charset="0"/>
              </a:rPr>
            </a:br>
            <a:r>
              <a:rPr lang="en-GB" sz="1333" dirty="0">
                <a:solidFill>
                  <a:srgbClr val="000000"/>
                </a:solidFill>
                <a:latin typeface="Arial" charset="0"/>
              </a:rPr>
              <a:t>Demonstration with</a:t>
            </a:r>
          </a:p>
          <a:p>
            <a:pPr algn="r" defTabSz="1219170" eaLnBrk="0" fontAlgn="base" hangingPunct="0">
              <a:spcBef>
                <a:spcPct val="0"/>
              </a:spcBef>
              <a:spcAft>
                <a:spcPts val="400"/>
              </a:spcAft>
            </a:pPr>
            <a:r>
              <a:rPr lang="en-GB" sz="1333" dirty="0">
                <a:solidFill>
                  <a:srgbClr val="000000"/>
                </a:solidFill>
                <a:latin typeface="Arial" charset="0"/>
              </a:rPr>
              <a:t>external application</a:t>
            </a:r>
            <a:br>
              <a:rPr lang="en-GB" sz="1333" dirty="0">
                <a:solidFill>
                  <a:srgbClr val="000000"/>
                </a:solidFill>
                <a:latin typeface="Arial" charset="0"/>
              </a:rPr>
            </a:br>
            <a:endParaRPr lang="en-GB" sz="1333" b="1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6005" y="1488715"/>
            <a:ext cx="1168595" cy="84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9045" y="1393911"/>
            <a:ext cx="1168595" cy="84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2085" y="1299105"/>
            <a:ext cx="1168595" cy="84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5128" y="1204300"/>
            <a:ext cx="1168595" cy="84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1" name="Oval 50"/>
          <p:cNvSpPr/>
          <p:nvPr/>
        </p:nvSpPr>
        <p:spPr bwMode="auto">
          <a:xfrm>
            <a:off x="11634610" y="4906219"/>
            <a:ext cx="169628" cy="169628"/>
          </a:xfrm>
          <a:prstGeom prst="ellipse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9273" y="5577879"/>
            <a:ext cx="1168595" cy="84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2313" y="5483075"/>
            <a:ext cx="1168595" cy="84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5353" y="5388269"/>
            <a:ext cx="1168595" cy="84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8396" y="5293464"/>
            <a:ext cx="1168595" cy="84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6" name="Textfeld 20">
            <a:extLst>
              <a:ext uri="{FF2B5EF4-FFF2-40B4-BE49-F238E27FC236}">
                <a16:creationId xmlns:a16="http://schemas.microsoft.com/office/drawing/2014/main" id="{1E352134-2391-4629-B015-2A76146600D0}"/>
              </a:ext>
            </a:extLst>
          </p:cNvPr>
          <p:cNvSpPr txBox="1"/>
          <p:nvPr/>
        </p:nvSpPr>
        <p:spPr>
          <a:xfrm rot="20682293">
            <a:off x="2112482" y="5122980"/>
            <a:ext cx="346368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dirty="0">
                <a:solidFill>
                  <a:srgbClr val="FFFFFF"/>
                </a:solidFill>
                <a:highlight>
                  <a:srgbClr val="D1051B"/>
                </a:highlight>
                <a:latin typeface="Arial" charset="0"/>
              </a:rPr>
              <a:t>GPU porting done</a:t>
            </a:r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78739" y="5036236"/>
            <a:ext cx="1228727" cy="10753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4" name="TextBox 43"/>
          <p:cNvSpPr txBox="1"/>
          <p:nvPr/>
        </p:nvSpPr>
        <p:spPr>
          <a:xfrm>
            <a:off x="7160163" y="6202217"/>
            <a:ext cx="338842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CH" sz="1400" dirty="0">
                <a:solidFill>
                  <a:srgbClr val="000000"/>
                </a:solidFill>
                <a:latin typeface="Arial" charset="0"/>
              </a:rPr>
              <a:t>COSMO GM, September 2023, Gdansk</a:t>
            </a:r>
            <a:endParaRPr lang="en-US" sz="14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80745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News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5"/>
          </p:nvPr>
        </p:nvSpPr>
        <p:spPr>
          <a:xfrm>
            <a:off x="1116280" y="1603514"/>
            <a:ext cx="10494061" cy="4181060"/>
          </a:xfrm>
        </p:spPr>
        <p:txBody>
          <a:bodyPr/>
          <a:lstStyle/>
          <a:p>
            <a:pPr marL="0" indent="0">
              <a:buNone/>
            </a:pPr>
            <a:r>
              <a:rPr lang="de-CH" dirty="0"/>
              <a:t>June 2023: GLORI-A Phase II </a:t>
            </a:r>
            <a:r>
              <a:rPr lang="de-CH" dirty="0" err="1"/>
              <a:t>approved</a:t>
            </a:r>
            <a:r>
              <a:rPr lang="de-CH" dirty="0"/>
              <a:t> </a:t>
            </a:r>
            <a:r>
              <a:rPr lang="de-CH" dirty="0" err="1"/>
              <a:t>by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Swiss Federal Council: Funding </a:t>
            </a:r>
            <a:r>
              <a:rPr lang="de-CH" dirty="0" err="1"/>
              <a:t>secured</a:t>
            </a:r>
            <a:r>
              <a:rPr lang="de-CH" dirty="0"/>
              <a:t> </a:t>
            </a:r>
            <a:r>
              <a:rPr lang="de-CH" dirty="0" err="1"/>
              <a:t>for</a:t>
            </a:r>
            <a:r>
              <a:rPr lang="de-CH" dirty="0"/>
              <a:t> 2024-2026</a:t>
            </a:r>
          </a:p>
          <a:p>
            <a:pPr marL="0" indent="0">
              <a:buNone/>
            </a:pPr>
            <a:r>
              <a:rPr lang="de-CH" b="1" dirty="0" err="1"/>
              <a:t>Ongoing</a:t>
            </a:r>
            <a:r>
              <a:rPr lang="de-CH" b="1" dirty="0"/>
              <a:t> </a:t>
            </a:r>
            <a:r>
              <a:rPr lang="de-CH" b="1" dirty="0" err="1"/>
              <a:t>work</a:t>
            </a:r>
            <a:r>
              <a:rPr lang="de-CH" dirty="0"/>
              <a:t> </a:t>
            </a:r>
            <a:r>
              <a:rPr lang="de-CH" dirty="0" err="1"/>
              <a:t>includes</a:t>
            </a:r>
            <a:r>
              <a:rPr lang="de-CH" dirty="0"/>
              <a:t> </a:t>
            </a:r>
          </a:p>
          <a:p>
            <a:r>
              <a:rPr lang="de-CH" dirty="0" err="1"/>
              <a:t>Finalization</a:t>
            </a:r>
            <a:r>
              <a:rPr lang="de-CH" dirty="0"/>
              <a:t> </a:t>
            </a:r>
            <a:r>
              <a:rPr lang="de-CH" dirty="0" err="1"/>
              <a:t>of</a:t>
            </a:r>
            <a:r>
              <a:rPr lang="de-CH" dirty="0"/>
              <a:t> GPU </a:t>
            </a:r>
            <a:r>
              <a:rPr lang="de-CH" dirty="0" err="1"/>
              <a:t>version</a:t>
            </a:r>
            <a:r>
              <a:rPr lang="de-CH" dirty="0"/>
              <a:t> </a:t>
            </a:r>
            <a:r>
              <a:rPr lang="de-CH" dirty="0" err="1"/>
              <a:t>with</a:t>
            </a:r>
            <a:r>
              <a:rPr lang="de-CH" dirty="0"/>
              <a:t> </a:t>
            </a:r>
            <a:r>
              <a:rPr lang="de-CH" dirty="0" err="1"/>
              <a:t>OpenAcc</a:t>
            </a:r>
            <a:r>
              <a:rPr lang="de-CH" dirty="0"/>
              <a:t>; </a:t>
            </a:r>
            <a:r>
              <a:rPr lang="de-CH" dirty="0" err="1"/>
              <a:t>Consolidation</a:t>
            </a:r>
            <a:r>
              <a:rPr lang="de-CH" dirty="0"/>
              <a:t> </a:t>
            </a:r>
            <a:r>
              <a:rPr lang="de-CH" dirty="0" err="1"/>
              <a:t>and</a:t>
            </a:r>
            <a:r>
              <a:rPr lang="de-CH" dirty="0"/>
              <a:t> </a:t>
            </a:r>
            <a:r>
              <a:rPr lang="de-CH" dirty="0" err="1"/>
              <a:t>optimization</a:t>
            </a:r>
            <a:r>
              <a:rPr lang="de-CH" dirty="0"/>
              <a:t> </a:t>
            </a:r>
            <a:r>
              <a:rPr lang="de-CH" dirty="0" err="1"/>
              <a:t>of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Python </a:t>
            </a:r>
            <a:r>
              <a:rPr lang="de-CH" dirty="0" err="1"/>
              <a:t>Dycore</a:t>
            </a:r>
            <a:r>
              <a:rPr lang="de-CH" dirty="0"/>
              <a:t> </a:t>
            </a:r>
            <a:r>
              <a:rPr lang="de-CH" dirty="0" err="1"/>
              <a:t>for</a:t>
            </a:r>
            <a:r>
              <a:rPr lang="de-CH" dirty="0"/>
              <a:t> </a:t>
            </a:r>
            <a:r>
              <a:rPr lang="de-CH" dirty="0" err="1"/>
              <a:t>better</a:t>
            </a:r>
            <a:r>
              <a:rPr lang="de-CH" dirty="0"/>
              <a:t> </a:t>
            </a:r>
            <a:r>
              <a:rPr lang="de-CH" dirty="0" err="1"/>
              <a:t>performance</a:t>
            </a:r>
            <a:endParaRPr lang="de-CH" dirty="0"/>
          </a:p>
          <a:p>
            <a:r>
              <a:rPr lang="de-CH" dirty="0" err="1"/>
              <a:t>Scoping</a:t>
            </a:r>
            <a:r>
              <a:rPr lang="de-CH" dirty="0"/>
              <a:t> </a:t>
            </a:r>
            <a:r>
              <a:rPr lang="de-CH" dirty="0" err="1"/>
              <a:t>of</a:t>
            </a:r>
            <a:endParaRPr lang="de-CH" dirty="0"/>
          </a:p>
          <a:p>
            <a:pPr lvl="1"/>
            <a:r>
              <a:rPr lang="de-CH" dirty="0"/>
              <a:t>On-</a:t>
            </a:r>
            <a:r>
              <a:rPr lang="de-CH" dirty="0" err="1"/>
              <a:t>demand</a:t>
            </a:r>
            <a:r>
              <a:rPr lang="de-CH" dirty="0"/>
              <a:t> </a:t>
            </a:r>
            <a:r>
              <a:rPr lang="de-CH" dirty="0" err="1"/>
              <a:t>system</a:t>
            </a:r>
            <a:endParaRPr lang="de-CH" dirty="0"/>
          </a:p>
          <a:p>
            <a:pPr lvl="1"/>
            <a:r>
              <a:rPr lang="de-CH" dirty="0" err="1"/>
              <a:t>Use</a:t>
            </a:r>
            <a:r>
              <a:rPr lang="de-CH" dirty="0"/>
              <a:t> </a:t>
            </a:r>
            <a:r>
              <a:rPr lang="de-CH" dirty="0" err="1"/>
              <a:t>cases</a:t>
            </a:r>
            <a:r>
              <a:rPr lang="de-CH" dirty="0"/>
              <a:t>: Agile &amp; user-</a:t>
            </a:r>
            <a:r>
              <a:rPr lang="de-CH" dirty="0" err="1"/>
              <a:t>guided</a:t>
            </a:r>
            <a:r>
              <a:rPr lang="de-CH" dirty="0"/>
              <a:t> </a:t>
            </a:r>
            <a:r>
              <a:rPr lang="de-CH" dirty="0" err="1"/>
              <a:t>development</a:t>
            </a:r>
            <a:r>
              <a:rPr lang="de-CH" dirty="0"/>
              <a:t> </a:t>
            </a:r>
            <a:r>
              <a:rPr lang="de-CH" dirty="0" err="1"/>
              <a:t>of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DT</a:t>
            </a:r>
          </a:p>
          <a:p>
            <a:pPr lvl="2"/>
            <a:r>
              <a:rPr lang="de-CH" dirty="0" err="1"/>
              <a:t>TEAMx</a:t>
            </a:r>
            <a:r>
              <a:rPr lang="de-CH" dirty="0"/>
              <a:t> </a:t>
            </a:r>
            <a:r>
              <a:rPr lang="de-CH" dirty="0" err="1"/>
              <a:t>field</a:t>
            </a:r>
            <a:r>
              <a:rPr lang="de-CH" dirty="0"/>
              <a:t> </a:t>
            </a:r>
            <a:r>
              <a:rPr lang="de-CH" dirty="0" err="1"/>
              <a:t>campaign</a:t>
            </a:r>
            <a:r>
              <a:rPr lang="de-CH" dirty="0"/>
              <a:t>: First </a:t>
            </a:r>
            <a:r>
              <a:rPr lang="de-CH" dirty="0" err="1"/>
              <a:t>user</a:t>
            </a:r>
            <a:r>
              <a:rPr lang="de-CH" dirty="0"/>
              <a:t> interview </a:t>
            </a:r>
            <a:r>
              <a:rPr lang="de-CH" dirty="0" err="1"/>
              <a:t>took</a:t>
            </a:r>
            <a:r>
              <a:rPr lang="de-CH" dirty="0"/>
              <a:t> </a:t>
            </a:r>
            <a:r>
              <a:rPr lang="de-CH" dirty="0" err="1"/>
              <a:t>place</a:t>
            </a:r>
            <a:endParaRPr lang="de-CH" dirty="0"/>
          </a:p>
          <a:p>
            <a:pPr lvl="2"/>
            <a:r>
              <a:rPr lang="de-CH" dirty="0"/>
              <a:t>Stakeholder </a:t>
            </a:r>
            <a:r>
              <a:rPr lang="de-CH" dirty="0" err="1"/>
              <a:t>analysis</a:t>
            </a:r>
            <a:r>
              <a:rPr lang="de-CH" dirty="0"/>
              <a:t> </a:t>
            </a:r>
            <a:r>
              <a:rPr lang="de-CH" dirty="0" err="1"/>
              <a:t>for</a:t>
            </a:r>
            <a:r>
              <a:rPr lang="de-CH" dirty="0"/>
              <a:t> DT </a:t>
            </a:r>
            <a:r>
              <a:rPr lang="de-CH" dirty="0" err="1"/>
              <a:t>data</a:t>
            </a:r>
            <a:r>
              <a:rPr lang="de-CH" dirty="0"/>
              <a:t>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dirty="0" err="1"/>
              <a:t>develop</a:t>
            </a:r>
            <a:r>
              <a:rPr lang="de-CH" dirty="0"/>
              <a:t> </a:t>
            </a:r>
            <a:r>
              <a:rPr lang="de-CH" dirty="0" err="1"/>
              <a:t>another</a:t>
            </a:r>
            <a:r>
              <a:rPr lang="de-CH" dirty="0"/>
              <a:t> </a:t>
            </a:r>
            <a:r>
              <a:rPr lang="de-CH" dirty="0" err="1"/>
              <a:t>use</a:t>
            </a:r>
            <a:r>
              <a:rPr lang="de-CH" dirty="0"/>
              <a:t> </a:t>
            </a:r>
            <a:r>
              <a:rPr lang="de-CH" dirty="0" err="1"/>
              <a:t>case</a:t>
            </a:r>
            <a:r>
              <a:rPr lang="de-CH" dirty="0"/>
              <a:t> (</a:t>
            </a:r>
            <a:r>
              <a:rPr lang="de-CH" dirty="0" err="1"/>
              <a:t>Flood</a:t>
            </a:r>
            <a:r>
              <a:rPr lang="de-CH" dirty="0"/>
              <a:t> </a:t>
            </a:r>
            <a:r>
              <a:rPr lang="de-CH" dirty="0" err="1"/>
              <a:t>forecasting</a:t>
            </a:r>
            <a:r>
              <a:rPr lang="de-CH" dirty="0"/>
              <a:t> / </a:t>
            </a:r>
            <a:r>
              <a:rPr lang="de-CH" dirty="0" err="1"/>
              <a:t>Energy</a:t>
            </a:r>
            <a:r>
              <a:rPr lang="de-CH" dirty="0"/>
              <a:t> </a:t>
            </a:r>
            <a:r>
              <a:rPr lang="de-CH" dirty="0" err="1"/>
              <a:t>generation</a:t>
            </a:r>
            <a:r>
              <a:rPr lang="de-CH" dirty="0"/>
              <a:t> / </a:t>
            </a:r>
            <a:r>
              <a:rPr lang="de-CH" dirty="0" err="1"/>
              <a:t>Agricultural</a:t>
            </a:r>
            <a:r>
              <a:rPr lang="de-CH" dirty="0"/>
              <a:t> </a:t>
            </a:r>
            <a:r>
              <a:rPr lang="de-CH" dirty="0" err="1"/>
              <a:t>applications</a:t>
            </a:r>
            <a:r>
              <a:rPr lang="de-CH" dirty="0"/>
              <a:t> </a:t>
            </a:r>
            <a:r>
              <a:rPr lang="de-CH" dirty="0" err="1"/>
              <a:t>etc</a:t>
            </a:r>
            <a:r>
              <a:rPr lang="de-CH" dirty="0"/>
              <a:t>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60163" y="6202217"/>
            <a:ext cx="338842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CH" sz="1400" dirty="0">
                <a:solidFill>
                  <a:srgbClr val="000000"/>
                </a:solidFill>
                <a:latin typeface="Arial" charset="0"/>
              </a:rPr>
              <a:t>COSMO GM, September 2023, Gdansk</a:t>
            </a:r>
            <a:endParaRPr lang="en-US" sz="14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80829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ICON Performance </a:t>
            </a:r>
            <a:r>
              <a:rPr lang="de-CH" dirty="0" err="1"/>
              <a:t>Improvements</a:t>
            </a:r>
            <a:endParaRPr lang="en-US" dirty="0"/>
          </a:p>
        </p:txBody>
      </p:sp>
      <p:graphicFrame>
        <p:nvGraphicFramePr>
          <p:cNvPr id="5" name="Chart 4"/>
          <p:cNvGraphicFramePr/>
          <p:nvPr>
            <p:extLst/>
          </p:nvPr>
        </p:nvGraphicFramePr>
        <p:xfrm>
          <a:off x="1581573" y="1539922"/>
          <a:ext cx="8822267" cy="4584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6" name="Straight Connector 5"/>
          <p:cNvCxnSpPr/>
          <p:nvPr/>
        </p:nvCxnSpPr>
        <p:spPr bwMode="auto">
          <a:xfrm>
            <a:off x="2829186" y="3851638"/>
            <a:ext cx="7397025" cy="867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TextBox 6"/>
          <p:cNvSpPr txBox="1"/>
          <p:nvPr/>
        </p:nvSpPr>
        <p:spPr>
          <a:xfrm rot="20280000">
            <a:off x="3785480" y="1865479"/>
            <a:ext cx="2161169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33" dirty="0">
                <a:solidFill>
                  <a:srgbClr val="000000"/>
                </a:solidFill>
                <a:latin typeface="Arial" charset="0"/>
              </a:rPr>
              <a:t>G2G</a:t>
            </a: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33" dirty="0">
                <a:solidFill>
                  <a:srgbClr val="000000"/>
                </a:solidFill>
                <a:latin typeface="Arial" charset="0"/>
              </a:rPr>
              <a:t>Fix first performance bugs</a:t>
            </a:r>
          </a:p>
        </p:txBody>
      </p:sp>
      <p:sp>
        <p:nvSpPr>
          <p:cNvPr id="20" name="TextBox 19"/>
          <p:cNvSpPr txBox="1"/>
          <p:nvPr/>
        </p:nvSpPr>
        <p:spPr>
          <a:xfrm rot="20280000">
            <a:off x="4699335" y="2309314"/>
            <a:ext cx="1706108" cy="7076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33" dirty="0">
                <a:solidFill>
                  <a:srgbClr val="000000"/>
                </a:solidFill>
                <a:latin typeface="Arial" charset="0"/>
              </a:rPr>
              <a:t>NVIDIA optimization</a:t>
            </a: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33" dirty="0">
                <a:solidFill>
                  <a:srgbClr val="000000"/>
                </a:solidFill>
                <a:latin typeface="Arial" charset="0"/>
              </a:rPr>
              <a:t>Mixed precision</a:t>
            </a: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33" dirty="0" err="1">
                <a:solidFill>
                  <a:srgbClr val="000000"/>
                </a:solidFill>
                <a:latin typeface="Arial" charset="0"/>
              </a:rPr>
              <a:t>Inlining</a:t>
            </a:r>
            <a:endParaRPr lang="en-US" sz="1333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 rot="20280000">
            <a:off x="5558006" y="2414015"/>
            <a:ext cx="3273020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33" dirty="0">
                <a:solidFill>
                  <a:srgbClr val="000000"/>
                </a:solidFill>
                <a:latin typeface="Arial" charset="0"/>
              </a:rPr>
              <a:t>Network update</a:t>
            </a: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33" dirty="0">
                <a:solidFill>
                  <a:srgbClr val="000000"/>
                </a:solidFill>
                <a:latin typeface="Arial" charset="0"/>
              </a:rPr>
              <a:t>Synchronous IO</a:t>
            </a:r>
          </a:p>
        </p:txBody>
      </p:sp>
      <p:sp>
        <p:nvSpPr>
          <p:cNvPr id="22" name="TextBox 21"/>
          <p:cNvSpPr txBox="1"/>
          <p:nvPr/>
        </p:nvSpPr>
        <p:spPr>
          <a:xfrm rot="20280000">
            <a:off x="6542623" y="2582909"/>
            <a:ext cx="3648756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33" dirty="0">
                <a:solidFill>
                  <a:srgbClr val="000000"/>
                </a:solidFill>
                <a:latin typeface="Arial" charset="0"/>
              </a:rPr>
              <a:t>Asynchronous IO with 2-sided communication</a:t>
            </a:r>
          </a:p>
        </p:txBody>
      </p:sp>
      <p:sp>
        <p:nvSpPr>
          <p:cNvPr id="23" name="TextBox 22"/>
          <p:cNvSpPr txBox="1"/>
          <p:nvPr/>
        </p:nvSpPr>
        <p:spPr>
          <a:xfrm rot="20280000">
            <a:off x="7769492" y="2812012"/>
            <a:ext cx="1980029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33" dirty="0">
                <a:solidFill>
                  <a:srgbClr val="000000"/>
                </a:solidFill>
                <a:latin typeface="Arial" charset="0"/>
              </a:rPr>
              <a:t>Additional optimizations</a:t>
            </a: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33" dirty="0">
                <a:solidFill>
                  <a:srgbClr val="000000"/>
                </a:solidFill>
                <a:latin typeface="Arial" charset="0"/>
              </a:rPr>
              <a:t>Port of interpolation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226211" y="3669643"/>
            <a:ext cx="689612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CH" sz="1867" dirty="0">
                <a:solidFill>
                  <a:srgbClr val="000000"/>
                </a:solidFill>
                <a:latin typeface="Arial" charset="0"/>
              </a:rPr>
              <a:t>Goal</a:t>
            </a:r>
            <a:endParaRPr lang="en-US" sz="1867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29186" y="1103633"/>
            <a:ext cx="90443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CH" sz="2800" dirty="0">
                <a:solidFill>
                  <a:srgbClr val="000000"/>
                </a:solidFill>
                <a:latin typeface="Arial" charset="0"/>
              </a:rPr>
              <a:t>ICON-CH1-EPS on ALPS, +33h </a:t>
            </a:r>
            <a:r>
              <a:rPr lang="de-CH" sz="2800" dirty="0" err="1">
                <a:solidFill>
                  <a:srgbClr val="000000"/>
                </a:solidFill>
                <a:latin typeface="Arial" charset="0"/>
              </a:rPr>
              <a:t>with</a:t>
            </a:r>
            <a:r>
              <a:rPr lang="de-CH" sz="2800" dirty="0">
                <a:solidFill>
                  <a:srgbClr val="000000"/>
                </a:solidFill>
                <a:latin typeface="Arial" charset="0"/>
              </a:rPr>
              <a:t> 8 GPUs</a:t>
            </a:r>
            <a:endParaRPr lang="en-US" sz="2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 rot="20508354">
            <a:off x="8698972" y="3165785"/>
            <a:ext cx="1556707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CH" sz="1333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CUDA-GRAPHS</a:t>
            </a:r>
            <a:endParaRPr lang="en-US" sz="1333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78960" y="6235244"/>
            <a:ext cx="10415181" cy="420564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2133" dirty="0">
                <a:solidFill>
                  <a:srgbClr val="000000"/>
                </a:solidFill>
                <a:latin typeface="Arial" charset="0"/>
              </a:rPr>
              <a:t>1 </a:t>
            </a:r>
            <a:r>
              <a:rPr lang="de-DE" sz="2133" dirty="0" err="1">
                <a:solidFill>
                  <a:srgbClr val="000000"/>
                </a:solidFill>
                <a:latin typeface="Arial" charset="0"/>
              </a:rPr>
              <a:t>year</a:t>
            </a:r>
            <a:r>
              <a:rPr lang="de-DE" sz="2133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sz="2133" dirty="0" err="1">
                <a:solidFill>
                  <a:srgbClr val="000000"/>
                </a:solidFill>
                <a:latin typeface="Arial" charset="0"/>
              </a:rPr>
              <a:t>of</a:t>
            </a:r>
            <a:r>
              <a:rPr lang="de-DE" sz="2133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sz="2133" dirty="0" err="1">
                <a:solidFill>
                  <a:srgbClr val="000000"/>
                </a:solidFill>
                <a:latin typeface="Arial" charset="0"/>
              </a:rPr>
              <a:t>work</a:t>
            </a:r>
            <a:r>
              <a:rPr lang="de-DE" sz="2133" dirty="0">
                <a:solidFill>
                  <a:srgbClr val="000000"/>
                </a:solidFill>
                <a:latin typeface="Arial" charset="0"/>
              </a:rPr>
              <a:t> in </a:t>
            </a:r>
            <a:r>
              <a:rPr lang="de-DE" sz="2133" dirty="0" err="1">
                <a:solidFill>
                  <a:srgbClr val="000000"/>
                </a:solidFill>
                <a:latin typeface="Arial" charset="0"/>
              </a:rPr>
              <a:t>collaboration</a:t>
            </a:r>
            <a:r>
              <a:rPr lang="de-DE" sz="2133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sz="2133" dirty="0" err="1">
                <a:solidFill>
                  <a:srgbClr val="000000"/>
                </a:solidFill>
                <a:latin typeface="Arial" charset="0"/>
              </a:rPr>
              <a:t>with</a:t>
            </a:r>
            <a:r>
              <a:rPr lang="de-DE" sz="2133" dirty="0">
                <a:solidFill>
                  <a:srgbClr val="000000"/>
                </a:solidFill>
                <a:latin typeface="Arial" charset="0"/>
              </a:rPr>
              <a:t> CSCS &amp; NVIDIA: </a:t>
            </a:r>
            <a:r>
              <a:rPr lang="de-DE" sz="2133" dirty="0" err="1">
                <a:solidFill>
                  <a:srgbClr val="000000"/>
                </a:solidFill>
                <a:latin typeface="Arial" charset="0"/>
              </a:rPr>
              <a:t>Factor</a:t>
            </a:r>
            <a:r>
              <a:rPr lang="de-DE" sz="2133" dirty="0">
                <a:solidFill>
                  <a:srgbClr val="000000"/>
                </a:solidFill>
                <a:latin typeface="Arial" charset="0"/>
              </a:rPr>
              <a:t> 3x </a:t>
            </a:r>
            <a:r>
              <a:rPr lang="de-DE" sz="2133" dirty="0" err="1">
                <a:solidFill>
                  <a:srgbClr val="000000"/>
                </a:solidFill>
                <a:latin typeface="Arial" charset="0"/>
              </a:rPr>
              <a:t>speedup</a:t>
            </a:r>
            <a:r>
              <a:rPr lang="de-DE" sz="2133" dirty="0">
                <a:solidFill>
                  <a:srgbClr val="000000"/>
                </a:solidFill>
                <a:latin typeface="Arial" charset="0"/>
              </a:rPr>
              <a:t>!</a:t>
            </a:r>
            <a:endParaRPr lang="en-US" sz="2133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55130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3200" dirty="0"/>
              <a:t>Work in </a:t>
            </a:r>
            <a:r>
              <a:rPr lang="de-CH" sz="3200" dirty="0" err="1"/>
              <a:t>progress</a:t>
            </a:r>
            <a:r>
              <a:rPr lang="de-CH" sz="3200" dirty="0"/>
              <a:t>: On-</a:t>
            </a:r>
            <a:r>
              <a:rPr lang="de-CH" sz="3200" dirty="0" err="1"/>
              <a:t>demand</a:t>
            </a:r>
            <a:r>
              <a:rPr lang="de-CH" sz="3200" dirty="0"/>
              <a:t> </a:t>
            </a:r>
            <a:r>
              <a:rPr lang="de-CH" sz="3200" dirty="0" err="1"/>
              <a:t>interface</a:t>
            </a:r>
            <a:r>
              <a:rPr lang="de-CH" sz="3200" dirty="0"/>
              <a:t> </a:t>
            </a:r>
            <a:r>
              <a:rPr lang="de-CH" sz="3200" dirty="0" err="1"/>
              <a:t>and</a:t>
            </a:r>
            <a:r>
              <a:rPr lang="de-CH" sz="3200" dirty="0"/>
              <a:t> </a:t>
            </a:r>
            <a:r>
              <a:rPr lang="de-CH" sz="3200" dirty="0" err="1"/>
              <a:t>workflow</a:t>
            </a:r>
            <a:r>
              <a:rPr lang="de-CH" sz="3200" dirty="0"/>
              <a:t> 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3691" y="1191723"/>
            <a:ext cx="9311168" cy="5297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8375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B8179593-1BD5-4FC8-B92E-5B79BACF7173}"/>
              </a:ext>
            </a:extLst>
          </p:cNvPr>
          <p:cNvGrpSpPr>
            <a:grpSpLocks noChangeAspect="1"/>
          </p:cNvGrpSpPr>
          <p:nvPr/>
        </p:nvGrpSpPr>
        <p:grpSpPr>
          <a:xfrm>
            <a:off x="3230028" y="1309908"/>
            <a:ext cx="5728176" cy="4394672"/>
            <a:chOff x="2684849" y="1510697"/>
            <a:chExt cx="2972425" cy="2280453"/>
          </a:xfrm>
        </p:grpSpPr>
        <p:pic>
          <p:nvPicPr>
            <p:cNvPr id="29" name="Grafik 28">
              <a:extLst>
                <a:ext uri="{FF2B5EF4-FFF2-40B4-BE49-F238E27FC236}">
                  <a16:creationId xmlns:a16="http://schemas.microsoft.com/office/drawing/2014/main" id="{168005D2-F982-49BE-9D40-1BE6F3DA55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45" t="5860" r="21142" b="5309"/>
            <a:stretch/>
          </p:blipFill>
          <p:spPr>
            <a:xfrm>
              <a:off x="2684849" y="1510697"/>
              <a:ext cx="1591339" cy="1648002"/>
            </a:xfrm>
            <a:prstGeom prst="rect">
              <a:avLst/>
            </a:prstGeom>
          </p:spPr>
        </p:pic>
        <p:sp>
          <p:nvSpPr>
            <p:cNvPr id="30" name="Gleichschenkliges Dreieck 29">
              <a:extLst>
                <a:ext uri="{FF2B5EF4-FFF2-40B4-BE49-F238E27FC236}">
                  <a16:creationId xmlns:a16="http://schemas.microsoft.com/office/drawing/2014/main" id="{0421950B-AABA-48B1-9AB7-E39F9A6370D9}"/>
                </a:ext>
              </a:extLst>
            </p:cNvPr>
            <p:cNvSpPr/>
            <p:nvPr/>
          </p:nvSpPr>
          <p:spPr>
            <a:xfrm>
              <a:off x="3800007" y="1941500"/>
              <a:ext cx="820444" cy="1132949"/>
            </a:xfrm>
            <a:prstGeom prst="triangle">
              <a:avLst>
                <a:gd name="adj" fmla="val 19222"/>
              </a:avLst>
            </a:prstGeom>
            <a:noFill/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de-DE" sz="240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31" name="Gleichschenkliges Dreieck 30">
              <a:extLst>
                <a:ext uri="{FF2B5EF4-FFF2-40B4-BE49-F238E27FC236}">
                  <a16:creationId xmlns:a16="http://schemas.microsoft.com/office/drawing/2014/main" id="{A94AB1C0-D290-4184-84EB-9A02690A0021}"/>
                </a:ext>
              </a:extLst>
            </p:cNvPr>
            <p:cNvSpPr/>
            <p:nvPr/>
          </p:nvSpPr>
          <p:spPr>
            <a:xfrm rot="17991127">
              <a:off x="3969450" y="1589544"/>
              <a:ext cx="846068" cy="1015275"/>
            </a:xfrm>
            <a:prstGeom prst="triangle">
              <a:avLst>
                <a:gd name="adj" fmla="val 49001"/>
              </a:avLst>
            </a:prstGeom>
            <a:noFill/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de-DE" sz="2400">
                <a:solidFill>
                  <a:prstClr val="white"/>
                </a:solidFill>
                <a:latin typeface="Arial"/>
              </a:endParaRPr>
            </a:p>
          </p:txBody>
        </p:sp>
        <p:pic>
          <p:nvPicPr>
            <p:cNvPr id="32" name="Picture 4" descr="Alps - Wikipedia">
              <a:extLst>
                <a:ext uri="{FF2B5EF4-FFF2-40B4-BE49-F238E27FC236}">
                  <a16:creationId xmlns:a16="http://schemas.microsoft.com/office/drawing/2014/main" id="{04900EEE-2528-4A04-B80B-C4E9C128D1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8210" y="1986471"/>
              <a:ext cx="1029064" cy="80360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33" name="Google Shape;212;p21">
              <a:extLst>
                <a:ext uri="{FF2B5EF4-FFF2-40B4-BE49-F238E27FC236}">
                  <a16:creationId xmlns:a16="http://schemas.microsoft.com/office/drawing/2014/main" id="{76A34ABE-7C66-4720-B108-60BF16CB8105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  <a:lum bright="70000" contrast="-70000"/>
            </a:blip>
            <a:srcRect l="24560" t="34234" r="17216" b="25669"/>
            <a:stretch/>
          </p:blipFill>
          <p:spPr>
            <a:xfrm>
              <a:off x="3684726" y="3053013"/>
              <a:ext cx="1050990" cy="73813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sp>
        <p:nvSpPr>
          <p:cNvPr id="21" name="Fußzeilenplatzhalter 3">
            <a:extLst>
              <a:ext uri="{FF2B5EF4-FFF2-40B4-BE49-F238E27FC236}">
                <a16:creationId xmlns:a16="http://schemas.microsoft.com/office/drawing/2014/main" id="{1DA46BC8-2F89-41B1-AE65-10644D532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1" y="6319070"/>
            <a:ext cx="7385751" cy="366183"/>
          </a:xfrm>
        </p:spPr>
        <p:txBody>
          <a:bodyPr/>
          <a:lstStyle/>
          <a:p>
            <a:pPr defTabSz="609585"/>
            <a:r>
              <a:rPr lang="en-GB" dirty="0">
                <a:solidFill>
                  <a:srgbClr val="2D4B9B">
                    <a:tint val="75000"/>
                  </a:srgbClr>
                </a:solidFill>
                <a:latin typeface="Arial"/>
              </a:rPr>
              <a:t>Chiara Marsigli</a:t>
            </a:r>
            <a:endParaRPr lang="de-DE" dirty="0">
              <a:solidFill>
                <a:srgbClr val="2D4B9B">
                  <a:tint val="75000"/>
                </a:srgbClr>
              </a:solidFill>
              <a:latin typeface="Arial"/>
            </a:endParaRPr>
          </a:p>
        </p:txBody>
      </p:sp>
      <p:sp>
        <p:nvSpPr>
          <p:cNvPr id="22" name="Foliennummernplatzhalter 4">
            <a:extLst>
              <a:ext uri="{FF2B5EF4-FFF2-40B4-BE49-F238E27FC236}">
                <a16:creationId xmlns:a16="http://schemas.microsoft.com/office/drawing/2014/main" id="{B6E51D41-76FA-4785-BAF3-DF284BE52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7151" y="6319070"/>
            <a:ext cx="697800" cy="366183"/>
          </a:xfrm>
        </p:spPr>
        <p:txBody>
          <a:bodyPr/>
          <a:lstStyle/>
          <a:p>
            <a:pPr defTabSz="609585"/>
            <a:fld id="{6558FC84-22FA-4F5E-86B7-A7761BE44B02}" type="slidenum">
              <a:rPr lang="de-DE">
                <a:solidFill>
                  <a:srgbClr val="2D4B9B">
                    <a:tint val="75000"/>
                  </a:srgbClr>
                </a:solidFill>
                <a:latin typeface="Arial"/>
              </a:rPr>
              <a:pPr defTabSz="609585"/>
              <a:t>27</a:t>
            </a:fld>
            <a:endParaRPr lang="de-DE" dirty="0">
              <a:solidFill>
                <a:srgbClr val="2D4B9B">
                  <a:tint val="75000"/>
                </a:srgbClr>
              </a:solidFill>
              <a:latin typeface="Arial"/>
            </a:endParaRP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F628E74E-14C9-4145-BC67-DAB4C2588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459" y="491079"/>
            <a:ext cx="9161204" cy="443198"/>
          </a:xfrm>
        </p:spPr>
        <p:txBody>
          <a:bodyPr/>
          <a:lstStyle/>
          <a:p>
            <a:r>
              <a:rPr lang="en-US" sz="3200" b="1" dirty="0"/>
              <a:t>GLORI in Italy</a:t>
            </a:r>
          </a:p>
        </p:txBody>
      </p:sp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5238E19A-8107-4723-8234-6ABD35CC1AC8}"/>
              </a:ext>
            </a:extLst>
          </p:cNvPr>
          <p:cNvSpPr txBox="1">
            <a:spLocks/>
          </p:cNvSpPr>
          <p:nvPr/>
        </p:nvSpPr>
        <p:spPr>
          <a:xfrm>
            <a:off x="500212" y="1153420"/>
            <a:ext cx="11221228" cy="4959145"/>
          </a:xfrm>
          <a:prstGeom prst="rect">
            <a:avLst/>
          </a:prstGeom>
        </p:spPr>
        <p:txBody>
          <a:bodyPr>
            <a:normAutofit/>
          </a:bodyPr>
          <a:lstStyle>
            <a:lvl1pPr marL="469888" marR="0" indent="-469888" algn="l" defTabSz="121917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SzPct val="95000"/>
              <a:buFont typeface="Wingdings" panose="05000000000000000000" pitchFamily="2" charset="2"/>
              <a:buChar char=""/>
              <a:tabLst/>
              <a:defRPr sz="2133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22844" marR="0" indent="-347125" algn="l" defTabSz="121917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marR="0" indent="-304792" algn="l" defTabSz="121917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marR="0" indent="-304792" algn="l" defTabSz="121917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marR="0" indent="-304792" algn="l" defTabSz="121917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80808"/>
                </a:solidFill>
              </a:rPr>
              <a:t>Waiting for the signature of the agreement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80808"/>
                </a:solidFill>
              </a:rPr>
              <a:t>In the meantime:</a:t>
            </a: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80808"/>
                </a:solidFill>
              </a:rPr>
              <a:t>Participation to GLORI meetings</a:t>
            </a: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80808"/>
                </a:solidFill>
              </a:rPr>
              <a:t>Collaboration in the IDEA framework (Junior Research Groups, PhD projects)</a:t>
            </a: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80808"/>
                </a:solidFill>
              </a:rPr>
              <a:t>Data availability and data collection</a:t>
            </a:r>
          </a:p>
          <a:p>
            <a:pPr lvl="2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80808"/>
                </a:solidFill>
              </a:rPr>
              <a:t>radar reflectivity volumes (</a:t>
            </a:r>
            <a:r>
              <a:rPr lang="en-US" sz="2000" dirty="0" err="1">
                <a:solidFill>
                  <a:srgbClr val="080808"/>
                </a:solidFill>
              </a:rPr>
              <a:t>Arpae</a:t>
            </a:r>
            <a:r>
              <a:rPr lang="en-US" sz="2000" dirty="0">
                <a:solidFill>
                  <a:srgbClr val="080808"/>
                </a:solidFill>
              </a:rPr>
              <a:t>)</a:t>
            </a: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80808"/>
                </a:solidFill>
              </a:rPr>
              <a:t>Cooperation within COSMO (data assimilation, model improvement)</a:t>
            </a: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80808"/>
                </a:solidFill>
              </a:rPr>
              <a:t>Implementation of GLORI on Leonardo will start soon (</a:t>
            </a:r>
            <a:r>
              <a:rPr lang="en-US" sz="2000" dirty="0" err="1">
                <a:solidFill>
                  <a:srgbClr val="080808"/>
                </a:solidFill>
              </a:rPr>
              <a:t>DestinE</a:t>
            </a:r>
            <a:r>
              <a:rPr lang="en-US" sz="2000" dirty="0">
                <a:solidFill>
                  <a:srgbClr val="080808"/>
                </a:solidFill>
              </a:rPr>
              <a:t> and CINECA):</a:t>
            </a:r>
          </a:p>
          <a:p>
            <a:pPr lvl="2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80808"/>
                </a:solidFill>
              </a:rPr>
              <a:t>Definition of GLORI Med</a:t>
            </a:r>
          </a:p>
          <a:p>
            <a:pPr lvl="2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80808"/>
                </a:solidFill>
              </a:rPr>
              <a:t>Regional coupled model setup at CMCC</a:t>
            </a:r>
          </a:p>
        </p:txBody>
      </p:sp>
    </p:spTree>
    <p:extLst>
      <p:ext uri="{BB962C8B-B14F-4D97-AF65-F5344CB8AC3E}">
        <p14:creationId xmlns:p14="http://schemas.microsoft.com/office/powerpoint/2010/main" val="12254171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B8179593-1BD5-4FC8-B92E-5B79BACF7173}"/>
              </a:ext>
            </a:extLst>
          </p:cNvPr>
          <p:cNvGrpSpPr>
            <a:grpSpLocks noChangeAspect="1"/>
          </p:cNvGrpSpPr>
          <p:nvPr/>
        </p:nvGrpSpPr>
        <p:grpSpPr>
          <a:xfrm>
            <a:off x="3230028" y="1309908"/>
            <a:ext cx="5728176" cy="4394672"/>
            <a:chOff x="2684849" y="1510697"/>
            <a:chExt cx="2972425" cy="2280453"/>
          </a:xfrm>
        </p:grpSpPr>
        <p:pic>
          <p:nvPicPr>
            <p:cNvPr id="29" name="Grafik 28">
              <a:extLst>
                <a:ext uri="{FF2B5EF4-FFF2-40B4-BE49-F238E27FC236}">
                  <a16:creationId xmlns:a16="http://schemas.microsoft.com/office/drawing/2014/main" id="{168005D2-F982-49BE-9D40-1BE6F3DA55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45" t="5860" r="21142" b="5309"/>
            <a:stretch/>
          </p:blipFill>
          <p:spPr>
            <a:xfrm>
              <a:off x="2684849" y="1510697"/>
              <a:ext cx="1591339" cy="1648002"/>
            </a:xfrm>
            <a:prstGeom prst="rect">
              <a:avLst/>
            </a:prstGeom>
          </p:spPr>
        </p:pic>
        <p:sp>
          <p:nvSpPr>
            <p:cNvPr id="30" name="Gleichschenkliges Dreieck 29">
              <a:extLst>
                <a:ext uri="{FF2B5EF4-FFF2-40B4-BE49-F238E27FC236}">
                  <a16:creationId xmlns:a16="http://schemas.microsoft.com/office/drawing/2014/main" id="{0421950B-AABA-48B1-9AB7-E39F9A6370D9}"/>
                </a:ext>
              </a:extLst>
            </p:cNvPr>
            <p:cNvSpPr/>
            <p:nvPr/>
          </p:nvSpPr>
          <p:spPr>
            <a:xfrm>
              <a:off x="3800007" y="1941500"/>
              <a:ext cx="820444" cy="1132949"/>
            </a:xfrm>
            <a:prstGeom prst="triangle">
              <a:avLst>
                <a:gd name="adj" fmla="val 19222"/>
              </a:avLst>
            </a:prstGeom>
            <a:noFill/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de-DE" sz="240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31" name="Gleichschenkliges Dreieck 30">
              <a:extLst>
                <a:ext uri="{FF2B5EF4-FFF2-40B4-BE49-F238E27FC236}">
                  <a16:creationId xmlns:a16="http://schemas.microsoft.com/office/drawing/2014/main" id="{A94AB1C0-D290-4184-84EB-9A02690A0021}"/>
                </a:ext>
              </a:extLst>
            </p:cNvPr>
            <p:cNvSpPr/>
            <p:nvPr/>
          </p:nvSpPr>
          <p:spPr>
            <a:xfrm rot="17991127">
              <a:off x="3969450" y="1589544"/>
              <a:ext cx="846068" cy="1015275"/>
            </a:xfrm>
            <a:prstGeom prst="triangle">
              <a:avLst>
                <a:gd name="adj" fmla="val 49001"/>
              </a:avLst>
            </a:prstGeom>
            <a:noFill/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de-DE" sz="2400">
                <a:solidFill>
                  <a:prstClr val="white"/>
                </a:solidFill>
                <a:latin typeface="Arial"/>
              </a:endParaRPr>
            </a:p>
          </p:txBody>
        </p:sp>
        <p:pic>
          <p:nvPicPr>
            <p:cNvPr id="32" name="Picture 4" descr="Alps - Wikipedia">
              <a:extLst>
                <a:ext uri="{FF2B5EF4-FFF2-40B4-BE49-F238E27FC236}">
                  <a16:creationId xmlns:a16="http://schemas.microsoft.com/office/drawing/2014/main" id="{04900EEE-2528-4A04-B80B-C4E9C128D1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8210" y="1986471"/>
              <a:ext cx="1029064" cy="80360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33" name="Google Shape;212;p21">
              <a:extLst>
                <a:ext uri="{FF2B5EF4-FFF2-40B4-BE49-F238E27FC236}">
                  <a16:creationId xmlns:a16="http://schemas.microsoft.com/office/drawing/2014/main" id="{76A34ABE-7C66-4720-B108-60BF16CB8105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  <a:lum bright="70000" contrast="-70000"/>
            </a:blip>
            <a:srcRect l="24560" t="34234" r="17216" b="25669"/>
            <a:stretch/>
          </p:blipFill>
          <p:spPr>
            <a:xfrm>
              <a:off x="3684726" y="3053013"/>
              <a:ext cx="1050990" cy="73813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sp>
        <p:nvSpPr>
          <p:cNvPr id="21" name="Fußzeilenplatzhalter 3">
            <a:extLst>
              <a:ext uri="{FF2B5EF4-FFF2-40B4-BE49-F238E27FC236}">
                <a16:creationId xmlns:a16="http://schemas.microsoft.com/office/drawing/2014/main" id="{1DA46BC8-2F89-41B1-AE65-10644D532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1" y="6319070"/>
            <a:ext cx="7385751" cy="366183"/>
          </a:xfrm>
        </p:spPr>
        <p:txBody>
          <a:bodyPr/>
          <a:lstStyle/>
          <a:p>
            <a:pPr defTabSz="609585"/>
            <a:r>
              <a:rPr lang="en-GB" dirty="0">
                <a:solidFill>
                  <a:srgbClr val="2D4B9B">
                    <a:tint val="75000"/>
                  </a:srgbClr>
                </a:solidFill>
                <a:latin typeface="Arial"/>
              </a:rPr>
              <a:t>Chiara Marsigli</a:t>
            </a:r>
            <a:endParaRPr lang="de-DE" dirty="0">
              <a:solidFill>
                <a:srgbClr val="2D4B9B">
                  <a:tint val="75000"/>
                </a:srgbClr>
              </a:solidFill>
              <a:latin typeface="Arial"/>
            </a:endParaRPr>
          </a:p>
        </p:txBody>
      </p:sp>
      <p:sp>
        <p:nvSpPr>
          <p:cNvPr id="22" name="Foliennummernplatzhalter 4">
            <a:extLst>
              <a:ext uri="{FF2B5EF4-FFF2-40B4-BE49-F238E27FC236}">
                <a16:creationId xmlns:a16="http://schemas.microsoft.com/office/drawing/2014/main" id="{B6E51D41-76FA-4785-BAF3-DF284BE52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7151" y="6319070"/>
            <a:ext cx="697800" cy="366183"/>
          </a:xfrm>
        </p:spPr>
        <p:txBody>
          <a:bodyPr/>
          <a:lstStyle/>
          <a:p>
            <a:pPr defTabSz="609585"/>
            <a:fld id="{6558FC84-22FA-4F5E-86B7-A7761BE44B02}" type="slidenum">
              <a:rPr lang="de-DE">
                <a:solidFill>
                  <a:srgbClr val="2D4B9B">
                    <a:tint val="75000"/>
                  </a:srgbClr>
                </a:solidFill>
                <a:latin typeface="Arial"/>
              </a:rPr>
              <a:pPr defTabSz="609585"/>
              <a:t>28</a:t>
            </a:fld>
            <a:endParaRPr lang="de-DE" dirty="0">
              <a:solidFill>
                <a:srgbClr val="2D4B9B">
                  <a:tint val="75000"/>
                </a:srgbClr>
              </a:solidFill>
              <a:latin typeface="Arial"/>
            </a:endParaRP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F628E74E-14C9-4145-BC67-DAB4C2588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459" y="491079"/>
            <a:ext cx="9161204" cy="443198"/>
          </a:xfrm>
        </p:spPr>
        <p:txBody>
          <a:bodyPr/>
          <a:lstStyle/>
          <a:p>
            <a:r>
              <a:rPr lang="en-US" sz="3200" b="1" dirty="0"/>
              <a:t>Working Groups</a:t>
            </a:r>
          </a:p>
        </p:txBody>
      </p:sp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5238E19A-8107-4723-8234-6ABD35CC1AC8}"/>
              </a:ext>
            </a:extLst>
          </p:cNvPr>
          <p:cNvSpPr txBox="1">
            <a:spLocks/>
          </p:cNvSpPr>
          <p:nvPr/>
        </p:nvSpPr>
        <p:spPr>
          <a:xfrm>
            <a:off x="500212" y="1153420"/>
            <a:ext cx="11221228" cy="4959145"/>
          </a:xfrm>
          <a:prstGeom prst="rect">
            <a:avLst/>
          </a:prstGeom>
        </p:spPr>
        <p:txBody>
          <a:bodyPr>
            <a:normAutofit/>
          </a:bodyPr>
          <a:lstStyle>
            <a:lvl1pPr marL="469888" marR="0" indent="-469888" algn="l" defTabSz="121917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SzPct val="95000"/>
              <a:buFont typeface="Wingdings" panose="05000000000000000000" pitchFamily="2" charset="2"/>
              <a:buChar char=""/>
              <a:tabLst/>
              <a:defRPr sz="2133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22844" marR="0" indent="-347125" algn="l" defTabSz="121917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marR="0" indent="-304792" algn="l" defTabSz="121917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marR="0" indent="-304792" algn="l" defTabSz="121917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marR="0" indent="-304792" algn="l" defTabSz="121917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80808"/>
                </a:solidFill>
              </a:rPr>
              <a:t>WG1 system implementation and configuration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80808"/>
                </a:solidFill>
              </a:rPr>
              <a:t>WG2 data assimilation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80808"/>
                </a:solidFill>
              </a:rPr>
              <a:t>WG3 infrastructure and data flow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80808"/>
                </a:solidFill>
              </a:rPr>
              <a:t>WG4 GPU porting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80808"/>
                </a:solidFill>
              </a:rPr>
              <a:t>WG5 model improvement</a:t>
            </a: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80808"/>
                </a:solidFill>
              </a:rPr>
              <a:t>ICON towards the </a:t>
            </a:r>
            <a:r>
              <a:rPr lang="en-US" sz="2000" dirty="0" err="1">
                <a:solidFill>
                  <a:srgbClr val="080808"/>
                </a:solidFill>
              </a:rPr>
              <a:t>hectometric</a:t>
            </a:r>
            <a:r>
              <a:rPr lang="en-US" sz="2000" dirty="0">
                <a:solidFill>
                  <a:srgbClr val="080808"/>
                </a:solidFill>
              </a:rPr>
              <a:t> scale, establish a “working group” with PP CITTA`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80808"/>
                </a:solidFill>
              </a:rPr>
              <a:t>WG6 verification, impact, communication</a:t>
            </a:r>
          </a:p>
        </p:txBody>
      </p:sp>
    </p:spTree>
    <p:extLst>
      <p:ext uri="{BB962C8B-B14F-4D97-AF65-F5344CB8AC3E}">
        <p14:creationId xmlns:p14="http://schemas.microsoft.com/office/powerpoint/2010/main" val="18710831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B8179593-1BD5-4FC8-B92E-5B79BACF7173}"/>
              </a:ext>
            </a:extLst>
          </p:cNvPr>
          <p:cNvGrpSpPr>
            <a:grpSpLocks noChangeAspect="1"/>
          </p:cNvGrpSpPr>
          <p:nvPr/>
        </p:nvGrpSpPr>
        <p:grpSpPr>
          <a:xfrm>
            <a:off x="3230028" y="1309908"/>
            <a:ext cx="5728176" cy="4394672"/>
            <a:chOff x="2684849" y="1510697"/>
            <a:chExt cx="2972425" cy="2280453"/>
          </a:xfrm>
        </p:grpSpPr>
        <p:pic>
          <p:nvPicPr>
            <p:cNvPr id="29" name="Grafik 28">
              <a:extLst>
                <a:ext uri="{FF2B5EF4-FFF2-40B4-BE49-F238E27FC236}">
                  <a16:creationId xmlns:a16="http://schemas.microsoft.com/office/drawing/2014/main" id="{168005D2-F982-49BE-9D40-1BE6F3DA55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45" t="5860" r="21142" b="5309"/>
            <a:stretch/>
          </p:blipFill>
          <p:spPr>
            <a:xfrm>
              <a:off x="2684849" y="1510697"/>
              <a:ext cx="1591339" cy="1648002"/>
            </a:xfrm>
            <a:prstGeom prst="rect">
              <a:avLst/>
            </a:prstGeom>
          </p:spPr>
        </p:pic>
        <p:sp>
          <p:nvSpPr>
            <p:cNvPr id="30" name="Gleichschenkliges Dreieck 29">
              <a:extLst>
                <a:ext uri="{FF2B5EF4-FFF2-40B4-BE49-F238E27FC236}">
                  <a16:creationId xmlns:a16="http://schemas.microsoft.com/office/drawing/2014/main" id="{0421950B-AABA-48B1-9AB7-E39F9A6370D9}"/>
                </a:ext>
              </a:extLst>
            </p:cNvPr>
            <p:cNvSpPr/>
            <p:nvPr/>
          </p:nvSpPr>
          <p:spPr>
            <a:xfrm>
              <a:off x="3800007" y="1941500"/>
              <a:ext cx="820444" cy="1132949"/>
            </a:xfrm>
            <a:prstGeom prst="triangle">
              <a:avLst>
                <a:gd name="adj" fmla="val 19222"/>
              </a:avLst>
            </a:prstGeom>
            <a:noFill/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de-DE" sz="240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31" name="Gleichschenkliges Dreieck 30">
              <a:extLst>
                <a:ext uri="{FF2B5EF4-FFF2-40B4-BE49-F238E27FC236}">
                  <a16:creationId xmlns:a16="http://schemas.microsoft.com/office/drawing/2014/main" id="{A94AB1C0-D290-4184-84EB-9A02690A0021}"/>
                </a:ext>
              </a:extLst>
            </p:cNvPr>
            <p:cNvSpPr/>
            <p:nvPr/>
          </p:nvSpPr>
          <p:spPr>
            <a:xfrm rot="17991127">
              <a:off x="3969450" y="1589544"/>
              <a:ext cx="846068" cy="1015275"/>
            </a:xfrm>
            <a:prstGeom prst="triangle">
              <a:avLst>
                <a:gd name="adj" fmla="val 49001"/>
              </a:avLst>
            </a:prstGeom>
            <a:noFill/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de-DE" sz="2400">
                <a:solidFill>
                  <a:prstClr val="white"/>
                </a:solidFill>
                <a:latin typeface="Arial"/>
              </a:endParaRPr>
            </a:p>
          </p:txBody>
        </p:sp>
        <p:pic>
          <p:nvPicPr>
            <p:cNvPr id="32" name="Picture 4" descr="Alps - Wikipedia">
              <a:extLst>
                <a:ext uri="{FF2B5EF4-FFF2-40B4-BE49-F238E27FC236}">
                  <a16:creationId xmlns:a16="http://schemas.microsoft.com/office/drawing/2014/main" id="{04900EEE-2528-4A04-B80B-C4E9C128D1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8210" y="1986471"/>
              <a:ext cx="1029064" cy="80360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33" name="Google Shape;212;p21">
              <a:extLst>
                <a:ext uri="{FF2B5EF4-FFF2-40B4-BE49-F238E27FC236}">
                  <a16:creationId xmlns:a16="http://schemas.microsoft.com/office/drawing/2014/main" id="{76A34ABE-7C66-4720-B108-60BF16CB8105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  <a:lum bright="70000" contrast="-70000"/>
            </a:blip>
            <a:srcRect l="24560" t="34234" r="17216" b="25669"/>
            <a:stretch/>
          </p:blipFill>
          <p:spPr>
            <a:xfrm>
              <a:off x="3684726" y="3053013"/>
              <a:ext cx="1050990" cy="73813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3067986" y="3289981"/>
            <a:ext cx="6090085" cy="443198"/>
          </a:xfrm>
        </p:spPr>
        <p:txBody>
          <a:bodyPr vert="horz" wrap="square" lIns="96000" tIns="0" rIns="96000" bIns="0" rtlCol="0" anchor="t" anchorCtr="0">
            <a:spAutoFit/>
          </a:bodyPr>
          <a:lstStyle/>
          <a:p>
            <a:pPr>
              <a:buFont typeface="+mj-lt"/>
            </a:pPr>
            <a:r>
              <a:rPr lang="en-GB" sz="3200" b="1" dirty="0">
                <a:solidFill>
                  <a:srgbClr val="C00000"/>
                </a:solidFill>
              </a:rPr>
              <a:t>Thank you for your attention!</a:t>
            </a:r>
            <a:endParaRPr lang="de-DE" sz="3200" b="1" dirty="0">
              <a:solidFill>
                <a:srgbClr val="C00000"/>
              </a:solidFill>
            </a:endParaRPr>
          </a:p>
        </p:txBody>
      </p:sp>
      <p:sp>
        <p:nvSpPr>
          <p:cNvPr id="21" name="Fußzeilenplatzhalter 3">
            <a:extLst>
              <a:ext uri="{FF2B5EF4-FFF2-40B4-BE49-F238E27FC236}">
                <a16:creationId xmlns:a16="http://schemas.microsoft.com/office/drawing/2014/main" id="{1DA46BC8-2F89-41B1-AE65-10644D532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1" y="6319070"/>
            <a:ext cx="7385751" cy="366183"/>
          </a:xfrm>
        </p:spPr>
        <p:txBody>
          <a:bodyPr/>
          <a:lstStyle/>
          <a:p>
            <a:pPr defTabSz="609585"/>
            <a:r>
              <a:rPr lang="en-GB" dirty="0">
                <a:solidFill>
                  <a:srgbClr val="2D4B9B">
                    <a:tint val="75000"/>
                  </a:srgbClr>
                </a:solidFill>
                <a:latin typeface="Arial"/>
              </a:rPr>
              <a:t>Chiara Marsigli</a:t>
            </a:r>
            <a:endParaRPr lang="de-DE" dirty="0">
              <a:solidFill>
                <a:srgbClr val="2D4B9B">
                  <a:tint val="75000"/>
                </a:srgbClr>
              </a:solidFill>
              <a:latin typeface="Arial"/>
            </a:endParaRPr>
          </a:p>
        </p:txBody>
      </p:sp>
      <p:sp>
        <p:nvSpPr>
          <p:cNvPr id="22" name="Foliennummernplatzhalter 4">
            <a:extLst>
              <a:ext uri="{FF2B5EF4-FFF2-40B4-BE49-F238E27FC236}">
                <a16:creationId xmlns:a16="http://schemas.microsoft.com/office/drawing/2014/main" id="{B6E51D41-76FA-4785-BAF3-DF284BE52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7151" y="6319070"/>
            <a:ext cx="697800" cy="366183"/>
          </a:xfrm>
        </p:spPr>
        <p:txBody>
          <a:bodyPr/>
          <a:lstStyle/>
          <a:p>
            <a:pPr defTabSz="609585"/>
            <a:fld id="{6558FC84-22FA-4F5E-86B7-A7761BE44B02}" type="slidenum">
              <a:rPr lang="de-DE">
                <a:solidFill>
                  <a:srgbClr val="2D4B9B">
                    <a:tint val="75000"/>
                  </a:srgbClr>
                </a:solidFill>
                <a:latin typeface="Arial"/>
              </a:rPr>
              <a:pPr defTabSz="609585"/>
              <a:t>29</a:t>
            </a:fld>
            <a:endParaRPr lang="de-DE" dirty="0">
              <a:solidFill>
                <a:srgbClr val="2D4B9B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08199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A18798F0-7D4B-4CB3-A31D-AFFA3DA9B832}"/>
              </a:ext>
            </a:extLst>
          </p:cNvPr>
          <p:cNvGrpSpPr/>
          <p:nvPr/>
        </p:nvGrpSpPr>
        <p:grpSpPr>
          <a:xfrm>
            <a:off x="2223911" y="1103243"/>
            <a:ext cx="7853364" cy="4691922"/>
            <a:chOff x="1049866" y="461019"/>
            <a:chExt cx="6096000" cy="4064000"/>
          </a:xfrm>
        </p:grpSpPr>
        <p:graphicFrame>
          <p:nvGraphicFramePr>
            <p:cNvPr id="3" name="Diagramm 2">
              <a:extLst>
                <a:ext uri="{FF2B5EF4-FFF2-40B4-BE49-F238E27FC236}">
                  <a16:creationId xmlns:a16="http://schemas.microsoft.com/office/drawing/2014/main" id="{31E3FF53-68A4-45D9-8685-9C095F5F181F}"/>
                </a:ext>
              </a:extLst>
            </p:cNvPr>
            <p:cNvGraphicFramePr/>
            <p:nvPr>
              <p:extLst/>
            </p:nvPr>
          </p:nvGraphicFramePr>
          <p:xfrm>
            <a:off x="1049866" y="461019"/>
            <a:ext cx="6096000" cy="40640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96E06A02-D937-4109-BD6C-EAA31E57C22F}"/>
                </a:ext>
              </a:extLst>
            </p:cNvPr>
            <p:cNvSpPr txBox="1"/>
            <p:nvPr/>
          </p:nvSpPr>
          <p:spPr>
            <a:xfrm>
              <a:off x="2492299" y="3836088"/>
              <a:ext cx="3277724" cy="3583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dirty="0"/>
                <a:t>Integrated IDEA-S4S network</a:t>
              </a:r>
            </a:p>
          </p:txBody>
        </p:sp>
      </p:grpSp>
      <p:sp>
        <p:nvSpPr>
          <p:cNvPr id="5" name="Datumsplatzhalter 2">
            <a:extLst>
              <a:ext uri="{FF2B5EF4-FFF2-40B4-BE49-F238E27FC236}">
                <a16:creationId xmlns:a16="http://schemas.microsoft.com/office/drawing/2014/main" id="{564CD85D-C72F-438E-AF95-BA70FA742EB8}"/>
              </a:ext>
            </a:extLst>
          </p:cNvPr>
          <p:cNvSpPr txBox="1">
            <a:spLocks/>
          </p:cNvSpPr>
          <p:nvPr/>
        </p:nvSpPr>
        <p:spPr>
          <a:xfrm>
            <a:off x="722888" y="6319070"/>
            <a:ext cx="2858512" cy="366183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585"/>
            <a:r>
              <a:rPr lang="de-DE">
                <a:solidFill>
                  <a:srgbClr val="2D4B9B">
                    <a:tint val="75000"/>
                  </a:srgbClr>
                </a:solidFill>
                <a:latin typeface="Arial"/>
              </a:rPr>
              <a:t>2023</a:t>
            </a:r>
            <a:endParaRPr lang="de-DE" dirty="0">
              <a:solidFill>
                <a:srgbClr val="2D4B9B">
                  <a:tint val="75000"/>
                </a:srgbClr>
              </a:solidFill>
              <a:latin typeface="Arial"/>
            </a:endParaRPr>
          </a:p>
        </p:txBody>
      </p:sp>
      <p:sp>
        <p:nvSpPr>
          <p:cNvPr id="6" name="Fußzeilenplatzhalter 3">
            <a:extLst>
              <a:ext uri="{FF2B5EF4-FFF2-40B4-BE49-F238E27FC236}">
                <a16:creationId xmlns:a16="http://schemas.microsoft.com/office/drawing/2014/main" id="{9B832DCC-9B16-4872-97E1-D0F3CCA10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1" y="6319070"/>
            <a:ext cx="7385751" cy="366183"/>
          </a:xfrm>
        </p:spPr>
        <p:txBody>
          <a:bodyPr/>
          <a:lstStyle/>
          <a:p>
            <a:pPr defTabSz="609585"/>
            <a:r>
              <a:rPr lang="en-GB" dirty="0">
                <a:solidFill>
                  <a:srgbClr val="2D4B9B">
                    <a:tint val="75000"/>
                  </a:srgbClr>
                </a:solidFill>
                <a:latin typeface="Arial"/>
              </a:rPr>
              <a:t>Chiara Marsigli</a:t>
            </a:r>
            <a:endParaRPr lang="de-DE" dirty="0">
              <a:solidFill>
                <a:srgbClr val="2D4B9B">
                  <a:tint val="75000"/>
                </a:srgbClr>
              </a:solidFill>
              <a:latin typeface="Arial"/>
            </a:endParaRPr>
          </a:p>
        </p:txBody>
      </p:sp>
      <p:sp>
        <p:nvSpPr>
          <p:cNvPr id="7" name="Foliennummernplatzhalter 4">
            <a:extLst>
              <a:ext uri="{FF2B5EF4-FFF2-40B4-BE49-F238E27FC236}">
                <a16:creationId xmlns:a16="http://schemas.microsoft.com/office/drawing/2014/main" id="{A30DFD5B-E315-40ED-901E-EFA3ED333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7151" y="6319070"/>
            <a:ext cx="697800" cy="366183"/>
          </a:xfrm>
        </p:spPr>
        <p:txBody>
          <a:bodyPr/>
          <a:lstStyle/>
          <a:p>
            <a:pPr defTabSz="609585"/>
            <a:fld id="{6558FC84-22FA-4F5E-86B7-A7761BE44B02}" type="slidenum">
              <a:rPr lang="de-DE">
                <a:solidFill>
                  <a:srgbClr val="2D4B9B">
                    <a:tint val="75000"/>
                  </a:srgbClr>
                </a:solidFill>
                <a:latin typeface="Arial"/>
              </a:rPr>
              <a:pPr defTabSz="609585"/>
              <a:t>3</a:t>
            </a:fld>
            <a:endParaRPr lang="de-DE" dirty="0">
              <a:solidFill>
                <a:srgbClr val="2D4B9B">
                  <a:tint val="75000"/>
                </a:srgbClr>
              </a:solidFill>
              <a:latin typeface="Arial"/>
            </a:endParaRP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D84D72B2-CA98-4535-A799-33B1453F0978}"/>
              </a:ext>
            </a:extLst>
          </p:cNvPr>
          <p:cNvSpPr txBox="1">
            <a:spLocks/>
          </p:cNvSpPr>
          <p:nvPr/>
        </p:nvSpPr>
        <p:spPr>
          <a:xfrm>
            <a:off x="487294" y="42776"/>
            <a:ext cx="11137900" cy="886397"/>
          </a:xfrm>
          <a:prstGeom prst="rect">
            <a:avLst/>
          </a:prstGeom>
        </p:spPr>
        <p:txBody>
          <a:bodyPr vert="horz" wrap="square" lIns="72000" tIns="0" rIns="72000" bIns="0" rtlCol="0" anchor="t" anchorCtr="0">
            <a:sp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/>
              <a:t>Italia – Deutschland </a:t>
            </a:r>
            <a:br>
              <a:rPr lang="en-US" sz="3200" b="1" dirty="0"/>
            </a:br>
            <a:r>
              <a:rPr lang="en-US" sz="3200" b="1" dirty="0"/>
              <a:t>science-4-services network in weather and climate </a:t>
            </a:r>
            <a:endParaRPr lang="de-DE" sz="3200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9DB7055-B3CA-4FBF-B0B3-F82777FF213B}"/>
              </a:ext>
            </a:extLst>
          </p:cNvPr>
          <p:cNvSpPr txBox="1"/>
          <p:nvPr/>
        </p:nvSpPr>
        <p:spPr>
          <a:xfrm rot="296394">
            <a:off x="507967" y="1081853"/>
            <a:ext cx="24252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  <a:highlight>
                  <a:srgbClr val="D1051B"/>
                </a:highlight>
              </a:rPr>
              <a:t>IDEA-S4S</a:t>
            </a:r>
            <a:endParaRPr lang="de-DE" sz="3200" dirty="0">
              <a:solidFill>
                <a:schemeClr val="bg1"/>
              </a:solidFill>
              <a:highlight>
                <a:srgbClr val="D1051B"/>
              </a:highlight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51289A8D-4A38-4EF1-834B-4BCC081E7F0C}"/>
              </a:ext>
            </a:extLst>
          </p:cNvPr>
          <p:cNvSpPr txBox="1"/>
          <p:nvPr/>
        </p:nvSpPr>
        <p:spPr>
          <a:xfrm>
            <a:off x="9233452" y="5874026"/>
            <a:ext cx="2862470" cy="366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Claudia Volosciuk, DWD</a:t>
            </a:r>
          </a:p>
        </p:txBody>
      </p:sp>
    </p:spTree>
    <p:extLst>
      <p:ext uri="{BB962C8B-B14F-4D97-AF65-F5344CB8AC3E}">
        <p14:creationId xmlns:p14="http://schemas.microsoft.com/office/powerpoint/2010/main" val="1433694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6"/>
          <p:cNvSpPr txBox="1">
            <a:spLocks noGrp="1"/>
          </p:cNvSpPr>
          <p:nvPr>
            <p:ph type="title"/>
          </p:nvPr>
        </p:nvSpPr>
        <p:spPr>
          <a:xfrm>
            <a:off x="606718" y="341421"/>
            <a:ext cx="9236821" cy="480132"/>
          </a:xfrm>
          <a:prstGeom prst="rect">
            <a:avLst/>
          </a:prstGeom>
        </p:spPr>
        <p:txBody>
          <a:bodyPr spcFirstLastPara="1" vert="horz" wrap="square" lIns="0" tIns="0" rIns="0" bIns="0" rtlCol="0" anchor="b" anchorCtr="0">
            <a:normAutofit/>
          </a:bodyPr>
          <a:lstStyle/>
          <a:p>
            <a:pPr>
              <a:spcBef>
                <a:spcPts val="0"/>
              </a:spcBef>
            </a:pPr>
            <a:r>
              <a:rPr lang="en-US" sz="3200" dirty="0"/>
              <a:t>Dust and pollen forecast for energy and health</a:t>
            </a:r>
            <a:endParaRPr sz="3200" dirty="0"/>
          </a:p>
        </p:txBody>
      </p:sp>
      <p:pic>
        <p:nvPicPr>
          <p:cNvPr id="124" name="Google Shape;124;p16"/>
          <p:cNvPicPr preferRelativeResize="0"/>
          <p:nvPr/>
        </p:nvPicPr>
        <p:blipFill rotWithShape="1">
          <a:blip r:embed="rId3">
            <a:alphaModFix/>
          </a:blip>
          <a:srcRect r="25810" b="10538"/>
          <a:stretch/>
        </p:blipFill>
        <p:spPr>
          <a:xfrm>
            <a:off x="9268953" y="1890135"/>
            <a:ext cx="2203900" cy="3322132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Foliennummernplatzhalter 4">
            <a:extLst>
              <a:ext uri="{FF2B5EF4-FFF2-40B4-BE49-F238E27FC236}">
                <a16:creationId xmlns:a16="http://schemas.microsoft.com/office/drawing/2014/main" id="{93762443-BD7A-41FA-916D-A7E9B6E3C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7151" y="6319070"/>
            <a:ext cx="697800" cy="366183"/>
          </a:xfrm>
        </p:spPr>
        <p:txBody>
          <a:bodyPr/>
          <a:lstStyle/>
          <a:p>
            <a:fld id="{6558FC84-22FA-4F5E-86B7-A7761BE44B02}" type="slidenum">
              <a:rPr lang="de-DE" smtClean="0"/>
              <a:pPr/>
              <a:t>30</a:t>
            </a:fld>
            <a:endParaRPr lang="de-DE" dirty="0"/>
          </a:p>
        </p:txBody>
      </p:sp>
      <p:sp>
        <p:nvSpPr>
          <p:cNvPr id="20" name="Datumsplatzhalter 2">
            <a:extLst>
              <a:ext uri="{FF2B5EF4-FFF2-40B4-BE49-F238E27FC236}">
                <a16:creationId xmlns:a16="http://schemas.microsoft.com/office/drawing/2014/main" id="{254BDC48-CC02-4103-BBAF-4B0C511C5E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2888" y="6319070"/>
            <a:ext cx="2858512" cy="366183"/>
          </a:xfrm>
        </p:spPr>
        <p:txBody>
          <a:bodyPr/>
          <a:lstStyle/>
          <a:p>
            <a:r>
              <a:rPr lang="de-DE" dirty="0"/>
              <a:t>2022</a:t>
            </a:r>
          </a:p>
        </p:txBody>
      </p:sp>
      <p:sp>
        <p:nvSpPr>
          <p:cNvPr id="21" name="Fußzeilenplatzhalter 3">
            <a:extLst>
              <a:ext uri="{FF2B5EF4-FFF2-40B4-BE49-F238E27FC236}">
                <a16:creationId xmlns:a16="http://schemas.microsoft.com/office/drawing/2014/main" id="{6136CA7F-609D-4CFD-B8BE-B1161DA64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1" y="6319070"/>
            <a:ext cx="7385751" cy="366183"/>
          </a:xfrm>
        </p:spPr>
        <p:txBody>
          <a:bodyPr/>
          <a:lstStyle/>
          <a:p>
            <a:r>
              <a:rPr lang="en-GB" dirty="0"/>
              <a:t>Chiara Marsigli</a:t>
            </a:r>
            <a:endParaRPr lang="de-DE" dirty="0"/>
          </a:p>
        </p:txBody>
      </p:sp>
      <p:pic>
        <p:nvPicPr>
          <p:cNvPr id="16" name="Google Shape;9;p1">
            <a:extLst>
              <a:ext uri="{FF2B5EF4-FFF2-40B4-BE49-F238E27FC236}">
                <a16:creationId xmlns:a16="http://schemas.microsoft.com/office/drawing/2014/main" id="{AA22066E-9296-4BEA-9FAF-70A437D7FF5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84330" y="5413844"/>
            <a:ext cx="1439557" cy="666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93;p15">
            <a:extLst>
              <a:ext uri="{FF2B5EF4-FFF2-40B4-BE49-F238E27FC236}">
                <a16:creationId xmlns:a16="http://schemas.microsoft.com/office/drawing/2014/main" id="{E4A887A6-8FF9-4CE8-8CA7-0EDA0D7418A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9148" y="1966241"/>
            <a:ext cx="3169920" cy="3169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29;p16">
            <a:extLst>
              <a:ext uri="{FF2B5EF4-FFF2-40B4-BE49-F238E27FC236}">
                <a16:creationId xmlns:a16="http://schemas.microsoft.com/office/drawing/2014/main" id="{25EC1208-F3D7-4F3B-A398-14AD206D9BF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t="7669" b="8879"/>
          <a:stretch/>
        </p:blipFill>
        <p:spPr>
          <a:xfrm>
            <a:off x="6903097" y="2936425"/>
            <a:ext cx="2097868" cy="37888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6" name="Google Shape;126;p16"/>
          <p:cNvGrpSpPr/>
          <p:nvPr/>
        </p:nvGrpSpPr>
        <p:grpSpPr>
          <a:xfrm>
            <a:off x="4939660" y="1186762"/>
            <a:ext cx="3708136" cy="2647081"/>
            <a:chOff x="396000" y="1023875"/>
            <a:chExt cx="2991076" cy="2119700"/>
          </a:xfrm>
        </p:grpSpPr>
        <p:pic>
          <p:nvPicPr>
            <p:cNvPr id="127" name="Google Shape;127;p16"/>
            <p:cNvPicPr preferRelativeResize="0"/>
            <p:nvPr/>
          </p:nvPicPr>
          <p:blipFill rotWithShape="1">
            <a:blip r:embed="rId7">
              <a:alphaModFix/>
            </a:blip>
            <a:srcRect b="14733"/>
            <a:stretch/>
          </p:blipFill>
          <p:spPr>
            <a:xfrm>
              <a:off x="396000" y="1023875"/>
              <a:ext cx="2991076" cy="2119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8" name="Google Shape;128;p16"/>
            <p:cNvPicPr preferRelativeResize="0"/>
            <p:nvPr/>
          </p:nvPicPr>
          <p:blipFill rotWithShape="1">
            <a:blip r:embed="rId8">
              <a:alphaModFix/>
            </a:blip>
            <a:srcRect l="83722"/>
            <a:stretch/>
          </p:blipFill>
          <p:spPr>
            <a:xfrm>
              <a:off x="680874" y="2637200"/>
              <a:ext cx="166575" cy="2729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" name="Google Shape;92;p15">
            <a:extLst>
              <a:ext uri="{FF2B5EF4-FFF2-40B4-BE49-F238E27FC236}">
                <a16:creationId xmlns:a16="http://schemas.microsoft.com/office/drawing/2014/main" id="{D79DD707-6A1F-4298-A814-E5762BE6FA93}"/>
              </a:ext>
            </a:extLst>
          </p:cNvPr>
          <p:cNvSpPr txBox="1">
            <a:spLocks/>
          </p:cNvSpPr>
          <p:nvPr/>
        </p:nvSpPr>
        <p:spPr>
          <a:xfrm>
            <a:off x="1266283" y="1340761"/>
            <a:ext cx="2091509" cy="48013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b" anchorCtr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Font typeface="+mj-lt"/>
              <a:buNone/>
              <a:defRPr sz="2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ts val="1800"/>
            </a:pPr>
            <a:r>
              <a:rPr lang="en-US" sz="3200"/>
              <a:t>ICON-ART</a:t>
            </a:r>
            <a:endParaRPr lang="en-US" sz="3200" dirty="0"/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634B28AE-9536-4885-917D-3F06332FA855}"/>
              </a:ext>
            </a:extLst>
          </p:cNvPr>
          <p:cNvSpPr txBox="1"/>
          <p:nvPr/>
        </p:nvSpPr>
        <p:spPr>
          <a:xfrm>
            <a:off x="9683651" y="5746229"/>
            <a:ext cx="1985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solidFill>
                  <a:srgbClr val="1C1C1C"/>
                </a:solidFill>
              </a:rPr>
              <a:t>Ali Hoshyaripour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D08B9E-3854-40D0-BC11-397B653D5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1" y="1071221"/>
            <a:ext cx="11137900" cy="478905"/>
          </a:xfrm>
        </p:spPr>
        <p:txBody>
          <a:bodyPr/>
          <a:lstStyle/>
          <a:p>
            <a:pPr algn="ctr"/>
            <a:r>
              <a:rPr lang="de-DE" sz="2933" dirty="0" err="1"/>
              <a:t>Augmenting</a:t>
            </a:r>
            <a:r>
              <a:rPr lang="de-DE" sz="2933" dirty="0"/>
              <a:t> </a:t>
            </a:r>
            <a:r>
              <a:rPr lang="de-DE" sz="2933" dirty="0" err="1"/>
              <a:t>the</a:t>
            </a:r>
            <a:r>
              <a:rPr lang="de-DE" sz="2933" dirty="0"/>
              <a:t> </a:t>
            </a:r>
            <a:r>
              <a:rPr lang="de-DE" sz="2933" dirty="0" err="1"/>
              <a:t>hydrometeorological</a:t>
            </a:r>
            <a:r>
              <a:rPr lang="de-DE" sz="2933" dirty="0"/>
              <a:t> </a:t>
            </a:r>
            <a:r>
              <a:rPr lang="de-DE" sz="2933" dirty="0" err="1"/>
              <a:t>value</a:t>
            </a:r>
            <a:r>
              <a:rPr lang="de-DE" sz="2933" dirty="0"/>
              <a:t> </a:t>
            </a:r>
            <a:r>
              <a:rPr lang="de-DE" sz="2933" dirty="0" err="1"/>
              <a:t>chain</a:t>
            </a:r>
            <a:r>
              <a:rPr lang="de-DE" sz="2933" dirty="0"/>
              <a:t> </a:t>
            </a:r>
            <a:r>
              <a:rPr lang="de-DE" sz="2933" dirty="0" err="1"/>
              <a:t>through</a:t>
            </a:r>
            <a:r>
              <a:rPr lang="de-DE" sz="2933" dirty="0"/>
              <a:t> </a:t>
            </a:r>
            <a:r>
              <a:rPr lang="de-DE" sz="2933" dirty="0" err="1"/>
              <a:t>co</a:t>
            </a:r>
            <a:r>
              <a:rPr lang="de-DE" sz="2933" dirty="0"/>
              <a:t>-design</a:t>
            </a:r>
          </a:p>
        </p:txBody>
      </p: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01D90346-ACEF-4603-8BF9-E590081101BB}"/>
              </a:ext>
            </a:extLst>
          </p:cNvPr>
          <p:cNvSpPr/>
          <p:nvPr/>
        </p:nvSpPr>
        <p:spPr>
          <a:xfrm>
            <a:off x="1103445" y="2244103"/>
            <a:ext cx="7200800" cy="3134484"/>
          </a:xfrm>
          <a:prstGeom prst="roundRect">
            <a:avLst>
              <a:gd name="adj" fmla="val 32159"/>
            </a:avLst>
          </a:prstGeom>
          <a:solidFill>
            <a:srgbClr val="0070C0">
              <a:alpha val="78000"/>
            </a:srgb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de-DE" sz="1867" kern="0" dirty="0">
              <a:solidFill>
                <a:srgbClr val="000000"/>
              </a:solidFill>
              <a:latin typeface="Franklin Gothic Medium" panose="020B0603020102020204" pitchFamily="34" charset="0"/>
              <a:sym typeface="Arial"/>
            </a:endParaRPr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51487B94-F30F-4763-AB1E-7F9137B1D041}"/>
              </a:ext>
            </a:extLst>
          </p:cNvPr>
          <p:cNvSpPr/>
          <p:nvPr/>
        </p:nvSpPr>
        <p:spPr>
          <a:xfrm>
            <a:off x="3887755" y="2244103"/>
            <a:ext cx="7008779" cy="3134484"/>
          </a:xfrm>
          <a:prstGeom prst="roundRect">
            <a:avLst>
              <a:gd name="adj" fmla="val 32667"/>
            </a:avLst>
          </a:prstGeom>
          <a:solidFill>
            <a:srgbClr val="00B0F0">
              <a:alpha val="50000"/>
            </a:srgb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de-DE" sz="1867" kern="0" dirty="0">
              <a:solidFill>
                <a:srgbClr val="000000"/>
              </a:solidFill>
              <a:latin typeface="Franklin Gothic Medium" panose="020B0603020102020204" pitchFamily="34" charset="0"/>
              <a:sym typeface="Arial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9329742A-990E-4AA3-AC36-13BAF5635EE1}"/>
              </a:ext>
            </a:extLst>
          </p:cNvPr>
          <p:cNvSpPr txBox="1"/>
          <p:nvPr/>
        </p:nvSpPr>
        <p:spPr>
          <a:xfrm>
            <a:off x="10942296" y="3143005"/>
            <a:ext cx="768085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de-DE" sz="1867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HVZ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C5E51A3C-923B-4BC8-8ABC-0CB4C9A392B4}"/>
              </a:ext>
            </a:extLst>
          </p:cNvPr>
          <p:cNvSpPr txBox="1"/>
          <p:nvPr/>
        </p:nvSpPr>
        <p:spPr>
          <a:xfrm>
            <a:off x="341429" y="3199547"/>
            <a:ext cx="81171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de-DE" sz="1867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DWD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0FE26281-B371-49CA-8729-E739C7DA2ECD}"/>
              </a:ext>
            </a:extLst>
          </p:cNvPr>
          <p:cNvSpPr txBox="1"/>
          <p:nvPr/>
        </p:nvSpPr>
        <p:spPr>
          <a:xfrm>
            <a:off x="4847862" y="2342435"/>
            <a:ext cx="2496277" cy="83099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de-DE" sz="1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User-</a:t>
            </a:r>
            <a:r>
              <a:rPr lang="de-DE" sz="16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specific</a:t>
            </a:r>
            <a:r>
              <a:rPr lang="de-DE" sz="1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de-DE" sz="16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meteorological</a:t>
            </a:r>
            <a:r>
              <a:rPr lang="de-DE" sz="1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de-DE" sz="16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evaluation</a:t>
            </a:r>
            <a:r>
              <a:rPr lang="de-DE" sz="1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/ </a:t>
            </a:r>
            <a:r>
              <a:rPr lang="de-DE" sz="16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verification</a:t>
            </a:r>
            <a:r>
              <a:rPr lang="de-DE" sz="1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5A6161C9-710E-4552-A38B-71F931C9D9D2}"/>
              </a:ext>
            </a:extLst>
          </p:cNvPr>
          <p:cNvSpPr txBox="1"/>
          <p:nvPr/>
        </p:nvSpPr>
        <p:spPr>
          <a:xfrm>
            <a:off x="4847862" y="3381739"/>
            <a:ext cx="2496277" cy="584775"/>
          </a:xfrm>
          <a:prstGeom prst="rect">
            <a:avLst/>
          </a:prstGeom>
          <a:solidFill>
            <a:schemeClr val="bg1">
              <a:alpha val="50000"/>
            </a:schemeClr>
          </a:solidFill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de-DE" sz="1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Evaluation / </a:t>
            </a:r>
            <a:r>
              <a:rPr lang="de-DE" sz="16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verification</a:t>
            </a:r>
            <a:r>
              <a:rPr lang="de-DE" sz="1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de-DE" sz="16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by</a:t>
            </a:r>
            <a:r>
              <a:rPr lang="de-DE" sz="1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de-DE" sz="16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hydrologists</a:t>
            </a:r>
            <a:endParaRPr lang="de-DE" sz="16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5791C10A-60E2-45F7-9585-FD08177AA25E}"/>
              </a:ext>
            </a:extLst>
          </p:cNvPr>
          <p:cNvSpPr txBox="1"/>
          <p:nvPr/>
        </p:nvSpPr>
        <p:spPr>
          <a:xfrm>
            <a:off x="4847862" y="4262649"/>
            <a:ext cx="2496277" cy="830997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de-DE" sz="1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User-</a:t>
            </a:r>
            <a:r>
              <a:rPr lang="de-DE" sz="16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oriented</a:t>
            </a:r>
            <a:r>
              <a:rPr lang="de-DE" sz="1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de-DE" sz="16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product</a:t>
            </a:r>
            <a:r>
              <a:rPr lang="de-DE" sz="1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de-DE" sz="16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development</a:t>
            </a:r>
            <a:r>
              <a:rPr lang="de-DE" sz="1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de-DE" sz="16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of</a:t>
            </a:r>
            <a:r>
              <a:rPr lang="de-DE" sz="1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de-DE" sz="16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warning</a:t>
            </a:r>
            <a:r>
              <a:rPr lang="de-DE" sz="1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de-DE" sz="16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information</a:t>
            </a:r>
            <a:endParaRPr lang="de-DE" sz="16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" name="Pfeil: nach rechts gekrümmt 15">
            <a:extLst>
              <a:ext uri="{FF2B5EF4-FFF2-40B4-BE49-F238E27FC236}">
                <a16:creationId xmlns:a16="http://schemas.microsoft.com/office/drawing/2014/main" id="{4FF8C1A6-E98D-43D4-AF6C-B0AA509AF8CF}"/>
              </a:ext>
            </a:extLst>
          </p:cNvPr>
          <p:cNvSpPr/>
          <p:nvPr/>
        </p:nvSpPr>
        <p:spPr>
          <a:xfrm>
            <a:off x="4367808" y="3765782"/>
            <a:ext cx="384043" cy="1056117"/>
          </a:xfrm>
          <a:prstGeom prst="curvedRightArrow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de-DE" sz="1867" kern="0" dirty="0">
              <a:solidFill>
                <a:srgbClr val="000000"/>
              </a:solidFill>
              <a:latin typeface="Franklin Gothic Medium" panose="020B0603020102020204" pitchFamily="34" charset="0"/>
              <a:sym typeface="Arial"/>
            </a:endParaRPr>
          </a:p>
        </p:txBody>
      </p:sp>
      <p:sp>
        <p:nvSpPr>
          <p:cNvPr id="17" name="Pfeil: nach rechts gekrümmt 16">
            <a:extLst>
              <a:ext uri="{FF2B5EF4-FFF2-40B4-BE49-F238E27FC236}">
                <a16:creationId xmlns:a16="http://schemas.microsoft.com/office/drawing/2014/main" id="{E191B7E6-C16B-4AC4-8588-AB24709C09B4}"/>
              </a:ext>
            </a:extLst>
          </p:cNvPr>
          <p:cNvSpPr/>
          <p:nvPr/>
        </p:nvSpPr>
        <p:spPr>
          <a:xfrm>
            <a:off x="4367808" y="2673687"/>
            <a:ext cx="384043" cy="1056117"/>
          </a:xfrm>
          <a:prstGeom prst="curvedRightArrow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de-DE" sz="1867" kern="0" dirty="0">
              <a:solidFill>
                <a:srgbClr val="000000"/>
              </a:solidFill>
              <a:latin typeface="Franklin Gothic Medium" panose="020B0603020102020204" pitchFamily="34" charset="0"/>
              <a:sym typeface="Arial"/>
            </a:endParaRPr>
          </a:p>
        </p:txBody>
      </p:sp>
      <p:sp>
        <p:nvSpPr>
          <p:cNvPr id="18" name="Pfeil: nach rechts gekrümmt 17">
            <a:extLst>
              <a:ext uri="{FF2B5EF4-FFF2-40B4-BE49-F238E27FC236}">
                <a16:creationId xmlns:a16="http://schemas.microsoft.com/office/drawing/2014/main" id="{5D11A3B6-B567-43C6-892C-5C6234959B38}"/>
              </a:ext>
            </a:extLst>
          </p:cNvPr>
          <p:cNvSpPr/>
          <p:nvPr/>
        </p:nvSpPr>
        <p:spPr>
          <a:xfrm rot="10800000">
            <a:off x="7440149" y="2613655"/>
            <a:ext cx="384043" cy="1056117"/>
          </a:xfrm>
          <a:prstGeom prst="curvedRightArrow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de-DE" sz="1867" kern="0" dirty="0">
              <a:solidFill>
                <a:srgbClr val="000000"/>
              </a:solidFill>
              <a:latin typeface="Franklin Gothic Medium" panose="020B0603020102020204" pitchFamily="34" charset="0"/>
              <a:sym typeface="Arial"/>
            </a:endParaRPr>
          </a:p>
        </p:txBody>
      </p:sp>
      <p:sp>
        <p:nvSpPr>
          <p:cNvPr id="19" name="Pfeil: nach rechts gekrümmt 18">
            <a:extLst>
              <a:ext uri="{FF2B5EF4-FFF2-40B4-BE49-F238E27FC236}">
                <a16:creationId xmlns:a16="http://schemas.microsoft.com/office/drawing/2014/main" id="{DB1F3438-8470-4AC6-852E-2AC62AC337C6}"/>
              </a:ext>
            </a:extLst>
          </p:cNvPr>
          <p:cNvSpPr/>
          <p:nvPr/>
        </p:nvSpPr>
        <p:spPr>
          <a:xfrm rot="10800000">
            <a:off x="7440149" y="3765782"/>
            <a:ext cx="384043" cy="1056117"/>
          </a:xfrm>
          <a:prstGeom prst="curvedRightArrow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de-DE" sz="1867" kern="0" dirty="0">
              <a:solidFill>
                <a:srgbClr val="000000"/>
              </a:solidFill>
              <a:latin typeface="Franklin Gothic Medium" panose="020B0603020102020204" pitchFamily="34" charset="0"/>
              <a:sym typeface="Arial"/>
            </a:endParaRPr>
          </a:p>
        </p:txBody>
      </p:sp>
      <p:sp>
        <p:nvSpPr>
          <p:cNvPr id="20" name="Pfeil: nach rechts gekrümmt 19">
            <a:extLst>
              <a:ext uri="{FF2B5EF4-FFF2-40B4-BE49-F238E27FC236}">
                <a16:creationId xmlns:a16="http://schemas.microsoft.com/office/drawing/2014/main" id="{DD818810-DDA7-4817-84B1-BAE870808A52}"/>
              </a:ext>
            </a:extLst>
          </p:cNvPr>
          <p:cNvSpPr/>
          <p:nvPr/>
        </p:nvSpPr>
        <p:spPr>
          <a:xfrm>
            <a:off x="4083150" y="2517643"/>
            <a:ext cx="668701" cy="2496276"/>
          </a:xfrm>
          <a:prstGeom prst="curvedRightArrow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de-DE" sz="1867" kern="0" dirty="0">
              <a:solidFill>
                <a:srgbClr val="000000"/>
              </a:solidFill>
              <a:latin typeface="Franklin Gothic Medium" panose="020B0603020102020204" pitchFamily="34" charset="0"/>
              <a:sym typeface="Arial"/>
            </a:endParaRPr>
          </a:p>
        </p:txBody>
      </p:sp>
      <p:sp>
        <p:nvSpPr>
          <p:cNvPr id="21" name="Pfeil: nach rechts gekrümmt 20">
            <a:extLst>
              <a:ext uri="{FF2B5EF4-FFF2-40B4-BE49-F238E27FC236}">
                <a16:creationId xmlns:a16="http://schemas.microsoft.com/office/drawing/2014/main" id="{CC8E8E0D-2933-438E-AB15-13E18BA8A080}"/>
              </a:ext>
            </a:extLst>
          </p:cNvPr>
          <p:cNvSpPr/>
          <p:nvPr/>
        </p:nvSpPr>
        <p:spPr>
          <a:xfrm rot="10800000">
            <a:off x="7440151" y="2431387"/>
            <a:ext cx="668701" cy="2496276"/>
          </a:xfrm>
          <a:prstGeom prst="curvedRightArrow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de-DE" sz="1867" kern="0" dirty="0">
              <a:solidFill>
                <a:srgbClr val="000000"/>
              </a:solidFill>
              <a:latin typeface="Franklin Gothic Medium" panose="020B0603020102020204" pitchFamily="34" charset="0"/>
              <a:sym typeface="Arial"/>
            </a:endParaRP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21E34CDF-9C54-4CAB-80FE-75657251DF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0730" y="3404369"/>
            <a:ext cx="1174825" cy="311815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219AE04C-1D78-4A3F-8D34-FE4B4BACFC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34179" y="2469897"/>
            <a:ext cx="632863" cy="559273"/>
          </a:xfrm>
          <a:prstGeom prst="rect">
            <a:avLst/>
          </a:prstGeom>
        </p:spPr>
      </p:pic>
      <p:sp>
        <p:nvSpPr>
          <p:cNvPr id="27" name="Textfeld 26">
            <a:extLst>
              <a:ext uri="{FF2B5EF4-FFF2-40B4-BE49-F238E27FC236}">
                <a16:creationId xmlns:a16="http://schemas.microsoft.com/office/drawing/2014/main" id="{685AD908-20ED-40C5-A1EB-FDBB69C9EFCE}"/>
              </a:ext>
            </a:extLst>
          </p:cNvPr>
          <p:cNvSpPr txBox="1"/>
          <p:nvPr/>
        </p:nvSpPr>
        <p:spPr>
          <a:xfrm>
            <a:off x="1644918" y="2967421"/>
            <a:ext cx="891753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de-DE" sz="2133" b="1" kern="0" dirty="0">
                <a:solidFill>
                  <a:srgbClr val="1C2D5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ICON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6C00B239-A3D4-4F91-A61C-5E153C65431F}"/>
              </a:ext>
            </a:extLst>
          </p:cNvPr>
          <p:cNvSpPr txBox="1"/>
          <p:nvPr/>
        </p:nvSpPr>
        <p:spPr>
          <a:xfrm>
            <a:off x="1305126" y="3635797"/>
            <a:ext cx="1334489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de-DE" sz="2133" b="1" kern="0" dirty="0">
                <a:solidFill>
                  <a:srgbClr val="1C2D5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GLORI-DT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12B165E1-D621-4F01-BA71-813CE297671D}"/>
              </a:ext>
            </a:extLst>
          </p:cNvPr>
          <p:cNvSpPr txBox="1"/>
          <p:nvPr/>
        </p:nvSpPr>
        <p:spPr>
          <a:xfrm>
            <a:off x="2110902" y="4272001"/>
            <a:ext cx="1633492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de-DE" sz="2133" b="1" kern="0" dirty="0">
                <a:solidFill>
                  <a:srgbClr val="1C2D5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Radar / Obs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63D87A5A-5664-4509-B020-65DE5AADA76A}"/>
              </a:ext>
            </a:extLst>
          </p:cNvPr>
          <p:cNvSpPr txBox="1"/>
          <p:nvPr/>
        </p:nvSpPr>
        <p:spPr>
          <a:xfrm>
            <a:off x="1679509" y="4865040"/>
            <a:ext cx="1896211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de-DE" sz="2133" b="1" kern="0" dirty="0" err="1">
                <a:solidFill>
                  <a:srgbClr val="1C2D5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climatologies</a:t>
            </a:r>
            <a:endParaRPr lang="de-DE" sz="2133" b="1" kern="0" dirty="0">
              <a:solidFill>
                <a:srgbClr val="1C2D5E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141FFC10-999A-488F-89A1-5308C76A5C2A}"/>
              </a:ext>
            </a:extLst>
          </p:cNvPr>
          <p:cNvSpPr txBox="1"/>
          <p:nvPr/>
        </p:nvSpPr>
        <p:spPr>
          <a:xfrm>
            <a:off x="8727501" y="2300646"/>
            <a:ext cx="1592969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de-DE" sz="2133" b="1" kern="0" dirty="0">
                <a:solidFill>
                  <a:srgbClr val="2D4B9B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Obs / Pegel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B91CEBB4-683B-47B6-9A3D-8803D924CA34}"/>
              </a:ext>
            </a:extLst>
          </p:cNvPr>
          <p:cNvSpPr txBox="1"/>
          <p:nvPr/>
        </p:nvSpPr>
        <p:spPr>
          <a:xfrm>
            <a:off x="8710897" y="3348188"/>
            <a:ext cx="2233456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219170">
              <a:buClr>
                <a:srgbClr val="000000"/>
              </a:buClr>
              <a:defRPr/>
            </a:pPr>
            <a:r>
              <a:rPr lang="de-DE" sz="2133" b="1" kern="0" dirty="0">
                <a:solidFill>
                  <a:srgbClr val="2D4B9B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Flood </a:t>
            </a:r>
            <a:r>
              <a:rPr lang="de-DE" sz="2133" b="1" kern="0" dirty="0" err="1">
                <a:solidFill>
                  <a:srgbClr val="2D4B9B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forecasting</a:t>
            </a:r>
            <a:r>
              <a:rPr lang="de-DE" sz="2133" b="1" kern="0" dirty="0">
                <a:solidFill>
                  <a:srgbClr val="2D4B9B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de-DE" sz="2133" b="1" kern="0" dirty="0" err="1">
                <a:solidFill>
                  <a:srgbClr val="2D4B9B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models</a:t>
            </a:r>
            <a:endParaRPr lang="de-DE" sz="2133" b="1" kern="0" dirty="0">
              <a:solidFill>
                <a:srgbClr val="2D4B9B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82E2CB35-457F-4E5F-8E90-D3EF1A4D5B4D}"/>
              </a:ext>
            </a:extLst>
          </p:cNvPr>
          <p:cNvSpPr txBox="1"/>
          <p:nvPr/>
        </p:nvSpPr>
        <p:spPr>
          <a:xfrm>
            <a:off x="8678629" y="4454269"/>
            <a:ext cx="1671999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de-DE" sz="2133" b="1" kern="0" dirty="0">
                <a:solidFill>
                  <a:srgbClr val="2D4B9B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Flood </a:t>
            </a:r>
            <a:r>
              <a:rPr lang="de-DE" sz="2133" b="1" kern="0" dirty="0" err="1">
                <a:solidFill>
                  <a:srgbClr val="2D4B9B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predictions</a:t>
            </a:r>
            <a:endParaRPr lang="de-DE" sz="2133" b="1" kern="0" dirty="0">
              <a:solidFill>
                <a:srgbClr val="2D4B9B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AA1032AC-1313-40C0-96F9-CFBB4F137C79}"/>
              </a:ext>
            </a:extLst>
          </p:cNvPr>
          <p:cNvSpPr txBox="1"/>
          <p:nvPr/>
        </p:nvSpPr>
        <p:spPr>
          <a:xfrm>
            <a:off x="846411" y="1692477"/>
            <a:ext cx="10242144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de-DE" sz="2133" kern="0" dirty="0" err="1">
                <a:solidFill>
                  <a:srgbClr val="000000"/>
                </a:solidFill>
                <a:latin typeface="Franklin Gothic Medium" panose="020B0603020102020204" pitchFamily="34" charset="0"/>
                <a:cs typeface="Arial"/>
                <a:sym typeface="Arial"/>
              </a:rPr>
              <a:t>Collaboration</a:t>
            </a:r>
            <a:r>
              <a:rPr lang="de-DE" sz="2133" kern="0" dirty="0">
                <a:solidFill>
                  <a:srgbClr val="000000"/>
                </a:solidFill>
                <a:latin typeface="Franklin Gothic Medium" panose="020B0603020102020204" pitchFamily="34" charset="0"/>
                <a:cs typeface="Arial"/>
                <a:sym typeface="Arial"/>
              </a:rPr>
              <a:t> </a:t>
            </a:r>
            <a:r>
              <a:rPr lang="de-DE" sz="2133" kern="0" dirty="0" err="1">
                <a:solidFill>
                  <a:srgbClr val="000000"/>
                </a:solidFill>
                <a:latin typeface="Franklin Gothic Medium" panose="020B0603020102020204" pitchFamily="34" charset="0"/>
                <a:cs typeface="Arial"/>
                <a:sym typeface="Arial"/>
              </a:rPr>
              <a:t>of</a:t>
            </a:r>
            <a:r>
              <a:rPr lang="de-DE" sz="2133" kern="0" dirty="0">
                <a:solidFill>
                  <a:srgbClr val="000000"/>
                </a:solidFill>
                <a:latin typeface="Franklin Gothic Medium" panose="020B0603020102020204" pitchFamily="34" charset="0"/>
                <a:cs typeface="Arial"/>
                <a:sym typeface="Arial"/>
              </a:rPr>
              <a:t> DWD </a:t>
            </a:r>
            <a:r>
              <a:rPr lang="de-DE" sz="2133" kern="0" dirty="0" err="1">
                <a:solidFill>
                  <a:srgbClr val="000000"/>
                </a:solidFill>
                <a:latin typeface="Franklin Gothic Medium" panose="020B0603020102020204" pitchFamily="34" charset="0"/>
                <a:cs typeface="Arial"/>
                <a:sym typeface="Arial"/>
              </a:rPr>
              <a:t>with</a:t>
            </a:r>
            <a:r>
              <a:rPr lang="de-DE" sz="2133" kern="0" dirty="0">
                <a:solidFill>
                  <a:srgbClr val="000000"/>
                </a:solidFill>
                <a:latin typeface="Franklin Gothic Medium" panose="020B0603020102020204" pitchFamily="34" charset="0"/>
                <a:cs typeface="Arial"/>
                <a:sym typeface="Arial"/>
              </a:rPr>
              <a:t> regional </a:t>
            </a:r>
            <a:r>
              <a:rPr lang="de-DE" sz="2133" kern="0" dirty="0" err="1">
                <a:solidFill>
                  <a:srgbClr val="000000"/>
                </a:solidFill>
                <a:latin typeface="Franklin Gothic Medium" panose="020B0603020102020204" pitchFamily="34" charset="0"/>
                <a:cs typeface="Arial"/>
                <a:sym typeface="Arial"/>
              </a:rPr>
              <a:t>flood</a:t>
            </a:r>
            <a:r>
              <a:rPr lang="de-DE" sz="2133" kern="0" dirty="0">
                <a:solidFill>
                  <a:srgbClr val="000000"/>
                </a:solidFill>
                <a:latin typeface="Franklin Gothic Medium" panose="020B0603020102020204" pitchFamily="34" charset="0"/>
                <a:cs typeface="Arial"/>
                <a:sym typeface="Arial"/>
              </a:rPr>
              <a:t> </a:t>
            </a:r>
            <a:r>
              <a:rPr lang="de-DE" sz="2133" kern="0" dirty="0" err="1">
                <a:solidFill>
                  <a:srgbClr val="000000"/>
                </a:solidFill>
                <a:latin typeface="Franklin Gothic Medium" panose="020B0603020102020204" pitchFamily="34" charset="0"/>
                <a:cs typeface="Arial"/>
                <a:sym typeface="Arial"/>
              </a:rPr>
              <a:t>forecasting</a:t>
            </a:r>
            <a:r>
              <a:rPr lang="de-DE" sz="2133" kern="0" dirty="0">
                <a:solidFill>
                  <a:srgbClr val="000000"/>
                </a:solidFill>
                <a:latin typeface="Franklin Gothic Medium" panose="020B0603020102020204" pitchFamily="34" charset="0"/>
                <a:cs typeface="Arial"/>
                <a:sym typeface="Arial"/>
              </a:rPr>
              <a:t> </a:t>
            </a:r>
            <a:r>
              <a:rPr lang="de-DE" sz="2133" kern="0" dirty="0" err="1">
                <a:solidFill>
                  <a:srgbClr val="000000"/>
                </a:solidFill>
                <a:latin typeface="Franklin Gothic Medium" panose="020B0603020102020204" pitchFamily="34" charset="0"/>
                <a:cs typeface="Arial"/>
                <a:sym typeface="Arial"/>
              </a:rPr>
              <a:t>centres</a:t>
            </a:r>
            <a:r>
              <a:rPr lang="de-DE" sz="2133" kern="0" dirty="0">
                <a:solidFill>
                  <a:srgbClr val="000000"/>
                </a:solidFill>
                <a:latin typeface="Franklin Gothic Medium" panose="020B0603020102020204" pitchFamily="34" charset="0"/>
                <a:cs typeface="Arial"/>
                <a:sym typeface="Arial"/>
              </a:rPr>
              <a:t> (HVZ)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251DD31B-DAED-41CF-8EEB-8CAD79F2FA0C}"/>
              </a:ext>
            </a:extLst>
          </p:cNvPr>
          <p:cNvGrpSpPr/>
          <p:nvPr/>
        </p:nvGrpSpPr>
        <p:grpSpPr>
          <a:xfrm>
            <a:off x="5231904" y="5220422"/>
            <a:ext cx="6180008" cy="955729"/>
            <a:chOff x="3923928" y="4011903"/>
            <a:chExt cx="4635006" cy="716797"/>
          </a:xfrm>
        </p:grpSpPr>
        <p:sp>
          <p:nvSpPr>
            <p:cNvPr id="39" name="Textfeld 38">
              <a:extLst>
                <a:ext uri="{FF2B5EF4-FFF2-40B4-BE49-F238E27FC236}">
                  <a16:creationId xmlns:a16="http://schemas.microsoft.com/office/drawing/2014/main" id="{8BDF8054-2A9F-41C9-BB01-65B5C6FF518A}"/>
                </a:ext>
              </a:extLst>
            </p:cNvPr>
            <p:cNvSpPr txBox="1"/>
            <p:nvPr/>
          </p:nvSpPr>
          <p:spPr>
            <a:xfrm>
              <a:off x="3923928" y="4443958"/>
              <a:ext cx="4635006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r>
                <a:rPr lang="de-DE" sz="1867" kern="0" dirty="0" err="1">
                  <a:solidFill>
                    <a:srgbClr val="000000"/>
                  </a:solidFill>
                  <a:latin typeface="Franklin Gothic Medium" panose="020B0603020102020204" pitchFamily="34" charset="0"/>
                  <a:cs typeface="Arial"/>
                  <a:sym typeface="Arial"/>
                </a:rPr>
                <a:t>Decision</a:t>
              </a:r>
              <a:r>
                <a:rPr lang="de-DE" sz="1867" kern="0" dirty="0">
                  <a:solidFill>
                    <a:srgbClr val="000000"/>
                  </a:solidFill>
                  <a:latin typeface="Franklin Gothic Medium" panose="020B0603020102020204" pitchFamily="34" charset="0"/>
                  <a:cs typeface="Arial"/>
                  <a:sym typeface="Arial"/>
                </a:rPr>
                <a:t> </a:t>
              </a:r>
              <a:r>
                <a:rPr lang="de-DE" sz="1867" kern="0" dirty="0" err="1">
                  <a:solidFill>
                    <a:srgbClr val="000000"/>
                  </a:solidFill>
                  <a:latin typeface="Franklin Gothic Medium" panose="020B0603020102020204" pitchFamily="34" charset="0"/>
                  <a:cs typeface="Arial"/>
                  <a:sym typeface="Arial"/>
                </a:rPr>
                <a:t>maker</a:t>
              </a:r>
              <a:r>
                <a:rPr lang="de-DE" sz="1867" kern="0" dirty="0">
                  <a:solidFill>
                    <a:srgbClr val="000000"/>
                  </a:solidFill>
                  <a:latin typeface="Franklin Gothic Medium" panose="020B0603020102020204" pitchFamily="34" charset="0"/>
                  <a:cs typeface="Arial"/>
                  <a:sym typeface="Arial"/>
                </a:rPr>
                <a:t>, </a:t>
              </a:r>
              <a:r>
                <a:rPr lang="de-DE" sz="1867" kern="0" dirty="0" err="1">
                  <a:solidFill>
                    <a:srgbClr val="000000"/>
                  </a:solidFill>
                  <a:latin typeface="Franklin Gothic Medium" panose="020B0603020102020204" pitchFamily="34" charset="0"/>
                  <a:cs typeface="Arial"/>
                  <a:sym typeface="Arial"/>
                </a:rPr>
                <a:t>civil</a:t>
              </a:r>
              <a:r>
                <a:rPr lang="de-DE" sz="1867" kern="0" dirty="0">
                  <a:solidFill>
                    <a:srgbClr val="000000"/>
                  </a:solidFill>
                  <a:latin typeface="Franklin Gothic Medium" panose="020B0603020102020204" pitchFamily="34" charset="0"/>
                  <a:cs typeface="Arial"/>
                  <a:sym typeface="Arial"/>
                </a:rPr>
                <a:t> </a:t>
              </a:r>
              <a:r>
                <a:rPr lang="de-DE" sz="1867" kern="0" dirty="0" err="1">
                  <a:solidFill>
                    <a:srgbClr val="000000"/>
                  </a:solidFill>
                  <a:latin typeface="Franklin Gothic Medium" panose="020B0603020102020204" pitchFamily="34" charset="0"/>
                  <a:cs typeface="Arial"/>
                  <a:sym typeface="Arial"/>
                </a:rPr>
                <a:t>protection</a:t>
              </a:r>
              <a:r>
                <a:rPr lang="de-DE" sz="1867" kern="0" dirty="0">
                  <a:solidFill>
                    <a:srgbClr val="000000"/>
                  </a:solidFill>
                  <a:latin typeface="Franklin Gothic Medium" panose="020B0603020102020204" pitchFamily="34" charset="0"/>
                  <a:cs typeface="Arial"/>
                  <a:sym typeface="Arial"/>
                </a:rPr>
                <a:t>, </a:t>
              </a:r>
              <a:r>
                <a:rPr lang="de-DE" sz="1867" kern="0" dirty="0" err="1">
                  <a:solidFill>
                    <a:srgbClr val="000000"/>
                  </a:solidFill>
                  <a:latin typeface="Franklin Gothic Medium" panose="020B0603020102020204" pitchFamily="34" charset="0"/>
                  <a:cs typeface="Arial"/>
                  <a:sym typeface="Arial"/>
                </a:rPr>
                <a:t>emergency</a:t>
              </a:r>
              <a:r>
                <a:rPr lang="de-DE" sz="1867" kern="0" dirty="0">
                  <a:solidFill>
                    <a:srgbClr val="000000"/>
                  </a:solidFill>
                  <a:latin typeface="Franklin Gothic Medium" panose="020B0603020102020204" pitchFamily="34" charset="0"/>
                  <a:cs typeface="Arial"/>
                  <a:sym typeface="Arial"/>
                </a:rPr>
                <a:t> </a:t>
              </a:r>
              <a:r>
                <a:rPr lang="de-DE" sz="1867" kern="0" dirty="0" err="1">
                  <a:solidFill>
                    <a:srgbClr val="000000"/>
                  </a:solidFill>
                  <a:latin typeface="Franklin Gothic Medium" panose="020B0603020102020204" pitchFamily="34" charset="0"/>
                  <a:cs typeface="Arial"/>
                  <a:sym typeface="Arial"/>
                </a:rPr>
                <a:t>management</a:t>
              </a:r>
              <a:endParaRPr lang="de-DE" sz="1867" kern="0" dirty="0">
                <a:solidFill>
                  <a:srgbClr val="000000"/>
                </a:solidFill>
                <a:latin typeface="Franklin Gothic Medium" panose="020B0603020102020204" pitchFamily="34" charset="0"/>
                <a:cs typeface="Arial"/>
                <a:sym typeface="Arial"/>
              </a:endParaRPr>
            </a:p>
          </p:txBody>
        </p:sp>
        <p:sp>
          <p:nvSpPr>
            <p:cNvPr id="36" name="Textfeld 35">
              <a:extLst>
                <a:ext uri="{FF2B5EF4-FFF2-40B4-BE49-F238E27FC236}">
                  <a16:creationId xmlns:a16="http://schemas.microsoft.com/office/drawing/2014/main" id="{522D859C-932C-45B7-95A9-B26634F6EC89}"/>
                </a:ext>
              </a:extLst>
            </p:cNvPr>
            <p:cNvSpPr txBox="1"/>
            <p:nvPr/>
          </p:nvSpPr>
          <p:spPr>
            <a:xfrm>
              <a:off x="4535261" y="4011903"/>
              <a:ext cx="2377732" cy="480060"/>
            </a:xfrm>
            <a:prstGeom prst="downArrow">
              <a:avLst>
                <a:gd name="adj1" fmla="val 100000"/>
                <a:gd name="adj2" fmla="val 23603"/>
              </a:avLst>
            </a:prstGeom>
            <a:solidFill>
              <a:srgbClr val="99CCFF"/>
            </a:solidFill>
            <a:ln w="19050">
              <a:solidFill>
                <a:schemeClr val="tx1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de-DE" sz="16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Communication </a:t>
              </a:r>
              <a:r>
                <a:rPr lang="de-DE" sz="16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of</a:t>
              </a:r>
              <a:r>
                <a:rPr lang="de-DE" sz="16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</a:p>
            <a:p>
              <a:pPr algn="ctr" defTabSz="1219170">
                <a:buClr>
                  <a:srgbClr val="000000"/>
                </a:buClr>
                <a:defRPr/>
              </a:pPr>
              <a:r>
                <a:rPr lang="de-DE" sz="16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Weather</a:t>
              </a:r>
              <a:r>
                <a:rPr lang="de-DE" sz="16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and </a:t>
              </a:r>
              <a:r>
                <a:rPr lang="de-DE" sz="16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climate</a:t>
              </a:r>
              <a:r>
                <a:rPr lang="de-DE" sz="16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de-DE" sz="16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services</a:t>
              </a:r>
              <a:endParaRPr lang="de-DE" sz="16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4" name="Google Shape;10;p1" descr="dwdlogo.jpg">
            <a:extLst>
              <a:ext uri="{FF2B5EF4-FFF2-40B4-BE49-F238E27FC236}">
                <a16:creationId xmlns:a16="http://schemas.microsoft.com/office/drawing/2014/main" id="{840B90FE-71D2-4491-94B3-D45BBFD2BD3A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 l="82619"/>
          <a:stretch/>
        </p:blipFill>
        <p:spPr>
          <a:xfrm>
            <a:off x="7143391" y="2556900"/>
            <a:ext cx="296759" cy="455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10;p1" descr="dwdlogo.jpg">
            <a:extLst>
              <a:ext uri="{FF2B5EF4-FFF2-40B4-BE49-F238E27FC236}">
                <a16:creationId xmlns:a16="http://schemas.microsoft.com/office/drawing/2014/main" id="{F85B1D71-6BAB-420A-A675-4537F70A0ED0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 l="82619"/>
          <a:stretch/>
        </p:blipFill>
        <p:spPr>
          <a:xfrm>
            <a:off x="7239402" y="4452349"/>
            <a:ext cx="296759" cy="455289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Textfeld 37">
            <a:extLst>
              <a:ext uri="{FF2B5EF4-FFF2-40B4-BE49-F238E27FC236}">
                <a16:creationId xmlns:a16="http://schemas.microsoft.com/office/drawing/2014/main" id="{4A6E2760-662F-4ABB-A0BF-84600CF7B690}"/>
              </a:ext>
            </a:extLst>
          </p:cNvPr>
          <p:cNvSpPr txBox="1"/>
          <p:nvPr/>
        </p:nvSpPr>
        <p:spPr>
          <a:xfrm>
            <a:off x="6576053" y="3794985"/>
            <a:ext cx="672000" cy="338554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de-DE" sz="16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HVZ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592AB4C3-C745-48D7-A475-40FC5A2F8244}"/>
              </a:ext>
            </a:extLst>
          </p:cNvPr>
          <p:cNvSpPr txBox="1"/>
          <p:nvPr/>
        </p:nvSpPr>
        <p:spPr>
          <a:xfrm>
            <a:off x="7653130" y="6281528"/>
            <a:ext cx="4403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080808"/>
                </a:solidFill>
              </a:rPr>
              <a:t>V. Fundel, C. Volosciuk, J. Keller, DWD</a:t>
            </a: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3D3FBF96-CDFA-4385-9861-E9203F587666}"/>
              </a:ext>
            </a:extLst>
          </p:cNvPr>
          <p:cNvSpPr txBox="1"/>
          <p:nvPr/>
        </p:nvSpPr>
        <p:spPr>
          <a:xfrm rot="296394">
            <a:off x="452675" y="5504107"/>
            <a:ext cx="24252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  <a:highlight>
                  <a:srgbClr val="D1051B"/>
                </a:highlight>
              </a:rPr>
              <a:t>IDEA-S4S</a:t>
            </a:r>
            <a:endParaRPr lang="de-DE" sz="3200" dirty="0">
              <a:solidFill>
                <a:schemeClr val="bg1"/>
              </a:solidFill>
              <a:highlight>
                <a:srgbClr val="D1051B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5101631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9515616C-453D-438A-98BA-F11791EEAF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8" y="0"/>
            <a:ext cx="9144000" cy="6858000"/>
          </a:xfrm>
          <a:prstGeom prst="rect">
            <a:avLst/>
          </a:prstGeom>
          <a:effectLst>
            <a:softEdge rad="0"/>
          </a:effec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1A8BD77-2AF5-4360-93B5-9B74DDACA8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336" y="-2244614"/>
            <a:ext cx="6622709" cy="9935483"/>
          </a:xfrm>
          <a:prstGeom prst="rect">
            <a:avLst/>
          </a:prstGeom>
          <a:effectLst>
            <a:softEdge rad="190500"/>
          </a:effectLst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06DAB779-FBD9-4235-9B05-F903D88DBF5D}"/>
              </a:ext>
            </a:extLst>
          </p:cNvPr>
          <p:cNvSpPr/>
          <p:nvPr/>
        </p:nvSpPr>
        <p:spPr>
          <a:xfrm>
            <a:off x="462843" y="1066800"/>
            <a:ext cx="8376356" cy="651933"/>
          </a:xfrm>
          <a:prstGeom prst="rect">
            <a:avLst/>
          </a:prstGeom>
          <a:solidFill>
            <a:schemeClr val="accent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DD334EC-EC59-4363-AE14-ED6D5E407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solidFill>
                  <a:schemeClr val="bg1"/>
                </a:solidFill>
              </a:rPr>
              <a:t>Overarching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research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topic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for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first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phase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9E4A1A86-DB94-4F12-8F0E-36EB80E09AE0}"/>
              </a:ext>
            </a:extLst>
          </p:cNvPr>
          <p:cNvSpPr/>
          <p:nvPr/>
        </p:nvSpPr>
        <p:spPr>
          <a:xfrm>
            <a:off x="2020711" y="2698044"/>
            <a:ext cx="8150579" cy="2122312"/>
          </a:xfrm>
          <a:prstGeom prst="rect">
            <a:avLst/>
          </a:prstGeom>
          <a:solidFill>
            <a:schemeClr val="accent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D18CB39-F0AD-42D2-91A0-8EE35F94139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27050" y="1825626"/>
            <a:ext cx="11137901" cy="4196292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n-US" sz="2667" dirty="0">
                <a:solidFill>
                  <a:schemeClr val="bg1"/>
                </a:solidFill>
              </a:rPr>
              <a:t>Coupled processes in the Earth system </a:t>
            </a:r>
          </a:p>
          <a:p>
            <a:pPr marL="0" indent="0" algn="ctr">
              <a:buNone/>
            </a:pPr>
            <a:r>
              <a:rPr lang="en-US" sz="2667" dirty="0">
                <a:solidFill>
                  <a:schemeClr val="bg1"/>
                </a:solidFill>
              </a:rPr>
              <a:t>to improve seamless weather &amp; climate predictions, </a:t>
            </a:r>
          </a:p>
          <a:p>
            <a:pPr marL="0" indent="0" algn="ctr">
              <a:buNone/>
            </a:pPr>
            <a:r>
              <a:rPr lang="en-US" sz="2667" dirty="0">
                <a:solidFill>
                  <a:schemeClr val="bg1"/>
                </a:solidFill>
              </a:rPr>
              <a:t>in particular for flooding and drought events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121169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029E07-DBEC-47B4-89A8-C3623B0E0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51" y="475219"/>
            <a:ext cx="8795853" cy="443198"/>
          </a:xfrm>
        </p:spPr>
        <p:txBody>
          <a:bodyPr/>
          <a:lstStyle/>
          <a:p>
            <a:r>
              <a:rPr lang="de-DE" sz="3200" b="1" dirty="0"/>
              <a:t>Science 4 </a:t>
            </a:r>
            <a:r>
              <a:rPr lang="de-DE" sz="3200" b="1" dirty="0" err="1"/>
              <a:t>services</a:t>
            </a:r>
            <a:r>
              <a:rPr lang="de-DE" sz="3200" b="1" dirty="0"/>
              <a:t>: Junior Research Groups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7E3332-0C67-47B0-8B69-0AE142A525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050" y="1330854"/>
            <a:ext cx="11137901" cy="4196292"/>
          </a:xfrm>
        </p:spPr>
        <p:txBody>
          <a:bodyPr/>
          <a:lstStyle/>
          <a:p>
            <a:r>
              <a:rPr lang="de-DE" dirty="0"/>
              <a:t>1 </a:t>
            </a:r>
            <a:r>
              <a:rPr lang="de-DE" dirty="0" err="1"/>
              <a:t>early</a:t>
            </a:r>
            <a:r>
              <a:rPr lang="de-DE" dirty="0"/>
              <a:t> </a:t>
            </a:r>
            <a:r>
              <a:rPr lang="de-DE" dirty="0" err="1"/>
              <a:t>career</a:t>
            </a:r>
            <a:r>
              <a:rPr lang="de-DE" dirty="0"/>
              <a:t> </a:t>
            </a:r>
            <a:r>
              <a:rPr lang="de-DE" dirty="0" err="1"/>
              <a:t>group</a:t>
            </a:r>
            <a:r>
              <a:rPr lang="de-DE" dirty="0"/>
              <a:t> </a:t>
            </a:r>
            <a:r>
              <a:rPr lang="de-DE" dirty="0" err="1"/>
              <a:t>lead</a:t>
            </a:r>
            <a:r>
              <a:rPr lang="de-DE" dirty="0"/>
              <a:t> and 2 PhD </a:t>
            </a:r>
            <a:r>
              <a:rPr lang="de-DE" dirty="0" err="1"/>
              <a:t>students</a:t>
            </a: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The </a:t>
            </a:r>
            <a:r>
              <a:rPr lang="de-DE" dirty="0" err="1"/>
              <a:t>following</a:t>
            </a:r>
            <a:r>
              <a:rPr lang="de-DE" dirty="0"/>
              <a:t> 2 Junior Research Groups will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funded</a:t>
            </a:r>
            <a:r>
              <a:rPr lang="de-DE" dirty="0"/>
              <a:t>:</a:t>
            </a:r>
          </a:p>
          <a:p>
            <a:r>
              <a:rPr lang="en-US" i="1" dirty="0"/>
              <a:t>EXPATS</a:t>
            </a:r>
            <a:r>
              <a:rPr lang="en-US" dirty="0"/>
              <a:t>: Exploiting spatiotemporal cloud patterns to advance severe storms process understanding and detection </a:t>
            </a:r>
            <a:r>
              <a:rPr lang="de-DE" dirty="0"/>
              <a:t>(University </a:t>
            </a:r>
            <a:r>
              <a:rPr lang="de-DE" dirty="0" err="1"/>
              <a:t>of</a:t>
            </a:r>
            <a:r>
              <a:rPr lang="de-DE" dirty="0"/>
              <a:t> Cologne);</a:t>
            </a:r>
            <a:br>
              <a:rPr lang="de-DE" dirty="0"/>
            </a:br>
            <a:r>
              <a:rPr lang="de-DE" dirty="0" err="1"/>
              <a:t>Italian</a:t>
            </a:r>
            <a:r>
              <a:rPr lang="de-DE" dirty="0"/>
              <a:t> </a:t>
            </a:r>
            <a:r>
              <a:rPr lang="de-DE" dirty="0" err="1"/>
              <a:t>partners</a:t>
            </a:r>
            <a:r>
              <a:rPr lang="de-DE" dirty="0"/>
              <a:t>: CNR-ISAC, ARPAE, University </a:t>
            </a:r>
            <a:r>
              <a:rPr lang="de-DE" dirty="0" err="1"/>
              <a:t>of</a:t>
            </a:r>
            <a:r>
              <a:rPr lang="de-DE" dirty="0"/>
              <a:t> Bologna</a:t>
            </a:r>
          </a:p>
          <a:p>
            <a:r>
              <a:rPr lang="en-US" i="1" dirty="0"/>
              <a:t>INVACODA</a:t>
            </a:r>
            <a:r>
              <a:rPr lang="en-US" dirty="0"/>
              <a:t>: Increasing the value of campaign observations through data assimilation to advance convective predictability (Karlsruhe Institute of Technology KIT); Italian partners: CNR-ISAC, University of Bologna</a:t>
            </a:r>
            <a:endParaRPr lang="de-DE" dirty="0"/>
          </a:p>
        </p:txBody>
      </p:sp>
      <p:sp>
        <p:nvSpPr>
          <p:cNvPr id="4" name="Datumsplatzhalter 2">
            <a:extLst>
              <a:ext uri="{FF2B5EF4-FFF2-40B4-BE49-F238E27FC236}">
                <a16:creationId xmlns:a16="http://schemas.microsoft.com/office/drawing/2014/main" id="{2AE85767-3B82-431E-9BEE-8E376B91E1F9}"/>
              </a:ext>
            </a:extLst>
          </p:cNvPr>
          <p:cNvSpPr txBox="1">
            <a:spLocks/>
          </p:cNvSpPr>
          <p:nvPr/>
        </p:nvSpPr>
        <p:spPr>
          <a:xfrm>
            <a:off x="722888" y="6319070"/>
            <a:ext cx="2858512" cy="366183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585"/>
            <a:r>
              <a:rPr lang="de-DE">
                <a:solidFill>
                  <a:srgbClr val="2D4B9B">
                    <a:tint val="75000"/>
                  </a:srgbClr>
                </a:solidFill>
                <a:latin typeface="Arial"/>
              </a:rPr>
              <a:t>2023</a:t>
            </a:r>
            <a:endParaRPr lang="de-DE" dirty="0">
              <a:solidFill>
                <a:srgbClr val="2D4B9B">
                  <a:tint val="75000"/>
                </a:srgbClr>
              </a:solidFill>
              <a:latin typeface="Arial"/>
            </a:endParaRPr>
          </a:p>
        </p:txBody>
      </p:sp>
      <p:sp>
        <p:nvSpPr>
          <p:cNvPr id="5" name="Fußzeilenplatzhalter 3">
            <a:extLst>
              <a:ext uri="{FF2B5EF4-FFF2-40B4-BE49-F238E27FC236}">
                <a16:creationId xmlns:a16="http://schemas.microsoft.com/office/drawing/2014/main" id="{1C07F21F-1E41-4EE0-BFD7-25060BC40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1" y="6319070"/>
            <a:ext cx="7385751" cy="366183"/>
          </a:xfrm>
        </p:spPr>
        <p:txBody>
          <a:bodyPr/>
          <a:lstStyle/>
          <a:p>
            <a:pPr defTabSz="609585"/>
            <a:r>
              <a:rPr lang="en-GB" dirty="0">
                <a:solidFill>
                  <a:srgbClr val="2D4B9B">
                    <a:tint val="75000"/>
                  </a:srgbClr>
                </a:solidFill>
                <a:latin typeface="Arial"/>
              </a:rPr>
              <a:t>Chiara Marsigli</a:t>
            </a:r>
            <a:endParaRPr lang="de-DE" dirty="0">
              <a:solidFill>
                <a:srgbClr val="2D4B9B">
                  <a:tint val="75000"/>
                </a:srgbClr>
              </a:solidFill>
              <a:latin typeface="Arial"/>
            </a:endParaRPr>
          </a:p>
        </p:txBody>
      </p:sp>
      <p:sp>
        <p:nvSpPr>
          <p:cNvPr id="6" name="Foliennummernplatzhalter 4">
            <a:extLst>
              <a:ext uri="{FF2B5EF4-FFF2-40B4-BE49-F238E27FC236}">
                <a16:creationId xmlns:a16="http://schemas.microsoft.com/office/drawing/2014/main" id="{A8C892B3-57D2-45F2-8517-8B86D84CA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7151" y="6319070"/>
            <a:ext cx="697800" cy="366183"/>
          </a:xfrm>
        </p:spPr>
        <p:txBody>
          <a:bodyPr/>
          <a:lstStyle/>
          <a:p>
            <a:pPr defTabSz="609585"/>
            <a:fld id="{6558FC84-22FA-4F5E-86B7-A7761BE44B02}" type="slidenum">
              <a:rPr lang="de-DE">
                <a:solidFill>
                  <a:srgbClr val="2D4B9B">
                    <a:tint val="75000"/>
                  </a:srgbClr>
                </a:solidFill>
                <a:latin typeface="Arial"/>
              </a:rPr>
              <a:pPr defTabSz="609585"/>
              <a:t>5</a:t>
            </a:fld>
            <a:endParaRPr lang="de-DE" dirty="0">
              <a:solidFill>
                <a:srgbClr val="2D4B9B">
                  <a:tint val="75000"/>
                </a:srgbClr>
              </a:solidFill>
              <a:latin typeface="Arial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89B9FB5-CACD-482D-862E-8ABFEB740130}"/>
              </a:ext>
            </a:extLst>
          </p:cNvPr>
          <p:cNvSpPr txBox="1"/>
          <p:nvPr/>
        </p:nvSpPr>
        <p:spPr>
          <a:xfrm>
            <a:off x="9233452" y="5874026"/>
            <a:ext cx="2862470" cy="366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Claudia Volosciuk, DWD</a:t>
            </a:r>
          </a:p>
        </p:txBody>
      </p:sp>
    </p:spTree>
    <p:extLst>
      <p:ext uri="{BB962C8B-B14F-4D97-AF65-F5344CB8AC3E}">
        <p14:creationId xmlns:p14="http://schemas.microsoft.com/office/powerpoint/2010/main" val="12765100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029E07-DBEC-47B4-89A8-C3623B0E0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51" y="475219"/>
            <a:ext cx="6658940" cy="443198"/>
          </a:xfrm>
        </p:spPr>
        <p:txBody>
          <a:bodyPr/>
          <a:lstStyle/>
          <a:p>
            <a:r>
              <a:rPr lang="de-DE" sz="3200" b="1" dirty="0"/>
              <a:t>Science 4 </a:t>
            </a:r>
            <a:r>
              <a:rPr lang="de-DE" sz="3200" b="1" dirty="0" err="1"/>
              <a:t>services</a:t>
            </a:r>
            <a:r>
              <a:rPr lang="de-DE" sz="3200" b="1" dirty="0"/>
              <a:t>: PhD </a:t>
            </a:r>
            <a:r>
              <a:rPr lang="de-DE" sz="3200" b="1" dirty="0" err="1"/>
              <a:t>projects</a:t>
            </a:r>
            <a:endParaRPr lang="de-DE" sz="3200" b="1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7E3332-0C67-47B0-8B69-0AE142A525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050" y="1123122"/>
            <a:ext cx="11137901" cy="4939748"/>
          </a:xfrm>
        </p:spPr>
        <p:txBody>
          <a:bodyPr>
            <a:normAutofit fontScale="92500" lnSpcReduction="20000"/>
          </a:bodyPr>
          <a:lstStyle/>
          <a:p>
            <a:r>
              <a:rPr lang="de-DE" dirty="0"/>
              <a:t>1 PhD </a:t>
            </a:r>
            <a:r>
              <a:rPr lang="de-DE" dirty="0" err="1"/>
              <a:t>student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funded</a:t>
            </a:r>
            <a:r>
              <a:rPr lang="de-DE" dirty="0"/>
              <a:t> per </a:t>
            </a:r>
            <a:r>
              <a:rPr lang="de-DE" dirty="0" err="1"/>
              <a:t>project</a:t>
            </a: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The </a:t>
            </a:r>
            <a:r>
              <a:rPr lang="de-DE" dirty="0" err="1"/>
              <a:t>following</a:t>
            </a:r>
            <a:r>
              <a:rPr lang="de-DE" dirty="0"/>
              <a:t> 4 PhD </a:t>
            </a:r>
            <a:r>
              <a:rPr lang="de-DE" dirty="0" err="1"/>
              <a:t>projects</a:t>
            </a:r>
            <a:r>
              <a:rPr lang="de-DE" dirty="0"/>
              <a:t> will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funded</a:t>
            </a:r>
            <a:r>
              <a:rPr lang="de-DE" dirty="0"/>
              <a:t>:</a:t>
            </a:r>
          </a:p>
          <a:p>
            <a:r>
              <a:rPr lang="en-US" i="1" dirty="0" err="1"/>
              <a:t>PolarFlood</a:t>
            </a:r>
            <a:r>
              <a:rPr lang="en-US" dirty="0"/>
              <a:t>: Optimal exploitation of polarimetry and observation error covariances for precipitation-induced flood forecast (University of Bonn);</a:t>
            </a:r>
            <a:br>
              <a:rPr lang="en-US" dirty="0"/>
            </a:br>
            <a:r>
              <a:rPr lang="en-US" dirty="0"/>
              <a:t>Italian partner: ARPAE</a:t>
            </a:r>
          </a:p>
          <a:p>
            <a:r>
              <a:rPr lang="en-US" i="1" dirty="0"/>
              <a:t>T-POL</a:t>
            </a:r>
            <a:r>
              <a:rPr lang="en-US" dirty="0"/>
              <a:t>: Towards the assimilation of dual-polarization radar data (KU </a:t>
            </a:r>
            <a:r>
              <a:rPr lang="en-US" dirty="0" err="1"/>
              <a:t>Eichstätt</a:t>
            </a:r>
            <a:r>
              <a:rPr lang="en-US" dirty="0"/>
              <a:t>-Ingolstadt);</a:t>
            </a:r>
            <a:br>
              <a:rPr lang="en-US" dirty="0"/>
            </a:br>
            <a:r>
              <a:rPr lang="en-US" dirty="0"/>
              <a:t>Italian partner: University of Bologna</a:t>
            </a:r>
          </a:p>
          <a:p>
            <a:r>
              <a:rPr lang="en-US" i="1" dirty="0"/>
              <a:t>FS-SF</a:t>
            </a:r>
            <a:r>
              <a:rPr lang="en-US" dirty="0"/>
              <a:t>: Frozen Soil conditions in Seasonal Forecasting with ICON-Seamless (Goethe Universität Frankfurt);</a:t>
            </a:r>
            <a:br>
              <a:rPr lang="en-US" dirty="0"/>
            </a:br>
            <a:r>
              <a:rPr lang="en-US" dirty="0"/>
              <a:t>Italian partner: CMCC</a:t>
            </a:r>
            <a:endParaRPr lang="de-DE" dirty="0"/>
          </a:p>
          <a:p>
            <a:r>
              <a:rPr lang="en-US" i="1" dirty="0"/>
              <a:t>SESTO</a:t>
            </a:r>
            <a:r>
              <a:rPr lang="en-US" dirty="0"/>
              <a:t>: Seamless short-term forecasting: from satellite nowcasting to ensemble NWP using physics-enhanced artificial intelligence (DLR);</a:t>
            </a:r>
            <a:br>
              <a:rPr lang="en-US" dirty="0"/>
            </a:br>
            <a:r>
              <a:rPr lang="en-US" dirty="0"/>
              <a:t>Italian partner: ARPAE</a:t>
            </a:r>
            <a:endParaRPr lang="de-DE" dirty="0"/>
          </a:p>
        </p:txBody>
      </p:sp>
      <p:sp>
        <p:nvSpPr>
          <p:cNvPr id="4" name="Datumsplatzhalter 2">
            <a:extLst>
              <a:ext uri="{FF2B5EF4-FFF2-40B4-BE49-F238E27FC236}">
                <a16:creationId xmlns:a16="http://schemas.microsoft.com/office/drawing/2014/main" id="{0FDF5BB5-9E18-48CA-B735-D24AF68069D2}"/>
              </a:ext>
            </a:extLst>
          </p:cNvPr>
          <p:cNvSpPr txBox="1">
            <a:spLocks/>
          </p:cNvSpPr>
          <p:nvPr/>
        </p:nvSpPr>
        <p:spPr>
          <a:xfrm>
            <a:off x="722888" y="6319070"/>
            <a:ext cx="2858512" cy="366183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585"/>
            <a:r>
              <a:rPr lang="de-DE">
                <a:solidFill>
                  <a:srgbClr val="2D4B9B">
                    <a:tint val="75000"/>
                  </a:srgbClr>
                </a:solidFill>
                <a:latin typeface="Arial"/>
              </a:rPr>
              <a:t>2023</a:t>
            </a:r>
            <a:endParaRPr lang="de-DE" dirty="0">
              <a:solidFill>
                <a:srgbClr val="2D4B9B">
                  <a:tint val="75000"/>
                </a:srgbClr>
              </a:solidFill>
              <a:latin typeface="Arial"/>
            </a:endParaRPr>
          </a:p>
        </p:txBody>
      </p:sp>
      <p:sp>
        <p:nvSpPr>
          <p:cNvPr id="5" name="Fußzeilenplatzhalter 3">
            <a:extLst>
              <a:ext uri="{FF2B5EF4-FFF2-40B4-BE49-F238E27FC236}">
                <a16:creationId xmlns:a16="http://schemas.microsoft.com/office/drawing/2014/main" id="{321D3D37-F138-4488-B00C-90D555A15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1" y="6319070"/>
            <a:ext cx="7385751" cy="366183"/>
          </a:xfrm>
        </p:spPr>
        <p:txBody>
          <a:bodyPr/>
          <a:lstStyle/>
          <a:p>
            <a:pPr defTabSz="609585"/>
            <a:r>
              <a:rPr lang="en-GB" dirty="0">
                <a:solidFill>
                  <a:srgbClr val="2D4B9B">
                    <a:tint val="75000"/>
                  </a:srgbClr>
                </a:solidFill>
                <a:latin typeface="Arial"/>
              </a:rPr>
              <a:t>Chiara Marsigli</a:t>
            </a:r>
            <a:endParaRPr lang="de-DE" dirty="0">
              <a:solidFill>
                <a:srgbClr val="2D4B9B">
                  <a:tint val="75000"/>
                </a:srgbClr>
              </a:solidFill>
              <a:latin typeface="Arial"/>
            </a:endParaRPr>
          </a:p>
        </p:txBody>
      </p:sp>
      <p:sp>
        <p:nvSpPr>
          <p:cNvPr id="6" name="Foliennummernplatzhalter 4">
            <a:extLst>
              <a:ext uri="{FF2B5EF4-FFF2-40B4-BE49-F238E27FC236}">
                <a16:creationId xmlns:a16="http://schemas.microsoft.com/office/drawing/2014/main" id="{D9394F52-9EED-4338-B149-7380CBDC0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7151" y="6319070"/>
            <a:ext cx="697800" cy="366183"/>
          </a:xfrm>
        </p:spPr>
        <p:txBody>
          <a:bodyPr/>
          <a:lstStyle/>
          <a:p>
            <a:pPr defTabSz="609585"/>
            <a:fld id="{6558FC84-22FA-4F5E-86B7-A7761BE44B02}" type="slidenum">
              <a:rPr lang="de-DE">
                <a:solidFill>
                  <a:srgbClr val="2D4B9B">
                    <a:tint val="75000"/>
                  </a:srgbClr>
                </a:solidFill>
                <a:latin typeface="Arial"/>
              </a:rPr>
              <a:pPr defTabSz="609585"/>
              <a:t>6</a:t>
            </a:fld>
            <a:endParaRPr lang="de-DE" dirty="0">
              <a:solidFill>
                <a:srgbClr val="2D4B9B">
                  <a:tint val="75000"/>
                </a:srgbClr>
              </a:solidFill>
              <a:latin typeface="Arial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EC1D175-3C1D-413D-ADE6-6D4F26E008FF}"/>
              </a:ext>
            </a:extLst>
          </p:cNvPr>
          <p:cNvSpPr txBox="1"/>
          <p:nvPr/>
        </p:nvSpPr>
        <p:spPr>
          <a:xfrm>
            <a:off x="9233452" y="5874026"/>
            <a:ext cx="2862470" cy="366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Claudia Volosciuk, DWD</a:t>
            </a:r>
          </a:p>
        </p:txBody>
      </p:sp>
    </p:spTree>
    <p:extLst>
      <p:ext uri="{BB962C8B-B14F-4D97-AF65-F5344CB8AC3E}">
        <p14:creationId xmlns:p14="http://schemas.microsoft.com/office/powerpoint/2010/main" val="36119023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Ellipse 69">
            <a:extLst>
              <a:ext uri="{FF2B5EF4-FFF2-40B4-BE49-F238E27FC236}">
                <a16:creationId xmlns:a16="http://schemas.microsoft.com/office/drawing/2014/main" id="{B698E1E2-98D9-44B5-ADDF-B56F174A755E}"/>
              </a:ext>
            </a:extLst>
          </p:cNvPr>
          <p:cNvSpPr/>
          <p:nvPr/>
        </p:nvSpPr>
        <p:spPr>
          <a:xfrm>
            <a:off x="5329381" y="4758216"/>
            <a:ext cx="6181003" cy="13947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 err="1"/>
              <a:t>data</a:t>
            </a:r>
            <a:r>
              <a:rPr lang="de-DE" sz="2400" dirty="0"/>
              <a:t> </a:t>
            </a:r>
            <a:r>
              <a:rPr lang="de-DE" sz="2400" dirty="0" err="1"/>
              <a:t>lake</a:t>
            </a:r>
            <a:endParaRPr lang="de-DE" sz="2400" dirty="0"/>
          </a:p>
        </p:txBody>
      </p:sp>
      <p:grpSp>
        <p:nvGrpSpPr>
          <p:cNvPr id="22" name="Gruppieren 21"/>
          <p:cNvGrpSpPr/>
          <p:nvPr/>
        </p:nvGrpSpPr>
        <p:grpSpPr>
          <a:xfrm>
            <a:off x="-333693" y="923934"/>
            <a:ext cx="8089036" cy="4452140"/>
            <a:chOff x="-250270" y="692950"/>
            <a:chExt cx="6066777" cy="3339105"/>
          </a:xfrm>
        </p:grpSpPr>
        <p:sp>
          <p:nvSpPr>
            <p:cNvPr id="42" name="Sehne 41">
              <a:extLst>
                <a:ext uri="{FF2B5EF4-FFF2-40B4-BE49-F238E27FC236}">
                  <a16:creationId xmlns:a16="http://schemas.microsoft.com/office/drawing/2014/main" id="{AA6C7BF3-9E7E-4CAD-BDD2-628F8290F6F0}"/>
                </a:ext>
              </a:extLst>
            </p:cNvPr>
            <p:cNvSpPr/>
            <p:nvPr/>
          </p:nvSpPr>
          <p:spPr>
            <a:xfrm rot="11118350">
              <a:off x="-250270" y="705290"/>
              <a:ext cx="6066777" cy="3326765"/>
            </a:xfrm>
            <a:prstGeom prst="chord">
              <a:avLst/>
            </a:prstGeom>
            <a:solidFill>
              <a:srgbClr val="FF7C8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  <p:sp>
          <p:nvSpPr>
            <p:cNvPr id="14" name="Textfeld 13"/>
            <p:cNvSpPr txBox="1"/>
            <p:nvPr/>
          </p:nvSpPr>
          <p:spPr>
            <a:xfrm>
              <a:off x="1433243" y="692950"/>
              <a:ext cx="300165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b="1" dirty="0" err="1">
                  <a:solidFill>
                    <a:srgbClr val="1C1C1C"/>
                  </a:solidFill>
                </a:rPr>
                <a:t>uncertainty</a:t>
              </a:r>
              <a:r>
                <a:rPr lang="de-DE" sz="1600" b="1" dirty="0">
                  <a:solidFill>
                    <a:srgbClr val="1C1C1C"/>
                  </a:solidFill>
                </a:rPr>
                <a:t> </a:t>
              </a:r>
              <a:r>
                <a:rPr lang="de-DE" sz="1600" b="1" dirty="0" err="1">
                  <a:solidFill>
                    <a:srgbClr val="1C1C1C"/>
                  </a:solidFill>
                </a:rPr>
                <a:t>estimation</a:t>
              </a:r>
              <a:r>
                <a:rPr lang="de-DE" sz="1600" b="1" dirty="0">
                  <a:solidFill>
                    <a:srgbClr val="1C1C1C"/>
                  </a:solidFill>
                </a:rPr>
                <a:t> </a:t>
              </a:r>
              <a:r>
                <a:rPr lang="de-DE" sz="1600" b="1" dirty="0" err="1">
                  <a:solidFill>
                    <a:srgbClr val="1C1C1C"/>
                  </a:solidFill>
                </a:rPr>
                <a:t>with</a:t>
              </a:r>
              <a:r>
                <a:rPr lang="de-DE" sz="1600" b="1" dirty="0">
                  <a:solidFill>
                    <a:srgbClr val="1C1C1C"/>
                  </a:solidFill>
                </a:rPr>
                <a:t> </a:t>
              </a:r>
              <a:r>
                <a:rPr lang="de-DE" sz="1600" b="1" dirty="0" err="1">
                  <a:solidFill>
                    <a:srgbClr val="1C1C1C"/>
                  </a:solidFill>
                </a:rPr>
                <a:t>ensembles</a:t>
              </a:r>
              <a:endParaRPr lang="de-DE" sz="1600" b="1" dirty="0">
                <a:solidFill>
                  <a:srgbClr val="1C1C1C"/>
                </a:solidFill>
              </a:endParaRPr>
            </a:p>
          </p:txBody>
        </p:sp>
      </p:grpSp>
      <p:grpSp>
        <p:nvGrpSpPr>
          <p:cNvPr id="19" name="Gruppieren 18"/>
          <p:cNvGrpSpPr/>
          <p:nvPr/>
        </p:nvGrpSpPr>
        <p:grpSpPr>
          <a:xfrm>
            <a:off x="-101321" y="1581833"/>
            <a:ext cx="8089036" cy="4435687"/>
            <a:chOff x="-75991" y="1186374"/>
            <a:chExt cx="6066777" cy="3326765"/>
          </a:xfrm>
        </p:grpSpPr>
        <p:sp>
          <p:nvSpPr>
            <p:cNvPr id="43" name="Sehne 42">
              <a:extLst>
                <a:ext uri="{FF2B5EF4-FFF2-40B4-BE49-F238E27FC236}">
                  <a16:creationId xmlns:a16="http://schemas.microsoft.com/office/drawing/2014/main" id="{AA6C7BF3-9E7E-4CAD-BDD2-628F8290F6F0}"/>
                </a:ext>
              </a:extLst>
            </p:cNvPr>
            <p:cNvSpPr/>
            <p:nvPr/>
          </p:nvSpPr>
          <p:spPr>
            <a:xfrm rot="11118350">
              <a:off x="-75991" y="1186374"/>
              <a:ext cx="6066777" cy="3326765"/>
            </a:xfrm>
            <a:prstGeom prst="chord">
              <a:avLst/>
            </a:prstGeom>
            <a:solidFill>
              <a:srgbClr val="FFCCCC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  <p:sp>
          <p:nvSpPr>
            <p:cNvPr id="45" name="Textfeld 44"/>
            <p:cNvSpPr txBox="1"/>
            <p:nvPr/>
          </p:nvSpPr>
          <p:spPr>
            <a:xfrm>
              <a:off x="2721711" y="4246646"/>
              <a:ext cx="1448507" cy="253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b="1" dirty="0">
                  <a:solidFill>
                    <a:srgbClr val="1C1C1C"/>
                  </a:solidFill>
                </a:rPr>
                <a:t>HPC </a:t>
              </a:r>
              <a:r>
                <a:rPr lang="de-DE" sz="1600" b="1" dirty="0" err="1">
                  <a:solidFill>
                    <a:srgbClr val="1C1C1C"/>
                  </a:solidFill>
                </a:rPr>
                <a:t>accelerators</a:t>
              </a:r>
              <a:endParaRPr lang="de-DE" sz="1600" b="1" dirty="0">
                <a:solidFill>
                  <a:srgbClr val="1C1C1C"/>
                </a:solidFill>
              </a:endParaRPr>
            </a:p>
          </p:txBody>
        </p:sp>
      </p:grp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947C3E9D-890C-477A-AD26-A9ADEE0D13F9}"/>
              </a:ext>
            </a:extLst>
          </p:cNvPr>
          <p:cNvGrpSpPr/>
          <p:nvPr/>
        </p:nvGrpSpPr>
        <p:grpSpPr>
          <a:xfrm>
            <a:off x="6202273" y="3397509"/>
            <a:ext cx="1482687" cy="1360707"/>
            <a:chOff x="6809745" y="2168508"/>
            <a:chExt cx="1895688" cy="1459000"/>
          </a:xfrm>
        </p:grpSpPr>
        <p:pic>
          <p:nvPicPr>
            <p:cNvPr id="38" name="Grafik 37">
              <a:extLst>
                <a:ext uri="{FF2B5EF4-FFF2-40B4-BE49-F238E27FC236}">
                  <a16:creationId xmlns:a16="http://schemas.microsoft.com/office/drawing/2014/main" id="{DE858EF3-58FB-45A9-A7D3-29FBE60EDE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340" t="46654" r="24613" b="16976"/>
            <a:stretch/>
          </p:blipFill>
          <p:spPr>
            <a:xfrm>
              <a:off x="7042435" y="2226040"/>
              <a:ext cx="1399267" cy="1401468"/>
            </a:xfrm>
            <a:prstGeom prst="rect">
              <a:avLst/>
            </a:prstGeom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</p:pic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C500D38E-90A0-4EEC-BA80-084AD1D28988}"/>
                </a:ext>
              </a:extLst>
            </p:cNvPr>
            <p:cNvSpPr txBox="1"/>
            <p:nvPr/>
          </p:nvSpPr>
          <p:spPr>
            <a:xfrm>
              <a:off x="6809745" y="2168508"/>
              <a:ext cx="1895688" cy="40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867" dirty="0" err="1">
                  <a:solidFill>
                    <a:srgbClr val="1C1C1C"/>
                  </a:solidFill>
                </a:rPr>
                <a:t>catchments</a:t>
              </a:r>
              <a:endParaRPr lang="de-DE" sz="1867" dirty="0">
                <a:solidFill>
                  <a:srgbClr val="1C1C1C"/>
                </a:solidFill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7781" y="483723"/>
            <a:ext cx="1638396" cy="443198"/>
          </a:xfrm>
        </p:spPr>
        <p:txBody>
          <a:bodyPr/>
          <a:lstStyle/>
          <a:p>
            <a:r>
              <a:rPr lang="en-GB" sz="3200" dirty="0"/>
              <a:t>GLORI</a:t>
            </a:r>
            <a:endParaRPr lang="de-DE" sz="320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2023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54" name="Sechseck 53">
            <a:extLst>
              <a:ext uri="{FF2B5EF4-FFF2-40B4-BE49-F238E27FC236}">
                <a16:creationId xmlns:a16="http://schemas.microsoft.com/office/drawing/2014/main" id="{2283D748-130A-4207-ACFE-A510343D5B6D}"/>
              </a:ext>
            </a:extLst>
          </p:cNvPr>
          <p:cNvSpPr/>
          <p:nvPr/>
        </p:nvSpPr>
        <p:spPr>
          <a:xfrm>
            <a:off x="447487" y="2515053"/>
            <a:ext cx="2064000" cy="672000"/>
          </a:xfrm>
          <a:prstGeom prst="hexagon">
            <a:avLst/>
          </a:prstGeom>
          <a:solidFill>
            <a:srgbClr val="FFFF99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133" dirty="0" err="1">
                <a:solidFill>
                  <a:srgbClr val="1C1C1C"/>
                </a:solidFill>
              </a:rPr>
              <a:t>physics</a:t>
            </a:r>
            <a:r>
              <a:rPr lang="de-DE" sz="2133" dirty="0">
                <a:solidFill>
                  <a:srgbClr val="1C1C1C"/>
                </a:solidFill>
              </a:rPr>
              <a:t> at high-</a:t>
            </a:r>
            <a:r>
              <a:rPr lang="de-DE" sz="2133" dirty="0" err="1">
                <a:solidFill>
                  <a:srgbClr val="1C1C1C"/>
                </a:solidFill>
              </a:rPr>
              <a:t>res</a:t>
            </a:r>
            <a:endParaRPr lang="de-DE" sz="2133" dirty="0">
              <a:solidFill>
                <a:srgbClr val="1C1C1C"/>
              </a:solidFill>
            </a:endParaRPr>
          </a:p>
        </p:txBody>
      </p:sp>
      <p:sp>
        <p:nvSpPr>
          <p:cNvPr id="57" name="Sechseck 56">
            <a:extLst>
              <a:ext uri="{FF2B5EF4-FFF2-40B4-BE49-F238E27FC236}">
                <a16:creationId xmlns:a16="http://schemas.microsoft.com/office/drawing/2014/main" id="{99BC03CF-03CA-4DEF-8CBA-8549CC2F1517}"/>
              </a:ext>
            </a:extLst>
          </p:cNvPr>
          <p:cNvSpPr/>
          <p:nvPr/>
        </p:nvSpPr>
        <p:spPr>
          <a:xfrm>
            <a:off x="1018584" y="4150165"/>
            <a:ext cx="2064000" cy="672000"/>
          </a:xfrm>
          <a:prstGeom prst="hexagon">
            <a:avLst/>
          </a:prstGeom>
          <a:solidFill>
            <a:srgbClr val="FF990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133" dirty="0" err="1">
                <a:solidFill>
                  <a:srgbClr val="1C1C1C"/>
                </a:solidFill>
              </a:rPr>
              <a:t>land</a:t>
            </a:r>
            <a:r>
              <a:rPr lang="de-DE" sz="2133" dirty="0">
                <a:solidFill>
                  <a:srgbClr val="1C1C1C"/>
                </a:solidFill>
              </a:rPr>
              <a:t> and urban</a:t>
            </a:r>
          </a:p>
        </p:txBody>
      </p:sp>
      <p:sp>
        <p:nvSpPr>
          <p:cNvPr id="58" name="Sechseck 57">
            <a:extLst>
              <a:ext uri="{FF2B5EF4-FFF2-40B4-BE49-F238E27FC236}">
                <a16:creationId xmlns:a16="http://schemas.microsoft.com/office/drawing/2014/main" id="{1FC2A8CB-8504-4797-8318-3D580EC956B2}"/>
              </a:ext>
            </a:extLst>
          </p:cNvPr>
          <p:cNvSpPr/>
          <p:nvPr/>
        </p:nvSpPr>
        <p:spPr>
          <a:xfrm>
            <a:off x="1299153" y="5000643"/>
            <a:ext cx="2064000" cy="672000"/>
          </a:xfrm>
          <a:prstGeom prst="hexagon">
            <a:avLst/>
          </a:prstGeom>
          <a:solidFill>
            <a:srgbClr val="CC330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133" dirty="0" err="1">
                <a:solidFill>
                  <a:srgbClr val="1C1C1C"/>
                </a:solidFill>
              </a:rPr>
              <a:t>aerosol</a:t>
            </a:r>
            <a:endParaRPr lang="de-DE" sz="2133" dirty="0">
              <a:solidFill>
                <a:srgbClr val="1C1C1C"/>
              </a:solidFill>
            </a:endParaRPr>
          </a:p>
        </p:txBody>
      </p:sp>
      <p:sp>
        <p:nvSpPr>
          <p:cNvPr id="67" name="Textfeld 66">
            <a:extLst>
              <a:ext uri="{FF2B5EF4-FFF2-40B4-BE49-F238E27FC236}">
                <a16:creationId xmlns:a16="http://schemas.microsoft.com/office/drawing/2014/main" id="{E82F8FC7-B036-4E3B-B751-6F9515506D74}"/>
              </a:ext>
            </a:extLst>
          </p:cNvPr>
          <p:cNvSpPr txBox="1"/>
          <p:nvPr/>
        </p:nvSpPr>
        <p:spPr>
          <a:xfrm>
            <a:off x="172932" y="1200152"/>
            <a:ext cx="1947029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133" b="1" dirty="0" err="1">
                <a:solidFill>
                  <a:srgbClr val="1C1C1C"/>
                </a:solidFill>
              </a:rPr>
              <a:t>development</a:t>
            </a:r>
            <a:endParaRPr lang="de-DE" sz="2133" b="1" dirty="0">
              <a:solidFill>
                <a:srgbClr val="1C1C1C"/>
              </a:solidFill>
            </a:endParaRPr>
          </a:p>
        </p:txBody>
      </p:sp>
      <p:sp>
        <p:nvSpPr>
          <p:cNvPr id="68" name="Textfeld 67">
            <a:extLst>
              <a:ext uri="{FF2B5EF4-FFF2-40B4-BE49-F238E27FC236}">
                <a16:creationId xmlns:a16="http://schemas.microsoft.com/office/drawing/2014/main" id="{D1C8DF7E-FD70-49C7-B8DA-17C42639D688}"/>
              </a:ext>
            </a:extLst>
          </p:cNvPr>
          <p:cNvSpPr txBox="1"/>
          <p:nvPr/>
        </p:nvSpPr>
        <p:spPr>
          <a:xfrm>
            <a:off x="2523459" y="1521358"/>
            <a:ext cx="1886172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133" b="1" dirty="0" err="1">
                <a:solidFill>
                  <a:srgbClr val="1C1C1C"/>
                </a:solidFill>
              </a:rPr>
              <a:t>applications</a:t>
            </a:r>
            <a:endParaRPr lang="de-DE" sz="2133" b="1" dirty="0">
              <a:solidFill>
                <a:srgbClr val="1C1C1C"/>
              </a:solidFill>
            </a:endParaRPr>
          </a:p>
        </p:txBody>
      </p:sp>
      <p:sp>
        <p:nvSpPr>
          <p:cNvPr id="69" name="Sechseck 68">
            <a:extLst>
              <a:ext uri="{FF2B5EF4-FFF2-40B4-BE49-F238E27FC236}">
                <a16:creationId xmlns:a16="http://schemas.microsoft.com/office/drawing/2014/main" id="{74A232A0-EB91-40A2-93CF-35FA074E42F8}"/>
              </a:ext>
            </a:extLst>
          </p:cNvPr>
          <p:cNvSpPr>
            <a:spLocks noChangeAspect="1"/>
          </p:cNvSpPr>
          <p:nvPr/>
        </p:nvSpPr>
        <p:spPr>
          <a:xfrm>
            <a:off x="212906" y="1699653"/>
            <a:ext cx="2063271" cy="672000"/>
          </a:xfrm>
          <a:prstGeom prst="hexagon">
            <a:avLst/>
          </a:prstGeom>
          <a:solidFill>
            <a:srgbClr val="FFFFCC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133" dirty="0">
                <a:solidFill>
                  <a:srgbClr val="1C1C1C"/>
                </a:solidFill>
              </a:rPr>
              <a:t>high-</a:t>
            </a:r>
            <a:r>
              <a:rPr lang="de-DE" sz="2133" dirty="0" err="1">
                <a:solidFill>
                  <a:srgbClr val="1C1C1C"/>
                </a:solidFill>
              </a:rPr>
              <a:t>res</a:t>
            </a:r>
            <a:r>
              <a:rPr lang="de-DE" sz="2133" dirty="0">
                <a:solidFill>
                  <a:srgbClr val="1C1C1C"/>
                </a:solidFill>
              </a:rPr>
              <a:t> DA</a:t>
            </a:r>
          </a:p>
        </p:txBody>
      </p:sp>
      <p:sp>
        <p:nvSpPr>
          <p:cNvPr id="23" name="Fußzeilenplatzhalter 3">
            <a:extLst>
              <a:ext uri="{FF2B5EF4-FFF2-40B4-BE49-F238E27FC236}">
                <a16:creationId xmlns:a16="http://schemas.microsoft.com/office/drawing/2014/main" id="{63972B64-D17B-4651-A8E9-743D5D543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1" y="6319070"/>
            <a:ext cx="7385751" cy="366183"/>
          </a:xfrm>
        </p:spPr>
        <p:txBody>
          <a:bodyPr/>
          <a:lstStyle/>
          <a:p>
            <a:r>
              <a:rPr lang="en-GB" dirty="0"/>
              <a:t>Chiara Marsigli</a:t>
            </a:r>
            <a:endParaRPr lang="de-DE" dirty="0"/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26EAC418-C641-4A32-A25D-32F64C7FCC91}"/>
              </a:ext>
            </a:extLst>
          </p:cNvPr>
          <p:cNvGrpSpPr/>
          <p:nvPr/>
        </p:nvGrpSpPr>
        <p:grpSpPr>
          <a:xfrm>
            <a:off x="1349122" y="2216424"/>
            <a:ext cx="4921805" cy="3117789"/>
            <a:chOff x="1068802" y="1141712"/>
            <a:chExt cx="4984227" cy="3260227"/>
          </a:xfrm>
        </p:grpSpPr>
        <p:grpSp>
          <p:nvGrpSpPr>
            <p:cNvPr id="21" name="Gruppieren 20">
              <a:extLst>
                <a:ext uri="{FF2B5EF4-FFF2-40B4-BE49-F238E27FC236}">
                  <a16:creationId xmlns:a16="http://schemas.microsoft.com/office/drawing/2014/main" id="{AEF27127-E105-4E83-9806-3975A551CB96}"/>
                </a:ext>
              </a:extLst>
            </p:cNvPr>
            <p:cNvGrpSpPr/>
            <p:nvPr/>
          </p:nvGrpSpPr>
          <p:grpSpPr>
            <a:xfrm>
              <a:off x="2884969" y="1625647"/>
              <a:ext cx="2972425" cy="2280453"/>
              <a:chOff x="2705089" y="1625647"/>
              <a:chExt cx="2972425" cy="2280453"/>
            </a:xfrm>
          </p:grpSpPr>
          <p:pic>
            <p:nvPicPr>
              <p:cNvPr id="7" name="Grafik 6">
                <a:extLst>
                  <a:ext uri="{FF2B5EF4-FFF2-40B4-BE49-F238E27FC236}">
                    <a16:creationId xmlns:a16="http://schemas.microsoft.com/office/drawing/2014/main" id="{B260F20E-D6DD-428E-BD63-E945D2E1E8F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945" t="5860" r="21142" b="5309"/>
              <a:stretch/>
            </p:blipFill>
            <p:spPr>
              <a:xfrm>
                <a:off x="2705089" y="1625647"/>
                <a:ext cx="1591338" cy="1648002"/>
              </a:xfrm>
              <a:prstGeom prst="rect">
                <a:avLst/>
              </a:prstGeom>
            </p:spPr>
          </p:pic>
          <p:sp>
            <p:nvSpPr>
              <p:cNvPr id="18" name="Gleichschenkliges Dreieck 17">
                <a:extLst>
                  <a:ext uri="{FF2B5EF4-FFF2-40B4-BE49-F238E27FC236}">
                    <a16:creationId xmlns:a16="http://schemas.microsoft.com/office/drawing/2014/main" id="{7FF94D87-75BD-4B50-B047-98B45046AE49}"/>
                  </a:ext>
                </a:extLst>
              </p:cNvPr>
              <p:cNvSpPr/>
              <p:nvPr/>
            </p:nvSpPr>
            <p:spPr>
              <a:xfrm>
                <a:off x="3800007" y="1941500"/>
                <a:ext cx="820444" cy="1132949"/>
              </a:xfrm>
              <a:prstGeom prst="triangle">
                <a:avLst>
                  <a:gd name="adj" fmla="val 19222"/>
                </a:avLst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400"/>
              </a:p>
            </p:txBody>
          </p:sp>
          <p:sp>
            <p:nvSpPr>
              <p:cNvPr id="20" name="Gleichschenkliges Dreieck 19">
                <a:extLst>
                  <a:ext uri="{FF2B5EF4-FFF2-40B4-BE49-F238E27FC236}">
                    <a16:creationId xmlns:a16="http://schemas.microsoft.com/office/drawing/2014/main" id="{3CCFED4B-74CC-404E-BF4E-D3B887DCFC0F}"/>
                  </a:ext>
                </a:extLst>
              </p:cNvPr>
              <p:cNvSpPr/>
              <p:nvPr/>
            </p:nvSpPr>
            <p:spPr>
              <a:xfrm rot="17991127">
                <a:off x="3989689" y="1704495"/>
                <a:ext cx="846067" cy="1015275"/>
              </a:xfrm>
              <a:prstGeom prst="triangle">
                <a:avLst>
                  <a:gd name="adj" fmla="val 49001"/>
                </a:avLst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400"/>
              </a:p>
            </p:txBody>
          </p:sp>
          <p:pic>
            <p:nvPicPr>
              <p:cNvPr id="8" name="Picture 4" descr="Alps - Wikipedia">
                <a:extLst>
                  <a:ext uri="{FF2B5EF4-FFF2-40B4-BE49-F238E27FC236}">
                    <a16:creationId xmlns:a16="http://schemas.microsoft.com/office/drawing/2014/main" id="{D0ADC241-D047-4063-9063-23414B47DC1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48451" y="2101422"/>
                <a:ext cx="1029063" cy="803608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  <p:pic>
            <p:nvPicPr>
              <p:cNvPr id="27" name="Google Shape;212;p21">
                <a:extLst>
                  <a:ext uri="{FF2B5EF4-FFF2-40B4-BE49-F238E27FC236}">
                    <a16:creationId xmlns:a16="http://schemas.microsoft.com/office/drawing/2014/main" id="{B9AC1E21-D16A-4301-9A51-9541F39193D7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 l="24560" t="34234" r="17216" b="25669"/>
              <a:stretch/>
            </p:blipFill>
            <p:spPr>
              <a:xfrm>
                <a:off x="3704966" y="3167963"/>
                <a:ext cx="1050990" cy="738137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</p:grpSp>
        <p:sp>
          <p:nvSpPr>
            <p:cNvPr id="64" name="Sehne 63">
              <a:extLst>
                <a:ext uri="{FF2B5EF4-FFF2-40B4-BE49-F238E27FC236}">
                  <a16:creationId xmlns:a16="http://schemas.microsoft.com/office/drawing/2014/main" id="{AB651783-2C9A-4FD6-AAE2-1F8F1956B943}"/>
                </a:ext>
              </a:extLst>
            </p:cNvPr>
            <p:cNvSpPr/>
            <p:nvPr/>
          </p:nvSpPr>
          <p:spPr>
            <a:xfrm rot="11095240">
              <a:off x="1068802" y="1141712"/>
              <a:ext cx="4984227" cy="3260227"/>
            </a:xfrm>
            <a:prstGeom prst="chord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sp>
        <p:nvSpPr>
          <p:cNvPr id="39" name="Sechseck 38">
            <a:extLst>
              <a:ext uri="{FF2B5EF4-FFF2-40B4-BE49-F238E27FC236}">
                <a16:creationId xmlns:a16="http://schemas.microsoft.com/office/drawing/2014/main" id="{D679C679-65E1-4C70-AA3E-8534A17C86D9}"/>
              </a:ext>
            </a:extLst>
          </p:cNvPr>
          <p:cNvSpPr/>
          <p:nvPr/>
        </p:nvSpPr>
        <p:spPr>
          <a:xfrm>
            <a:off x="727479" y="3334948"/>
            <a:ext cx="2064000" cy="672000"/>
          </a:xfrm>
          <a:prstGeom prst="hexagon">
            <a:avLst/>
          </a:prstGeom>
          <a:solidFill>
            <a:srgbClr val="FFCC66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133" dirty="0">
                <a:solidFill>
                  <a:srgbClr val="1C1C1C"/>
                </a:solidFill>
              </a:rPr>
              <a:t>GPU </a:t>
            </a:r>
            <a:r>
              <a:rPr lang="de-DE" sz="2133" dirty="0" err="1">
                <a:solidFill>
                  <a:srgbClr val="1C1C1C"/>
                </a:solidFill>
              </a:rPr>
              <a:t>porting</a:t>
            </a:r>
            <a:endParaRPr lang="de-DE" sz="2133" dirty="0">
              <a:solidFill>
                <a:srgbClr val="1C1C1C"/>
              </a:solidFill>
            </a:endParaRP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07FE4F73-39F1-4E59-A0A1-3032118FF353}"/>
              </a:ext>
            </a:extLst>
          </p:cNvPr>
          <p:cNvGrpSpPr/>
          <p:nvPr/>
        </p:nvGrpSpPr>
        <p:grpSpPr>
          <a:xfrm>
            <a:off x="5699805" y="2087465"/>
            <a:ext cx="1351540" cy="777317"/>
            <a:chOff x="6333069" y="1156424"/>
            <a:chExt cx="1637030" cy="950215"/>
          </a:xfrm>
        </p:grpSpPr>
        <p:pic>
          <p:nvPicPr>
            <p:cNvPr id="28" name="Google Shape;131;p16">
              <a:extLst>
                <a:ext uri="{FF2B5EF4-FFF2-40B4-BE49-F238E27FC236}">
                  <a16:creationId xmlns:a16="http://schemas.microsoft.com/office/drawing/2014/main" id="{BB993B6A-7F87-4280-AE80-DB69DEA1C674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 l="10087" t="52771" r="70075" b="25130"/>
            <a:stretch/>
          </p:blipFill>
          <p:spPr>
            <a:xfrm>
              <a:off x="6396704" y="1156424"/>
              <a:ext cx="1573395" cy="950215"/>
            </a:xfrm>
            <a:prstGeom prst="rect">
              <a:avLst/>
            </a:prstGeom>
            <a:noFill/>
            <a:ln>
              <a:noFill/>
            </a:ln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</p:pic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662F2CD2-6509-456A-828E-F8E9C2E4D250}"/>
                </a:ext>
              </a:extLst>
            </p:cNvPr>
            <p:cNvSpPr txBox="1"/>
            <p:nvPr/>
          </p:nvSpPr>
          <p:spPr>
            <a:xfrm>
              <a:off x="6333069" y="1606847"/>
              <a:ext cx="1092261" cy="464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867" dirty="0" err="1">
                  <a:solidFill>
                    <a:schemeClr val="bg1"/>
                  </a:solidFill>
                </a:rPr>
                <a:t>health</a:t>
              </a:r>
              <a:endParaRPr lang="de-DE" sz="1867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3489E40B-F918-4741-BB62-0279EF71FF71}"/>
              </a:ext>
            </a:extLst>
          </p:cNvPr>
          <p:cNvGrpSpPr/>
          <p:nvPr/>
        </p:nvGrpSpPr>
        <p:grpSpPr>
          <a:xfrm>
            <a:off x="4501794" y="1516849"/>
            <a:ext cx="1411397" cy="758029"/>
            <a:chOff x="5215379" y="929635"/>
            <a:chExt cx="1603225" cy="851618"/>
          </a:xfrm>
        </p:grpSpPr>
        <p:pic>
          <p:nvPicPr>
            <p:cNvPr id="24" name="Google Shape;129;p16">
              <a:extLst>
                <a:ext uri="{FF2B5EF4-FFF2-40B4-BE49-F238E27FC236}">
                  <a16:creationId xmlns:a16="http://schemas.microsoft.com/office/drawing/2014/main" id="{59A0129B-C37D-47D0-8968-FC603B24CBCC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t="53730" b="22575"/>
            <a:stretch/>
          </p:blipFill>
          <p:spPr>
            <a:xfrm>
              <a:off x="5245202" y="974421"/>
              <a:ext cx="1573402" cy="806832"/>
            </a:xfrm>
            <a:prstGeom prst="rect">
              <a:avLst/>
            </a:prstGeom>
            <a:noFill/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</a:effectLst>
          </p:spPr>
        </p:pic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806714F0-E1E0-4C6A-8A74-85D409D2FC27}"/>
                </a:ext>
              </a:extLst>
            </p:cNvPr>
            <p:cNvSpPr txBox="1"/>
            <p:nvPr/>
          </p:nvSpPr>
          <p:spPr>
            <a:xfrm>
              <a:off x="5215379" y="929635"/>
              <a:ext cx="1115652" cy="4265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867" dirty="0" err="1">
                  <a:solidFill>
                    <a:schemeClr val="bg1"/>
                  </a:solidFill>
                </a:rPr>
                <a:t>energy</a:t>
              </a:r>
              <a:endParaRPr lang="de-DE" sz="1867" dirty="0">
                <a:solidFill>
                  <a:schemeClr val="bg1"/>
                </a:solidFill>
              </a:endParaRPr>
            </a:p>
          </p:txBody>
        </p:sp>
      </p:grpSp>
      <p:sp>
        <p:nvSpPr>
          <p:cNvPr id="32" name="Sehne 31">
            <a:extLst>
              <a:ext uri="{FF2B5EF4-FFF2-40B4-BE49-F238E27FC236}">
                <a16:creationId xmlns:a16="http://schemas.microsoft.com/office/drawing/2014/main" id="{AA6C7BF3-9E7E-4CAD-BDD2-628F8290F6F0}"/>
              </a:ext>
            </a:extLst>
          </p:cNvPr>
          <p:cNvSpPr/>
          <p:nvPr/>
        </p:nvSpPr>
        <p:spPr>
          <a:xfrm rot="11118350">
            <a:off x="-190442" y="1262261"/>
            <a:ext cx="8089036" cy="4435687"/>
          </a:xfrm>
          <a:prstGeom prst="chord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C1743545-CDBF-406A-9774-E9C2A7AAD2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59335" y="1322026"/>
            <a:ext cx="2622183" cy="2622183"/>
          </a:xfrm>
          <a:prstGeom prst="rect">
            <a:avLst/>
          </a:prstGeom>
        </p:spPr>
      </p:pic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8BCBC371-F1E6-406B-A1A8-92B5DEB8BF8A}"/>
              </a:ext>
            </a:extLst>
          </p:cNvPr>
          <p:cNvGrpSpPr/>
          <p:nvPr/>
        </p:nvGrpSpPr>
        <p:grpSpPr>
          <a:xfrm>
            <a:off x="7877527" y="1908884"/>
            <a:ext cx="2762564" cy="3276109"/>
            <a:chOff x="5700325" y="1431663"/>
            <a:chExt cx="2071923" cy="2457082"/>
          </a:xfrm>
        </p:grpSpPr>
        <p:sp>
          <p:nvSpPr>
            <p:cNvPr id="15" name="Pfeil: nach links und oben 14">
              <a:extLst>
                <a:ext uri="{FF2B5EF4-FFF2-40B4-BE49-F238E27FC236}">
                  <a16:creationId xmlns:a16="http://schemas.microsoft.com/office/drawing/2014/main" id="{7833A67E-951A-47AB-B73B-FFE98CA2594C}"/>
                </a:ext>
              </a:extLst>
            </p:cNvPr>
            <p:cNvSpPr/>
            <p:nvPr/>
          </p:nvSpPr>
          <p:spPr>
            <a:xfrm>
              <a:off x="6925304" y="3068176"/>
              <a:ext cx="846944" cy="820569"/>
            </a:xfrm>
            <a:prstGeom prst="leftUpArrow">
              <a:avLst/>
            </a:prstGeom>
            <a:pattFill prst="dkUpDiag">
              <a:fgClr>
                <a:srgbClr val="FFC000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  <p:sp>
          <p:nvSpPr>
            <p:cNvPr id="37" name="Pfeil: nach links und oben 36">
              <a:extLst>
                <a:ext uri="{FF2B5EF4-FFF2-40B4-BE49-F238E27FC236}">
                  <a16:creationId xmlns:a16="http://schemas.microsoft.com/office/drawing/2014/main" id="{0F5F1A18-975A-4B7B-9028-2388DDFCB212}"/>
                </a:ext>
              </a:extLst>
            </p:cNvPr>
            <p:cNvSpPr/>
            <p:nvPr/>
          </p:nvSpPr>
          <p:spPr>
            <a:xfrm rot="10800000">
              <a:off x="5700325" y="1431663"/>
              <a:ext cx="846944" cy="820569"/>
            </a:xfrm>
            <a:prstGeom prst="leftUpArrow">
              <a:avLst/>
            </a:prstGeom>
            <a:pattFill prst="dkUpDiag">
              <a:fgClr>
                <a:srgbClr val="FFC000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sp>
        <p:nvSpPr>
          <p:cNvPr id="16" name="Textfeld 15">
            <a:extLst>
              <a:ext uri="{FF2B5EF4-FFF2-40B4-BE49-F238E27FC236}">
                <a16:creationId xmlns:a16="http://schemas.microsoft.com/office/drawing/2014/main" id="{66DC4F7E-BF1F-4875-A9A1-9585E5CA4A2E}"/>
              </a:ext>
            </a:extLst>
          </p:cNvPr>
          <p:cNvSpPr txBox="1"/>
          <p:nvPr/>
        </p:nvSpPr>
        <p:spPr>
          <a:xfrm>
            <a:off x="7693041" y="3046888"/>
            <a:ext cx="3882014" cy="10156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Interoperability and compatibility between GLORI and </a:t>
            </a:r>
            <a:r>
              <a:rPr lang="en-US" sz="2000" dirty="0" err="1">
                <a:solidFill>
                  <a:schemeClr val="bg1"/>
                </a:solidFill>
              </a:rPr>
              <a:t>DestinE</a:t>
            </a:r>
            <a:r>
              <a:rPr lang="en-US" sz="2000" dirty="0">
                <a:solidFill>
                  <a:schemeClr val="bg1"/>
                </a:solidFill>
              </a:rPr>
              <a:t> DT on Leonardo (CINECA)</a:t>
            </a:r>
          </a:p>
        </p:txBody>
      </p:sp>
    </p:spTree>
    <p:extLst>
      <p:ext uri="{BB962C8B-B14F-4D97-AF65-F5344CB8AC3E}">
        <p14:creationId xmlns:p14="http://schemas.microsoft.com/office/powerpoint/2010/main" val="1259467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B8179593-1BD5-4FC8-B92E-5B79BACF7173}"/>
              </a:ext>
            </a:extLst>
          </p:cNvPr>
          <p:cNvGrpSpPr>
            <a:grpSpLocks noChangeAspect="1"/>
          </p:cNvGrpSpPr>
          <p:nvPr/>
        </p:nvGrpSpPr>
        <p:grpSpPr>
          <a:xfrm>
            <a:off x="3230028" y="1309908"/>
            <a:ext cx="5728176" cy="4394672"/>
            <a:chOff x="2684849" y="1510697"/>
            <a:chExt cx="2972425" cy="2280453"/>
          </a:xfrm>
        </p:grpSpPr>
        <p:pic>
          <p:nvPicPr>
            <p:cNvPr id="29" name="Grafik 28">
              <a:extLst>
                <a:ext uri="{FF2B5EF4-FFF2-40B4-BE49-F238E27FC236}">
                  <a16:creationId xmlns:a16="http://schemas.microsoft.com/office/drawing/2014/main" id="{168005D2-F982-49BE-9D40-1BE6F3DA55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45" t="5860" r="21142" b="5309"/>
            <a:stretch/>
          </p:blipFill>
          <p:spPr>
            <a:xfrm>
              <a:off x="2684849" y="1510697"/>
              <a:ext cx="1591339" cy="1648002"/>
            </a:xfrm>
            <a:prstGeom prst="rect">
              <a:avLst/>
            </a:prstGeom>
          </p:spPr>
        </p:pic>
        <p:sp>
          <p:nvSpPr>
            <p:cNvPr id="30" name="Gleichschenkliges Dreieck 29">
              <a:extLst>
                <a:ext uri="{FF2B5EF4-FFF2-40B4-BE49-F238E27FC236}">
                  <a16:creationId xmlns:a16="http://schemas.microsoft.com/office/drawing/2014/main" id="{0421950B-AABA-48B1-9AB7-E39F9A6370D9}"/>
                </a:ext>
              </a:extLst>
            </p:cNvPr>
            <p:cNvSpPr/>
            <p:nvPr/>
          </p:nvSpPr>
          <p:spPr>
            <a:xfrm>
              <a:off x="3800007" y="1941500"/>
              <a:ext cx="820444" cy="1132949"/>
            </a:xfrm>
            <a:prstGeom prst="triangle">
              <a:avLst>
                <a:gd name="adj" fmla="val 19222"/>
              </a:avLst>
            </a:prstGeom>
            <a:noFill/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de-DE" sz="240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31" name="Gleichschenkliges Dreieck 30">
              <a:extLst>
                <a:ext uri="{FF2B5EF4-FFF2-40B4-BE49-F238E27FC236}">
                  <a16:creationId xmlns:a16="http://schemas.microsoft.com/office/drawing/2014/main" id="{A94AB1C0-D290-4184-84EB-9A02690A0021}"/>
                </a:ext>
              </a:extLst>
            </p:cNvPr>
            <p:cNvSpPr/>
            <p:nvPr/>
          </p:nvSpPr>
          <p:spPr>
            <a:xfrm rot="17991127">
              <a:off x="3969450" y="1589544"/>
              <a:ext cx="846068" cy="1015275"/>
            </a:xfrm>
            <a:prstGeom prst="triangle">
              <a:avLst>
                <a:gd name="adj" fmla="val 49001"/>
              </a:avLst>
            </a:prstGeom>
            <a:noFill/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de-DE" sz="2400">
                <a:solidFill>
                  <a:prstClr val="white"/>
                </a:solidFill>
                <a:latin typeface="Arial"/>
              </a:endParaRPr>
            </a:p>
          </p:txBody>
        </p:sp>
        <p:pic>
          <p:nvPicPr>
            <p:cNvPr id="32" name="Picture 4" descr="Alps - Wikipedia">
              <a:extLst>
                <a:ext uri="{FF2B5EF4-FFF2-40B4-BE49-F238E27FC236}">
                  <a16:creationId xmlns:a16="http://schemas.microsoft.com/office/drawing/2014/main" id="{04900EEE-2528-4A04-B80B-C4E9C128D1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8210" y="1986471"/>
              <a:ext cx="1029064" cy="80360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33" name="Google Shape;212;p21">
              <a:extLst>
                <a:ext uri="{FF2B5EF4-FFF2-40B4-BE49-F238E27FC236}">
                  <a16:creationId xmlns:a16="http://schemas.microsoft.com/office/drawing/2014/main" id="{76A34ABE-7C66-4720-B108-60BF16CB8105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  <a:lum bright="70000" contrast="-70000"/>
            </a:blip>
            <a:srcRect l="24560" t="34234" r="17216" b="25669"/>
            <a:stretch/>
          </p:blipFill>
          <p:spPr>
            <a:xfrm>
              <a:off x="3684726" y="3053013"/>
              <a:ext cx="1050990" cy="73813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sp>
        <p:nvSpPr>
          <p:cNvPr id="21" name="Fußzeilenplatzhalter 3">
            <a:extLst>
              <a:ext uri="{FF2B5EF4-FFF2-40B4-BE49-F238E27FC236}">
                <a16:creationId xmlns:a16="http://schemas.microsoft.com/office/drawing/2014/main" id="{1DA46BC8-2F89-41B1-AE65-10644D532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1" y="6319070"/>
            <a:ext cx="7385751" cy="366183"/>
          </a:xfrm>
        </p:spPr>
        <p:txBody>
          <a:bodyPr/>
          <a:lstStyle/>
          <a:p>
            <a:pPr defTabSz="609585"/>
            <a:r>
              <a:rPr lang="en-GB" dirty="0">
                <a:solidFill>
                  <a:srgbClr val="2D4B9B">
                    <a:tint val="75000"/>
                  </a:srgbClr>
                </a:solidFill>
                <a:latin typeface="Arial"/>
              </a:rPr>
              <a:t>Chiara Marsigli</a:t>
            </a:r>
            <a:endParaRPr lang="de-DE" dirty="0">
              <a:solidFill>
                <a:srgbClr val="2D4B9B">
                  <a:tint val="75000"/>
                </a:srgbClr>
              </a:solidFill>
              <a:latin typeface="Arial"/>
            </a:endParaRPr>
          </a:p>
        </p:txBody>
      </p:sp>
      <p:sp>
        <p:nvSpPr>
          <p:cNvPr id="22" name="Foliennummernplatzhalter 4">
            <a:extLst>
              <a:ext uri="{FF2B5EF4-FFF2-40B4-BE49-F238E27FC236}">
                <a16:creationId xmlns:a16="http://schemas.microsoft.com/office/drawing/2014/main" id="{B6E51D41-76FA-4785-BAF3-DF284BE52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7151" y="6319070"/>
            <a:ext cx="697800" cy="366183"/>
          </a:xfrm>
        </p:spPr>
        <p:txBody>
          <a:bodyPr/>
          <a:lstStyle/>
          <a:p>
            <a:pPr defTabSz="609585"/>
            <a:fld id="{6558FC84-22FA-4F5E-86B7-A7761BE44B02}" type="slidenum">
              <a:rPr lang="de-DE">
                <a:solidFill>
                  <a:srgbClr val="2D4B9B">
                    <a:tint val="75000"/>
                  </a:srgbClr>
                </a:solidFill>
                <a:latin typeface="Arial"/>
              </a:rPr>
              <a:pPr defTabSz="609585"/>
              <a:t>8</a:t>
            </a:fld>
            <a:endParaRPr lang="de-DE" dirty="0">
              <a:solidFill>
                <a:srgbClr val="2D4B9B">
                  <a:tint val="75000"/>
                </a:srgbClr>
              </a:solidFill>
              <a:latin typeface="Arial"/>
            </a:endParaRP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F628E74E-14C9-4145-BC67-DAB4C2588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459" y="491079"/>
            <a:ext cx="9161204" cy="443198"/>
          </a:xfrm>
        </p:spPr>
        <p:txBody>
          <a:bodyPr/>
          <a:lstStyle/>
          <a:p>
            <a:r>
              <a:rPr lang="en-US" sz="3200" b="1" dirty="0"/>
              <a:t>Milestones</a:t>
            </a:r>
          </a:p>
        </p:txBody>
      </p:sp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5238E19A-8107-4723-8234-6ABD35CC1AC8}"/>
              </a:ext>
            </a:extLst>
          </p:cNvPr>
          <p:cNvSpPr txBox="1">
            <a:spLocks/>
          </p:cNvSpPr>
          <p:nvPr/>
        </p:nvSpPr>
        <p:spPr>
          <a:xfrm>
            <a:off x="480334" y="1391475"/>
            <a:ext cx="11221228" cy="4253951"/>
          </a:xfrm>
          <a:prstGeom prst="rect">
            <a:avLst/>
          </a:prstGeom>
        </p:spPr>
        <p:txBody>
          <a:bodyPr>
            <a:normAutofit/>
          </a:bodyPr>
          <a:lstStyle>
            <a:lvl1pPr marL="469888" marR="0" indent="-469888" algn="l" defTabSz="121917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SzPct val="95000"/>
              <a:buFont typeface="Wingdings" panose="05000000000000000000" pitchFamily="2" charset="2"/>
              <a:buChar char=""/>
              <a:tabLst/>
              <a:defRPr sz="2133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22844" marR="0" indent="-347125" algn="l" defTabSz="121917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marR="0" indent="-304792" algn="l" defTabSz="121917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marR="0" indent="-304792" algn="l" defTabSz="121917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marR="0" indent="-304792" algn="l" defTabSz="121917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C00000"/>
                </a:solidFill>
              </a:rPr>
              <a:t>M1 (end of 2023): </a:t>
            </a:r>
            <a:r>
              <a:rPr lang="en-US" b="1" dirty="0">
                <a:solidFill>
                  <a:srgbClr val="080808"/>
                </a:solidFill>
              </a:rPr>
              <a:t>GLORI-Alps Basic-Version technically working </a:t>
            </a:r>
            <a:r>
              <a:rPr lang="en-US" dirty="0">
                <a:solidFill>
                  <a:srgbClr val="080808"/>
                </a:solidFill>
              </a:rPr>
              <a:t>(13-6.5-1 km resolution), 40 members DA-Cycle as baseline, </a:t>
            </a:r>
            <a:r>
              <a:rPr lang="en-US" b="1" dirty="0">
                <a:solidFill>
                  <a:srgbClr val="080808"/>
                </a:solidFill>
              </a:rPr>
              <a:t>initial higher resolution technically working</a:t>
            </a: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C00000"/>
                </a:solidFill>
              </a:rPr>
              <a:t>M2 (end of 2024): </a:t>
            </a:r>
            <a:r>
              <a:rPr lang="en-US" b="1" dirty="0">
                <a:solidFill>
                  <a:srgbClr val="080808"/>
                </a:solidFill>
              </a:rPr>
              <a:t>Higher-resolution and On-Demand</a:t>
            </a:r>
            <a:r>
              <a:rPr lang="en-US" dirty="0">
                <a:solidFill>
                  <a:srgbClr val="080808"/>
                </a:solidFill>
              </a:rPr>
              <a:t> GLORI-Alps and GLORI-Med </a:t>
            </a:r>
            <a:r>
              <a:rPr lang="en-US" b="1" dirty="0">
                <a:solidFill>
                  <a:srgbClr val="080808"/>
                </a:solidFill>
              </a:rPr>
              <a:t>working technically, selected cases </a:t>
            </a:r>
            <a:r>
              <a:rPr lang="en-US" dirty="0">
                <a:solidFill>
                  <a:srgbClr val="080808"/>
                </a:solidFill>
              </a:rPr>
              <a:t>of improved quality for selected scores and quantities</a:t>
            </a: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C00000"/>
                </a:solidFill>
              </a:rPr>
              <a:t>M3 (end of 2025): </a:t>
            </a:r>
            <a:r>
              <a:rPr lang="en-US" b="1" dirty="0">
                <a:solidFill>
                  <a:srgbClr val="080808"/>
                </a:solidFill>
              </a:rPr>
              <a:t>Higher-resolution cases </a:t>
            </a:r>
            <a:r>
              <a:rPr lang="en-US" dirty="0">
                <a:solidFill>
                  <a:srgbClr val="080808"/>
                </a:solidFill>
              </a:rPr>
              <a:t>working in case studies with </a:t>
            </a:r>
            <a:r>
              <a:rPr lang="en-US" b="1" dirty="0">
                <a:solidFill>
                  <a:srgbClr val="080808"/>
                </a:solidFill>
              </a:rPr>
              <a:t>improved quality</a:t>
            </a:r>
            <a:r>
              <a:rPr lang="en-US" dirty="0">
                <a:solidFill>
                  <a:srgbClr val="080808"/>
                </a:solidFill>
              </a:rPr>
              <a:t> on selected scores and quantities</a:t>
            </a: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C00000"/>
                </a:solidFill>
              </a:rPr>
              <a:t>M4 (end of 2026): </a:t>
            </a:r>
            <a:r>
              <a:rPr lang="en-US" b="1" dirty="0">
                <a:solidFill>
                  <a:srgbClr val="080808"/>
                </a:solidFill>
              </a:rPr>
              <a:t>Well-documented On-Demand Global-to-regional Digital Twin </a:t>
            </a:r>
            <a:r>
              <a:rPr lang="en-US" dirty="0">
                <a:solidFill>
                  <a:srgbClr val="080808"/>
                </a:solidFill>
              </a:rPr>
              <a:t>with high-resolution global (&lt;= 3.25 km det) and regional (500 m) usable with clearly improved quality vs the baseline</a:t>
            </a:r>
          </a:p>
        </p:txBody>
      </p:sp>
    </p:spTree>
    <p:extLst>
      <p:ext uri="{BB962C8B-B14F-4D97-AF65-F5344CB8AC3E}">
        <p14:creationId xmlns:p14="http://schemas.microsoft.com/office/powerpoint/2010/main" val="30970789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B8179593-1BD5-4FC8-B92E-5B79BACF7173}"/>
              </a:ext>
            </a:extLst>
          </p:cNvPr>
          <p:cNvGrpSpPr>
            <a:grpSpLocks noChangeAspect="1"/>
          </p:cNvGrpSpPr>
          <p:nvPr/>
        </p:nvGrpSpPr>
        <p:grpSpPr>
          <a:xfrm>
            <a:off x="3230028" y="1309908"/>
            <a:ext cx="5728176" cy="4394672"/>
            <a:chOff x="2684849" y="1510697"/>
            <a:chExt cx="2972425" cy="2280453"/>
          </a:xfrm>
        </p:grpSpPr>
        <p:pic>
          <p:nvPicPr>
            <p:cNvPr id="29" name="Grafik 28">
              <a:extLst>
                <a:ext uri="{FF2B5EF4-FFF2-40B4-BE49-F238E27FC236}">
                  <a16:creationId xmlns:a16="http://schemas.microsoft.com/office/drawing/2014/main" id="{168005D2-F982-49BE-9D40-1BE6F3DA55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45" t="5860" r="21142" b="5309"/>
            <a:stretch/>
          </p:blipFill>
          <p:spPr>
            <a:xfrm>
              <a:off x="2684849" y="1510697"/>
              <a:ext cx="1591339" cy="1648002"/>
            </a:xfrm>
            <a:prstGeom prst="rect">
              <a:avLst/>
            </a:prstGeom>
          </p:spPr>
        </p:pic>
        <p:sp>
          <p:nvSpPr>
            <p:cNvPr id="30" name="Gleichschenkliges Dreieck 29">
              <a:extLst>
                <a:ext uri="{FF2B5EF4-FFF2-40B4-BE49-F238E27FC236}">
                  <a16:creationId xmlns:a16="http://schemas.microsoft.com/office/drawing/2014/main" id="{0421950B-AABA-48B1-9AB7-E39F9A6370D9}"/>
                </a:ext>
              </a:extLst>
            </p:cNvPr>
            <p:cNvSpPr/>
            <p:nvPr/>
          </p:nvSpPr>
          <p:spPr>
            <a:xfrm>
              <a:off x="3800007" y="1941500"/>
              <a:ext cx="820444" cy="1132949"/>
            </a:xfrm>
            <a:prstGeom prst="triangle">
              <a:avLst>
                <a:gd name="adj" fmla="val 19222"/>
              </a:avLst>
            </a:prstGeom>
            <a:noFill/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de-DE" sz="240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31" name="Gleichschenkliges Dreieck 30">
              <a:extLst>
                <a:ext uri="{FF2B5EF4-FFF2-40B4-BE49-F238E27FC236}">
                  <a16:creationId xmlns:a16="http://schemas.microsoft.com/office/drawing/2014/main" id="{A94AB1C0-D290-4184-84EB-9A02690A0021}"/>
                </a:ext>
              </a:extLst>
            </p:cNvPr>
            <p:cNvSpPr/>
            <p:nvPr/>
          </p:nvSpPr>
          <p:spPr>
            <a:xfrm rot="17991127">
              <a:off x="3969450" y="1589544"/>
              <a:ext cx="846068" cy="1015275"/>
            </a:xfrm>
            <a:prstGeom prst="triangle">
              <a:avLst>
                <a:gd name="adj" fmla="val 49001"/>
              </a:avLst>
            </a:prstGeom>
            <a:noFill/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de-DE" sz="2400">
                <a:solidFill>
                  <a:prstClr val="white"/>
                </a:solidFill>
                <a:latin typeface="Arial"/>
              </a:endParaRPr>
            </a:p>
          </p:txBody>
        </p:sp>
        <p:pic>
          <p:nvPicPr>
            <p:cNvPr id="32" name="Picture 4" descr="Alps - Wikipedia">
              <a:extLst>
                <a:ext uri="{FF2B5EF4-FFF2-40B4-BE49-F238E27FC236}">
                  <a16:creationId xmlns:a16="http://schemas.microsoft.com/office/drawing/2014/main" id="{04900EEE-2528-4A04-B80B-C4E9C128D1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8210" y="1986471"/>
              <a:ext cx="1029064" cy="80360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33" name="Google Shape;212;p21">
              <a:extLst>
                <a:ext uri="{FF2B5EF4-FFF2-40B4-BE49-F238E27FC236}">
                  <a16:creationId xmlns:a16="http://schemas.microsoft.com/office/drawing/2014/main" id="{76A34ABE-7C66-4720-B108-60BF16CB8105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  <a:lum bright="70000" contrast="-70000"/>
            </a:blip>
            <a:srcRect l="24560" t="34234" r="17216" b="25669"/>
            <a:stretch/>
          </p:blipFill>
          <p:spPr>
            <a:xfrm>
              <a:off x="3684726" y="3053013"/>
              <a:ext cx="1050990" cy="73813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5238E19A-8107-4723-8234-6ABD35CC1AC8}"/>
              </a:ext>
            </a:extLst>
          </p:cNvPr>
          <p:cNvSpPr txBox="1">
            <a:spLocks/>
          </p:cNvSpPr>
          <p:nvPr/>
        </p:nvSpPr>
        <p:spPr>
          <a:xfrm>
            <a:off x="500212" y="1153421"/>
            <a:ext cx="11221228" cy="2966334"/>
          </a:xfrm>
          <a:prstGeom prst="rect">
            <a:avLst/>
          </a:prstGeom>
        </p:spPr>
        <p:txBody>
          <a:bodyPr>
            <a:normAutofit/>
          </a:bodyPr>
          <a:lstStyle>
            <a:lvl1pPr marL="469888" marR="0" indent="-469888" algn="l" defTabSz="121917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SzPct val="95000"/>
              <a:buFont typeface="Wingdings" panose="05000000000000000000" pitchFamily="2" charset="2"/>
              <a:buChar char=""/>
              <a:tabLst/>
              <a:defRPr sz="2133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22844" marR="0" indent="-347125" algn="l" defTabSz="121917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marR="0" indent="-304792" algn="l" defTabSz="121917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marR="0" indent="-304792" algn="l" defTabSz="121917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marR="0" indent="-304792" algn="l" defTabSz="121917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GB" sz="2000" dirty="0" err="1">
                <a:solidFill>
                  <a:srgbClr val="080808"/>
                </a:solidFill>
              </a:rPr>
              <a:t>TEAMx</a:t>
            </a:r>
            <a:r>
              <a:rPr lang="en-GB" sz="2000" dirty="0">
                <a:solidFill>
                  <a:srgbClr val="080808"/>
                </a:solidFill>
              </a:rPr>
              <a:t>: Alpine Twin configuration to provide forecasts for the mission planning of </a:t>
            </a:r>
            <a:r>
              <a:rPr lang="en-GB" sz="2000" dirty="0" err="1">
                <a:solidFill>
                  <a:srgbClr val="080808"/>
                </a:solidFill>
              </a:rPr>
              <a:t>TEAMx</a:t>
            </a:r>
            <a:endParaRPr lang="de-DE" sz="2000" dirty="0">
              <a:solidFill>
                <a:srgbClr val="080808"/>
              </a:solidFill>
            </a:endParaRP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80808"/>
                </a:solidFill>
              </a:rPr>
              <a:t>Floods </a:t>
            </a:r>
            <a:r>
              <a:rPr lang="de-DE" sz="2000" dirty="0">
                <a:solidFill>
                  <a:srgbClr val="080808"/>
                </a:solidFill>
              </a:rPr>
              <a:t>-&gt; on </a:t>
            </a:r>
            <a:r>
              <a:rPr lang="de-DE" sz="2000" dirty="0" err="1">
                <a:solidFill>
                  <a:srgbClr val="080808"/>
                </a:solidFill>
              </a:rPr>
              <a:t>selected</a:t>
            </a:r>
            <a:r>
              <a:rPr lang="de-DE" sz="2000" dirty="0">
                <a:solidFill>
                  <a:srgbClr val="080808"/>
                </a:solidFill>
              </a:rPr>
              <a:t> </a:t>
            </a:r>
            <a:r>
              <a:rPr lang="de-DE" sz="2000" dirty="0" err="1">
                <a:solidFill>
                  <a:srgbClr val="080808"/>
                </a:solidFill>
              </a:rPr>
              <a:t>catchments</a:t>
            </a:r>
            <a:r>
              <a:rPr lang="de-DE" sz="2000" dirty="0">
                <a:solidFill>
                  <a:srgbClr val="080808"/>
                </a:solidFill>
              </a:rPr>
              <a:t>, </a:t>
            </a:r>
            <a:r>
              <a:rPr lang="de-DE" sz="2000" dirty="0" err="1">
                <a:solidFill>
                  <a:srgbClr val="080808"/>
                </a:solidFill>
              </a:rPr>
              <a:t>hydrological</a:t>
            </a:r>
            <a:r>
              <a:rPr lang="de-DE" sz="2000" dirty="0">
                <a:solidFill>
                  <a:srgbClr val="080808"/>
                </a:solidFill>
              </a:rPr>
              <a:t> </a:t>
            </a:r>
            <a:r>
              <a:rPr lang="de-DE" sz="2000" dirty="0" err="1">
                <a:solidFill>
                  <a:srgbClr val="080808"/>
                </a:solidFill>
              </a:rPr>
              <a:t>models</a:t>
            </a:r>
            <a:r>
              <a:rPr lang="de-DE" sz="2000" dirty="0">
                <a:solidFill>
                  <a:srgbClr val="080808"/>
                </a:solidFill>
              </a:rPr>
              <a:t> </a:t>
            </a:r>
            <a:r>
              <a:rPr lang="de-DE" sz="2000" dirty="0" err="1">
                <a:solidFill>
                  <a:srgbClr val="080808"/>
                </a:solidFill>
              </a:rPr>
              <a:t>where</a:t>
            </a:r>
            <a:r>
              <a:rPr lang="de-DE" sz="2000" dirty="0">
                <a:solidFill>
                  <a:srgbClr val="080808"/>
                </a:solidFill>
              </a:rPr>
              <a:t> </a:t>
            </a:r>
            <a:r>
              <a:rPr lang="de-DE" sz="2000" dirty="0" err="1">
                <a:solidFill>
                  <a:srgbClr val="080808"/>
                </a:solidFill>
              </a:rPr>
              <a:t>available</a:t>
            </a:r>
            <a:r>
              <a:rPr lang="de-DE" sz="2000" dirty="0">
                <a:solidFill>
                  <a:srgbClr val="080808"/>
                </a:solidFill>
              </a:rPr>
              <a:t> at </a:t>
            </a:r>
            <a:r>
              <a:rPr lang="de-DE" sz="2000" dirty="0" err="1">
                <a:solidFill>
                  <a:srgbClr val="080808"/>
                </a:solidFill>
              </a:rPr>
              <a:t>the</a:t>
            </a:r>
            <a:r>
              <a:rPr lang="de-DE" sz="2000" dirty="0">
                <a:solidFill>
                  <a:srgbClr val="080808"/>
                </a:solidFill>
              </a:rPr>
              <a:t> </a:t>
            </a:r>
            <a:r>
              <a:rPr lang="de-DE" sz="2000" dirty="0" err="1">
                <a:solidFill>
                  <a:srgbClr val="080808"/>
                </a:solidFill>
              </a:rPr>
              <a:t>partners</a:t>
            </a:r>
            <a:endParaRPr lang="en-US" sz="2000" dirty="0">
              <a:solidFill>
                <a:srgbClr val="080808"/>
              </a:solidFill>
            </a:endParaRP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80808"/>
                </a:solidFill>
              </a:rPr>
              <a:t>Pollen (health) -&gt; thunderstorm asthma (KIT)</a:t>
            </a: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80808"/>
                </a:solidFill>
              </a:rPr>
              <a:t>Mineral dust (energy) (KIT)</a:t>
            </a: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80808"/>
                </a:solidFill>
              </a:rPr>
              <a:t>Urban Heat Island -&gt; COSMO Priority Project CITTA´</a:t>
            </a: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80808"/>
                </a:solidFill>
              </a:rPr>
              <a:t>Urban flooding (CMCC)</a:t>
            </a: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80808"/>
                </a:solidFill>
              </a:rPr>
              <a:t>Research (e.g. demonstrate the improved physics)</a:t>
            </a:r>
          </a:p>
        </p:txBody>
      </p:sp>
      <p:pic>
        <p:nvPicPr>
          <p:cNvPr id="23" name="Google Shape;129;p16">
            <a:extLst>
              <a:ext uri="{FF2B5EF4-FFF2-40B4-BE49-F238E27FC236}">
                <a16:creationId xmlns:a16="http://schemas.microsoft.com/office/drawing/2014/main" id="{534F96FA-60C8-404C-82D8-57039578DE1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53730" b="22575"/>
          <a:stretch/>
        </p:blipFill>
        <p:spPr>
          <a:xfrm>
            <a:off x="10372907" y="4190912"/>
            <a:ext cx="1656180" cy="962527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21" name="Fußzeilenplatzhalter 3">
            <a:extLst>
              <a:ext uri="{FF2B5EF4-FFF2-40B4-BE49-F238E27FC236}">
                <a16:creationId xmlns:a16="http://schemas.microsoft.com/office/drawing/2014/main" id="{1DA46BC8-2F89-41B1-AE65-10644D532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1" y="6319070"/>
            <a:ext cx="7385751" cy="366183"/>
          </a:xfrm>
        </p:spPr>
        <p:txBody>
          <a:bodyPr/>
          <a:lstStyle/>
          <a:p>
            <a:pPr defTabSz="609585"/>
            <a:r>
              <a:rPr lang="en-GB" dirty="0">
                <a:solidFill>
                  <a:srgbClr val="2D4B9B">
                    <a:tint val="75000"/>
                  </a:srgbClr>
                </a:solidFill>
                <a:latin typeface="Arial"/>
              </a:rPr>
              <a:t>Chiara Marsigli</a:t>
            </a:r>
            <a:endParaRPr lang="de-DE" dirty="0">
              <a:solidFill>
                <a:srgbClr val="2D4B9B">
                  <a:tint val="75000"/>
                </a:srgbClr>
              </a:solidFill>
              <a:latin typeface="Arial"/>
            </a:endParaRPr>
          </a:p>
        </p:txBody>
      </p:sp>
      <p:sp>
        <p:nvSpPr>
          <p:cNvPr id="22" name="Foliennummernplatzhalter 4">
            <a:extLst>
              <a:ext uri="{FF2B5EF4-FFF2-40B4-BE49-F238E27FC236}">
                <a16:creationId xmlns:a16="http://schemas.microsoft.com/office/drawing/2014/main" id="{B6E51D41-76FA-4785-BAF3-DF284BE52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7151" y="6319070"/>
            <a:ext cx="697800" cy="366183"/>
          </a:xfrm>
        </p:spPr>
        <p:txBody>
          <a:bodyPr/>
          <a:lstStyle/>
          <a:p>
            <a:pPr defTabSz="609585"/>
            <a:fld id="{6558FC84-22FA-4F5E-86B7-A7761BE44B02}" type="slidenum">
              <a:rPr lang="de-DE">
                <a:solidFill>
                  <a:srgbClr val="2D4B9B">
                    <a:tint val="75000"/>
                  </a:srgbClr>
                </a:solidFill>
                <a:latin typeface="Arial"/>
              </a:rPr>
              <a:pPr defTabSz="609585"/>
              <a:t>9</a:t>
            </a:fld>
            <a:endParaRPr lang="de-DE" dirty="0">
              <a:solidFill>
                <a:srgbClr val="2D4B9B">
                  <a:tint val="75000"/>
                </a:srgbClr>
              </a:solidFill>
              <a:latin typeface="Arial"/>
            </a:endParaRP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F628E74E-14C9-4145-BC67-DAB4C2588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459" y="491079"/>
            <a:ext cx="9161204" cy="443198"/>
          </a:xfrm>
        </p:spPr>
        <p:txBody>
          <a:bodyPr/>
          <a:lstStyle/>
          <a:p>
            <a:r>
              <a:rPr lang="en-US" sz="3200" b="1" dirty="0"/>
              <a:t>GLORI use cases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E8394D63-28E5-45A3-9AAD-672C42ADE99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40" t="46654" r="24613" b="16976"/>
          <a:stretch/>
        </p:blipFill>
        <p:spPr>
          <a:xfrm>
            <a:off x="5901990" y="4711027"/>
            <a:ext cx="1420271" cy="1696214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026" name="Picture 2" descr="Mountain exchange">
            <a:extLst>
              <a:ext uri="{FF2B5EF4-FFF2-40B4-BE49-F238E27FC236}">
                <a16:creationId xmlns:a16="http://schemas.microsoft.com/office/drawing/2014/main" id="{EC64C5A0-F899-4B8D-BBC3-418E51847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39" y="4194313"/>
            <a:ext cx="3411015" cy="191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Google Shape;124;p16">
            <a:extLst>
              <a:ext uri="{FF2B5EF4-FFF2-40B4-BE49-F238E27FC236}">
                <a16:creationId xmlns:a16="http://schemas.microsoft.com/office/drawing/2014/main" id="{55751E93-6E2D-4655-8F73-B816E63776A3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r="25810" b="10538"/>
          <a:stretch/>
        </p:blipFill>
        <p:spPr>
          <a:xfrm>
            <a:off x="9254266" y="2018480"/>
            <a:ext cx="1532087" cy="1965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31;p16">
            <a:extLst>
              <a:ext uri="{FF2B5EF4-FFF2-40B4-BE49-F238E27FC236}">
                <a16:creationId xmlns:a16="http://schemas.microsoft.com/office/drawing/2014/main" id="{B196D641-6757-4E20-A663-41087C58C4E2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10087" t="52771" r="70075" b="25130"/>
          <a:stretch/>
        </p:blipFill>
        <p:spPr>
          <a:xfrm>
            <a:off x="10392785" y="2440125"/>
            <a:ext cx="1299003" cy="777317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3844E679-B5D8-4403-A081-15FC354B224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771" y="4268418"/>
            <a:ext cx="2229833" cy="1672375"/>
          </a:xfrm>
          <a:prstGeom prst="rect">
            <a:avLst/>
          </a:prstGeom>
          <a:ln w="38100">
            <a:solidFill>
              <a:schemeClr val="tx1">
                <a:lumMod val="60000"/>
                <a:lumOff val="40000"/>
              </a:schemeClr>
            </a:solidFill>
          </a:ln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31104810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WD-PowerPoint">
  <a:themeElements>
    <a:clrScheme name="DWD-Farben PowerPoint">
      <a:dk1>
        <a:srgbClr val="2D4B9B"/>
      </a:dk1>
      <a:lt1>
        <a:sysClr val="window" lastClr="FFFFFF"/>
      </a:lt1>
      <a:dk2>
        <a:srgbClr val="96B9DC"/>
      </a:dk2>
      <a:lt2>
        <a:srgbClr val="D2E1F5"/>
      </a:lt2>
      <a:accent1>
        <a:srgbClr val="2D4B9B"/>
      </a:accent1>
      <a:accent2>
        <a:srgbClr val="9E3D00"/>
      </a:accent2>
      <a:accent3>
        <a:srgbClr val="945100"/>
      </a:accent3>
      <a:accent4>
        <a:srgbClr val="DE8004"/>
      </a:accent4>
      <a:accent5>
        <a:srgbClr val="608E00"/>
      </a:accent5>
      <a:accent6>
        <a:srgbClr val="2F6100"/>
      </a:accent6>
      <a:hlink>
        <a:srgbClr val="2D4B9B"/>
      </a:hlink>
      <a:folHlink>
        <a:srgbClr val="2D4B9B"/>
      </a:folHlink>
    </a:clrScheme>
    <a:fontScheme name="DWD-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urbgust_200710_jps">
  <a:themeElements>
    <a:clrScheme name="turbgust_200710_jp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urbgust_200710_jps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turbgust_200710_jp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urbgust_200710_jp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urbgust_200710_jp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urbgust_200710_jp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urbgust_200710_jp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urbgust_200710_jp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urbgust_200710_jp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DWD-PowerPoint">
  <a:themeElements>
    <a:clrScheme name="DWD-Farben PowerPoint">
      <a:dk1>
        <a:srgbClr val="2D4B9B"/>
      </a:dk1>
      <a:lt1>
        <a:sysClr val="window" lastClr="FFFFFF"/>
      </a:lt1>
      <a:dk2>
        <a:srgbClr val="96B9DC"/>
      </a:dk2>
      <a:lt2>
        <a:srgbClr val="D2E1F5"/>
      </a:lt2>
      <a:accent1>
        <a:srgbClr val="2D4B9B"/>
      </a:accent1>
      <a:accent2>
        <a:srgbClr val="9E3D00"/>
      </a:accent2>
      <a:accent3>
        <a:srgbClr val="945100"/>
      </a:accent3>
      <a:accent4>
        <a:srgbClr val="DE8004"/>
      </a:accent4>
      <a:accent5>
        <a:srgbClr val="608E00"/>
      </a:accent5>
      <a:accent6>
        <a:srgbClr val="2F6100"/>
      </a:accent6>
      <a:hlink>
        <a:srgbClr val="2D4B9B"/>
      </a:hlink>
      <a:folHlink>
        <a:srgbClr val="2D4B9B"/>
      </a:folHlink>
    </a:clrScheme>
    <a:fontScheme name="DWD-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DWD-PowerPoint">
  <a:themeElements>
    <a:clrScheme name="DWD-Farben PowerPoint">
      <a:dk1>
        <a:srgbClr val="2D4B9B"/>
      </a:dk1>
      <a:lt1>
        <a:sysClr val="window" lastClr="FFFFFF"/>
      </a:lt1>
      <a:dk2>
        <a:srgbClr val="96B9DC"/>
      </a:dk2>
      <a:lt2>
        <a:srgbClr val="D2E1F5"/>
      </a:lt2>
      <a:accent1>
        <a:srgbClr val="2D4B9B"/>
      </a:accent1>
      <a:accent2>
        <a:srgbClr val="9E3D00"/>
      </a:accent2>
      <a:accent3>
        <a:srgbClr val="945100"/>
      </a:accent3>
      <a:accent4>
        <a:srgbClr val="DE8004"/>
      </a:accent4>
      <a:accent5>
        <a:srgbClr val="608E00"/>
      </a:accent5>
      <a:accent6>
        <a:srgbClr val="2F6100"/>
      </a:accent6>
      <a:hlink>
        <a:srgbClr val="2D4B9B"/>
      </a:hlink>
      <a:folHlink>
        <a:srgbClr val="2D4B9B"/>
      </a:folHlink>
    </a:clrScheme>
    <a:fontScheme name="DWD-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Kreuzraster komplett">
  <a:themeElements>
    <a:clrScheme name="Benutzerdefiniert 1">
      <a:dk1>
        <a:srgbClr val="000000"/>
      </a:dk1>
      <a:lt1>
        <a:srgbClr val="FFFFFF"/>
      </a:lt1>
      <a:dk2>
        <a:srgbClr val="000000"/>
      </a:dk2>
      <a:lt2>
        <a:srgbClr val="7D6E5F"/>
      </a:lt2>
      <a:accent1>
        <a:srgbClr val="FF0000"/>
      </a:accent1>
      <a:accent2>
        <a:srgbClr val="7D6E5F"/>
      </a:accent2>
      <a:accent3>
        <a:srgbClr val="5A735F"/>
      </a:accent3>
      <a:accent4>
        <a:srgbClr val="000000"/>
      </a:accent4>
      <a:accent5>
        <a:srgbClr val="DAEDEF"/>
      </a:accent5>
      <a:accent6>
        <a:srgbClr val="FAB45F"/>
      </a:accent6>
      <a:hlink>
        <a:srgbClr val="000000"/>
      </a:hlink>
      <a:folHlink>
        <a:srgbClr val="000000"/>
      </a:folHlink>
    </a:clrScheme>
    <a:fontScheme name="GSED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SED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EDI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EDI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EDI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EDI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EDI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de_Format_16-9.pptx" id="{14B80262-283B-4455-926B-736EE80994B7}" vid="{03C32CFB-F977-44A6-8C51-B08D66399866}"/>
    </a:ext>
  </a:extLst>
</a:theme>
</file>

<file path=ppt/theme/theme7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DWD-Farben PowerPoint">
    <a:dk1>
      <a:srgbClr val="2D4B9B"/>
    </a:dk1>
    <a:lt1>
      <a:sysClr val="window" lastClr="FFFFFF"/>
    </a:lt1>
    <a:dk2>
      <a:srgbClr val="96B9DC"/>
    </a:dk2>
    <a:lt2>
      <a:srgbClr val="D2E1F5"/>
    </a:lt2>
    <a:accent1>
      <a:srgbClr val="2D4B9B"/>
    </a:accent1>
    <a:accent2>
      <a:srgbClr val="9E3D00"/>
    </a:accent2>
    <a:accent3>
      <a:srgbClr val="945100"/>
    </a:accent3>
    <a:accent4>
      <a:srgbClr val="DE8004"/>
    </a:accent4>
    <a:accent5>
      <a:srgbClr val="608E00"/>
    </a:accent5>
    <a:accent6>
      <a:srgbClr val="2F6100"/>
    </a:accent6>
    <a:hlink>
      <a:srgbClr val="2D4B9B"/>
    </a:hlink>
    <a:folHlink>
      <a:srgbClr val="2D4B9B"/>
    </a:folHlink>
  </a:clrScheme>
</a:themeOverride>
</file>

<file path=ppt/theme/themeOverride2.xml><?xml version="1.0" encoding="utf-8"?>
<a:themeOverride xmlns:a="http://schemas.openxmlformats.org/drawingml/2006/main">
  <a:clrScheme name="DWD-Farben PowerPoint">
    <a:dk1>
      <a:srgbClr val="2D4B9B"/>
    </a:dk1>
    <a:lt1>
      <a:sysClr val="window" lastClr="FFFFFF"/>
    </a:lt1>
    <a:dk2>
      <a:srgbClr val="96B9DC"/>
    </a:dk2>
    <a:lt2>
      <a:srgbClr val="D2E1F5"/>
    </a:lt2>
    <a:accent1>
      <a:srgbClr val="2D4B9B"/>
    </a:accent1>
    <a:accent2>
      <a:srgbClr val="9E3D00"/>
    </a:accent2>
    <a:accent3>
      <a:srgbClr val="945100"/>
    </a:accent3>
    <a:accent4>
      <a:srgbClr val="DE8004"/>
    </a:accent4>
    <a:accent5>
      <a:srgbClr val="608E00"/>
    </a:accent5>
    <a:accent6>
      <a:srgbClr val="2F6100"/>
    </a:accent6>
    <a:hlink>
      <a:srgbClr val="2D4B9B"/>
    </a:hlink>
    <a:folHlink>
      <a:srgbClr val="2D4B9B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1779</Words>
  <Application>Microsoft Office PowerPoint</Application>
  <PresentationFormat>Breitbild</PresentationFormat>
  <Paragraphs>364</Paragraphs>
  <Slides>31</Slides>
  <Notes>8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14</vt:i4>
      </vt:variant>
      <vt:variant>
        <vt:lpstr>Design</vt:lpstr>
      </vt:variant>
      <vt:variant>
        <vt:i4>6</vt:i4>
      </vt:variant>
      <vt:variant>
        <vt:lpstr>Folientitel</vt:lpstr>
      </vt:variant>
      <vt:variant>
        <vt:i4>31</vt:i4>
      </vt:variant>
    </vt:vector>
  </HeadingPairs>
  <TitlesOfParts>
    <vt:vector size="51" baseType="lpstr">
      <vt:lpstr>ＭＳ Ｐゴシック</vt:lpstr>
      <vt:lpstr>ＭＳ Ｐゴシック</vt:lpstr>
      <vt:lpstr>Arial</vt:lpstr>
      <vt:lpstr>Arial Black</vt:lpstr>
      <vt:lpstr>Calibri</vt:lpstr>
      <vt:lpstr>Calibri Light</vt:lpstr>
      <vt:lpstr>Cambria Math</vt:lpstr>
      <vt:lpstr>Courier New</vt:lpstr>
      <vt:lpstr>Franklin Gothic Medium</vt:lpstr>
      <vt:lpstr>Palatino</vt:lpstr>
      <vt:lpstr>Roboto Light</vt:lpstr>
      <vt:lpstr>Symbol</vt:lpstr>
      <vt:lpstr>Times New Roman</vt:lpstr>
      <vt:lpstr>Wingdings</vt:lpstr>
      <vt:lpstr>Office</vt:lpstr>
      <vt:lpstr>DWD-PowerPoint</vt:lpstr>
      <vt:lpstr>1_turbgust_200710_jps</vt:lpstr>
      <vt:lpstr>1_DWD-PowerPoint</vt:lpstr>
      <vt:lpstr>2_DWD-PowerPoint</vt:lpstr>
      <vt:lpstr>1_Kreuzraster komplett</vt:lpstr>
      <vt:lpstr>PowerPoint-Präsentation</vt:lpstr>
      <vt:lpstr>GLORI Partners and HPC system</vt:lpstr>
      <vt:lpstr>PowerPoint-Präsentation</vt:lpstr>
      <vt:lpstr>Overarching research topic for first phase</vt:lpstr>
      <vt:lpstr>Science 4 services: Junior Research Groups</vt:lpstr>
      <vt:lpstr>Science 4 services: PhD projects</vt:lpstr>
      <vt:lpstr>GLORI</vt:lpstr>
      <vt:lpstr>Milestones</vt:lpstr>
      <vt:lpstr>GLORI use cases</vt:lpstr>
      <vt:lpstr>PowerPoint-Präsentation</vt:lpstr>
      <vt:lpstr>PowerPoint-Präsentation</vt:lpstr>
      <vt:lpstr>GLORI-Alps on</vt:lpstr>
      <vt:lpstr>Implementation on HoreKa </vt:lpstr>
      <vt:lpstr>Alpine Domain CH2</vt:lpstr>
      <vt:lpstr>Test Case 1</vt:lpstr>
      <vt:lpstr>PowerPoint-Präsentation</vt:lpstr>
      <vt:lpstr>Experiments setup</vt:lpstr>
      <vt:lpstr>Experiments setup</vt:lpstr>
      <vt:lpstr>PowerPoint-Präsentation</vt:lpstr>
      <vt:lpstr>PowerPoint-Präsentation</vt:lpstr>
      <vt:lpstr>PowerPoint-Präsentation</vt:lpstr>
      <vt:lpstr>Global to Regional ICON Alpine Twin</vt:lpstr>
      <vt:lpstr>GLORI-A Timeline</vt:lpstr>
      <vt:lpstr>News</vt:lpstr>
      <vt:lpstr>ICON Performance Improvements</vt:lpstr>
      <vt:lpstr>Work in progress: On-demand interface and workflow </vt:lpstr>
      <vt:lpstr>GLORI in Italy</vt:lpstr>
      <vt:lpstr>Working Groups</vt:lpstr>
      <vt:lpstr>Thank you for your attention!</vt:lpstr>
      <vt:lpstr>Dust and pollen forecast for energy and health</vt:lpstr>
      <vt:lpstr>Augmenting the hydrometeorological value chain through co-design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Marsigli Chiara</dc:creator>
  <cp:lastModifiedBy>Marsigli Chiara</cp:lastModifiedBy>
  <cp:revision>82</cp:revision>
  <dcterms:created xsi:type="dcterms:W3CDTF">2022-12-09T07:58:00Z</dcterms:created>
  <dcterms:modified xsi:type="dcterms:W3CDTF">2023-09-12T20:34:40Z</dcterms:modified>
</cp:coreProperties>
</file>