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9" r:id="rId4"/>
    <p:sldId id="268" r:id="rId5"/>
    <p:sldId id="266" r:id="rId6"/>
    <p:sldId id="270" r:id="rId7"/>
    <p:sldId id="271" r:id="rId8"/>
    <p:sldId id="280" r:id="rId9"/>
    <p:sldId id="277" r:id="rId10"/>
    <p:sldId id="273" r:id="rId11"/>
    <p:sldId id="275" r:id="rId12"/>
    <p:sldId id="274" r:id="rId13"/>
    <p:sldId id="281" r:id="rId14"/>
    <p:sldId id="282" r:id="rId15"/>
    <p:sldId id="278" r:id="rId16"/>
    <p:sldId id="279" r:id="rId17"/>
  </p:sldIdLst>
  <p:sldSz cx="9144000" cy="6858000" type="screen4x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1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4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Picture 36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143000" y="1122480"/>
            <a:ext cx="6857640" cy="1106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8" name="Picture 77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9" name="Picture 78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143000" y="1122480"/>
            <a:ext cx="6857640" cy="1106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pl-PL" sz="4500">
                <a:solidFill>
                  <a:srgbClr val="000000"/>
                </a:solidFill>
                <a:latin typeface="Calibri Light"/>
              </a:rPr>
              <a:t>Click to edit the title text formatKliknij, aby edytować styl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l-PL" sz="900">
                <a:solidFill>
                  <a:srgbClr val="8B8B8B"/>
                </a:solidFill>
                <a:latin typeface="Calibri"/>
              </a:rPr>
              <a:t>20-9-7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F084DF4-710B-4601-9739-C2CB6668591D}" type="slidenum">
              <a:rPr lang="pl-PL" sz="900">
                <a:solidFill>
                  <a:srgbClr val="8B8B8B"/>
                </a:solidFill>
                <a:latin typeface="Calibri"/>
              </a:rPr>
              <a:t>‹#›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 sz="21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 sz="1500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 sz="135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 sz="135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 sz="2000">
                <a:latin typeface="Calibri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 1"/>
          <p:cNvSpPr/>
          <p:nvPr/>
        </p:nvSpPr>
        <p:spPr>
          <a:xfrm>
            <a:off x="244440" y="6351480"/>
            <a:ext cx="8613720" cy="0"/>
          </a:xfrm>
          <a:prstGeom prst="line">
            <a:avLst/>
          </a:prstGeom>
          <a:ln w="15120">
            <a:solidFill>
              <a:srgbClr val="2D4B9B"/>
            </a:solidFill>
            <a:round/>
          </a:ln>
        </p:spPr>
      </p:sp>
      <p:sp>
        <p:nvSpPr>
          <p:cNvPr id="40" name="Line 2"/>
          <p:cNvSpPr/>
          <p:nvPr/>
        </p:nvSpPr>
        <p:spPr>
          <a:xfrm>
            <a:off x="244440" y="903240"/>
            <a:ext cx="8648640" cy="0"/>
          </a:xfrm>
          <a:prstGeom prst="line">
            <a:avLst/>
          </a:prstGeom>
          <a:ln w="25560">
            <a:solidFill>
              <a:srgbClr val="2D4B9B"/>
            </a:solidFill>
            <a:round/>
          </a:ln>
        </p:spPr>
      </p:sp>
      <p:pic>
        <p:nvPicPr>
          <p:cNvPr id="41" name="Picture 1"/>
          <p:cNvPicPr/>
          <p:nvPr/>
        </p:nvPicPr>
        <p:blipFill>
          <a:blip r:embed="rId14"/>
          <a:stretch>
            <a:fillRect/>
          </a:stretch>
        </p:blipFill>
        <p:spPr>
          <a:xfrm>
            <a:off x="-36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42" name="PlaceHolder 3"/>
          <p:cNvSpPr>
            <a:spLocks noGrp="1"/>
          </p:cNvSpPr>
          <p:nvPr>
            <p:ph type="title"/>
          </p:nvPr>
        </p:nvSpPr>
        <p:spPr>
          <a:xfrm>
            <a:off x="395280" y="1197000"/>
            <a:ext cx="8353080" cy="43128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de-DE" sz="2400" b="1">
                <a:solidFill>
                  <a:srgbClr val="2D4B9B"/>
                </a:solidFill>
                <a:latin typeface="Arial"/>
              </a:rPr>
              <a:t>Click to edit the title text formatTitelmasterformat durch Klicken bearbeiten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395280" y="1839960"/>
            <a:ext cx="8353080" cy="43174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de-D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>
                <a:solidFill>
                  <a:srgbClr val="000000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>
                <a:solidFill>
                  <a:srgbClr val="000000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>
                <a:solidFill>
                  <a:srgbClr val="000000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>
                <a:solidFill>
                  <a:srgbClr val="000000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>
                <a:solidFill>
                  <a:srgbClr val="000000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95000"/>
              <a:buFont typeface="Wingdings" charset="2"/>
              <a:buChar char=""/>
            </a:pPr>
            <a:r>
              <a:rPr lang="de-DE">
                <a:solidFill>
                  <a:srgbClr val="000000"/>
                </a:solidFill>
                <a:latin typeface="Arial"/>
              </a:rPr>
              <a:t>Seventh Outline LevelTextmasterformat bearbeiten</a:t>
            </a:r>
            <a:endParaRPr/>
          </a:p>
          <a:p>
            <a:pPr lvl="1">
              <a:lnSpc>
                <a:spcPct val="100000"/>
              </a:lnSpc>
              <a:buSzPct val="95000"/>
              <a:buFont typeface="Wingdings" charset="2"/>
              <a:buChar char=""/>
            </a:pPr>
            <a:r>
              <a:rPr lang="de-DE">
                <a:solidFill>
                  <a:srgbClr val="000000"/>
                </a:solidFill>
                <a:latin typeface="Arial"/>
              </a:rPr>
              <a:t>Zweite Ebene</a:t>
            </a:r>
            <a:endParaRPr/>
          </a:p>
          <a:p>
            <a:pPr lvl="2">
              <a:lnSpc>
                <a:spcPct val="100000"/>
              </a:lnSpc>
              <a:buSzPct val="95000"/>
              <a:buFont typeface="Wingdings" charset="2"/>
              <a:buChar char=""/>
            </a:pPr>
            <a:r>
              <a:rPr lang="de-DE">
                <a:solidFill>
                  <a:srgbClr val="000000"/>
                </a:solidFill>
                <a:latin typeface="Arial"/>
              </a:rPr>
              <a:t>Dritte Ebene</a:t>
            </a:r>
            <a:endParaRPr/>
          </a:p>
          <a:p>
            <a:pPr lvl="3">
              <a:lnSpc>
                <a:spcPct val="100000"/>
              </a:lnSpc>
              <a:buSzPct val="95000"/>
              <a:buFont typeface="Wingdings" charset="2"/>
              <a:buChar char=""/>
            </a:pPr>
            <a:r>
              <a:rPr lang="de-DE">
                <a:solidFill>
                  <a:srgbClr val="000000"/>
                </a:solidFill>
                <a:latin typeface="Arial"/>
              </a:rPr>
              <a:t>Vierte Ebene</a:t>
            </a:r>
            <a:endParaRPr/>
          </a:p>
          <a:p>
            <a:pPr lvl="4">
              <a:lnSpc>
                <a:spcPct val="100000"/>
              </a:lnSpc>
              <a:buSzPct val="95000"/>
              <a:buFont typeface="Wingdings" charset="2"/>
              <a:buChar char=""/>
            </a:pPr>
            <a:r>
              <a:rPr lang="de-DE">
                <a:solidFill>
                  <a:srgbClr val="000000"/>
                </a:solidFill>
                <a:latin typeface="Arial"/>
              </a:rPr>
              <a:t>Fünfte Ebene</a:t>
            </a:r>
            <a:endParaRPr/>
          </a:p>
        </p:txBody>
      </p:sp>
      <p:sp>
        <p:nvSpPr>
          <p:cNvPr id="44" name="PlaceHolder 5"/>
          <p:cNvSpPr>
            <a:spLocks noGrp="1"/>
          </p:cNvSpPr>
          <p:nvPr>
            <p:ph type="ftr"/>
          </p:nvPr>
        </p:nvSpPr>
        <p:spPr>
          <a:xfrm>
            <a:off x="4572000" y="6381720"/>
            <a:ext cx="3709800" cy="2156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400">
                <a:solidFill>
                  <a:srgbClr val="000000"/>
                </a:solidFill>
                <a:latin typeface="Arial"/>
              </a:rPr>
              <a:t>Detlev Majewski, DWD, Abt. FE1 – 09/2013</a:t>
            </a:r>
            <a:endParaRPr/>
          </a:p>
        </p:txBody>
      </p:sp>
      <p:sp>
        <p:nvSpPr>
          <p:cNvPr id="45" name="PlaceHolder 6"/>
          <p:cNvSpPr>
            <a:spLocks noGrp="1"/>
          </p:cNvSpPr>
          <p:nvPr>
            <p:ph type="sldNum"/>
          </p:nvPr>
        </p:nvSpPr>
        <p:spPr>
          <a:xfrm>
            <a:off x="8283600" y="6381720"/>
            <a:ext cx="464760" cy="2156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0A802299-4E5A-4F31-9956-DE07088F448A}" type="slidenum">
              <a:rPr lang="pl-PL" sz="1400">
                <a:solidFill>
                  <a:srgbClr val="000000"/>
                </a:solidFill>
                <a:latin typeface="Arial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hyperlink" Target="https://www.archedworuphagena.pl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hyperlink" Target="https://www.archedworuphagena.pl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rchedworuphagena.pl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archedworuphagena.pl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archedworuphagena.pl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574E863-8794-EC2E-4F71-2D9A7BF82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8" y="0"/>
            <a:ext cx="9144000" cy="3043237"/>
          </a:xfrm>
          <a:prstGeom prst="rect">
            <a:avLst/>
          </a:prstGeom>
        </p:spPr>
      </p:pic>
      <p:sp>
        <p:nvSpPr>
          <p:cNvPr id="81" name="CustomShape 1"/>
          <p:cNvSpPr/>
          <p:nvPr/>
        </p:nvSpPr>
        <p:spPr>
          <a:xfrm>
            <a:off x="5113800" y="4788000"/>
            <a:ext cx="2861640" cy="1726200"/>
          </a:xfrm>
          <a:prstGeom prst="rect">
            <a:avLst/>
          </a:prstGeom>
          <a:solidFill>
            <a:srgbClr val="35F0CC"/>
          </a:solidFill>
          <a:ln w="12600"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82" name="CustomShape 2"/>
          <p:cNvSpPr/>
          <p:nvPr/>
        </p:nvSpPr>
        <p:spPr>
          <a:xfrm>
            <a:off x="-10398" y="4101915"/>
            <a:ext cx="7314840" cy="2450160"/>
          </a:xfrm>
          <a:prstGeom prst="rect">
            <a:avLst/>
          </a:prstGeom>
          <a:solidFill>
            <a:srgbClr val="2F5597"/>
          </a:solidFill>
          <a:ln w="12600"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83" name="TextShape 3"/>
          <p:cNvSpPr txBox="1"/>
          <p:nvPr/>
        </p:nvSpPr>
        <p:spPr>
          <a:xfrm>
            <a:off x="1871725" y="5320221"/>
            <a:ext cx="2810160" cy="5889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l-PL" sz="2000" dirty="0">
                <a:solidFill>
                  <a:srgbClr val="35F0CC"/>
                </a:solidFill>
                <a:latin typeface="Times New Roman"/>
              </a:rPr>
              <a:t>Andrzej Wyszogrodzki</a:t>
            </a:r>
            <a:endParaRPr dirty="0"/>
          </a:p>
        </p:txBody>
      </p:sp>
      <p:pic>
        <p:nvPicPr>
          <p:cNvPr id="85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7410782" y="5395503"/>
            <a:ext cx="1416960" cy="1418040"/>
          </a:xfrm>
          <a:prstGeom prst="rect">
            <a:avLst/>
          </a:prstGeom>
          <a:ln>
            <a:noFill/>
          </a:ln>
        </p:spPr>
      </p:pic>
      <p:sp>
        <p:nvSpPr>
          <p:cNvPr id="86" name="CustomShape 5"/>
          <p:cNvSpPr/>
          <p:nvPr/>
        </p:nvSpPr>
        <p:spPr>
          <a:xfrm>
            <a:off x="424243" y="4573509"/>
            <a:ext cx="5546795" cy="6927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400" b="1" dirty="0" err="1">
                <a:solidFill>
                  <a:srgbClr val="FFFF00"/>
                </a:solidFill>
                <a:latin typeface="Calibri"/>
              </a:rPr>
              <a:t>Opening</a:t>
            </a:r>
            <a:r>
              <a:rPr lang="pl-PL" sz="2400" b="1" dirty="0">
                <a:solidFill>
                  <a:srgbClr val="FFFF00"/>
                </a:solidFill>
                <a:latin typeface="Calibri"/>
              </a:rPr>
              <a:t> / </a:t>
            </a:r>
            <a:r>
              <a:rPr lang="pl-PL" sz="2400" b="1" dirty="0" err="1">
                <a:solidFill>
                  <a:srgbClr val="FFFF00"/>
                </a:solidFill>
                <a:latin typeface="Calibri"/>
              </a:rPr>
              <a:t>general</a:t>
            </a:r>
            <a:r>
              <a:rPr lang="pl-PL" sz="2400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pl-PL" sz="2400" b="1" dirty="0" err="1">
                <a:solidFill>
                  <a:srgbClr val="FFFF00"/>
                </a:solidFill>
                <a:latin typeface="Calibri"/>
              </a:rPr>
              <a:t>information</a:t>
            </a:r>
            <a:endParaRPr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45" y="3448165"/>
            <a:ext cx="2802297" cy="186819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82171D3-EA84-34C5-120D-886DD0A79260}"/>
              </a:ext>
            </a:extLst>
          </p:cNvPr>
          <p:cNvSpPr txBox="1"/>
          <p:nvPr/>
        </p:nvSpPr>
        <p:spPr>
          <a:xfrm>
            <a:off x="293074" y="1331641"/>
            <a:ext cx="31573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pl-PL" sz="3200" b="1" dirty="0">
                <a:solidFill>
                  <a:srgbClr val="FFFF00"/>
                </a:solidFill>
                <a:latin typeface="Calibri"/>
              </a:rPr>
              <a:t>COSMO </a:t>
            </a:r>
          </a:p>
          <a:p>
            <a:pPr>
              <a:lnSpc>
                <a:spcPct val="100000"/>
              </a:lnSpc>
            </a:pPr>
            <a:r>
              <a:rPr lang="pl-PL" sz="3200" b="1" dirty="0">
                <a:solidFill>
                  <a:srgbClr val="FFFF00"/>
                </a:solidFill>
                <a:latin typeface="Calibri"/>
              </a:rPr>
              <a:t>General  Meeting </a:t>
            </a:r>
          </a:p>
          <a:p>
            <a:pPr algn="r">
              <a:lnSpc>
                <a:spcPct val="100000"/>
              </a:lnSpc>
            </a:pPr>
            <a:r>
              <a:rPr lang="pl-PL" sz="3200" b="1" dirty="0">
                <a:solidFill>
                  <a:srgbClr val="FFFF00"/>
                </a:solidFill>
                <a:latin typeface="Calibri"/>
              </a:rPr>
              <a:t>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5179" y="86061"/>
            <a:ext cx="4232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/>
              <a:t>Excurion day – Wednesday 13-09-2023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65EB664-78C2-FB52-6A78-658429A66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21" y="2149120"/>
            <a:ext cx="5905500" cy="44100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E7B772-812D-FC17-4745-027B753591F1}"/>
              </a:ext>
            </a:extLst>
          </p:cNvPr>
          <p:cNvSpPr/>
          <p:nvPr/>
        </p:nvSpPr>
        <p:spPr>
          <a:xfrm>
            <a:off x="254508" y="629924"/>
            <a:ext cx="84209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14:00 – </a:t>
            </a:r>
            <a:r>
              <a:rPr lang="pl-PL" dirty="0" err="1"/>
              <a:t>guiding</a:t>
            </a:r>
            <a:r>
              <a:rPr lang="pl-PL" dirty="0"/>
              <a:t> tour start @Uphagen Arche, </a:t>
            </a:r>
            <a:r>
              <a:rPr lang="pl-PL" dirty="0" err="1"/>
              <a:t>split</a:t>
            </a:r>
            <a:r>
              <a:rPr lang="pl-PL" dirty="0"/>
              <a:t> for 2 </a:t>
            </a:r>
            <a:r>
              <a:rPr lang="pl-PL" dirty="0" err="1"/>
              <a:t>groups</a:t>
            </a:r>
            <a:r>
              <a:rPr lang="pl-PL" dirty="0"/>
              <a:t>, audio </a:t>
            </a:r>
            <a:r>
              <a:rPr lang="pl-PL" dirty="0" err="1"/>
              <a:t>equipment</a:t>
            </a:r>
            <a:endParaRPr lang="pl-PL" dirty="0"/>
          </a:p>
          <a:p>
            <a:r>
              <a:rPr lang="pl-PL" dirty="0"/>
              <a:t>17:00 – </a:t>
            </a:r>
            <a:r>
              <a:rPr lang="pl-PL" dirty="0" err="1"/>
              <a:t>boat</a:t>
            </a:r>
            <a:r>
              <a:rPr lang="pl-PL" dirty="0"/>
              <a:t> tour: </a:t>
            </a:r>
            <a:r>
              <a:rPr lang="pl-PL" dirty="0" err="1"/>
              <a:t>Fishmarkt</a:t>
            </a:r>
            <a:r>
              <a:rPr lang="pl-PL" dirty="0"/>
              <a:t> (</a:t>
            </a:r>
            <a:r>
              <a:rPr lang="pl-PL" i="1" dirty="0"/>
              <a:t>Targ Rybny</a:t>
            </a:r>
            <a:r>
              <a:rPr lang="pl-PL" dirty="0"/>
              <a:t>) –</a:t>
            </a:r>
            <a:r>
              <a:rPr lang="pl-PL" i="1" dirty="0"/>
              <a:t> </a:t>
            </a:r>
            <a:r>
              <a:rPr lang="pl-PL" dirty="0"/>
              <a:t>Motława</a:t>
            </a:r>
            <a:r>
              <a:rPr lang="pl-PL" i="1" dirty="0"/>
              <a:t>, </a:t>
            </a:r>
            <a:r>
              <a:rPr lang="pl-PL" dirty="0" err="1"/>
              <a:t>ShipYard</a:t>
            </a:r>
            <a:r>
              <a:rPr lang="pl-PL" dirty="0"/>
              <a:t> - Westerplatte</a:t>
            </a:r>
          </a:p>
          <a:p>
            <a:r>
              <a:rPr lang="pl-PL" dirty="0"/>
              <a:t>18:30 – dinner in </a:t>
            </a:r>
            <a:r>
              <a:rPr lang="pl-PL" dirty="0" err="1"/>
              <a:t>Brovarnia</a:t>
            </a:r>
            <a:r>
              <a:rPr lang="pl-PL" dirty="0"/>
              <a:t> @Hotel Gdańsk  </a:t>
            </a:r>
          </a:p>
          <a:p>
            <a:r>
              <a:rPr lang="pl-PL" dirty="0"/>
              <a:t>22:00 – End / </a:t>
            </a:r>
            <a:r>
              <a:rPr lang="pl-PL" dirty="0" err="1"/>
              <a:t>comeback</a:t>
            </a:r>
            <a:r>
              <a:rPr lang="pl-PL" dirty="0"/>
              <a:t> to </a:t>
            </a:r>
            <a:r>
              <a:rPr lang="pl-PL" dirty="0" err="1"/>
              <a:t>Uphagen</a:t>
            </a:r>
            <a:r>
              <a:rPr lang="pl-PL" dirty="0"/>
              <a:t> Arche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384D1E3-5D01-07AC-4228-886A11EAF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00" y="2920796"/>
            <a:ext cx="1562240" cy="104590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CD2A4D6-7F31-FD51-E133-07C1D1256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532" y="3628210"/>
            <a:ext cx="1678936" cy="103392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CFFEE6C-AA5E-A9E8-6623-4CB665369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3191" y="5391328"/>
            <a:ext cx="1800494" cy="120032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D992F12-AD8B-7990-190D-E4C006821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1760" y="4282554"/>
            <a:ext cx="1562240" cy="103717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B648B7A-066A-9FF4-B335-C00107048E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1830" y="1496171"/>
            <a:ext cx="1800494" cy="119814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CF55EBD-5E31-50F3-A20F-45D93EC2F6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0057" y="1378630"/>
            <a:ext cx="1128320" cy="150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6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5179" y="86061"/>
            <a:ext cx="42328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 err="1"/>
              <a:t>Excurion</a:t>
            </a:r>
            <a:r>
              <a:rPr lang="pl-PL" dirty="0"/>
              <a:t> </a:t>
            </a:r>
            <a:r>
              <a:rPr lang="pl-PL" dirty="0" err="1"/>
              <a:t>day</a:t>
            </a:r>
            <a:r>
              <a:rPr lang="pl-PL" dirty="0"/>
              <a:t> – </a:t>
            </a:r>
            <a:r>
              <a:rPr lang="pl-PL" dirty="0" err="1"/>
              <a:t>Wednesday</a:t>
            </a:r>
            <a:r>
              <a:rPr lang="pl-PL" dirty="0"/>
              <a:t> 13-09-2023</a:t>
            </a:r>
          </a:p>
          <a:p>
            <a:pPr algn="ctr"/>
            <a:endParaRPr lang="pl-PL" dirty="0"/>
          </a:p>
          <a:p>
            <a:pPr algn="ctr"/>
            <a:r>
              <a:rPr lang="pl-PL" dirty="0" err="1"/>
              <a:t>Weather</a:t>
            </a:r>
            <a:r>
              <a:rPr lang="pl-PL" dirty="0"/>
              <a:t> </a:t>
            </a:r>
            <a:r>
              <a:rPr lang="pl-PL" dirty="0" err="1"/>
              <a:t>forecast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CC26CAE-CA48-A54B-7F9F-9907AFEDABBF}"/>
              </a:ext>
            </a:extLst>
          </p:cNvPr>
          <p:cNvSpPr txBox="1"/>
          <p:nvPr/>
        </p:nvSpPr>
        <p:spPr>
          <a:xfrm>
            <a:off x="1596069" y="12801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/>
              <a:t>Rain</a:t>
            </a:r>
            <a:r>
              <a:rPr lang="pl-PL" dirty="0"/>
              <a:t>: 15-18 UTC  (17-20 </a:t>
            </a:r>
            <a:r>
              <a:rPr lang="pl-PL" dirty="0" err="1"/>
              <a:t>local</a:t>
            </a:r>
            <a:r>
              <a:rPr lang="pl-PL" dirty="0"/>
              <a:t> </a:t>
            </a:r>
            <a:r>
              <a:rPr lang="pl-PL" dirty="0" err="1"/>
              <a:t>time</a:t>
            </a:r>
            <a:r>
              <a:rPr lang="pl-PL" dirty="0"/>
              <a:t>)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2ACCC9E-A320-34E5-2376-EA3E9CC4B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85770"/>
            <a:ext cx="4125199" cy="386737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A3AC479-C5FF-24F5-2D5C-8F68352CF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784445"/>
            <a:ext cx="4125199" cy="38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32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5179" y="86061"/>
            <a:ext cx="42328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 err="1"/>
              <a:t>Excurion</a:t>
            </a:r>
            <a:r>
              <a:rPr lang="pl-PL" dirty="0"/>
              <a:t> </a:t>
            </a:r>
            <a:r>
              <a:rPr lang="pl-PL" dirty="0" err="1"/>
              <a:t>day</a:t>
            </a:r>
            <a:r>
              <a:rPr lang="pl-PL" dirty="0"/>
              <a:t> – </a:t>
            </a:r>
            <a:r>
              <a:rPr lang="pl-PL" dirty="0" err="1"/>
              <a:t>Wednesday</a:t>
            </a:r>
            <a:r>
              <a:rPr lang="pl-PL" dirty="0"/>
              <a:t> 13-09-2023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ICON-LAM </a:t>
            </a:r>
            <a:r>
              <a:rPr lang="pl-PL" dirty="0" err="1"/>
              <a:t>Weather</a:t>
            </a:r>
            <a:r>
              <a:rPr lang="pl-PL" dirty="0"/>
              <a:t> </a:t>
            </a:r>
            <a:r>
              <a:rPr lang="pl-PL" dirty="0" err="1"/>
              <a:t>forecast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CC26CAE-CA48-A54B-7F9F-9907AFEDABBF}"/>
              </a:ext>
            </a:extLst>
          </p:cNvPr>
          <p:cNvSpPr txBox="1"/>
          <p:nvPr/>
        </p:nvSpPr>
        <p:spPr>
          <a:xfrm>
            <a:off x="1596069" y="12801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/>
              <a:t>Rain</a:t>
            </a:r>
            <a:r>
              <a:rPr lang="pl-PL" dirty="0"/>
              <a:t>: 14-17 UTC  (16-19 </a:t>
            </a:r>
            <a:r>
              <a:rPr lang="pl-PL" dirty="0" err="1"/>
              <a:t>local</a:t>
            </a:r>
            <a:r>
              <a:rPr lang="pl-PL" dirty="0"/>
              <a:t> </a:t>
            </a:r>
            <a:r>
              <a:rPr lang="pl-PL" dirty="0" err="1"/>
              <a:t>time</a:t>
            </a:r>
            <a:r>
              <a:rPr lang="pl-PL" dirty="0"/>
              <a:t>)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1668392-1CD3-96DE-2350-C17AC46DC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84" y="1791148"/>
            <a:ext cx="4331746" cy="406101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B334C86-C96C-BEA1-BE0D-0C8334298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91148"/>
            <a:ext cx="4232890" cy="396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5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5179" y="86061"/>
            <a:ext cx="42328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 err="1"/>
              <a:t>Excurion</a:t>
            </a:r>
            <a:r>
              <a:rPr lang="pl-PL" dirty="0"/>
              <a:t> </a:t>
            </a:r>
            <a:r>
              <a:rPr lang="pl-PL" dirty="0" err="1"/>
              <a:t>day</a:t>
            </a:r>
            <a:r>
              <a:rPr lang="pl-PL" dirty="0"/>
              <a:t> – </a:t>
            </a:r>
            <a:r>
              <a:rPr lang="pl-PL" dirty="0" err="1"/>
              <a:t>Wednesday</a:t>
            </a:r>
            <a:r>
              <a:rPr lang="pl-PL" dirty="0"/>
              <a:t> 13-09-2023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ICON-LAM </a:t>
            </a:r>
            <a:r>
              <a:rPr lang="pl-PL" dirty="0" err="1"/>
              <a:t>Weather</a:t>
            </a:r>
            <a:r>
              <a:rPr lang="pl-PL" dirty="0"/>
              <a:t> </a:t>
            </a:r>
            <a:r>
              <a:rPr lang="pl-PL" dirty="0" err="1"/>
              <a:t>forecast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CC26CAE-CA48-A54B-7F9F-9907AFEDABBF}"/>
              </a:ext>
            </a:extLst>
          </p:cNvPr>
          <p:cNvSpPr txBox="1"/>
          <p:nvPr/>
        </p:nvSpPr>
        <p:spPr>
          <a:xfrm>
            <a:off x="1596069" y="12801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/>
              <a:t>Rain</a:t>
            </a:r>
            <a:r>
              <a:rPr lang="pl-PL" dirty="0"/>
              <a:t>: 14-17 UTC  (16-19 </a:t>
            </a:r>
            <a:r>
              <a:rPr lang="pl-PL" dirty="0" err="1"/>
              <a:t>local</a:t>
            </a:r>
            <a:r>
              <a:rPr lang="pl-PL" dirty="0"/>
              <a:t> </a:t>
            </a:r>
            <a:r>
              <a:rPr lang="pl-PL" dirty="0" err="1"/>
              <a:t>time</a:t>
            </a:r>
            <a:r>
              <a:rPr lang="pl-PL" dirty="0"/>
              <a:t>)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1668392-1CD3-96DE-2350-C17AC46DC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84" y="1791148"/>
            <a:ext cx="4331746" cy="406101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B334C86-C96C-BEA1-BE0D-0C8334298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91148"/>
            <a:ext cx="4232890" cy="3968334"/>
          </a:xfrm>
          <a:prstGeom prst="rect">
            <a:avLst/>
          </a:prstGeom>
        </p:spPr>
      </p:pic>
      <p:pic>
        <p:nvPicPr>
          <p:cNvPr id="8" name="Obraz 7" descr="Obraz zawierający parasol, akcesoria&#10;&#10;Opis wygenerowany automatycznie">
            <a:extLst>
              <a:ext uri="{FF2B5EF4-FFF2-40B4-BE49-F238E27FC236}">
                <a16:creationId xmlns:a16="http://schemas.microsoft.com/office/drawing/2014/main" id="{24C2DF91-1FEA-B650-B81B-40FFBA429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4" y="605458"/>
            <a:ext cx="1978400" cy="1718735"/>
          </a:xfrm>
          <a:prstGeom prst="rect">
            <a:avLst/>
          </a:prstGeom>
        </p:spPr>
      </p:pic>
      <p:pic>
        <p:nvPicPr>
          <p:cNvPr id="13" name="Obraz 12" descr="Obraz zawierający ubrania, rękaw, odzież wierzchnia, osoba&#10;&#10;Opis wygenerowany automatycznie">
            <a:extLst>
              <a:ext uri="{FF2B5EF4-FFF2-40B4-BE49-F238E27FC236}">
                <a16:creationId xmlns:a16="http://schemas.microsoft.com/office/drawing/2014/main" id="{A700BFD2-85A2-AEE4-A497-0D8B9A7E7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17" y="339804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02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944180" y="86061"/>
            <a:ext cx="2214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 err="1"/>
              <a:t>Weather</a:t>
            </a:r>
            <a:r>
              <a:rPr lang="pl-PL" sz="2400" b="1" dirty="0"/>
              <a:t> trivia</a:t>
            </a:r>
          </a:p>
        </p:txBody>
      </p:sp>
      <p:pic>
        <p:nvPicPr>
          <p:cNvPr id="3" name="Obraz 2" descr="Obraz zawierający tekst, zrzut ekranu, Czcionka, stacjonarny&#10;&#10;Opis wygenerowany automatycznie">
            <a:extLst>
              <a:ext uri="{FF2B5EF4-FFF2-40B4-BE49-F238E27FC236}">
                <a16:creationId xmlns:a16="http://schemas.microsoft.com/office/drawing/2014/main" id="{BB65A400-F772-B757-5CFE-38027361CD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778934"/>
            <a:ext cx="3594100" cy="2396067"/>
          </a:xfrm>
          <a:prstGeom prst="rect">
            <a:avLst/>
          </a:prstGeom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EF107128-41AA-3432-C3C1-2E5B0D50785A}"/>
              </a:ext>
            </a:extLst>
          </p:cNvPr>
          <p:cNvSpPr/>
          <p:nvPr/>
        </p:nvSpPr>
        <p:spPr>
          <a:xfrm>
            <a:off x="5133078" y="1470360"/>
            <a:ext cx="2855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err="1"/>
              <a:t>Which</a:t>
            </a:r>
            <a:r>
              <a:rPr lang="pl-PL" sz="2400" dirty="0"/>
              <a:t> </a:t>
            </a:r>
            <a:r>
              <a:rPr lang="pl-PL" sz="2400" dirty="0" err="1"/>
              <a:t>scale</a:t>
            </a:r>
            <a:r>
              <a:rPr lang="pl-PL" sz="2400" dirty="0"/>
              <a:t> </a:t>
            </a:r>
            <a:r>
              <a:rPr lang="pl-PL" sz="2400" dirty="0" err="1"/>
              <a:t>is</a:t>
            </a:r>
            <a:r>
              <a:rPr lang="pl-PL" sz="2400" dirty="0"/>
              <a:t> most </a:t>
            </a:r>
            <a:r>
              <a:rPr lang="pl-PL" sz="2400" dirty="0" err="1"/>
              <a:t>importatnt</a:t>
            </a:r>
            <a:r>
              <a:rPr lang="pl-PL" sz="2400" dirty="0"/>
              <a:t>?</a:t>
            </a:r>
          </a:p>
        </p:txBody>
      </p:sp>
      <p:pic>
        <p:nvPicPr>
          <p:cNvPr id="6" name="Obraz 5" descr="Obraz zawierający Ludzka twarz, portret, ubrania, czarne i białe&#10;&#10;Opis wygenerowany automatycznie">
            <a:extLst>
              <a:ext uri="{FF2B5EF4-FFF2-40B4-BE49-F238E27FC236}">
                <a16:creationId xmlns:a16="http://schemas.microsoft.com/office/drawing/2014/main" id="{DBC34D59-6D66-B8D6-B23B-D1BA3653B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2" y="3568701"/>
            <a:ext cx="1569895" cy="196373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5A4660A-445A-42DA-5BBB-B040CF5E6032}"/>
              </a:ext>
            </a:extLst>
          </p:cNvPr>
          <p:cNvSpPr txBox="1"/>
          <p:nvPr/>
        </p:nvSpPr>
        <p:spPr>
          <a:xfrm>
            <a:off x="241300" y="5755900"/>
            <a:ext cx="2857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/>
              <a:t>William Thomson, 1. lord Kelvin</a:t>
            </a:r>
            <a:r>
              <a:rPr lang="pl-PL" b="1" dirty="0"/>
              <a:t> (1824-1907)</a:t>
            </a:r>
            <a:r>
              <a:rPr lang="fi-FI" dirty="0"/>
              <a:t> 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C6550B6-AE58-1735-A47E-DC94DBBD42FD}"/>
              </a:ext>
            </a:extLst>
          </p:cNvPr>
          <p:cNvSpPr txBox="1"/>
          <p:nvPr/>
        </p:nvSpPr>
        <p:spPr>
          <a:xfrm>
            <a:off x="5943600" y="5755899"/>
            <a:ext cx="271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Daniel Gabriel Fahrenheit (1686-1736)</a:t>
            </a:r>
            <a:r>
              <a:rPr lang="pl-PL" dirty="0"/>
              <a:t> </a:t>
            </a:r>
          </a:p>
        </p:txBody>
      </p:sp>
      <p:pic>
        <p:nvPicPr>
          <p:cNvPr id="15" name="Obraz 14" descr="Obraz zawierający Ludzka twarz, portret, obraz, sztuka&#10;&#10;Opis wygenerowany automatycznie">
            <a:extLst>
              <a:ext uri="{FF2B5EF4-FFF2-40B4-BE49-F238E27FC236}">
                <a16:creationId xmlns:a16="http://schemas.microsoft.com/office/drawing/2014/main" id="{056E2FAB-0B33-521D-E26C-8F4C313A6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576902"/>
            <a:ext cx="1460500" cy="1947333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C034817-3B94-3B07-5C4B-C5FB65438DC7}"/>
              </a:ext>
            </a:extLst>
          </p:cNvPr>
          <p:cNvSpPr txBox="1"/>
          <p:nvPr/>
        </p:nvSpPr>
        <p:spPr>
          <a:xfrm>
            <a:off x="3549650" y="5747697"/>
            <a:ext cx="246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Anders Celsjusz (1701-1744) </a:t>
            </a:r>
          </a:p>
        </p:txBody>
      </p:sp>
      <p:pic>
        <p:nvPicPr>
          <p:cNvPr id="19" name="Obraz 18" descr="Obraz zawierający szkic, Ludzka twarz, portret, człowiek&#10;&#10;Opis wygenerowany automatycznie">
            <a:extLst>
              <a:ext uri="{FF2B5EF4-FFF2-40B4-BE49-F238E27FC236}">
                <a16:creationId xmlns:a16="http://schemas.microsoft.com/office/drawing/2014/main" id="{00895C08-3F8C-E9BA-D1DA-18B85800BF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51" y="3615343"/>
            <a:ext cx="1695450" cy="19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12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41951" y="135167"/>
            <a:ext cx="4474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solidFill>
                  <a:srgbClr val="00B050"/>
                </a:solidFill>
              </a:rPr>
              <a:t>In Gdańsk - Fahrenheit </a:t>
            </a:r>
            <a:r>
              <a:rPr lang="pl-PL" sz="2400" b="1" dirty="0" err="1">
                <a:solidFill>
                  <a:srgbClr val="00B050"/>
                </a:solidFill>
              </a:rPr>
              <a:t>scale</a:t>
            </a:r>
            <a:r>
              <a:rPr lang="pl-PL" sz="2400" b="1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C6550B6-AE58-1735-A47E-DC94DBBD42FD}"/>
              </a:ext>
            </a:extLst>
          </p:cNvPr>
          <p:cNvSpPr txBox="1"/>
          <p:nvPr/>
        </p:nvSpPr>
        <p:spPr>
          <a:xfrm>
            <a:off x="6755384" y="2758657"/>
            <a:ext cx="19494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Daniel Gabriel Fahrenheit (1686-1736)</a:t>
            </a:r>
          </a:p>
          <a:p>
            <a:r>
              <a:rPr lang="pl-PL" b="1" dirty="0" err="1"/>
              <a:t>Born</a:t>
            </a:r>
            <a:r>
              <a:rPr lang="pl-PL" b="1" dirty="0"/>
              <a:t> in Gdańsk</a:t>
            </a:r>
            <a:r>
              <a:rPr lang="pl-PL" dirty="0"/>
              <a:t> </a:t>
            </a:r>
          </a:p>
        </p:txBody>
      </p:sp>
      <p:pic>
        <p:nvPicPr>
          <p:cNvPr id="5" name="Obraz 4" descr="Obraz zawierający okno, budynek, na wolnym powietrzu, fasada&#10;&#10;Opis wygenerowany automatycznie">
            <a:extLst>
              <a:ext uri="{FF2B5EF4-FFF2-40B4-BE49-F238E27FC236}">
                <a16:creationId xmlns:a16="http://schemas.microsoft.com/office/drawing/2014/main" id="{BDD2522F-D41E-655B-99F1-988CAE8FD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29" y="331357"/>
            <a:ext cx="1702908" cy="3556950"/>
          </a:xfrm>
          <a:prstGeom prst="rect">
            <a:avLst/>
          </a:prstGeom>
        </p:spPr>
      </p:pic>
      <p:pic>
        <p:nvPicPr>
          <p:cNvPr id="9" name="Obraz 8" descr="Obraz zawierający zegar, na wolnym powietrzu, okno, budynek&#10;&#10;Opis wygenerowany automatycznie">
            <a:extLst>
              <a:ext uri="{FF2B5EF4-FFF2-40B4-BE49-F238E27FC236}">
                <a16:creationId xmlns:a16="http://schemas.microsoft.com/office/drawing/2014/main" id="{7840E307-1351-65B9-4A93-302433998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169" y="1788645"/>
            <a:ext cx="1631458" cy="2173102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C5841EF-BAB7-0DDF-3690-44B79F97D9FD}"/>
              </a:ext>
            </a:extLst>
          </p:cNvPr>
          <p:cNvSpPr txBox="1"/>
          <p:nvPr/>
        </p:nvSpPr>
        <p:spPr>
          <a:xfrm>
            <a:off x="2583579" y="689220"/>
            <a:ext cx="4164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Fahrenheit </a:t>
            </a:r>
            <a:r>
              <a:rPr lang="pl-PL" b="1" dirty="0" err="1"/>
              <a:t>termometer</a:t>
            </a:r>
            <a:endParaRPr lang="pl-PL" b="1" dirty="0"/>
          </a:p>
          <a:p>
            <a:r>
              <a:rPr lang="pl-PL" b="1" dirty="0" err="1"/>
              <a:t>at</a:t>
            </a:r>
            <a:r>
              <a:rPr lang="pl-PL" b="1" dirty="0"/>
              <a:t> Długi Targ (</a:t>
            </a:r>
            <a:r>
              <a:rPr lang="pl-PL" b="1" dirty="0" err="1"/>
              <a:t>Long</a:t>
            </a:r>
            <a:r>
              <a:rPr lang="pl-PL" b="1" dirty="0"/>
              <a:t> Market </a:t>
            </a:r>
            <a:r>
              <a:rPr lang="pl-PL" b="1" dirty="0" err="1"/>
              <a:t>Street</a:t>
            </a:r>
            <a:r>
              <a:rPr lang="pl-PL" b="1" dirty="0"/>
              <a:t>)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10C9E4C-ABE1-0E05-D598-D3E845344993}"/>
              </a:ext>
            </a:extLst>
          </p:cNvPr>
          <p:cNvSpPr txBox="1"/>
          <p:nvPr/>
        </p:nvSpPr>
        <p:spPr>
          <a:xfrm>
            <a:off x="312606" y="95284"/>
            <a:ext cx="2230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 err="1"/>
              <a:t>Ogarna</a:t>
            </a:r>
            <a:r>
              <a:rPr lang="pl-PL" b="1" dirty="0"/>
              <a:t> </a:t>
            </a:r>
            <a:r>
              <a:rPr lang="pl-PL" b="1" dirty="0" err="1"/>
              <a:t>Street</a:t>
            </a:r>
            <a:r>
              <a:rPr lang="pl-PL" b="1" dirty="0"/>
              <a:t> 95 </a:t>
            </a:r>
          </a:p>
        </p:txBody>
      </p:sp>
      <p:pic>
        <p:nvPicPr>
          <p:cNvPr id="20" name="Obraz 19" descr="Obraz zawierający tekst, szkic, ubrania, rysowanie&#10;&#10;Opis wygenerowany automatycznie">
            <a:extLst>
              <a:ext uri="{FF2B5EF4-FFF2-40B4-BE49-F238E27FC236}">
                <a16:creationId xmlns:a16="http://schemas.microsoft.com/office/drawing/2014/main" id="{357F7BE2-4AF9-7F35-39A6-979B4016B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89" y="689220"/>
            <a:ext cx="1949450" cy="2016672"/>
          </a:xfrm>
          <a:prstGeom prst="rect">
            <a:avLst/>
          </a:prstGeom>
        </p:spPr>
      </p:pic>
      <p:pic>
        <p:nvPicPr>
          <p:cNvPr id="22" name="Obraz 21" descr="Obraz zawierający na wolnym powietrzu, budynek, okno, niebo&#10;&#10;Opis wygenerowany automatycznie">
            <a:extLst>
              <a:ext uri="{FF2B5EF4-FFF2-40B4-BE49-F238E27FC236}">
                <a16:creationId xmlns:a16="http://schemas.microsoft.com/office/drawing/2014/main" id="{8B0ED6EA-D2A6-D881-D066-83E6702EF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410724"/>
            <a:ext cx="1882825" cy="2510433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DD19CDD-CEC2-1550-0990-8ACC83EF1E56}"/>
              </a:ext>
            </a:extLst>
          </p:cNvPr>
          <p:cNvSpPr txBox="1"/>
          <p:nvPr/>
        </p:nvSpPr>
        <p:spPr>
          <a:xfrm>
            <a:off x="312606" y="4035186"/>
            <a:ext cx="45998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Fahrenheit Union of Universities (</a:t>
            </a:r>
            <a:r>
              <a:rPr lang="en-US" b="1" dirty="0" err="1"/>
              <a:t>FarU</a:t>
            </a:r>
            <a:r>
              <a:rPr lang="en-US" b="1" dirty="0"/>
              <a:t>)</a:t>
            </a:r>
            <a:r>
              <a:rPr lang="en-US" dirty="0"/>
              <a:t> 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Medical University of </a:t>
            </a:r>
            <a:r>
              <a:rPr lang="en-US" dirty="0" err="1"/>
              <a:t>Gdańsk</a:t>
            </a:r>
            <a:r>
              <a:rPr lang="en-US" dirty="0"/>
              <a:t>, 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Gdańsk</a:t>
            </a:r>
            <a:r>
              <a:rPr lang="en-US" dirty="0"/>
              <a:t> University of Technology 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University of </a:t>
            </a:r>
            <a:r>
              <a:rPr lang="en-US" dirty="0" err="1"/>
              <a:t>Gdańsk</a:t>
            </a:r>
            <a:endParaRPr lang="pl-PL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0DEBAC89-6352-F1BA-9734-6EC026729160}"/>
              </a:ext>
            </a:extLst>
          </p:cNvPr>
          <p:cNvSpPr txBox="1"/>
          <p:nvPr/>
        </p:nvSpPr>
        <p:spPr>
          <a:xfrm>
            <a:off x="5279832" y="4062651"/>
            <a:ext cx="32542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Fahrenheit Science </a:t>
            </a:r>
            <a:r>
              <a:rPr lang="de-DE" b="1" dirty="0" err="1"/>
              <a:t>Picnic</a:t>
            </a:r>
            <a:r>
              <a:rPr lang="de-DE" b="1" dirty="0"/>
              <a:t> – </a:t>
            </a:r>
            <a:r>
              <a:rPr lang="de-DE" b="1" dirty="0" err="1"/>
              <a:t>Fahrenheit's</a:t>
            </a:r>
            <a:r>
              <a:rPr lang="de-DE" b="1" dirty="0"/>
              <a:t> Day </a:t>
            </a:r>
            <a:r>
              <a:rPr lang="pl-PL" b="1" dirty="0"/>
              <a:t>28/05/</a:t>
            </a:r>
            <a:r>
              <a:rPr lang="de-DE" b="1" dirty="0"/>
              <a:t>2023</a:t>
            </a:r>
          </a:p>
          <a:p>
            <a:pPr>
              <a:spcBef>
                <a:spcPts val="0"/>
              </a:spcBef>
            </a:pPr>
            <a:br>
              <a:rPr lang="de-DE" dirty="0">
                <a:effectLst/>
              </a:rPr>
            </a:br>
            <a:endParaRPr lang="de-DE" dirty="0">
              <a:effectLst/>
            </a:endParaRP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677D5505-7040-2FA7-F337-C204904CB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992" y="4844439"/>
            <a:ext cx="2124803" cy="19275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7B453090-640A-F6C4-C839-09A4C118A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958" y="5235515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29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zekipolski.info/images/mapa_rzek_pol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373" y="1069871"/>
            <a:ext cx="3902149" cy="3554648"/>
          </a:xfrm>
          <a:prstGeom prst="rect">
            <a:avLst/>
          </a:prstGeom>
          <a:noFill/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1283343" y="0"/>
            <a:ext cx="6017246" cy="69476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100"/>
              <a:t>COSMO General Meeting 2023</a:t>
            </a:r>
            <a:endParaRPr lang="pl-PL" sz="2100" dirty="0"/>
          </a:p>
        </p:txBody>
      </p:sp>
      <p:sp>
        <p:nvSpPr>
          <p:cNvPr id="5" name="Rectangle 4"/>
          <p:cNvSpPr/>
          <p:nvPr/>
        </p:nvSpPr>
        <p:spPr>
          <a:xfrm>
            <a:off x="2675722" y="469874"/>
            <a:ext cx="3232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/>
              <a:t>Meeting </a:t>
            </a:r>
            <a:r>
              <a:rPr lang="pl-PL" dirty="0" err="1"/>
              <a:t>dates</a:t>
            </a:r>
            <a:r>
              <a:rPr lang="pl-PL" dirty="0"/>
              <a:t>: 11-15.09.2023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A91C8B6C-E936-ED92-E1E6-0E7254F1EB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28" y="2938822"/>
            <a:ext cx="2840744" cy="3163649"/>
          </a:xfrm>
          <a:prstGeom prst="rect">
            <a:avLst/>
          </a:prstGeo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3484D9D6-1466-2714-6B6D-77D5E8B991EA}"/>
              </a:ext>
            </a:extLst>
          </p:cNvPr>
          <p:cNvSpPr/>
          <p:nvPr/>
        </p:nvSpPr>
        <p:spPr>
          <a:xfrm>
            <a:off x="5884740" y="839206"/>
            <a:ext cx="3090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Gdynia (1209,</a:t>
            </a:r>
            <a:r>
              <a:rPr lang="pl-PL" dirty="0">
                <a:solidFill>
                  <a:srgbClr val="00B050"/>
                </a:solidFill>
              </a:rPr>
              <a:t>1926</a:t>
            </a:r>
            <a:r>
              <a:rPr lang="pl-PL" dirty="0"/>
              <a:t>), ~244K 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BB616A3-6856-852E-4DCE-5D89976D2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646" y="1201370"/>
            <a:ext cx="2509458" cy="1672972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0D942462-EAD5-5B73-E107-56448BCC5922}"/>
              </a:ext>
            </a:extLst>
          </p:cNvPr>
          <p:cNvSpPr/>
          <p:nvPr/>
        </p:nvSpPr>
        <p:spPr>
          <a:xfrm>
            <a:off x="5552881" y="2936420"/>
            <a:ext cx="3495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Sopot (VIII-X/1283,</a:t>
            </a:r>
            <a:r>
              <a:rPr lang="pl-PL" dirty="0">
                <a:solidFill>
                  <a:srgbClr val="00B050"/>
                </a:solidFill>
              </a:rPr>
              <a:t>1901</a:t>
            </a:r>
            <a:r>
              <a:rPr lang="pl-PL" dirty="0"/>
              <a:t>), ~32K 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265E5089-8ED3-D0DB-B101-BDA17113B2DC}"/>
              </a:ext>
            </a:extLst>
          </p:cNvPr>
          <p:cNvSpPr/>
          <p:nvPr/>
        </p:nvSpPr>
        <p:spPr>
          <a:xfrm>
            <a:off x="5269544" y="4904398"/>
            <a:ext cx="3829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Gdańsk(VI/999,</a:t>
            </a:r>
            <a:r>
              <a:rPr lang="pl-PL" dirty="0">
                <a:solidFill>
                  <a:srgbClr val="00B050"/>
                </a:solidFill>
              </a:rPr>
              <a:t>1312-1457</a:t>
            </a:r>
            <a:r>
              <a:rPr lang="pl-PL" dirty="0"/>
              <a:t>), ~486 K  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134E52DD-B932-BCF3-D3F6-1DF68643D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81" y="3320764"/>
            <a:ext cx="2930504" cy="1531425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A1AC442D-896D-B76D-7675-383781BCF8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5305715"/>
            <a:ext cx="2721604" cy="15295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AA3559-0B8E-E222-C168-B73B3787E8F2}"/>
              </a:ext>
            </a:extLst>
          </p:cNvPr>
          <p:cNvCxnSpPr>
            <a:cxnSpLocks/>
          </p:cNvCxnSpPr>
          <p:nvPr/>
        </p:nvCxnSpPr>
        <p:spPr>
          <a:xfrm flipH="1" flipV="1">
            <a:off x="1613647" y="1441525"/>
            <a:ext cx="1062075" cy="14972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8">
            <a:extLst>
              <a:ext uri="{FF2B5EF4-FFF2-40B4-BE49-F238E27FC236}">
                <a16:creationId xmlns:a16="http://schemas.microsoft.com/office/drawing/2014/main" id="{A587454E-8026-2E2D-B155-57BC48D20A31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3442447" y="2037856"/>
            <a:ext cx="2929199" cy="15014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8">
            <a:extLst>
              <a:ext uri="{FF2B5EF4-FFF2-40B4-BE49-F238E27FC236}">
                <a16:creationId xmlns:a16="http://schemas.microsoft.com/office/drawing/2014/main" id="{E32E6C55-D078-2F67-5842-2D489AAA1848}"/>
              </a:ext>
            </a:extLst>
          </p:cNvPr>
          <p:cNvCxnSpPr>
            <a:cxnSpLocks/>
          </p:cNvCxnSpPr>
          <p:nvPr/>
        </p:nvCxnSpPr>
        <p:spPr>
          <a:xfrm flipV="1">
            <a:off x="3605478" y="3829722"/>
            <a:ext cx="2342178" cy="7947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8">
            <a:extLst>
              <a:ext uri="{FF2B5EF4-FFF2-40B4-BE49-F238E27FC236}">
                <a16:creationId xmlns:a16="http://schemas.microsoft.com/office/drawing/2014/main" id="{C911DDDD-7E0B-8E0B-F927-6F107AAE1DCB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4037367" y="5350951"/>
            <a:ext cx="2122133" cy="7195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1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75" y="1379558"/>
            <a:ext cx="5902526" cy="4426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75" y="4757378"/>
            <a:ext cx="2462885" cy="1641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75" y="2914862"/>
            <a:ext cx="2503169" cy="16687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261" y="1115282"/>
            <a:ext cx="2563000" cy="17097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26238" y="0"/>
            <a:ext cx="44101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/>
              <a:t>Hotel Dwór </a:t>
            </a:r>
            <a:r>
              <a:rPr lang="pl-PL" dirty="0" err="1"/>
              <a:t>Uphagena</a:t>
            </a:r>
            <a:r>
              <a:rPr lang="pl-PL" dirty="0"/>
              <a:t> Arche</a:t>
            </a:r>
          </a:p>
          <a:p>
            <a:pPr algn="ctr"/>
            <a:r>
              <a:rPr lang="pl-PL" dirty="0"/>
              <a:t>Dolne Miasto (Lower City), </a:t>
            </a:r>
          </a:p>
          <a:p>
            <a:pPr algn="ctr"/>
            <a:r>
              <a:rPr lang="pl-PL" dirty="0"/>
              <a:t>~1km form the </a:t>
            </a:r>
            <a:r>
              <a:rPr lang="pl-PL" dirty="0" err="1"/>
              <a:t>centre</a:t>
            </a:r>
            <a:r>
              <a:rPr lang="pl-PL" dirty="0"/>
              <a:t> of Gdańsk </a:t>
            </a:r>
            <a:r>
              <a:rPr lang="pl-PL" dirty="0" err="1"/>
              <a:t>old</a:t>
            </a:r>
            <a:r>
              <a:rPr lang="pl-PL" dirty="0"/>
              <a:t> </a:t>
            </a:r>
            <a:r>
              <a:rPr lang="pl-PL" dirty="0" err="1"/>
              <a:t>town</a:t>
            </a:r>
            <a:endParaRPr lang="pl-PL" dirty="0"/>
          </a:p>
        </p:txBody>
      </p:sp>
      <p:sp>
        <p:nvSpPr>
          <p:cNvPr id="4" name="Rectangle 3"/>
          <p:cNvSpPr/>
          <p:nvPr/>
        </p:nvSpPr>
        <p:spPr>
          <a:xfrm>
            <a:off x="828017" y="5806453"/>
            <a:ext cx="5340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New Motława River, </a:t>
            </a:r>
            <a:r>
              <a:rPr lang="pl-PL" dirty="0" err="1"/>
              <a:t>city</a:t>
            </a:r>
            <a:r>
              <a:rPr lang="pl-PL" dirty="0"/>
              <a:t> </a:t>
            </a:r>
            <a:r>
              <a:rPr lang="pl-PL" dirty="0" err="1"/>
              <a:t>fortifications</a:t>
            </a:r>
            <a:r>
              <a:rPr lang="pl-PL" dirty="0"/>
              <a:t> from 1638 r. </a:t>
            </a:r>
          </a:p>
        </p:txBody>
      </p:sp>
    </p:spTree>
    <p:extLst>
      <p:ext uri="{BB962C8B-B14F-4D97-AF65-F5344CB8AC3E}">
        <p14:creationId xmlns:p14="http://schemas.microsoft.com/office/powerpoint/2010/main" val="446433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2449609" y="-8898"/>
            <a:ext cx="4094118" cy="69476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100" dirty="0"/>
              <a:t>Dwór </a:t>
            </a:r>
            <a:r>
              <a:rPr lang="pl-PL" sz="2100" dirty="0" err="1"/>
              <a:t>Uphagena</a:t>
            </a:r>
            <a:r>
              <a:rPr lang="pl-PL" sz="2100" dirty="0"/>
              <a:t> Arche, Gdańsk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945" y="498360"/>
            <a:ext cx="7236110" cy="192157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CEA36E5-F423-331C-7F6D-E37D3D242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58" y="2675492"/>
            <a:ext cx="4078701" cy="3108437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cxnSpLocks/>
            <a:endCxn id="6" idx="2"/>
          </p:cNvCxnSpPr>
          <p:nvPr/>
        </p:nvCxnSpPr>
        <p:spPr>
          <a:xfrm flipV="1">
            <a:off x="3093626" y="2419937"/>
            <a:ext cx="1478374" cy="3249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840205F2-15E4-0B92-E68C-D5FA3549D6DC}"/>
              </a:ext>
            </a:extLst>
          </p:cNvPr>
          <p:cNvSpPr txBox="1"/>
          <p:nvPr/>
        </p:nvSpPr>
        <p:spPr>
          <a:xfrm>
            <a:off x="1077248" y="5917942"/>
            <a:ext cx="2715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~1km (18 min walk) form the </a:t>
            </a:r>
            <a:r>
              <a:rPr lang="pl-PL" dirty="0" err="1"/>
              <a:t>Neptune</a:t>
            </a:r>
            <a:r>
              <a:rPr lang="pl-PL" dirty="0"/>
              <a:t> </a:t>
            </a:r>
            <a:r>
              <a:rPr lang="pl-PL" dirty="0" err="1"/>
              <a:t>Fountain</a:t>
            </a:r>
            <a:endParaRPr lang="pl-PL" dirty="0"/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id="{13C5512F-79AB-DE5A-B1BF-642FB8A0D04C}"/>
              </a:ext>
            </a:extLst>
          </p:cNvPr>
          <p:cNvGrpSpPr/>
          <p:nvPr/>
        </p:nvGrpSpPr>
        <p:grpSpPr>
          <a:xfrm>
            <a:off x="4733973" y="2675492"/>
            <a:ext cx="4218868" cy="3764744"/>
            <a:chOff x="4777004" y="2938029"/>
            <a:chExt cx="4218868" cy="37647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102584-EC60-E13D-4CE7-732B16AF2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5353" y="5514583"/>
              <a:ext cx="2091037" cy="117751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B09B8D-5229-070A-16EB-773F01C7E91E}"/>
                </a:ext>
              </a:extLst>
            </p:cNvPr>
            <p:cNvSpPr/>
            <p:nvPr/>
          </p:nvSpPr>
          <p:spPr>
            <a:xfrm>
              <a:off x="4777004" y="4229711"/>
              <a:ext cx="202531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dirty="0" err="1"/>
                <a:t>Catholic</a:t>
              </a:r>
              <a:r>
                <a:rPr lang="pl-PL" dirty="0"/>
                <a:t> </a:t>
              </a:r>
              <a:r>
                <a:rPr lang="pl-PL" dirty="0" err="1"/>
                <a:t>hospotal</a:t>
              </a:r>
              <a:r>
                <a:rPr lang="pl-PL" dirty="0"/>
                <a:t> 1853-1945</a:t>
              </a:r>
            </a:p>
            <a:p>
              <a:r>
                <a:rPr lang="pl-PL" dirty="0"/>
                <a:t>City </a:t>
              </a:r>
              <a:r>
                <a:rPr lang="pl-PL" dirty="0" err="1"/>
                <a:t>hospital</a:t>
              </a:r>
              <a:r>
                <a:rPr lang="pl-PL" dirty="0"/>
                <a:t> </a:t>
              </a:r>
            </a:p>
            <a:p>
              <a:r>
                <a:rPr lang="pl-PL" dirty="0"/>
                <a:t>1945-2001</a:t>
              </a:r>
            </a:p>
          </p:txBody>
        </p:sp>
        <p:pic>
          <p:nvPicPr>
            <p:cNvPr id="23" name="Obraz 22">
              <a:extLst>
                <a:ext uri="{FF2B5EF4-FFF2-40B4-BE49-F238E27FC236}">
                  <a16:creationId xmlns:a16="http://schemas.microsoft.com/office/drawing/2014/main" id="{DB828B7C-E686-7647-A1CD-88B6DF5F7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3054" y="2938029"/>
              <a:ext cx="2223336" cy="1207139"/>
            </a:xfrm>
            <a:prstGeom prst="rect">
              <a:avLst/>
            </a:prstGeom>
          </p:spPr>
        </p:pic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5C1077E0-3224-3607-71E8-7B5E82D92955}"/>
                </a:ext>
              </a:extLst>
            </p:cNvPr>
            <p:cNvSpPr txBox="1"/>
            <p:nvPr/>
          </p:nvSpPr>
          <p:spPr>
            <a:xfrm>
              <a:off x="7086390" y="3122038"/>
              <a:ext cx="190948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800" dirty="0" err="1"/>
                <a:t>Buildings</a:t>
              </a:r>
              <a:r>
                <a:rPr lang="pl-PL" sz="1800" dirty="0"/>
                <a:t> of </a:t>
              </a:r>
              <a:r>
                <a:rPr lang="pl-PL" sz="1800" dirty="0" err="1"/>
                <a:t>Uphanen</a:t>
              </a:r>
              <a:r>
                <a:rPr lang="pl-PL" sz="1800" dirty="0"/>
                <a:t> family from 1800-</a:t>
              </a:r>
            </a:p>
          </p:txBody>
        </p:sp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8DA417D1-E235-0F6A-FE9F-5C18C53C9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2894" y="4146536"/>
              <a:ext cx="2223336" cy="1419459"/>
            </a:xfrm>
            <a:prstGeom prst="rect">
              <a:avLst/>
            </a:prstGeom>
          </p:spPr>
        </p:pic>
        <p:sp>
          <p:nvSpPr>
            <p:cNvPr id="31" name="pole tekstowe 30">
              <a:extLst>
                <a:ext uri="{FF2B5EF4-FFF2-40B4-BE49-F238E27FC236}">
                  <a16:creationId xmlns:a16="http://schemas.microsoft.com/office/drawing/2014/main" id="{08D1B0EA-F595-7906-FDC2-280DE1EF8F5A}"/>
                </a:ext>
              </a:extLst>
            </p:cNvPr>
            <p:cNvSpPr txBox="1"/>
            <p:nvPr/>
          </p:nvSpPr>
          <p:spPr>
            <a:xfrm>
              <a:off x="7078635" y="5779443"/>
              <a:ext cx="190948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dirty="0"/>
                <a:t>ARCHE Dwór </a:t>
              </a:r>
              <a:r>
                <a:rPr lang="pl-PL" dirty="0" err="1"/>
                <a:t>Uphagena</a:t>
              </a:r>
              <a:r>
                <a:rPr lang="pl-PL" dirty="0"/>
                <a:t> 2021+</a:t>
              </a:r>
              <a:endParaRPr lang="pl-PL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1589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72176" y="0"/>
            <a:ext cx="38395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/>
              <a:t>Hotel Dwór </a:t>
            </a:r>
            <a:r>
              <a:rPr lang="pl-PL" dirty="0" err="1"/>
              <a:t>Uphagena</a:t>
            </a:r>
            <a:r>
              <a:rPr lang="pl-PL" dirty="0"/>
              <a:t> Arche</a:t>
            </a:r>
          </a:p>
          <a:p>
            <a:pPr algn="ctr"/>
            <a:r>
              <a:rPr lang="pl-PL" dirty="0">
                <a:hlinkClick r:id="rId2"/>
              </a:rPr>
              <a:t>https://www.archedworuphagena.pl/</a:t>
            </a:r>
            <a:endParaRPr lang="pl-PL" dirty="0"/>
          </a:p>
          <a:p>
            <a:pPr algn="ctr"/>
            <a:r>
              <a:rPr lang="pl-PL" dirty="0"/>
              <a:t>Conference </a:t>
            </a:r>
            <a:r>
              <a:rPr lang="pl-PL" dirty="0" err="1"/>
              <a:t>rooms</a:t>
            </a:r>
            <a:endParaRPr lang="pl-PL" dirty="0"/>
          </a:p>
          <a:p>
            <a:pPr algn="ctr"/>
            <a:endParaRPr lang="pl-PL" dirty="0"/>
          </a:p>
        </p:txBody>
      </p:sp>
      <p:sp>
        <p:nvSpPr>
          <p:cNvPr id="3" name="Rectangle 2"/>
          <p:cNvSpPr/>
          <p:nvPr/>
        </p:nvSpPr>
        <p:spPr>
          <a:xfrm>
            <a:off x="247998" y="1032904"/>
            <a:ext cx="80879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BASTION MIŚ (130m²) </a:t>
            </a:r>
            <a:r>
              <a:rPr lang="pl-PL" dirty="0" err="1"/>
              <a:t>main</a:t>
            </a:r>
            <a:r>
              <a:rPr lang="pl-PL" dirty="0"/>
              <a:t> </a:t>
            </a:r>
            <a:r>
              <a:rPr lang="pl-PL" dirty="0" err="1"/>
              <a:t>building</a:t>
            </a:r>
            <a:r>
              <a:rPr lang="pl-PL" dirty="0"/>
              <a:t> of Dwór </a:t>
            </a:r>
            <a:r>
              <a:rPr lang="pl-PL" dirty="0" err="1"/>
              <a:t>Uphagena</a:t>
            </a:r>
            <a:r>
              <a:rPr lang="pl-PL" dirty="0"/>
              <a:t> (</a:t>
            </a:r>
            <a:r>
              <a:rPr lang="pl-PL" dirty="0" err="1"/>
              <a:t>plenary</a:t>
            </a:r>
            <a:r>
              <a:rPr lang="pl-PL" dirty="0"/>
              <a:t>)</a:t>
            </a:r>
          </a:p>
          <a:p>
            <a:r>
              <a:rPr lang="pl-PL" dirty="0" err="1"/>
              <a:t>switchabe</a:t>
            </a:r>
            <a:r>
              <a:rPr lang="pl-PL" dirty="0"/>
              <a:t> to 3 </a:t>
            </a:r>
            <a:r>
              <a:rPr lang="pl-PL" dirty="0" err="1"/>
              <a:t>smaller</a:t>
            </a:r>
            <a:r>
              <a:rPr lang="pl-PL" dirty="0"/>
              <a:t> </a:t>
            </a:r>
            <a:r>
              <a:rPr lang="pl-PL" dirty="0" err="1"/>
              <a:t>rooms</a:t>
            </a:r>
            <a:r>
              <a:rPr lang="pl-PL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BASTION MIŚ A (36m2)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BASTION MIŚ B (39m2)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BASTION MIŚ C (36m2)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/>
              <a:t>BASTION WILK (117m²) with </a:t>
            </a:r>
            <a:r>
              <a:rPr lang="pl-PL" dirty="0" err="1"/>
              <a:t>foyer</a:t>
            </a:r>
            <a:r>
              <a:rPr lang="pl-PL" dirty="0"/>
              <a:t>, </a:t>
            </a:r>
            <a:r>
              <a:rPr lang="pl-PL" dirty="0" err="1"/>
              <a:t>ground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r>
              <a:rPr lang="pl-PL" dirty="0"/>
              <a:t>BASTION ŻUBR (117m²) with </a:t>
            </a:r>
            <a:r>
              <a:rPr lang="pl-PL" dirty="0" err="1"/>
              <a:t>terrace</a:t>
            </a:r>
            <a:r>
              <a:rPr lang="pl-PL" dirty="0"/>
              <a:t> 1st </a:t>
            </a:r>
            <a:r>
              <a:rPr lang="pl-PL" dirty="0" err="1"/>
              <a:t>floor</a:t>
            </a:r>
            <a:endParaRPr lang="pl-PL" dirty="0"/>
          </a:p>
          <a:p>
            <a:r>
              <a:rPr lang="pl-PL" dirty="0"/>
              <a:t>BASTION KRÓLIK (15m²) </a:t>
            </a:r>
            <a:r>
              <a:rPr lang="pl-PL" dirty="0" err="1"/>
              <a:t>main</a:t>
            </a:r>
            <a:r>
              <a:rPr lang="pl-PL" dirty="0"/>
              <a:t> </a:t>
            </a:r>
            <a:r>
              <a:rPr lang="pl-PL" dirty="0" err="1"/>
              <a:t>building</a:t>
            </a:r>
            <a:endParaRPr lang="pl-PL" dirty="0"/>
          </a:p>
          <a:p>
            <a:r>
              <a:rPr lang="pl-PL" dirty="0"/>
              <a:t>U PROFESORA /Oranżeria (48m²) </a:t>
            </a:r>
            <a:r>
              <a:rPr lang="pl-PL" dirty="0" err="1"/>
              <a:t>old</a:t>
            </a:r>
            <a:r>
              <a:rPr lang="pl-PL" dirty="0"/>
              <a:t> </a:t>
            </a:r>
            <a:r>
              <a:rPr lang="pl-PL" dirty="0" err="1"/>
              <a:t>building</a:t>
            </a:r>
            <a:endParaRPr lang="pl-PL" dirty="0"/>
          </a:p>
          <a:p>
            <a:r>
              <a:rPr lang="pl-PL" dirty="0"/>
              <a:t>BOARDROOM (38m²) </a:t>
            </a:r>
            <a:r>
              <a:rPr lang="pl-PL" dirty="0" err="1"/>
              <a:t>old</a:t>
            </a:r>
            <a:r>
              <a:rPr lang="pl-PL" dirty="0"/>
              <a:t> </a:t>
            </a:r>
            <a:r>
              <a:rPr lang="pl-PL" dirty="0" err="1"/>
              <a:t>building</a:t>
            </a:r>
            <a:endParaRPr lang="pl-P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027" y="1437325"/>
            <a:ext cx="4059025" cy="1864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114" y="3432239"/>
            <a:ext cx="2860381" cy="1314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586" y="4913871"/>
            <a:ext cx="2771976" cy="12736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77492" y="3522037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WILK </a:t>
            </a:r>
          </a:p>
        </p:txBody>
      </p:sp>
      <p:sp>
        <p:nvSpPr>
          <p:cNvPr id="9" name="Rectangle 8"/>
          <p:cNvSpPr/>
          <p:nvPr/>
        </p:nvSpPr>
        <p:spPr>
          <a:xfrm>
            <a:off x="8063519" y="5818150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ŻUBR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54" y="2602476"/>
            <a:ext cx="2550920" cy="11720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7854" y="2602476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KRÓLIK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746" y="5387192"/>
            <a:ext cx="2912718" cy="13382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91624" y="5366789"/>
            <a:ext cx="3006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U PROFESORA /</a:t>
            </a:r>
            <a:r>
              <a:rPr lang="pl-PL" dirty="0" err="1"/>
              <a:t>Oragneria</a:t>
            </a:r>
            <a:endParaRPr lang="pl-P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6" y="5387191"/>
            <a:ext cx="2912719" cy="13382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83900" y="5387191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BOARDROOM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90136" y="1437325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MIŚ </a:t>
            </a:r>
          </a:p>
        </p:txBody>
      </p:sp>
    </p:spTree>
    <p:extLst>
      <p:ext uri="{BB962C8B-B14F-4D97-AF65-F5344CB8AC3E}">
        <p14:creationId xmlns:p14="http://schemas.microsoft.com/office/powerpoint/2010/main" val="2499544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72176" y="0"/>
            <a:ext cx="38395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/>
              <a:t>Hotel Dwór </a:t>
            </a:r>
            <a:r>
              <a:rPr lang="pl-PL" dirty="0" err="1"/>
              <a:t>Uphagena</a:t>
            </a:r>
            <a:r>
              <a:rPr lang="pl-PL" dirty="0"/>
              <a:t> Arche</a:t>
            </a:r>
          </a:p>
          <a:p>
            <a:pPr algn="ctr"/>
            <a:r>
              <a:rPr lang="pl-PL" dirty="0">
                <a:hlinkClick r:id="rId2"/>
              </a:rPr>
              <a:t>https://www.archedworuphagena.pl/</a:t>
            </a:r>
            <a:endParaRPr lang="pl-PL" dirty="0"/>
          </a:p>
          <a:p>
            <a:pPr algn="ctr"/>
            <a:endParaRPr lang="pl-P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3" y="1621799"/>
            <a:ext cx="3436884" cy="2291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105" y="1659546"/>
            <a:ext cx="3263600" cy="21757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4990" y="698092"/>
            <a:ext cx="5506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Restauracja Stara Kuchnia (</a:t>
            </a:r>
            <a:r>
              <a:rPr lang="pl-PL" dirty="0" err="1"/>
              <a:t>restaurant</a:t>
            </a:r>
            <a:r>
              <a:rPr lang="pl-PL" dirty="0"/>
              <a:t> „</a:t>
            </a:r>
            <a:r>
              <a:rPr lang="pl-PL" dirty="0" err="1"/>
              <a:t>old</a:t>
            </a:r>
            <a:r>
              <a:rPr lang="pl-PL" dirty="0"/>
              <a:t> </a:t>
            </a:r>
            <a:r>
              <a:rPr lang="pl-PL" dirty="0" err="1"/>
              <a:t>kitchen</a:t>
            </a:r>
            <a:r>
              <a:rPr lang="pl-PL" dirty="0"/>
              <a:t>”)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8" y="4090573"/>
            <a:ext cx="3163683" cy="21091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598" y="4509045"/>
            <a:ext cx="1843016" cy="1378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0172" y="4383902"/>
            <a:ext cx="2443655" cy="162910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E5FA065-910F-E9DF-9675-57571F1018BD}"/>
              </a:ext>
            </a:extLst>
          </p:cNvPr>
          <p:cNvSpPr txBox="1"/>
          <p:nvPr/>
        </p:nvSpPr>
        <p:spPr>
          <a:xfrm>
            <a:off x="6435584" y="744258"/>
            <a:ext cx="2533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effectLst/>
              </a:rPr>
              <a:t>M-Th: 13:00 - 21:00</a:t>
            </a:r>
          </a:p>
          <a:p>
            <a:pPr algn="ctr"/>
            <a:r>
              <a:rPr lang="pl-PL" dirty="0">
                <a:effectLst/>
              </a:rPr>
              <a:t>F-</a:t>
            </a:r>
            <a:r>
              <a:rPr lang="pl-PL" dirty="0" err="1">
                <a:effectLst/>
              </a:rPr>
              <a:t>Sa</a:t>
            </a:r>
            <a:r>
              <a:rPr lang="pl-PL" dirty="0">
                <a:effectLst/>
              </a:rPr>
              <a:t>: 13:00 - 23:00</a:t>
            </a:r>
          </a:p>
        </p:txBody>
      </p:sp>
    </p:spTree>
    <p:extLst>
      <p:ext uri="{BB962C8B-B14F-4D97-AF65-F5344CB8AC3E}">
        <p14:creationId xmlns:p14="http://schemas.microsoft.com/office/powerpoint/2010/main" val="118384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72176" y="0"/>
            <a:ext cx="38395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/>
              <a:t>Hotel Dwór </a:t>
            </a:r>
            <a:r>
              <a:rPr lang="pl-PL" dirty="0" err="1"/>
              <a:t>Uphagena</a:t>
            </a:r>
            <a:r>
              <a:rPr lang="pl-PL" dirty="0"/>
              <a:t> Arche</a:t>
            </a:r>
          </a:p>
          <a:p>
            <a:pPr algn="ctr"/>
            <a:r>
              <a:rPr lang="pl-PL" dirty="0">
                <a:hlinkClick r:id="rId2"/>
              </a:rPr>
              <a:t>https://www.archedworuphagena.pl/</a:t>
            </a:r>
            <a:endParaRPr lang="pl-PL" dirty="0"/>
          </a:p>
          <a:p>
            <a:pPr algn="ctr"/>
            <a:endParaRPr lang="pl-PL" dirty="0"/>
          </a:p>
        </p:txBody>
      </p:sp>
      <p:sp>
        <p:nvSpPr>
          <p:cNvPr id="16" name="Rectangle 15"/>
          <p:cNvSpPr/>
          <p:nvPr/>
        </p:nvSpPr>
        <p:spPr>
          <a:xfrm>
            <a:off x="174990" y="698092"/>
            <a:ext cx="5506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Restauracja Stara Kuchnia (</a:t>
            </a:r>
            <a:r>
              <a:rPr lang="pl-PL" dirty="0" err="1"/>
              <a:t>restaurant</a:t>
            </a:r>
            <a:r>
              <a:rPr lang="pl-PL" dirty="0"/>
              <a:t> „</a:t>
            </a:r>
            <a:r>
              <a:rPr lang="pl-PL" dirty="0" err="1"/>
              <a:t>old</a:t>
            </a:r>
            <a:r>
              <a:rPr lang="pl-PL" dirty="0"/>
              <a:t> </a:t>
            </a:r>
            <a:r>
              <a:rPr lang="pl-PL" dirty="0" err="1"/>
              <a:t>kitchen</a:t>
            </a:r>
            <a:r>
              <a:rPr lang="pl-PL" dirty="0"/>
              <a:t>”)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E5FA065-910F-E9DF-9675-57571F1018BD}"/>
              </a:ext>
            </a:extLst>
          </p:cNvPr>
          <p:cNvSpPr txBox="1"/>
          <p:nvPr/>
        </p:nvSpPr>
        <p:spPr>
          <a:xfrm>
            <a:off x="6435584" y="744258"/>
            <a:ext cx="2533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effectLst/>
              </a:rPr>
              <a:t>M-Th: 13:00 - 21:00</a:t>
            </a:r>
          </a:p>
          <a:p>
            <a:pPr algn="ctr"/>
            <a:r>
              <a:rPr lang="pl-PL" dirty="0">
                <a:effectLst/>
              </a:rPr>
              <a:t>F-</a:t>
            </a:r>
            <a:r>
              <a:rPr lang="pl-PL" dirty="0" err="1">
                <a:effectLst/>
              </a:rPr>
              <a:t>Sa</a:t>
            </a:r>
            <a:r>
              <a:rPr lang="pl-PL" dirty="0">
                <a:effectLst/>
              </a:rPr>
              <a:t>: 13:00 - 23:00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A4CE478-1E64-78E6-B029-417EB314ED6C}"/>
              </a:ext>
            </a:extLst>
          </p:cNvPr>
          <p:cNvSpPr txBox="1"/>
          <p:nvPr/>
        </p:nvSpPr>
        <p:spPr>
          <a:xfrm>
            <a:off x="769172" y="1474713"/>
            <a:ext cx="8374828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Tuesday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</a:t>
            </a:r>
          </a:p>
          <a:p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Mixed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salads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with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grilled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halumi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cheese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baked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cherry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tomatoes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pumpkin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seeds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 </a:t>
            </a:r>
            <a:b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Chicken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vegetable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curry,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jasmine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rice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fennel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dill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b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pl-PL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pl-PL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Wednesday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</a:t>
            </a:r>
          </a:p>
          <a:p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Spicy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pumpkin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cream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soup</a:t>
            </a:r>
          </a:p>
          <a:p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Spaghetti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aglio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olio</a:t>
            </a:r>
            <a:endParaRPr lang="pl-PL" sz="16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Spaghetti with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arabiata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sauce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bacon</a:t>
            </a:r>
            <a:endParaRPr lang="pl-PL" sz="16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pl-PL" sz="16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pl-PL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Thursday</a:t>
            </a:r>
            <a:r>
              <a:rPr lang="pl-P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</a:t>
            </a:r>
            <a:endParaRPr lang="pl-PL" sz="1600" b="1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Tomatoes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cream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soup with mozzarella and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lovage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oil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(lubczyk)</a:t>
            </a:r>
            <a:b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Arancini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with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vegetables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herbal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sauce</a:t>
            </a:r>
            <a:endParaRPr lang="pl-PL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Poultry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meatballs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with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buckweet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kaszotto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b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l-PL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Friday</a:t>
            </a:r>
            <a:r>
              <a:rPr lang="pl-P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</a:t>
            </a:r>
          </a:p>
          <a:p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Tartare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from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marinated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Baltic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herring</a:t>
            </a:r>
            <a:endParaRPr lang="pl-PL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Hake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panko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breadcrumbs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french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fries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sauerkraut</a:t>
            </a:r>
            <a:b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Risotto with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poricini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mushooms</a:t>
            </a:r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(borowiki)</a:t>
            </a:r>
          </a:p>
        </p:txBody>
      </p:sp>
    </p:spTree>
    <p:extLst>
      <p:ext uri="{BB962C8B-B14F-4D97-AF65-F5344CB8AC3E}">
        <p14:creationId xmlns:p14="http://schemas.microsoft.com/office/powerpoint/2010/main" val="2748794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72176" y="0"/>
            <a:ext cx="38395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/>
              <a:t>Hotel Dwór </a:t>
            </a:r>
            <a:r>
              <a:rPr lang="pl-PL" dirty="0" err="1"/>
              <a:t>Uphagena</a:t>
            </a:r>
            <a:r>
              <a:rPr lang="pl-PL" dirty="0"/>
              <a:t> Arche</a:t>
            </a:r>
          </a:p>
          <a:p>
            <a:pPr algn="ctr"/>
            <a:r>
              <a:rPr lang="pl-PL" dirty="0">
                <a:hlinkClick r:id="rId2"/>
              </a:rPr>
              <a:t>https://www.archedworuphagena.pl/</a:t>
            </a:r>
            <a:endParaRPr lang="pl-PL" dirty="0"/>
          </a:p>
          <a:p>
            <a:pPr algn="ctr"/>
            <a:endParaRPr lang="pl-PL" dirty="0"/>
          </a:p>
        </p:txBody>
      </p:sp>
      <p:sp>
        <p:nvSpPr>
          <p:cNvPr id="19" name="Rectangle 18"/>
          <p:cNvSpPr/>
          <p:nvPr/>
        </p:nvSpPr>
        <p:spPr>
          <a:xfrm>
            <a:off x="475942" y="761422"/>
            <a:ext cx="3005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Kawiarnia &amp; Bar Maglownia</a:t>
            </a:r>
          </a:p>
          <a:p>
            <a:r>
              <a:rPr lang="pl-PL" dirty="0"/>
              <a:t>  (</a:t>
            </a:r>
            <a:r>
              <a:rPr lang="pl-PL" dirty="0" err="1"/>
              <a:t>coffee</a:t>
            </a:r>
            <a:r>
              <a:rPr lang="pl-PL" dirty="0"/>
              <a:t> &amp; drink bar)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480" y="1899005"/>
            <a:ext cx="3059989" cy="3059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724" y="3229138"/>
            <a:ext cx="1790483" cy="26857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90" y="1757365"/>
            <a:ext cx="2982850" cy="2982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665" y="4958994"/>
            <a:ext cx="1968503" cy="136164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E637CC4-EAE6-B286-28DB-2F7A46EE54DA}"/>
              </a:ext>
            </a:extLst>
          </p:cNvPr>
          <p:cNvSpPr txBox="1"/>
          <p:nvPr/>
        </p:nvSpPr>
        <p:spPr>
          <a:xfrm>
            <a:off x="3678326" y="872278"/>
            <a:ext cx="2533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S</a:t>
            </a:r>
            <a:r>
              <a:rPr lang="pl-PL" dirty="0">
                <a:effectLst/>
              </a:rPr>
              <a:t>-Th: 11:00 - 23:00</a:t>
            </a:r>
          </a:p>
          <a:p>
            <a:pPr algn="ctr"/>
            <a:r>
              <a:rPr lang="pl-PL" dirty="0">
                <a:effectLst/>
              </a:rPr>
              <a:t>F-</a:t>
            </a:r>
            <a:r>
              <a:rPr lang="pl-PL" dirty="0" err="1">
                <a:effectLst/>
              </a:rPr>
              <a:t>Sa</a:t>
            </a:r>
            <a:r>
              <a:rPr lang="pl-PL" dirty="0">
                <a:effectLst/>
              </a:rPr>
              <a:t>: 11:00 - </a:t>
            </a:r>
            <a:r>
              <a:rPr lang="pl-PL" dirty="0"/>
              <a:t>01</a:t>
            </a:r>
            <a:r>
              <a:rPr lang="pl-PL" dirty="0">
                <a:effectLst/>
              </a:rPr>
              <a:t>:00</a:t>
            </a:r>
          </a:p>
        </p:txBody>
      </p:sp>
    </p:spTree>
    <p:extLst>
      <p:ext uri="{BB962C8B-B14F-4D97-AF65-F5344CB8AC3E}">
        <p14:creationId xmlns:p14="http://schemas.microsoft.com/office/powerpoint/2010/main" val="2859267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72176" y="0"/>
            <a:ext cx="38395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/>
              <a:t>Hotel Dwór </a:t>
            </a:r>
            <a:r>
              <a:rPr lang="pl-PL" dirty="0" err="1"/>
              <a:t>Uphagena</a:t>
            </a:r>
            <a:r>
              <a:rPr lang="pl-PL" dirty="0"/>
              <a:t> Arche</a:t>
            </a:r>
          </a:p>
          <a:p>
            <a:pPr algn="ctr"/>
            <a:r>
              <a:rPr lang="pl-PL" dirty="0">
                <a:hlinkClick r:id="rId2"/>
              </a:rPr>
              <a:t>https://www.archedworuphagena.pl/</a:t>
            </a:r>
            <a:endParaRPr lang="pl-PL" dirty="0"/>
          </a:p>
          <a:p>
            <a:pPr algn="ctr"/>
            <a:endParaRPr lang="pl-P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286" y="771857"/>
            <a:ext cx="7171428" cy="5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37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596</Words>
  <Application>Microsoft Office PowerPoint</Application>
  <PresentationFormat>Pokaz na ekranie (4:3)</PresentationFormat>
  <Paragraphs>110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StarSymbol</vt:lpstr>
      <vt:lpstr>Times New Roman</vt:lpstr>
      <vt:lpstr>Wingdings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aawysz@gmail.com</cp:lastModifiedBy>
  <cp:revision>53</cp:revision>
  <dcterms:modified xsi:type="dcterms:W3CDTF">2023-09-12T06:19:55Z</dcterms:modified>
</cp:coreProperties>
</file>