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6" r:id="rId3"/>
    <p:sldId id="263" r:id="rId4"/>
    <p:sldId id="257" r:id="rId5"/>
    <p:sldId id="260" r:id="rId6"/>
    <p:sldId id="264" r:id="rId7"/>
    <p:sldId id="265" r:id="rId8"/>
    <p:sldId id="268" r:id="rId9"/>
    <p:sldId id="274" r:id="rId10"/>
    <p:sldId id="275" r:id="rId11"/>
    <p:sldId id="259" r:id="rId12"/>
    <p:sldId id="261" r:id="rId13"/>
    <p:sldId id="273" r:id="rId14"/>
    <p:sldId id="272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F0F0"/>
    <a:srgbClr val="0000FF"/>
    <a:srgbClr val="FF6600"/>
    <a:srgbClr val="7CB9E8"/>
    <a:srgbClr val="EAA221"/>
    <a:srgbClr val="FFE2AB"/>
    <a:srgbClr val="F9BBBD"/>
    <a:srgbClr val="B1BBE6"/>
    <a:srgbClr val="C6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C42AF5-1D76-438F-B5E2-EF0E1BC8E005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616C2F-A88B-4DC7-B986-3F9B35246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9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16C2F-A88B-4DC7-B986-3F9B3524634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2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81FEA-9706-4D7E-A6C6-1209F642EEF9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7BB55D-8D3C-488A-9FEF-DD9EFB1EB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5FAD7-13F6-4751-8AE8-5FEF3C059A77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C760C-60A2-45EE-8138-B1E7E9E762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1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B8E94B-0AA3-46E8-B065-B55612471419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C5B0E-BDA2-45C6-812E-1146876E59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1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DD1C7-D077-42A7-B5DF-5F4689ABF2CB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60499-32CB-473D-97A1-4465699E9D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9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C52A8-2F45-4101-83DB-707BBDD17BE8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B662A-ED5F-442A-9C9A-8DE221D959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76C30-A2B0-4719-9EC3-F346B01362D0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733FC-9161-4B41-A7F2-18CBC44E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5457C1-BAB8-4ACA-BD41-B928D2B78915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75BDE-94E6-4F18-A947-1D94023A30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EE8085-267F-424E-95B2-401715103D78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797933-CB52-4982-BBA5-89165E2C00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DA48D0-0D40-42D6-B605-FE4760AAD9AC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3F7F1-033A-4776-9C3F-36CCFCF2D0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0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C8A4E-D7E5-4C07-B2AC-9EB4920F7FDC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A2E78-632C-466A-B94E-42B0BE473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95336-840D-4C2E-852C-A97069B914ED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BBAB6-F911-4B06-835D-C77120CA36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818697-9A00-4F82-8551-80B71364E3A1}" type="datetimeFigureOut">
              <a:rPr lang="en-US" smtClean="0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5EBF93-70E2-4FC8-8ACD-18D91C37FA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9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00423"/>
            <a:ext cx="1219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verdana" panose="020B0604030504040204" pitchFamily="34" charset="0"/>
                <a:cs typeface="+mn-cs"/>
              </a:rPr>
              <a:t>Tests with ICON ensemble (including SPPT) at IMS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1D2228"/>
                </a:solidFill>
                <a:latin typeface="verdana" panose="020B0604030504040204" pitchFamily="34" charset="0"/>
              </a:rPr>
              <a:t>Pavel Khain</a:t>
            </a:r>
            <a:r>
              <a:rPr lang="en-US" sz="2400" baseline="30000" dirty="0"/>
              <a:t>1</a:t>
            </a:r>
            <a:r>
              <a:rPr lang="en-US" sz="2000" dirty="0">
                <a:solidFill>
                  <a:srgbClr val="1D2228"/>
                </a:solidFill>
                <a:latin typeface="verdana" panose="020B0604030504040204" pitchFamily="34" charset="0"/>
              </a:rPr>
              <a:t>, Sascha Bellaire</a:t>
            </a:r>
            <a:r>
              <a:rPr lang="en-US" sz="2400" baseline="30000" dirty="0"/>
              <a:t>2,3</a:t>
            </a:r>
            <a:r>
              <a:rPr lang="en-US" sz="2000" dirty="0">
                <a:solidFill>
                  <a:srgbClr val="1D2228"/>
                </a:solidFill>
                <a:latin typeface="verdana" panose="020B0604030504040204" pitchFamily="34" charset="0"/>
              </a:rPr>
              <a:t> and Alon Shtivelman</a:t>
            </a:r>
            <a:r>
              <a:rPr lang="en-US" sz="2400" baseline="30000" dirty="0"/>
              <a:t>1</a:t>
            </a:r>
            <a:endParaRPr lang="en-US" sz="2000" dirty="0">
              <a:solidFill>
                <a:srgbClr val="1D2228"/>
              </a:solidFill>
              <a:latin typeface="verdana" panose="020B0604030504040204" pitchFamily="34" charset="0"/>
            </a:endParaRPr>
          </a:p>
          <a:p>
            <a:pPr algn="ctr">
              <a:defRPr/>
            </a:pPr>
            <a:endParaRPr lang="en-US" sz="140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Israel Meteorological Service, Bet-Dagan, Israel</a:t>
            </a:r>
            <a:endParaRPr lang="en-IL" sz="1400" dirty="0"/>
          </a:p>
          <a:p>
            <a:pPr algn="ctr"/>
            <a:r>
              <a:rPr lang="en-US" sz="1400" baseline="30000" dirty="0"/>
              <a:t>2</a:t>
            </a:r>
            <a:r>
              <a:rPr lang="en-US" sz="1400" dirty="0"/>
              <a:t>Center for Climate System Modeling (C2SM), Zurich, Switzerland</a:t>
            </a:r>
            <a:endParaRPr lang="en-IL" sz="1400" dirty="0"/>
          </a:p>
          <a:p>
            <a:pPr algn="ctr"/>
            <a:r>
              <a:rPr lang="en-US" sz="1400" baseline="30000" dirty="0"/>
              <a:t>3</a:t>
            </a:r>
            <a:r>
              <a:rPr lang="en-US" sz="1400" dirty="0"/>
              <a:t>Federal Office of Meteorology and Climatology </a:t>
            </a:r>
            <a:r>
              <a:rPr lang="en-US" sz="1400" dirty="0" err="1"/>
              <a:t>MeteoSwiss</a:t>
            </a:r>
            <a:r>
              <a:rPr lang="en-US" sz="1400" dirty="0"/>
              <a:t>, Zurich, Switzerland</a:t>
            </a:r>
            <a:endParaRPr lang="en-US" sz="105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D2228"/>
              </a:solidFill>
              <a:latin typeface="verdana" panose="020B0604030504040204" pitchFamily="34" charset="0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D2228"/>
              </a:solidFill>
              <a:latin typeface="verdana" panose="020B0604030504040204" pitchFamily="34" charset="0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</a:rPr>
              <a:t>WG7, </a:t>
            </a:r>
            <a:r>
              <a:rPr lang="en-US" sz="1400" dirty="0">
                <a:solidFill>
                  <a:srgbClr val="1D2228"/>
                </a:solidFill>
                <a:latin typeface="verdana" panose="020B0604030504040204" pitchFamily="34" charset="0"/>
                <a:cs typeface="+mn-cs"/>
              </a:rPr>
              <a:t>GM 2023, Gdansk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85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Tackling </a:t>
            </a:r>
            <a:r>
              <a:rPr lang="en-US" sz="3200" dirty="0">
                <a:solidFill>
                  <a:srgbClr val="0000FF"/>
                </a:solidFill>
              </a:rPr>
              <a:t>strong precipitation overestimation in ICON</a:t>
            </a:r>
          </a:p>
          <a:p>
            <a:pPr algn="ctr"/>
            <a:r>
              <a:rPr lang="en-US" sz="3200" dirty="0"/>
              <a:t>during unstable events with weak dynamic forcing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82851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Pavel Khain, IMS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20532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WG3a meeting, GM2023, Gdansk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81EC3-36E2-4FC2-B9CA-A13E3233D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7" r="63855" b="48569"/>
          <a:stretch/>
        </p:blipFill>
        <p:spPr>
          <a:xfrm>
            <a:off x="15711" y="2211976"/>
            <a:ext cx="12176289" cy="4642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68814-8D28-46F5-8153-A148E5FF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5" t="14256" r="57242" b="15300"/>
          <a:stretch/>
        </p:blipFill>
        <p:spPr>
          <a:xfrm>
            <a:off x="5015059" y="2461543"/>
            <a:ext cx="802849" cy="4392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7A2D96-AECF-48F0-BFAB-F42D643A8EE1}"/>
              </a:ext>
            </a:extLst>
          </p:cNvPr>
          <p:cNvSpPr txBox="1"/>
          <p:nvPr/>
        </p:nvSpPr>
        <p:spPr>
          <a:xfrm>
            <a:off x="4969084" y="2092211"/>
            <a:ext cx="89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mm/6h</a:t>
            </a:r>
            <a:endParaRPr lang="aa-E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FA0E5-16DB-48C6-A40B-CA40DAF4CF42}"/>
              </a:ext>
            </a:extLst>
          </p:cNvPr>
          <p:cNvSpPr txBox="1"/>
          <p:nvPr/>
        </p:nvSpPr>
        <p:spPr>
          <a:xfrm>
            <a:off x="3337089" y="6324204"/>
            <a:ext cx="141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Radar</a:t>
            </a:r>
            <a:endParaRPr lang="aa-ET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E0511-E5FE-400E-997F-146F3CC2B84E}"/>
              </a:ext>
            </a:extLst>
          </p:cNvPr>
          <p:cNvSpPr txBox="1"/>
          <p:nvPr/>
        </p:nvSpPr>
        <p:spPr>
          <a:xfrm>
            <a:off x="10762269" y="6325353"/>
            <a:ext cx="141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ICON</a:t>
            </a:r>
            <a:endParaRPr lang="aa-ET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7B9B6A-C8C9-4262-879F-4D29712730FD}"/>
              </a:ext>
            </a:extLst>
          </p:cNvPr>
          <p:cNvSpPr txBox="1"/>
          <p:nvPr/>
        </p:nvSpPr>
        <p:spPr>
          <a:xfrm rot="2411505">
            <a:off x="159321" y="515911"/>
            <a:ext cx="220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</a:rPr>
              <a:t>Tomorrow afternoon</a:t>
            </a:r>
            <a:endParaRPr lang="en-IL" sz="36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4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7DC71F-CF57-4706-AFC0-79A2EA489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E33863-5426-41C9-9621-B2E3493DCFD1}"/>
              </a:ext>
            </a:extLst>
          </p:cNvPr>
          <p:cNvSpPr txBox="1"/>
          <p:nvPr/>
        </p:nvSpPr>
        <p:spPr>
          <a:xfrm>
            <a:off x="480767" y="791852"/>
            <a:ext cx="1511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Example: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2330887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7C6F5-111A-461B-B45D-624DA8965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84"/>
            <a:ext cx="12192000" cy="6200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72C3EF-1966-44AB-990E-5F3558E8A5D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Example: ICON SPPT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317928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F1FBD-0D4F-452E-BD84-7D524833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" y="672243"/>
            <a:ext cx="12192000" cy="6185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4B32FC-872F-41C6-A22C-C49B7FB4E38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Example: ICON SPPT4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213831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85" y="0"/>
            <a:ext cx="10505029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1B5EB1-BFBC-44A1-A01A-5D8B55867142}"/>
              </a:ext>
            </a:extLst>
          </p:cNvPr>
          <p:cNvGrpSpPr/>
          <p:nvPr/>
        </p:nvGrpSpPr>
        <p:grpSpPr>
          <a:xfrm>
            <a:off x="9748886" y="331501"/>
            <a:ext cx="1803571" cy="1177087"/>
            <a:chOff x="9748886" y="331501"/>
            <a:chExt cx="1803571" cy="11770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D0DE89-F5F8-491B-A33A-255CD98DA81B}"/>
                </a:ext>
              </a:extLst>
            </p:cNvPr>
            <p:cNvSpPr txBox="1"/>
            <p:nvPr/>
          </p:nvSpPr>
          <p:spPr>
            <a:xfrm>
              <a:off x="9756743" y="331501"/>
              <a:ext cx="1469505" cy="1579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dirty="0"/>
                <a:t>COSMO_SPPT_20</a:t>
              </a:r>
              <a:endParaRPr lang="en-IL" sz="1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DB02F4-D7C9-410D-B9D7-D3EE4F29496C}"/>
                </a:ext>
              </a:extLst>
            </p:cNvPr>
            <p:cNvSpPr txBox="1"/>
            <p:nvPr/>
          </p:nvSpPr>
          <p:spPr>
            <a:xfrm>
              <a:off x="9748886" y="986417"/>
              <a:ext cx="1803571" cy="1737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dirty="0"/>
                <a:t>COSMO_SPPT_20_det</a:t>
              </a:r>
              <a:endParaRPr lang="en-IL" sz="1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9BD42E-9E82-4A4F-9BC3-65E7FB64DC11}"/>
                </a:ext>
              </a:extLst>
            </p:cNvPr>
            <p:cNvSpPr txBox="1"/>
            <p:nvPr/>
          </p:nvSpPr>
          <p:spPr>
            <a:xfrm>
              <a:off x="9756743" y="504243"/>
              <a:ext cx="1366913" cy="1579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dirty="0"/>
                <a:t>ICON_SPPT4_20</a:t>
              </a:r>
              <a:endParaRPr lang="en-IL" sz="1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16C6F6-E4B2-4CDB-B277-BC8573F8D6BA}"/>
                </a:ext>
              </a:extLst>
            </p:cNvPr>
            <p:cNvSpPr txBox="1"/>
            <p:nvPr/>
          </p:nvSpPr>
          <p:spPr>
            <a:xfrm>
              <a:off x="9758314" y="1154894"/>
              <a:ext cx="1700978" cy="1579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dirty="0"/>
                <a:t>ICON_SPPT4_20_det</a:t>
              </a:r>
              <a:endParaRPr lang="en-IL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8A35FD-C000-4A9B-9BCF-9696882A13B7}"/>
                </a:ext>
              </a:extLst>
            </p:cNvPr>
            <p:cNvSpPr txBox="1"/>
            <p:nvPr/>
          </p:nvSpPr>
          <p:spPr>
            <a:xfrm>
              <a:off x="9758313" y="830195"/>
              <a:ext cx="910827" cy="1579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dirty="0"/>
                <a:t>ICON_20  </a:t>
              </a:r>
              <a:endParaRPr lang="en-IL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5A89BE-AE90-4304-BDBE-6C7753B942CB}"/>
                </a:ext>
              </a:extLst>
            </p:cNvPr>
            <p:cNvSpPr txBox="1"/>
            <p:nvPr/>
          </p:nvSpPr>
          <p:spPr>
            <a:xfrm>
              <a:off x="9758313" y="681775"/>
              <a:ext cx="1355692" cy="1579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dirty="0"/>
                <a:t>ICON_SPPT_20  </a:t>
              </a:r>
              <a:endParaRPr lang="en-IL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AFA885-0F5F-4A88-BE9F-15EFF6C1CB5B}"/>
                </a:ext>
              </a:extLst>
            </p:cNvPr>
            <p:cNvSpPr txBox="1"/>
            <p:nvPr/>
          </p:nvSpPr>
          <p:spPr>
            <a:xfrm>
              <a:off x="9756743" y="1317483"/>
              <a:ext cx="1649682" cy="1911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400" dirty="0"/>
                <a:t>ICON_SPPT_20_det </a:t>
              </a:r>
              <a:endParaRPr lang="en-IL" sz="1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F1BE573-C599-478C-924B-ECCBDF23380B}"/>
              </a:ext>
            </a:extLst>
          </p:cNvPr>
          <p:cNvSpPr txBox="1"/>
          <p:nvPr/>
        </p:nvSpPr>
        <p:spPr>
          <a:xfrm>
            <a:off x="10435358" y="5658473"/>
            <a:ext cx="15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 percentile</a:t>
            </a:r>
            <a:endParaRPr lang="en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D77596-691E-4F84-A909-7544B077D0AC}"/>
              </a:ext>
            </a:extLst>
          </p:cNvPr>
          <p:cNvSpPr txBox="1"/>
          <p:nvPr/>
        </p:nvSpPr>
        <p:spPr>
          <a:xfrm>
            <a:off x="10435358" y="4975839"/>
            <a:ext cx="158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75% percentile</a:t>
            </a:r>
            <a:endParaRPr lang="en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CE5B4D-C1E8-4E11-84F7-275BCACDB685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10058400" y="4911365"/>
            <a:ext cx="376958" cy="249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FD5A7F-1915-49B9-A094-46A359F58307}"/>
              </a:ext>
            </a:extLst>
          </p:cNvPr>
          <p:cNvCxnSpPr>
            <a:stCxn id="12" idx="1"/>
          </p:cNvCxnSpPr>
          <p:nvPr/>
        </p:nvCxnSpPr>
        <p:spPr>
          <a:xfrm flipH="1">
            <a:off x="9634194" y="5843139"/>
            <a:ext cx="801164" cy="61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BA2C85E-8327-4BF2-94B8-82E270CCEBAD}"/>
              </a:ext>
            </a:extLst>
          </p:cNvPr>
          <p:cNvSpPr txBox="1"/>
          <p:nvPr/>
        </p:nvSpPr>
        <p:spPr>
          <a:xfrm rot="16200000">
            <a:off x="-1099061" y="3233663"/>
            <a:ext cx="339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RMSE(mm/6h) vs stations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48231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E433BD-25E9-4C36-A759-249DB6724F37}"/>
              </a:ext>
            </a:extLst>
          </p:cNvPr>
          <p:cNvSpPr/>
          <p:nvPr/>
        </p:nvSpPr>
        <p:spPr>
          <a:xfrm>
            <a:off x="2473841" y="3862946"/>
            <a:ext cx="7712149" cy="1944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D2228"/>
                </a:solidFill>
                <a:latin typeface="verdana" panose="020B0604030504040204" pitchFamily="34" charset="0"/>
              </a:rPr>
              <a:t>1. Verify precipitation in more details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D2228"/>
                </a:solidFill>
                <a:latin typeface="verdana" panose="020B0604030504040204" pitchFamily="34" charset="0"/>
              </a:rPr>
              <a:t>2. Rerun recent SPPT version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D2228"/>
                </a:solidFill>
                <a:latin typeface="verdana" panose="020B0604030504040204" pitchFamily="34" charset="0"/>
              </a:rPr>
              <a:t>3. Other ideas?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90E851-1EA3-47EB-8ED3-7B1980F4D078}"/>
              </a:ext>
            </a:extLst>
          </p:cNvPr>
          <p:cNvSpPr txBox="1"/>
          <p:nvPr/>
        </p:nvSpPr>
        <p:spPr>
          <a:xfrm>
            <a:off x="0" y="32781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Plan</a:t>
            </a:r>
            <a:endParaRPr lang="en-IL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52E3B-D7B8-41E2-AAE3-8AE2C1F5A189}"/>
              </a:ext>
            </a:extLst>
          </p:cNvPr>
          <p:cNvSpPr/>
          <p:nvPr/>
        </p:nvSpPr>
        <p:spPr>
          <a:xfrm>
            <a:off x="1721586" y="1357959"/>
            <a:ext cx="9216657" cy="12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1D2228"/>
                </a:solidFill>
                <a:latin typeface="verdana" panose="020B0604030504040204" pitchFamily="34" charset="0"/>
              </a:rPr>
              <a:t>SPPT has benefit at T2m, RH2m, WS10m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0" i="0" dirty="0">
                <a:solidFill>
                  <a:srgbClr val="1D2228"/>
                </a:solidFill>
                <a:effectLst/>
                <a:latin typeface="verdana" panose="020B0604030504040204" pitchFamily="34" charset="0"/>
              </a:rPr>
              <a:t>Precipitation: COSOMO-SPPT is still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B1FAC-6F30-480D-AC47-8DF010223FE2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Conclusions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371146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FA3784-B7BE-4C83-8F80-4EC3E62D0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51" y="0"/>
            <a:ext cx="7937369" cy="3515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835D84-760A-4905-A780-243040A76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98" y="4097823"/>
            <a:ext cx="8708404" cy="27601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696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1ECCDD-2440-46DF-8A69-5516B21D5004}"/>
              </a:ext>
            </a:extLst>
          </p:cNvPr>
          <p:cNvSpPr/>
          <p:nvPr/>
        </p:nvSpPr>
        <p:spPr>
          <a:xfrm>
            <a:off x="157714" y="1341981"/>
            <a:ext cx="120130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ICON 20-members (2.5km resolution) driven by randomly selected ECMWF ensemble (EC-ENS) members over the Eastern Mediterranean using different perturbation methods. </a:t>
            </a:r>
          </a:p>
          <a:p>
            <a:endParaRPr lang="en-US" sz="2400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sz="2400" dirty="0"/>
              <a:t>EC_ENS_51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full ECMWF ensemble (EC-ENS)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sz="2400" dirty="0"/>
              <a:t>COSMO_SPPT_20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Stochastic Perturbation of Physics Tendencies (SPPT) </a:t>
            </a:r>
          </a:p>
          <a:p>
            <a:endParaRPr lang="en-US" sz="2400" dirty="0">
              <a:solidFill>
                <a:srgbClr val="212121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New: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sz="2400" dirty="0"/>
              <a:t>ICON_20</a:t>
            </a:r>
            <a:r>
              <a:rPr lang="en-US" sz="2400" dirty="0"/>
              <a:t> - unperturbed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sz="2400" dirty="0"/>
              <a:t>ICON_PP_20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Parameter Perturbation (PP)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sz="2400" dirty="0"/>
              <a:t>ICON_SPPT_20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Stochastic Perturbation of Physics Tendencies (SPPT)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L" sz="2400" dirty="0"/>
              <a:t>ICON_SPPT</a:t>
            </a:r>
            <a:r>
              <a:rPr lang="en-US" sz="2400" dirty="0"/>
              <a:t>4</a:t>
            </a:r>
            <a:r>
              <a:rPr lang="en-IL" sz="2400" dirty="0"/>
              <a:t>_20</a:t>
            </a:r>
            <a:r>
              <a:rPr lang="en-US" sz="2400" dirty="0"/>
              <a:t> – as previous but after precipitation calibration</a:t>
            </a:r>
            <a:endParaRPr lang="en-US" sz="2400" dirty="0">
              <a:solidFill>
                <a:srgbClr val="21212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19601-3611-4A91-BA6A-5615B660303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Verification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148090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85681-9EA1-4D4C-B942-BAFEF8653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89" y="1463039"/>
            <a:ext cx="6192761" cy="5318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9CFEB-E0C3-40D4-8ADE-DDE54C8E039E}"/>
              </a:ext>
            </a:extLst>
          </p:cNvPr>
          <p:cNvSpPr txBox="1"/>
          <p:nvPr/>
        </p:nvSpPr>
        <p:spPr>
          <a:xfrm>
            <a:off x="1" y="100584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Verification period: 12/12/2021-12/2/2022</a:t>
            </a:r>
            <a:endParaRPr lang="en-IL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ACB04-28C3-4AD3-9FB1-CBB866206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314" y="1905850"/>
            <a:ext cx="4714732" cy="39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49275C-37BE-49E1-AC4F-8EDB458EA02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Spread Skill verification</a:t>
            </a:r>
            <a:endParaRPr lang="en-IL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0044B-761D-4B1A-8F4C-08E80B4BD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13"/>
          <a:stretch/>
        </p:blipFill>
        <p:spPr>
          <a:xfrm>
            <a:off x="3587317" y="876693"/>
            <a:ext cx="6195118" cy="5987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A3D7D-8E19-4CC7-8237-BE78D10CB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2" y="1573042"/>
            <a:ext cx="2295845" cy="4296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91A15-7ED3-4BB6-8E95-67FF4D2D2FC0}"/>
              </a:ext>
            </a:extLst>
          </p:cNvPr>
          <p:cNvSpPr txBox="1"/>
          <p:nvPr/>
        </p:nvSpPr>
        <p:spPr>
          <a:xfrm rot="19621251">
            <a:off x="15629" y="257023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reminder</a:t>
            </a:r>
            <a:endParaRPr lang="en-I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112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61DD49-965F-4783-9F78-A42F4C456878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Spread Skill verification</a:t>
            </a:r>
            <a:endParaRPr lang="en-IL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3C270-0BDE-417D-BB2D-C771310DA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"/>
          <a:stretch/>
        </p:blipFill>
        <p:spPr>
          <a:xfrm>
            <a:off x="3643965" y="889937"/>
            <a:ext cx="6173589" cy="596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C195E-C6DE-4CB6-8C0F-22FBCD186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72" y="1573042"/>
            <a:ext cx="2295845" cy="4296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51A066-7643-44BC-A8E0-2996EC192EB8}"/>
              </a:ext>
            </a:extLst>
          </p:cNvPr>
          <p:cNvSpPr txBox="1"/>
          <p:nvPr/>
        </p:nvSpPr>
        <p:spPr>
          <a:xfrm rot="19621251">
            <a:off x="15629" y="257023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reminder</a:t>
            </a:r>
            <a:endParaRPr lang="en-I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0192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ED3B2-60B0-4BED-8F08-31B9670C385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Spread Skill verification</a:t>
            </a:r>
            <a:endParaRPr lang="en-IL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E0B3F-0534-4912-88AB-BBF9B459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72" y="1573042"/>
            <a:ext cx="2295845" cy="4296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5E0700-DB02-44D9-873A-67D18425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257" y="905922"/>
            <a:ext cx="6244638" cy="5952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0EB2F-E985-4FAF-B30E-1E6A7EF13FFD}"/>
              </a:ext>
            </a:extLst>
          </p:cNvPr>
          <p:cNvSpPr txBox="1"/>
          <p:nvPr/>
        </p:nvSpPr>
        <p:spPr>
          <a:xfrm rot="19621251">
            <a:off x="15629" y="257023"/>
            <a:ext cx="105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reminder</a:t>
            </a:r>
            <a:endParaRPr lang="en-I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7681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44AC27A-C4F4-490C-A798-761C628E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94" y="499321"/>
            <a:ext cx="9461812" cy="63586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3DF6E1-C767-4508-9E67-7B870253B5E1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Precipitation verification</a:t>
            </a:r>
            <a:endParaRPr lang="en-IL" sz="3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BDE131-A6ED-493F-AAA3-ACACC3E76EA9}"/>
              </a:ext>
            </a:extLst>
          </p:cNvPr>
          <p:cNvGrpSpPr/>
          <p:nvPr/>
        </p:nvGrpSpPr>
        <p:grpSpPr>
          <a:xfrm>
            <a:off x="3808429" y="2509099"/>
            <a:ext cx="5715787" cy="114698"/>
            <a:chOff x="3808429" y="2509099"/>
            <a:chExt cx="5715787" cy="1146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3079EE-6840-4B7E-BA5A-7167F04E3A0F}"/>
                </a:ext>
              </a:extLst>
            </p:cNvPr>
            <p:cNvSpPr/>
            <p:nvPr/>
          </p:nvSpPr>
          <p:spPr>
            <a:xfrm>
              <a:off x="3808429" y="2516957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8F1F3F-11EA-4885-8782-5ED1F777B252}"/>
                </a:ext>
              </a:extLst>
            </p:cNvPr>
            <p:cNvSpPr/>
            <p:nvPr/>
          </p:nvSpPr>
          <p:spPr>
            <a:xfrm>
              <a:off x="4498157" y="2509099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2B75AA-1080-405C-9AAD-99F8A184D5CE}"/>
                </a:ext>
              </a:extLst>
            </p:cNvPr>
            <p:cNvSpPr/>
            <p:nvPr/>
          </p:nvSpPr>
          <p:spPr>
            <a:xfrm>
              <a:off x="8683659" y="2520102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2498E5-732D-4D67-97E5-9999ECE50AA6}"/>
                </a:ext>
              </a:extLst>
            </p:cNvPr>
            <p:cNvSpPr/>
            <p:nvPr/>
          </p:nvSpPr>
          <p:spPr>
            <a:xfrm>
              <a:off x="9373387" y="2512244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300208-4128-42B5-B947-DEB5212A855C}"/>
              </a:ext>
            </a:extLst>
          </p:cNvPr>
          <p:cNvGrpSpPr/>
          <p:nvPr/>
        </p:nvGrpSpPr>
        <p:grpSpPr>
          <a:xfrm>
            <a:off x="3800573" y="5668651"/>
            <a:ext cx="5715787" cy="114698"/>
            <a:chOff x="3808429" y="2509099"/>
            <a:chExt cx="5715787" cy="11469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7792DE-5E70-4780-A686-E0FE146AFEA2}"/>
                </a:ext>
              </a:extLst>
            </p:cNvPr>
            <p:cNvSpPr/>
            <p:nvPr/>
          </p:nvSpPr>
          <p:spPr>
            <a:xfrm>
              <a:off x="3808429" y="2516957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1B68DC-D34D-4944-A05C-F6EEA39E8F8A}"/>
                </a:ext>
              </a:extLst>
            </p:cNvPr>
            <p:cNvSpPr/>
            <p:nvPr/>
          </p:nvSpPr>
          <p:spPr>
            <a:xfrm>
              <a:off x="4498157" y="2509099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3C1A9D2-7D80-496F-9B91-73E09F72FED9}"/>
                </a:ext>
              </a:extLst>
            </p:cNvPr>
            <p:cNvSpPr/>
            <p:nvPr/>
          </p:nvSpPr>
          <p:spPr>
            <a:xfrm>
              <a:off x="8683659" y="2520102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444B289-52E1-4F81-880F-8EAA860CDCB7}"/>
                </a:ext>
              </a:extLst>
            </p:cNvPr>
            <p:cNvSpPr/>
            <p:nvPr/>
          </p:nvSpPr>
          <p:spPr>
            <a:xfrm>
              <a:off x="9373387" y="2512244"/>
              <a:ext cx="150829" cy="103695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47235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0B998-F158-4EDA-8217-166B05D0A896}"/>
              </a:ext>
            </a:extLst>
          </p:cNvPr>
          <p:cNvSpPr txBox="1"/>
          <p:nvPr/>
        </p:nvSpPr>
        <p:spPr>
          <a:xfrm>
            <a:off x="3449217" y="2554664"/>
            <a:ext cx="52935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is ICON_SPPT4 ?</a:t>
            </a:r>
            <a:endParaRPr lang="en-IL" sz="4400" dirty="0"/>
          </a:p>
        </p:txBody>
      </p:sp>
    </p:spTree>
    <p:extLst>
      <p:ext uri="{BB962C8B-B14F-4D97-AF65-F5344CB8AC3E}">
        <p14:creationId xmlns:p14="http://schemas.microsoft.com/office/powerpoint/2010/main" val="2292756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5324</TotalTime>
  <Words>300</Words>
  <Application>Microsoft Office PowerPoint</Application>
  <PresentationFormat>Widescreen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Khanin</dc:creator>
  <cp:lastModifiedBy>Pavel Khanin</cp:lastModifiedBy>
  <cp:revision>968</cp:revision>
  <dcterms:created xsi:type="dcterms:W3CDTF">2020-09-01T05:51:52Z</dcterms:created>
  <dcterms:modified xsi:type="dcterms:W3CDTF">2023-09-11T07:52:49Z</dcterms:modified>
</cp:coreProperties>
</file>