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6" r:id="rId3"/>
    <p:sldId id="261" r:id="rId4"/>
    <p:sldId id="332" r:id="rId5"/>
    <p:sldId id="262" r:id="rId6"/>
    <p:sldId id="335" r:id="rId7"/>
    <p:sldId id="321" r:id="rId8"/>
    <p:sldId id="329" r:id="rId9"/>
    <p:sldId id="325" r:id="rId10"/>
    <p:sldId id="334" r:id="rId11"/>
    <p:sldId id="258" r:id="rId12"/>
    <p:sldId id="259" r:id="rId13"/>
    <p:sldId id="323" r:id="rId14"/>
    <p:sldId id="333" r:id="rId15"/>
    <p:sldId id="265" r:id="rId16"/>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7" autoAdjust="0"/>
    <p:restoredTop sz="63572" autoAdjust="0"/>
  </p:normalViewPr>
  <p:slideViewPr>
    <p:cSldViewPr snapToGrid="0">
      <p:cViewPr varScale="1">
        <p:scale>
          <a:sx n="45" d="100"/>
          <a:sy n="45" d="100"/>
        </p:scale>
        <p:origin x="1363" y="2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29BD8E4-EAD1-4AE9-854C-C2C4D15D3103}" type="datetimeFigureOut">
              <a:rPr lang="pl-PL" smtClean="0"/>
              <a:t>10.09.2023</a:t>
            </a:fld>
            <a:endParaRPr lang="pl-PL"/>
          </a:p>
        </p:txBody>
      </p:sp>
      <p:sp>
        <p:nvSpPr>
          <p:cNvPr id="4" name="Symbol zastępczy obrazu slajdu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630FF8A-DCAA-430F-817C-B14A10A8E42C}" type="slidenum">
              <a:rPr lang="pl-PL" smtClean="0"/>
              <a:t>‹#›</a:t>
            </a:fld>
            <a:endParaRPr lang="pl-PL"/>
          </a:p>
        </p:txBody>
      </p:sp>
    </p:spTree>
    <p:extLst>
      <p:ext uri="{BB962C8B-B14F-4D97-AF65-F5344CB8AC3E}">
        <p14:creationId xmlns:p14="http://schemas.microsoft.com/office/powerpoint/2010/main" val="23130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In this presentation I would like to present works carried out at the Department of Nowcasting in IMGW in Poland in the frame of the task 2.1: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1</a:t>
            </a:fld>
            <a:endParaRPr lang="pl-PL"/>
          </a:p>
        </p:txBody>
      </p:sp>
    </p:spTree>
    <p:extLst>
      <p:ext uri="{BB962C8B-B14F-4D97-AF65-F5344CB8AC3E}">
        <p14:creationId xmlns:p14="http://schemas.microsoft.com/office/powerpoint/2010/main" val="25580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Another source of precipitation data can be estimates based on attenuation on the commercial microwave links (CMLs). We have tested usefulness of the estimates on data from one month for the Opole region. CML-based precipitation was estimated and statistics of their reliability were determined.</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Compared with other precipitation estimates, it was found that the CML-based precipitation fields are much worse than radar-derived estimates. They have slightly poorer reliability than spatially interpolated telemetric rain gauge data and significantly higher reliability than satellite estimates.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From the point of view of operational usage, the estimation of CML-based precipitation may bring some potential to the issue of improving precipitation field estimation with a high temporal and spatial resolution. However, the use of these estimates requires further work.</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Our works are preliminary and operational use of the data depends on formal agreement with the CML data provider.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10</a:t>
            </a:fld>
            <a:endParaRPr lang="pl-PL"/>
          </a:p>
        </p:txBody>
      </p:sp>
    </p:spTree>
    <p:extLst>
      <p:ext uri="{BB962C8B-B14F-4D97-AF65-F5344CB8AC3E}">
        <p14:creationId xmlns:p14="http://schemas.microsoft.com/office/powerpoint/2010/main" val="425076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Here you can see a scheme of algorithms for multi-source precipitation combination.</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In the current operational version, there are three data sources: telemetric rain gauges, radar and a meteorological satellite. Each of these inputs requires a dedicated data QC system, in particular: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RaingaugeQC</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RadvolQC</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which also generates quality index fields. All the input data are pre-processed: the rain gauge data is spatially interpolated, the radar data is adjusted to the rain gauge data, and the satellite products from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Meteosat</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are converted into a precipitation field.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Then a combination of these three types of data is carried out. The algorithm is based on conditional merging technique, proposed by Sinclair and Pegram, enhanced by involving detailed quality information that is assigned to individual input data, in order to take into account their advantages and disadvantages. This is carried out according to the formulas shown in this slide, combining first the gauge data with radar, then in the same way gauge with satellite, and finally combining the two fields into a combined GRS field.</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11</a:t>
            </a:fld>
            <a:endParaRPr lang="pl-PL"/>
          </a:p>
        </p:txBody>
      </p:sp>
    </p:spTree>
    <p:extLst>
      <p:ext uri="{BB962C8B-B14F-4D97-AF65-F5344CB8AC3E}">
        <p14:creationId xmlns:p14="http://schemas.microsoft.com/office/powerpoint/2010/main" val="296125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This is an example of the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running.</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In the top row we have the individual input fields: point and interpolated rain gauges, and from radar and satellite. In the next row we have the relevant dynamic quality fields. Their pattern depends on the specificity of the techniques: on the quality of the particular rain gauges, on the availability of data from the particular radars, and on the characteristics of the rainfall observed by the satellite (e.g. whether it is convective).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Here is the result of the algorithm: combined field of precipitation along with a field of its quality.</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12</a:t>
            </a:fld>
            <a:endParaRPr lang="pl-PL"/>
          </a:p>
        </p:txBody>
      </p:sp>
    </p:spTree>
    <p:extLst>
      <p:ext uri="{BB962C8B-B14F-4D97-AF65-F5344CB8AC3E}">
        <p14:creationId xmlns:p14="http://schemas.microsoft.com/office/powerpoint/2010/main" val="210123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Here, on the left you can see an example of operational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product, and on the right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for COSMO domain. The domain for COSMO is much larger </a:t>
            </a:r>
            <a:r>
              <a:rPr lang="en-GB" sz="1800" kern="100" dirty="0">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800" kern="100" dirty="0" err="1">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lardżer</a:t>
            </a:r>
            <a:r>
              <a:rPr lang="en-GB" sz="1800" kern="100" dirty="0">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and we have to remember that quality of the product may be worse outside the Poland domain.</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13</a:t>
            </a:fld>
            <a:endParaRPr lang="pl-PL"/>
          </a:p>
        </p:txBody>
      </p:sp>
    </p:spTree>
    <p:extLst>
      <p:ext uri="{BB962C8B-B14F-4D97-AF65-F5344CB8AC3E}">
        <p14:creationId xmlns:p14="http://schemas.microsoft.com/office/powerpoint/2010/main" val="4724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In this diagram we can see reliability statistics for four precipitation fields: (a) only from professional rain gauges, (b) the same plus data from unprofessional network, (c)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estimate without, and (d) with data from unprofessional rain gauges. Data from manual rain gauges are used as reference – daily accumulations from May this year.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It can be noticed, that correlation coefficient is high and nearly the same for all presented fields. However, for both interpolated rain gauge fields and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estimates, RMSE is significantly lower after adding data from unprofessional network.</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14</a:t>
            </a:fld>
            <a:endParaRPr lang="pl-PL"/>
          </a:p>
        </p:txBody>
      </p:sp>
    </p:spTree>
    <p:extLst>
      <p:ext uri="{BB962C8B-B14F-4D97-AF65-F5344CB8AC3E}">
        <p14:creationId xmlns:p14="http://schemas.microsoft.com/office/powerpoint/2010/main" val="398043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basic precipitation data in the quantitative precipitation estimation, are data from telemetric rain gauges.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Here you can see maps of locations of rain gauges from networks which can be divided into two groups: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professional networks of national meteorological services, like IMGW network, and from neighbouring countries. Up to now we only have operational data from Czech Republic, and we expect to exchange data with Slovakia and Germany in a few months,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second group we named as “unprofessional networks”, which means networks operated by institutions which are not meteorological services, like the Board of the State Forests, and networks of private rain gauges.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This is the current state of the PWS network in Poland supported by our Institute. The network has not been made public yet, as it is in the state of organisation and technical connection, so it is not very numerous – it has 41 stations. But we hope to reach at least several hundred stations once it is made public.</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You can see that spatial distribution of gauges strongly depends on kind of network. Professional networks, i.e. those from NMSs, are characterised by most evenly distributed gauges, but they are denser in the mountains. In unprofessional state networks the gauge distribution depends on their specific applications, while the density of private networks depends on the population density.</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2</a:t>
            </a:fld>
            <a:endParaRPr lang="pl-PL"/>
          </a:p>
        </p:txBody>
      </p:sp>
    </p:spTree>
    <p:extLst>
      <p:ext uri="{BB962C8B-B14F-4D97-AF65-F5344CB8AC3E}">
        <p14:creationId xmlns:p14="http://schemas.microsoft.com/office/powerpoint/2010/main" val="246305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Rain gauge observations need to be quality controlled by dedicated software because of various errors.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RainGaugeQC</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scheme was developed at IMGW for real-time quality control of rain gauge data.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original version (in blue) was designed for telemetric measurement network operated in our Institute with stations equipped with two sensors: heated and unheated one. The scheme consists of several checks: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detection of exceedance of the natural limit, and, climate-based thresholds,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checking of the conformity of rain gauge and radar observations,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consistency of time series from heated and unheated sensors,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and the spatial consistency of neighbouring gauges.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proposed approach is focused on assessing the reliability of individual rain gauge observations. A quantitative indicator of reliability, called the quality index (QI), describes the quality of each measurement as a number in the range from 0.0 (for completely unreliable measurement) to 1.0 (for perfect measurement).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When it comes to quality control of unprofessional rain gauge stations, there is a need to rebuild temporal quality control. Instead of algorithm comparing two sensors, new algorithms (in yellow) are focused on comparison with time series of radar data and then bias correction (not only quality assessment, but also correction):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6630FF8A-DCAA-430F-817C-B14A10A8E42C}" type="slidenum">
              <a:rPr lang="pl-PL" smtClean="0"/>
              <a:t>3</a:t>
            </a:fld>
            <a:endParaRPr lang="pl-PL"/>
          </a:p>
        </p:txBody>
      </p:sp>
    </p:spTree>
    <p:extLst>
      <p:ext uri="{BB962C8B-B14F-4D97-AF65-F5344CB8AC3E}">
        <p14:creationId xmlns:p14="http://schemas.microsoft.com/office/powerpoint/2010/main" val="210095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spcAft>
                <a:spcPts val="800"/>
              </a:spcAft>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first algorithm TCC/3 is based on long-term correlation with radar data taking account of some thresholds for the precipitation sum and the number of non-rainy time-steps. The time series are from the last 5 or 10 days.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680" indent="8890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reduction in the quality index of data from a given rain gauge, depends on the correlation coefficient of the time series from rain gauge and radar at a given pixel</a:t>
            </a:r>
            <a:r>
              <a:rPr lang="en-GB" sz="1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second algorithm TCC/4 is applied only to unprofessional rain gauge data and it aims at unbiasing the data through comparison of long-term accumulations from rain gauge and radar data.</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performance of this scheme has been evaluated by analysing the spatial distribution of the precipitation field and comparing it with precipitation observations and estimates provided by other techniques, mainly manual rain gauges and multi-source estimates. The results of verification will be shown in our presentation dedicated to Task 3.1.</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4</a:t>
            </a:fld>
            <a:endParaRPr lang="pl-PL"/>
          </a:p>
        </p:txBody>
      </p:sp>
    </p:spTree>
    <p:extLst>
      <p:ext uri="{BB962C8B-B14F-4D97-AF65-F5344CB8AC3E}">
        <p14:creationId xmlns:p14="http://schemas.microsoft.com/office/powerpoint/2010/main" val="47245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Here you can see preliminary results of the QC algorithms verification, conducted on data from professional data from PL and CZ networks, and unprofessional State Forests network. The main observation is that professional data have bigger percentages for higher quality indices: mainly between 0.90 and 1, whereas for unprofessional State Forest network, data with lower quality indices: from 0.75 to 0.9, are more numerous.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5</a:t>
            </a:fld>
            <a:endParaRPr lang="pl-PL"/>
          </a:p>
        </p:txBody>
      </p:sp>
    </p:spTree>
    <p:extLst>
      <p:ext uri="{BB962C8B-B14F-4D97-AF65-F5344CB8AC3E}">
        <p14:creationId xmlns:p14="http://schemas.microsoft.com/office/powerpoint/2010/main" val="179690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In this presentation I would like to present works carried out at the Department of Nowcasting in IMGW in Poland in the frame of the task 3.1: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Especially, we deal with a combination of </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unprofessional rain gauges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with other standard data (telemetry, radar, satellite) into new enhanced rainfall estimates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6</a:t>
            </a:fld>
            <a:endParaRPr lang="pl-PL"/>
          </a:p>
        </p:txBody>
      </p:sp>
    </p:spTree>
    <p:extLst>
      <p:ext uri="{BB962C8B-B14F-4D97-AF65-F5344CB8AC3E}">
        <p14:creationId xmlns:p14="http://schemas.microsoft.com/office/powerpoint/2010/main" val="285655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Our operational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product is a multi-source combination. The input data are: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data from telemetric rain gauge network,</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weather radar data: from Polish network POLRAD and from radars of neighbouring countries,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satellite data – precipitation estimates based on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Meteosat</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products.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Times New Roman" panose="02020603050405020304" pitchFamily="18" charset="0"/>
              <a:buNone/>
            </a:pPr>
            <a:r>
              <a:rPr lang="en-GB" sz="1800" dirty="0">
                <a:effectLst/>
                <a:latin typeface="Times New Roman" panose="02020603050405020304" pitchFamily="18" charset="0"/>
                <a:ea typeface="Calibri" panose="020F0502020204030204" pitchFamily="34" charset="0"/>
              </a:rPr>
              <a:t>Domain of this operational product is 800 km x 900 km and covers the whole Poland.</a:t>
            </a:r>
            <a:endParaRPr lang="pl-PL" sz="1800" kern="1200" dirty="0">
              <a:effectLst/>
              <a:latin typeface="+mn-lt"/>
              <a:ea typeface="+mn-ea"/>
              <a:cs typeface="+mn-cs"/>
            </a:endParaRPr>
          </a:p>
          <a:p>
            <a:pPr marL="0" lvl="0" indent="0" algn="just">
              <a:lnSpc>
                <a:spcPct val="107000"/>
              </a:lnSpc>
              <a:spcAft>
                <a:spcPts val="800"/>
              </a:spcAft>
              <a:buFont typeface="Times New Roman" panose="02020603050405020304" pitchFamily="18" charset="0"/>
              <a:buNone/>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For the need of the COSMO model this domain has to be extended and data from other sources have to be included.</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So, this new product, called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plus, additionally is to employ the following data coloured in the table: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data from unprofessional weather stations including private ones,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radar precipitation product from EUMETNET OPERA,</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and estimates based on attenuation derived from commercial microwave links.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6630FF8A-DCAA-430F-817C-B14A10A8E42C}" type="slidenum">
              <a:rPr lang="pl-PL" smtClean="0"/>
              <a:t>7</a:t>
            </a:fld>
            <a:endParaRPr lang="pl-PL"/>
          </a:p>
        </p:txBody>
      </p:sp>
    </p:spTree>
    <p:extLst>
      <p:ext uri="{BB962C8B-B14F-4D97-AF65-F5344CB8AC3E}">
        <p14:creationId xmlns:p14="http://schemas.microsoft.com/office/powerpoint/2010/main" val="211252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main precipitation data in multi-source estimation are weather radar data. Polish radar network POLRAD consists of 10 radars, and we also ingest data from neighbouring countries: …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RainGRS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domain is larger </a:t>
            </a:r>
            <a:r>
              <a:rPr lang="en-GB" sz="1800" kern="100" dirty="0">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800" kern="100" dirty="0" err="1">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lardżer</a:t>
            </a:r>
            <a:r>
              <a:rPr lang="en-GB" sz="1800" kern="100" dirty="0">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so OPERA composites are also included in places not covered by the available radars.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8</a:t>
            </a:fld>
            <a:endParaRPr lang="pl-PL"/>
          </a:p>
        </p:txBody>
      </p:sp>
    </p:spTree>
    <p:extLst>
      <p:ext uri="{BB962C8B-B14F-4D97-AF65-F5344CB8AC3E}">
        <p14:creationId xmlns:p14="http://schemas.microsoft.com/office/powerpoint/2010/main" val="65066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Satellite estimates are useful especially in places where there is neither rain gauge nor radar data. </a:t>
            </a:r>
            <a:endParaRPr lang="pl-PL"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following NWC-SAF products are applied in this estimate: Precipitating Clouds from Cloud Physical Properties,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Convective Rainfall Rate from Cloud Physical Properties, Convective Rainfall Rate, and Precipitating Clouds.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6630FF8A-DCAA-430F-817C-B14A10A8E42C}" type="slidenum">
              <a:rPr lang="pl-PL" smtClean="0"/>
              <a:t>9</a:t>
            </a:fld>
            <a:endParaRPr lang="pl-PL"/>
          </a:p>
        </p:txBody>
      </p:sp>
    </p:spTree>
    <p:extLst>
      <p:ext uri="{BB962C8B-B14F-4D97-AF65-F5344CB8AC3E}">
        <p14:creationId xmlns:p14="http://schemas.microsoft.com/office/powerpoint/2010/main" val="246314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3A3-7DDE-7A41-9E3E-9E6C19B8DF22}"/>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Subtitle 2">
            <a:extLst>
              <a:ext uri="{FF2B5EF4-FFF2-40B4-BE49-F238E27FC236}">
                <a16:creationId xmlns:a16="http://schemas.microsoft.com/office/drawing/2014/main" id="{E950C835-5800-B646-9678-F690140B7F3F}"/>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pl-PL"/>
              <a:t>Kliknij, aby edytować styl wzorca podtytułu</a:t>
            </a:r>
          </a:p>
        </p:txBody>
      </p:sp>
      <p:sp>
        <p:nvSpPr>
          <p:cNvPr id="4" name="Date Placeholder 3">
            <a:extLst>
              <a:ext uri="{FF2B5EF4-FFF2-40B4-BE49-F238E27FC236}">
                <a16:creationId xmlns:a16="http://schemas.microsoft.com/office/drawing/2014/main" id="{432F0D28-DAE6-494B-949D-EC2CCF757705}"/>
              </a:ext>
            </a:extLst>
          </p:cNvPr>
          <p:cNvSpPr>
            <a:spLocks noGrp="1"/>
          </p:cNvSpPr>
          <p:nvPr>
            <p:ph type="dt" sz="half" idx="10"/>
          </p:nvPr>
        </p:nvSpPr>
        <p:spPr/>
        <p:txBody>
          <a:bodyPr/>
          <a:lstStyle/>
          <a:p>
            <a:fld id="{9BECA7F8-1042-2649-A5E8-0EFFA07A9B0C}" type="datetimeFigureOut">
              <a:rPr lang="pl-PL" smtClean="0"/>
              <a:t>10.09.2023</a:t>
            </a:fld>
            <a:endParaRPr lang="pl-PL"/>
          </a:p>
        </p:txBody>
      </p:sp>
      <p:sp>
        <p:nvSpPr>
          <p:cNvPr id="5" name="Footer Placeholder 4">
            <a:extLst>
              <a:ext uri="{FF2B5EF4-FFF2-40B4-BE49-F238E27FC236}">
                <a16:creationId xmlns:a16="http://schemas.microsoft.com/office/drawing/2014/main" id="{68105BB5-7447-9D45-A4A1-91E8F3076172}"/>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E7FF5DE-9F8B-9946-A867-272F075A9D1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50429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pl-PL" sz="4400" b="0" strike="noStrike" spc="-1">
                <a:solidFill>
                  <a:srgbClr val="000000"/>
                </a:solidFill>
                <a:uFill>
                  <a:solidFill>
                    <a:srgbClr val="FFFFFF"/>
                  </a:solidFill>
                </a:uFill>
                <a:latin typeface="Arial"/>
              </a:rPr>
              <a:t>Kliknij, aby edytować format tekstu tytułu</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solidFill>
                  <a:srgbClr val="000000"/>
                </a:solidFill>
                <a:uFill>
                  <a:solidFill>
                    <a:srgbClr val="FFFFFF"/>
                  </a:solidFill>
                </a:uFill>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solidFill>
                  <a:srgbClr val="000000"/>
                </a:solidFill>
                <a:uFill>
                  <a:solidFill>
                    <a:srgbClr val="FFFFFF"/>
                  </a:solidFill>
                </a:uFill>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solidFill>
                  <a:srgbClr val="000000"/>
                </a:solidFill>
                <a:uFill>
                  <a:solidFill>
                    <a:srgbClr val="FFFFFF"/>
                  </a:solidFill>
                </a:uFill>
                <a:latin typeface="Arial"/>
              </a:rPr>
              <a:t>Trzeci poziom konspektu</a:t>
            </a:r>
          </a:p>
          <a:p>
            <a:pPr marL="1728000" lvl="3" indent="-216000">
              <a:spcBef>
                <a:spcPts val="567"/>
              </a:spcBef>
              <a:buClr>
                <a:srgbClr val="000000"/>
              </a:buClr>
              <a:buSzPct val="75000"/>
              <a:buFont typeface="Symbol" charset="2"/>
              <a:buChar char=""/>
            </a:pPr>
            <a:r>
              <a:rPr lang="pl-PL" sz="2000" b="0" strike="noStrike" spc="-1">
                <a:solidFill>
                  <a:srgbClr val="000000"/>
                </a:solidFill>
                <a:uFill>
                  <a:solidFill>
                    <a:srgbClr val="FFFFFF"/>
                  </a:solidFill>
                </a:uFill>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uFill>
                  <a:solidFill>
                    <a:srgbClr val="FFFFFF"/>
                  </a:solidFill>
                </a:uFill>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uFill>
                  <a:solidFill>
                    <a:srgbClr val="FFFFFF"/>
                  </a:solidFill>
                </a:uFill>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uFill>
                  <a:solidFill>
                    <a:srgbClr val="FFFFFF"/>
                  </a:solidFill>
                </a:u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Obraz 2"/>
          <p:cNvPicPr/>
          <p:nvPr/>
        </p:nvPicPr>
        <p:blipFill>
          <a:blip r:embed="rId3"/>
          <a:stretch/>
        </p:blipFill>
        <p:spPr>
          <a:xfrm>
            <a:off x="0" y="0"/>
            <a:ext cx="9140400" cy="6854400"/>
          </a:xfrm>
          <a:prstGeom prst="rect">
            <a:avLst/>
          </a:prstGeom>
          <a:ln>
            <a:noFill/>
          </a:ln>
        </p:spPr>
      </p:pic>
      <p:sp>
        <p:nvSpPr>
          <p:cNvPr id="39" name="CustomShape 1"/>
          <p:cNvSpPr/>
          <p:nvPr/>
        </p:nvSpPr>
        <p:spPr>
          <a:xfrm>
            <a:off x="6629400" y="5351929"/>
            <a:ext cx="2439359" cy="1271351"/>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0" name="CustomShape 2"/>
          <p:cNvSpPr/>
          <p:nvPr/>
        </p:nvSpPr>
        <p:spPr>
          <a:xfrm>
            <a:off x="-1" y="5351929"/>
            <a:ext cx="6626961" cy="1271351"/>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1" name="CustomShape 3"/>
          <p:cNvSpPr/>
          <p:nvPr/>
        </p:nvSpPr>
        <p:spPr>
          <a:xfrm>
            <a:off x="278470" y="5271247"/>
            <a:ext cx="6238482" cy="140582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l"/>
            <a:r>
              <a:rPr lang="pl-PL" spc="-1" dirty="0" err="1">
                <a:solidFill>
                  <a:srgbClr val="FFFFFF"/>
                </a:solidFill>
                <a:uFill>
                  <a:solidFill>
                    <a:srgbClr val="FFFFFF"/>
                  </a:solidFill>
                </a:uFill>
                <a:latin typeface="Arial"/>
              </a:rPr>
              <a:t>Task</a:t>
            </a:r>
            <a:r>
              <a:rPr lang="pl-PL" spc="-1" dirty="0">
                <a:solidFill>
                  <a:srgbClr val="FFFFFF"/>
                </a:solidFill>
                <a:uFill>
                  <a:solidFill>
                    <a:srgbClr val="FFFFFF"/>
                  </a:solidFill>
                </a:uFill>
                <a:latin typeface="Arial"/>
              </a:rPr>
              <a:t> 2.1. </a:t>
            </a:r>
            <a:r>
              <a:rPr lang="en-US" spc="-1" dirty="0">
                <a:solidFill>
                  <a:srgbClr val="FFFFFF"/>
                </a:solidFill>
                <a:uFill>
                  <a:solidFill>
                    <a:srgbClr val="FFFFFF"/>
                  </a:solidFill>
                </a:uFill>
                <a:latin typeface="Arial"/>
              </a:rPr>
              <a:t>Development and testing automatic QC methods based on the </a:t>
            </a:r>
            <a:r>
              <a:rPr lang="en-US" spc="-1" dirty="0" err="1">
                <a:solidFill>
                  <a:srgbClr val="FFFFFF"/>
                </a:solidFill>
                <a:uFill>
                  <a:solidFill>
                    <a:srgbClr val="FFFFFF"/>
                  </a:solidFill>
                </a:uFill>
                <a:latin typeface="Arial"/>
              </a:rPr>
              <a:t>RainGaugeQC</a:t>
            </a:r>
            <a:r>
              <a:rPr lang="en-US" spc="-1" dirty="0">
                <a:solidFill>
                  <a:srgbClr val="FFFFFF"/>
                </a:solidFill>
                <a:uFill>
                  <a:solidFill>
                    <a:srgbClr val="FFFFFF"/>
                  </a:solidFill>
                </a:uFill>
                <a:latin typeface="Arial"/>
              </a:rPr>
              <a:t> algorithms developed at IMGW</a:t>
            </a:r>
            <a:endParaRPr lang="pl-PL" spc="-1" dirty="0">
              <a:solidFill>
                <a:srgbClr val="FFFFFF"/>
              </a:solidFill>
              <a:uFill>
                <a:solidFill>
                  <a:srgbClr val="FFFFFF"/>
                </a:solidFill>
              </a:uFill>
              <a:latin typeface="Arial"/>
            </a:endParaRPr>
          </a:p>
          <a:p>
            <a:pPr>
              <a:spcBef>
                <a:spcPts val="600"/>
              </a:spcBef>
              <a:spcAft>
                <a:spcPts val="100"/>
              </a:spcAft>
            </a:pPr>
            <a:r>
              <a:rPr lang="pl-PL" sz="1400" b="0" strike="noStrike" spc="-1" dirty="0">
                <a:solidFill>
                  <a:srgbClr val="FFFFFF"/>
                </a:solidFill>
                <a:uFill>
                  <a:solidFill>
                    <a:srgbClr val="FFFFFF"/>
                  </a:solidFill>
                </a:uFill>
                <a:latin typeface="Arial"/>
                <a:ea typeface="DejaVu Sans"/>
              </a:rPr>
              <a:t>Anna Jurczyk, Katarzyna Ośródka, Jan Szturc (IMGW-PIB, Poland)</a:t>
            </a:r>
          </a:p>
          <a:p>
            <a:pPr>
              <a:spcBef>
                <a:spcPts val="600"/>
              </a:spcBef>
              <a:spcAft>
                <a:spcPts val="600"/>
              </a:spcAft>
            </a:pPr>
            <a:r>
              <a:rPr lang="pl-PL" sz="1300" spc="-1" dirty="0">
                <a:solidFill>
                  <a:srgbClr val="FFFFFF"/>
                </a:solidFill>
                <a:uFill>
                  <a:solidFill>
                    <a:srgbClr val="FFFFFF"/>
                  </a:solidFill>
                </a:uFill>
                <a:latin typeface="Arial"/>
              </a:rPr>
              <a:t>Gdańsk, 11-15 </a:t>
            </a:r>
            <a:r>
              <a:rPr lang="pl-PL" sz="1300" spc="-1" dirty="0" err="1">
                <a:solidFill>
                  <a:srgbClr val="FFFFFF"/>
                </a:solidFill>
                <a:uFill>
                  <a:solidFill>
                    <a:srgbClr val="FFFFFF"/>
                  </a:solidFill>
                </a:uFill>
                <a:latin typeface="Arial"/>
              </a:rPr>
              <a:t>September</a:t>
            </a:r>
            <a:r>
              <a:rPr lang="pl-PL" sz="1300" spc="-1" dirty="0">
                <a:solidFill>
                  <a:srgbClr val="FFFFFF"/>
                </a:solidFill>
                <a:uFill>
                  <a:solidFill>
                    <a:srgbClr val="FFFFFF"/>
                  </a:solidFill>
                </a:uFill>
                <a:latin typeface="Arial"/>
              </a:rPr>
              <a:t> </a:t>
            </a:r>
            <a:r>
              <a:rPr lang="pl-PL" sz="1300" b="0" strike="noStrike" spc="-1" dirty="0">
                <a:solidFill>
                  <a:srgbClr val="FFFFFF"/>
                </a:solidFill>
                <a:uFill>
                  <a:solidFill>
                    <a:srgbClr val="FFFFFF"/>
                  </a:solidFill>
                </a:uFill>
                <a:latin typeface="Arial"/>
                <a:ea typeface="DejaVu Sans"/>
              </a:rPr>
              <a:t>2023</a:t>
            </a:r>
            <a:endParaRPr lang="pl-PL" sz="1300" b="0" strike="noStrike" spc="-1" dirty="0">
              <a:solidFill>
                <a:srgbClr val="000000"/>
              </a:solidFill>
              <a:uFill>
                <a:solidFill>
                  <a:srgbClr val="FFFFFF"/>
                </a:solidFill>
              </a:uFill>
              <a:latin typeface="Arial"/>
            </a:endParaRPr>
          </a:p>
        </p:txBody>
      </p:sp>
      <p:pic>
        <p:nvPicPr>
          <p:cNvPr id="42" name="Grafika 6"/>
          <p:cNvPicPr/>
          <p:nvPr/>
        </p:nvPicPr>
        <p:blipFill>
          <a:blip r:embed="rId4"/>
          <a:stretch/>
        </p:blipFill>
        <p:spPr>
          <a:xfrm>
            <a:off x="6873880" y="5658904"/>
            <a:ext cx="1947960" cy="684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3">
            <a:extLst>
              <a:ext uri="{FF2B5EF4-FFF2-40B4-BE49-F238E27FC236}">
                <a16:creationId xmlns:a16="http://schemas.microsoft.com/office/drawing/2014/main" id="{102D8AAB-6FC4-8C80-DD8C-BBAC1AA30845}"/>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3" name="CustomShape 4">
            <a:extLst>
              <a:ext uri="{FF2B5EF4-FFF2-40B4-BE49-F238E27FC236}">
                <a16:creationId xmlns:a16="http://schemas.microsoft.com/office/drawing/2014/main" id="{108659C7-6745-2C1A-13C9-914D2C2AEE9E}"/>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4" name="Grafika 7">
            <a:extLst>
              <a:ext uri="{FF2B5EF4-FFF2-40B4-BE49-F238E27FC236}">
                <a16:creationId xmlns:a16="http://schemas.microsoft.com/office/drawing/2014/main" id="{429E62D1-5604-9D52-690D-A7688A3741DC}"/>
              </a:ext>
            </a:extLst>
          </p:cNvPr>
          <p:cNvPicPr>
            <a:picLocks noChangeAspect="1"/>
          </p:cNvPicPr>
          <p:nvPr/>
        </p:nvPicPr>
        <p:blipFill>
          <a:blip r:embed="rId3"/>
          <a:stretch/>
        </p:blipFill>
        <p:spPr>
          <a:xfrm>
            <a:off x="7389104" y="101773"/>
            <a:ext cx="1445429" cy="509591"/>
          </a:xfrm>
          <a:prstGeom prst="rect">
            <a:avLst/>
          </a:prstGeom>
          <a:ln>
            <a:noFill/>
          </a:ln>
        </p:spPr>
      </p:pic>
      <p:sp>
        <p:nvSpPr>
          <p:cNvPr id="5" name="CustomShape 7">
            <a:extLst>
              <a:ext uri="{FF2B5EF4-FFF2-40B4-BE49-F238E27FC236}">
                <a16:creationId xmlns:a16="http://schemas.microsoft.com/office/drawing/2014/main" id="{45AEA52D-E17F-C22E-3F19-0B9B5182A6B7}"/>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a:t>
            </a:r>
            <a:br>
              <a:rPr lang="pl-PL" sz="2000" b="1" strike="noStrike" spc="-1" dirty="0">
                <a:solidFill>
                  <a:srgbClr val="FFFFFF"/>
                </a:solidFill>
                <a:uFill>
                  <a:solidFill>
                    <a:srgbClr val="FFFFFF"/>
                  </a:solidFill>
                </a:uFill>
                <a:latin typeface="Arial"/>
                <a:ea typeface="Times New Roman"/>
              </a:rPr>
            </a:br>
            <a:r>
              <a:rPr lang="pl-PL" sz="2000" b="1" strike="noStrike" spc="-1" dirty="0">
                <a:solidFill>
                  <a:srgbClr val="FFFFFF"/>
                </a:solidFill>
                <a:uFill>
                  <a:solidFill>
                    <a:srgbClr val="FFFFFF"/>
                  </a:solidFill>
                </a:uFill>
                <a:latin typeface="Arial"/>
                <a:ea typeface="Times New Roman"/>
              </a:rPr>
              <a:t>CML-</a:t>
            </a:r>
            <a:r>
              <a:rPr lang="pl-PL" sz="2000" b="1" strike="noStrike" spc="-1" dirty="0" err="1">
                <a:solidFill>
                  <a:srgbClr val="FFFFFF"/>
                </a:solidFill>
                <a:uFill>
                  <a:solidFill>
                    <a:srgbClr val="FFFFFF"/>
                  </a:solidFill>
                </a:uFill>
                <a:latin typeface="Arial"/>
                <a:ea typeface="Times New Roman"/>
              </a:rPr>
              <a:t>based</a:t>
            </a:r>
            <a:r>
              <a:rPr lang="pl-PL" sz="2000" b="1" strike="noStrike" spc="-1" dirty="0">
                <a:solidFill>
                  <a:srgbClr val="FFFFFF"/>
                </a:solidFill>
                <a:uFill>
                  <a:solidFill>
                    <a:srgbClr val="FFFFFF"/>
                  </a:solidFill>
                </a:uFill>
                <a:latin typeface="Arial"/>
                <a:ea typeface="Times New Roman"/>
              </a:rPr>
              <a:t> data</a:t>
            </a:r>
            <a:endParaRPr lang="pl-PL" sz="2000" b="1" strike="noStrike" spc="-1"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FD0DB942-5084-2F04-D8AB-425F95790228}"/>
                  </a:ext>
                </a:extLst>
              </p:cNvPr>
              <p:cNvSpPr txBox="1"/>
              <p:nvPr/>
            </p:nvSpPr>
            <p:spPr>
              <a:xfrm>
                <a:off x="367696" y="4519674"/>
                <a:ext cx="5080604" cy="2095702"/>
              </a:xfrm>
              <a:prstGeom prst="rect">
                <a:avLst/>
              </a:prstGeom>
              <a:noFill/>
            </p:spPr>
            <p:txBody>
              <a:bodyPr wrap="square">
                <a:spAutoFit/>
              </a:bodyPr>
              <a:lstStyle/>
              <a:p>
                <a:pPr lvl="0">
                  <a:lnSpc>
                    <a:spcPct val="107000"/>
                  </a:lnSpc>
                  <a:spcAft>
                    <a:spcPts val="1200"/>
                  </a:spcAft>
                </a:pPr>
                <a:r>
                  <a:rPr lang="en-GB" sz="1800" dirty="0">
                    <a:solidFill>
                      <a:srgbClr val="002060"/>
                    </a:solidFill>
                    <a:effectLst/>
                    <a:ea typeface="Cambria" panose="02040503050406030204" pitchFamily="18" charset="0"/>
                  </a:rPr>
                  <a:t>RMSE and correlation coefficient </a:t>
                </a:r>
                <a:r>
                  <a:rPr lang="pl-PL" sz="1800" dirty="0">
                    <a:solidFill>
                      <a:srgbClr val="002060"/>
                    </a:solidFill>
                    <a:effectLst/>
                    <a:ea typeface="Cambria" panose="02040503050406030204" pitchFamily="18" charset="0"/>
                  </a:rPr>
                  <a:t>(</a:t>
                </a:r>
                <a:r>
                  <a:rPr lang="en-GB" sz="1800" dirty="0">
                    <a:solidFill>
                      <a:srgbClr val="002060"/>
                    </a:solidFill>
                    <a:effectLst/>
                    <a:ea typeface="Cambria" panose="02040503050406030204" pitchFamily="18" charset="0"/>
                  </a:rPr>
                  <a:t>CC</a:t>
                </a:r>
                <a:r>
                  <a:rPr lang="pl-PL" sz="1800" dirty="0">
                    <a:solidFill>
                      <a:srgbClr val="002060"/>
                    </a:solidFill>
                    <a:effectLst/>
                    <a:ea typeface="Cambria" panose="02040503050406030204" pitchFamily="18" charset="0"/>
                  </a:rPr>
                  <a:t>)</a:t>
                </a:r>
                <a:r>
                  <a:rPr lang="en-GB" sz="1800" dirty="0">
                    <a:solidFill>
                      <a:srgbClr val="002060"/>
                    </a:solidFill>
                    <a:effectLst/>
                    <a:ea typeface="Cambria" panose="02040503050406030204" pitchFamily="18" charset="0"/>
                  </a:rPr>
                  <a:t> of CML-based precipitation determined after quality control</a:t>
                </a:r>
                <a:r>
                  <a:rPr lang="pl-PL" sz="1800" dirty="0">
                    <a:solidFill>
                      <a:srgbClr val="002060"/>
                    </a:solidFill>
                    <a:effectLst/>
                    <a:ea typeface="Cambria" panose="02040503050406030204" pitchFamily="18" charset="0"/>
                  </a:rPr>
                  <a:t>, </a:t>
                </a:r>
                <a:r>
                  <a:rPr lang="en-GB" sz="1800" dirty="0">
                    <a:solidFill>
                      <a:srgbClr val="002060"/>
                    </a:solidFill>
                    <a:effectLst/>
                    <a:ea typeface="Cambria" panose="02040503050406030204" pitchFamily="18" charset="0"/>
                  </a:rPr>
                  <a:t>telemetric rain gauges (</a:t>
                </a:r>
                <a14:m>
                  <m:oMath xmlns:m="http://schemas.openxmlformats.org/officeDocument/2006/math">
                    <m:sSub>
                      <m:sSubPr>
                        <m:ctrlPr>
                          <a:rPr lang="pl-PL" sz="1800" i="1">
                            <a:solidFill>
                              <a:srgbClr val="002060"/>
                            </a:solidFill>
                            <a:effectLst/>
                            <a:latin typeface="Cambria Math" panose="02040503050406030204" pitchFamily="18" charset="0"/>
                            <a:cs typeface="Times New Roman" panose="02020603050405020304" pitchFamily="18" charset="0"/>
                          </a:rPr>
                        </m:ctrlPr>
                      </m:sSubPr>
                      <m:e>
                        <m:r>
                          <a:rPr lang="en-GB" sz="1800" i="1">
                            <a:solidFill>
                              <a:srgbClr val="002060"/>
                            </a:solidFill>
                            <a:effectLst/>
                            <a:latin typeface="Cambria Math" panose="02040503050406030204" pitchFamily="18" charset="0"/>
                            <a:ea typeface="Cambria" panose="02040503050406030204" pitchFamily="18" charset="0"/>
                            <a:cs typeface="Times New Roman" panose="02020603050405020304" pitchFamily="18" charset="0"/>
                          </a:rPr>
                          <m:t>𝐺</m:t>
                        </m:r>
                      </m:e>
                      <m:sub>
                        <m:r>
                          <a:rPr lang="en-GB" sz="1800" i="1">
                            <a:solidFill>
                              <a:srgbClr val="002060"/>
                            </a:solidFill>
                            <a:effectLst/>
                            <a:latin typeface="Cambria Math" panose="02040503050406030204" pitchFamily="18" charset="0"/>
                            <a:ea typeface="Cambria" panose="02040503050406030204" pitchFamily="18" charset="0"/>
                            <a:cs typeface="Times New Roman" panose="02020603050405020304" pitchFamily="18" charset="0"/>
                          </a:rPr>
                          <m:t>𝑖𝑛𝑡</m:t>
                        </m:r>
                      </m:sub>
                    </m:sSub>
                  </m:oMath>
                </a14:m>
                <a:r>
                  <a:rPr lang="en-GB" sz="1800" dirty="0">
                    <a:solidFill>
                      <a:srgbClr val="002060"/>
                    </a:solidFill>
                    <a:effectLst/>
                    <a:ea typeface="Cambria" panose="02040503050406030204" pitchFamily="18" charset="0"/>
                  </a:rPr>
                  <a:t>)</a:t>
                </a:r>
                <a:r>
                  <a:rPr lang="pl-PL" sz="1800" dirty="0">
                    <a:solidFill>
                      <a:srgbClr val="002060"/>
                    </a:solidFill>
                    <a:effectLst/>
                    <a:ea typeface="Cambria" panose="02040503050406030204" pitchFamily="18" charset="0"/>
                  </a:rPr>
                  <a:t>, </a:t>
                </a:r>
                <a:r>
                  <a:rPr lang="en-GB" sz="1800" dirty="0">
                    <a:solidFill>
                      <a:srgbClr val="002060"/>
                    </a:solidFill>
                    <a:effectLst/>
                    <a:ea typeface="Cambria" panose="02040503050406030204" pitchFamily="18" charset="0"/>
                  </a:rPr>
                  <a:t>corrected radar (</a:t>
                </a:r>
                <a14:m>
                  <m:oMath xmlns:m="http://schemas.openxmlformats.org/officeDocument/2006/math">
                    <m:sSub>
                      <m:sSubPr>
                        <m:ctrlPr>
                          <a:rPr lang="pl-PL" sz="1800" i="1">
                            <a:solidFill>
                              <a:srgbClr val="002060"/>
                            </a:solidFill>
                            <a:effectLst/>
                            <a:latin typeface="Cambria Math" panose="02040503050406030204" pitchFamily="18" charset="0"/>
                            <a:cs typeface="Times New Roman" panose="02020603050405020304" pitchFamily="18" charset="0"/>
                          </a:rPr>
                        </m:ctrlPr>
                      </m:sSubPr>
                      <m:e>
                        <m:r>
                          <a:rPr lang="en-GB" sz="1800" i="1">
                            <a:solidFill>
                              <a:srgbClr val="002060"/>
                            </a:solidFill>
                            <a:effectLst/>
                            <a:latin typeface="Cambria Math" panose="02040503050406030204" pitchFamily="18" charset="0"/>
                            <a:ea typeface="Cambria" panose="02040503050406030204" pitchFamily="18" charset="0"/>
                            <a:cs typeface="Times New Roman" panose="02020603050405020304" pitchFamily="18" charset="0"/>
                          </a:rPr>
                          <m:t>𝑅</m:t>
                        </m:r>
                      </m:e>
                      <m:sub>
                        <m:r>
                          <a:rPr lang="en-GB" sz="1800" i="1">
                            <a:solidFill>
                              <a:srgbClr val="002060"/>
                            </a:solidFill>
                            <a:effectLst/>
                            <a:latin typeface="Cambria Math" panose="02040503050406030204" pitchFamily="18" charset="0"/>
                            <a:ea typeface="Cambria" panose="02040503050406030204" pitchFamily="18" charset="0"/>
                            <a:cs typeface="Times New Roman" panose="02020603050405020304" pitchFamily="18" charset="0"/>
                          </a:rPr>
                          <m:t>𝑐𝑜𝑟</m:t>
                        </m:r>
                      </m:sub>
                    </m:sSub>
                  </m:oMath>
                </a14:m>
                <a:r>
                  <a:rPr lang="en-GB" sz="1800" dirty="0">
                    <a:solidFill>
                      <a:srgbClr val="002060"/>
                    </a:solidFill>
                    <a:effectLst/>
                    <a:ea typeface="Cambria" panose="02040503050406030204" pitchFamily="18" charset="0"/>
                  </a:rPr>
                  <a:t>), and satellite (</a:t>
                </a:r>
                <a14:m>
                  <m:oMath xmlns:m="http://schemas.openxmlformats.org/officeDocument/2006/math">
                    <m:r>
                      <a:rPr lang="en-GB" sz="1800" i="1">
                        <a:solidFill>
                          <a:srgbClr val="002060"/>
                        </a:solidFill>
                        <a:effectLst/>
                        <a:latin typeface="Cambria Math" panose="02040503050406030204" pitchFamily="18" charset="0"/>
                        <a:ea typeface="Cambria" panose="02040503050406030204" pitchFamily="18" charset="0"/>
                        <a:cs typeface="Times New Roman" panose="02020603050405020304" pitchFamily="18" charset="0"/>
                      </a:rPr>
                      <m:t>𝑆</m:t>
                    </m:r>
                  </m:oMath>
                </a14:m>
                <a:r>
                  <a:rPr lang="en-GB" sz="1800" dirty="0">
                    <a:solidFill>
                      <a:srgbClr val="002060"/>
                    </a:solidFill>
                    <a:effectLst/>
                    <a:ea typeface="Cambria" panose="02040503050406030204" pitchFamily="18" charset="0"/>
                  </a:rPr>
                  <a:t>) data. </a:t>
                </a:r>
                <a:endParaRPr lang="pl-PL" sz="1800" dirty="0">
                  <a:solidFill>
                    <a:srgbClr val="002060"/>
                  </a:solidFill>
                  <a:effectLst/>
                  <a:ea typeface="Cambria" panose="02040503050406030204" pitchFamily="18" charset="0"/>
                </a:endParaRPr>
              </a:p>
              <a:p>
                <a:pPr lvl="0">
                  <a:lnSpc>
                    <a:spcPct val="107000"/>
                  </a:lnSpc>
                  <a:spcAft>
                    <a:spcPts val="1200"/>
                  </a:spcAft>
                </a:pPr>
                <a:r>
                  <a:rPr lang="en-GB" sz="1800" dirty="0" err="1">
                    <a:solidFill>
                      <a:srgbClr val="002060"/>
                    </a:solidFill>
                    <a:effectLst/>
                    <a:ea typeface="Cambria" panose="02040503050406030204" pitchFamily="18" charset="0"/>
                  </a:rPr>
                  <a:t>RainGRS</a:t>
                </a:r>
                <a:r>
                  <a:rPr lang="en-GB" sz="1800" dirty="0">
                    <a:solidFill>
                      <a:srgbClr val="002060"/>
                    </a:solidFill>
                    <a:effectLst/>
                    <a:ea typeface="Cambria" panose="02040503050406030204" pitchFamily="18" charset="0"/>
                  </a:rPr>
                  <a:t> as a reference. </a:t>
                </a:r>
                <a:endParaRPr lang="pl-PL" sz="1800" dirty="0">
                  <a:solidFill>
                    <a:srgbClr val="002060"/>
                  </a:solidFill>
                  <a:effectLst/>
                  <a:ea typeface="Cambria" panose="02040503050406030204" pitchFamily="18" charset="0"/>
                </a:endParaRPr>
              </a:p>
              <a:p>
                <a:pPr lvl="0">
                  <a:lnSpc>
                    <a:spcPct val="107000"/>
                  </a:lnSpc>
                  <a:spcAft>
                    <a:spcPts val="1200"/>
                  </a:spcAft>
                </a:pPr>
                <a:r>
                  <a:rPr lang="en-GB" sz="1400" dirty="0">
                    <a:solidFill>
                      <a:srgbClr val="002060"/>
                    </a:solidFill>
                    <a:effectLst/>
                    <a:ea typeface="Cambria" panose="02040503050406030204" pitchFamily="18" charset="0"/>
                  </a:rPr>
                  <a:t>Half-hourly accumulations </a:t>
                </a:r>
                <a:r>
                  <a:rPr lang="pl-PL" sz="1400" dirty="0">
                    <a:solidFill>
                      <a:srgbClr val="002060"/>
                    </a:solidFill>
                    <a:effectLst/>
                    <a:ea typeface="Cambria" panose="02040503050406030204" pitchFamily="18" charset="0"/>
                  </a:rPr>
                  <a:t>(</a:t>
                </a:r>
                <a:r>
                  <a:rPr lang="en-GB" sz="1400" dirty="0">
                    <a:solidFill>
                      <a:srgbClr val="002060"/>
                    </a:solidFill>
                    <a:effectLst/>
                    <a:ea typeface="Cambria" panose="02040503050406030204" pitchFamily="18" charset="0"/>
                  </a:rPr>
                  <a:t>July 19 – August 18, 2022</a:t>
                </a:r>
                <a:r>
                  <a:rPr lang="pl-PL" sz="1400" dirty="0">
                    <a:solidFill>
                      <a:srgbClr val="002060"/>
                    </a:solidFill>
                    <a:effectLst/>
                    <a:ea typeface="Cambria" panose="02040503050406030204" pitchFamily="18" charset="0"/>
                  </a:rPr>
                  <a:t>)</a:t>
                </a:r>
                <a:endParaRPr lang="pl-PL" sz="1400" kern="100" dirty="0">
                  <a:solidFill>
                    <a:srgbClr val="002060"/>
                  </a:solidFill>
                  <a:effectLst/>
                  <a:ea typeface="Calibri" panose="020F0502020204030204" pitchFamily="34" charset="0"/>
                  <a:cs typeface="Times New Roman" panose="02020603050405020304" pitchFamily="18" charset="0"/>
                </a:endParaRPr>
              </a:p>
            </p:txBody>
          </p:sp>
        </mc:Choice>
        <mc:Fallback xmlns="">
          <p:sp>
            <p:nvSpPr>
              <p:cNvPr id="7" name="pole tekstowe 6">
                <a:extLst>
                  <a:ext uri="{FF2B5EF4-FFF2-40B4-BE49-F238E27FC236}">
                    <a16:creationId xmlns:a16="http://schemas.microsoft.com/office/drawing/2014/main" id="{FD0DB942-5084-2F04-D8AB-425F95790228}"/>
                  </a:ext>
                </a:extLst>
              </p:cNvPr>
              <p:cNvSpPr txBox="1">
                <a:spLocks noRot="1" noChangeAspect="1" noMove="1" noResize="1" noEditPoints="1" noAdjustHandles="1" noChangeArrowheads="1" noChangeShapeType="1" noTextEdit="1"/>
              </p:cNvSpPr>
              <p:nvPr/>
            </p:nvSpPr>
            <p:spPr>
              <a:xfrm>
                <a:off x="367696" y="4519674"/>
                <a:ext cx="5080604" cy="2095702"/>
              </a:xfrm>
              <a:prstGeom prst="rect">
                <a:avLst/>
              </a:prstGeom>
              <a:blipFill>
                <a:blip r:embed="rId4"/>
                <a:stretch>
                  <a:fillRect l="-959" t="-1453" b="-2326"/>
                </a:stretch>
              </a:blipFill>
            </p:spPr>
            <p:txBody>
              <a:bodyPr/>
              <a:lstStyle/>
              <a:p>
                <a:r>
                  <a:rPr lang="pl-PL">
                    <a:noFill/>
                  </a:rPr>
                  <a:t> </a:t>
                </a:r>
              </a:p>
            </p:txBody>
          </p:sp>
        </mc:Fallback>
      </mc:AlternateContent>
      <p:pic>
        <p:nvPicPr>
          <p:cNvPr id="9" name="Obraz 8">
            <a:extLst>
              <a:ext uri="{FF2B5EF4-FFF2-40B4-BE49-F238E27FC236}">
                <a16:creationId xmlns:a16="http://schemas.microsoft.com/office/drawing/2014/main" id="{3B95E3BD-4E85-CD72-9662-4ACE610B85B7}"/>
              </a:ext>
            </a:extLst>
          </p:cNvPr>
          <p:cNvPicPr>
            <a:picLocks noChangeAspect="1"/>
          </p:cNvPicPr>
          <p:nvPr/>
        </p:nvPicPr>
        <p:blipFill rotWithShape="1">
          <a:blip r:embed="rId5"/>
          <a:srcRect r="8772"/>
          <a:stretch/>
        </p:blipFill>
        <p:spPr>
          <a:xfrm>
            <a:off x="475047" y="1875435"/>
            <a:ext cx="5570153" cy="2426801"/>
          </a:xfrm>
          <a:prstGeom prst="rect">
            <a:avLst/>
          </a:prstGeom>
        </p:spPr>
      </p:pic>
      <p:sp>
        <p:nvSpPr>
          <p:cNvPr id="11" name="pole tekstowe 10">
            <a:extLst>
              <a:ext uri="{FF2B5EF4-FFF2-40B4-BE49-F238E27FC236}">
                <a16:creationId xmlns:a16="http://schemas.microsoft.com/office/drawing/2014/main" id="{BD3EE768-BB8E-2176-45CB-357EF438B5C3}"/>
              </a:ext>
            </a:extLst>
          </p:cNvPr>
          <p:cNvSpPr txBox="1"/>
          <p:nvPr/>
        </p:nvSpPr>
        <p:spPr>
          <a:xfrm>
            <a:off x="367696" y="801019"/>
            <a:ext cx="5234201" cy="959943"/>
          </a:xfrm>
          <a:prstGeom prst="rect">
            <a:avLst/>
          </a:prstGeom>
          <a:noFill/>
        </p:spPr>
        <p:txBody>
          <a:bodyPr wrap="square">
            <a:spAutoFit/>
          </a:bodyPr>
          <a:lstStyle/>
          <a:p>
            <a:pPr lvl="0">
              <a:lnSpc>
                <a:spcPct val="107000"/>
              </a:lnSpc>
            </a:pPr>
            <a:r>
              <a:rPr lang="pl-PL" sz="1800" dirty="0" err="1">
                <a:solidFill>
                  <a:srgbClr val="002060"/>
                </a:solidFill>
                <a:effectLst/>
                <a:ea typeface="Cambria" panose="02040503050406030204" pitchFamily="18" charset="0"/>
              </a:rPr>
              <a:t>CMLs</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commercial</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microwave</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links</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provide</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precipitation</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estimates</a:t>
            </a:r>
            <a:r>
              <a:rPr lang="pl-PL" sz="1800" dirty="0">
                <a:solidFill>
                  <a:srgbClr val="002060"/>
                </a:solidFill>
                <a:effectLst/>
                <a:ea typeface="Cambria" panose="02040503050406030204" pitchFamily="18" charset="0"/>
              </a:rPr>
              <a:t> </a:t>
            </a:r>
            <a:r>
              <a:rPr lang="pl-PL" sz="1800" dirty="0" err="1">
                <a:solidFill>
                  <a:srgbClr val="002060"/>
                </a:solidFill>
                <a:effectLst/>
                <a:ea typeface="Cambria" panose="02040503050406030204" pitchFamily="18" charset="0"/>
              </a:rPr>
              <a:t>based</a:t>
            </a:r>
            <a:r>
              <a:rPr lang="pl-PL" sz="1800" dirty="0">
                <a:solidFill>
                  <a:srgbClr val="002060"/>
                </a:solidFill>
                <a:effectLst/>
                <a:ea typeface="Cambria" panose="02040503050406030204" pitchFamily="18" charset="0"/>
              </a:rPr>
              <a:t> on </a:t>
            </a:r>
            <a:r>
              <a:rPr lang="pl-PL" sz="1800" dirty="0" err="1">
                <a:solidFill>
                  <a:srgbClr val="002060"/>
                </a:solidFill>
                <a:effectLst/>
                <a:ea typeface="Cambria" panose="02040503050406030204" pitchFamily="18" charset="0"/>
              </a:rPr>
              <a:t>attenuation</a:t>
            </a:r>
            <a:r>
              <a:rPr lang="pl-PL" sz="1800" dirty="0">
                <a:solidFill>
                  <a:srgbClr val="002060"/>
                </a:solidFill>
                <a:effectLst/>
                <a:ea typeface="Cambria" panose="02040503050406030204" pitchFamily="18" charset="0"/>
              </a:rPr>
              <a:t> on the </a:t>
            </a:r>
            <a:r>
              <a:rPr lang="pl-PL" sz="1800" dirty="0" err="1">
                <a:solidFill>
                  <a:srgbClr val="002060"/>
                </a:solidFill>
                <a:effectLst/>
                <a:ea typeface="Cambria" panose="02040503050406030204" pitchFamily="18" charset="0"/>
              </a:rPr>
              <a:t>links</a:t>
            </a:r>
            <a:r>
              <a:rPr lang="pl-PL" sz="1800" dirty="0">
                <a:solidFill>
                  <a:srgbClr val="002060"/>
                </a:solidFill>
                <a:effectLst/>
                <a:ea typeface="Cambria" panose="02040503050406030204" pitchFamily="18" charset="0"/>
              </a:rPr>
              <a:t>.</a:t>
            </a:r>
          </a:p>
        </p:txBody>
      </p:sp>
      <p:pic>
        <p:nvPicPr>
          <p:cNvPr id="12" name="Obraz 11">
            <a:extLst>
              <a:ext uri="{FF2B5EF4-FFF2-40B4-BE49-F238E27FC236}">
                <a16:creationId xmlns:a16="http://schemas.microsoft.com/office/drawing/2014/main" id="{B1B03EBB-0E4A-51E8-9FE1-A25A3068C106}"/>
              </a:ext>
            </a:extLst>
          </p:cNvPr>
          <p:cNvPicPr>
            <a:picLocks noChangeAspect="1"/>
          </p:cNvPicPr>
          <p:nvPr/>
        </p:nvPicPr>
        <p:blipFill>
          <a:blip r:embed="rId6"/>
          <a:stretch>
            <a:fillRect/>
          </a:stretch>
        </p:blipFill>
        <p:spPr>
          <a:xfrm>
            <a:off x="6302126" y="796346"/>
            <a:ext cx="2583207" cy="6010681"/>
          </a:xfrm>
          <a:prstGeom prst="rect">
            <a:avLst/>
          </a:prstGeom>
        </p:spPr>
      </p:pic>
    </p:spTree>
    <p:extLst>
      <p:ext uri="{BB962C8B-B14F-4D97-AF65-F5344CB8AC3E}">
        <p14:creationId xmlns:p14="http://schemas.microsoft.com/office/powerpoint/2010/main" val="101130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3476880" y="4485854"/>
            <a:ext cx="5119920" cy="2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400" b="0" strike="noStrike" spc="-1">
                <a:solidFill>
                  <a:srgbClr val="FFFFFF"/>
                </a:solidFill>
                <a:uFill>
                  <a:solidFill>
                    <a:srgbClr val="FFFFFF"/>
                  </a:solidFill>
                </a:uFill>
                <a:latin typeface="Arial"/>
                <a:ea typeface="DejaVu Sans"/>
              </a:rPr>
              <a:t>Tytuł prezentacji z tutaj</a:t>
            </a:r>
            <a:endParaRPr lang="pl-PL" sz="2400" b="0" strike="noStrike" spc="-1">
              <a:solidFill>
                <a:srgbClr val="000000"/>
              </a:solidFill>
              <a:uFill>
                <a:solidFill>
                  <a:srgbClr val="FFFFFF"/>
                </a:solidFill>
              </a:uFill>
              <a:latin typeface="Arial"/>
            </a:endParaRPr>
          </a:p>
        </p:txBody>
      </p:sp>
      <p:sp>
        <p:nvSpPr>
          <p:cNvPr id="52" name="CustomShape 2"/>
          <p:cNvSpPr/>
          <p:nvPr/>
        </p:nvSpPr>
        <p:spPr>
          <a:xfrm>
            <a:off x="288360" y="1191134"/>
            <a:ext cx="8456400" cy="547668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a:p>
        </p:txBody>
      </p:sp>
      <p:sp>
        <p:nvSpPr>
          <p:cNvPr id="2" name="CustomShape 3">
            <a:extLst>
              <a:ext uri="{FF2B5EF4-FFF2-40B4-BE49-F238E27FC236}">
                <a16:creationId xmlns:a16="http://schemas.microsoft.com/office/drawing/2014/main" id="{05AA868A-B870-4BC8-7716-E63FA4F4B249}"/>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3" name="CustomShape 4">
            <a:extLst>
              <a:ext uri="{FF2B5EF4-FFF2-40B4-BE49-F238E27FC236}">
                <a16:creationId xmlns:a16="http://schemas.microsoft.com/office/drawing/2014/main" id="{65BB851E-EFBD-5635-5331-501D60683D35}"/>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4" name="Grafika 7">
            <a:extLst>
              <a:ext uri="{FF2B5EF4-FFF2-40B4-BE49-F238E27FC236}">
                <a16:creationId xmlns:a16="http://schemas.microsoft.com/office/drawing/2014/main" id="{B3B798D3-600E-2C5A-C19A-AC166830EE02}"/>
              </a:ext>
            </a:extLst>
          </p:cNvPr>
          <p:cNvPicPr>
            <a:picLocks noChangeAspect="1"/>
          </p:cNvPicPr>
          <p:nvPr/>
        </p:nvPicPr>
        <p:blipFill>
          <a:blip r:embed="rId3"/>
          <a:stretch/>
        </p:blipFill>
        <p:spPr>
          <a:xfrm>
            <a:off x="7389104" y="101773"/>
            <a:ext cx="1445429" cy="509591"/>
          </a:xfrm>
          <a:prstGeom prst="rect">
            <a:avLst/>
          </a:prstGeom>
          <a:ln>
            <a:noFill/>
          </a:ln>
        </p:spPr>
      </p:pic>
      <p:sp>
        <p:nvSpPr>
          <p:cNvPr id="5" name="CustomShape 7">
            <a:extLst>
              <a:ext uri="{FF2B5EF4-FFF2-40B4-BE49-F238E27FC236}">
                <a16:creationId xmlns:a16="http://schemas.microsoft.com/office/drawing/2014/main" id="{D3B2AF1C-2260-CE7E-C674-B8A5FF948E73}"/>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a:t>
            </a:r>
          </a:p>
          <a:p>
            <a:pPr>
              <a:lnSpc>
                <a:spcPct val="100000"/>
              </a:lnSpc>
            </a:pPr>
            <a:r>
              <a:rPr lang="pl-PL" sz="2000" b="1" spc="-1" dirty="0" err="1">
                <a:solidFill>
                  <a:srgbClr val="FFFFFF"/>
                </a:solidFill>
                <a:uFill>
                  <a:solidFill>
                    <a:srgbClr val="FFFFFF"/>
                  </a:solidFill>
                </a:uFill>
                <a:latin typeface="Arial"/>
              </a:rPr>
              <a:t>combination</a:t>
            </a:r>
            <a:endParaRPr lang="pl-PL" sz="2000" b="1" strike="noStrike" spc="-1" dirty="0">
              <a:solidFill>
                <a:srgbClr val="000000"/>
              </a:solidFill>
              <a:uFill>
                <a:solidFill>
                  <a:srgbClr val="FFFFFF"/>
                </a:solidFill>
              </a:uFill>
              <a:latin typeface="Arial"/>
            </a:endParaRPr>
          </a:p>
        </p:txBody>
      </p:sp>
      <p:pic>
        <p:nvPicPr>
          <p:cNvPr id="7" name="Obraz 6">
            <a:extLst>
              <a:ext uri="{FF2B5EF4-FFF2-40B4-BE49-F238E27FC236}">
                <a16:creationId xmlns:a16="http://schemas.microsoft.com/office/drawing/2014/main" id="{B3430B9E-79CD-5783-6008-FC6B0566EF70}"/>
              </a:ext>
            </a:extLst>
          </p:cNvPr>
          <p:cNvPicPr>
            <a:picLocks noChangeAspect="1"/>
          </p:cNvPicPr>
          <p:nvPr/>
        </p:nvPicPr>
        <p:blipFill>
          <a:blip r:embed="rId4"/>
          <a:stretch>
            <a:fillRect/>
          </a:stretch>
        </p:blipFill>
        <p:spPr>
          <a:xfrm>
            <a:off x="173293" y="801019"/>
            <a:ext cx="8797413" cy="599087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3476880" y="4566536"/>
            <a:ext cx="5119920" cy="2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400" b="0" strike="noStrike" spc="-1">
                <a:solidFill>
                  <a:srgbClr val="FFFFFF"/>
                </a:solidFill>
                <a:uFill>
                  <a:solidFill>
                    <a:srgbClr val="FFFFFF"/>
                  </a:solidFill>
                </a:uFill>
                <a:latin typeface="Arial"/>
                <a:ea typeface="DejaVu Sans"/>
              </a:rPr>
              <a:t>Tytuł prezentacji z tutaj</a:t>
            </a:r>
            <a:endParaRPr lang="pl-PL" sz="2400" b="0" strike="noStrike" spc="-1">
              <a:solidFill>
                <a:srgbClr val="000000"/>
              </a:solidFill>
              <a:uFill>
                <a:solidFill>
                  <a:srgbClr val="FFFFFF"/>
                </a:solidFill>
              </a:uFill>
              <a:latin typeface="Arial"/>
            </a:endParaRPr>
          </a:p>
        </p:txBody>
      </p:sp>
      <p:pic>
        <p:nvPicPr>
          <p:cNvPr id="63" name="Obraz 62"/>
          <p:cNvPicPr/>
          <p:nvPr/>
        </p:nvPicPr>
        <p:blipFill>
          <a:blip r:embed="rId3"/>
          <a:stretch/>
        </p:blipFill>
        <p:spPr>
          <a:xfrm>
            <a:off x="312973" y="723347"/>
            <a:ext cx="8521560" cy="6032880"/>
          </a:xfrm>
          <a:prstGeom prst="rect">
            <a:avLst/>
          </a:prstGeom>
          <a:ln>
            <a:noFill/>
          </a:ln>
        </p:spPr>
      </p:pic>
      <p:sp>
        <p:nvSpPr>
          <p:cNvPr id="2" name="CustomShape 3">
            <a:extLst>
              <a:ext uri="{FF2B5EF4-FFF2-40B4-BE49-F238E27FC236}">
                <a16:creationId xmlns:a16="http://schemas.microsoft.com/office/drawing/2014/main" id="{488FEA65-C40E-0BAC-3B57-8836BC275686}"/>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3" name="CustomShape 4">
            <a:extLst>
              <a:ext uri="{FF2B5EF4-FFF2-40B4-BE49-F238E27FC236}">
                <a16:creationId xmlns:a16="http://schemas.microsoft.com/office/drawing/2014/main" id="{FA44A108-3636-50ED-70A5-A0B0C64F27C6}"/>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4" name="Grafika 7">
            <a:extLst>
              <a:ext uri="{FF2B5EF4-FFF2-40B4-BE49-F238E27FC236}">
                <a16:creationId xmlns:a16="http://schemas.microsoft.com/office/drawing/2014/main" id="{E165B143-E987-A9DF-C8AE-AA81675DDC56}"/>
              </a:ext>
            </a:extLst>
          </p:cNvPr>
          <p:cNvPicPr>
            <a:picLocks noChangeAspect="1"/>
          </p:cNvPicPr>
          <p:nvPr/>
        </p:nvPicPr>
        <p:blipFill>
          <a:blip r:embed="rId4"/>
          <a:stretch/>
        </p:blipFill>
        <p:spPr>
          <a:xfrm>
            <a:off x="7389104" y="101773"/>
            <a:ext cx="1445429" cy="509591"/>
          </a:xfrm>
          <a:prstGeom prst="rect">
            <a:avLst/>
          </a:prstGeom>
          <a:ln>
            <a:noFill/>
          </a:ln>
        </p:spPr>
      </p:pic>
      <p:sp>
        <p:nvSpPr>
          <p:cNvPr id="5" name="CustomShape 7">
            <a:extLst>
              <a:ext uri="{FF2B5EF4-FFF2-40B4-BE49-F238E27FC236}">
                <a16:creationId xmlns:a16="http://schemas.microsoft.com/office/drawing/2014/main" id="{A1A04003-A6C4-92D7-2D12-2A5F96F492A3}"/>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combination</a:t>
            </a:r>
            <a:endParaRPr lang="pl-PL" sz="2000" b="1"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 tekstowe 14">
            <a:extLst>
              <a:ext uri="{FF2B5EF4-FFF2-40B4-BE49-F238E27FC236}">
                <a16:creationId xmlns:a16="http://schemas.microsoft.com/office/drawing/2014/main" id="{12DD7678-CAFB-0F6C-886B-165B2BF24806}"/>
              </a:ext>
            </a:extLst>
          </p:cNvPr>
          <p:cNvSpPr txBox="1"/>
          <p:nvPr/>
        </p:nvSpPr>
        <p:spPr>
          <a:xfrm>
            <a:off x="4260793" y="6394753"/>
            <a:ext cx="2970917" cy="300082"/>
          </a:xfrm>
          <a:prstGeom prst="rect">
            <a:avLst/>
          </a:prstGeom>
          <a:noFill/>
        </p:spPr>
        <p:txBody>
          <a:bodyPr wrap="square" lIns="91440" tIns="45720" rIns="91440" bIns="45720" anchor="t">
            <a:spAutoFit/>
          </a:bodyPr>
          <a:lstStyle/>
          <a:p>
            <a:r>
              <a:rPr lang="pl-PL" sz="1350" dirty="0">
                <a:latin typeface="Arial"/>
                <a:cs typeface="Arial"/>
              </a:rPr>
              <a:t> </a:t>
            </a:r>
            <a:r>
              <a:rPr lang="pl-PL" sz="1350" dirty="0" err="1">
                <a:latin typeface="Arial"/>
                <a:cs typeface="Arial"/>
              </a:rPr>
              <a:t>RainGRS</a:t>
            </a:r>
            <a:r>
              <a:rPr lang="pl-PL" sz="1350" dirty="0">
                <a:latin typeface="Arial"/>
                <a:cs typeface="Arial"/>
              </a:rPr>
              <a:t>+ (COSMO 2.8) </a:t>
            </a:r>
            <a:r>
              <a:rPr lang="pl-PL" sz="1350" dirty="0" err="1">
                <a:latin typeface="Arial"/>
                <a:cs typeface="Arial"/>
              </a:rPr>
              <a:t>domain</a:t>
            </a:r>
            <a:endParaRPr lang="pl-PL" sz="1350" dirty="0">
              <a:latin typeface="Arial"/>
              <a:cs typeface="Arial"/>
            </a:endParaRPr>
          </a:p>
        </p:txBody>
      </p:sp>
      <p:sp>
        <p:nvSpPr>
          <p:cNvPr id="2" name="Rectangle 1"/>
          <p:cNvSpPr/>
          <p:nvPr/>
        </p:nvSpPr>
        <p:spPr>
          <a:xfrm>
            <a:off x="396593" y="881050"/>
            <a:ext cx="8231336" cy="646331"/>
          </a:xfrm>
          <a:prstGeom prst="rect">
            <a:avLst/>
          </a:prstGeom>
        </p:spPr>
        <p:txBody>
          <a:bodyPr wrap="square">
            <a:spAutoFit/>
          </a:bodyPr>
          <a:lstStyle/>
          <a:p>
            <a:r>
              <a:rPr lang="pl-PL" dirty="0" err="1">
                <a:solidFill>
                  <a:srgbClr val="002060"/>
                </a:solidFill>
                <a:latin typeface="Arial" panose="020B0604020202020204" pitchFamily="34" charset="0"/>
                <a:cs typeface="Arial" panose="020B0604020202020204" pitchFamily="34" charset="0"/>
              </a:rPr>
              <a:t>Determination</a:t>
            </a:r>
            <a:r>
              <a:rPr lang="pl-PL" dirty="0">
                <a:solidFill>
                  <a:srgbClr val="002060"/>
                </a:solidFill>
                <a:latin typeface="Arial" panose="020B0604020202020204" pitchFamily="34" charset="0"/>
                <a:cs typeface="Arial" panose="020B0604020202020204" pitchFamily="34" charset="0"/>
              </a:rPr>
              <a:t> of </a:t>
            </a:r>
            <a:r>
              <a:rPr lang="en-US" dirty="0">
                <a:solidFill>
                  <a:srgbClr val="002060"/>
                </a:solidFill>
                <a:latin typeface="Arial" panose="020B0604020202020204" pitchFamily="34" charset="0"/>
                <a:cs typeface="Arial" panose="020B0604020202020204" pitchFamily="34" charset="0"/>
              </a:rPr>
              <a:t>QPE </a:t>
            </a:r>
            <a:r>
              <a:rPr lang="pl-PL" dirty="0">
                <a:solidFill>
                  <a:srgbClr val="002060"/>
                </a:solidFill>
                <a:latin typeface="Arial" panose="020B0604020202020204" pitchFamily="34" charset="0"/>
                <a:cs typeface="Arial" panose="020B0604020202020204" pitchFamily="34" charset="0"/>
              </a:rPr>
              <a:t>(</a:t>
            </a:r>
            <a:r>
              <a:rPr lang="pl-PL" dirty="0" err="1">
                <a:solidFill>
                  <a:srgbClr val="002060"/>
                </a:solidFill>
                <a:latin typeface="Arial" panose="020B0604020202020204" pitchFamily="34" charset="0"/>
                <a:cs typeface="Arial" panose="020B0604020202020204" pitchFamily="34" charset="0"/>
              </a:rPr>
              <a:t>quantitative</a:t>
            </a:r>
            <a:r>
              <a:rPr lang="pl-PL" dirty="0">
                <a:solidFill>
                  <a:srgbClr val="002060"/>
                </a:solidFill>
                <a:latin typeface="Arial" panose="020B0604020202020204" pitchFamily="34" charset="0"/>
                <a:cs typeface="Arial" panose="020B0604020202020204" pitchFamily="34" charset="0"/>
              </a:rPr>
              <a:t> </a:t>
            </a:r>
            <a:r>
              <a:rPr lang="pl-PL" dirty="0" err="1">
                <a:solidFill>
                  <a:srgbClr val="002060"/>
                </a:solidFill>
                <a:latin typeface="Arial" panose="020B0604020202020204" pitchFamily="34" charset="0"/>
                <a:cs typeface="Arial" panose="020B0604020202020204" pitchFamily="34" charset="0"/>
              </a:rPr>
              <a:t>precipitation</a:t>
            </a:r>
            <a:r>
              <a:rPr lang="pl-PL" dirty="0">
                <a:solidFill>
                  <a:srgbClr val="002060"/>
                </a:solidFill>
                <a:latin typeface="Arial" panose="020B0604020202020204" pitchFamily="34" charset="0"/>
                <a:cs typeface="Arial" panose="020B0604020202020204" pitchFamily="34" charset="0"/>
              </a:rPr>
              <a:t> </a:t>
            </a:r>
            <a:r>
              <a:rPr lang="pl-PL" dirty="0" err="1">
                <a:solidFill>
                  <a:srgbClr val="002060"/>
                </a:solidFill>
                <a:latin typeface="Arial" panose="020B0604020202020204" pitchFamily="34" charset="0"/>
                <a:cs typeface="Arial" panose="020B0604020202020204" pitchFamily="34" charset="0"/>
              </a:rPr>
              <a:t>estimation</a:t>
            </a:r>
            <a:r>
              <a:rPr lang="pl-PL"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for COSMO 2.8 km domain</a:t>
            </a:r>
            <a:r>
              <a:rPr lang="pl-PL"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1</a:t>
            </a:r>
            <a:r>
              <a:rPr lang="pl-PL" dirty="0">
                <a:solidFill>
                  <a:srgbClr val="002060"/>
                </a:solidFill>
                <a:latin typeface="Arial" panose="020B0604020202020204" pitchFamily="34" charset="0"/>
                <a:cs typeface="Arial" panose="020B0604020202020204" pitchFamily="34" charset="0"/>
              </a:rPr>
              <a:t>2</a:t>
            </a:r>
            <a:r>
              <a:rPr lang="en-US" dirty="0">
                <a:solidFill>
                  <a:srgbClr val="002060"/>
                </a:solidFill>
                <a:latin typeface="Arial" panose="020B0604020202020204" pitchFamily="34" charset="0"/>
                <a:cs typeface="Arial" panose="020B0604020202020204" pitchFamily="34" charset="0"/>
              </a:rPr>
              <a:t>00 km x 1</a:t>
            </a:r>
            <a:r>
              <a:rPr lang="pl-PL" dirty="0">
                <a:solidFill>
                  <a:srgbClr val="002060"/>
                </a:solidFill>
                <a:latin typeface="Arial" panose="020B0604020202020204" pitchFamily="34" charset="0"/>
                <a:cs typeface="Arial" panose="020B0604020202020204" pitchFamily="34" charset="0"/>
              </a:rPr>
              <a:t>3</a:t>
            </a:r>
            <a:r>
              <a:rPr lang="en-US" dirty="0">
                <a:solidFill>
                  <a:srgbClr val="002060"/>
                </a:solidFill>
                <a:latin typeface="Arial" panose="020B0604020202020204" pitchFamily="34" charset="0"/>
                <a:cs typeface="Arial" panose="020B0604020202020204" pitchFamily="34" charset="0"/>
              </a:rPr>
              <a:t>00 km</a:t>
            </a:r>
            <a:r>
              <a:rPr lang="pl-PL" dirty="0">
                <a:solidFill>
                  <a:srgbClr val="002060"/>
                </a:solidFill>
                <a:latin typeface="Arial" panose="020B0604020202020204" pitchFamily="34" charset="0"/>
                <a:cs typeface="Arial" panose="020B0604020202020204" pitchFamily="34" charset="0"/>
              </a:rPr>
              <a:t>)</a:t>
            </a:r>
            <a:r>
              <a:rPr lang="en-US" dirty="0">
                <a:solidFill>
                  <a:srgbClr val="002060"/>
                </a:solidFill>
                <a:latin typeface="Arial" panose="020B0604020202020204" pitchFamily="34" charset="0"/>
                <a:cs typeface="Arial" panose="020B0604020202020204" pitchFamily="34" charset="0"/>
              </a:rPr>
              <a:t> </a:t>
            </a:r>
            <a:r>
              <a:rPr lang="pl-PL" dirty="0">
                <a:solidFill>
                  <a:srgbClr val="002060"/>
                </a:solidFill>
                <a:latin typeface="Arial" panose="020B0604020202020204" pitchFamily="34" charset="0"/>
                <a:cs typeface="Arial" panose="020B0604020202020204" pitchFamily="34" charset="0"/>
              </a:rPr>
              <a:t>with </a:t>
            </a:r>
            <a:r>
              <a:rPr lang="pl-PL" dirty="0" err="1">
                <a:solidFill>
                  <a:srgbClr val="002060"/>
                </a:solidFill>
                <a:latin typeface="Arial" panose="020B0604020202020204" pitchFamily="34" charset="0"/>
                <a:cs typeface="Arial" panose="020B0604020202020204" pitchFamily="34" charset="0"/>
              </a:rPr>
              <a:t>extended</a:t>
            </a:r>
            <a:r>
              <a:rPr lang="pl-PL"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RainGRS</a:t>
            </a:r>
            <a:r>
              <a:rPr lang="en-US" dirty="0">
                <a:solidFill>
                  <a:srgbClr val="002060"/>
                </a:solidFill>
                <a:latin typeface="Arial" panose="020B0604020202020204" pitchFamily="34" charset="0"/>
                <a:cs typeface="Arial" panose="020B0604020202020204" pitchFamily="34" charset="0"/>
              </a:rPr>
              <a:t>+</a:t>
            </a:r>
            <a:r>
              <a:rPr lang="pl-PL" dirty="0">
                <a:solidFill>
                  <a:srgbClr val="002060"/>
                </a:solidFill>
                <a:latin typeface="Arial" panose="020B0604020202020204" pitchFamily="34" charset="0"/>
                <a:cs typeface="Arial" panose="020B0604020202020204" pitchFamily="34" charset="0"/>
              </a:rPr>
              <a:t> system</a:t>
            </a:r>
            <a:r>
              <a:rPr lang="en-US" dirty="0">
                <a:solidFill>
                  <a:srgbClr val="002060"/>
                </a:solidFill>
                <a:latin typeface="Arial" panose="020B0604020202020204" pitchFamily="34" charset="0"/>
                <a:cs typeface="Arial" panose="020B0604020202020204" pitchFamily="34" charset="0"/>
              </a:rPr>
              <a:t> </a:t>
            </a:r>
            <a:endParaRPr lang="pl-PL" dirty="0">
              <a:solidFill>
                <a:srgbClr val="002060"/>
              </a:solidFill>
              <a:latin typeface="Arial" panose="020B0604020202020204" pitchFamily="34" charset="0"/>
              <a:cs typeface="Arial" panose="020B0604020202020204" pitchFamily="34" charset="0"/>
            </a:endParaRPr>
          </a:p>
        </p:txBody>
      </p:sp>
      <p:sp>
        <p:nvSpPr>
          <p:cNvPr id="6" name="pole tekstowe 14">
            <a:extLst>
              <a:ext uri="{FF2B5EF4-FFF2-40B4-BE49-F238E27FC236}">
                <a16:creationId xmlns:a16="http://schemas.microsoft.com/office/drawing/2014/main" id="{D172D79F-E3E1-4D7D-426E-3D5927211FDC}"/>
              </a:ext>
            </a:extLst>
          </p:cNvPr>
          <p:cNvSpPr txBox="1"/>
          <p:nvPr/>
        </p:nvSpPr>
        <p:spPr>
          <a:xfrm>
            <a:off x="578652" y="5732809"/>
            <a:ext cx="2042541" cy="300082"/>
          </a:xfrm>
          <a:prstGeom prst="rect">
            <a:avLst/>
          </a:prstGeom>
          <a:noFill/>
        </p:spPr>
        <p:txBody>
          <a:bodyPr wrap="square" lIns="91440" tIns="45720" rIns="91440" bIns="45720" anchor="t">
            <a:spAutoFit/>
          </a:bodyPr>
          <a:lstStyle/>
          <a:p>
            <a:r>
              <a:rPr lang="pl-PL" sz="1350" dirty="0" err="1">
                <a:latin typeface="Arial"/>
                <a:cs typeface="Arial"/>
              </a:rPr>
              <a:t>RainGRS</a:t>
            </a:r>
            <a:r>
              <a:rPr lang="pl-PL" sz="1350" dirty="0">
                <a:latin typeface="Arial"/>
                <a:cs typeface="Arial"/>
              </a:rPr>
              <a:t> (PL) </a:t>
            </a:r>
            <a:r>
              <a:rPr lang="pl-PL" sz="1350" dirty="0" err="1">
                <a:latin typeface="Arial"/>
                <a:cs typeface="Arial"/>
              </a:rPr>
              <a:t>domain</a:t>
            </a:r>
            <a:r>
              <a:rPr lang="pl-PL" sz="1350" dirty="0">
                <a:latin typeface="Arial"/>
                <a:cs typeface="Arial"/>
              </a:rPr>
              <a:t>   </a:t>
            </a:r>
          </a:p>
        </p:txBody>
      </p:sp>
      <p:sp>
        <p:nvSpPr>
          <p:cNvPr id="8" name="CustomShape 3">
            <a:extLst>
              <a:ext uri="{FF2B5EF4-FFF2-40B4-BE49-F238E27FC236}">
                <a16:creationId xmlns:a16="http://schemas.microsoft.com/office/drawing/2014/main" id="{10F152C1-86CE-DCF2-EF7B-71555BD1DA95}"/>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10" name="CustomShape 4">
            <a:extLst>
              <a:ext uri="{FF2B5EF4-FFF2-40B4-BE49-F238E27FC236}">
                <a16:creationId xmlns:a16="http://schemas.microsoft.com/office/drawing/2014/main" id="{E34A0709-79C2-CDAA-7323-5DA210115BB4}"/>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12" name="Grafika 7">
            <a:extLst>
              <a:ext uri="{FF2B5EF4-FFF2-40B4-BE49-F238E27FC236}">
                <a16:creationId xmlns:a16="http://schemas.microsoft.com/office/drawing/2014/main" id="{41F4F99C-5276-71E5-ABAD-EF8D532BEE99}"/>
              </a:ext>
            </a:extLst>
          </p:cNvPr>
          <p:cNvPicPr>
            <a:picLocks noChangeAspect="1"/>
          </p:cNvPicPr>
          <p:nvPr/>
        </p:nvPicPr>
        <p:blipFill>
          <a:blip r:embed="rId3"/>
          <a:stretch/>
        </p:blipFill>
        <p:spPr>
          <a:xfrm>
            <a:off x="7389104" y="101773"/>
            <a:ext cx="1445429" cy="509591"/>
          </a:xfrm>
          <a:prstGeom prst="rect">
            <a:avLst/>
          </a:prstGeom>
          <a:ln>
            <a:noFill/>
          </a:ln>
        </p:spPr>
      </p:pic>
      <p:sp>
        <p:nvSpPr>
          <p:cNvPr id="16" name="CustomShape 7">
            <a:extLst>
              <a:ext uri="{FF2B5EF4-FFF2-40B4-BE49-F238E27FC236}">
                <a16:creationId xmlns:a16="http://schemas.microsoft.com/office/drawing/2014/main" id="{BC98F66C-A7EC-AAB7-AD4C-09FAEC7FE737}"/>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a:t>
            </a:r>
            <a:endParaRPr lang="pl-PL" sz="2000" b="1" strike="noStrike" spc="-1" dirty="0">
              <a:solidFill>
                <a:srgbClr val="000000"/>
              </a:solidFill>
              <a:uFill>
                <a:solidFill>
                  <a:srgbClr val="FFFFFF"/>
                </a:solidFill>
              </a:uFill>
              <a:latin typeface="Arial"/>
            </a:endParaRPr>
          </a:p>
        </p:txBody>
      </p:sp>
      <p:sp>
        <p:nvSpPr>
          <p:cNvPr id="7" name="pole tekstowe 6">
            <a:extLst>
              <a:ext uri="{FF2B5EF4-FFF2-40B4-BE49-F238E27FC236}">
                <a16:creationId xmlns:a16="http://schemas.microsoft.com/office/drawing/2014/main" id="{51D6A7C0-0A91-84AC-C589-BDD384679A1B}"/>
              </a:ext>
            </a:extLst>
          </p:cNvPr>
          <p:cNvSpPr txBox="1"/>
          <p:nvPr/>
        </p:nvSpPr>
        <p:spPr>
          <a:xfrm>
            <a:off x="146880" y="6261403"/>
            <a:ext cx="2736020" cy="523220"/>
          </a:xfrm>
          <a:prstGeom prst="rect">
            <a:avLst/>
          </a:prstGeom>
          <a:noFill/>
        </p:spPr>
        <p:txBody>
          <a:bodyPr wrap="square">
            <a:spAutoFit/>
          </a:bodyPr>
          <a:lstStyle/>
          <a:p>
            <a:r>
              <a:rPr lang="pl-PL" sz="1400" dirty="0" err="1">
                <a:solidFill>
                  <a:srgbClr val="002060"/>
                </a:solidFill>
                <a:latin typeface="Arial" panose="020B0604020202020204" pitchFamily="34" charset="0"/>
                <a:cs typeface="Arial" panose="020B0604020202020204" pitchFamily="34" charset="0"/>
              </a:rPr>
              <a:t>Precipitation</a:t>
            </a:r>
            <a:r>
              <a:rPr lang="pl-PL" sz="1400" dirty="0">
                <a:solidFill>
                  <a:srgbClr val="002060"/>
                </a:solidFill>
                <a:latin typeface="Arial" panose="020B0604020202020204" pitchFamily="34" charset="0"/>
                <a:cs typeface="Arial" panose="020B0604020202020204" pitchFamily="34" charset="0"/>
              </a:rPr>
              <a:t> (mm / 10 min)</a:t>
            </a:r>
          </a:p>
          <a:p>
            <a:r>
              <a:rPr lang="en-US" sz="1400" dirty="0">
                <a:solidFill>
                  <a:srgbClr val="002060"/>
                </a:solidFill>
                <a:latin typeface="Arial" panose="020B0604020202020204" pitchFamily="34" charset="0"/>
                <a:cs typeface="Arial" panose="020B0604020202020204" pitchFamily="34" charset="0"/>
              </a:rPr>
              <a:t>20</a:t>
            </a:r>
            <a:r>
              <a:rPr lang="pl-PL" sz="1400" dirty="0">
                <a:solidFill>
                  <a:srgbClr val="002060"/>
                </a:solidFill>
                <a:latin typeface="Arial" panose="020B0604020202020204" pitchFamily="34" charset="0"/>
                <a:cs typeface="Arial" panose="020B0604020202020204" pitchFamily="34" charset="0"/>
              </a:rPr>
              <a:t>23-08-06</a:t>
            </a:r>
            <a:r>
              <a:rPr lang="en-US" sz="1400" dirty="0">
                <a:solidFill>
                  <a:srgbClr val="002060"/>
                </a:solidFill>
                <a:latin typeface="Arial" panose="020B0604020202020204" pitchFamily="34" charset="0"/>
                <a:cs typeface="Arial" panose="020B0604020202020204" pitchFamily="34" charset="0"/>
              </a:rPr>
              <a:t>, 1</a:t>
            </a:r>
            <a:r>
              <a:rPr lang="pl-PL" sz="1400" dirty="0">
                <a:solidFill>
                  <a:srgbClr val="002060"/>
                </a:solidFill>
                <a:latin typeface="Arial" panose="020B0604020202020204" pitchFamily="34" charset="0"/>
                <a:cs typeface="Arial" panose="020B0604020202020204" pitchFamily="34" charset="0"/>
              </a:rPr>
              <a:t>5:30</a:t>
            </a:r>
            <a:r>
              <a:rPr lang="en-US" sz="1400" dirty="0">
                <a:solidFill>
                  <a:srgbClr val="002060"/>
                </a:solidFill>
                <a:latin typeface="Arial" panose="020B0604020202020204" pitchFamily="34" charset="0"/>
                <a:cs typeface="Arial" panose="020B0604020202020204" pitchFamily="34" charset="0"/>
              </a:rPr>
              <a:t> UTC</a:t>
            </a:r>
            <a:endParaRPr lang="pl-PL" sz="1400" dirty="0">
              <a:solidFill>
                <a:srgbClr val="002060"/>
              </a:solidFill>
              <a:latin typeface="Arial" panose="020B0604020202020204" pitchFamily="34" charset="0"/>
              <a:cs typeface="Arial" panose="020B0604020202020204" pitchFamily="34" charset="0"/>
            </a:endParaRPr>
          </a:p>
        </p:txBody>
      </p:sp>
      <p:pic>
        <p:nvPicPr>
          <p:cNvPr id="19" name="Obraz 18" descr="Obraz zawierający śnieg, niebieskie&#10;&#10;Opis wygenerowany automatycznie">
            <a:extLst>
              <a:ext uri="{FF2B5EF4-FFF2-40B4-BE49-F238E27FC236}">
                <a16:creationId xmlns:a16="http://schemas.microsoft.com/office/drawing/2014/main" id="{18061364-9265-C251-5368-31D8A4D625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52" y="2818565"/>
            <a:ext cx="3257143" cy="2895238"/>
          </a:xfrm>
          <a:prstGeom prst="rect">
            <a:avLst/>
          </a:prstGeom>
          <a:ln w="3175">
            <a:solidFill>
              <a:schemeClr val="tx1"/>
            </a:solidFill>
            <a:prstDash val="sysDot"/>
          </a:ln>
        </p:spPr>
      </p:pic>
      <p:pic>
        <p:nvPicPr>
          <p:cNvPr id="21" name="Obraz 20" descr="Obraz zawierający niebieskie, Jaskrawoniebieski, śnieg&#10;&#10;Opis wygenerowany automatycznie">
            <a:extLst>
              <a:ext uri="{FF2B5EF4-FFF2-40B4-BE49-F238E27FC236}">
                <a16:creationId xmlns:a16="http://schemas.microsoft.com/office/drawing/2014/main" id="{A594A449-DD89-F98C-C3D5-A8D2E8C6E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500" y="1670941"/>
            <a:ext cx="4342857" cy="4704762"/>
          </a:xfrm>
          <a:prstGeom prst="rect">
            <a:avLst/>
          </a:prstGeom>
          <a:ln w="3175">
            <a:solidFill>
              <a:schemeClr val="tx1"/>
            </a:solidFill>
            <a:prstDash val="sysDot"/>
          </a:ln>
        </p:spPr>
      </p:pic>
    </p:spTree>
    <p:extLst>
      <p:ext uri="{BB962C8B-B14F-4D97-AF65-F5344CB8AC3E}">
        <p14:creationId xmlns:p14="http://schemas.microsoft.com/office/powerpoint/2010/main" val="121191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D453C0F8-65EB-3272-779A-918D2C65644C}"/>
              </a:ext>
            </a:extLst>
          </p:cNvPr>
          <p:cNvPicPr>
            <a:picLocks noChangeAspect="1"/>
          </p:cNvPicPr>
          <p:nvPr/>
        </p:nvPicPr>
        <p:blipFill>
          <a:blip r:embed="rId3"/>
          <a:stretch>
            <a:fillRect/>
          </a:stretch>
        </p:blipFill>
        <p:spPr>
          <a:xfrm>
            <a:off x="4491990" y="640998"/>
            <a:ext cx="4482385" cy="6091752"/>
          </a:xfrm>
          <a:prstGeom prst="rect">
            <a:avLst/>
          </a:prstGeom>
        </p:spPr>
      </p:pic>
      <p:sp>
        <p:nvSpPr>
          <p:cNvPr id="84" name="CustomShape 2"/>
          <p:cNvSpPr/>
          <p:nvPr/>
        </p:nvSpPr>
        <p:spPr>
          <a:xfrm>
            <a:off x="288360" y="1164240"/>
            <a:ext cx="8456400" cy="547668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a:p>
        </p:txBody>
      </p:sp>
      <p:sp>
        <p:nvSpPr>
          <p:cNvPr id="2" name="CustomShape 3">
            <a:extLst>
              <a:ext uri="{FF2B5EF4-FFF2-40B4-BE49-F238E27FC236}">
                <a16:creationId xmlns:a16="http://schemas.microsoft.com/office/drawing/2014/main" id="{6329B90A-2DCA-ACC4-F06B-79941D71F919}"/>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3" name="CustomShape 4">
            <a:extLst>
              <a:ext uri="{FF2B5EF4-FFF2-40B4-BE49-F238E27FC236}">
                <a16:creationId xmlns:a16="http://schemas.microsoft.com/office/drawing/2014/main" id="{C63DA1AB-5FCC-46DA-ED5E-06DDAFD892A0}"/>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 name="CustomShape 5">
            <a:extLst>
              <a:ext uri="{FF2B5EF4-FFF2-40B4-BE49-F238E27FC236}">
                <a16:creationId xmlns:a16="http://schemas.microsoft.com/office/drawing/2014/main" id="{C44849DD-B78F-4871-8323-20BF9924DBB9}"/>
              </a:ext>
            </a:extLst>
          </p:cNvPr>
          <p:cNvSpPr/>
          <p:nvPr/>
        </p:nvSpPr>
        <p:spPr>
          <a:xfrm>
            <a:off x="146880" y="144000"/>
            <a:ext cx="6546240" cy="21924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dirty="0"/>
          </a:p>
        </p:txBody>
      </p:sp>
      <p:pic>
        <p:nvPicPr>
          <p:cNvPr id="5" name="Grafika 7">
            <a:extLst>
              <a:ext uri="{FF2B5EF4-FFF2-40B4-BE49-F238E27FC236}">
                <a16:creationId xmlns:a16="http://schemas.microsoft.com/office/drawing/2014/main" id="{F30AA103-79BD-F9C3-8890-F1D209E51B33}"/>
              </a:ext>
            </a:extLst>
          </p:cNvPr>
          <p:cNvPicPr>
            <a:picLocks noChangeAspect="1"/>
          </p:cNvPicPr>
          <p:nvPr/>
        </p:nvPicPr>
        <p:blipFill>
          <a:blip r:embed="rId4"/>
          <a:stretch/>
        </p:blipFill>
        <p:spPr>
          <a:xfrm>
            <a:off x="7389104" y="101773"/>
            <a:ext cx="1445429" cy="509591"/>
          </a:xfrm>
          <a:prstGeom prst="rect">
            <a:avLst/>
          </a:prstGeom>
          <a:ln>
            <a:noFill/>
          </a:ln>
        </p:spPr>
      </p:pic>
      <p:sp>
        <p:nvSpPr>
          <p:cNvPr id="6" name="CustomShape 7">
            <a:extLst>
              <a:ext uri="{FF2B5EF4-FFF2-40B4-BE49-F238E27FC236}">
                <a16:creationId xmlns:a16="http://schemas.microsoft.com/office/drawing/2014/main" id="{856D217D-9FBA-8498-862B-1AAA521B5AF0}"/>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trike="noStrike" spc="-1" dirty="0">
                <a:solidFill>
                  <a:srgbClr val="FFFFFF"/>
                </a:solidFill>
                <a:uFill>
                  <a:solidFill>
                    <a:srgbClr val="FFFFFF"/>
                  </a:solidFill>
                </a:uFill>
                <a:latin typeface="Arial"/>
                <a:ea typeface="Times New Roman"/>
              </a:rPr>
              <a:t>2.1</a:t>
            </a:r>
            <a:r>
              <a:rPr lang="pl-PL" sz="2000" b="1" spc="-1" dirty="0">
                <a:solidFill>
                  <a:srgbClr val="FFFFFF"/>
                </a:solidFill>
                <a:uFill>
                  <a:solidFill>
                    <a:srgbClr val="FFFFFF"/>
                  </a:solidFill>
                </a:uFill>
                <a:latin typeface="Arial"/>
              </a:rPr>
              <a:t>. </a:t>
            </a:r>
            <a:r>
              <a:rPr lang="en-US" sz="2000" b="1" spc="-1" dirty="0">
                <a:solidFill>
                  <a:srgbClr val="FFFFFF"/>
                </a:solidFill>
                <a:uFill>
                  <a:solidFill>
                    <a:srgbClr val="FFFFFF"/>
                  </a:solidFill>
                </a:uFill>
                <a:latin typeface="Arial"/>
              </a:rPr>
              <a:t>Development and testing automatic QC methods based on the </a:t>
            </a:r>
            <a:r>
              <a:rPr lang="en-US" sz="2000" b="1" spc="-1" dirty="0" err="1">
                <a:solidFill>
                  <a:srgbClr val="FFFFFF"/>
                </a:solidFill>
                <a:uFill>
                  <a:solidFill>
                    <a:srgbClr val="FFFFFF"/>
                  </a:solidFill>
                </a:uFill>
                <a:latin typeface="Arial"/>
              </a:rPr>
              <a:t>RainGaugeQC</a:t>
            </a:r>
            <a:r>
              <a:rPr lang="en-US" sz="2000" b="1" spc="-1" dirty="0">
                <a:solidFill>
                  <a:srgbClr val="FFFFFF"/>
                </a:solidFill>
                <a:uFill>
                  <a:solidFill>
                    <a:srgbClr val="FFFFFF"/>
                  </a:solidFill>
                </a:uFill>
                <a:latin typeface="Arial"/>
              </a:rPr>
              <a:t> algorithms</a:t>
            </a:r>
            <a:endParaRPr lang="pl-PL" sz="2000" b="1" spc="-1" dirty="0">
              <a:solidFill>
                <a:srgbClr val="FFFFFF"/>
              </a:solidFill>
              <a:uFill>
                <a:solidFill>
                  <a:srgbClr val="FFFFFF"/>
                </a:solidFill>
              </a:uFill>
              <a:latin typeface="Arial"/>
            </a:endParaRPr>
          </a:p>
        </p:txBody>
      </p:sp>
      <p:sp>
        <p:nvSpPr>
          <p:cNvPr id="9" name="pole tekstowe 8">
            <a:extLst>
              <a:ext uri="{FF2B5EF4-FFF2-40B4-BE49-F238E27FC236}">
                <a16:creationId xmlns:a16="http://schemas.microsoft.com/office/drawing/2014/main" id="{7C5F10F3-53D1-3618-3BE1-5E800C86E5C1}"/>
              </a:ext>
            </a:extLst>
          </p:cNvPr>
          <p:cNvSpPr txBox="1"/>
          <p:nvPr/>
        </p:nvSpPr>
        <p:spPr>
          <a:xfrm>
            <a:off x="529405" y="2503692"/>
            <a:ext cx="3179618" cy="3939540"/>
          </a:xfrm>
          <a:prstGeom prst="rect">
            <a:avLst/>
          </a:prstGeom>
          <a:noFill/>
        </p:spPr>
        <p:txBody>
          <a:bodyPr wrap="square">
            <a:spAutoFit/>
          </a:bodyPr>
          <a:lstStyle/>
          <a:p>
            <a:r>
              <a:rPr lang="en-US" dirty="0">
                <a:solidFill>
                  <a:srgbClr val="002060"/>
                </a:solidFill>
                <a:latin typeface="Arial" panose="020B0604020202020204" pitchFamily="34" charset="0"/>
                <a:cs typeface="Arial" panose="020B0604020202020204" pitchFamily="34" charset="0"/>
              </a:rPr>
              <a:t>Reliability statistics of rainfall fields: </a:t>
            </a:r>
            <a:endParaRPr lang="pl-PL"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spatially interpolated from rain gauges from IMGW</a:t>
            </a:r>
            <a:r>
              <a:rPr lang="pl-PL" dirty="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spatially interpolated from IMGW + </a:t>
            </a:r>
            <a:r>
              <a:rPr lang="en-US" dirty="0" err="1">
                <a:solidFill>
                  <a:srgbClr val="002060"/>
                </a:solidFill>
                <a:latin typeface="Arial" panose="020B0604020202020204" pitchFamily="34" charset="0"/>
                <a:cs typeface="Arial" panose="020B0604020202020204" pitchFamily="34" charset="0"/>
              </a:rPr>
              <a:t>unprof</a:t>
            </a:r>
            <a:r>
              <a:rPr lang="pl-PL" dirty="0">
                <a:solidFill>
                  <a:srgbClr val="002060"/>
                </a:solidFill>
                <a:latin typeface="Arial" panose="020B0604020202020204" pitchFamily="34" charset="0"/>
                <a:cs typeface="Arial" panose="020B0604020202020204" pitchFamily="34" charset="0"/>
              </a:rPr>
              <a:t>.</a:t>
            </a:r>
            <a:r>
              <a:rPr lang="en-US" dirty="0">
                <a:solidFill>
                  <a:srgbClr val="002060"/>
                </a:solidFill>
                <a:latin typeface="Arial" panose="020B0604020202020204" pitchFamily="34" charset="0"/>
                <a:cs typeface="Arial" panose="020B0604020202020204" pitchFamily="34" charset="0"/>
              </a:rPr>
              <a:t>, </a:t>
            </a:r>
            <a:endParaRPr lang="pl-PL"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err="1">
                <a:solidFill>
                  <a:srgbClr val="002060"/>
                </a:solidFill>
                <a:latin typeface="Arial" panose="020B0604020202020204" pitchFamily="34" charset="0"/>
                <a:cs typeface="Arial" panose="020B0604020202020204" pitchFamily="34" charset="0"/>
              </a:rPr>
              <a:t>RainGRS</a:t>
            </a:r>
            <a:r>
              <a:rPr lang="en-US" dirty="0">
                <a:solidFill>
                  <a:srgbClr val="002060"/>
                </a:solidFill>
                <a:latin typeface="Arial" panose="020B0604020202020204" pitchFamily="34" charset="0"/>
                <a:cs typeface="Arial" panose="020B0604020202020204" pitchFamily="34" charset="0"/>
              </a:rPr>
              <a:t> fields based on data from IMG</a:t>
            </a:r>
            <a:r>
              <a:rPr lang="pl-PL" dirty="0">
                <a:solidFill>
                  <a:srgbClr val="002060"/>
                </a:solidFill>
                <a:latin typeface="Arial" panose="020B0604020202020204" pitchFamily="34" charset="0"/>
                <a:cs typeface="Arial" panose="020B0604020202020204" pitchFamily="34" charset="0"/>
              </a:rPr>
              <a:t>W,</a:t>
            </a:r>
          </a:p>
          <a:p>
            <a:pPr marL="285750" indent="-285750">
              <a:spcAft>
                <a:spcPts val="1200"/>
              </a:spcAft>
              <a:buFont typeface="Wingdings" panose="05000000000000000000" pitchFamily="2" charset="2"/>
              <a:buChar char="§"/>
            </a:pPr>
            <a:r>
              <a:rPr lang="en-US" dirty="0" err="1">
                <a:solidFill>
                  <a:srgbClr val="002060"/>
                </a:solidFill>
                <a:latin typeface="Arial" panose="020B0604020202020204" pitchFamily="34" charset="0"/>
                <a:cs typeface="Arial" panose="020B0604020202020204" pitchFamily="34" charset="0"/>
              </a:rPr>
              <a:t>RainGRS</a:t>
            </a:r>
            <a:r>
              <a:rPr lang="en-US" dirty="0">
                <a:solidFill>
                  <a:srgbClr val="002060"/>
                </a:solidFill>
                <a:latin typeface="Arial" panose="020B0604020202020204" pitchFamily="34" charset="0"/>
                <a:cs typeface="Arial" panose="020B0604020202020204" pitchFamily="34" charset="0"/>
              </a:rPr>
              <a:t> fields based on data from IMGW + </a:t>
            </a:r>
            <a:r>
              <a:rPr lang="en-US" dirty="0" err="1">
                <a:solidFill>
                  <a:srgbClr val="002060"/>
                </a:solidFill>
                <a:latin typeface="Arial" panose="020B0604020202020204" pitchFamily="34" charset="0"/>
                <a:cs typeface="Arial" panose="020B0604020202020204" pitchFamily="34" charset="0"/>
              </a:rPr>
              <a:t>unprof</a:t>
            </a:r>
            <a:r>
              <a:rPr lang="en-US" dirty="0">
                <a:solidFill>
                  <a:srgbClr val="002060"/>
                </a:solidFill>
                <a:latin typeface="Arial" panose="020B0604020202020204" pitchFamily="34" charset="0"/>
                <a:cs typeface="Arial" panose="020B0604020202020204" pitchFamily="34" charset="0"/>
              </a:rPr>
              <a:t>. </a:t>
            </a:r>
            <a:endParaRPr lang="pl-PL" dirty="0">
              <a:solidFill>
                <a:srgbClr val="002060"/>
              </a:solidFill>
              <a:latin typeface="Arial" panose="020B0604020202020204" pitchFamily="34" charset="0"/>
              <a:cs typeface="Arial" panose="020B0604020202020204" pitchFamily="34" charset="0"/>
            </a:endParaRPr>
          </a:p>
          <a:p>
            <a:pPr>
              <a:spcAft>
                <a:spcPts val="1200"/>
              </a:spcAft>
            </a:pPr>
            <a:r>
              <a:rPr lang="en-US" dirty="0">
                <a:solidFill>
                  <a:srgbClr val="002060"/>
                </a:solidFill>
                <a:latin typeface="Arial" panose="020B0604020202020204" pitchFamily="34" charset="0"/>
                <a:cs typeface="Arial" panose="020B0604020202020204" pitchFamily="34" charset="0"/>
              </a:rPr>
              <a:t>Reference: data from manual rain gauges. </a:t>
            </a:r>
            <a:endParaRPr lang="pl-PL" dirty="0">
              <a:solidFill>
                <a:srgbClr val="002060"/>
              </a:solidFill>
              <a:latin typeface="Arial" panose="020B0604020202020204" pitchFamily="34" charset="0"/>
              <a:cs typeface="Arial" panose="020B0604020202020204" pitchFamily="34" charset="0"/>
            </a:endParaRPr>
          </a:p>
          <a:p>
            <a:r>
              <a:rPr lang="pl-PL" sz="1400" dirty="0">
                <a:solidFill>
                  <a:srgbClr val="002060"/>
                </a:solidFill>
                <a:latin typeface="Arial" panose="020B0604020202020204" pitchFamily="34" charset="0"/>
                <a:cs typeface="Arial" panose="020B0604020202020204" pitchFamily="34" charset="0"/>
              </a:rPr>
              <a:t>May</a:t>
            </a:r>
            <a:r>
              <a:rPr lang="en-US" sz="1400" dirty="0">
                <a:solidFill>
                  <a:srgbClr val="002060"/>
                </a:solidFill>
                <a:latin typeface="Arial" panose="020B0604020202020204" pitchFamily="34" charset="0"/>
                <a:cs typeface="Arial" panose="020B0604020202020204" pitchFamily="34" charset="0"/>
              </a:rPr>
              <a:t> 2023.</a:t>
            </a:r>
            <a:endParaRPr lang="en-GB" sz="1400" dirty="0"/>
          </a:p>
        </p:txBody>
      </p:sp>
    </p:spTree>
    <p:extLst>
      <p:ext uri="{BB962C8B-B14F-4D97-AF65-F5344CB8AC3E}">
        <p14:creationId xmlns:p14="http://schemas.microsoft.com/office/powerpoint/2010/main" val="13181916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5257800" y="0"/>
            <a:ext cx="3882600" cy="6854400"/>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107" name="CustomShape 2"/>
          <p:cNvSpPr/>
          <p:nvPr/>
        </p:nvSpPr>
        <p:spPr>
          <a:xfrm>
            <a:off x="0" y="0"/>
            <a:ext cx="6387120" cy="6854400"/>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108" name="CustomShape 3"/>
          <p:cNvSpPr/>
          <p:nvPr/>
        </p:nvSpPr>
        <p:spPr>
          <a:xfrm>
            <a:off x="450720" y="2425320"/>
            <a:ext cx="5519160" cy="200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b="1" strike="noStrike" spc="-1" dirty="0" err="1">
                <a:solidFill>
                  <a:srgbClr val="122242"/>
                </a:solidFill>
                <a:uFill>
                  <a:solidFill>
                    <a:srgbClr val="FFFFFF"/>
                  </a:solidFill>
                </a:uFill>
                <a:latin typeface="Arial"/>
                <a:ea typeface="DejaVu Sans"/>
              </a:rPr>
              <a:t>Thank</a:t>
            </a:r>
            <a:r>
              <a:rPr lang="pl-PL" b="1" strike="noStrike" spc="-1" dirty="0">
                <a:solidFill>
                  <a:srgbClr val="122242"/>
                </a:solidFill>
                <a:uFill>
                  <a:solidFill>
                    <a:srgbClr val="FFFFFF"/>
                  </a:solidFill>
                </a:uFill>
                <a:latin typeface="Arial"/>
                <a:ea typeface="DejaVu Sans"/>
              </a:rPr>
              <a:t> </a:t>
            </a:r>
            <a:r>
              <a:rPr lang="pl-PL" b="1" strike="noStrike" spc="-1" dirty="0" err="1">
                <a:solidFill>
                  <a:srgbClr val="122242"/>
                </a:solidFill>
                <a:uFill>
                  <a:solidFill>
                    <a:srgbClr val="FFFFFF"/>
                  </a:solidFill>
                </a:uFill>
                <a:latin typeface="Arial"/>
                <a:ea typeface="DejaVu Sans"/>
              </a:rPr>
              <a:t>you</a:t>
            </a:r>
            <a:r>
              <a:rPr lang="pl-PL" b="1" strike="noStrike" spc="-1" dirty="0">
                <a:solidFill>
                  <a:srgbClr val="122242"/>
                </a:solidFill>
                <a:uFill>
                  <a:solidFill>
                    <a:srgbClr val="FFFFFF"/>
                  </a:solidFill>
                </a:uFill>
                <a:latin typeface="Arial"/>
                <a:ea typeface="DejaVu Sans"/>
              </a:rPr>
              <a:t>!</a:t>
            </a:r>
            <a:endParaRPr lang="pl-PL" b="0" strike="noStrike" spc="-1" dirty="0">
              <a:solidFill>
                <a:srgbClr val="000000"/>
              </a:solidFill>
              <a:uFill>
                <a:solidFill>
                  <a:srgbClr val="FFFFFF"/>
                </a:solidFill>
              </a:uFill>
              <a:latin typeface="Arial"/>
            </a:endParaRPr>
          </a:p>
        </p:txBody>
      </p:sp>
      <p:pic>
        <p:nvPicPr>
          <p:cNvPr id="109" name="Obraz 14"/>
          <p:cNvPicPr/>
          <p:nvPr/>
        </p:nvPicPr>
        <p:blipFill>
          <a:blip r:embed="rId2"/>
          <a:stretch/>
        </p:blipFill>
        <p:spPr>
          <a:xfrm>
            <a:off x="6785280" y="3036960"/>
            <a:ext cx="1960560" cy="780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descr="Obraz zawierający tekst, zrzut ekranu, mapa&#10;&#10;Opis wygenerowany automatycznie">
            <a:extLst>
              <a:ext uri="{FF2B5EF4-FFF2-40B4-BE49-F238E27FC236}">
                <a16:creationId xmlns:a16="http://schemas.microsoft.com/office/drawing/2014/main" id="{F7890326-AB0F-538D-8B88-421C031A1C46}"/>
              </a:ext>
            </a:extLst>
          </p:cNvPr>
          <p:cNvPicPr>
            <a:picLocks noChangeAspect="1"/>
          </p:cNvPicPr>
          <p:nvPr/>
        </p:nvPicPr>
        <p:blipFill rotWithShape="1">
          <a:blip r:embed="rId3">
            <a:extLst>
              <a:ext uri="{28A0092B-C50C-407E-A947-70E740481C1C}">
                <a14:useLocalDpi xmlns:a14="http://schemas.microsoft.com/office/drawing/2010/main" val="0"/>
              </a:ext>
            </a:extLst>
          </a:blip>
          <a:srcRect l="363" t="369" r="-363" b="-369"/>
          <a:stretch/>
        </p:blipFill>
        <p:spPr>
          <a:xfrm>
            <a:off x="29426" y="2091878"/>
            <a:ext cx="3076781" cy="3024000"/>
          </a:xfrm>
          <a:prstGeom prst="rect">
            <a:avLst/>
          </a:prstGeom>
        </p:spPr>
      </p:pic>
      <p:sp>
        <p:nvSpPr>
          <p:cNvPr id="43" name="CustomShape 1"/>
          <p:cNvSpPr/>
          <p:nvPr/>
        </p:nvSpPr>
        <p:spPr>
          <a:xfrm>
            <a:off x="3476880" y="4458960"/>
            <a:ext cx="5119920" cy="2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400" b="0" strike="noStrike" spc="-1" dirty="0">
                <a:solidFill>
                  <a:srgbClr val="FFFFFF"/>
                </a:solidFill>
                <a:uFill>
                  <a:solidFill>
                    <a:srgbClr val="FFFFFF"/>
                  </a:solidFill>
                </a:uFill>
                <a:latin typeface="Arial"/>
                <a:ea typeface="DejaVu Sans"/>
              </a:rPr>
              <a:t>Tytuł prezentacji z tutaj</a:t>
            </a:r>
            <a:endParaRPr lang="pl-PL" sz="2400" b="0" strike="noStrike" spc="-1" dirty="0">
              <a:solidFill>
                <a:srgbClr val="000000"/>
              </a:solidFill>
              <a:uFill>
                <a:solidFill>
                  <a:srgbClr val="FFFFFF"/>
                </a:solidFill>
              </a:uFill>
              <a:latin typeface="Arial"/>
            </a:endParaRPr>
          </a:p>
        </p:txBody>
      </p:sp>
      <p:sp>
        <p:nvSpPr>
          <p:cNvPr id="44" name="CustomShape 2"/>
          <p:cNvSpPr/>
          <p:nvPr/>
        </p:nvSpPr>
        <p:spPr>
          <a:xfrm>
            <a:off x="288360" y="1164240"/>
            <a:ext cx="8456400" cy="547668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dirty="0"/>
          </a:p>
        </p:txBody>
      </p:sp>
      <p:sp>
        <p:nvSpPr>
          <p:cNvPr id="2" name="CustomShape 4">
            <a:extLst>
              <a:ext uri="{FF2B5EF4-FFF2-40B4-BE49-F238E27FC236}">
                <a16:creationId xmlns:a16="http://schemas.microsoft.com/office/drawing/2014/main" id="{25D8DCCE-2418-E191-E7F0-1793B4DCF841}"/>
              </a:ext>
            </a:extLst>
          </p:cNvPr>
          <p:cNvSpPr/>
          <p:nvPr/>
        </p:nvSpPr>
        <p:spPr>
          <a:xfrm>
            <a:off x="1243440" y="1070721"/>
            <a:ext cx="6546240" cy="21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l-PL" spc="-1" dirty="0">
                <a:solidFill>
                  <a:srgbClr val="000040"/>
                </a:solidFill>
                <a:uFill>
                  <a:solidFill>
                    <a:srgbClr val="FFFFFF"/>
                  </a:solidFill>
                </a:uFill>
              </a:rPr>
              <a:t>Data </a:t>
            </a:r>
            <a:r>
              <a:rPr lang="pl-PL" spc="-1" dirty="0" err="1">
                <a:solidFill>
                  <a:srgbClr val="000040"/>
                </a:solidFill>
                <a:uFill>
                  <a:solidFill>
                    <a:srgbClr val="FFFFFF"/>
                  </a:solidFill>
                </a:uFill>
              </a:rPr>
              <a:t>available</a:t>
            </a:r>
            <a:r>
              <a:rPr lang="pl-PL" spc="-1" dirty="0">
                <a:solidFill>
                  <a:srgbClr val="000040"/>
                </a:solidFill>
                <a:uFill>
                  <a:solidFill>
                    <a:srgbClr val="FFFFFF"/>
                  </a:solidFill>
                </a:uFill>
              </a:rPr>
              <a:t> from </a:t>
            </a:r>
            <a:r>
              <a:rPr lang="pl-PL" b="0" strike="noStrike" spc="-1" dirty="0" err="1">
                <a:solidFill>
                  <a:srgbClr val="000040"/>
                </a:solidFill>
                <a:uFill>
                  <a:solidFill>
                    <a:srgbClr val="FFFFFF"/>
                  </a:solidFill>
                </a:uFill>
                <a:latin typeface="Arial"/>
                <a:ea typeface="DejaVu Sans"/>
              </a:rPr>
              <a:t>rain</a:t>
            </a:r>
            <a:r>
              <a:rPr lang="pl-PL" b="0" strike="noStrike" spc="-1" dirty="0">
                <a:solidFill>
                  <a:srgbClr val="000040"/>
                </a:solidFill>
                <a:uFill>
                  <a:solidFill>
                    <a:srgbClr val="FFFFFF"/>
                  </a:solidFill>
                </a:uFill>
                <a:latin typeface="Arial"/>
                <a:ea typeface="DejaVu Sans"/>
              </a:rPr>
              <a:t> </a:t>
            </a:r>
            <a:r>
              <a:rPr lang="pl-PL" b="0" strike="noStrike" spc="-1" dirty="0" err="1">
                <a:solidFill>
                  <a:srgbClr val="000040"/>
                </a:solidFill>
                <a:uFill>
                  <a:solidFill>
                    <a:srgbClr val="FFFFFF"/>
                  </a:solidFill>
                </a:uFill>
                <a:latin typeface="Arial"/>
                <a:ea typeface="DejaVu Sans"/>
              </a:rPr>
              <a:t>gauge</a:t>
            </a:r>
            <a:r>
              <a:rPr lang="pl-PL" b="0" strike="noStrike" spc="-1" dirty="0">
                <a:solidFill>
                  <a:srgbClr val="000040"/>
                </a:solidFill>
                <a:uFill>
                  <a:solidFill>
                    <a:srgbClr val="FFFFFF"/>
                  </a:solidFill>
                </a:uFill>
                <a:latin typeface="Arial"/>
                <a:ea typeface="DejaVu Sans"/>
              </a:rPr>
              <a:t> networks</a:t>
            </a:r>
            <a:endParaRPr lang="pl-PL" b="0" strike="noStrike" spc="-1" dirty="0">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C30D07E-1A4B-572C-13E1-81F5A32E6F2A}"/>
              </a:ext>
            </a:extLst>
          </p:cNvPr>
          <p:cNvSpPr/>
          <p:nvPr/>
        </p:nvSpPr>
        <p:spPr>
          <a:xfrm>
            <a:off x="399240" y="5445999"/>
            <a:ext cx="2512830" cy="10844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Wingdings" panose="05000000000000000000" pitchFamily="2" charset="2"/>
              <a:buChar char="§"/>
            </a:pPr>
            <a:r>
              <a:rPr lang="pl-PL" sz="1600" b="0" strike="noStrike" spc="-1" dirty="0">
                <a:solidFill>
                  <a:srgbClr val="002060"/>
                </a:solidFill>
                <a:uFill>
                  <a:solidFill>
                    <a:srgbClr val="FFFFFF"/>
                  </a:solidFill>
                </a:uFill>
                <a:latin typeface="Arial"/>
                <a:ea typeface="DejaVu Sans"/>
              </a:rPr>
              <a:t>IMGW (PL)</a:t>
            </a:r>
          </a:p>
          <a:p>
            <a:pPr marL="285750" indent="-285750">
              <a:lnSpc>
                <a:spcPct val="100000"/>
              </a:lnSpc>
              <a:buFont typeface="Wingdings" panose="05000000000000000000" pitchFamily="2" charset="2"/>
              <a:buChar char="§"/>
            </a:pPr>
            <a:r>
              <a:rPr lang="pl-PL" sz="1600" spc="-1" dirty="0">
                <a:solidFill>
                  <a:srgbClr val="002060"/>
                </a:solidFill>
                <a:uFill>
                  <a:solidFill>
                    <a:srgbClr val="FFFFFF"/>
                  </a:solidFill>
                </a:uFill>
                <a:latin typeface="Arial"/>
                <a:ea typeface="DejaVu Sans"/>
              </a:rPr>
              <a:t>DWD (GE) – </a:t>
            </a:r>
            <a:r>
              <a:rPr lang="pl-PL" sz="1600" spc="-1" dirty="0" err="1">
                <a:solidFill>
                  <a:srgbClr val="002060"/>
                </a:solidFill>
                <a:uFill>
                  <a:solidFill>
                    <a:srgbClr val="FFFFFF"/>
                  </a:solidFill>
                </a:uFill>
                <a:latin typeface="Arial"/>
                <a:ea typeface="DejaVu Sans"/>
              </a:rPr>
              <a:t>planned</a:t>
            </a:r>
            <a:r>
              <a:rPr lang="pl-PL" sz="1600" spc="-1" dirty="0">
                <a:solidFill>
                  <a:srgbClr val="002060"/>
                </a:solidFill>
                <a:uFill>
                  <a:solidFill>
                    <a:srgbClr val="FFFFFF"/>
                  </a:solidFill>
                </a:uFill>
                <a:latin typeface="Arial"/>
                <a:ea typeface="DejaVu Sans"/>
              </a:rPr>
              <a:t> </a:t>
            </a:r>
            <a:endParaRPr lang="pl-PL" sz="1600" b="0" strike="noStrike" spc="-1" dirty="0">
              <a:solidFill>
                <a:srgbClr val="002060"/>
              </a:solidFill>
              <a:uFill>
                <a:solidFill>
                  <a:srgbClr val="FFFFFF"/>
                </a:solidFill>
              </a:uFill>
              <a:latin typeface="Arial"/>
              <a:ea typeface="DejaVu Sans"/>
            </a:endParaRPr>
          </a:p>
          <a:p>
            <a:pPr marL="285750" indent="-285750">
              <a:lnSpc>
                <a:spcPct val="100000"/>
              </a:lnSpc>
              <a:buFont typeface="Wingdings" panose="05000000000000000000" pitchFamily="2" charset="2"/>
              <a:buChar char="§"/>
            </a:pPr>
            <a:r>
              <a:rPr lang="pl-PL" sz="1600" spc="-1" dirty="0">
                <a:solidFill>
                  <a:srgbClr val="002060"/>
                </a:solidFill>
                <a:uFill>
                  <a:solidFill>
                    <a:srgbClr val="FFFFFF"/>
                  </a:solidFill>
                </a:uFill>
                <a:latin typeface="Arial"/>
                <a:ea typeface="DejaVu Sans"/>
              </a:rPr>
              <a:t>CHMU (CZ)</a:t>
            </a:r>
          </a:p>
          <a:p>
            <a:pPr marL="285750" indent="-285750">
              <a:lnSpc>
                <a:spcPct val="100000"/>
              </a:lnSpc>
              <a:buFont typeface="Wingdings" panose="05000000000000000000" pitchFamily="2" charset="2"/>
              <a:buChar char="§"/>
            </a:pPr>
            <a:r>
              <a:rPr lang="pl-PL" sz="1600" b="0" strike="noStrike" spc="-1" dirty="0">
                <a:solidFill>
                  <a:srgbClr val="002060"/>
                </a:solidFill>
                <a:uFill>
                  <a:solidFill>
                    <a:srgbClr val="FFFFFF"/>
                  </a:solidFill>
                </a:uFill>
                <a:latin typeface="Arial"/>
                <a:ea typeface="DejaVu Sans"/>
              </a:rPr>
              <a:t>SHMU (SK) </a:t>
            </a:r>
            <a:r>
              <a:rPr lang="pl-PL" sz="1600" spc="-1" dirty="0">
                <a:solidFill>
                  <a:srgbClr val="002060"/>
                </a:solidFill>
                <a:uFill>
                  <a:solidFill>
                    <a:srgbClr val="FFFFFF"/>
                  </a:solidFill>
                </a:uFill>
                <a:latin typeface="Arial"/>
                <a:ea typeface="DejaVu Sans"/>
              </a:rPr>
              <a:t>– </a:t>
            </a:r>
            <a:r>
              <a:rPr lang="pl-PL" sz="1600" spc="-1" dirty="0" err="1">
                <a:solidFill>
                  <a:srgbClr val="002060"/>
                </a:solidFill>
                <a:uFill>
                  <a:solidFill>
                    <a:srgbClr val="FFFFFF"/>
                  </a:solidFill>
                </a:uFill>
                <a:latin typeface="Arial"/>
                <a:ea typeface="DejaVu Sans"/>
              </a:rPr>
              <a:t>planned</a:t>
            </a:r>
            <a:r>
              <a:rPr lang="pl-PL" sz="1600" spc="-1" dirty="0">
                <a:solidFill>
                  <a:srgbClr val="002060"/>
                </a:solidFill>
                <a:uFill>
                  <a:solidFill>
                    <a:srgbClr val="FFFFFF"/>
                  </a:solidFill>
                </a:uFill>
                <a:latin typeface="Arial"/>
                <a:ea typeface="DejaVu Sans"/>
              </a:rPr>
              <a:t> </a:t>
            </a:r>
            <a:endParaRPr lang="pl-PL" sz="1600" b="0" strike="noStrike" spc="-1" dirty="0">
              <a:solidFill>
                <a:srgbClr val="002060"/>
              </a:solidFill>
              <a:uFill>
                <a:solidFill>
                  <a:srgbClr val="FFFFFF"/>
                </a:solidFill>
              </a:uFill>
              <a:latin typeface="Arial"/>
              <a:ea typeface="DejaVu Sans"/>
            </a:endParaRPr>
          </a:p>
        </p:txBody>
      </p:sp>
      <p:sp>
        <p:nvSpPr>
          <p:cNvPr id="7" name="CustomShape 6">
            <a:extLst>
              <a:ext uri="{FF2B5EF4-FFF2-40B4-BE49-F238E27FC236}">
                <a16:creationId xmlns:a16="http://schemas.microsoft.com/office/drawing/2014/main" id="{829D6EB2-6E31-DD43-5E1D-37276514D87A}"/>
              </a:ext>
            </a:extLst>
          </p:cNvPr>
          <p:cNvSpPr/>
          <p:nvPr/>
        </p:nvSpPr>
        <p:spPr>
          <a:xfrm>
            <a:off x="3005774" y="5445999"/>
            <a:ext cx="3247538" cy="65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spc="-1" dirty="0">
                <a:solidFill>
                  <a:srgbClr val="002060"/>
                </a:solidFill>
                <a:uFill>
                  <a:solidFill>
                    <a:srgbClr val="FFFFFF"/>
                  </a:solidFill>
                </a:uFill>
                <a:latin typeface="Arial"/>
                <a:ea typeface="DejaVu Sans"/>
              </a:rPr>
              <a:t>Board of the </a:t>
            </a:r>
            <a:r>
              <a:rPr lang="pl-PL" sz="1600" b="0" strike="noStrike" spc="-1" dirty="0" err="1">
                <a:solidFill>
                  <a:srgbClr val="002060"/>
                </a:solidFill>
                <a:uFill>
                  <a:solidFill>
                    <a:srgbClr val="FFFFFF"/>
                  </a:solidFill>
                </a:uFill>
                <a:latin typeface="Arial"/>
                <a:ea typeface="DejaVu Sans"/>
              </a:rPr>
              <a:t>State</a:t>
            </a:r>
            <a:r>
              <a:rPr lang="pl-PL" sz="1600" b="0" strike="noStrike" spc="-1" dirty="0">
                <a:solidFill>
                  <a:srgbClr val="002060"/>
                </a:solidFill>
                <a:uFill>
                  <a:solidFill>
                    <a:srgbClr val="FFFFFF"/>
                  </a:solidFill>
                </a:uFill>
                <a:latin typeface="Arial"/>
                <a:ea typeface="DejaVu Sans"/>
              </a:rPr>
              <a:t> </a:t>
            </a:r>
            <a:r>
              <a:rPr lang="pl-PL" sz="1600" b="0" strike="noStrike" spc="-1" dirty="0" err="1">
                <a:solidFill>
                  <a:srgbClr val="002060"/>
                </a:solidFill>
                <a:uFill>
                  <a:solidFill>
                    <a:srgbClr val="FFFFFF"/>
                  </a:solidFill>
                </a:uFill>
                <a:latin typeface="Arial"/>
                <a:ea typeface="DejaVu Sans"/>
              </a:rPr>
              <a:t>Forests</a:t>
            </a:r>
            <a:endParaRPr lang="pl-PL" sz="1600" b="0" strike="noStrike" spc="-1" dirty="0">
              <a:solidFill>
                <a:srgbClr val="000000"/>
              </a:solidFill>
              <a:uFill>
                <a:solidFill>
                  <a:srgbClr val="FFFFFF"/>
                </a:solidFill>
              </a:uFill>
              <a:latin typeface="Arial"/>
            </a:endParaRPr>
          </a:p>
          <a:p>
            <a:pPr algn="ctr">
              <a:lnSpc>
                <a:spcPct val="100000"/>
              </a:lnSpc>
            </a:pPr>
            <a:r>
              <a:rPr lang="pl-PL" sz="1600" b="0" strike="noStrike" spc="-1" dirty="0">
                <a:solidFill>
                  <a:srgbClr val="002060"/>
                </a:solidFill>
                <a:uFill>
                  <a:solidFill>
                    <a:srgbClr val="FFFFFF"/>
                  </a:solidFill>
                </a:uFill>
                <a:latin typeface="Arial"/>
                <a:ea typeface="DejaVu Sans"/>
              </a:rPr>
              <a:t>– </a:t>
            </a:r>
            <a:r>
              <a:rPr lang="pl-PL" sz="1600" b="0" strike="noStrike" spc="-1" dirty="0" err="1">
                <a:solidFill>
                  <a:srgbClr val="002060"/>
                </a:solidFill>
                <a:uFill>
                  <a:solidFill>
                    <a:srgbClr val="FFFFFF"/>
                  </a:solidFill>
                </a:uFill>
                <a:latin typeface="Arial"/>
                <a:ea typeface="DejaVu Sans"/>
              </a:rPr>
              <a:t>state</a:t>
            </a:r>
            <a:r>
              <a:rPr lang="pl-PL" sz="1600" b="0" strike="noStrike" spc="-1" dirty="0">
                <a:solidFill>
                  <a:srgbClr val="002060"/>
                </a:solidFill>
                <a:uFill>
                  <a:solidFill>
                    <a:srgbClr val="FFFFFF"/>
                  </a:solidFill>
                </a:uFill>
                <a:latin typeface="Arial"/>
                <a:ea typeface="DejaVu Sans"/>
              </a:rPr>
              <a:t> network</a:t>
            </a:r>
            <a:endParaRPr lang="pl-PL" sz="1600" b="0" strike="noStrike" spc="-1" dirty="0">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27426DFC-05A0-D6C1-7F75-544129A43498}"/>
              </a:ext>
            </a:extLst>
          </p:cNvPr>
          <p:cNvSpPr/>
          <p:nvPr/>
        </p:nvSpPr>
        <p:spPr>
          <a:xfrm>
            <a:off x="6369719" y="5441224"/>
            <a:ext cx="2512830" cy="65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spc="-1" dirty="0" err="1">
                <a:solidFill>
                  <a:srgbClr val="002060"/>
                </a:solidFill>
                <a:uFill>
                  <a:solidFill>
                    <a:srgbClr val="FFFFFF"/>
                  </a:solidFill>
                </a:uFill>
                <a:latin typeface="Arial"/>
                <a:ea typeface="DejaVu Sans"/>
              </a:rPr>
              <a:t>P</a:t>
            </a:r>
            <a:r>
              <a:rPr lang="pl-PL" sz="1600" b="0" strike="noStrike" spc="-1" dirty="0" err="1">
                <a:solidFill>
                  <a:srgbClr val="002060"/>
                </a:solidFill>
                <a:uFill>
                  <a:solidFill>
                    <a:srgbClr val="FFFFFF"/>
                  </a:solidFill>
                </a:uFill>
                <a:latin typeface="Arial"/>
                <a:ea typeface="DejaVu Sans"/>
              </a:rPr>
              <a:t>rivate</a:t>
            </a:r>
            <a:r>
              <a:rPr lang="pl-PL" sz="1600" b="0" strike="noStrike" spc="-1" dirty="0">
                <a:solidFill>
                  <a:srgbClr val="002060"/>
                </a:solidFill>
                <a:uFill>
                  <a:solidFill>
                    <a:srgbClr val="FFFFFF"/>
                  </a:solidFill>
                </a:uFill>
                <a:latin typeface="Arial"/>
                <a:ea typeface="DejaVu Sans"/>
              </a:rPr>
              <a:t> </a:t>
            </a:r>
            <a:r>
              <a:rPr lang="pl-PL" sz="1600" b="0" strike="noStrike" spc="-1" dirty="0" err="1">
                <a:solidFill>
                  <a:srgbClr val="002060"/>
                </a:solidFill>
                <a:uFill>
                  <a:solidFill>
                    <a:srgbClr val="FFFFFF"/>
                  </a:solidFill>
                </a:uFill>
                <a:latin typeface="Arial"/>
                <a:ea typeface="DejaVu Sans"/>
              </a:rPr>
              <a:t>stations</a:t>
            </a:r>
            <a:r>
              <a:rPr lang="pl-PL" sz="1600" b="0" strike="noStrike" spc="-1" dirty="0">
                <a:solidFill>
                  <a:srgbClr val="002060"/>
                </a:solidFill>
                <a:uFill>
                  <a:solidFill>
                    <a:srgbClr val="FFFFFF"/>
                  </a:solidFill>
                </a:uFill>
                <a:latin typeface="Arial"/>
                <a:ea typeface="DejaVu Sans"/>
              </a:rPr>
              <a:t> (</a:t>
            </a:r>
            <a:r>
              <a:rPr lang="pl-PL" sz="1600" b="0" strike="noStrike" spc="-1" dirty="0" err="1">
                <a:solidFill>
                  <a:srgbClr val="002060"/>
                </a:solidFill>
                <a:uFill>
                  <a:solidFill>
                    <a:srgbClr val="FFFFFF"/>
                  </a:solidFill>
                </a:uFill>
                <a:latin typeface="Arial"/>
                <a:ea typeface="DejaVu Sans"/>
              </a:rPr>
              <a:t>PWSs</a:t>
            </a:r>
            <a:r>
              <a:rPr lang="pl-PL" sz="1600" b="0" strike="noStrike" spc="-1" dirty="0">
                <a:solidFill>
                  <a:srgbClr val="002060"/>
                </a:solidFill>
                <a:uFill>
                  <a:solidFill>
                    <a:srgbClr val="FFFFFF"/>
                  </a:solidFill>
                </a:uFill>
                <a:latin typeface="Arial"/>
                <a:ea typeface="DejaVu Sans"/>
              </a:rPr>
              <a:t>) </a:t>
            </a:r>
            <a:r>
              <a:rPr lang="pl-PL" sz="1600" b="0" strike="noStrike" spc="-1" dirty="0" err="1">
                <a:solidFill>
                  <a:srgbClr val="002060"/>
                </a:solidFill>
                <a:uFill>
                  <a:solidFill>
                    <a:srgbClr val="FFFFFF"/>
                  </a:solidFill>
                </a:uFill>
                <a:latin typeface="Arial"/>
                <a:ea typeface="DejaVu Sans"/>
              </a:rPr>
              <a:t>supported</a:t>
            </a:r>
            <a:r>
              <a:rPr lang="pl-PL" sz="1600" b="0" strike="noStrike" spc="-1" dirty="0">
                <a:solidFill>
                  <a:srgbClr val="002060"/>
                </a:solidFill>
                <a:uFill>
                  <a:solidFill>
                    <a:srgbClr val="FFFFFF"/>
                  </a:solidFill>
                </a:uFill>
                <a:latin typeface="Arial"/>
                <a:ea typeface="DejaVu Sans"/>
              </a:rPr>
              <a:t> by the IMGW</a:t>
            </a:r>
            <a:endParaRPr lang="pl-PL" sz="1600" b="0" strike="noStrike" spc="-1" dirty="0">
              <a:solidFill>
                <a:srgbClr val="000000"/>
              </a:solidFill>
              <a:uFill>
                <a:solidFill>
                  <a:srgbClr val="FFFFFF"/>
                </a:solidFill>
              </a:uFill>
              <a:latin typeface="Arial"/>
            </a:endParaRPr>
          </a:p>
        </p:txBody>
      </p:sp>
      <p:sp>
        <p:nvSpPr>
          <p:cNvPr id="10" name="CustomShape 3">
            <a:extLst>
              <a:ext uri="{FF2B5EF4-FFF2-40B4-BE49-F238E27FC236}">
                <a16:creationId xmlns:a16="http://schemas.microsoft.com/office/drawing/2014/main" id="{0EDE97A9-1EAE-36FC-22F8-6A78427C026D}"/>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11" name="CustomShape 4">
            <a:extLst>
              <a:ext uri="{FF2B5EF4-FFF2-40B4-BE49-F238E27FC236}">
                <a16:creationId xmlns:a16="http://schemas.microsoft.com/office/drawing/2014/main" id="{E958909E-5984-6828-B746-7B3E72F6E43B}"/>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12" name="CustomShape 5">
            <a:extLst>
              <a:ext uri="{FF2B5EF4-FFF2-40B4-BE49-F238E27FC236}">
                <a16:creationId xmlns:a16="http://schemas.microsoft.com/office/drawing/2014/main" id="{1601848B-0DA3-57FD-1542-6CF7BBC6D928}"/>
              </a:ext>
            </a:extLst>
          </p:cNvPr>
          <p:cNvSpPr/>
          <p:nvPr/>
        </p:nvSpPr>
        <p:spPr>
          <a:xfrm>
            <a:off x="146880" y="144000"/>
            <a:ext cx="6546240" cy="21924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dirty="0"/>
          </a:p>
        </p:txBody>
      </p:sp>
      <p:pic>
        <p:nvPicPr>
          <p:cNvPr id="13" name="Grafika 7">
            <a:extLst>
              <a:ext uri="{FF2B5EF4-FFF2-40B4-BE49-F238E27FC236}">
                <a16:creationId xmlns:a16="http://schemas.microsoft.com/office/drawing/2014/main" id="{1EBFCA3E-8033-4AD7-3BA6-E3C1365DCADA}"/>
              </a:ext>
            </a:extLst>
          </p:cNvPr>
          <p:cNvPicPr>
            <a:picLocks noChangeAspect="1"/>
          </p:cNvPicPr>
          <p:nvPr/>
        </p:nvPicPr>
        <p:blipFill>
          <a:blip r:embed="rId4"/>
          <a:stretch/>
        </p:blipFill>
        <p:spPr>
          <a:xfrm>
            <a:off x="7389104" y="101773"/>
            <a:ext cx="1445429" cy="509591"/>
          </a:xfrm>
          <a:prstGeom prst="rect">
            <a:avLst/>
          </a:prstGeom>
          <a:ln>
            <a:noFill/>
          </a:ln>
        </p:spPr>
      </p:pic>
      <p:sp>
        <p:nvSpPr>
          <p:cNvPr id="14" name="CustomShape 7">
            <a:extLst>
              <a:ext uri="{FF2B5EF4-FFF2-40B4-BE49-F238E27FC236}">
                <a16:creationId xmlns:a16="http://schemas.microsoft.com/office/drawing/2014/main" id="{153530B7-A32E-3367-4353-099503C85087}"/>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trike="noStrike" spc="-1" dirty="0">
                <a:solidFill>
                  <a:srgbClr val="FFFFFF"/>
                </a:solidFill>
                <a:uFill>
                  <a:solidFill>
                    <a:srgbClr val="FFFFFF"/>
                  </a:solidFill>
                </a:uFill>
                <a:latin typeface="Arial"/>
                <a:ea typeface="Times New Roman"/>
              </a:rPr>
              <a:t>2.1</a:t>
            </a:r>
            <a:r>
              <a:rPr lang="pl-PL" sz="2000" b="1" spc="-1" dirty="0">
                <a:solidFill>
                  <a:srgbClr val="FFFFFF"/>
                </a:solidFill>
                <a:uFill>
                  <a:solidFill>
                    <a:srgbClr val="FFFFFF"/>
                  </a:solidFill>
                </a:uFill>
                <a:latin typeface="Arial"/>
              </a:rPr>
              <a:t>. </a:t>
            </a:r>
            <a:r>
              <a:rPr lang="en-US" sz="2000" b="1" spc="-1" dirty="0">
                <a:solidFill>
                  <a:srgbClr val="FFFFFF"/>
                </a:solidFill>
                <a:uFill>
                  <a:solidFill>
                    <a:srgbClr val="FFFFFF"/>
                  </a:solidFill>
                </a:uFill>
                <a:latin typeface="Arial"/>
              </a:rPr>
              <a:t>Development and testing automatic QC methods based on the </a:t>
            </a:r>
            <a:r>
              <a:rPr lang="en-US" sz="2000" b="1" spc="-1" dirty="0" err="1">
                <a:solidFill>
                  <a:srgbClr val="FFFFFF"/>
                </a:solidFill>
                <a:uFill>
                  <a:solidFill>
                    <a:srgbClr val="FFFFFF"/>
                  </a:solidFill>
                </a:uFill>
                <a:latin typeface="Arial"/>
              </a:rPr>
              <a:t>RainGaugeQC</a:t>
            </a:r>
            <a:r>
              <a:rPr lang="en-US" sz="2000" b="1" spc="-1" dirty="0">
                <a:solidFill>
                  <a:srgbClr val="FFFFFF"/>
                </a:solidFill>
                <a:uFill>
                  <a:solidFill>
                    <a:srgbClr val="FFFFFF"/>
                  </a:solidFill>
                </a:uFill>
                <a:latin typeface="Arial"/>
              </a:rPr>
              <a:t> algorithms</a:t>
            </a:r>
            <a:endParaRPr lang="pl-PL" sz="2000" b="1" spc="-1" dirty="0">
              <a:solidFill>
                <a:srgbClr val="FFFFFF"/>
              </a:solidFill>
              <a:uFill>
                <a:solidFill>
                  <a:srgbClr val="FFFFFF"/>
                </a:solidFill>
              </a:uFill>
              <a:latin typeface="Arial"/>
            </a:endParaRPr>
          </a:p>
        </p:txBody>
      </p:sp>
      <p:sp>
        <p:nvSpPr>
          <p:cNvPr id="15" name="pole tekstowe 14">
            <a:extLst>
              <a:ext uri="{FF2B5EF4-FFF2-40B4-BE49-F238E27FC236}">
                <a16:creationId xmlns:a16="http://schemas.microsoft.com/office/drawing/2014/main" id="{595AE528-0406-FA34-77E3-AC67E646A919}"/>
              </a:ext>
            </a:extLst>
          </p:cNvPr>
          <p:cNvSpPr txBox="1"/>
          <p:nvPr/>
        </p:nvSpPr>
        <p:spPr>
          <a:xfrm>
            <a:off x="29426" y="1635007"/>
            <a:ext cx="8575920" cy="369332"/>
          </a:xfrm>
          <a:prstGeom prst="rect">
            <a:avLst/>
          </a:prstGeom>
          <a:noFill/>
        </p:spPr>
        <p:txBody>
          <a:bodyPr wrap="square">
            <a:spAutoFit/>
          </a:bodyPr>
          <a:lstStyle/>
          <a:p>
            <a:pPr>
              <a:lnSpc>
                <a:spcPct val="100000"/>
              </a:lnSpc>
            </a:pPr>
            <a:r>
              <a:rPr lang="pl-PL" sz="1800" b="0" strike="noStrike" spc="-1" dirty="0">
                <a:solidFill>
                  <a:srgbClr val="002060"/>
                </a:solidFill>
                <a:uFill>
                  <a:solidFill>
                    <a:srgbClr val="FFFFFF"/>
                  </a:solidFill>
                </a:uFill>
                <a:latin typeface="Arial"/>
                <a:ea typeface="DejaVu Sans"/>
              </a:rPr>
              <a:t>Professional NMS networks:		</a:t>
            </a:r>
            <a:r>
              <a:rPr lang="pl-PL" sz="1800" b="0" strike="noStrike" spc="-1" dirty="0" err="1">
                <a:solidFill>
                  <a:srgbClr val="002060"/>
                </a:solidFill>
                <a:uFill>
                  <a:solidFill>
                    <a:srgbClr val="FFFFFF"/>
                  </a:solidFill>
                </a:uFill>
                <a:latin typeface="Arial"/>
                <a:ea typeface="DejaVu Sans"/>
              </a:rPr>
              <a:t>Unprofessional</a:t>
            </a:r>
            <a:r>
              <a:rPr lang="pl-PL" sz="1800" b="0" strike="noStrike" spc="-1" dirty="0">
                <a:solidFill>
                  <a:srgbClr val="002060"/>
                </a:solidFill>
                <a:uFill>
                  <a:solidFill>
                    <a:srgbClr val="FFFFFF"/>
                  </a:solidFill>
                </a:uFill>
                <a:latin typeface="Arial"/>
                <a:ea typeface="DejaVu Sans"/>
              </a:rPr>
              <a:t> networks:</a:t>
            </a:r>
            <a:endParaRPr lang="pl-PL" sz="1800" b="0" strike="noStrike" spc="-1" dirty="0">
              <a:solidFill>
                <a:srgbClr val="000000"/>
              </a:solidFill>
              <a:uFill>
                <a:solidFill>
                  <a:srgbClr val="FFFFFF"/>
                </a:solidFill>
              </a:uFill>
              <a:latin typeface="Arial"/>
            </a:endParaRPr>
          </a:p>
        </p:txBody>
      </p:sp>
      <p:pic>
        <p:nvPicPr>
          <p:cNvPr id="16" name="Obraz 15" descr="Obraz zawierający tekst, mapa, atlas&#10;&#10;Opis wygenerowany automatycznie">
            <a:extLst>
              <a:ext uri="{FF2B5EF4-FFF2-40B4-BE49-F238E27FC236}">
                <a16:creationId xmlns:a16="http://schemas.microsoft.com/office/drawing/2014/main" id="{A919EE73-F606-F795-508D-04777C561F93}"/>
              </a:ext>
            </a:extLst>
          </p:cNvPr>
          <p:cNvPicPr>
            <a:picLocks noChangeAspect="1"/>
          </p:cNvPicPr>
          <p:nvPr/>
        </p:nvPicPr>
        <p:blipFill rotWithShape="1">
          <a:blip r:embed="rId5">
            <a:extLst>
              <a:ext uri="{28A0092B-C50C-407E-A947-70E740481C1C}">
                <a14:useLocalDpi xmlns:a14="http://schemas.microsoft.com/office/drawing/2010/main" val="0"/>
              </a:ext>
            </a:extLst>
          </a:blip>
          <a:srcRect l="363" t="348" r="-363" b="-348"/>
          <a:stretch/>
        </p:blipFill>
        <p:spPr>
          <a:xfrm>
            <a:off x="6036840" y="2083332"/>
            <a:ext cx="3088880" cy="3222000"/>
          </a:xfrm>
          <a:prstGeom prst="rect">
            <a:avLst/>
          </a:prstGeom>
        </p:spPr>
      </p:pic>
      <p:pic>
        <p:nvPicPr>
          <p:cNvPr id="20" name="Obraz 19" descr="Obraz zawierający tekst, zrzut ekranu, mapa&#10;&#10;Opis wygenerowany automatycznie">
            <a:extLst>
              <a:ext uri="{FF2B5EF4-FFF2-40B4-BE49-F238E27FC236}">
                <a16:creationId xmlns:a16="http://schemas.microsoft.com/office/drawing/2014/main" id="{BC80702F-9DF1-C1A6-4BE8-E81B641C1FA2}"/>
              </a:ext>
            </a:extLst>
          </p:cNvPr>
          <p:cNvPicPr>
            <a:picLocks noChangeAspect="1"/>
          </p:cNvPicPr>
          <p:nvPr/>
        </p:nvPicPr>
        <p:blipFill rotWithShape="1">
          <a:blip r:embed="rId6">
            <a:extLst>
              <a:ext uri="{28A0092B-C50C-407E-A947-70E740481C1C}">
                <a14:useLocalDpi xmlns:a14="http://schemas.microsoft.com/office/drawing/2010/main" val="0"/>
              </a:ext>
            </a:extLst>
          </a:blip>
          <a:srcRect l="369" t="363" r="-369" b="-363"/>
          <a:stretch/>
        </p:blipFill>
        <p:spPr>
          <a:xfrm>
            <a:off x="3029293" y="2091878"/>
            <a:ext cx="3085524" cy="3132000"/>
          </a:xfrm>
          <a:prstGeom prst="rect">
            <a:avLst/>
          </a:prstGeom>
        </p:spPr>
      </p:pic>
    </p:spTree>
    <p:extLst>
      <p:ext uri="{BB962C8B-B14F-4D97-AF65-F5344CB8AC3E}">
        <p14:creationId xmlns:p14="http://schemas.microsoft.com/office/powerpoint/2010/main" val="18578126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3476880" y="4458960"/>
            <a:ext cx="5119920" cy="2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400" b="0" strike="noStrike" spc="-1">
                <a:solidFill>
                  <a:srgbClr val="FFFFFF"/>
                </a:solidFill>
                <a:uFill>
                  <a:solidFill>
                    <a:srgbClr val="FFFFFF"/>
                  </a:solidFill>
                </a:uFill>
                <a:latin typeface="Arial"/>
                <a:ea typeface="DejaVu Sans"/>
              </a:rPr>
              <a:t>Tytuł prezentacji z tutaj</a:t>
            </a:r>
            <a:endParaRPr lang="pl-PL" sz="2400" b="0" strike="noStrike" spc="-1">
              <a:solidFill>
                <a:srgbClr val="000000"/>
              </a:solidFill>
              <a:uFill>
                <a:solidFill>
                  <a:srgbClr val="FFFFFF"/>
                </a:solidFill>
              </a:uFill>
              <a:latin typeface="Arial"/>
            </a:endParaRPr>
          </a:p>
        </p:txBody>
      </p:sp>
      <p:sp>
        <p:nvSpPr>
          <p:cNvPr id="81" name="CustomShape 5"/>
          <p:cNvSpPr/>
          <p:nvPr/>
        </p:nvSpPr>
        <p:spPr>
          <a:xfrm>
            <a:off x="1150200" y="886080"/>
            <a:ext cx="6625080" cy="81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b="1" strike="noStrike" spc="-1" dirty="0">
                <a:solidFill>
                  <a:srgbClr val="002060"/>
                </a:solidFill>
                <a:uFill>
                  <a:solidFill>
                    <a:srgbClr val="FFFFFF"/>
                  </a:solidFill>
                </a:uFill>
                <a:latin typeface="Arial"/>
                <a:ea typeface="DejaVu Sans"/>
              </a:rPr>
              <a:t>Design and </a:t>
            </a:r>
            <a:r>
              <a:rPr lang="pl-PL" b="1" strike="noStrike" spc="-1" dirty="0" err="1">
                <a:solidFill>
                  <a:srgbClr val="002060"/>
                </a:solidFill>
                <a:uFill>
                  <a:solidFill>
                    <a:srgbClr val="FFFFFF"/>
                  </a:solidFill>
                </a:uFill>
                <a:latin typeface="Arial"/>
                <a:ea typeface="DejaVu Sans"/>
              </a:rPr>
              <a:t>implementation</a:t>
            </a:r>
            <a:r>
              <a:rPr lang="pl-PL" b="1" strike="noStrike" spc="-1" dirty="0">
                <a:solidFill>
                  <a:srgbClr val="002060"/>
                </a:solidFill>
                <a:uFill>
                  <a:solidFill>
                    <a:srgbClr val="FFFFFF"/>
                  </a:solidFill>
                </a:uFill>
                <a:latin typeface="Arial"/>
                <a:ea typeface="DejaVu Sans"/>
              </a:rPr>
              <a:t> of version of the </a:t>
            </a:r>
            <a:r>
              <a:rPr lang="pl-PL" b="1" strike="noStrike" spc="-1" dirty="0" err="1">
                <a:solidFill>
                  <a:srgbClr val="002060"/>
                </a:solidFill>
                <a:uFill>
                  <a:solidFill>
                    <a:srgbClr val="FFFFFF"/>
                  </a:solidFill>
                </a:uFill>
                <a:latin typeface="Arial"/>
                <a:ea typeface="DejaVu Sans"/>
              </a:rPr>
              <a:t>RainGaugeQC</a:t>
            </a:r>
            <a:r>
              <a:rPr lang="pl-PL" b="1" strike="noStrike" spc="-1" dirty="0">
                <a:solidFill>
                  <a:srgbClr val="002060"/>
                </a:solidFill>
                <a:uFill>
                  <a:solidFill>
                    <a:srgbClr val="FFFFFF"/>
                  </a:solidFill>
                </a:uFill>
                <a:latin typeface="Arial"/>
                <a:ea typeface="DejaVu Sans"/>
              </a:rPr>
              <a:t> software for QC of </a:t>
            </a:r>
            <a:r>
              <a:rPr lang="pl-PL" b="1" strike="noStrike" spc="-1" dirty="0" err="1">
                <a:solidFill>
                  <a:srgbClr val="002060"/>
                </a:solidFill>
                <a:uFill>
                  <a:solidFill>
                    <a:srgbClr val="FFFFFF"/>
                  </a:solidFill>
                </a:uFill>
                <a:latin typeface="Arial"/>
                <a:ea typeface="DejaVu Sans"/>
              </a:rPr>
              <a:t>unprofessional</a:t>
            </a:r>
            <a:r>
              <a:rPr lang="pl-PL" b="1" strike="noStrike" spc="-1" dirty="0">
                <a:solidFill>
                  <a:srgbClr val="002060"/>
                </a:solidFill>
                <a:uFill>
                  <a:solidFill>
                    <a:srgbClr val="FFFFFF"/>
                  </a:solidFill>
                </a:uFill>
                <a:latin typeface="Arial"/>
                <a:ea typeface="DejaVu Sans"/>
              </a:rPr>
              <a:t> </a:t>
            </a:r>
            <a:r>
              <a:rPr lang="pl-PL" b="1" strike="noStrike" spc="-1" dirty="0" err="1">
                <a:solidFill>
                  <a:srgbClr val="002060"/>
                </a:solidFill>
                <a:uFill>
                  <a:solidFill>
                    <a:srgbClr val="FFFFFF"/>
                  </a:solidFill>
                </a:uFill>
                <a:latin typeface="Arial"/>
                <a:ea typeface="DejaVu Sans"/>
              </a:rPr>
              <a:t>gauges</a:t>
            </a:r>
            <a:r>
              <a:rPr lang="pl-PL" b="1" strike="noStrike" spc="-1" dirty="0">
                <a:solidFill>
                  <a:srgbClr val="002060"/>
                </a:solidFill>
                <a:uFill>
                  <a:solidFill>
                    <a:srgbClr val="FFFFFF"/>
                  </a:solidFill>
                </a:uFill>
                <a:latin typeface="Arial"/>
                <a:ea typeface="DejaVu Sans"/>
              </a:rPr>
              <a:t> </a:t>
            </a:r>
            <a:endParaRPr lang="pl-PL" b="0" strike="noStrike" spc="-1" dirty="0">
              <a:solidFill>
                <a:srgbClr val="000000"/>
              </a:solidFill>
              <a:uFill>
                <a:solidFill>
                  <a:srgbClr val="FFFFFF"/>
                </a:solidFill>
              </a:uFill>
              <a:latin typeface="Arial"/>
            </a:endParaRPr>
          </a:p>
          <a:p>
            <a:pPr algn="ctr">
              <a:lnSpc>
                <a:spcPct val="100000"/>
              </a:lnSpc>
            </a:pPr>
            <a:r>
              <a:rPr lang="pl-PL" b="0" strike="noStrike" spc="-1" dirty="0">
                <a:solidFill>
                  <a:srgbClr val="002060"/>
                </a:solidFill>
                <a:uFill>
                  <a:solidFill>
                    <a:srgbClr val="FFFFFF"/>
                  </a:solidFill>
                </a:uFill>
                <a:latin typeface="Arial"/>
                <a:ea typeface="DejaVu Sans"/>
              </a:rPr>
              <a:t>(standard </a:t>
            </a:r>
            <a:r>
              <a:rPr lang="pl-PL" b="0" strike="noStrike" spc="-1" dirty="0" err="1">
                <a:solidFill>
                  <a:srgbClr val="002060"/>
                </a:solidFill>
                <a:uFill>
                  <a:solidFill>
                    <a:srgbClr val="FFFFFF"/>
                  </a:solidFill>
                </a:uFill>
                <a:latin typeface="Arial"/>
                <a:ea typeface="DejaVu Sans"/>
              </a:rPr>
              <a:t>RainGaugeQC</a:t>
            </a:r>
            <a:r>
              <a:rPr lang="pl-PL" b="0" strike="noStrike" spc="-1" dirty="0">
                <a:solidFill>
                  <a:srgbClr val="002060"/>
                </a:solidFill>
                <a:uFill>
                  <a:solidFill>
                    <a:srgbClr val="FFFFFF"/>
                  </a:solidFill>
                </a:uFill>
                <a:latin typeface="Arial"/>
                <a:ea typeface="DejaVu Sans"/>
              </a:rPr>
              <a:t>: Ośródka et al., AMT 2022) </a:t>
            </a:r>
            <a:endParaRPr lang="pl-PL" b="0" strike="noStrike" spc="-1" dirty="0">
              <a:solidFill>
                <a:srgbClr val="000000"/>
              </a:solidFill>
              <a:uFill>
                <a:solidFill>
                  <a:srgbClr val="FFFFFF"/>
                </a:solidFill>
              </a:uFill>
              <a:latin typeface="Arial"/>
            </a:endParaRPr>
          </a:p>
        </p:txBody>
      </p:sp>
      <p:graphicFrame>
        <p:nvGraphicFramePr>
          <p:cNvPr id="82" name="Table 6"/>
          <p:cNvGraphicFramePr/>
          <p:nvPr>
            <p:extLst>
              <p:ext uri="{D42A27DB-BD31-4B8C-83A1-F6EECF244321}">
                <p14:modId xmlns:p14="http://schemas.microsoft.com/office/powerpoint/2010/main" val="956586301"/>
              </p:ext>
            </p:extLst>
          </p:nvPr>
        </p:nvGraphicFramePr>
        <p:xfrm>
          <a:off x="71713" y="2027959"/>
          <a:ext cx="9009887" cy="4407790"/>
        </p:xfrm>
        <a:graphic>
          <a:graphicData uri="http://schemas.openxmlformats.org/drawingml/2006/table">
            <a:tbl>
              <a:tblPr/>
              <a:tblGrid>
                <a:gridCol w="623231">
                  <a:extLst>
                    <a:ext uri="{9D8B030D-6E8A-4147-A177-3AD203B41FA5}">
                      <a16:colId xmlns:a16="http://schemas.microsoft.com/office/drawing/2014/main" val="20000"/>
                    </a:ext>
                  </a:extLst>
                </a:gridCol>
                <a:gridCol w="1458383">
                  <a:extLst>
                    <a:ext uri="{9D8B030D-6E8A-4147-A177-3AD203B41FA5}">
                      <a16:colId xmlns:a16="http://schemas.microsoft.com/office/drawing/2014/main" val="20001"/>
                    </a:ext>
                  </a:extLst>
                </a:gridCol>
                <a:gridCol w="4332817">
                  <a:extLst>
                    <a:ext uri="{9D8B030D-6E8A-4147-A177-3AD203B41FA5}">
                      <a16:colId xmlns:a16="http://schemas.microsoft.com/office/drawing/2014/main" val="20002"/>
                    </a:ext>
                  </a:extLst>
                </a:gridCol>
                <a:gridCol w="1365504">
                  <a:extLst>
                    <a:ext uri="{9D8B030D-6E8A-4147-A177-3AD203B41FA5}">
                      <a16:colId xmlns:a16="http://schemas.microsoft.com/office/drawing/2014/main" val="20003"/>
                    </a:ext>
                  </a:extLst>
                </a:gridCol>
                <a:gridCol w="1229952">
                  <a:extLst>
                    <a:ext uri="{9D8B030D-6E8A-4147-A177-3AD203B41FA5}">
                      <a16:colId xmlns:a16="http://schemas.microsoft.com/office/drawing/2014/main" val="20004"/>
                    </a:ext>
                  </a:extLst>
                </a:gridCol>
              </a:tblGrid>
              <a:tr h="511200">
                <a:tc>
                  <a:txBody>
                    <a:bodyPr/>
                    <a:lstStyle/>
                    <a:p>
                      <a:pPr algn="ctr">
                        <a:lnSpc>
                          <a:spcPct val="107000"/>
                        </a:lnSpc>
                        <a:spcAft>
                          <a:spcPts val="799"/>
                        </a:spcAft>
                      </a:pPr>
                      <a:r>
                        <a:rPr lang="pl-PL" sz="1400" b="1" strike="noStrike" spc="-1" dirty="0" err="1">
                          <a:solidFill>
                            <a:srgbClr val="002060"/>
                          </a:solidFill>
                          <a:uFill>
                            <a:solidFill>
                              <a:srgbClr val="FFFFFF"/>
                            </a:solidFill>
                          </a:uFill>
                          <a:latin typeface="+mn-lt"/>
                          <a:ea typeface="Calibri"/>
                        </a:rPr>
                        <a:t>Abbr</a:t>
                      </a:r>
                      <a:r>
                        <a:rPr lang="pl-PL" sz="1400" b="1" strike="noStrike" spc="-1" dirty="0">
                          <a:solidFill>
                            <a:srgbClr val="002060"/>
                          </a:solidFill>
                          <a:uFill>
                            <a:solidFill>
                              <a:srgbClr val="FFFFFF"/>
                            </a:solidFill>
                          </a:uFill>
                          <a:latin typeface="+mn-lt"/>
                          <a:ea typeface="Calibri"/>
                        </a:rPr>
                        <a:t>.</a:t>
                      </a:r>
                      <a:endParaRPr lang="pl-PL" sz="1400" b="0" strike="noStrike" spc="-1" dirty="0">
                        <a:solidFill>
                          <a:srgbClr val="000000"/>
                        </a:solidFill>
                        <a:uFill>
                          <a:solidFill>
                            <a:srgbClr val="FFFFFF"/>
                          </a:solidFill>
                        </a:uFill>
                        <a:latin typeface="+mn-lt"/>
                      </a:endParaRPr>
                    </a:p>
                  </a:txBody>
                  <a:tcPr marL="54000" marR="54000" anchor="ctr">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1" strike="noStrike" spc="-1" dirty="0" err="1">
                          <a:solidFill>
                            <a:srgbClr val="002060"/>
                          </a:solidFill>
                          <a:uFill>
                            <a:solidFill>
                              <a:srgbClr val="FFFFFF"/>
                            </a:solidFill>
                          </a:uFill>
                          <a:latin typeface="+mn-lt"/>
                          <a:ea typeface="Calibri"/>
                        </a:rPr>
                        <a:t>Algorithm</a:t>
                      </a:r>
                      <a:endParaRPr lang="pl-PL" sz="1400" b="0" strike="noStrike" spc="-1" dirty="0">
                        <a:solidFill>
                          <a:srgbClr val="000000"/>
                        </a:solidFill>
                        <a:uFill>
                          <a:solidFill>
                            <a:srgbClr val="FFFFFF"/>
                          </a:solidFill>
                        </a:uFill>
                        <a:latin typeface="+mn-lt"/>
                      </a:endParaRPr>
                    </a:p>
                  </a:txBody>
                  <a:tcPr marL="54000" marR="54000" anchor="ctr">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1" strike="noStrike" spc="-1" dirty="0" err="1">
                          <a:solidFill>
                            <a:srgbClr val="002060"/>
                          </a:solidFill>
                          <a:uFill>
                            <a:solidFill>
                              <a:srgbClr val="FFFFFF"/>
                            </a:solidFill>
                          </a:uFill>
                          <a:latin typeface="+mn-lt"/>
                          <a:ea typeface="Calibri"/>
                        </a:rPr>
                        <a:t>Sub-algorithms</a:t>
                      </a:r>
                      <a:endParaRPr lang="pl-PL" sz="1400" b="0" strike="noStrike" spc="-1" dirty="0">
                        <a:solidFill>
                          <a:srgbClr val="000000"/>
                        </a:solidFill>
                        <a:uFill>
                          <a:solidFill>
                            <a:srgbClr val="FFFFFF"/>
                          </a:solidFill>
                        </a:uFill>
                        <a:latin typeface="+mn-lt"/>
                      </a:endParaRPr>
                    </a:p>
                  </a:txBody>
                  <a:tcPr marL="54000" marR="54000" anchor="ctr">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1" strike="noStrike" spc="-1" dirty="0">
                          <a:solidFill>
                            <a:srgbClr val="002060"/>
                          </a:solidFill>
                          <a:uFill>
                            <a:solidFill>
                              <a:srgbClr val="FFFFFF"/>
                            </a:solidFill>
                          </a:uFill>
                          <a:latin typeface="+mn-lt"/>
                          <a:ea typeface="Calibri"/>
                        </a:rPr>
                        <a:t>Standard </a:t>
                      </a:r>
                      <a:r>
                        <a:rPr lang="pl-PL" sz="1400" b="1" strike="noStrike" spc="-1" dirty="0" err="1">
                          <a:solidFill>
                            <a:srgbClr val="002060"/>
                          </a:solidFill>
                          <a:uFill>
                            <a:solidFill>
                              <a:srgbClr val="FFFFFF"/>
                            </a:solidFill>
                          </a:uFill>
                          <a:latin typeface="+mn-lt"/>
                          <a:ea typeface="Calibri"/>
                        </a:rPr>
                        <a:t>RainGaugeQC</a:t>
                      </a:r>
                      <a:endParaRPr lang="pl-PL" sz="1400" b="0" strike="noStrike" spc="-1" dirty="0">
                        <a:solidFill>
                          <a:srgbClr val="000000"/>
                        </a:solidFill>
                        <a:uFill>
                          <a:solidFill>
                            <a:srgbClr val="FFFFFF"/>
                          </a:solidFill>
                        </a:uFill>
                        <a:latin typeface="+mn-lt"/>
                      </a:endParaRPr>
                    </a:p>
                  </a:txBody>
                  <a:tcPr marL="54000" marR="54000" anchor="ctr">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1" strike="noStrike" spc="-1" dirty="0">
                          <a:solidFill>
                            <a:srgbClr val="002060"/>
                          </a:solidFill>
                          <a:uFill>
                            <a:solidFill>
                              <a:srgbClr val="FFFFFF"/>
                            </a:solidFill>
                          </a:uFill>
                          <a:latin typeface="+mn-lt"/>
                          <a:ea typeface="Calibri"/>
                        </a:rPr>
                        <a:t>Version for </a:t>
                      </a:r>
                      <a:r>
                        <a:rPr lang="pl-PL" sz="1400" b="1" strike="noStrike" spc="-1" dirty="0" err="1">
                          <a:solidFill>
                            <a:srgbClr val="002060"/>
                          </a:solidFill>
                          <a:uFill>
                            <a:solidFill>
                              <a:srgbClr val="FFFFFF"/>
                            </a:solidFill>
                          </a:uFill>
                          <a:latin typeface="+mn-lt"/>
                          <a:ea typeface="Calibri"/>
                        </a:rPr>
                        <a:t>unprofess</a:t>
                      </a:r>
                      <a:r>
                        <a:rPr lang="pl-PL" sz="1400" b="1" strike="noStrike" spc="-1" dirty="0">
                          <a:solidFill>
                            <a:srgbClr val="002060"/>
                          </a:solidFill>
                          <a:uFill>
                            <a:solidFill>
                              <a:srgbClr val="FFFFFF"/>
                            </a:solidFill>
                          </a:uFill>
                          <a:latin typeface="+mn-lt"/>
                          <a:ea typeface="Calibri"/>
                        </a:rPr>
                        <a:t>. </a:t>
                      </a:r>
                      <a:r>
                        <a:rPr lang="pl-PL" sz="1400" b="1" strike="noStrike" spc="-1" dirty="0" err="1">
                          <a:solidFill>
                            <a:srgbClr val="002060"/>
                          </a:solidFill>
                          <a:uFill>
                            <a:solidFill>
                              <a:srgbClr val="FFFFFF"/>
                            </a:solidFill>
                          </a:uFill>
                          <a:latin typeface="+mn-lt"/>
                          <a:ea typeface="Calibri"/>
                        </a:rPr>
                        <a:t>gauges</a:t>
                      </a:r>
                      <a:endParaRPr lang="pl-PL" sz="1400" b="0" strike="noStrike" spc="-1" dirty="0">
                        <a:solidFill>
                          <a:srgbClr val="000000"/>
                        </a:solidFill>
                        <a:uFill>
                          <a:solidFill>
                            <a:srgbClr val="FFFFFF"/>
                          </a:solidFill>
                        </a:uFill>
                        <a:latin typeface="+mn-lt"/>
                      </a:endParaRPr>
                    </a:p>
                  </a:txBody>
                  <a:tcPr marL="54000" marR="54000" anchor="ctr">
                    <a:lnL w="6480">
                      <a:solidFill>
                        <a:srgbClr val="002060"/>
                      </a:solidFill>
                    </a:lnL>
                    <a:lnR w="6480">
                      <a:solidFill>
                        <a:srgbClr val="002060"/>
                      </a:solidFill>
                    </a:lnR>
                    <a:lnT w="6480">
                      <a:solidFill>
                        <a:srgbClr val="002060"/>
                      </a:solidFill>
                    </a:lnT>
                    <a:lnB w="6480">
                      <a:solidFill>
                        <a:srgbClr val="002060"/>
                      </a:solidFill>
                    </a:lnB>
                    <a:noFill/>
                  </a:tcPr>
                </a:tc>
                <a:extLst>
                  <a:ext uri="{0D108BD9-81ED-4DB2-BD59-A6C34878D82A}">
                    <a16:rowId xmlns:a16="http://schemas.microsoft.com/office/drawing/2014/main" val="10000"/>
                  </a:ext>
                </a:extLst>
              </a:tr>
              <a:tr h="320040">
                <a:tc>
                  <a:txBody>
                    <a:bodyPr/>
                    <a:lstStyle/>
                    <a:p>
                      <a:pPr>
                        <a:lnSpc>
                          <a:spcPct val="107000"/>
                        </a:lnSpc>
                        <a:spcAft>
                          <a:spcPts val="799"/>
                        </a:spcAft>
                      </a:pPr>
                      <a:r>
                        <a:rPr lang="pl-PL" sz="1400" b="0" strike="noStrike" spc="-1" dirty="0">
                          <a:solidFill>
                            <a:srgbClr val="002060"/>
                          </a:solidFill>
                          <a:uFill>
                            <a:solidFill>
                              <a:srgbClr val="FFFFFF"/>
                            </a:solidFill>
                          </a:uFill>
                          <a:latin typeface="+mn-lt"/>
                          <a:ea typeface="Calibri"/>
                        </a:rPr>
                        <a:t>GEC</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rPr>
                        <a:t>Gross Error </a:t>
                      </a:r>
                      <a:r>
                        <a:rPr lang="pl-PL" sz="1400" b="0" strike="noStrike" spc="-1" dirty="0" err="1">
                          <a:solidFill>
                            <a:srgbClr val="002060"/>
                          </a:solidFill>
                          <a:uFill>
                            <a:solidFill>
                              <a:srgbClr val="FFFFFF"/>
                            </a:solidFill>
                          </a:uFill>
                          <a:latin typeface="+mn-lt"/>
                        </a:rPr>
                        <a:t>Check</a:t>
                      </a:r>
                      <a:endParaRPr lang="pl-PL" sz="1400" b="0" strike="noStrike" spc="-1" dirty="0">
                        <a:solidFill>
                          <a:srgbClr val="000000"/>
                        </a:solidFill>
                        <a:uFill>
                          <a:solidFill>
                            <a:srgbClr val="FFFFFF"/>
                          </a:solidFill>
                        </a:uFill>
                        <a:latin typeface="+mn-lt"/>
                      </a:endParaRPr>
                    </a:p>
                  </a:txBody>
                  <a:tcPr marL="27000" marR="27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endParaRPr lang="pl-PL" sz="1400" dirty="0">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01"/>
                  </a:ext>
                </a:extLst>
              </a:tr>
              <a:tr h="293400">
                <a:tc>
                  <a:txBody>
                    <a:bodyPr/>
                    <a:lstStyle/>
                    <a:p>
                      <a:pPr>
                        <a:lnSpc>
                          <a:spcPct val="107000"/>
                        </a:lnSpc>
                        <a:spcAft>
                          <a:spcPts val="799"/>
                        </a:spcAft>
                      </a:pPr>
                      <a:r>
                        <a:rPr lang="pl-PL" sz="1400" b="0" strike="noStrike" spc="-1">
                          <a:solidFill>
                            <a:srgbClr val="002060"/>
                          </a:solidFill>
                          <a:uFill>
                            <a:solidFill>
                              <a:srgbClr val="FFFFFF"/>
                            </a:solidFill>
                          </a:uFill>
                          <a:latin typeface="+mn-lt"/>
                          <a:ea typeface="Calibri"/>
                        </a:rPr>
                        <a:t>RC</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nSpc>
                          <a:spcPct val="107000"/>
                        </a:lnSpc>
                        <a:spcAft>
                          <a:spcPts val="799"/>
                        </a:spcAft>
                      </a:pPr>
                      <a:r>
                        <a:rPr lang="pl-PL" sz="1400" b="0" strike="noStrike" spc="-1" dirty="0" err="1">
                          <a:solidFill>
                            <a:srgbClr val="002060"/>
                          </a:solidFill>
                          <a:uFill>
                            <a:solidFill>
                              <a:srgbClr val="FFFFFF"/>
                            </a:solidFill>
                          </a:uFill>
                          <a:latin typeface="+mn-lt"/>
                        </a:rPr>
                        <a:t>Range</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Check</a:t>
                      </a:r>
                      <a:endParaRPr lang="pl-PL" sz="1400" b="0" strike="noStrike" spc="-1" dirty="0">
                        <a:solidFill>
                          <a:srgbClr val="000000"/>
                        </a:solidFill>
                        <a:uFill>
                          <a:solidFill>
                            <a:srgbClr val="FFFFFF"/>
                          </a:solidFill>
                        </a:uFill>
                        <a:latin typeface="+mn-lt"/>
                      </a:endParaRPr>
                    </a:p>
                  </a:txBody>
                  <a:tcPr marL="27000" marR="27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endParaRPr lang="pl-PL" sz="1400" dirty="0">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02"/>
                  </a:ext>
                </a:extLst>
              </a:tr>
              <a:tr h="266760">
                <a:tc rowSpan="2">
                  <a:txBody>
                    <a:bodyPr/>
                    <a:lstStyle/>
                    <a:p>
                      <a:pPr>
                        <a:lnSpc>
                          <a:spcPct val="107000"/>
                        </a:lnSpc>
                        <a:spcAft>
                          <a:spcPts val="799"/>
                        </a:spcAft>
                      </a:pPr>
                      <a:r>
                        <a:rPr lang="pl-PL" sz="1400" b="0" strike="noStrike" spc="-1">
                          <a:solidFill>
                            <a:srgbClr val="002060"/>
                          </a:solidFill>
                          <a:uFill>
                            <a:solidFill>
                              <a:srgbClr val="FFFFFF"/>
                            </a:solidFill>
                          </a:uFill>
                          <a:latin typeface="+mn-lt"/>
                          <a:ea typeface="Calibri"/>
                        </a:rPr>
                        <a:t>RCC</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rowSpan="2">
                  <a:txBody>
                    <a:bodyPr/>
                    <a:lstStyle/>
                    <a:p>
                      <a:pPr>
                        <a:lnSpc>
                          <a:spcPct val="107000"/>
                        </a:lnSpc>
                        <a:spcAft>
                          <a:spcPts val="799"/>
                        </a:spcAft>
                      </a:pPr>
                      <a:r>
                        <a:rPr lang="pl-PL" sz="1400" b="0" strike="noStrike" spc="-1">
                          <a:solidFill>
                            <a:srgbClr val="002060"/>
                          </a:solidFill>
                          <a:uFill>
                            <a:solidFill>
                              <a:srgbClr val="FFFFFF"/>
                            </a:solidFill>
                          </a:uFill>
                          <a:latin typeface="+mn-lt"/>
                        </a:rPr>
                        <a:t>Radar Conformity Check</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ea typeface="Calibri"/>
                        </a:rPr>
                        <a:t>1) </a:t>
                      </a:r>
                      <a:r>
                        <a:rPr lang="pl-PL" sz="1400" b="0" strike="noStrike" spc="-1" dirty="0" err="1">
                          <a:solidFill>
                            <a:srgbClr val="002060"/>
                          </a:solidFill>
                          <a:uFill>
                            <a:solidFill>
                              <a:srgbClr val="FFFFFF"/>
                            </a:solidFill>
                          </a:uFill>
                          <a:latin typeface="+mn-lt"/>
                          <a:ea typeface="Calibri"/>
                        </a:rPr>
                        <a:t>Detection</a:t>
                      </a:r>
                      <a:r>
                        <a:rPr lang="pl-PL" sz="1400" b="0" strike="noStrike" spc="-1" dirty="0">
                          <a:solidFill>
                            <a:srgbClr val="002060"/>
                          </a:solidFill>
                          <a:uFill>
                            <a:solidFill>
                              <a:srgbClr val="FFFFFF"/>
                            </a:solidFill>
                          </a:uFill>
                          <a:latin typeface="+mn-lt"/>
                          <a:ea typeface="Calibri"/>
                        </a:rPr>
                        <a:t> of </a:t>
                      </a:r>
                      <a:r>
                        <a:rPr lang="pl-PL" sz="1400" b="0" strike="noStrike" spc="-1" dirty="0" err="1">
                          <a:solidFill>
                            <a:srgbClr val="002060"/>
                          </a:solidFill>
                          <a:uFill>
                            <a:solidFill>
                              <a:srgbClr val="FFFFFF"/>
                            </a:solidFill>
                          </a:uFill>
                          <a:latin typeface="+mn-lt"/>
                          <a:ea typeface="Calibri"/>
                        </a:rPr>
                        <a:t>incorrect</a:t>
                      </a:r>
                      <a:r>
                        <a:rPr lang="pl-PL" sz="1400" b="0" strike="noStrike" spc="-1" dirty="0">
                          <a:solidFill>
                            <a:srgbClr val="002060"/>
                          </a:solidFill>
                          <a:uFill>
                            <a:solidFill>
                              <a:srgbClr val="FFFFFF"/>
                            </a:solidFill>
                          </a:uFill>
                          <a:latin typeface="+mn-lt"/>
                          <a:ea typeface="Calibri"/>
                        </a:rPr>
                        <a:t> „no </a:t>
                      </a:r>
                      <a:r>
                        <a:rPr lang="pl-PL" sz="1400" b="0" strike="noStrike" spc="-1" dirty="0" err="1">
                          <a:solidFill>
                            <a:srgbClr val="002060"/>
                          </a:solidFill>
                          <a:uFill>
                            <a:solidFill>
                              <a:srgbClr val="FFFFFF"/>
                            </a:solidFill>
                          </a:uFill>
                          <a:latin typeface="+mn-lt"/>
                          <a:ea typeface="Calibri"/>
                        </a:rPr>
                        <a:t>precipitation</a:t>
                      </a:r>
                      <a:r>
                        <a:rPr lang="pl-PL" sz="1400" b="0" strike="noStrike" spc="-1" dirty="0">
                          <a:solidFill>
                            <a:srgbClr val="002060"/>
                          </a:solidFill>
                          <a:uFill>
                            <a:solidFill>
                              <a:srgbClr val="FFFFFF"/>
                            </a:solidFill>
                          </a:uFill>
                          <a:latin typeface="+mn-lt"/>
                          <a:ea typeface="Calibri"/>
                        </a:rPr>
                        <a:t>” data</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03"/>
                  </a:ext>
                </a:extLst>
              </a:tr>
              <a:tr h="266760">
                <a:tc vMerge="1">
                  <a:txBody>
                    <a:bodyPr/>
                    <a:lstStyle/>
                    <a:p>
                      <a:endParaRPr lang="pl-PL"/>
                    </a:p>
                  </a:txBody>
                  <a:tcPr>
                    <a:solidFill>
                      <a:srgbClr val="729FCF"/>
                    </a:solidFill>
                  </a:tcPr>
                </a:tc>
                <a:tc vMerge="1">
                  <a:txBody>
                    <a:bodyPr/>
                    <a:lstStyle/>
                    <a:p>
                      <a:endParaRPr lang="pl-PL"/>
                    </a:p>
                  </a:txBody>
                  <a:tcPr>
                    <a:solidFill>
                      <a:srgbClr val="729FCF"/>
                    </a:solid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rPr>
                        <a:t>2) </a:t>
                      </a:r>
                      <a:r>
                        <a:rPr lang="pl-PL" sz="1400" b="0" strike="noStrike" spc="-1" dirty="0" err="1">
                          <a:solidFill>
                            <a:srgbClr val="002060"/>
                          </a:solidFill>
                          <a:uFill>
                            <a:solidFill>
                              <a:srgbClr val="FFFFFF"/>
                            </a:solidFill>
                          </a:uFill>
                          <a:latin typeface="+mn-lt"/>
                        </a:rPr>
                        <a:t>Detection</a:t>
                      </a:r>
                      <a:r>
                        <a:rPr lang="pl-PL" sz="1400" b="0" strike="noStrike" spc="-1" dirty="0">
                          <a:solidFill>
                            <a:srgbClr val="002060"/>
                          </a:solidFill>
                          <a:uFill>
                            <a:solidFill>
                              <a:srgbClr val="FFFFFF"/>
                            </a:solidFill>
                          </a:uFill>
                          <a:latin typeface="+mn-lt"/>
                        </a:rPr>
                        <a:t> of </a:t>
                      </a:r>
                      <a:r>
                        <a:rPr lang="pl-PL" sz="1400" b="0" strike="noStrike" spc="-1" dirty="0" err="1">
                          <a:solidFill>
                            <a:srgbClr val="002060"/>
                          </a:solidFill>
                          <a:uFill>
                            <a:solidFill>
                              <a:srgbClr val="FFFFFF"/>
                            </a:solidFill>
                          </a:uFill>
                          <a:latin typeface="+mn-lt"/>
                        </a:rPr>
                        <a:t>false</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precipitation</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reports</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04"/>
                  </a:ext>
                </a:extLst>
              </a:tr>
              <a:tr h="266760">
                <a:tc rowSpan="4">
                  <a:txBody>
                    <a:bodyPr/>
                    <a:lstStyle/>
                    <a:p>
                      <a:pPr>
                        <a:lnSpc>
                          <a:spcPct val="107000"/>
                        </a:lnSpc>
                        <a:spcAft>
                          <a:spcPts val="799"/>
                        </a:spcAft>
                      </a:pPr>
                      <a:r>
                        <a:rPr lang="pl-PL" sz="1400" b="0" strike="noStrike" spc="-1">
                          <a:solidFill>
                            <a:srgbClr val="002060"/>
                          </a:solidFill>
                          <a:uFill>
                            <a:solidFill>
                              <a:srgbClr val="FFFFFF"/>
                            </a:solidFill>
                          </a:uFill>
                          <a:latin typeface="+mn-lt"/>
                          <a:ea typeface="Calibri"/>
                        </a:rPr>
                        <a:t>TCC</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rowSpan="4">
                  <a:txBody>
                    <a:bodyPr/>
                    <a:lstStyle/>
                    <a:p>
                      <a:pPr>
                        <a:lnSpc>
                          <a:spcPct val="107000"/>
                        </a:lnSpc>
                        <a:spcAft>
                          <a:spcPts val="799"/>
                        </a:spcAft>
                      </a:pPr>
                      <a:r>
                        <a:rPr lang="pl-PL" sz="1400" b="0" strike="noStrike" spc="-1" dirty="0" err="1">
                          <a:solidFill>
                            <a:srgbClr val="002060"/>
                          </a:solidFill>
                          <a:uFill>
                            <a:solidFill>
                              <a:srgbClr val="FFFFFF"/>
                            </a:solidFill>
                          </a:uFill>
                          <a:latin typeface="+mn-lt"/>
                        </a:rPr>
                        <a:t>Temporal</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Consistency</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Check</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FFE699"/>
                    </a:solid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rPr>
                        <a:t>1) </a:t>
                      </a:r>
                      <a:r>
                        <a:rPr lang="pl-PL" sz="1400" b="0" strike="noStrike" spc="-1" dirty="0" err="1">
                          <a:solidFill>
                            <a:srgbClr val="002060"/>
                          </a:solidFill>
                          <a:uFill>
                            <a:solidFill>
                              <a:srgbClr val="FFFFFF"/>
                            </a:solidFill>
                          </a:uFill>
                          <a:latin typeface="+mn-lt"/>
                        </a:rPr>
                        <a:t>Detection</a:t>
                      </a:r>
                      <a:r>
                        <a:rPr lang="pl-PL" sz="1400" b="0" strike="noStrike" spc="-1" dirty="0">
                          <a:solidFill>
                            <a:srgbClr val="002060"/>
                          </a:solidFill>
                          <a:uFill>
                            <a:solidFill>
                              <a:srgbClr val="FFFFFF"/>
                            </a:solidFill>
                          </a:uFill>
                          <a:latin typeface="+mn-lt"/>
                        </a:rPr>
                        <a:t> of </a:t>
                      </a:r>
                      <a:r>
                        <a:rPr lang="pl-PL" sz="1400" b="0" strike="noStrike" spc="-1" dirty="0" err="1">
                          <a:solidFill>
                            <a:srgbClr val="002060"/>
                          </a:solidFill>
                          <a:uFill>
                            <a:solidFill>
                              <a:srgbClr val="FFFFFF"/>
                            </a:solidFill>
                          </a:uFill>
                          <a:latin typeface="+mn-lt"/>
                        </a:rPr>
                        <a:t>blocked</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sensors</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05"/>
                  </a:ext>
                </a:extLst>
              </a:tr>
              <a:tr h="266760">
                <a:tc vMerge="1">
                  <a:txBody>
                    <a:bodyPr/>
                    <a:lstStyle/>
                    <a:p>
                      <a:endParaRPr lang="pl-PL"/>
                    </a:p>
                  </a:txBody>
                  <a:tcPr>
                    <a:solidFill>
                      <a:srgbClr val="729FCF"/>
                    </a:solidFill>
                  </a:tcPr>
                </a:tc>
                <a:tc vMerge="1">
                  <a:txBody>
                    <a:bodyPr/>
                    <a:lstStyle/>
                    <a:p>
                      <a:endParaRPr lang="pl-PL"/>
                    </a:p>
                  </a:txBody>
                  <a:tcPr>
                    <a:solidFill>
                      <a:srgbClr val="729FCF"/>
                    </a:solid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rPr>
                        <a:t>2) </a:t>
                      </a:r>
                      <a:r>
                        <a:rPr lang="pl-PL" sz="1400" b="0" strike="noStrike" spc="-1" dirty="0" err="1">
                          <a:solidFill>
                            <a:srgbClr val="002060"/>
                          </a:solidFill>
                          <a:uFill>
                            <a:solidFill>
                              <a:srgbClr val="FFFFFF"/>
                            </a:solidFill>
                          </a:uFill>
                          <a:latin typeface="+mn-lt"/>
                        </a:rPr>
                        <a:t>Comparison</a:t>
                      </a:r>
                      <a:r>
                        <a:rPr lang="pl-PL" sz="1400" b="0" strike="noStrike" spc="-1" dirty="0">
                          <a:solidFill>
                            <a:srgbClr val="002060"/>
                          </a:solidFill>
                          <a:uFill>
                            <a:solidFill>
                              <a:srgbClr val="FFFFFF"/>
                            </a:solidFill>
                          </a:uFill>
                          <a:latin typeface="+mn-lt"/>
                        </a:rPr>
                        <a:t> of </a:t>
                      </a:r>
                      <a:r>
                        <a:rPr lang="pl-PL" sz="1400" b="0" strike="noStrike" spc="-1" dirty="0" err="1">
                          <a:solidFill>
                            <a:srgbClr val="002060"/>
                          </a:solidFill>
                          <a:uFill>
                            <a:solidFill>
                              <a:srgbClr val="FFFFFF"/>
                            </a:solidFill>
                          </a:uFill>
                          <a:latin typeface="+mn-lt"/>
                        </a:rPr>
                        <a:t>two</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sensors</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endParaRPr lang="pl-PL" sz="1400" dirty="0">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extLst>
                  <a:ext uri="{0D108BD9-81ED-4DB2-BD59-A6C34878D82A}">
                    <a16:rowId xmlns:a16="http://schemas.microsoft.com/office/drawing/2014/main" val="10006"/>
                  </a:ext>
                </a:extLst>
              </a:tr>
              <a:tr h="266760">
                <a:tc vMerge="1">
                  <a:txBody>
                    <a:bodyPr/>
                    <a:lstStyle/>
                    <a:p>
                      <a:endParaRPr lang="pl-PL"/>
                    </a:p>
                  </a:txBody>
                  <a:tcPr>
                    <a:solidFill>
                      <a:srgbClr val="729FCF"/>
                    </a:solidFill>
                  </a:tcPr>
                </a:tc>
                <a:tc vMerge="1">
                  <a:txBody>
                    <a:bodyPr/>
                    <a:lstStyle/>
                    <a:p>
                      <a:endParaRPr lang="pl-PL"/>
                    </a:p>
                  </a:txBody>
                  <a:tcPr>
                    <a:solidFill>
                      <a:srgbClr val="729FCF"/>
                    </a:solid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rPr>
                        <a:t>3) Time </a:t>
                      </a:r>
                      <a:r>
                        <a:rPr lang="pl-PL" sz="1400" b="0" strike="noStrike" spc="-1" dirty="0" err="1">
                          <a:solidFill>
                            <a:srgbClr val="002060"/>
                          </a:solidFill>
                          <a:uFill>
                            <a:solidFill>
                              <a:srgbClr val="FFFFFF"/>
                            </a:solidFill>
                          </a:uFill>
                          <a:latin typeface="+mn-lt"/>
                        </a:rPr>
                        <a:t>series</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comparison</a:t>
                      </a:r>
                      <a:r>
                        <a:rPr lang="pl-PL" sz="1400" b="0" strike="noStrike" spc="-1" dirty="0">
                          <a:solidFill>
                            <a:srgbClr val="002060"/>
                          </a:solidFill>
                          <a:uFill>
                            <a:solidFill>
                              <a:srgbClr val="FFFFFF"/>
                            </a:solidFill>
                          </a:uFill>
                          <a:latin typeface="+mn-lt"/>
                        </a:rPr>
                        <a:t> with </a:t>
                      </a:r>
                      <a:r>
                        <a:rPr lang="pl-PL" sz="1400" b="0" strike="noStrike" spc="-1" dirty="0" err="1">
                          <a:solidFill>
                            <a:srgbClr val="002060"/>
                          </a:solidFill>
                          <a:uFill>
                            <a:solidFill>
                              <a:srgbClr val="FFFFFF"/>
                            </a:solidFill>
                          </a:uFill>
                          <a:latin typeface="+mn-lt"/>
                        </a:rPr>
                        <a:t>weather</a:t>
                      </a:r>
                      <a:r>
                        <a:rPr lang="pl-PL" sz="1400" b="0" strike="noStrike" spc="-1" dirty="0">
                          <a:solidFill>
                            <a:srgbClr val="002060"/>
                          </a:solidFill>
                          <a:uFill>
                            <a:solidFill>
                              <a:srgbClr val="FFFFFF"/>
                            </a:solidFill>
                          </a:uFill>
                          <a:latin typeface="+mn-lt"/>
                        </a:rPr>
                        <a:t> radar</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FFE699"/>
                    </a:solidFill>
                  </a:tcPr>
                </a:tc>
                <a:tc>
                  <a:txBody>
                    <a:bodyPr/>
                    <a:lstStyle/>
                    <a:p>
                      <a:endParaRPr lang="pl-PL" sz="1400" dirty="0">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FFE699"/>
                    </a:solidFill>
                  </a:tcPr>
                </a:tc>
                <a:extLst>
                  <a:ext uri="{0D108BD9-81ED-4DB2-BD59-A6C34878D82A}">
                    <a16:rowId xmlns:a16="http://schemas.microsoft.com/office/drawing/2014/main" val="10007"/>
                  </a:ext>
                </a:extLst>
              </a:tr>
              <a:tr h="266760">
                <a:tc vMerge="1">
                  <a:txBody>
                    <a:bodyPr/>
                    <a:lstStyle/>
                    <a:p>
                      <a:endParaRPr lang="pl-PL"/>
                    </a:p>
                  </a:txBody>
                  <a:tcPr>
                    <a:solidFill>
                      <a:srgbClr val="729FCF"/>
                    </a:solidFill>
                  </a:tcPr>
                </a:tc>
                <a:tc vMerge="1">
                  <a:txBody>
                    <a:bodyPr/>
                    <a:lstStyle/>
                    <a:p>
                      <a:endParaRPr lang="pl-PL"/>
                    </a:p>
                  </a:txBody>
                  <a:tcPr>
                    <a:solidFill>
                      <a:srgbClr val="729FCF"/>
                    </a:solidFill>
                  </a:tcPr>
                </a:tc>
                <a:tc>
                  <a:txBody>
                    <a:bodyPr/>
                    <a:lstStyle/>
                    <a:p>
                      <a:pPr>
                        <a:lnSpc>
                          <a:spcPct val="107000"/>
                        </a:lnSpc>
                        <a:spcAft>
                          <a:spcPts val="799"/>
                        </a:spcAft>
                      </a:pPr>
                      <a:r>
                        <a:rPr lang="pl-PL" sz="1400" b="0" strike="noStrike" spc="-1">
                          <a:solidFill>
                            <a:srgbClr val="002060"/>
                          </a:solidFill>
                          <a:uFill>
                            <a:solidFill>
                              <a:srgbClr val="FFFFFF"/>
                            </a:solidFill>
                          </a:uFill>
                          <a:latin typeface="+mn-lt"/>
                        </a:rPr>
                        <a:t>4) Bias correction with adjusted radar data</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FFE699"/>
                    </a:solidFill>
                  </a:tcPr>
                </a:tc>
                <a:tc>
                  <a:txBody>
                    <a:bodyPr/>
                    <a:lstStyle/>
                    <a:p>
                      <a:endParaRPr lang="pl-PL" sz="1400" dirty="0">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FFE699"/>
                    </a:solidFill>
                  </a:tcPr>
                </a:tc>
                <a:extLst>
                  <a:ext uri="{0D108BD9-81ED-4DB2-BD59-A6C34878D82A}">
                    <a16:rowId xmlns:a16="http://schemas.microsoft.com/office/drawing/2014/main" val="10008"/>
                  </a:ext>
                </a:extLst>
              </a:tr>
              <a:tr h="266760">
                <a:tc rowSpan="2">
                  <a:txBody>
                    <a:bodyPr/>
                    <a:lstStyle/>
                    <a:p>
                      <a:pPr>
                        <a:lnSpc>
                          <a:spcPct val="107000"/>
                        </a:lnSpc>
                        <a:spcAft>
                          <a:spcPts val="799"/>
                        </a:spcAft>
                      </a:pPr>
                      <a:r>
                        <a:rPr lang="pl-PL" sz="1400" b="0" strike="noStrike" spc="-1">
                          <a:solidFill>
                            <a:srgbClr val="002060"/>
                          </a:solidFill>
                          <a:uFill>
                            <a:solidFill>
                              <a:srgbClr val="FFFFFF"/>
                            </a:solidFill>
                          </a:uFill>
                          <a:latin typeface="+mn-lt"/>
                          <a:ea typeface="Calibri"/>
                        </a:rPr>
                        <a:t>SCC</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rowSpan="2">
                  <a:txBody>
                    <a:bodyPr/>
                    <a:lstStyle/>
                    <a:p>
                      <a:pPr>
                        <a:lnSpc>
                          <a:spcPct val="107000"/>
                        </a:lnSpc>
                        <a:spcAft>
                          <a:spcPts val="799"/>
                        </a:spcAft>
                      </a:pPr>
                      <a:r>
                        <a:rPr lang="pl-PL" sz="1400" b="0" strike="noStrike" spc="-1">
                          <a:solidFill>
                            <a:srgbClr val="002060"/>
                          </a:solidFill>
                          <a:uFill>
                            <a:solidFill>
                              <a:srgbClr val="FFFFFF"/>
                            </a:solidFill>
                          </a:uFill>
                          <a:latin typeface="+mn-lt"/>
                        </a:rPr>
                        <a:t>Spatial Consistency Check</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nSpc>
                          <a:spcPct val="107000"/>
                        </a:lnSpc>
                        <a:spcAft>
                          <a:spcPts val="799"/>
                        </a:spcAft>
                      </a:pPr>
                      <a:r>
                        <a:rPr lang="pl-PL" sz="1400" b="0" strike="noStrike" spc="-1">
                          <a:solidFill>
                            <a:srgbClr val="002060"/>
                          </a:solidFill>
                          <a:uFill>
                            <a:solidFill>
                              <a:srgbClr val="FFFFFF"/>
                            </a:solidFill>
                          </a:uFill>
                          <a:latin typeface="+mn-lt"/>
                        </a:rPr>
                        <a:t>1) Detection of outliers from the local vicinity</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09"/>
                  </a:ext>
                </a:extLst>
              </a:tr>
              <a:tr h="441720">
                <a:tc vMerge="1">
                  <a:txBody>
                    <a:bodyPr/>
                    <a:lstStyle/>
                    <a:p>
                      <a:endParaRPr lang="pl-PL"/>
                    </a:p>
                  </a:txBody>
                  <a:tcPr>
                    <a:solidFill>
                      <a:srgbClr val="729FCF"/>
                    </a:solidFill>
                  </a:tcPr>
                </a:tc>
                <a:tc vMerge="1">
                  <a:txBody>
                    <a:bodyPr/>
                    <a:lstStyle/>
                    <a:p>
                      <a:endParaRPr lang="pl-PL"/>
                    </a:p>
                  </a:txBody>
                  <a:tcPr>
                    <a:solidFill>
                      <a:srgbClr val="729FCF"/>
                    </a:solidFill>
                  </a:tcPr>
                </a:tc>
                <a:tc>
                  <a:txBody>
                    <a:bodyPr/>
                    <a:lstStyle/>
                    <a:p>
                      <a:pPr>
                        <a:lnSpc>
                          <a:spcPct val="107000"/>
                        </a:lnSpc>
                        <a:spcAft>
                          <a:spcPts val="799"/>
                        </a:spcAft>
                      </a:pPr>
                      <a:r>
                        <a:rPr lang="pl-PL" sz="1400" b="0" strike="noStrike" spc="-1" dirty="0">
                          <a:solidFill>
                            <a:srgbClr val="002060"/>
                          </a:solidFill>
                          <a:uFill>
                            <a:solidFill>
                              <a:srgbClr val="FFFFFF"/>
                            </a:solidFill>
                          </a:uFill>
                          <a:latin typeface="+mn-lt"/>
                        </a:rPr>
                        <a:t>2) Advanced </a:t>
                      </a:r>
                      <a:r>
                        <a:rPr lang="pl-PL" sz="1400" b="0" strike="noStrike" spc="-1" dirty="0" err="1">
                          <a:solidFill>
                            <a:srgbClr val="002060"/>
                          </a:solidFill>
                          <a:uFill>
                            <a:solidFill>
                              <a:srgbClr val="FFFFFF"/>
                            </a:solidFill>
                          </a:uFill>
                          <a:latin typeface="+mn-lt"/>
                        </a:rPr>
                        <a:t>detection</a:t>
                      </a:r>
                      <a:r>
                        <a:rPr lang="pl-PL" sz="1400" b="0" strike="noStrike" spc="-1" dirty="0">
                          <a:solidFill>
                            <a:srgbClr val="002060"/>
                          </a:solidFill>
                          <a:uFill>
                            <a:solidFill>
                              <a:srgbClr val="FFFFFF"/>
                            </a:solidFill>
                          </a:uFill>
                          <a:latin typeface="+mn-lt"/>
                        </a:rPr>
                        <a:t> of </a:t>
                      </a:r>
                      <a:r>
                        <a:rPr lang="pl-PL" sz="1400" b="0" strike="noStrike" spc="-1" dirty="0" err="1">
                          <a:solidFill>
                            <a:srgbClr val="002060"/>
                          </a:solidFill>
                          <a:uFill>
                            <a:solidFill>
                              <a:srgbClr val="FFFFFF"/>
                            </a:solidFill>
                          </a:uFill>
                          <a:latin typeface="+mn-lt"/>
                        </a:rPr>
                        <a:t>outliers</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taking</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into</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account</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additional</a:t>
                      </a:r>
                      <a:r>
                        <a:rPr lang="pl-PL" sz="1400" b="0" strike="noStrike" spc="-1" dirty="0">
                          <a:solidFill>
                            <a:srgbClr val="002060"/>
                          </a:solidFill>
                          <a:uFill>
                            <a:solidFill>
                              <a:srgbClr val="FFFFFF"/>
                            </a:solidFill>
                          </a:uFill>
                          <a:latin typeface="+mn-lt"/>
                        </a:rPr>
                        <a:t> </a:t>
                      </a:r>
                      <a:r>
                        <a:rPr lang="pl-PL" sz="1400" b="0" strike="noStrike" spc="-1" dirty="0" err="1">
                          <a:solidFill>
                            <a:srgbClr val="002060"/>
                          </a:solidFill>
                          <a:uFill>
                            <a:solidFill>
                              <a:srgbClr val="FFFFFF"/>
                            </a:solidFill>
                          </a:uFill>
                          <a:latin typeface="+mn-lt"/>
                        </a:rPr>
                        <a:t>percentiles</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noFill/>
                  </a:tcPr>
                </a:tc>
                <a:tc>
                  <a:txBody>
                    <a:bodyPr/>
                    <a:lstStyle/>
                    <a:p>
                      <a:pPr algn="ctr">
                        <a:lnSpc>
                          <a:spcPct val="107000"/>
                        </a:lnSpc>
                        <a:spcAft>
                          <a:spcPts val="799"/>
                        </a:spcAft>
                      </a:pPr>
                      <a:r>
                        <a:rPr lang="pl-PL" sz="1400" b="0" strike="noStrike" spc="-1">
                          <a:solidFill>
                            <a:srgbClr val="002060"/>
                          </a:solidFill>
                          <a:uFill>
                            <a:solidFill>
                              <a:srgbClr val="FFFFFF"/>
                            </a:solidFill>
                          </a:uFill>
                          <a:latin typeface="+mn-lt"/>
                          <a:ea typeface="Calibri"/>
                        </a:rPr>
                        <a:t>x</a:t>
                      </a:r>
                      <a:endParaRPr lang="pl-PL" sz="1400" b="0" strike="noStrike" spc="-1">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tc>
                  <a:txBody>
                    <a:bodyPr/>
                    <a:lstStyle/>
                    <a:p>
                      <a:pPr algn="ctr">
                        <a:lnSpc>
                          <a:spcPct val="107000"/>
                        </a:lnSpc>
                        <a:spcAft>
                          <a:spcPts val="799"/>
                        </a:spcAft>
                      </a:pPr>
                      <a:r>
                        <a:rPr lang="pl-PL" sz="1400" b="0" strike="noStrike" spc="-1" dirty="0">
                          <a:solidFill>
                            <a:srgbClr val="002060"/>
                          </a:solidFill>
                          <a:uFill>
                            <a:solidFill>
                              <a:srgbClr val="FFFFFF"/>
                            </a:solidFill>
                          </a:uFill>
                          <a:latin typeface="+mn-lt"/>
                          <a:ea typeface="Calibri"/>
                        </a:rPr>
                        <a:t>x</a:t>
                      </a:r>
                      <a:endParaRPr lang="pl-PL" sz="1400" b="0" strike="noStrike" spc="-1" dirty="0">
                        <a:solidFill>
                          <a:srgbClr val="000000"/>
                        </a:solidFill>
                        <a:uFill>
                          <a:solidFill>
                            <a:srgbClr val="FFFFFF"/>
                          </a:solidFill>
                        </a:uFill>
                        <a:latin typeface="+mn-lt"/>
                      </a:endParaRPr>
                    </a:p>
                  </a:txBody>
                  <a:tcPr marL="54000" marR="54000">
                    <a:lnL w="6480">
                      <a:solidFill>
                        <a:srgbClr val="002060"/>
                      </a:solidFill>
                    </a:lnL>
                    <a:lnR w="6480">
                      <a:solidFill>
                        <a:srgbClr val="002060"/>
                      </a:solidFill>
                    </a:lnR>
                    <a:lnT w="6480">
                      <a:solidFill>
                        <a:srgbClr val="002060"/>
                      </a:solidFill>
                    </a:lnT>
                    <a:lnB w="6480">
                      <a:solidFill>
                        <a:srgbClr val="002060"/>
                      </a:solidFill>
                    </a:lnB>
                    <a:solidFill>
                      <a:srgbClr val="B4C6E7"/>
                    </a:solidFill>
                  </a:tcPr>
                </a:tc>
                <a:extLst>
                  <a:ext uri="{0D108BD9-81ED-4DB2-BD59-A6C34878D82A}">
                    <a16:rowId xmlns:a16="http://schemas.microsoft.com/office/drawing/2014/main" val="10010"/>
                  </a:ext>
                </a:extLst>
              </a:tr>
            </a:tbl>
          </a:graphicData>
        </a:graphic>
      </p:graphicFrame>
      <p:sp>
        <p:nvSpPr>
          <p:cNvPr id="2" name="CustomShape 3">
            <a:extLst>
              <a:ext uri="{FF2B5EF4-FFF2-40B4-BE49-F238E27FC236}">
                <a16:creationId xmlns:a16="http://schemas.microsoft.com/office/drawing/2014/main" id="{B26BA452-D610-8600-1C9D-786C6318E853}"/>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3" name="CustomShape 4">
            <a:extLst>
              <a:ext uri="{FF2B5EF4-FFF2-40B4-BE49-F238E27FC236}">
                <a16:creationId xmlns:a16="http://schemas.microsoft.com/office/drawing/2014/main" id="{F432E001-1B78-A935-39C6-74E183D30FA0}"/>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 name="CustomShape 5">
            <a:extLst>
              <a:ext uri="{FF2B5EF4-FFF2-40B4-BE49-F238E27FC236}">
                <a16:creationId xmlns:a16="http://schemas.microsoft.com/office/drawing/2014/main" id="{7B7A5E96-C3E3-4397-7E60-404498C6A865}"/>
              </a:ext>
            </a:extLst>
          </p:cNvPr>
          <p:cNvSpPr/>
          <p:nvPr/>
        </p:nvSpPr>
        <p:spPr>
          <a:xfrm>
            <a:off x="146880" y="144000"/>
            <a:ext cx="6546240" cy="21924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dirty="0"/>
          </a:p>
        </p:txBody>
      </p:sp>
      <p:pic>
        <p:nvPicPr>
          <p:cNvPr id="5" name="Grafika 7">
            <a:extLst>
              <a:ext uri="{FF2B5EF4-FFF2-40B4-BE49-F238E27FC236}">
                <a16:creationId xmlns:a16="http://schemas.microsoft.com/office/drawing/2014/main" id="{FAD6A06D-419C-1532-3E24-53F9C8FAEF4B}"/>
              </a:ext>
            </a:extLst>
          </p:cNvPr>
          <p:cNvPicPr>
            <a:picLocks noChangeAspect="1"/>
          </p:cNvPicPr>
          <p:nvPr/>
        </p:nvPicPr>
        <p:blipFill>
          <a:blip r:embed="rId3"/>
          <a:stretch/>
        </p:blipFill>
        <p:spPr>
          <a:xfrm>
            <a:off x="7389104" y="101773"/>
            <a:ext cx="1445429" cy="509591"/>
          </a:xfrm>
          <a:prstGeom prst="rect">
            <a:avLst/>
          </a:prstGeom>
          <a:ln>
            <a:noFill/>
          </a:ln>
        </p:spPr>
      </p:pic>
      <p:sp>
        <p:nvSpPr>
          <p:cNvPr id="6" name="CustomShape 7">
            <a:extLst>
              <a:ext uri="{FF2B5EF4-FFF2-40B4-BE49-F238E27FC236}">
                <a16:creationId xmlns:a16="http://schemas.microsoft.com/office/drawing/2014/main" id="{FB74C911-E020-12CD-B948-947D24BFC664}"/>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trike="noStrike" spc="-1" dirty="0">
                <a:solidFill>
                  <a:srgbClr val="FFFFFF"/>
                </a:solidFill>
                <a:uFill>
                  <a:solidFill>
                    <a:srgbClr val="FFFFFF"/>
                  </a:solidFill>
                </a:uFill>
                <a:latin typeface="Arial"/>
                <a:ea typeface="Times New Roman"/>
              </a:rPr>
              <a:t>2.1</a:t>
            </a:r>
            <a:r>
              <a:rPr lang="pl-PL" sz="2000" b="1" spc="-1" dirty="0">
                <a:solidFill>
                  <a:srgbClr val="FFFFFF"/>
                </a:solidFill>
                <a:uFill>
                  <a:solidFill>
                    <a:srgbClr val="FFFFFF"/>
                  </a:solidFill>
                </a:uFill>
                <a:latin typeface="Arial"/>
              </a:rPr>
              <a:t>. </a:t>
            </a:r>
            <a:r>
              <a:rPr lang="en-US" sz="2000" b="1" spc="-1" dirty="0">
                <a:solidFill>
                  <a:srgbClr val="FFFFFF"/>
                </a:solidFill>
                <a:uFill>
                  <a:solidFill>
                    <a:srgbClr val="FFFFFF"/>
                  </a:solidFill>
                </a:uFill>
                <a:latin typeface="Arial"/>
              </a:rPr>
              <a:t>Development and testing automatic QC methods based on the </a:t>
            </a:r>
            <a:r>
              <a:rPr lang="en-US" sz="2000" b="1" spc="-1" dirty="0" err="1">
                <a:solidFill>
                  <a:srgbClr val="FFFFFF"/>
                </a:solidFill>
                <a:uFill>
                  <a:solidFill>
                    <a:srgbClr val="FFFFFF"/>
                  </a:solidFill>
                </a:uFill>
                <a:latin typeface="Arial"/>
              </a:rPr>
              <a:t>RainGaugeQC</a:t>
            </a:r>
            <a:r>
              <a:rPr lang="en-US" sz="2000" b="1" spc="-1" dirty="0">
                <a:solidFill>
                  <a:srgbClr val="FFFFFF"/>
                </a:solidFill>
                <a:uFill>
                  <a:solidFill>
                    <a:srgbClr val="FFFFFF"/>
                  </a:solidFill>
                </a:uFill>
                <a:latin typeface="Arial"/>
              </a:rPr>
              <a:t> algorithms</a:t>
            </a:r>
            <a:endParaRPr lang="pl-PL" sz="2000" b="1"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3543420" y="4458960"/>
            <a:ext cx="5119920" cy="2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400" b="0" strike="noStrike" spc="-1">
                <a:solidFill>
                  <a:srgbClr val="FFFFFF"/>
                </a:solidFill>
                <a:uFill>
                  <a:solidFill>
                    <a:srgbClr val="FFFFFF"/>
                  </a:solidFill>
                </a:uFill>
                <a:latin typeface="Arial"/>
                <a:ea typeface="DejaVu Sans"/>
              </a:rPr>
              <a:t>Tytuł prezentacji z tutaj</a:t>
            </a:r>
            <a:endParaRPr lang="pl-PL" sz="2400" b="0" strike="noStrike" spc="-1">
              <a:solidFill>
                <a:srgbClr val="000000"/>
              </a:solidFill>
              <a:uFill>
                <a:solidFill>
                  <a:srgbClr val="FFFFFF"/>
                </a:solidFill>
              </a:uFill>
              <a:latin typeface="Arial"/>
            </a:endParaRPr>
          </a:p>
        </p:txBody>
      </p:sp>
      <p:sp>
        <p:nvSpPr>
          <p:cNvPr id="81" name="CustomShape 5"/>
          <p:cNvSpPr/>
          <p:nvPr/>
        </p:nvSpPr>
        <p:spPr>
          <a:xfrm>
            <a:off x="1150200" y="957330"/>
            <a:ext cx="662508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b="1" strike="noStrike" spc="-1" dirty="0">
                <a:solidFill>
                  <a:srgbClr val="002060"/>
                </a:solidFill>
                <a:uFill>
                  <a:solidFill>
                    <a:srgbClr val="FFFFFF"/>
                  </a:solidFill>
                </a:uFill>
                <a:latin typeface="Arial"/>
                <a:ea typeface="DejaVu Sans"/>
              </a:rPr>
              <a:t>Design and </a:t>
            </a:r>
            <a:r>
              <a:rPr lang="pl-PL" b="1" strike="noStrike" spc="-1" dirty="0" err="1">
                <a:solidFill>
                  <a:srgbClr val="002060"/>
                </a:solidFill>
                <a:uFill>
                  <a:solidFill>
                    <a:srgbClr val="FFFFFF"/>
                  </a:solidFill>
                </a:uFill>
                <a:latin typeface="Arial"/>
                <a:ea typeface="DejaVu Sans"/>
              </a:rPr>
              <a:t>implementation</a:t>
            </a:r>
            <a:r>
              <a:rPr lang="pl-PL" b="1" strike="noStrike" spc="-1" dirty="0">
                <a:solidFill>
                  <a:srgbClr val="002060"/>
                </a:solidFill>
                <a:uFill>
                  <a:solidFill>
                    <a:srgbClr val="FFFFFF"/>
                  </a:solidFill>
                </a:uFill>
                <a:latin typeface="Arial"/>
                <a:ea typeface="DejaVu Sans"/>
              </a:rPr>
              <a:t> of version of the </a:t>
            </a:r>
            <a:r>
              <a:rPr lang="pl-PL" b="1" strike="noStrike" spc="-1" dirty="0" err="1">
                <a:solidFill>
                  <a:srgbClr val="002060"/>
                </a:solidFill>
                <a:uFill>
                  <a:solidFill>
                    <a:srgbClr val="FFFFFF"/>
                  </a:solidFill>
                </a:uFill>
                <a:latin typeface="Arial"/>
                <a:ea typeface="DejaVu Sans"/>
              </a:rPr>
              <a:t>RainGaugeQC</a:t>
            </a:r>
            <a:r>
              <a:rPr lang="pl-PL" b="1" strike="noStrike" spc="-1" dirty="0">
                <a:solidFill>
                  <a:srgbClr val="002060"/>
                </a:solidFill>
                <a:uFill>
                  <a:solidFill>
                    <a:srgbClr val="FFFFFF"/>
                  </a:solidFill>
                </a:uFill>
                <a:latin typeface="Arial"/>
                <a:ea typeface="DejaVu Sans"/>
              </a:rPr>
              <a:t> software for QC of </a:t>
            </a:r>
            <a:r>
              <a:rPr lang="pl-PL" b="1" strike="noStrike" spc="-1" dirty="0" err="1">
                <a:solidFill>
                  <a:srgbClr val="002060"/>
                </a:solidFill>
                <a:uFill>
                  <a:solidFill>
                    <a:srgbClr val="FFFFFF"/>
                  </a:solidFill>
                </a:uFill>
                <a:latin typeface="Arial"/>
                <a:ea typeface="DejaVu Sans"/>
              </a:rPr>
              <a:t>unprofessional</a:t>
            </a:r>
            <a:r>
              <a:rPr lang="pl-PL" b="1" strike="noStrike" spc="-1" dirty="0">
                <a:solidFill>
                  <a:srgbClr val="002060"/>
                </a:solidFill>
                <a:uFill>
                  <a:solidFill>
                    <a:srgbClr val="FFFFFF"/>
                  </a:solidFill>
                </a:uFill>
                <a:latin typeface="Arial"/>
                <a:ea typeface="DejaVu Sans"/>
              </a:rPr>
              <a:t> </a:t>
            </a:r>
            <a:r>
              <a:rPr lang="pl-PL" b="1" strike="noStrike" spc="-1" dirty="0" err="1">
                <a:solidFill>
                  <a:srgbClr val="002060"/>
                </a:solidFill>
                <a:uFill>
                  <a:solidFill>
                    <a:srgbClr val="FFFFFF"/>
                  </a:solidFill>
                </a:uFill>
                <a:latin typeface="Arial"/>
                <a:ea typeface="DejaVu Sans"/>
              </a:rPr>
              <a:t>gauges</a:t>
            </a:r>
            <a:r>
              <a:rPr lang="pl-PL" b="0" strike="noStrike" spc="-1" dirty="0">
                <a:solidFill>
                  <a:srgbClr val="002060"/>
                </a:solidFill>
                <a:uFill>
                  <a:solidFill>
                    <a:srgbClr val="FFFFFF"/>
                  </a:solidFill>
                </a:uFill>
                <a:latin typeface="Arial"/>
                <a:ea typeface="DejaVu Sans"/>
              </a:rPr>
              <a:t> </a:t>
            </a:r>
          </a:p>
          <a:p>
            <a:pPr algn="ctr">
              <a:lnSpc>
                <a:spcPct val="100000"/>
              </a:lnSpc>
            </a:pPr>
            <a:endParaRPr lang="pl-PL" spc="-1" dirty="0">
              <a:solidFill>
                <a:srgbClr val="002060"/>
              </a:solidFill>
              <a:uFill>
                <a:solidFill>
                  <a:srgbClr val="FFFFFF"/>
                </a:solidFill>
              </a:uFill>
              <a:latin typeface="Arial"/>
            </a:endParaRPr>
          </a:p>
          <a:p>
            <a:pPr algn="ctr">
              <a:lnSpc>
                <a:spcPct val="100000"/>
              </a:lnSpc>
            </a:pPr>
            <a:endParaRPr lang="pl-PL" b="0" strike="noStrike" spc="-1" dirty="0">
              <a:solidFill>
                <a:srgbClr val="002060"/>
              </a:solidFill>
              <a:uFill>
                <a:solidFill>
                  <a:srgbClr val="FFFFFF"/>
                </a:solidFill>
              </a:uFill>
              <a:latin typeface="Arial"/>
            </a:endParaRPr>
          </a:p>
          <a:p>
            <a:pPr algn="ctr">
              <a:lnSpc>
                <a:spcPct val="100000"/>
              </a:lnSpc>
            </a:pPr>
            <a:endParaRPr lang="pl-PL" b="0" strike="noStrike" spc="-1" dirty="0">
              <a:solidFill>
                <a:srgbClr val="000000"/>
              </a:solidFill>
              <a:uFill>
                <a:solidFill>
                  <a:srgbClr val="FFFFFF"/>
                </a:solidFill>
              </a:uFill>
              <a:latin typeface="Arial"/>
            </a:endParaRPr>
          </a:p>
        </p:txBody>
      </p:sp>
      <p:sp>
        <p:nvSpPr>
          <p:cNvPr id="2" name="CustomShape 3">
            <a:extLst>
              <a:ext uri="{FF2B5EF4-FFF2-40B4-BE49-F238E27FC236}">
                <a16:creationId xmlns:a16="http://schemas.microsoft.com/office/drawing/2014/main" id="{B26BA452-D610-8600-1C9D-786C6318E853}"/>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3" name="CustomShape 4">
            <a:extLst>
              <a:ext uri="{FF2B5EF4-FFF2-40B4-BE49-F238E27FC236}">
                <a16:creationId xmlns:a16="http://schemas.microsoft.com/office/drawing/2014/main" id="{F432E001-1B78-A935-39C6-74E183D30FA0}"/>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 name="CustomShape 5">
            <a:extLst>
              <a:ext uri="{FF2B5EF4-FFF2-40B4-BE49-F238E27FC236}">
                <a16:creationId xmlns:a16="http://schemas.microsoft.com/office/drawing/2014/main" id="{7B7A5E96-C3E3-4397-7E60-404498C6A865}"/>
              </a:ext>
            </a:extLst>
          </p:cNvPr>
          <p:cNvSpPr/>
          <p:nvPr/>
        </p:nvSpPr>
        <p:spPr>
          <a:xfrm>
            <a:off x="146880" y="144000"/>
            <a:ext cx="6546240" cy="21924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dirty="0"/>
          </a:p>
        </p:txBody>
      </p:sp>
      <p:pic>
        <p:nvPicPr>
          <p:cNvPr id="5" name="Grafika 7">
            <a:extLst>
              <a:ext uri="{FF2B5EF4-FFF2-40B4-BE49-F238E27FC236}">
                <a16:creationId xmlns:a16="http://schemas.microsoft.com/office/drawing/2014/main" id="{FAD6A06D-419C-1532-3E24-53F9C8FAEF4B}"/>
              </a:ext>
            </a:extLst>
          </p:cNvPr>
          <p:cNvPicPr>
            <a:picLocks noChangeAspect="1"/>
          </p:cNvPicPr>
          <p:nvPr/>
        </p:nvPicPr>
        <p:blipFill>
          <a:blip r:embed="rId3"/>
          <a:stretch/>
        </p:blipFill>
        <p:spPr>
          <a:xfrm>
            <a:off x="7389104" y="101773"/>
            <a:ext cx="1445429" cy="509591"/>
          </a:xfrm>
          <a:prstGeom prst="rect">
            <a:avLst/>
          </a:prstGeom>
          <a:ln>
            <a:noFill/>
          </a:ln>
        </p:spPr>
      </p:pic>
      <p:sp>
        <p:nvSpPr>
          <p:cNvPr id="6" name="CustomShape 7">
            <a:extLst>
              <a:ext uri="{FF2B5EF4-FFF2-40B4-BE49-F238E27FC236}">
                <a16:creationId xmlns:a16="http://schemas.microsoft.com/office/drawing/2014/main" id="{FB74C911-E020-12CD-B948-947D24BFC664}"/>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trike="noStrike" spc="-1" dirty="0">
                <a:solidFill>
                  <a:srgbClr val="FFFFFF"/>
                </a:solidFill>
                <a:uFill>
                  <a:solidFill>
                    <a:srgbClr val="FFFFFF"/>
                  </a:solidFill>
                </a:uFill>
                <a:latin typeface="Arial"/>
                <a:ea typeface="Times New Roman"/>
              </a:rPr>
              <a:t>2.1</a:t>
            </a:r>
            <a:r>
              <a:rPr lang="pl-PL" sz="2000" b="1" spc="-1" dirty="0">
                <a:solidFill>
                  <a:srgbClr val="FFFFFF"/>
                </a:solidFill>
                <a:uFill>
                  <a:solidFill>
                    <a:srgbClr val="FFFFFF"/>
                  </a:solidFill>
                </a:uFill>
                <a:latin typeface="Arial"/>
              </a:rPr>
              <a:t>. </a:t>
            </a:r>
            <a:r>
              <a:rPr lang="en-US" sz="2000" b="1" spc="-1" dirty="0">
                <a:solidFill>
                  <a:srgbClr val="FFFFFF"/>
                </a:solidFill>
                <a:uFill>
                  <a:solidFill>
                    <a:srgbClr val="FFFFFF"/>
                  </a:solidFill>
                </a:uFill>
                <a:latin typeface="Arial"/>
              </a:rPr>
              <a:t>Development and testing automatic QC methods based on the </a:t>
            </a:r>
            <a:r>
              <a:rPr lang="en-US" sz="2000" b="1" spc="-1" dirty="0" err="1">
                <a:solidFill>
                  <a:srgbClr val="FFFFFF"/>
                </a:solidFill>
                <a:uFill>
                  <a:solidFill>
                    <a:srgbClr val="FFFFFF"/>
                  </a:solidFill>
                </a:uFill>
                <a:latin typeface="Arial"/>
              </a:rPr>
              <a:t>RainGaugeQC</a:t>
            </a:r>
            <a:r>
              <a:rPr lang="en-US" sz="2000" b="1" spc="-1" dirty="0">
                <a:solidFill>
                  <a:srgbClr val="FFFFFF"/>
                </a:solidFill>
                <a:uFill>
                  <a:solidFill>
                    <a:srgbClr val="FFFFFF"/>
                  </a:solidFill>
                </a:uFill>
                <a:latin typeface="Arial"/>
              </a:rPr>
              <a:t> algorithms</a:t>
            </a:r>
            <a:endParaRPr lang="pl-PL" sz="2000" b="1" spc="-1" dirty="0">
              <a:solidFill>
                <a:srgbClr val="FFFFFF"/>
              </a:solidFill>
              <a:uFill>
                <a:solidFill>
                  <a:srgbClr val="FFFFFF"/>
                </a:solidFill>
              </a:uFill>
              <a:latin typeface="Arial"/>
            </a:endParaRPr>
          </a:p>
        </p:txBody>
      </p:sp>
      <p:sp>
        <p:nvSpPr>
          <p:cNvPr id="8" name="pole tekstowe 7">
            <a:extLst>
              <a:ext uri="{FF2B5EF4-FFF2-40B4-BE49-F238E27FC236}">
                <a16:creationId xmlns:a16="http://schemas.microsoft.com/office/drawing/2014/main" id="{DA7582DD-EF45-EF27-E231-8758186F3458}"/>
              </a:ext>
            </a:extLst>
          </p:cNvPr>
          <p:cNvSpPr txBox="1"/>
          <p:nvPr/>
        </p:nvSpPr>
        <p:spPr>
          <a:xfrm>
            <a:off x="1766454" y="2394437"/>
            <a:ext cx="4572000" cy="369332"/>
          </a:xfrm>
          <a:prstGeom prst="rect">
            <a:avLst/>
          </a:prstGeom>
          <a:noFill/>
        </p:spPr>
        <p:txBody>
          <a:bodyPr wrap="square">
            <a:spAutoFit/>
          </a:bodyPr>
          <a:lstStyle/>
          <a:p>
            <a:endParaRPr lang="en-GB" dirty="0"/>
          </a:p>
        </p:txBody>
      </p:sp>
      <p:sp>
        <p:nvSpPr>
          <p:cNvPr id="10" name="pole tekstowe 9">
            <a:extLst>
              <a:ext uri="{FF2B5EF4-FFF2-40B4-BE49-F238E27FC236}">
                <a16:creationId xmlns:a16="http://schemas.microsoft.com/office/drawing/2014/main" id="{A3C6C4B2-0ED2-A8B0-B056-31EFE6E15C4E}"/>
              </a:ext>
            </a:extLst>
          </p:cNvPr>
          <p:cNvSpPr txBox="1"/>
          <p:nvPr/>
        </p:nvSpPr>
        <p:spPr>
          <a:xfrm>
            <a:off x="526454" y="1914253"/>
            <a:ext cx="7585364" cy="3416320"/>
          </a:xfrm>
          <a:prstGeom prst="rect">
            <a:avLst/>
          </a:prstGeom>
          <a:noFill/>
        </p:spPr>
        <p:txBody>
          <a:bodyPr wrap="square">
            <a:spAutoFit/>
          </a:bodyPr>
          <a:lstStyle/>
          <a:p>
            <a:r>
              <a:rPr lang="pl-PL" dirty="0">
                <a:solidFill>
                  <a:srgbClr val="002060"/>
                </a:solidFill>
              </a:rPr>
              <a:t>T</a:t>
            </a:r>
            <a:r>
              <a:rPr lang="en-GB" dirty="0">
                <a:solidFill>
                  <a:srgbClr val="002060"/>
                </a:solidFill>
              </a:rPr>
              <a:t>he following sub-algorithms have been designed and are in the process of </a:t>
            </a:r>
            <a:r>
              <a:rPr lang="en-GB" dirty="0" err="1">
                <a:solidFill>
                  <a:srgbClr val="002060"/>
                </a:solidFill>
              </a:rPr>
              <a:t>verifi</a:t>
            </a:r>
            <a:r>
              <a:rPr lang="pl-PL" dirty="0" err="1">
                <a:solidFill>
                  <a:srgbClr val="002060"/>
                </a:solidFill>
              </a:rPr>
              <a:t>cation</a:t>
            </a:r>
            <a:r>
              <a:rPr lang="en-GB" dirty="0">
                <a:solidFill>
                  <a:srgbClr val="002060"/>
                </a:solidFill>
              </a:rPr>
              <a:t>:</a:t>
            </a:r>
            <a:endParaRPr lang="pl-PL" dirty="0">
              <a:solidFill>
                <a:srgbClr val="002060"/>
              </a:solidFill>
            </a:endParaRPr>
          </a:p>
          <a:p>
            <a:endParaRPr lang="pl-PL" dirty="0">
              <a:solidFill>
                <a:srgbClr val="002060"/>
              </a:solidFill>
            </a:endParaRPr>
          </a:p>
          <a:p>
            <a:r>
              <a:rPr lang="pl-PL" dirty="0">
                <a:solidFill>
                  <a:srgbClr val="002060"/>
                </a:solidFill>
              </a:rPr>
              <a:t>TCC/3: </a:t>
            </a:r>
            <a:r>
              <a:rPr lang="en-US" dirty="0">
                <a:solidFill>
                  <a:srgbClr val="002060"/>
                </a:solidFill>
              </a:rPr>
              <a:t>Comparison of the </a:t>
            </a:r>
            <a:r>
              <a:rPr lang="pl-PL" dirty="0" err="1">
                <a:solidFill>
                  <a:srgbClr val="002060"/>
                </a:solidFill>
              </a:rPr>
              <a:t>agreement</a:t>
            </a:r>
            <a:r>
              <a:rPr lang="en-US" dirty="0">
                <a:solidFill>
                  <a:srgbClr val="002060"/>
                </a:solidFill>
              </a:rPr>
              <a:t> of time series of rain gauge data with radar observations.</a:t>
            </a:r>
            <a:endParaRPr lang="pl-PL" dirty="0">
              <a:solidFill>
                <a:srgbClr val="002060"/>
              </a:solidFill>
            </a:endParaRPr>
          </a:p>
          <a:p>
            <a:endParaRPr lang="pl-PL" dirty="0">
              <a:solidFill>
                <a:srgbClr val="002060"/>
              </a:solidFill>
            </a:endParaRPr>
          </a:p>
          <a:p>
            <a:pPr lvl="1"/>
            <a:r>
              <a:rPr lang="en-US" dirty="0">
                <a:solidFill>
                  <a:srgbClr val="002060"/>
                </a:solidFill>
              </a:rPr>
              <a:t>The reduction in the quality index (QI) of data from a given rain gauge depends on the correlation coefficient of the time series (of the last 5 or 10 days) from that rain gauge with the radar time series at that pixel.</a:t>
            </a:r>
            <a:endParaRPr lang="pl-PL" dirty="0">
              <a:solidFill>
                <a:srgbClr val="002060"/>
              </a:solidFill>
            </a:endParaRPr>
          </a:p>
          <a:p>
            <a:endParaRPr lang="pl-PL" dirty="0">
              <a:solidFill>
                <a:srgbClr val="002060"/>
              </a:solidFill>
            </a:endParaRPr>
          </a:p>
          <a:p>
            <a:r>
              <a:rPr lang="pl-PL" dirty="0">
                <a:solidFill>
                  <a:srgbClr val="002060"/>
                </a:solidFill>
              </a:rPr>
              <a:t>TCC/4: </a:t>
            </a:r>
            <a:r>
              <a:rPr lang="en-US" dirty="0">
                <a:solidFill>
                  <a:srgbClr val="002060"/>
                </a:solidFill>
              </a:rPr>
              <a:t>Unbiasing by comparison with radar data (from the last 10 days).</a:t>
            </a:r>
            <a:endParaRPr lang="en-GB" dirty="0">
              <a:solidFill>
                <a:srgbClr val="002060"/>
              </a:solidFill>
            </a:endParaRPr>
          </a:p>
        </p:txBody>
      </p:sp>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0E1004FB-B949-64B1-A8C8-F2885490E4E1}"/>
                  </a:ext>
                </a:extLst>
              </p:cNvPr>
              <p:cNvSpPr txBox="1"/>
              <p:nvPr/>
            </p:nvSpPr>
            <p:spPr>
              <a:xfrm>
                <a:off x="2176740" y="5376327"/>
                <a:ext cx="4572000" cy="7455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𝑏𝑖𝑎𝑠</m:t>
                      </m:r>
                      <m:r>
                        <a:rPr lang="en-GB" i="0">
                          <a:latin typeface="Cambria Math" panose="02040503050406030204" pitchFamily="18" charset="0"/>
                        </a:rPr>
                        <m:t>=</m:t>
                      </m:r>
                      <m:f>
                        <m:fPr>
                          <m:ctrlPr>
                            <a:rPr lang="en-GB" i="1">
                              <a:solidFill>
                                <a:srgbClr val="836967"/>
                              </a:solidFill>
                              <a:latin typeface="Cambria Math" panose="02040503050406030204" pitchFamily="18" charset="0"/>
                            </a:rPr>
                          </m:ctrlPr>
                        </m:fPr>
                        <m:num>
                          <m:nary>
                            <m:naryPr>
                              <m:chr m:val="∑"/>
                              <m:limLoc m:val="undOvr"/>
                              <m:supHide m:val="on"/>
                              <m:ctrlPr>
                                <a:rPr lang="en-GB" i="1">
                                  <a:latin typeface="Cambria Math" panose="02040503050406030204" pitchFamily="18" charset="0"/>
                                </a:rPr>
                              </m:ctrlPr>
                            </m:naryPr>
                            <m:sub>
                              <m:r>
                                <a:rPr lang="en-GB" i="0">
                                  <a:latin typeface="Cambria Math" panose="02040503050406030204" pitchFamily="18" charset="0"/>
                                </a:rPr>
                                <m:t>10 </m:t>
                              </m:r>
                              <m:r>
                                <m:rPr>
                                  <m:sty m:val="p"/>
                                </m:rPr>
                                <a:rPr lang="en-GB" i="0">
                                  <a:latin typeface="Cambria Math" panose="02040503050406030204" pitchFamily="18" charset="0"/>
                                </a:rPr>
                                <m:t>d</m:t>
                              </m:r>
                              <m:r>
                                <a:rPr lang="pl-PL" b="0" i="1" smtClean="0">
                                  <a:latin typeface="Cambria Math" panose="02040503050406030204" pitchFamily="18" charset="0"/>
                                </a:rPr>
                                <m:t>𝑎𝑦𝑠</m:t>
                              </m:r>
                            </m:sub>
                            <m:sup/>
                            <m:e>
                              <m:d>
                                <m:dPr>
                                  <m:ctrlPr>
                                    <a:rPr lang="en-GB" i="1">
                                      <a:latin typeface="Cambria Math" panose="02040503050406030204" pitchFamily="18" charset="0"/>
                                    </a:rPr>
                                  </m:ctrlPr>
                                </m:dPr>
                                <m:e>
                                  <m:r>
                                    <a:rPr lang="en-GB" i="1">
                                      <a:latin typeface="Cambria Math" panose="02040503050406030204" pitchFamily="18" charset="0"/>
                                    </a:rPr>
                                    <m:t>𝑅</m:t>
                                  </m:r>
                                </m:e>
                              </m:d>
                            </m:e>
                          </m:nary>
                        </m:num>
                        <m:den>
                          <m:nary>
                            <m:naryPr>
                              <m:chr m:val="∑"/>
                              <m:limLoc m:val="undOvr"/>
                              <m:supHide m:val="on"/>
                              <m:ctrlPr>
                                <a:rPr lang="en-GB" i="1">
                                  <a:latin typeface="Cambria Math" panose="02040503050406030204" pitchFamily="18" charset="0"/>
                                </a:rPr>
                              </m:ctrlPr>
                            </m:naryPr>
                            <m:sub>
                              <m:r>
                                <a:rPr lang="en-GB" i="0">
                                  <a:latin typeface="Cambria Math" panose="02040503050406030204" pitchFamily="18" charset="0"/>
                                </a:rPr>
                                <m:t>10 </m:t>
                              </m:r>
                              <m:r>
                                <m:rPr>
                                  <m:sty m:val="p"/>
                                </m:rPr>
                                <a:rPr lang="en-GB" i="0">
                                  <a:latin typeface="Cambria Math" panose="02040503050406030204" pitchFamily="18" charset="0"/>
                                </a:rPr>
                                <m:t>d</m:t>
                              </m:r>
                              <m:r>
                                <a:rPr lang="pl-PL" b="0" i="1" smtClean="0">
                                  <a:latin typeface="Cambria Math" panose="02040503050406030204" pitchFamily="18" charset="0"/>
                                </a:rPr>
                                <m:t>𝑎𝑦𝑠</m:t>
                              </m:r>
                            </m:sub>
                            <m:sup/>
                            <m:e>
                              <m:d>
                                <m:dPr>
                                  <m:ctrlPr>
                                    <a:rPr lang="en-GB" i="1">
                                      <a:latin typeface="Cambria Math" panose="02040503050406030204" pitchFamily="18" charset="0"/>
                                    </a:rPr>
                                  </m:ctrlPr>
                                </m:dPr>
                                <m:e>
                                  <m:sSup>
                                    <m:sSupPr>
                                      <m:ctrlPr>
                                        <a:rPr lang="en-GB" i="1">
                                          <a:solidFill>
                                            <a:srgbClr val="836967"/>
                                          </a:solidFill>
                                          <a:latin typeface="Cambria Math" panose="02040503050406030204" pitchFamily="18" charset="0"/>
                                        </a:rPr>
                                      </m:ctrlPr>
                                    </m:sSupPr>
                                    <m:e>
                                      <m:r>
                                        <a:rPr lang="en-GB" i="1">
                                          <a:latin typeface="Cambria Math" panose="02040503050406030204" pitchFamily="18" charset="0"/>
                                        </a:rPr>
                                        <m:t>𝐺</m:t>
                                      </m:r>
                                    </m:e>
                                    <m:sup>
                                      <m:r>
                                        <a:rPr lang="en-GB" i="1">
                                          <a:latin typeface="Cambria Math" panose="02040503050406030204" pitchFamily="18" charset="0"/>
                                        </a:rPr>
                                        <m:t>𝑢𝑛𝑝𝑟𝑜𝑓</m:t>
                                      </m:r>
                                    </m:sup>
                                  </m:sSup>
                                </m:e>
                              </m:d>
                            </m:e>
                          </m:nary>
                        </m:den>
                      </m:f>
                    </m:oMath>
                  </m:oMathPara>
                </a14:m>
                <a:endParaRPr lang="en-GB" dirty="0"/>
              </a:p>
            </p:txBody>
          </p:sp>
        </mc:Choice>
        <mc:Fallback xmlns="">
          <p:sp>
            <p:nvSpPr>
              <p:cNvPr id="12" name="pole tekstowe 11">
                <a:extLst>
                  <a:ext uri="{FF2B5EF4-FFF2-40B4-BE49-F238E27FC236}">
                    <a16:creationId xmlns:a16="http://schemas.microsoft.com/office/drawing/2014/main" id="{0E1004FB-B949-64B1-A8C8-F2885490E4E1}"/>
                  </a:ext>
                </a:extLst>
              </p:cNvPr>
              <p:cNvSpPr txBox="1">
                <a:spLocks noRot="1" noChangeAspect="1" noMove="1" noResize="1" noEditPoints="1" noAdjustHandles="1" noChangeArrowheads="1" noChangeShapeType="1" noTextEdit="1"/>
              </p:cNvSpPr>
              <p:nvPr/>
            </p:nvSpPr>
            <p:spPr>
              <a:xfrm>
                <a:off x="2176740" y="5376327"/>
                <a:ext cx="4572000" cy="74558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46992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476880" y="4458960"/>
            <a:ext cx="5119920" cy="2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400" b="0" strike="noStrike" spc="-1">
                <a:solidFill>
                  <a:srgbClr val="FFFFFF"/>
                </a:solidFill>
                <a:uFill>
                  <a:solidFill>
                    <a:srgbClr val="FFFFFF"/>
                  </a:solidFill>
                </a:uFill>
                <a:latin typeface="Arial"/>
                <a:ea typeface="DejaVu Sans"/>
              </a:rPr>
              <a:t>Tytuł prezentacji z tutaj</a:t>
            </a:r>
            <a:endParaRPr lang="pl-PL" sz="2400" b="0" strike="noStrike" spc="-1">
              <a:solidFill>
                <a:srgbClr val="000000"/>
              </a:solidFill>
              <a:uFill>
                <a:solidFill>
                  <a:srgbClr val="FFFFFF"/>
                </a:solidFill>
              </a:uFill>
              <a:latin typeface="Arial"/>
            </a:endParaRPr>
          </a:p>
        </p:txBody>
      </p:sp>
      <p:sp>
        <p:nvSpPr>
          <p:cNvPr id="84" name="CustomShape 2"/>
          <p:cNvSpPr/>
          <p:nvPr/>
        </p:nvSpPr>
        <p:spPr>
          <a:xfrm>
            <a:off x="288360" y="1164240"/>
            <a:ext cx="8456400" cy="547668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a:p>
        </p:txBody>
      </p:sp>
      <p:sp>
        <p:nvSpPr>
          <p:cNvPr id="88" name="CustomShape 5"/>
          <p:cNvSpPr/>
          <p:nvPr/>
        </p:nvSpPr>
        <p:spPr>
          <a:xfrm>
            <a:off x="2728440" y="1144509"/>
            <a:ext cx="3576240" cy="42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pl-PL" spc="-1" dirty="0">
                <a:solidFill>
                  <a:srgbClr val="000040"/>
                </a:solidFill>
                <a:uFill>
                  <a:solidFill>
                    <a:srgbClr val="FFFFFF"/>
                  </a:solidFill>
                </a:uFill>
                <a:latin typeface="Arial"/>
              </a:rPr>
              <a:t>Analysis of </a:t>
            </a:r>
            <a:r>
              <a:rPr lang="pl-PL" spc="-1" dirty="0" err="1">
                <a:solidFill>
                  <a:srgbClr val="000040"/>
                </a:solidFill>
                <a:uFill>
                  <a:solidFill>
                    <a:srgbClr val="FFFFFF"/>
                  </a:solidFill>
                </a:uFill>
                <a:latin typeface="Arial"/>
              </a:rPr>
              <a:t>quality</a:t>
            </a:r>
            <a:r>
              <a:rPr lang="pl-PL" spc="-1" dirty="0">
                <a:solidFill>
                  <a:srgbClr val="000040"/>
                </a:solidFill>
                <a:uFill>
                  <a:solidFill>
                    <a:srgbClr val="FFFFFF"/>
                  </a:solidFill>
                </a:uFill>
                <a:latin typeface="Arial"/>
              </a:rPr>
              <a:t> </a:t>
            </a:r>
            <a:r>
              <a:rPr lang="pl-PL" spc="-1" dirty="0" err="1">
                <a:solidFill>
                  <a:srgbClr val="000040"/>
                </a:solidFill>
                <a:uFill>
                  <a:solidFill>
                    <a:srgbClr val="FFFFFF"/>
                  </a:solidFill>
                </a:uFill>
                <a:latin typeface="Arial"/>
              </a:rPr>
              <a:t>controlled</a:t>
            </a:r>
            <a:r>
              <a:rPr lang="pl-PL" spc="-1" dirty="0">
                <a:solidFill>
                  <a:srgbClr val="000040"/>
                </a:solidFill>
                <a:uFill>
                  <a:solidFill>
                    <a:srgbClr val="FFFFFF"/>
                  </a:solidFill>
                </a:uFill>
                <a:latin typeface="Arial"/>
              </a:rPr>
              <a:t> data</a:t>
            </a:r>
          </a:p>
          <a:p>
            <a:pPr algn="ctr"/>
            <a:endParaRPr lang="pl-PL" spc="-1" dirty="0">
              <a:solidFill>
                <a:srgbClr val="000040"/>
              </a:solidFill>
              <a:uFill>
                <a:solidFill>
                  <a:srgbClr val="FFFFFF"/>
                </a:solidFill>
              </a:uFill>
              <a:latin typeface="Arial"/>
            </a:endParaRPr>
          </a:p>
        </p:txBody>
      </p:sp>
      <p:sp>
        <p:nvSpPr>
          <p:cNvPr id="2" name="CustomShape 3">
            <a:extLst>
              <a:ext uri="{FF2B5EF4-FFF2-40B4-BE49-F238E27FC236}">
                <a16:creationId xmlns:a16="http://schemas.microsoft.com/office/drawing/2014/main" id="{6329B90A-2DCA-ACC4-F06B-79941D71F919}"/>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3" name="CustomShape 4">
            <a:extLst>
              <a:ext uri="{FF2B5EF4-FFF2-40B4-BE49-F238E27FC236}">
                <a16:creationId xmlns:a16="http://schemas.microsoft.com/office/drawing/2014/main" id="{C63DA1AB-5FCC-46DA-ED5E-06DDAFD892A0}"/>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 name="CustomShape 5">
            <a:extLst>
              <a:ext uri="{FF2B5EF4-FFF2-40B4-BE49-F238E27FC236}">
                <a16:creationId xmlns:a16="http://schemas.microsoft.com/office/drawing/2014/main" id="{C44849DD-B78F-4871-8323-20BF9924DBB9}"/>
              </a:ext>
            </a:extLst>
          </p:cNvPr>
          <p:cNvSpPr/>
          <p:nvPr/>
        </p:nvSpPr>
        <p:spPr>
          <a:xfrm>
            <a:off x="146880" y="144000"/>
            <a:ext cx="6546240" cy="21924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dirty="0"/>
          </a:p>
        </p:txBody>
      </p:sp>
      <p:pic>
        <p:nvPicPr>
          <p:cNvPr id="5" name="Grafika 7">
            <a:extLst>
              <a:ext uri="{FF2B5EF4-FFF2-40B4-BE49-F238E27FC236}">
                <a16:creationId xmlns:a16="http://schemas.microsoft.com/office/drawing/2014/main" id="{F30AA103-79BD-F9C3-8890-F1D209E51B33}"/>
              </a:ext>
            </a:extLst>
          </p:cNvPr>
          <p:cNvPicPr>
            <a:picLocks noChangeAspect="1"/>
          </p:cNvPicPr>
          <p:nvPr/>
        </p:nvPicPr>
        <p:blipFill>
          <a:blip r:embed="rId3"/>
          <a:stretch/>
        </p:blipFill>
        <p:spPr>
          <a:xfrm>
            <a:off x="7389104" y="101773"/>
            <a:ext cx="1445429" cy="509591"/>
          </a:xfrm>
          <a:prstGeom prst="rect">
            <a:avLst/>
          </a:prstGeom>
          <a:ln>
            <a:noFill/>
          </a:ln>
        </p:spPr>
      </p:pic>
      <p:sp>
        <p:nvSpPr>
          <p:cNvPr id="6" name="CustomShape 7">
            <a:extLst>
              <a:ext uri="{FF2B5EF4-FFF2-40B4-BE49-F238E27FC236}">
                <a16:creationId xmlns:a16="http://schemas.microsoft.com/office/drawing/2014/main" id="{856D217D-9FBA-8498-862B-1AAA521B5AF0}"/>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trike="noStrike" spc="-1" dirty="0">
                <a:solidFill>
                  <a:srgbClr val="FFFFFF"/>
                </a:solidFill>
                <a:uFill>
                  <a:solidFill>
                    <a:srgbClr val="FFFFFF"/>
                  </a:solidFill>
                </a:uFill>
                <a:latin typeface="Arial"/>
                <a:ea typeface="Times New Roman"/>
              </a:rPr>
              <a:t>2.1</a:t>
            </a:r>
            <a:r>
              <a:rPr lang="pl-PL" sz="2000" b="1" spc="-1" dirty="0">
                <a:solidFill>
                  <a:srgbClr val="FFFFFF"/>
                </a:solidFill>
                <a:uFill>
                  <a:solidFill>
                    <a:srgbClr val="FFFFFF"/>
                  </a:solidFill>
                </a:uFill>
                <a:latin typeface="Arial"/>
              </a:rPr>
              <a:t>. </a:t>
            </a:r>
            <a:r>
              <a:rPr lang="en-US" sz="2000" b="1" spc="-1" dirty="0">
                <a:solidFill>
                  <a:srgbClr val="FFFFFF"/>
                </a:solidFill>
                <a:uFill>
                  <a:solidFill>
                    <a:srgbClr val="FFFFFF"/>
                  </a:solidFill>
                </a:uFill>
                <a:latin typeface="Arial"/>
              </a:rPr>
              <a:t>Development and testing automatic QC methods based on the </a:t>
            </a:r>
            <a:r>
              <a:rPr lang="en-US" sz="2000" b="1" spc="-1" dirty="0" err="1">
                <a:solidFill>
                  <a:srgbClr val="FFFFFF"/>
                </a:solidFill>
                <a:uFill>
                  <a:solidFill>
                    <a:srgbClr val="FFFFFF"/>
                  </a:solidFill>
                </a:uFill>
                <a:latin typeface="Arial"/>
              </a:rPr>
              <a:t>RainGaugeQC</a:t>
            </a:r>
            <a:r>
              <a:rPr lang="en-US" sz="2000" b="1" spc="-1" dirty="0">
                <a:solidFill>
                  <a:srgbClr val="FFFFFF"/>
                </a:solidFill>
                <a:uFill>
                  <a:solidFill>
                    <a:srgbClr val="FFFFFF"/>
                  </a:solidFill>
                </a:uFill>
                <a:latin typeface="Arial"/>
              </a:rPr>
              <a:t> algorithms</a:t>
            </a:r>
            <a:endParaRPr lang="pl-PL" sz="2000" b="1" spc="-1" dirty="0">
              <a:solidFill>
                <a:srgbClr val="FFFFFF"/>
              </a:solidFill>
              <a:uFill>
                <a:solidFill>
                  <a:srgbClr val="FFFFFF"/>
                </a:solidFill>
              </a:uFill>
              <a:latin typeface="Arial"/>
            </a:endParaRPr>
          </a:p>
        </p:txBody>
      </p:sp>
      <p:pic>
        <p:nvPicPr>
          <p:cNvPr id="10" name="Obraz 9">
            <a:extLst>
              <a:ext uri="{FF2B5EF4-FFF2-40B4-BE49-F238E27FC236}">
                <a16:creationId xmlns:a16="http://schemas.microsoft.com/office/drawing/2014/main" id="{BBD73FF5-EA4D-CBE6-98EB-E50A64838C83}"/>
              </a:ext>
            </a:extLst>
          </p:cNvPr>
          <p:cNvPicPr>
            <a:picLocks noChangeAspect="1"/>
          </p:cNvPicPr>
          <p:nvPr/>
        </p:nvPicPr>
        <p:blipFill>
          <a:blip r:embed="rId4"/>
          <a:stretch>
            <a:fillRect/>
          </a:stretch>
        </p:blipFill>
        <p:spPr>
          <a:xfrm>
            <a:off x="399240" y="1835528"/>
            <a:ext cx="8109601" cy="454313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Obraz 2"/>
          <p:cNvPicPr/>
          <p:nvPr/>
        </p:nvPicPr>
        <p:blipFill>
          <a:blip r:embed="rId3"/>
          <a:stretch/>
        </p:blipFill>
        <p:spPr>
          <a:xfrm>
            <a:off x="0" y="0"/>
            <a:ext cx="9140400" cy="6854400"/>
          </a:xfrm>
          <a:prstGeom prst="rect">
            <a:avLst/>
          </a:prstGeom>
          <a:ln>
            <a:noFill/>
          </a:ln>
        </p:spPr>
      </p:pic>
      <p:sp>
        <p:nvSpPr>
          <p:cNvPr id="39" name="CustomShape 1"/>
          <p:cNvSpPr/>
          <p:nvPr/>
        </p:nvSpPr>
        <p:spPr>
          <a:xfrm>
            <a:off x="6629400" y="5351929"/>
            <a:ext cx="2439359" cy="1271351"/>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0" name="CustomShape 2"/>
          <p:cNvSpPr/>
          <p:nvPr/>
        </p:nvSpPr>
        <p:spPr>
          <a:xfrm>
            <a:off x="2439" y="5351929"/>
            <a:ext cx="6626961" cy="1271351"/>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dirty="0"/>
          </a:p>
        </p:txBody>
      </p:sp>
      <p:sp>
        <p:nvSpPr>
          <p:cNvPr id="41" name="CustomShape 3"/>
          <p:cNvSpPr/>
          <p:nvPr/>
        </p:nvSpPr>
        <p:spPr>
          <a:xfrm>
            <a:off x="278470" y="5271247"/>
            <a:ext cx="6238482" cy="140582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l"/>
            <a:r>
              <a:rPr lang="pl-PL" spc="-1" dirty="0" err="1">
                <a:solidFill>
                  <a:srgbClr val="FFFFFF"/>
                </a:solidFill>
                <a:uFill>
                  <a:solidFill>
                    <a:srgbClr val="FFFFFF"/>
                  </a:solidFill>
                </a:uFill>
                <a:latin typeface="Arial"/>
              </a:rPr>
              <a:t>Task</a:t>
            </a:r>
            <a:r>
              <a:rPr lang="pl-PL" spc="-1" dirty="0">
                <a:solidFill>
                  <a:srgbClr val="FFFFFF"/>
                </a:solidFill>
                <a:uFill>
                  <a:solidFill>
                    <a:srgbClr val="FFFFFF"/>
                  </a:solidFill>
                </a:uFill>
                <a:latin typeface="Arial"/>
              </a:rPr>
              <a:t> 3.1. </a:t>
            </a:r>
            <a:r>
              <a:rPr lang="en-US" spc="-1" dirty="0">
                <a:solidFill>
                  <a:srgbClr val="FFFFFF"/>
                </a:solidFill>
                <a:uFill>
                  <a:solidFill>
                    <a:srgbClr val="FFFFFF"/>
                  </a:solidFill>
                </a:uFill>
                <a:latin typeface="Arial"/>
              </a:rPr>
              <a:t>Processing different rainfall data sources (</a:t>
            </a:r>
            <a:r>
              <a:rPr lang="pl-PL" spc="-1" dirty="0" err="1">
                <a:solidFill>
                  <a:srgbClr val="FFFFFF"/>
                </a:solidFill>
                <a:uFill>
                  <a:solidFill>
                    <a:srgbClr val="FFFFFF"/>
                  </a:solidFill>
                </a:uFill>
                <a:latin typeface="Arial"/>
              </a:rPr>
              <a:t>PWSs</a:t>
            </a:r>
            <a:r>
              <a:rPr lang="en-US" spc="-1" dirty="0">
                <a:solidFill>
                  <a:srgbClr val="FFFFFF"/>
                </a:solidFill>
                <a:uFill>
                  <a:solidFill>
                    <a:srgbClr val="FFFFFF"/>
                  </a:solidFill>
                </a:uFill>
                <a:latin typeface="Arial"/>
              </a:rPr>
              <a:t>, </a:t>
            </a:r>
            <a:r>
              <a:rPr lang="pl-PL" spc="-1" dirty="0" err="1">
                <a:solidFill>
                  <a:srgbClr val="FFFFFF"/>
                </a:solidFill>
                <a:uFill>
                  <a:solidFill>
                    <a:srgbClr val="FFFFFF"/>
                  </a:solidFill>
                </a:uFill>
                <a:latin typeface="Arial"/>
              </a:rPr>
              <a:t>CMLs</a:t>
            </a:r>
            <a:r>
              <a:rPr lang="en-US" spc="-1" dirty="0">
                <a:solidFill>
                  <a:srgbClr val="FFFFFF"/>
                </a:solidFill>
                <a:uFill>
                  <a:solidFill>
                    <a:srgbClr val="FFFFFF"/>
                  </a:solidFill>
                </a:uFill>
                <a:latin typeface="Arial"/>
              </a:rPr>
              <a:t>, sewer/water service stations, etc.)</a:t>
            </a:r>
            <a:endParaRPr lang="pl-PL" spc="-1" dirty="0">
              <a:solidFill>
                <a:srgbClr val="FFFFFF"/>
              </a:solidFill>
              <a:uFill>
                <a:solidFill>
                  <a:srgbClr val="FFFFFF"/>
                </a:solidFill>
              </a:uFill>
              <a:latin typeface="Arial"/>
            </a:endParaRPr>
          </a:p>
          <a:p>
            <a:pPr algn="l">
              <a:spcBef>
                <a:spcPts val="600"/>
              </a:spcBef>
            </a:pPr>
            <a:r>
              <a:rPr lang="pl-PL" sz="1400" spc="-1" dirty="0">
                <a:solidFill>
                  <a:srgbClr val="FFFFFF"/>
                </a:solidFill>
                <a:uFill>
                  <a:solidFill>
                    <a:srgbClr val="FFFFFF"/>
                  </a:solidFill>
                </a:uFill>
                <a:latin typeface="Arial"/>
              </a:rPr>
              <a:t>Anna Jurczyk, Katarzyna Ośródka, Jan Szturc (IMGW-PIB, Poland)</a:t>
            </a:r>
          </a:p>
          <a:p>
            <a:pPr>
              <a:spcBef>
                <a:spcPts val="600"/>
              </a:spcBef>
              <a:spcAft>
                <a:spcPts val="600"/>
              </a:spcAft>
            </a:pPr>
            <a:r>
              <a:rPr lang="pl-PL" sz="1300" spc="-1" dirty="0">
                <a:solidFill>
                  <a:srgbClr val="FFFFFF"/>
                </a:solidFill>
                <a:uFill>
                  <a:solidFill>
                    <a:srgbClr val="FFFFFF"/>
                  </a:solidFill>
                </a:uFill>
                <a:latin typeface="Arial"/>
              </a:rPr>
              <a:t>Gdańsk, 11-15 </a:t>
            </a:r>
            <a:r>
              <a:rPr lang="pl-PL" sz="1300" spc="-1" dirty="0" err="1">
                <a:solidFill>
                  <a:srgbClr val="FFFFFF"/>
                </a:solidFill>
                <a:uFill>
                  <a:solidFill>
                    <a:srgbClr val="FFFFFF"/>
                  </a:solidFill>
                </a:uFill>
                <a:latin typeface="Arial"/>
              </a:rPr>
              <a:t>September</a:t>
            </a:r>
            <a:r>
              <a:rPr lang="pl-PL" sz="1300" spc="-1" dirty="0">
                <a:solidFill>
                  <a:srgbClr val="FFFFFF"/>
                </a:solidFill>
                <a:uFill>
                  <a:solidFill>
                    <a:srgbClr val="FFFFFF"/>
                  </a:solidFill>
                </a:uFill>
                <a:latin typeface="Arial"/>
              </a:rPr>
              <a:t> </a:t>
            </a:r>
            <a:r>
              <a:rPr lang="pl-PL" sz="1300" b="0" strike="noStrike" spc="-1" dirty="0">
                <a:solidFill>
                  <a:srgbClr val="FFFFFF"/>
                </a:solidFill>
                <a:uFill>
                  <a:solidFill>
                    <a:srgbClr val="FFFFFF"/>
                  </a:solidFill>
                </a:uFill>
                <a:latin typeface="Arial"/>
                <a:ea typeface="DejaVu Sans"/>
              </a:rPr>
              <a:t>2023</a:t>
            </a:r>
            <a:endParaRPr lang="pl-PL" sz="1300" b="0" strike="noStrike" spc="-1" dirty="0">
              <a:solidFill>
                <a:srgbClr val="000000"/>
              </a:solidFill>
              <a:uFill>
                <a:solidFill>
                  <a:srgbClr val="FFFFFF"/>
                </a:solidFill>
              </a:uFill>
              <a:latin typeface="Arial"/>
            </a:endParaRPr>
          </a:p>
        </p:txBody>
      </p:sp>
      <p:pic>
        <p:nvPicPr>
          <p:cNvPr id="42" name="Grafika 6"/>
          <p:cNvPicPr/>
          <p:nvPr/>
        </p:nvPicPr>
        <p:blipFill>
          <a:blip r:embed="rId4"/>
          <a:stretch/>
        </p:blipFill>
        <p:spPr>
          <a:xfrm>
            <a:off x="6873880" y="5658904"/>
            <a:ext cx="1947960" cy="684360"/>
          </a:xfrm>
          <a:prstGeom prst="rect">
            <a:avLst/>
          </a:prstGeom>
          <a:ln>
            <a:noFill/>
          </a:ln>
        </p:spPr>
      </p:pic>
    </p:spTree>
    <p:extLst>
      <p:ext uri="{BB962C8B-B14F-4D97-AF65-F5344CB8AC3E}">
        <p14:creationId xmlns:p14="http://schemas.microsoft.com/office/powerpoint/2010/main" val="20149898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ole tekstowe 17">
            <a:extLst>
              <a:ext uri="{FF2B5EF4-FFF2-40B4-BE49-F238E27FC236}">
                <a16:creationId xmlns:a16="http://schemas.microsoft.com/office/drawing/2014/main" id="{6E1EECFD-8EB5-276F-1E8E-F88EDBBBB66F}"/>
              </a:ext>
            </a:extLst>
          </p:cNvPr>
          <p:cNvSpPr txBox="1"/>
          <p:nvPr/>
        </p:nvSpPr>
        <p:spPr>
          <a:xfrm>
            <a:off x="315048" y="1037491"/>
            <a:ext cx="8326575" cy="1605568"/>
          </a:xfrm>
          <a:prstGeom prst="rect">
            <a:avLst/>
          </a:prstGeom>
          <a:noFill/>
        </p:spPr>
        <p:txBody>
          <a:bodyPr wrap="square" lIns="91440" tIns="45720" rIns="91440" bIns="45720" anchor="t">
            <a:spAutoFit/>
          </a:bodyPr>
          <a:lstStyle/>
          <a:p>
            <a:pPr>
              <a:spcAft>
                <a:spcPts val="450"/>
              </a:spcAft>
            </a:pPr>
            <a:r>
              <a:rPr lang="en-US" b="1" dirty="0" err="1">
                <a:solidFill>
                  <a:srgbClr val="002060"/>
                </a:solidFill>
                <a:latin typeface="Arial"/>
                <a:cs typeface="Arial"/>
              </a:rPr>
              <a:t>RainGRS</a:t>
            </a:r>
            <a:r>
              <a:rPr lang="en-US" b="1" dirty="0">
                <a:solidFill>
                  <a:srgbClr val="002060"/>
                </a:solidFill>
                <a:latin typeface="Arial"/>
                <a:cs typeface="Arial"/>
              </a:rPr>
              <a:t>+ model: </a:t>
            </a:r>
            <a:endParaRPr lang="pl-PL" b="1" dirty="0">
              <a:solidFill>
                <a:srgbClr val="002060"/>
              </a:solidFill>
              <a:latin typeface="Arial" panose="020B0604020202020204" pitchFamily="34" charset="0"/>
              <a:cs typeface="Arial" panose="020B0604020202020204" pitchFamily="34" charset="0"/>
            </a:endParaRPr>
          </a:p>
          <a:p>
            <a:pPr marL="324000">
              <a:spcAft>
                <a:spcPts val="450"/>
              </a:spcAft>
            </a:pPr>
            <a:r>
              <a:rPr lang="pl-PL" dirty="0">
                <a:solidFill>
                  <a:srgbClr val="002060"/>
                </a:solidFill>
                <a:latin typeface="Arial"/>
                <a:cs typeface="Arial"/>
              </a:rPr>
              <a:t>Q</a:t>
            </a:r>
            <a:r>
              <a:rPr lang="en-US" dirty="0" err="1">
                <a:solidFill>
                  <a:srgbClr val="002060"/>
                </a:solidFill>
                <a:latin typeface="Arial"/>
                <a:cs typeface="Arial"/>
              </a:rPr>
              <a:t>uality</a:t>
            </a:r>
            <a:r>
              <a:rPr lang="en-US" dirty="0">
                <a:solidFill>
                  <a:srgbClr val="002060"/>
                </a:solidFill>
                <a:latin typeface="Arial"/>
                <a:cs typeface="Arial"/>
              </a:rPr>
              <a:t>-based combination of rain gauge, radar and satellite data (QPE)</a:t>
            </a:r>
            <a:endParaRPr lang="pl-PL" dirty="0">
              <a:solidFill>
                <a:srgbClr val="002060"/>
              </a:solidFill>
              <a:latin typeface="Arial"/>
              <a:cs typeface="Arial"/>
            </a:endParaRPr>
          </a:p>
          <a:p>
            <a:endParaRPr lang="pl-PL" b="1" dirty="0">
              <a:solidFill>
                <a:srgbClr val="002060"/>
              </a:solidFill>
              <a:latin typeface="Arial" panose="020B0604020202020204" pitchFamily="34" charset="0"/>
              <a:cs typeface="Arial" panose="020B0604020202020204" pitchFamily="34" charset="0"/>
            </a:endParaRPr>
          </a:p>
          <a:p>
            <a:endParaRPr lang="pl-PL"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a:cs typeface="Arial"/>
              </a:rPr>
              <a:t>Input data</a:t>
            </a:r>
            <a:r>
              <a:rPr lang="en-US" dirty="0">
                <a:solidFill>
                  <a:srgbClr val="002060"/>
                </a:solidFill>
                <a:latin typeface="Arial"/>
                <a:cs typeface="Arial"/>
              </a:rPr>
              <a:t>:</a:t>
            </a:r>
            <a:endParaRPr lang="pl-PL" dirty="0">
              <a:solidFill>
                <a:srgbClr val="002060"/>
              </a:solidFill>
              <a:latin typeface="Arial"/>
              <a:cs typeface="Arial"/>
            </a:endParaRPr>
          </a:p>
        </p:txBody>
      </p:sp>
      <p:sp>
        <p:nvSpPr>
          <p:cNvPr id="2" name="CustomShape 3">
            <a:extLst>
              <a:ext uri="{FF2B5EF4-FFF2-40B4-BE49-F238E27FC236}">
                <a16:creationId xmlns:a16="http://schemas.microsoft.com/office/drawing/2014/main" id="{102D8AAB-6FC4-8C80-DD8C-BBAC1AA30845}"/>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3" name="CustomShape 4">
            <a:extLst>
              <a:ext uri="{FF2B5EF4-FFF2-40B4-BE49-F238E27FC236}">
                <a16:creationId xmlns:a16="http://schemas.microsoft.com/office/drawing/2014/main" id="{108659C7-6745-2C1A-13C9-914D2C2AEE9E}"/>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4" name="Grafika 7">
            <a:extLst>
              <a:ext uri="{FF2B5EF4-FFF2-40B4-BE49-F238E27FC236}">
                <a16:creationId xmlns:a16="http://schemas.microsoft.com/office/drawing/2014/main" id="{429E62D1-5604-9D52-690D-A7688A3741DC}"/>
              </a:ext>
            </a:extLst>
          </p:cNvPr>
          <p:cNvPicPr>
            <a:picLocks noChangeAspect="1"/>
          </p:cNvPicPr>
          <p:nvPr/>
        </p:nvPicPr>
        <p:blipFill>
          <a:blip r:embed="rId3"/>
          <a:stretch/>
        </p:blipFill>
        <p:spPr>
          <a:xfrm>
            <a:off x="7389104" y="101773"/>
            <a:ext cx="1445429" cy="509591"/>
          </a:xfrm>
          <a:prstGeom prst="rect">
            <a:avLst/>
          </a:prstGeom>
          <a:ln>
            <a:noFill/>
          </a:ln>
        </p:spPr>
      </p:pic>
      <p:sp>
        <p:nvSpPr>
          <p:cNvPr id="5" name="CustomShape 7">
            <a:extLst>
              <a:ext uri="{FF2B5EF4-FFF2-40B4-BE49-F238E27FC236}">
                <a16:creationId xmlns:a16="http://schemas.microsoft.com/office/drawing/2014/main" id="{45AEA52D-E17F-C22E-3F19-0B9B5182A6B7}"/>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a:t>
            </a:r>
            <a:endParaRPr lang="pl-PL" sz="2000" b="1" strike="noStrike" spc="-1" dirty="0">
              <a:solidFill>
                <a:srgbClr val="000000"/>
              </a:solidFill>
              <a:uFill>
                <a:solidFill>
                  <a:srgbClr val="FFFFFF"/>
                </a:solidFill>
              </a:uFill>
              <a:latin typeface="Arial"/>
            </a:endParaRPr>
          </a:p>
        </p:txBody>
      </p:sp>
      <p:graphicFrame>
        <p:nvGraphicFramePr>
          <p:cNvPr id="6" name="Tabela 5">
            <a:extLst>
              <a:ext uri="{FF2B5EF4-FFF2-40B4-BE49-F238E27FC236}">
                <a16:creationId xmlns:a16="http://schemas.microsoft.com/office/drawing/2014/main" id="{CDE00EA3-BBFE-AD3C-E85C-05B1F86E0744}"/>
              </a:ext>
            </a:extLst>
          </p:cNvPr>
          <p:cNvGraphicFramePr>
            <a:graphicFrameLocks noGrp="1"/>
          </p:cNvGraphicFramePr>
          <p:nvPr>
            <p:extLst>
              <p:ext uri="{D42A27DB-BD31-4B8C-83A1-F6EECF244321}">
                <p14:modId xmlns:p14="http://schemas.microsoft.com/office/powerpoint/2010/main" val="4127547911"/>
              </p:ext>
            </p:extLst>
          </p:nvPr>
        </p:nvGraphicFramePr>
        <p:xfrm>
          <a:off x="315048" y="2704305"/>
          <a:ext cx="8621690" cy="3961133"/>
        </p:xfrm>
        <a:graphic>
          <a:graphicData uri="http://schemas.openxmlformats.org/drawingml/2006/table">
            <a:tbl>
              <a:tblPr firstRow="1" firstCol="1" bandRow="1">
                <a:tableStyleId>{5940675A-B579-460E-94D1-54222C63F5DA}</a:tableStyleId>
              </a:tblPr>
              <a:tblGrid>
                <a:gridCol w="3124343">
                  <a:extLst>
                    <a:ext uri="{9D8B030D-6E8A-4147-A177-3AD203B41FA5}">
                      <a16:colId xmlns:a16="http://schemas.microsoft.com/office/drawing/2014/main" val="769517180"/>
                    </a:ext>
                  </a:extLst>
                </a:gridCol>
                <a:gridCol w="1339873">
                  <a:extLst>
                    <a:ext uri="{9D8B030D-6E8A-4147-A177-3AD203B41FA5}">
                      <a16:colId xmlns:a16="http://schemas.microsoft.com/office/drawing/2014/main" val="1108693775"/>
                    </a:ext>
                  </a:extLst>
                </a:gridCol>
                <a:gridCol w="1426464">
                  <a:extLst>
                    <a:ext uri="{9D8B030D-6E8A-4147-A177-3AD203B41FA5}">
                      <a16:colId xmlns:a16="http://schemas.microsoft.com/office/drawing/2014/main" val="767446682"/>
                    </a:ext>
                  </a:extLst>
                </a:gridCol>
                <a:gridCol w="1231392">
                  <a:extLst>
                    <a:ext uri="{9D8B030D-6E8A-4147-A177-3AD203B41FA5}">
                      <a16:colId xmlns:a16="http://schemas.microsoft.com/office/drawing/2014/main" val="628353648"/>
                    </a:ext>
                  </a:extLst>
                </a:gridCol>
                <a:gridCol w="1499618">
                  <a:extLst>
                    <a:ext uri="{9D8B030D-6E8A-4147-A177-3AD203B41FA5}">
                      <a16:colId xmlns:a16="http://schemas.microsoft.com/office/drawing/2014/main" val="1073791607"/>
                    </a:ext>
                  </a:extLst>
                </a:gridCol>
              </a:tblGrid>
              <a:tr h="0">
                <a:tc>
                  <a:txBody>
                    <a:bodyPr/>
                    <a:lstStyle/>
                    <a:p>
                      <a:pPr algn="ctr">
                        <a:lnSpc>
                          <a:spcPct val="107000"/>
                        </a:lnSpc>
                        <a:spcAft>
                          <a:spcPts val="800"/>
                        </a:spcAft>
                      </a:pPr>
                      <a:r>
                        <a:rPr lang="pl-PL" sz="1600" b="1" dirty="0">
                          <a:solidFill>
                            <a:srgbClr val="002060"/>
                          </a:solidFill>
                          <a:effectLst/>
                          <a:latin typeface="+mn-lt"/>
                        </a:rPr>
                        <a:t>Data</a:t>
                      </a:r>
                      <a:endParaRPr lang="pl-PL" sz="16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b="1" dirty="0" err="1">
                          <a:solidFill>
                            <a:srgbClr val="002060"/>
                          </a:solidFill>
                          <a:effectLst/>
                          <a:latin typeface="+mn-lt"/>
                        </a:rPr>
                        <a:t>Spatial</a:t>
                      </a:r>
                      <a:r>
                        <a:rPr lang="pl-PL" sz="1600" b="1" dirty="0">
                          <a:solidFill>
                            <a:srgbClr val="002060"/>
                          </a:solidFill>
                          <a:effectLst/>
                          <a:latin typeface="+mn-lt"/>
                        </a:rPr>
                        <a:t> resolution</a:t>
                      </a:r>
                      <a:endParaRPr lang="pl-PL" sz="16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b="1" dirty="0" err="1">
                          <a:solidFill>
                            <a:srgbClr val="002060"/>
                          </a:solidFill>
                          <a:effectLst/>
                          <a:latin typeface="+mn-lt"/>
                        </a:rPr>
                        <a:t>Temporal</a:t>
                      </a:r>
                      <a:r>
                        <a:rPr lang="pl-PL" sz="1600" b="1" dirty="0">
                          <a:solidFill>
                            <a:srgbClr val="002060"/>
                          </a:solidFill>
                          <a:effectLst/>
                          <a:latin typeface="+mn-lt"/>
                        </a:rPr>
                        <a:t> resolution</a:t>
                      </a:r>
                      <a:endParaRPr lang="pl-PL" sz="16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b="1" dirty="0" err="1">
                          <a:solidFill>
                            <a:srgbClr val="002060"/>
                          </a:solidFill>
                          <a:effectLst/>
                          <a:latin typeface="+mn-lt"/>
                        </a:rPr>
                        <a:t>Delay</a:t>
                      </a:r>
                      <a:endParaRPr lang="pl-PL" sz="16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b="1" dirty="0">
                          <a:solidFill>
                            <a:srgbClr val="002060"/>
                          </a:solidFill>
                          <a:effectLst/>
                          <a:latin typeface="+mn-lt"/>
                        </a:rPr>
                        <a:t>From the software</a:t>
                      </a:r>
                      <a:endParaRPr lang="pl-PL" sz="16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7621292"/>
                  </a:ext>
                </a:extLst>
              </a:tr>
              <a:tr h="0">
                <a:tc>
                  <a:txBody>
                    <a:bodyPr/>
                    <a:lstStyle/>
                    <a:p>
                      <a:pPr>
                        <a:lnSpc>
                          <a:spcPct val="107000"/>
                        </a:lnSpc>
                        <a:spcAft>
                          <a:spcPts val="800"/>
                        </a:spcAft>
                      </a:pPr>
                      <a:r>
                        <a:rPr lang="en-US" sz="1600" dirty="0">
                          <a:solidFill>
                            <a:srgbClr val="002060"/>
                          </a:solidFill>
                          <a:effectLst/>
                          <a:latin typeface="+mn-lt"/>
                        </a:rPr>
                        <a:t>IMGW rain gauge network</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point</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10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6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pl-PL" sz="1600">
                          <a:solidFill>
                            <a:srgbClr val="002060"/>
                          </a:solidFill>
                          <a:effectLst/>
                          <a:latin typeface="+mn-lt"/>
                        </a:rPr>
                        <a:t>RainGaugeQC</a:t>
                      </a:r>
                      <a:endParaRPr lang="pl-PL" sz="160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2919594"/>
                  </a:ext>
                </a:extLst>
              </a:tr>
              <a:tr h="0">
                <a:tc>
                  <a:txBody>
                    <a:bodyPr/>
                    <a:lstStyle/>
                    <a:p>
                      <a:pPr>
                        <a:lnSpc>
                          <a:spcPct val="107000"/>
                        </a:lnSpc>
                        <a:spcAft>
                          <a:spcPts val="800"/>
                        </a:spcAft>
                      </a:pPr>
                      <a:r>
                        <a:rPr lang="pl-PL" sz="1600" dirty="0" err="1">
                          <a:solidFill>
                            <a:srgbClr val="002060"/>
                          </a:solidFill>
                          <a:effectLst/>
                          <a:latin typeface="+mn-lt"/>
                        </a:rPr>
                        <a:t>Unprofessional</a:t>
                      </a:r>
                      <a:r>
                        <a:rPr lang="pl-PL" sz="1600" dirty="0">
                          <a:solidFill>
                            <a:srgbClr val="002060"/>
                          </a:solidFill>
                          <a:effectLst/>
                          <a:latin typeface="+mn-lt"/>
                        </a:rPr>
                        <a:t> networks (PWS)</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rPr>
                        <a:t>point</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rPr>
                        <a:t>10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rPr>
                        <a:t>12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nSpc>
                          <a:spcPct val="107000"/>
                        </a:lnSpc>
                        <a:spcAft>
                          <a:spcPts val="800"/>
                        </a:spcAft>
                      </a:pPr>
                      <a:r>
                        <a:rPr lang="pl-PL" sz="1600" dirty="0" err="1">
                          <a:solidFill>
                            <a:srgbClr val="002060"/>
                          </a:solidFill>
                          <a:effectLst/>
                          <a:latin typeface="+mn-lt"/>
                        </a:rPr>
                        <a:t>RainGaugeQC</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1655425987"/>
                  </a:ext>
                </a:extLst>
              </a:tr>
              <a:tr h="0">
                <a:tc>
                  <a:txBody>
                    <a:bodyPr/>
                    <a:lstStyle/>
                    <a:p>
                      <a:pPr>
                        <a:lnSpc>
                          <a:spcPct val="107000"/>
                        </a:lnSpc>
                        <a:spcAft>
                          <a:spcPts val="800"/>
                        </a:spcAft>
                      </a:pPr>
                      <a:r>
                        <a:rPr lang="en-US" sz="1600" dirty="0">
                          <a:solidFill>
                            <a:srgbClr val="002060"/>
                          </a:solidFill>
                          <a:effectLst/>
                          <a:latin typeface="+mn-lt"/>
                        </a:rPr>
                        <a:t>IMGW POLRAD radar network</a:t>
                      </a:r>
                      <a:r>
                        <a:rPr lang="pl-PL" sz="1600" dirty="0">
                          <a:solidFill>
                            <a:srgbClr val="002060"/>
                          </a:solidFill>
                          <a:effectLst/>
                          <a:latin typeface="+mn-lt"/>
                        </a:rPr>
                        <a:t> + </a:t>
                      </a:r>
                      <a:r>
                        <a:rPr lang="pl-PL" sz="1600" dirty="0" err="1">
                          <a:solidFill>
                            <a:srgbClr val="002060"/>
                          </a:solidFill>
                          <a:effectLst/>
                          <a:latin typeface="+mn-lt"/>
                        </a:rPr>
                        <a:t>neighbouring</a:t>
                      </a:r>
                      <a:r>
                        <a:rPr lang="pl-PL" sz="1600" dirty="0">
                          <a:solidFill>
                            <a:srgbClr val="002060"/>
                          </a:solidFill>
                          <a:effectLst/>
                          <a:latin typeface="+mn-lt"/>
                        </a:rPr>
                        <a:t> </a:t>
                      </a:r>
                      <a:r>
                        <a:rPr lang="pl-PL" sz="1600" dirty="0" err="1">
                          <a:solidFill>
                            <a:srgbClr val="002060"/>
                          </a:solidFill>
                          <a:effectLst/>
                          <a:latin typeface="+mn-lt"/>
                        </a:rPr>
                        <a:t>countries</a:t>
                      </a:r>
                      <a:r>
                        <a:rPr lang="pl-PL" sz="1600" dirty="0">
                          <a:solidFill>
                            <a:srgbClr val="002060"/>
                          </a:solidFill>
                          <a:effectLst/>
                          <a:latin typeface="+mn-lt"/>
                        </a:rPr>
                        <a:t> </a:t>
                      </a:r>
                      <a:r>
                        <a:rPr lang="pl-PL" sz="1600">
                          <a:solidFill>
                            <a:srgbClr val="002060"/>
                          </a:solidFill>
                          <a:effectLst/>
                          <a:latin typeface="+mn-lt"/>
                        </a:rPr>
                        <a:t>radars</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a:solidFill>
                            <a:srgbClr val="002060"/>
                          </a:solidFill>
                          <a:effectLst/>
                          <a:latin typeface="+mn-lt"/>
                        </a:rPr>
                        <a:t>1 km</a:t>
                      </a:r>
                      <a:endParaRPr lang="pl-PL" sz="160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10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7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pl-PL" sz="1600">
                          <a:solidFill>
                            <a:srgbClr val="002060"/>
                          </a:solidFill>
                          <a:effectLst/>
                          <a:latin typeface="+mn-lt"/>
                        </a:rPr>
                        <a:t>RadComposite</a:t>
                      </a:r>
                      <a:endParaRPr lang="pl-PL" sz="160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596687"/>
                  </a:ext>
                </a:extLst>
              </a:tr>
              <a:tr h="0">
                <a:tc>
                  <a:txBody>
                    <a:bodyPr/>
                    <a:lstStyle/>
                    <a:p>
                      <a:pPr>
                        <a:lnSpc>
                          <a:spcPct val="107000"/>
                        </a:lnSpc>
                        <a:spcAft>
                          <a:spcPts val="800"/>
                        </a:spcAft>
                      </a:pPr>
                      <a:r>
                        <a:rPr lang="en-US" sz="1600" dirty="0">
                          <a:solidFill>
                            <a:srgbClr val="002060"/>
                          </a:solidFill>
                          <a:effectLst/>
                          <a:latin typeface="+mn-lt"/>
                        </a:rPr>
                        <a:t>EUMETNET OPERA radar </a:t>
                      </a:r>
                      <a:r>
                        <a:rPr lang="pl-PL" sz="1600" dirty="0" err="1">
                          <a:solidFill>
                            <a:srgbClr val="002060"/>
                          </a:solidFill>
                          <a:effectLst/>
                          <a:latin typeface="+mn-lt"/>
                        </a:rPr>
                        <a:t>precipitation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ea typeface="Calibri" panose="020F0502020204030204" pitchFamily="34" charset="0"/>
                          <a:cs typeface="Times New Roman" panose="02020603050405020304" pitchFamily="18" charset="0"/>
                        </a:rPr>
                        <a:t>1.9 </a:t>
                      </a:r>
                      <a:r>
                        <a:rPr lang="pl-PL" sz="1600">
                          <a:solidFill>
                            <a:srgbClr val="002060"/>
                          </a:solidFill>
                          <a:effectLst/>
                          <a:latin typeface="+mn-lt"/>
                          <a:ea typeface="Calibri" panose="020F0502020204030204" pitchFamily="34" charset="0"/>
                          <a:cs typeface="Times New Roman" panose="02020603050405020304" pitchFamily="18" charset="0"/>
                        </a:rPr>
                        <a:t>km </a:t>
                      </a:r>
                      <a:br>
                        <a:rPr lang="pl-PL" sz="1600">
                          <a:solidFill>
                            <a:srgbClr val="002060"/>
                          </a:solidFill>
                          <a:effectLst/>
                          <a:latin typeface="+mn-lt"/>
                          <a:ea typeface="Calibri" panose="020F0502020204030204" pitchFamily="34" charset="0"/>
                          <a:cs typeface="Times New Roman" panose="02020603050405020304" pitchFamily="18" charset="0"/>
                        </a:rPr>
                      </a:br>
                      <a:r>
                        <a:rPr lang="pl-PL" sz="1600">
                          <a:solidFill>
                            <a:srgbClr val="002060"/>
                          </a:solidFill>
                          <a:effectLst/>
                          <a:latin typeface="+mn-lt"/>
                          <a:ea typeface="Calibri" panose="020F0502020204030204" pitchFamily="34" charset="0"/>
                          <a:cs typeface="Times New Roman" panose="02020603050405020304" pitchFamily="18" charset="0"/>
                        </a:rPr>
                        <a:t>x </a:t>
                      </a:r>
                      <a:r>
                        <a:rPr lang="pl-PL" sz="1600" dirty="0">
                          <a:solidFill>
                            <a:srgbClr val="002060"/>
                          </a:solidFill>
                          <a:effectLst/>
                          <a:latin typeface="+mn-lt"/>
                          <a:ea typeface="Calibri" panose="020F0502020204030204" pitchFamily="34" charset="0"/>
                          <a:cs typeface="Times New Roman" panose="02020603050405020304" pitchFamily="18" charset="0"/>
                        </a:rPr>
                        <a:t>2.2 km</a:t>
                      </a: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rPr>
                        <a:t>15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rPr>
                        <a:t>13-23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nSpc>
                          <a:spcPct val="107000"/>
                        </a:lnSpc>
                        <a:spcAft>
                          <a:spcPts val="800"/>
                        </a:spcAft>
                      </a:pPr>
                      <a:r>
                        <a:rPr lang="pl-PL" sz="1600" dirty="0">
                          <a:solidFill>
                            <a:srgbClr val="002060"/>
                          </a:solidFill>
                          <a:effectLst/>
                          <a:latin typeface="+mn-lt"/>
                        </a:rPr>
                        <a:t>EUMETNET OPERA</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1698384727"/>
                  </a:ext>
                </a:extLst>
              </a:tr>
              <a:tr h="0">
                <a:tc>
                  <a:txBody>
                    <a:bodyPr/>
                    <a:lstStyle/>
                    <a:p>
                      <a:pPr>
                        <a:lnSpc>
                          <a:spcPct val="107000"/>
                        </a:lnSpc>
                        <a:spcAft>
                          <a:spcPts val="800"/>
                        </a:spcAft>
                      </a:pPr>
                      <a:r>
                        <a:rPr lang="en-GB" sz="1600" dirty="0" err="1">
                          <a:solidFill>
                            <a:srgbClr val="002060"/>
                          </a:solidFill>
                          <a:effectLst/>
                          <a:latin typeface="+mn-lt"/>
                        </a:rPr>
                        <a:t>Meteosat</a:t>
                      </a:r>
                      <a:r>
                        <a:rPr lang="en-GB" sz="1600" dirty="0">
                          <a:solidFill>
                            <a:srgbClr val="002060"/>
                          </a:solidFill>
                          <a:effectLst/>
                          <a:latin typeface="+mn-lt"/>
                        </a:rPr>
                        <a:t> (NWC-SAF) based </a:t>
                      </a:r>
                      <a:r>
                        <a:rPr lang="en-US" sz="1600" dirty="0">
                          <a:solidFill>
                            <a:srgbClr val="002060"/>
                          </a:solidFill>
                          <a:effectLst/>
                          <a:latin typeface="+mn-lt"/>
                        </a:rPr>
                        <a:t>precipitation </a:t>
                      </a:r>
                      <a:r>
                        <a:rPr lang="en-US" sz="1600" dirty="0" err="1">
                          <a:solidFill>
                            <a:srgbClr val="002060"/>
                          </a:solidFill>
                          <a:effectLst/>
                          <a:latin typeface="+mn-lt"/>
                        </a:rPr>
                        <a:t>estimat</a:t>
                      </a:r>
                      <a:r>
                        <a:rPr lang="en-GB" sz="1600" dirty="0">
                          <a:solidFill>
                            <a:srgbClr val="002060"/>
                          </a:solidFill>
                          <a:effectLst/>
                          <a:latin typeface="+mn-lt"/>
                        </a:rPr>
                        <a:t>es </a:t>
                      </a:r>
                      <a:r>
                        <a:rPr lang="en-US" sz="1400" dirty="0">
                          <a:solidFill>
                            <a:srgbClr val="002060"/>
                          </a:solidFill>
                          <a:effectLst/>
                          <a:latin typeface="+mn-lt"/>
                        </a:rPr>
                        <a:t>(</a:t>
                      </a:r>
                      <a:r>
                        <a:rPr lang="en-GB" sz="1400" dirty="0">
                          <a:solidFill>
                            <a:srgbClr val="002060"/>
                          </a:solidFill>
                          <a:effectLst/>
                          <a:latin typeface="+mn-lt"/>
                        </a:rPr>
                        <a:t>algorithm, see: </a:t>
                      </a:r>
                      <a:r>
                        <a:rPr lang="en-US" sz="1400" dirty="0">
                          <a:solidFill>
                            <a:srgbClr val="002060"/>
                          </a:solidFill>
                          <a:effectLst/>
                          <a:latin typeface="+mn-lt"/>
                        </a:rPr>
                        <a:t>Jurczyk et al., 2020, Remote Sensing)</a:t>
                      </a:r>
                      <a:endParaRPr lang="pl-PL"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1 km</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10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pl-PL" sz="1600" dirty="0">
                          <a:solidFill>
                            <a:srgbClr val="002060"/>
                          </a:solidFill>
                          <a:effectLst/>
                          <a:latin typeface="+mn-lt"/>
                        </a:rPr>
                        <a:t>3 min</a:t>
                      </a:r>
                      <a:endParaRPr lang="pl-PL" sz="16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pl-PL" sz="1600" dirty="0" err="1">
                          <a:solidFill>
                            <a:srgbClr val="002060"/>
                          </a:solidFill>
                          <a:effectLst/>
                          <a:latin typeface="+mn-lt"/>
                        </a:rPr>
                        <a:t>sat_qc_int</a:t>
                      </a:r>
                      <a:endParaRPr lang="pl-PL" sz="1600" dirty="0">
                        <a:solidFill>
                          <a:srgbClr val="002060"/>
                        </a:solidFill>
                        <a:effectLst/>
                        <a:latin typeface="+mn-lt"/>
                      </a:endParaRP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4279382"/>
                  </a:ext>
                </a:extLst>
              </a:tr>
              <a:tr h="0">
                <a:tc>
                  <a:txBody>
                    <a:bodyPr/>
                    <a:lstStyle/>
                    <a:p>
                      <a:pPr>
                        <a:lnSpc>
                          <a:spcPct val="107000"/>
                        </a:lnSpc>
                        <a:spcAft>
                          <a:spcPts val="800"/>
                        </a:spcAft>
                      </a:pPr>
                      <a:r>
                        <a:rPr lang="pl-PL" sz="1600" dirty="0">
                          <a:solidFill>
                            <a:srgbClr val="002060"/>
                          </a:solidFill>
                          <a:effectLst/>
                          <a:latin typeface="+mn-lt"/>
                          <a:ea typeface="Calibri" panose="020F0502020204030204" pitchFamily="34" charset="0"/>
                          <a:cs typeface="Times New Roman" panose="02020603050405020304" pitchFamily="18" charset="0"/>
                        </a:rPr>
                        <a:t>CML (</a:t>
                      </a:r>
                      <a:r>
                        <a:rPr lang="pl-PL" sz="1600" dirty="0" err="1">
                          <a:solidFill>
                            <a:srgbClr val="002060"/>
                          </a:solidFill>
                          <a:effectLst/>
                          <a:latin typeface="+mn-lt"/>
                          <a:ea typeface="Calibri" panose="020F0502020204030204" pitchFamily="34" charset="0"/>
                          <a:cs typeface="Times New Roman" panose="02020603050405020304" pitchFamily="18" charset="0"/>
                        </a:rPr>
                        <a:t>microwave</a:t>
                      </a:r>
                      <a:r>
                        <a:rPr lang="pl-PL" sz="1600" dirty="0">
                          <a:solidFill>
                            <a:srgbClr val="002060"/>
                          </a:solidFill>
                          <a:effectLst/>
                          <a:latin typeface="+mn-lt"/>
                          <a:ea typeface="Calibri" panose="020F0502020204030204" pitchFamily="34" charset="0"/>
                          <a:cs typeface="Times New Roman" panose="02020603050405020304" pitchFamily="18" charset="0"/>
                        </a:rPr>
                        <a:t> </a:t>
                      </a:r>
                      <a:r>
                        <a:rPr lang="pl-PL" sz="1600" dirty="0" err="1">
                          <a:solidFill>
                            <a:srgbClr val="002060"/>
                          </a:solidFill>
                          <a:effectLst/>
                          <a:latin typeface="+mn-lt"/>
                          <a:ea typeface="Calibri" panose="020F0502020204030204" pitchFamily="34" charset="0"/>
                          <a:cs typeface="Times New Roman" panose="02020603050405020304" pitchFamily="18" charset="0"/>
                        </a:rPr>
                        <a:t>commercial</a:t>
                      </a:r>
                      <a:r>
                        <a:rPr lang="pl-PL" sz="1600" dirty="0">
                          <a:solidFill>
                            <a:srgbClr val="002060"/>
                          </a:solidFill>
                          <a:effectLst/>
                          <a:latin typeface="+mn-lt"/>
                          <a:ea typeface="Calibri" panose="020F0502020204030204" pitchFamily="34" charset="0"/>
                          <a:cs typeface="Times New Roman" panose="02020603050405020304" pitchFamily="18" charset="0"/>
                        </a:rPr>
                        <a:t> </a:t>
                      </a:r>
                      <a:r>
                        <a:rPr lang="pl-PL" sz="1600" dirty="0" err="1">
                          <a:solidFill>
                            <a:srgbClr val="002060"/>
                          </a:solidFill>
                          <a:effectLst/>
                          <a:latin typeface="+mn-lt"/>
                          <a:ea typeface="Calibri" panose="020F0502020204030204" pitchFamily="34" charset="0"/>
                          <a:cs typeface="Times New Roman" panose="02020603050405020304" pitchFamily="18" charset="0"/>
                        </a:rPr>
                        <a:t>links</a:t>
                      </a:r>
                      <a:r>
                        <a:rPr lang="pl-PL" sz="1600" dirty="0">
                          <a:solidFill>
                            <a:srgbClr val="002060"/>
                          </a:solidFill>
                          <a:effectLst/>
                          <a:latin typeface="+mn-lt"/>
                          <a:ea typeface="Calibri" panose="020F0502020204030204" pitchFamily="34" charset="0"/>
                          <a:cs typeface="Times New Roman" panose="02020603050405020304" pitchFamily="18" charset="0"/>
                        </a:rPr>
                        <a:t>)</a:t>
                      </a: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ea typeface="Calibri" panose="020F0502020204030204" pitchFamily="34" charset="0"/>
                          <a:cs typeface="Times New Roman" panose="02020603050405020304" pitchFamily="18" charset="0"/>
                        </a:rPr>
                        <a:t>point</a:t>
                      </a: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ea typeface="Calibri" panose="020F0502020204030204" pitchFamily="34" charset="0"/>
                          <a:cs typeface="Times New Roman" panose="02020603050405020304" pitchFamily="18" charset="0"/>
                        </a:rPr>
                        <a:t>15 min</a:t>
                      </a: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a:lnSpc>
                          <a:spcPct val="107000"/>
                        </a:lnSpc>
                        <a:spcAft>
                          <a:spcPts val="800"/>
                        </a:spcAft>
                      </a:pPr>
                      <a:r>
                        <a:rPr lang="pl-PL" sz="1600" dirty="0">
                          <a:solidFill>
                            <a:srgbClr val="002060"/>
                          </a:solidFill>
                          <a:effectLst/>
                          <a:latin typeface="+mn-lt"/>
                          <a:ea typeface="Calibri" panose="020F0502020204030204" pitchFamily="34" charset="0"/>
                          <a:cs typeface="Times New Roman" panose="02020603050405020304" pitchFamily="18" charset="0"/>
                        </a:rPr>
                        <a:t>?</a:t>
                      </a: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nSpc>
                          <a:spcPct val="107000"/>
                        </a:lnSpc>
                        <a:spcAft>
                          <a:spcPts val="800"/>
                        </a:spcAft>
                      </a:pPr>
                      <a:r>
                        <a:rPr lang="pl-PL" sz="1600" dirty="0">
                          <a:solidFill>
                            <a:srgbClr val="002060"/>
                          </a:solidFill>
                          <a:effectLst/>
                          <a:latin typeface="+mn-lt"/>
                        </a:rPr>
                        <a:t>COST OPENSENSE</a:t>
                      </a:r>
                    </a:p>
                  </a:txBody>
                  <a:tcPr marL="68580" marR="6858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654877158"/>
                  </a:ext>
                </a:extLst>
              </a:tr>
            </a:tbl>
          </a:graphicData>
        </a:graphic>
      </p:graphicFrame>
    </p:spTree>
    <p:extLst>
      <p:ext uri="{BB962C8B-B14F-4D97-AF65-F5344CB8AC3E}">
        <p14:creationId xmlns:p14="http://schemas.microsoft.com/office/powerpoint/2010/main" val="241746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3">
            <a:extLst>
              <a:ext uri="{FF2B5EF4-FFF2-40B4-BE49-F238E27FC236}">
                <a16:creationId xmlns:a16="http://schemas.microsoft.com/office/drawing/2014/main" id="{102D8AAB-6FC4-8C80-DD8C-BBAC1AA30845}"/>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3" name="CustomShape 4">
            <a:extLst>
              <a:ext uri="{FF2B5EF4-FFF2-40B4-BE49-F238E27FC236}">
                <a16:creationId xmlns:a16="http://schemas.microsoft.com/office/drawing/2014/main" id="{108659C7-6745-2C1A-13C9-914D2C2AEE9E}"/>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4" name="Grafika 7">
            <a:extLst>
              <a:ext uri="{FF2B5EF4-FFF2-40B4-BE49-F238E27FC236}">
                <a16:creationId xmlns:a16="http://schemas.microsoft.com/office/drawing/2014/main" id="{429E62D1-5604-9D52-690D-A7688A3741DC}"/>
              </a:ext>
            </a:extLst>
          </p:cNvPr>
          <p:cNvPicPr>
            <a:picLocks noChangeAspect="1"/>
          </p:cNvPicPr>
          <p:nvPr/>
        </p:nvPicPr>
        <p:blipFill>
          <a:blip r:embed="rId3"/>
          <a:stretch/>
        </p:blipFill>
        <p:spPr>
          <a:xfrm>
            <a:off x="7389104" y="101773"/>
            <a:ext cx="1445429" cy="509591"/>
          </a:xfrm>
          <a:prstGeom prst="rect">
            <a:avLst/>
          </a:prstGeom>
          <a:ln>
            <a:noFill/>
          </a:ln>
        </p:spPr>
      </p:pic>
      <p:sp>
        <p:nvSpPr>
          <p:cNvPr id="5" name="CustomShape 7">
            <a:extLst>
              <a:ext uri="{FF2B5EF4-FFF2-40B4-BE49-F238E27FC236}">
                <a16:creationId xmlns:a16="http://schemas.microsoft.com/office/drawing/2014/main" id="{45AEA52D-E17F-C22E-3F19-0B9B5182A6B7}"/>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a:t>
            </a:r>
            <a:br>
              <a:rPr lang="pl-PL" sz="2000" b="1" strike="noStrike" spc="-1" dirty="0">
                <a:solidFill>
                  <a:srgbClr val="FFFFFF"/>
                </a:solidFill>
                <a:uFill>
                  <a:solidFill>
                    <a:srgbClr val="FFFFFF"/>
                  </a:solidFill>
                </a:uFill>
                <a:latin typeface="Arial"/>
                <a:ea typeface="Times New Roman"/>
              </a:rPr>
            </a:br>
            <a:r>
              <a:rPr lang="pl-PL" sz="2000" b="1" strike="noStrike" spc="-1" dirty="0" err="1">
                <a:solidFill>
                  <a:srgbClr val="FFFFFF"/>
                </a:solidFill>
                <a:uFill>
                  <a:solidFill>
                    <a:srgbClr val="FFFFFF"/>
                  </a:solidFill>
                </a:uFill>
                <a:latin typeface="Arial"/>
                <a:ea typeface="Times New Roman"/>
              </a:rPr>
              <a:t>weather</a:t>
            </a:r>
            <a:r>
              <a:rPr lang="pl-PL" sz="2000" b="1" strike="noStrike" spc="-1" dirty="0">
                <a:solidFill>
                  <a:srgbClr val="FFFFFF"/>
                </a:solidFill>
                <a:uFill>
                  <a:solidFill>
                    <a:srgbClr val="FFFFFF"/>
                  </a:solidFill>
                </a:uFill>
                <a:latin typeface="Arial"/>
                <a:ea typeface="Times New Roman"/>
              </a:rPr>
              <a:t> radar data</a:t>
            </a:r>
            <a:endParaRPr lang="pl-PL" sz="2000" b="1" strike="noStrike" spc="-1" dirty="0">
              <a:solidFill>
                <a:srgbClr val="000000"/>
              </a:solidFill>
              <a:uFill>
                <a:solidFill>
                  <a:srgbClr val="FFFFFF"/>
                </a:solidFill>
              </a:uFill>
              <a:latin typeface="Arial"/>
            </a:endParaRPr>
          </a:p>
        </p:txBody>
      </p:sp>
      <p:sp>
        <p:nvSpPr>
          <p:cNvPr id="8" name="CustomShape 5">
            <a:extLst>
              <a:ext uri="{FF2B5EF4-FFF2-40B4-BE49-F238E27FC236}">
                <a16:creationId xmlns:a16="http://schemas.microsoft.com/office/drawing/2014/main" id="{BE656D91-1417-B99A-16DF-BFB66C1FED34}"/>
              </a:ext>
            </a:extLst>
          </p:cNvPr>
          <p:cNvSpPr/>
          <p:nvPr/>
        </p:nvSpPr>
        <p:spPr>
          <a:xfrm>
            <a:off x="244318" y="1318453"/>
            <a:ext cx="2810609" cy="45939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pc="-1" dirty="0">
                <a:solidFill>
                  <a:srgbClr val="002060"/>
                </a:solidFill>
                <a:uFill>
                  <a:solidFill>
                    <a:srgbClr val="FFFFFF"/>
                  </a:solidFill>
                </a:uFill>
                <a:latin typeface="Arial"/>
              </a:rPr>
              <a:t>Weather radars </a:t>
            </a:r>
            <a:r>
              <a:rPr lang="pl-PL" spc="-1" dirty="0">
                <a:solidFill>
                  <a:srgbClr val="002060"/>
                </a:solidFill>
                <a:uFill>
                  <a:solidFill>
                    <a:srgbClr val="FFFFFF"/>
                  </a:solidFill>
                </a:uFill>
                <a:latin typeface="Arial"/>
              </a:rPr>
              <a:t>in </a:t>
            </a:r>
            <a:r>
              <a:rPr lang="en-US" spc="-1" dirty="0" err="1">
                <a:solidFill>
                  <a:srgbClr val="002060"/>
                </a:solidFill>
                <a:uFill>
                  <a:solidFill>
                    <a:srgbClr val="FFFFFF"/>
                  </a:solidFill>
                </a:uFill>
                <a:latin typeface="Arial"/>
              </a:rPr>
              <a:t>RainGRS</a:t>
            </a:r>
            <a:r>
              <a:rPr lang="en-US" spc="-1" dirty="0">
                <a:solidFill>
                  <a:srgbClr val="002060"/>
                </a:solidFill>
                <a:uFill>
                  <a:solidFill>
                    <a:srgbClr val="FFFFFF"/>
                  </a:solidFill>
                </a:uFill>
                <a:latin typeface="Arial"/>
              </a:rPr>
              <a:t>+ system</a:t>
            </a:r>
            <a:r>
              <a:rPr lang="pl-PL" spc="-1" dirty="0">
                <a:solidFill>
                  <a:srgbClr val="002060"/>
                </a:solidFill>
                <a:uFill>
                  <a:solidFill>
                    <a:srgbClr val="FFFFFF"/>
                  </a:solidFill>
                </a:uFill>
                <a:latin typeface="Arial"/>
              </a:rPr>
              <a:t> </a:t>
            </a:r>
            <a:br>
              <a:rPr lang="pl-PL" spc="-1" dirty="0">
                <a:solidFill>
                  <a:srgbClr val="002060"/>
                </a:solidFill>
                <a:uFill>
                  <a:solidFill>
                    <a:srgbClr val="FFFFFF"/>
                  </a:solidFill>
                </a:uFill>
                <a:latin typeface="Arial"/>
              </a:rPr>
            </a:br>
            <a:r>
              <a:rPr lang="pl-PL" spc="-1" dirty="0">
                <a:solidFill>
                  <a:srgbClr val="002060"/>
                </a:solidFill>
                <a:uFill>
                  <a:solidFill>
                    <a:srgbClr val="FFFFFF"/>
                  </a:solidFill>
                </a:uFill>
                <a:latin typeface="Arial"/>
              </a:rPr>
              <a:t>(</a:t>
            </a:r>
            <a:r>
              <a:rPr lang="en-US" spc="-1" dirty="0">
                <a:solidFill>
                  <a:srgbClr val="002060"/>
                </a:solidFill>
                <a:uFill>
                  <a:solidFill>
                    <a:srgbClr val="FFFFFF"/>
                  </a:solidFill>
                </a:uFill>
                <a:latin typeface="Arial"/>
              </a:rPr>
              <a:t>COSMO 2.8 domain</a:t>
            </a:r>
            <a:r>
              <a:rPr lang="pl-PL" spc="-1" dirty="0">
                <a:solidFill>
                  <a:srgbClr val="002060"/>
                </a:solidFill>
                <a:uFill>
                  <a:solidFill>
                    <a:srgbClr val="FFFFFF"/>
                  </a:solidFill>
                </a:uFill>
                <a:latin typeface="Arial"/>
              </a:rPr>
              <a:t>)</a:t>
            </a:r>
          </a:p>
          <a:p>
            <a:endParaRPr lang="pl-PL" spc="-1" dirty="0">
              <a:solidFill>
                <a:srgbClr val="002060"/>
              </a:solidFill>
              <a:uFill>
                <a:solidFill>
                  <a:srgbClr val="FFFFFF"/>
                </a:solidFill>
              </a:uFill>
              <a:latin typeface="Arial"/>
            </a:endParaRPr>
          </a:p>
          <a:p>
            <a:endParaRPr lang="pl-PL" spc="-1" dirty="0">
              <a:solidFill>
                <a:srgbClr val="002060"/>
              </a:solidFill>
              <a:uFill>
                <a:solidFill>
                  <a:srgbClr val="FFFFFF"/>
                </a:solidFill>
              </a:uFill>
              <a:latin typeface="Arial"/>
            </a:endParaRPr>
          </a:p>
          <a:p>
            <a:endParaRPr lang="pl-PL" spc="-1" dirty="0">
              <a:solidFill>
                <a:srgbClr val="002060"/>
              </a:solidFill>
              <a:uFill>
                <a:solidFill>
                  <a:srgbClr val="FFFFFF"/>
                </a:solidFill>
              </a:uFill>
              <a:latin typeface="Arial"/>
            </a:endParaRPr>
          </a:p>
          <a:p>
            <a:endParaRPr lang="pl-PL" spc="-1" dirty="0">
              <a:solidFill>
                <a:srgbClr val="002060"/>
              </a:solidFill>
              <a:uFill>
                <a:solidFill>
                  <a:srgbClr val="FFFFFF"/>
                </a:solidFill>
              </a:uFill>
              <a:latin typeface="Arial"/>
            </a:endParaRPr>
          </a:p>
          <a:p>
            <a:endParaRPr lang="pl-PL" spc="-1" dirty="0">
              <a:solidFill>
                <a:srgbClr val="002060"/>
              </a:solidFill>
              <a:uFill>
                <a:solidFill>
                  <a:srgbClr val="FFFFFF"/>
                </a:solidFill>
              </a:uFill>
              <a:latin typeface="Arial"/>
            </a:endParaRPr>
          </a:p>
          <a:p>
            <a:endParaRPr lang="pl-PL" spc="-1" dirty="0">
              <a:solidFill>
                <a:srgbClr val="002060"/>
              </a:solidFill>
              <a:uFill>
                <a:solidFill>
                  <a:srgbClr val="FFFFFF"/>
                </a:solidFill>
              </a:uFill>
              <a:latin typeface="Arial"/>
            </a:endParaRPr>
          </a:p>
          <a:p>
            <a:pPr marL="324000" indent="-457200">
              <a:spcAft>
                <a:spcPts val="600"/>
              </a:spcAft>
            </a:pPr>
            <a:r>
              <a:rPr lang="pl-PL" sz="1400" spc="-1" dirty="0">
                <a:solidFill>
                  <a:srgbClr val="002060"/>
                </a:solidFill>
                <a:uFill>
                  <a:solidFill>
                    <a:srgbClr val="FFFFFF"/>
                  </a:solidFill>
                </a:uFill>
                <a:latin typeface="Arial"/>
              </a:rPr>
              <a:t>PL: BRZ, GDA, GSA, LEG, PAS, POZ, RAM, RZE, SWI, UZR</a:t>
            </a:r>
          </a:p>
          <a:p>
            <a:pPr>
              <a:spcAft>
                <a:spcPts val="600"/>
              </a:spcAft>
            </a:pPr>
            <a:r>
              <a:rPr lang="pl-PL" sz="1400" spc="-1" dirty="0">
                <a:solidFill>
                  <a:srgbClr val="002060"/>
                </a:solidFill>
                <a:uFill>
                  <a:solidFill>
                    <a:srgbClr val="FFFFFF"/>
                  </a:solidFill>
                </a:uFill>
                <a:latin typeface="Arial"/>
              </a:rPr>
              <a:t>GE: </a:t>
            </a:r>
            <a:r>
              <a:rPr lang="pl-PL" sz="1400" spc="-1" dirty="0">
                <a:solidFill>
                  <a:srgbClr val="002060"/>
                </a:solidFill>
                <a:uFill>
                  <a:solidFill>
                    <a:srgbClr val="FFFFFF"/>
                  </a:solidFill>
                </a:uFill>
              </a:rPr>
              <a:t>DRS, PRO, ROS</a:t>
            </a:r>
          </a:p>
          <a:p>
            <a:pPr>
              <a:spcAft>
                <a:spcPts val="600"/>
              </a:spcAft>
            </a:pPr>
            <a:r>
              <a:rPr lang="pl-PL" sz="1400" spc="-1" dirty="0">
                <a:solidFill>
                  <a:srgbClr val="002060"/>
                </a:solidFill>
                <a:uFill>
                  <a:solidFill>
                    <a:srgbClr val="FFFFFF"/>
                  </a:solidFill>
                </a:uFill>
                <a:latin typeface="Arial"/>
              </a:rPr>
              <a:t>CZ: BRD, SKA</a:t>
            </a:r>
          </a:p>
          <a:p>
            <a:pPr>
              <a:spcAft>
                <a:spcPts val="600"/>
              </a:spcAft>
            </a:pPr>
            <a:r>
              <a:rPr lang="pl-PL" sz="1400" spc="-1" dirty="0">
                <a:solidFill>
                  <a:srgbClr val="002060"/>
                </a:solidFill>
                <a:uFill>
                  <a:solidFill>
                    <a:srgbClr val="FFFFFF"/>
                  </a:solidFill>
                </a:uFill>
                <a:latin typeface="Arial"/>
              </a:rPr>
              <a:t>SK: JAV, KOJ, KUB, LAZ</a:t>
            </a:r>
          </a:p>
          <a:p>
            <a:pPr>
              <a:spcAft>
                <a:spcPts val="600"/>
              </a:spcAft>
            </a:pPr>
            <a:r>
              <a:rPr lang="pl-PL" sz="1400" spc="-1" dirty="0">
                <a:solidFill>
                  <a:srgbClr val="002060"/>
                </a:solidFill>
                <a:uFill>
                  <a:solidFill>
                    <a:srgbClr val="FFFFFF"/>
                  </a:solidFill>
                </a:uFill>
                <a:latin typeface="Arial"/>
              </a:rPr>
              <a:t>LT:  LAU, VLN</a:t>
            </a:r>
          </a:p>
          <a:p>
            <a:pPr>
              <a:spcAft>
                <a:spcPts val="600"/>
              </a:spcAft>
            </a:pPr>
            <a:r>
              <a:rPr lang="pl-PL" sz="1400" spc="-1" dirty="0">
                <a:solidFill>
                  <a:srgbClr val="002060"/>
                </a:solidFill>
                <a:uFill>
                  <a:solidFill>
                    <a:srgbClr val="FFFFFF"/>
                  </a:solidFill>
                </a:uFill>
                <a:latin typeface="Arial"/>
              </a:rPr>
              <a:t>DK: BOR</a:t>
            </a:r>
          </a:p>
          <a:p>
            <a:pPr>
              <a:spcAft>
                <a:spcPts val="600"/>
              </a:spcAft>
            </a:pPr>
            <a:r>
              <a:rPr lang="pl-PL" sz="1400" spc="-1" dirty="0">
                <a:solidFill>
                  <a:srgbClr val="002060"/>
                </a:solidFill>
                <a:uFill>
                  <a:solidFill>
                    <a:srgbClr val="FFFFFF"/>
                  </a:solidFill>
                </a:uFill>
                <a:latin typeface="Arial"/>
              </a:rPr>
              <a:t>+ OPERA </a:t>
            </a:r>
            <a:r>
              <a:rPr lang="pl-PL" sz="1400" spc="-1" dirty="0" err="1">
                <a:solidFill>
                  <a:srgbClr val="002060"/>
                </a:solidFill>
                <a:uFill>
                  <a:solidFill>
                    <a:srgbClr val="FFFFFF"/>
                  </a:solidFill>
                </a:uFill>
                <a:latin typeface="Arial"/>
              </a:rPr>
              <a:t>composite</a:t>
            </a:r>
            <a:endParaRPr lang="pl-PL" sz="1400" spc="-1" dirty="0">
              <a:solidFill>
                <a:srgbClr val="002060"/>
              </a:solidFill>
              <a:uFill>
                <a:solidFill>
                  <a:srgbClr val="FFFFFF"/>
                </a:solidFill>
              </a:uFill>
              <a:latin typeface="Arial"/>
            </a:endParaRPr>
          </a:p>
        </p:txBody>
      </p:sp>
      <p:pic>
        <p:nvPicPr>
          <p:cNvPr id="9" name="Obraz 8" descr="Obraz zawierający tekst, mapa, atlas, zrzut ekranu&#10;&#10;Opis wygenerowany automatycznie">
            <a:extLst>
              <a:ext uri="{FF2B5EF4-FFF2-40B4-BE49-F238E27FC236}">
                <a16:creationId xmlns:a16="http://schemas.microsoft.com/office/drawing/2014/main" id="{60E46409-C2D8-BADB-79FB-3C4648AE0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226" y="780612"/>
            <a:ext cx="5245616" cy="6040812"/>
          </a:xfrm>
          <a:prstGeom prst="rect">
            <a:avLst/>
          </a:prstGeom>
        </p:spPr>
      </p:pic>
    </p:spTree>
    <p:extLst>
      <p:ext uri="{BB962C8B-B14F-4D97-AF65-F5344CB8AC3E}">
        <p14:creationId xmlns:p14="http://schemas.microsoft.com/office/powerpoint/2010/main" val="361220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3">
            <a:extLst>
              <a:ext uri="{FF2B5EF4-FFF2-40B4-BE49-F238E27FC236}">
                <a16:creationId xmlns:a16="http://schemas.microsoft.com/office/drawing/2014/main" id="{102D8AAB-6FC4-8C80-DD8C-BBAC1AA30845}"/>
              </a:ext>
            </a:extLst>
          </p:cNvPr>
          <p:cNvSpPr/>
          <p:nvPr/>
        </p:nvSpPr>
        <p:spPr>
          <a:xfrm>
            <a:off x="6840000" y="0"/>
            <a:ext cx="2300400" cy="699246"/>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sp>
        <p:nvSpPr>
          <p:cNvPr id="3" name="CustomShape 4">
            <a:extLst>
              <a:ext uri="{FF2B5EF4-FFF2-40B4-BE49-F238E27FC236}">
                <a16:creationId xmlns:a16="http://schemas.microsoft.com/office/drawing/2014/main" id="{108659C7-6745-2C1A-13C9-914D2C2AEE9E}"/>
              </a:ext>
            </a:extLst>
          </p:cNvPr>
          <p:cNvSpPr/>
          <p:nvPr/>
        </p:nvSpPr>
        <p:spPr>
          <a:xfrm>
            <a:off x="0" y="-1"/>
            <a:ext cx="7022160" cy="69924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p:style>
        <p:txBody>
          <a:bodyPr/>
          <a:lstStyle/>
          <a:p>
            <a:endParaRPr lang="pl-PL"/>
          </a:p>
        </p:txBody>
      </p:sp>
      <p:pic>
        <p:nvPicPr>
          <p:cNvPr id="4" name="Grafika 7">
            <a:extLst>
              <a:ext uri="{FF2B5EF4-FFF2-40B4-BE49-F238E27FC236}">
                <a16:creationId xmlns:a16="http://schemas.microsoft.com/office/drawing/2014/main" id="{429E62D1-5604-9D52-690D-A7688A3741DC}"/>
              </a:ext>
            </a:extLst>
          </p:cNvPr>
          <p:cNvPicPr>
            <a:picLocks noChangeAspect="1"/>
          </p:cNvPicPr>
          <p:nvPr/>
        </p:nvPicPr>
        <p:blipFill>
          <a:blip r:embed="rId3"/>
          <a:stretch/>
        </p:blipFill>
        <p:spPr>
          <a:xfrm>
            <a:off x="7389104" y="101773"/>
            <a:ext cx="1445429" cy="509591"/>
          </a:xfrm>
          <a:prstGeom prst="rect">
            <a:avLst/>
          </a:prstGeom>
          <a:ln>
            <a:noFill/>
          </a:ln>
        </p:spPr>
      </p:pic>
      <p:sp>
        <p:nvSpPr>
          <p:cNvPr id="5" name="CustomShape 7">
            <a:extLst>
              <a:ext uri="{FF2B5EF4-FFF2-40B4-BE49-F238E27FC236}">
                <a16:creationId xmlns:a16="http://schemas.microsoft.com/office/drawing/2014/main" id="{45AEA52D-E17F-C22E-3F19-0B9B5182A6B7}"/>
              </a:ext>
            </a:extLst>
          </p:cNvPr>
          <p:cNvSpPr/>
          <p:nvPr/>
        </p:nvSpPr>
        <p:spPr>
          <a:xfrm>
            <a:off x="146880" y="0"/>
            <a:ext cx="6546240" cy="69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l-PL" sz="2000" b="1" spc="-1" dirty="0">
                <a:solidFill>
                  <a:srgbClr val="FFFFFF"/>
                </a:solidFill>
                <a:uFill>
                  <a:solidFill>
                    <a:srgbClr val="FFFFFF"/>
                  </a:solidFill>
                </a:uFill>
                <a:latin typeface="Arial"/>
                <a:ea typeface="Times New Roman"/>
              </a:rPr>
              <a:t>3</a:t>
            </a:r>
            <a:r>
              <a:rPr lang="pl-PL" sz="2000" b="1" strike="noStrike" spc="-1" dirty="0">
                <a:solidFill>
                  <a:srgbClr val="FFFFFF"/>
                </a:solidFill>
                <a:uFill>
                  <a:solidFill>
                    <a:srgbClr val="FFFFFF"/>
                  </a:solidFill>
                </a:uFill>
                <a:latin typeface="Arial"/>
                <a:ea typeface="Times New Roman"/>
              </a:rPr>
              <a:t>.1. Multi-</a:t>
            </a:r>
            <a:r>
              <a:rPr lang="pl-PL" sz="2000" b="1" strike="noStrike" spc="-1" dirty="0" err="1">
                <a:solidFill>
                  <a:srgbClr val="FFFFFF"/>
                </a:solidFill>
                <a:uFill>
                  <a:solidFill>
                    <a:srgbClr val="FFFFFF"/>
                  </a:solidFill>
                </a:uFill>
                <a:latin typeface="Arial"/>
                <a:ea typeface="Times New Roman"/>
              </a:rPr>
              <a:t>source</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precipitation</a:t>
            </a:r>
            <a:r>
              <a:rPr lang="pl-PL" sz="2000" b="1" strike="noStrike" spc="-1" dirty="0">
                <a:solidFill>
                  <a:srgbClr val="FFFFFF"/>
                </a:solidFill>
                <a:uFill>
                  <a:solidFill>
                    <a:srgbClr val="FFFFFF"/>
                  </a:solidFill>
                </a:uFill>
                <a:latin typeface="Arial"/>
                <a:ea typeface="Times New Roman"/>
              </a:rPr>
              <a:t> (</a:t>
            </a:r>
            <a:r>
              <a:rPr lang="pl-PL" sz="2000" b="1" strike="noStrike" spc="-1" dirty="0" err="1">
                <a:solidFill>
                  <a:srgbClr val="FFFFFF"/>
                </a:solidFill>
                <a:uFill>
                  <a:solidFill>
                    <a:srgbClr val="FFFFFF"/>
                  </a:solidFill>
                </a:uFill>
                <a:latin typeface="Arial"/>
                <a:ea typeface="Times New Roman"/>
              </a:rPr>
              <a:t>RainGRS</a:t>
            </a:r>
            <a:r>
              <a:rPr lang="pl-PL" sz="2000" b="1" strike="noStrike" spc="-1" dirty="0">
                <a:solidFill>
                  <a:srgbClr val="FFFFFF"/>
                </a:solidFill>
                <a:uFill>
                  <a:solidFill>
                    <a:srgbClr val="FFFFFF"/>
                  </a:solidFill>
                </a:uFill>
                <a:latin typeface="Arial"/>
                <a:ea typeface="Times New Roman"/>
              </a:rPr>
              <a:t>+)</a:t>
            </a:r>
            <a:br>
              <a:rPr lang="pl-PL" sz="2000" b="1" strike="noStrike" spc="-1" dirty="0">
                <a:solidFill>
                  <a:srgbClr val="FFFFFF"/>
                </a:solidFill>
                <a:uFill>
                  <a:solidFill>
                    <a:srgbClr val="FFFFFF"/>
                  </a:solidFill>
                </a:uFill>
                <a:latin typeface="Arial"/>
                <a:ea typeface="Times New Roman"/>
              </a:rPr>
            </a:br>
            <a:r>
              <a:rPr lang="pl-PL" sz="2000" b="1" strike="noStrike" spc="-1" dirty="0" err="1">
                <a:solidFill>
                  <a:srgbClr val="FFFFFF"/>
                </a:solidFill>
                <a:uFill>
                  <a:solidFill>
                    <a:srgbClr val="FFFFFF"/>
                  </a:solidFill>
                </a:uFill>
                <a:latin typeface="Arial"/>
                <a:ea typeface="Times New Roman"/>
              </a:rPr>
              <a:t>satellite</a:t>
            </a:r>
            <a:r>
              <a:rPr lang="pl-PL" sz="2000" b="1" strike="noStrike" spc="-1" dirty="0">
                <a:solidFill>
                  <a:srgbClr val="FFFFFF"/>
                </a:solidFill>
                <a:uFill>
                  <a:solidFill>
                    <a:srgbClr val="FFFFFF"/>
                  </a:solidFill>
                </a:uFill>
                <a:latin typeface="Arial"/>
                <a:ea typeface="Times New Roman"/>
              </a:rPr>
              <a:t> data</a:t>
            </a:r>
            <a:endParaRPr lang="pl-PL" sz="2000" b="1" strike="noStrike" spc="-1" dirty="0">
              <a:solidFill>
                <a:srgbClr val="000000"/>
              </a:solidFill>
              <a:uFill>
                <a:solidFill>
                  <a:srgbClr val="FFFFFF"/>
                </a:solidFill>
              </a:uFill>
              <a:latin typeface="Arial"/>
            </a:endParaRPr>
          </a:p>
        </p:txBody>
      </p:sp>
      <p:sp>
        <p:nvSpPr>
          <p:cNvPr id="8" name="pole tekstowe 7">
            <a:extLst>
              <a:ext uri="{FF2B5EF4-FFF2-40B4-BE49-F238E27FC236}">
                <a16:creationId xmlns:a16="http://schemas.microsoft.com/office/drawing/2014/main" id="{0E8A383D-C1A1-D149-81CB-A20E2F3F8CF9}"/>
              </a:ext>
            </a:extLst>
          </p:cNvPr>
          <p:cNvSpPr txBox="1"/>
          <p:nvPr/>
        </p:nvSpPr>
        <p:spPr>
          <a:xfrm>
            <a:off x="747191" y="1010174"/>
            <a:ext cx="7846091" cy="1754326"/>
          </a:xfrm>
          <a:prstGeom prst="rect">
            <a:avLst/>
          </a:prstGeom>
          <a:noFill/>
        </p:spPr>
        <p:txBody>
          <a:bodyPr wrap="square">
            <a:spAutoFit/>
          </a:bodyPr>
          <a:lstStyle/>
          <a:p>
            <a:r>
              <a:rPr lang="en-US" sz="1800" dirty="0">
                <a:solidFill>
                  <a:srgbClr val="002060"/>
                </a:solidFill>
                <a:effectLst/>
                <a:ea typeface="Cambria" panose="02040503050406030204" pitchFamily="18" charset="0"/>
              </a:rPr>
              <a:t>Various satellite-based precipitation field estimates are available. The best for our region </a:t>
            </a:r>
            <a:r>
              <a:rPr lang="pl-PL" sz="1800" dirty="0" err="1">
                <a:solidFill>
                  <a:srgbClr val="002060"/>
                </a:solidFill>
                <a:effectLst/>
                <a:ea typeface="Cambria" panose="02040503050406030204" pitchFamily="18" charset="0"/>
              </a:rPr>
              <a:t>are</a:t>
            </a:r>
            <a:r>
              <a:rPr lang="en-US" sz="1800" dirty="0">
                <a:solidFill>
                  <a:srgbClr val="002060"/>
                </a:solidFill>
                <a:effectLst/>
                <a:ea typeface="Cambria" panose="02040503050406030204" pitchFamily="18" charset="0"/>
              </a:rPr>
              <a:t> the NASA IMERG-final estimate</a:t>
            </a:r>
            <a:r>
              <a:rPr lang="pl-PL" sz="1800" dirty="0">
                <a:solidFill>
                  <a:srgbClr val="002060"/>
                </a:solidFill>
                <a:effectLst/>
                <a:ea typeface="Cambria" panose="02040503050406030204" pitchFamily="18" charset="0"/>
              </a:rPr>
              <a:t>s</a:t>
            </a:r>
            <a:r>
              <a:rPr lang="en-US" sz="1800" dirty="0">
                <a:solidFill>
                  <a:srgbClr val="002060"/>
                </a:solidFill>
                <a:effectLst/>
                <a:ea typeface="Cambria" panose="02040503050406030204" pitchFamily="18" charset="0"/>
              </a:rPr>
              <a:t>, but these are </a:t>
            </a:r>
            <a:r>
              <a:rPr lang="en-US" sz="1800" dirty="0" err="1">
                <a:solidFill>
                  <a:srgbClr val="002060"/>
                </a:solidFill>
                <a:effectLst/>
                <a:ea typeface="Cambria" panose="02040503050406030204" pitchFamily="18" charset="0"/>
              </a:rPr>
              <a:t>reanalyses</a:t>
            </a:r>
            <a:r>
              <a:rPr lang="en-US" sz="1800" dirty="0">
                <a:solidFill>
                  <a:srgbClr val="002060"/>
                </a:solidFill>
                <a:effectLst/>
                <a:ea typeface="Cambria" panose="02040503050406030204" pitchFamily="18" charset="0"/>
              </a:rPr>
              <a:t> only available after several months.</a:t>
            </a:r>
            <a:endParaRPr lang="pl-PL" sz="1800" dirty="0">
              <a:solidFill>
                <a:srgbClr val="002060"/>
              </a:solidFill>
              <a:effectLst/>
              <a:ea typeface="Cambria" panose="02040503050406030204" pitchFamily="18" charset="0"/>
            </a:endParaRPr>
          </a:p>
          <a:p>
            <a:endParaRPr lang="pl-PL" sz="1800" dirty="0">
              <a:solidFill>
                <a:srgbClr val="002060"/>
              </a:solidFill>
              <a:effectLst/>
              <a:ea typeface="Cambria" panose="02040503050406030204" pitchFamily="18" charset="0"/>
            </a:endParaRPr>
          </a:p>
          <a:p>
            <a:r>
              <a:rPr lang="pl-PL" dirty="0">
                <a:solidFill>
                  <a:srgbClr val="002060"/>
                </a:solidFill>
                <a:ea typeface="Cambria" panose="02040503050406030204" pitchFamily="18" charset="0"/>
              </a:rPr>
              <a:t>The </a:t>
            </a:r>
            <a:r>
              <a:rPr lang="pl-PL" dirty="0" err="1">
                <a:solidFill>
                  <a:srgbClr val="002060"/>
                </a:solidFill>
                <a:ea typeface="Cambria" panose="02040503050406030204" pitchFamily="18" charset="0"/>
              </a:rPr>
              <a:t>estimate</a:t>
            </a:r>
            <a:r>
              <a:rPr lang="en-US" dirty="0">
                <a:solidFill>
                  <a:srgbClr val="002060"/>
                </a:solidFill>
                <a:ea typeface="Cambria" panose="02040503050406030204" pitchFamily="18" charset="0"/>
              </a:rPr>
              <a:t> designed for </a:t>
            </a:r>
            <a:r>
              <a:rPr lang="en-US" dirty="0" err="1">
                <a:solidFill>
                  <a:srgbClr val="002060"/>
                </a:solidFill>
                <a:ea typeface="Cambria" panose="02040503050406030204" pitchFamily="18" charset="0"/>
              </a:rPr>
              <a:t>RainGRS</a:t>
            </a:r>
            <a:r>
              <a:rPr lang="en-US" sz="1800" dirty="0">
                <a:solidFill>
                  <a:srgbClr val="002060"/>
                </a:solidFill>
                <a:effectLst/>
                <a:ea typeface="Cambria" panose="02040503050406030204" pitchFamily="18" charset="0"/>
              </a:rPr>
              <a:t> based on </a:t>
            </a:r>
            <a:r>
              <a:rPr lang="en-US" sz="1800" dirty="0" err="1">
                <a:solidFill>
                  <a:srgbClr val="002060"/>
                </a:solidFill>
                <a:effectLst/>
                <a:ea typeface="Cambria" panose="02040503050406030204" pitchFamily="18" charset="0"/>
              </a:rPr>
              <a:t>Meteos</a:t>
            </a:r>
            <a:r>
              <a:rPr lang="pl-PL" sz="1800" dirty="0" err="1">
                <a:solidFill>
                  <a:srgbClr val="002060"/>
                </a:solidFill>
                <a:effectLst/>
                <a:ea typeface="Cambria" panose="02040503050406030204" pitchFamily="18" charset="0"/>
              </a:rPr>
              <a:t>at</a:t>
            </a:r>
            <a:r>
              <a:rPr lang="en-US" sz="1800" dirty="0">
                <a:solidFill>
                  <a:srgbClr val="002060"/>
                </a:solidFill>
                <a:effectLst/>
                <a:ea typeface="Cambria" panose="02040503050406030204" pitchFamily="18" charset="0"/>
              </a:rPr>
              <a:t> data processed with NWC-SAF software</a:t>
            </a:r>
            <a:r>
              <a:rPr lang="pl-PL" sz="1800" dirty="0">
                <a:solidFill>
                  <a:srgbClr val="002060"/>
                </a:solidFill>
                <a:effectLst/>
                <a:ea typeface="Cambria" panose="02040503050406030204" pitchFamily="18" charset="0"/>
              </a:rPr>
              <a:t> was </a:t>
            </a:r>
            <a:r>
              <a:rPr lang="pl-PL" sz="1800" dirty="0" err="1">
                <a:solidFill>
                  <a:srgbClr val="002060"/>
                </a:solidFill>
                <a:effectLst/>
                <a:ea typeface="Cambria" panose="02040503050406030204" pitchFamily="18" charset="0"/>
              </a:rPr>
              <a:t>found</a:t>
            </a:r>
            <a:r>
              <a:rPr lang="pl-PL" dirty="0">
                <a:solidFill>
                  <a:srgbClr val="002060"/>
                </a:solidFill>
                <a:ea typeface="Cambria" panose="02040503050406030204" pitchFamily="18" charset="0"/>
              </a:rPr>
              <a:t> t</a:t>
            </a:r>
            <a:r>
              <a:rPr lang="en-US" dirty="0">
                <a:solidFill>
                  <a:srgbClr val="002060"/>
                </a:solidFill>
                <a:ea typeface="Cambria" panose="02040503050406030204" pitchFamily="18" charset="0"/>
              </a:rPr>
              <a:t>he </a:t>
            </a:r>
            <a:r>
              <a:rPr lang="en-US" sz="1800" dirty="0">
                <a:solidFill>
                  <a:srgbClr val="002060"/>
                </a:solidFill>
                <a:effectLst/>
                <a:ea typeface="Cambria" panose="02040503050406030204" pitchFamily="18" charset="0"/>
              </a:rPr>
              <a:t>best available in real-time.</a:t>
            </a:r>
            <a:endParaRPr lang="en-GB" dirty="0">
              <a:solidFill>
                <a:srgbClr val="002060"/>
              </a:solidFill>
            </a:endParaRPr>
          </a:p>
        </p:txBody>
      </p:sp>
      <p:pic>
        <p:nvPicPr>
          <p:cNvPr id="14" name="Obraz 13">
            <a:extLst>
              <a:ext uri="{FF2B5EF4-FFF2-40B4-BE49-F238E27FC236}">
                <a16:creationId xmlns:a16="http://schemas.microsoft.com/office/drawing/2014/main" id="{4BA4CC38-AB0C-8DD2-9C54-9E664A4FE4EB}"/>
              </a:ext>
            </a:extLst>
          </p:cNvPr>
          <p:cNvPicPr>
            <a:picLocks noChangeAspect="1"/>
          </p:cNvPicPr>
          <p:nvPr/>
        </p:nvPicPr>
        <p:blipFill>
          <a:blip r:embed="rId4"/>
          <a:stretch>
            <a:fillRect/>
          </a:stretch>
        </p:blipFill>
        <p:spPr>
          <a:xfrm>
            <a:off x="730756" y="2875924"/>
            <a:ext cx="7565060" cy="1401089"/>
          </a:xfrm>
          <a:prstGeom prst="rect">
            <a:avLst/>
          </a:prstGeom>
        </p:spPr>
      </p:pic>
      <p:pic>
        <p:nvPicPr>
          <p:cNvPr id="16" name="Obraz 15">
            <a:extLst>
              <a:ext uri="{FF2B5EF4-FFF2-40B4-BE49-F238E27FC236}">
                <a16:creationId xmlns:a16="http://schemas.microsoft.com/office/drawing/2014/main" id="{FFF98483-5E63-9654-45E6-7D68B5A743F5}"/>
              </a:ext>
            </a:extLst>
          </p:cNvPr>
          <p:cNvPicPr>
            <a:picLocks noChangeAspect="1"/>
          </p:cNvPicPr>
          <p:nvPr/>
        </p:nvPicPr>
        <p:blipFill>
          <a:blip r:embed="rId5"/>
          <a:stretch>
            <a:fillRect/>
          </a:stretch>
        </p:blipFill>
        <p:spPr>
          <a:xfrm>
            <a:off x="0" y="4388437"/>
            <a:ext cx="8405622" cy="934974"/>
          </a:xfrm>
          <a:prstGeom prst="rect">
            <a:avLst/>
          </a:prstGeom>
        </p:spPr>
      </p:pic>
      <p:sp>
        <p:nvSpPr>
          <p:cNvPr id="18" name="pole tekstowe 17">
            <a:extLst>
              <a:ext uri="{FF2B5EF4-FFF2-40B4-BE49-F238E27FC236}">
                <a16:creationId xmlns:a16="http://schemas.microsoft.com/office/drawing/2014/main" id="{8E1C3C7C-4D92-E357-9B1E-EDE34CB5F0D6}"/>
              </a:ext>
            </a:extLst>
          </p:cNvPr>
          <p:cNvSpPr txBox="1"/>
          <p:nvPr/>
        </p:nvSpPr>
        <p:spPr>
          <a:xfrm>
            <a:off x="851100" y="5559164"/>
            <a:ext cx="7742182" cy="1200329"/>
          </a:xfrm>
          <a:prstGeom prst="rect">
            <a:avLst/>
          </a:prstGeom>
          <a:noFill/>
        </p:spPr>
        <p:txBody>
          <a:bodyPr wrap="square">
            <a:spAutoFit/>
          </a:bodyPr>
          <a:lstStyle/>
          <a:p>
            <a:r>
              <a:rPr lang="en-US" dirty="0" err="1">
                <a:solidFill>
                  <a:srgbClr val="002060"/>
                </a:solidFill>
                <a:ea typeface="Cambria" panose="02040503050406030204" pitchFamily="18" charset="0"/>
              </a:rPr>
              <a:t>PCPh</a:t>
            </a:r>
            <a:r>
              <a:rPr lang="en-US" dirty="0">
                <a:solidFill>
                  <a:srgbClr val="002060"/>
                </a:solidFill>
                <a:ea typeface="Cambria" panose="02040503050406030204" pitchFamily="18" charset="0"/>
              </a:rPr>
              <a:t> </a:t>
            </a:r>
            <a:r>
              <a:rPr lang="pl-PL" dirty="0">
                <a:solidFill>
                  <a:srgbClr val="002060"/>
                </a:solidFill>
                <a:ea typeface="Cambria" panose="02040503050406030204" pitchFamily="18" charset="0"/>
              </a:rPr>
              <a:t>=</a:t>
            </a:r>
            <a:r>
              <a:rPr lang="en-US" dirty="0">
                <a:solidFill>
                  <a:srgbClr val="002060"/>
                </a:solidFill>
                <a:ea typeface="Cambria" panose="02040503050406030204" pitchFamily="18" charset="0"/>
              </a:rPr>
              <a:t> Precipitating Clouds from Cloud Physical Properties</a:t>
            </a:r>
            <a:r>
              <a:rPr lang="pl-PL" dirty="0">
                <a:solidFill>
                  <a:srgbClr val="002060"/>
                </a:solidFill>
                <a:ea typeface="Cambria" panose="02040503050406030204" pitchFamily="18" charset="0"/>
              </a:rPr>
              <a:t>,</a:t>
            </a:r>
          </a:p>
          <a:p>
            <a:r>
              <a:rPr lang="en-US" dirty="0" err="1">
                <a:solidFill>
                  <a:srgbClr val="002060"/>
                </a:solidFill>
                <a:ea typeface="Cambria" panose="02040503050406030204" pitchFamily="18" charset="0"/>
              </a:rPr>
              <a:t>CRPh</a:t>
            </a:r>
            <a:r>
              <a:rPr lang="en-US" dirty="0">
                <a:solidFill>
                  <a:srgbClr val="002060"/>
                </a:solidFill>
                <a:ea typeface="Cambria" panose="02040503050406030204" pitchFamily="18" charset="0"/>
              </a:rPr>
              <a:t> </a:t>
            </a:r>
            <a:r>
              <a:rPr lang="pl-PL" dirty="0">
                <a:solidFill>
                  <a:srgbClr val="002060"/>
                </a:solidFill>
                <a:ea typeface="Cambria" panose="02040503050406030204" pitchFamily="18" charset="0"/>
              </a:rPr>
              <a:t>=</a:t>
            </a:r>
            <a:r>
              <a:rPr lang="en-US" dirty="0">
                <a:solidFill>
                  <a:srgbClr val="002060"/>
                </a:solidFill>
                <a:ea typeface="Cambria" panose="02040503050406030204" pitchFamily="18" charset="0"/>
              </a:rPr>
              <a:t> Convective Rainfall Rate from Cloud Physical Properties</a:t>
            </a:r>
            <a:r>
              <a:rPr lang="pl-PL" dirty="0">
                <a:solidFill>
                  <a:srgbClr val="002060"/>
                </a:solidFill>
                <a:ea typeface="Cambria" panose="02040503050406030204" pitchFamily="18" charset="0"/>
              </a:rPr>
              <a:t>,</a:t>
            </a:r>
          </a:p>
          <a:p>
            <a:r>
              <a:rPr lang="en-US" dirty="0">
                <a:solidFill>
                  <a:srgbClr val="002060"/>
                </a:solidFill>
                <a:ea typeface="Cambria" panose="02040503050406030204" pitchFamily="18" charset="0"/>
              </a:rPr>
              <a:t>CRR </a:t>
            </a:r>
            <a:r>
              <a:rPr lang="pl-PL" dirty="0">
                <a:solidFill>
                  <a:srgbClr val="002060"/>
                </a:solidFill>
                <a:ea typeface="Cambria" panose="02040503050406030204" pitchFamily="18" charset="0"/>
              </a:rPr>
              <a:t>=</a:t>
            </a:r>
            <a:r>
              <a:rPr lang="en-US" dirty="0">
                <a:solidFill>
                  <a:srgbClr val="002060"/>
                </a:solidFill>
                <a:ea typeface="Cambria" panose="02040503050406030204" pitchFamily="18" charset="0"/>
              </a:rPr>
              <a:t> Convective Rainfall Rate</a:t>
            </a:r>
            <a:r>
              <a:rPr lang="pl-PL" dirty="0">
                <a:solidFill>
                  <a:srgbClr val="002060"/>
                </a:solidFill>
                <a:ea typeface="Cambria" panose="02040503050406030204" pitchFamily="18" charset="0"/>
              </a:rPr>
              <a:t>,</a:t>
            </a:r>
          </a:p>
          <a:p>
            <a:r>
              <a:rPr lang="en-US" dirty="0">
                <a:solidFill>
                  <a:srgbClr val="002060"/>
                </a:solidFill>
                <a:ea typeface="Cambria" panose="02040503050406030204" pitchFamily="18" charset="0"/>
              </a:rPr>
              <a:t>PC </a:t>
            </a:r>
            <a:r>
              <a:rPr lang="pl-PL" dirty="0">
                <a:solidFill>
                  <a:srgbClr val="002060"/>
                </a:solidFill>
                <a:ea typeface="Cambria" panose="02040503050406030204" pitchFamily="18" charset="0"/>
              </a:rPr>
              <a:t>=</a:t>
            </a:r>
            <a:r>
              <a:rPr lang="en-US" dirty="0">
                <a:solidFill>
                  <a:srgbClr val="002060"/>
                </a:solidFill>
                <a:ea typeface="Cambria" panose="02040503050406030204" pitchFamily="18" charset="0"/>
              </a:rPr>
              <a:t> Precipitating Clouds</a:t>
            </a:r>
            <a:r>
              <a:rPr lang="pl-PL" dirty="0">
                <a:solidFill>
                  <a:srgbClr val="002060"/>
                </a:solidFill>
                <a:ea typeface="Cambria" panose="02040503050406030204" pitchFamily="18" charset="0"/>
              </a:rPr>
              <a:t>.</a:t>
            </a:r>
            <a:endParaRPr lang="en-GB" dirty="0">
              <a:solidFill>
                <a:srgbClr val="002060"/>
              </a:solidFill>
              <a:ea typeface="Cambria" panose="02040503050406030204" pitchFamily="18" charset="0"/>
            </a:endParaRPr>
          </a:p>
        </p:txBody>
      </p:sp>
    </p:spTree>
    <p:extLst>
      <p:ext uri="{BB962C8B-B14F-4D97-AF65-F5344CB8AC3E}">
        <p14:creationId xmlns:p14="http://schemas.microsoft.com/office/powerpoint/2010/main" val="3742130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IMGW_PPT_2019_SZABLON_EN</Template>
  <TotalTime>10627</TotalTime>
  <Words>2660</Words>
  <Application>Microsoft Office PowerPoint</Application>
  <PresentationFormat>Pokaz na ekranie (4:3)</PresentationFormat>
  <Paragraphs>230</Paragraphs>
  <Slides>15</Slides>
  <Notes>14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Calibri</vt:lpstr>
      <vt:lpstr>Cambria Math</vt:lpstr>
      <vt:lpstr>Symbol</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IMGW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 WPISZ TUTAJ / Arial</dc:title>
  <dc:subject>IMGW</dc:subject>
  <dc:creator>IMGW</dc:creator>
  <cp:keywords>IMGW PPT</cp:keywords>
  <dc:description>V2 = 2021</dc:description>
  <cp:lastModifiedBy>Jan Szturc</cp:lastModifiedBy>
  <cp:revision>191</cp:revision>
  <dcterms:created xsi:type="dcterms:W3CDTF">2019-09-17T05:43:07Z</dcterms:created>
  <dcterms:modified xsi:type="dcterms:W3CDTF">2023-09-10T19:25:29Z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IMGW</vt:lpwstr>
  </property>
  <property fmtid="{D5CDD505-2E9C-101B-9397-08002B2CF9AE}" pid="4" name="ContentTypeId">
    <vt:lpwstr>0x0101007A24738797D4D44E9EA684BDE1984A18</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Manager">
    <vt:lpwstr>IMGW</vt:lpwstr>
  </property>
  <property fmtid="{D5CDD505-2E9C-101B-9397-08002B2CF9AE}" pid="10" name="Notes">
    <vt:i4>0</vt:i4>
  </property>
  <property fmtid="{D5CDD505-2E9C-101B-9397-08002B2CF9AE}" pid="11" name="PresentationFormat">
    <vt:lpwstr>Pokaz na ekranie (4:3)</vt:lpwstr>
  </property>
  <property fmtid="{D5CDD505-2E9C-101B-9397-08002B2CF9AE}" pid="12" name="ScaleCrop">
    <vt:bool>false</vt:bool>
  </property>
  <property fmtid="{D5CDD505-2E9C-101B-9397-08002B2CF9AE}" pid="13" name="ShareDoc">
    <vt:bool>false</vt:bool>
  </property>
  <property fmtid="{D5CDD505-2E9C-101B-9397-08002B2CF9AE}" pid="14" name="Slides">
    <vt:i4>3</vt:i4>
  </property>
  <property fmtid="{D5CDD505-2E9C-101B-9397-08002B2CF9AE}" pid="15" name="category">
    <vt:lpwstr>IMGW</vt:lpwstr>
  </property>
</Properties>
</file>