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1"/>
    <p:sldMasterId id="2147483891" r:id="rId2"/>
    <p:sldMasterId id="2147484958" r:id="rId3"/>
  </p:sldMasterIdLst>
  <p:notesMasterIdLst>
    <p:notesMasterId r:id="rId22"/>
  </p:notesMasterIdLst>
  <p:handoutMasterIdLst>
    <p:handoutMasterId r:id="rId23"/>
  </p:handoutMasterIdLst>
  <p:sldIdLst>
    <p:sldId id="2082" r:id="rId4"/>
    <p:sldId id="2088" r:id="rId5"/>
    <p:sldId id="2073" r:id="rId6"/>
    <p:sldId id="2079" r:id="rId7"/>
    <p:sldId id="833" r:id="rId8"/>
    <p:sldId id="2083" r:id="rId9"/>
    <p:sldId id="784" r:id="rId10"/>
    <p:sldId id="256" r:id="rId11"/>
    <p:sldId id="273" r:id="rId12"/>
    <p:sldId id="2087" r:id="rId13"/>
    <p:sldId id="843" r:id="rId14"/>
    <p:sldId id="850" r:id="rId15"/>
    <p:sldId id="326" r:id="rId16"/>
    <p:sldId id="321" r:id="rId17"/>
    <p:sldId id="274" r:id="rId18"/>
    <p:sldId id="2072" r:id="rId19"/>
    <p:sldId id="517" r:id="rId20"/>
    <p:sldId id="2080" r:id="rId21"/>
  </p:sldIdLst>
  <p:sldSz cx="9144000" cy="5715000" type="screen16x1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494" userDrawn="1">
          <p15:clr>
            <a:srgbClr val="A4A3A4"/>
          </p15:clr>
        </p15:guide>
        <p15:guide id="3" pos="3129" userDrawn="1">
          <p15:clr>
            <a:srgbClr val="A4A3A4"/>
          </p15:clr>
        </p15:guide>
        <p15:guide id="4" pos="5193" userDrawn="1">
          <p15:clr>
            <a:srgbClr val="A4A3A4"/>
          </p15:clr>
        </p15:guide>
        <p15:guide id="5" pos="40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21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8FF"/>
    <a:srgbClr val="FEE69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89"/>
    <p:restoredTop sz="96966"/>
  </p:normalViewPr>
  <p:slideViewPr>
    <p:cSldViewPr snapToGrid="0">
      <p:cViewPr varScale="1">
        <p:scale>
          <a:sx n="188" d="100"/>
          <a:sy n="188" d="100"/>
        </p:scale>
        <p:origin x="512" y="184"/>
      </p:cViewPr>
      <p:guideLst>
        <p:guide orient="horz" pos="1596"/>
        <p:guide pos="2494"/>
        <p:guide pos="3129"/>
        <p:guide pos="5193"/>
        <p:guide pos="408"/>
        <p:guide pos="2880"/>
        <p:guide orient="horz" pos="21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3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F66A131-63D9-DE44-9B0C-D5BA1EADEE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0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8F40BA3-5C25-DB40-AFF2-3D2958B1E6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0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C251F14E-CEF0-A945-A845-92A761C05E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79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0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E8AFD04E-78CB-0143-A10D-6EF5292042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1338"/>
            <a:ext cx="2947988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/>
            </a:lvl1pPr>
          </a:lstStyle>
          <a:p>
            <a:fld id="{5CBAC1C8-C8CF-E34E-94C3-7BF24FCE45B4}" type="slidenum">
              <a:rPr lang="de-DE" altLang="en-DE"/>
              <a:pPr/>
              <a:t>‹#›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699B4477-EFB6-5242-8B72-63F38554A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0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E50B3ACF-FCF2-A344-84F6-D6DEFCEE85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0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1028">
            <a:extLst>
              <a:ext uri="{FF2B5EF4-FFF2-40B4-BE49-F238E27FC236}">
                <a16:creationId xmlns:a16="http://schemas.microsoft.com/office/drawing/2014/main" id="{6AFDB7CD-F007-8741-A6C1-E93764E769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4663" y="777875"/>
            <a:ext cx="5849937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1029">
            <a:extLst>
              <a:ext uri="{FF2B5EF4-FFF2-40B4-BE49-F238E27FC236}">
                <a16:creationId xmlns:a16="http://schemas.microsoft.com/office/drawing/2014/main" id="{D198DC55-BAA9-4541-B109-7C8ECF4897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5038"/>
            <a:ext cx="4984750" cy="4433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Klicken Sie, um die Formate des Vorlagentextes zu bearbeiten</a:t>
            </a:r>
          </a:p>
          <a:p>
            <a:pPr lvl="1"/>
            <a:r>
              <a:rPr lang="de-DE" altLang="en-DE"/>
              <a:t>Zweite Ebene</a:t>
            </a:r>
          </a:p>
          <a:p>
            <a:pPr lvl="2"/>
            <a:r>
              <a:rPr lang="de-DE" altLang="en-DE"/>
              <a:t>Dritte Ebene</a:t>
            </a:r>
          </a:p>
          <a:p>
            <a:pPr lvl="3"/>
            <a:r>
              <a:rPr lang="de-DE" altLang="en-DE"/>
              <a:t>Vierte Ebene</a:t>
            </a:r>
          </a:p>
          <a:p>
            <a:pPr lvl="4"/>
            <a:r>
              <a:rPr lang="de-DE" altLang="en-DE"/>
              <a:t>Fünfte Ebene</a:t>
            </a:r>
          </a:p>
        </p:txBody>
      </p:sp>
      <p:sp>
        <p:nvSpPr>
          <p:cNvPr id="64518" name="Rectangle 1030">
            <a:extLst>
              <a:ext uri="{FF2B5EF4-FFF2-40B4-BE49-F238E27FC236}">
                <a16:creationId xmlns:a16="http://schemas.microsoft.com/office/drawing/2014/main" id="{134689C3-1917-A04D-86EC-2F83ADD286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47988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07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>
            <a:extLst>
              <a:ext uri="{FF2B5EF4-FFF2-40B4-BE49-F238E27FC236}">
                <a16:creationId xmlns:a16="http://schemas.microsoft.com/office/drawing/2014/main" id="{6D564B15-9EE3-454D-9E06-2F92C8BF3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3875"/>
            <a:ext cx="2947987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D2332DF-51D6-2D46-B54F-B998F54FCD66}" type="slidenum">
              <a:rPr lang="de-DE" altLang="en-DE"/>
              <a:pPr/>
              <a:t>‹#›</a:t>
            </a:fld>
            <a:endParaRPr lang="de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5BB89F8-B67F-4742-86BC-8ACF965AB0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654B686-B848-7D4A-869E-DD95C4ECE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B23AE62-5350-8549-B336-8CF69613F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175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094917-0BC1-0044-8D14-E499F23B7C54}" type="slidenum">
              <a:rPr lang="de-DE" altLang="en-DE" sz="1200">
                <a:latin typeface="Times New Roman" panose="02020603050405020304" pitchFamily="18" charset="0"/>
              </a:rPr>
              <a:pPr/>
              <a:t>2</a:t>
            </a:fld>
            <a:endParaRPr lang="de-DE" altLang="en-DE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5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32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39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01BB8-4E68-4051-8D63-6AE30A9BF707}" type="slidenum">
              <a:rPr lang="de-DE" altLang="de-DE" smtClean="0">
                <a:latin typeface="Times New Roman" panose="02020603050405020304" pitchFamily="18" charset="0"/>
              </a:rPr>
              <a:pPr/>
              <a:t>10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32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43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41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82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61"/>
            <a:ext cx="7772400" cy="1225021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0506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6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324000" y="80000"/>
            <a:ext cx="1013040" cy="840000"/>
            <a:chOff x="4289894" y="2736000"/>
            <a:chExt cx="1512000" cy="11338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8695" y="2801776"/>
              <a:ext cx="1468262" cy="1011563"/>
            </a:xfrm>
            <a:prstGeom prst="rect">
              <a:avLst/>
            </a:prstGeom>
          </p:spPr>
        </p:pic>
        <p:sp>
          <p:nvSpPr>
            <p:cNvPr id="13" name="Rahmen 12"/>
            <p:cNvSpPr/>
            <p:nvPr/>
          </p:nvSpPr>
          <p:spPr>
            <a:xfrm>
              <a:off x="4289894" y="2736000"/>
              <a:ext cx="1512000" cy="1133829"/>
            </a:xfrm>
            <a:prstGeom prst="frame">
              <a:avLst>
                <a:gd name="adj1" fmla="val 6117"/>
              </a:avLst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4000" y="1000001"/>
            <a:ext cx="8353425" cy="442035"/>
          </a:xfrm>
          <a:prstGeom prst="rect">
            <a:avLst/>
          </a:prstGeom>
        </p:spPr>
        <p:txBody>
          <a:bodyPr lIns="36000" tIns="36000" rIns="36000" bIns="36000" anchor="t" anchorCtr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i="1" dirty="0">
                <a:solidFill>
                  <a:srgbClr val="2D4B9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95289" y="1560000"/>
            <a:ext cx="8353425" cy="2283702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342900">
              <a:buFont typeface="Wingdings" panose="05000000000000000000" pitchFamily="2" charset="2"/>
              <a:buChar char="§"/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Google Shape;7;p1">
            <a:extLst>
              <a:ext uri="{FF2B5EF4-FFF2-40B4-BE49-F238E27FC236}">
                <a16:creationId xmlns:a16="http://schemas.microsoft.com/office/drawing/2014/main" id="{8B240118-6663-4D63-AF33-1E209F9C12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2440" y="5257767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Franklin Gothic Medium" panose="020B0603020102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FF00A64-A474-4504-9F4F-29A56398E22F}"/>
              </a:ext>
            </a:extLst>
          </p:cNvPr>
          <p:cNvSpPr/>
          <p:nvPr userDrawn="1"/>
        </p:nvSpPr>
        <p:spPr>
          <a:xfrm>
            <a:off x="1332000" y="80000"/>
            <a:ext cx="1476000" cy="840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GB" sz="1600" b="0" i="1" u="none" strike="noStrike" cap="none" noProof="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ICON-NWP + ICON-O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8D03C3C-6EBD-4D35-8FFF-881D6B15EDDE}"/>
              </a:ext>
            </a:extLst>
          </p:cNvPr>
          <p:cNvSpPr/>
          <p:nvPr userDrawn="1"/>
        </p:nvSpPr>
        <p:spPr>
          <a:xfrm>
            <a:off x="2808000" y="80000"/>
            <a:ext cx="3780224" cy="8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GB" sz="1800" b="0" i="1" u="none" strike="noStrike" cap="none" noProof="0" dirty="0">
                <a:solidFill>
                  <a:srgbClr val="336699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Expert Group </a:t>
            </a:r>
            <a:br>
              <a:rPr lang="en-GB" sz="1800" b="0" i="1" u="none" strike="noStrike" cap="none" noProof="0" dirty="0">
                <a:solidFill>
                  <a:srgbClr val="336699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</a:br>
            <a:r>
              <a:rPr lang="en-GB" sz="1800" b="0" i="1" u="none" strike="noStrike" cap="none" noProof="0" dirty="0">
                <a:solidFill>
                  <a:srgbClr val="336699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Atmosphere - Ocean</a:t>
            </a:r>
          </a:p>
        </p:txBody>
      </p:sp>
    </p:spTree>
    <p:extLst>
      <p:ext uri="{BB962C8B-B14F-4D97-AF65-F5344CB8AC3E}">
        <p14:creationId xmlns:p14="http://schemas.microsoft.com/office/powerpoint/2010/main" val="25358477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324000" y="80000"/>
            <a:ext cx="1013040" cy="840000"/>
            <a:chOff x="6109106" y="2762140"/>
            <a:chExt cx="1512000" cy="1162819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8789" y="2801776"/>
              <a:ext cx="1495514" cy="1123183"/>
            </a:xfrm>
            <a:prstGeom prst="rect">
              <a:avLst/>
            </a:prstGeom>
          </p:spPr>
        </p:pic>
        <p:sp>
          <p:nvSpPr>
            <p:cNvPr id="16" name="Rahmen 15"/>
            <p:cNvSpPr/>
            <p:nvPr/>
          </p:nvSpPr>
          <p:spPr>
            <a:xfrm>
              <a:off x="6109106" y="2762140"/>
              <a:ext cx="1512000" cy="1162819"/>
            </a:xfrm>
            <a:prstGeom prst="frame">
              <a:avLst>
                <a:gd name="adj1" fmla="val 611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4000" y="1000001"/>
            <a:ext cx="8353425" cy="442035"/>
          </a:xfrm>
          <a:prstGeom prst="rect">
            <a:avLst/>
          </a:prstGeom>
        </p:spPr>
        <p:txBody>
          <a:bodyPr lIns="36000" tIns="36000" rIns="36000" bIns="36000" anchor="t" anchorCtr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400" b="1" i="1" dirty="0">
                <a:solidFill>
                  <a:srgbClr val="2D4B9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95289" y="1560000"/>
            <a:ext cx="8353425" cy="2283702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342900">
              <a:buFont typeface="Wingdings" panose="05000000000000000000" pitchFamily="2" charset="2"/>
              <a:buChar char="§"/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Google Shape;7;p1">
            <a:extLst>
              <a:ext uri="{FF2B5EF4-FFF2-40B4-BE49-F238E27FC236}">
                <a16:creationId xmlns:a16="http://schemas.microsoft.com/office/drawing/2014/main" id="{D054C86A-B43C-47CA-AA6F-8075806CBA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2440" y="5257767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Franklin Gothic Medium" panose="020B0603020102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CEA313-ED59-4145-9949-8599838BA617}"/>
              </a:ext>
            </a:extLst>
          </p:cNvPr>
          <p:cNvSpPr/>
          <p:nvPr userDrawn="1"/>
        </p:nvSpPr>
        <p:spPr>
          <a:xfrm>
            <a:off x="1332000" y="80000"/>
            <a:ext cx="1476000" cy="8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GB" sz="1400" b="0" i="1" u="none" strike="noStrike" cap="none" noProof="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ICON-NWP + ICON-O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5792A66-B75D-49F6-866E-E00CBF40C31A}"/>
              </a:ext>
            </a:extLst>
          </p:cNvPr>
          <p:cNvSpPr/>
          <p:nvPr userDrawn="1"/>
        </p:nvSpPr>
        <p:spPr>
          <a:xfrm>
            <a:off x="2808000" y="80000"/>
            <a:ext cx="3780224" cy="8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GB" sz="1800" b="0" i="1" u="none" strike="noStrike" cap="none" noProof="0" dirty="0">
                <a:solidFill>
                  <a:srgbClr val="C00000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Expert Group </a:t>
            </a:r>
            <a:br>
              <a:rPr lang="en-GB" sz="1800" b="0" i="1" u="none" strike="noStrike" cap="none" noProof="0" dirty="0">
                <a:solidFill>
                  <a:srgbClr val="C00000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</a:br>
            <a:r>
              <a:rPr lang="en-GB" sz="1800" b="0" i="1" u="none" strike="noStrike" cap="none" noProof="0" dirty="0">
                <a:solidFill>
                  <a:srgbClr val="C00000"/>
                </a:solidFill>
                <a:latin typeface="Franklin Gothic Medium" panose="020B0603020102020204" pitchFamily="34" charset="0"/>
                <a:ea typeface="+mn-ea"/>
                <a:cs typeface="+mn-cs"/>
                <a:sym typeface="Arial"/>
              </a:rPr>
              <a:t>Coupled Data Assimilation</a:t>
            </a:r>
          </a:p>
        </p:txBody>
      </p:sp>
    </p:spTree>
    <p:extLst>
      <p:ext uri="{BB962C8B-B14F-4D97-AF65-F5344CB8AC3E}">
        <p14:creationId xmlns:p14="http://schemas.microsoft.com/office/powerpoint/2010/main" val="15559056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1930401" y="330427"/>
            <a:ext cx="5384800" cy="400110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10 Aug 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ICON Seamless Workshop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4777-E1B4-476D-A337-7126BEB3614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52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521355"/>
            <a:ext cx="8353426" cy="349691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26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4" y="1017764"/>
            <a:ext cx="8207375" cy="400050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8" y="4427082"/>
            <a:ext cx="8353425" cy="72420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5265892"/>
            <a:ext cx="2143884" cy="305152"/>
          </a:xfrm>
        </p:spPr>
        <p:txBody>
          <a:bodyPr/>
          <a:lstStyle/>
          <a:p>
            <a:r>
              <a:rPr lang="de-DE"/>
              <a:t>10 Aug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3" y="5265892"/>
            <a:ext cx="5413375" cy="305152"/>
          </a:xfrm>
        </p:spPr>
        <p:txBody>
          <a:bodyPr/>
          <a:lstStyle/>
          <a:p>
            <a:r>
              <a:rPr lang="de-DE" dirty="0"/>
              <a:t>ICON </a:t>
            </a:r>
            <a:r>
              <a:rPr lang="de-DE" dirty="0" err="1"/>
              <a:t>Seamless</a:t>
            </a:r>
            <a:r>
              <a:rPr lang="de-DE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70454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61"/>
            <a:ext cx="7772400" cy="1225021"/>
          </a:xfrm>
        </p:spPr>
        <p:txBody>
          <a:bodyPr/>
          <a:lstStyle>
            <a:lvl1pPr>
              <a:defRPr sz="4000">
                <a:solidFill>
                  <a:srgbClr val="3E7D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0506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96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9984AF17-6A7D-2544-851F-C2E7249A9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7338"/>
            <a:ext cx="1704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EA3B52D-3E8F-F648-A31D-2A31717F3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01600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806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9D65EE37-F076-1141-8801-68A255285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2425"/>
            <a:ext cx="13747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69" y="67190"/>
            <a:ext cx="6877768" cy="4683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95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4353" y="97193"/>
            <a:ext cx="7194047" cy="4683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3292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FE6BB48-EB27-C547-8363-570C1731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575"/>
            <a:ext cx="66960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12E8218-21C3-9241-957F-3F3232E7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7788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6B2EFC9-6C26-6140-801B-166812A5F2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7163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55096ED9-A193-9945-9BAC-C9140990DFA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4175" y="1400175"/>
            <a:ext cx="8435975" cy="2433638"/>
            <a:chOff x="668710" y="2874422"/>
            <a:chExt cx="8436171" cy="2921281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D98F5109-CA29-C846-A748-D9584870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7D4D2ECE-BF0C-F04E-BA45-03EE34818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3413204" cy="7031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9CABAE40-ACD8-9746-885D-1B394114E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3059183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A04F2E67-B0AE-A349-88E5-669DC93C3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200178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68726DA5-D121-334C-9230-814D23DAE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016172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0A1256A1-A317-244E-9EE9-57AE011FE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223991" cy="6288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EAC8FAE-5EC5-C747-8510-1A42958CE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3"/>
              <a:ext cx="1241454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BA9EC41-930A-3A44-9FD1-263A68B0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390682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039298C3-8E43-C84E-B2C5-46D07ED00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338293" cy="70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3F02D008-57BA-634F-880B-F0D644AD4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6"/>
              <a:ext cx="1212878" cy="369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CBC5300-05A2-D643-BACF-57BDB1B8B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946172" cy="554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9D14F097-44E8-D044-A5BA-77D56E864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1785978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362C6186-2A6F-2749-882F-9657788FD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8"/>
              <a:ext cx="1246217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30701090-2304-6E43-B147-1F57D6768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6"/>
              <a:ext cx="1293843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5F715A96-0D05-5A4B-94D6-F0B7FAD24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373219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C60D4A5E-C178-8343-8EC8-DD71E843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1898694" cy="5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B30EAEB4-DD59-854F-8736-D3D0BFEDC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252567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696CFF68-89AB-1343-8F6E-729758A07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247804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801E5563-80C2-394F-9915-995039124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6"/>
              <a:ext cx="2043159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A7D7CDCE-1FFC-0F48-BAB8-8CD5D7762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492285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1BD25CF7-AA35-AD4E-8496-57E4D3EDD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2"/>
              <a:ext cx="171454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031597CA-5BEF-E64B-82F0-6A942446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503397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8872B2D7-84D3-B142-8AEB-295A34EC9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092225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2BA0A1EB-7713-6941-8258-38178C19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125564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0E2E282C-58CD-624B-9054-04F25C1B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1846305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C68E4E88-1F04-9E4C-A9BF-B3D68BB9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390682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22E2193-30EC-6D45-979E-4E9075BA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1987596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2805DEB0-339D-BF41-8090-E31279287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160490" cy="407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071BEC77-535D-C74D-9558-F7DE611D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914421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D6A5DBAE-7CDA-4949-9CD5-8CC45523B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3"/>
              <a:ext cx="1436720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36DB3118-C434-424D-B80E-4E623F294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050949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3A595DD2-3963-234E-91AB-FCACC23E9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250979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FEF43EE0-54A5-B24B-B096-74B2FB3C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1555786" cy="369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72061905-2973-5B45-90BA-892938346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479584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9C256957-49A9-944F-8223-94C4F1B9D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046186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7B56ADDE-5ABF-EA44-B050-74FA8C7D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279703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216C0AAC-4BEA-4949-8BC0-21258F63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87632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B8376483-D89C-F544-B654-5678D0152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512922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1665D663-4C53-7549-8CFA-FA54DD76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3"/>
              <a:ext cx="1117626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71B152DD-8323-584E-87ED-C87C969B3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2"/>
              <a:ext cx="423873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739B5214-CB30-EC44-B969-CDDDE6715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60"/>
              <a:ext cx="654065" cy="554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44315A1E-3D46-4347-BF84-70617B7AE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4"/>
              <a:ext cx="1527210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6F8666BF-C14A-8046-A9C6-E21D3F540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533412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FBEEA192-9BDA-1941-92ED-ABFD0FACB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397032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96A39676-FC8E-6648-B573-6C12625A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742967" cy="442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69CE9336-7EBF-044D-B200-CF1649E3F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823931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58DDADA6-8CCC-6045-BD18-70EF67AD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2"/>
              <a:ext cx="1228754" cy="442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CAB5318F-C500-5E44-B1BA-17310B03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2"/>
              <a:ext cx="808056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A6FD415D-F619-FB46-AF88-8CC5850B8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5"/>
              <a:ext cx="1111276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9854A3B2-A821-1D4A-92AF-AF019B41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5545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B19C1A90-D754-264B-89C2-A9C6C63D7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65724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CB439FC-56CC-7844-98ED-E2F516F457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57163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6D471944-69C3-844A-A84D-308B6CBE9B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5292725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5BFBADCD-92A0-C64B-9023-2B3126056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338763"/>
            <a:ext cx="4460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918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4353" y="97193"/>
            <a:ext cx="7194047" cy="4683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16224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C8C3F8CF-1202-6D48-B1E9-5CD0F83AFF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2575"/>
            <a:ext cx="66960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3000">
                <a:solidFill>
                  <a:prstClr val="white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19">
            <a:extLst>
              <a:ext uri="{FF2B5EF4-FFF2-40B4-BE49-F238E27FC236}">
                <a16:creationId xmlns:a16="http://schemas.microsoft.com/office/drawing/2014/main" id="{E945DD11-5777-1642-9830-7C3CC3D2A38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22" descr="DWD-BiWoCl-22-rgb_kleiner">
            <a:extLst>
              <a:ext uri="{FF2B5EF4-FFF2-40B4-BE49-F238E27FC236}">
                <a16:creationId xmlns:a16="http://schemas.microsoft.com/office/drawing/2014/main" id="{2C95E7C3-67C7-4E4B-BCFA-38E6C4CA1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2"/>
          <a:stretch>
            <a:fillRect/>
          </a:stretch>
        </p:blipFill>
        <p:spPr bwMode="auto">
          <a:xfrm>
            <a:off x="8243888" y="84138"/>
            <a:ext cx="720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1609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D6004A5-883A-2E48-AD55-24ED2F6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04775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254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5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3" y="67190"/>
            <a:ext cx="7194047" cy="4683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9850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MPIM_SF.pdf">
            <a:extLst>
              <a:ext uri="{FF2B5EF4-FFF2-40B4-BE49-F238E27FC236}">
                <a16:creationId xmlns:a16="http://schemas.microsoft.com/office/drawing/2014/main" id="{132F9EF8-BC03-3948-A606-FCFB12CB2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7338"/>
            <a:ext cx="1704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65B6FBBB-7193-E844-9018-D237BC42AC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01600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777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MPIM_SF.pdf">
            <a:extLst>
              <a:ext uri="{FF2B5EF4-FFF2-40B4-BE49-F238E27FC236}">
                <a16:creationId xmlns:a16="http://schemas.microsoft.com/office/drawing/2014/main" id="{DEB9475A-58E4-9A4B-8364-BC2B2441C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2425"/>
            <a:ext cx="13747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69" y="67190"/>
            <a:ext cx="6877768" cy="4683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8083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F9D2B6F3-9801-4448-81F6-B24E87837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01600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008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29B83A-85BA-AC4B-AF38-6174EFB4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2575"/>
            <a:ext cx="66960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3000">
                <a:solidFill>
                  <a:srgbClr val="FFFFFF"/>
                </a:solidFill>
                <a:latin typeface="Arial Black" pitchFamily="34" charset="0"/>
                <a:ea typeface="ＭＳ Ｐゴシック" pitchFamily="-109" charset="-128"/>
              </a:rPr>
              <a:t>Deutscher Wetterdienst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C5099AB-F362-2843-8542-A4338E7AE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7788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50A5121-5C07-D94E-80F5-893555978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7163"/>
            <a:ext cx="1584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2">
            <a:extLst>
              <a:ext uri="{FF2B5EF4-FFF2-40B4-BE49-F238E27FC236}">
                <a16:creationId xmlns:a16="http://schemas.microsoft.com/office/drawing/2014/main" id="{FFA8E121-1B56-C044-B924-965FF7D1E2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4175" y="1400175"/>
            <a:ext cx="8435975" cy="2433638"/>
            <a:chOff x="668710" y="2874422"/>
            <a:chExt cx="8436171" cy="2921281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296075F5-87F5-DF4D-A7B3-A820C2495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683" y="3573777"/>
              <a:ext cx="3017907" cy="1583551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33000">
                  <a:schemeClr val="accent1">
                    <a:shade val="93000"/>
                    <a:satMod val="130000"/>
                  </a:schemeClr>
                </a:gs>
                <a:gs pos="100000">
                  <a:srgbClr val="C00000"/>
                </a:gs>
              </a:gsLst>
              <a:lin ang="13500000" scaled="1"/>
            </a:gradFill>
          </p:spPr>
        </p:pic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D0EF2CC4-1463-5A44-A27E-2F07BA2C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45" y="4860054"/>
              <a:ext cx="3413204" cy="7031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GAS PHASE CHEMISTRY</a:t>
              </a:r>
            </a:p>
          </p:txBody>
        </p:sp>
        <p:sp>
          <p:nvSpPr>
            <p:cNvPr id="8" name="Textfeld 12">
              <a:extLst>
                <a:ext uri="{FF2B5EF4-FFF2-40B4-BE49-F238E27FC236}">
                  <a16:creationId xmlns:a16="http://schemas.microsoft.com/office/drawing/2014/main" id="{2A7A7FE2-61CF-E04A-A959-40997E95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7063" y="4004442"/>
              <a:ext cx="3059183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DYNAMICS</a:t>
              </a:r>
            </a:p>
          </p:txBody>
        </p:sp>
        <p:sp>
          <p:nvSpPr>
            <p:cNvPr id="9" name="Textfeld 13">
              <a:extLst>
                <a:ext uri="{FF2B5EF4-FFF2-40B4-BE49-F238E27FC236}">
                  <a16:creationId xmlns:a16="http://schemas.microsoft.com/office/drawing/2014/main" id="{53C2AA91-5B92-4847-B94A-01FF7E66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8650" y="3280315"/>
              <a:ext cx="1200178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SEA SALT</a:t>
              </a:r>
            </a:p>
          </p:txBody>
        </p:sp>
        <p:sp>
          <p:nvSpPr>
            <p:cNvPr id="10" name="Textfeld 14">
              <a:extLst>
                <a:ext uri="{FF2B5EF4-FFF2-40B4-BE49-F238E27FC236}">
                  <a16:creationId xmlns:a16="http://schemas.microsoft.com/office/drawing/2014/main" id="{C32E0E72-A487-3245-8D85-B0729422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62" y="3514703"/>
              <a:ext cx="2016172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MINERAL DUST</a:t>
              </a:r>
            </a:p>
          </p:txBody>
        </p: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2DD63B11-421F-544E-B5C6-6BD6A6AB1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576" y="4273130"/>
              <a:ext cx="1223991" cy="6288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SULFATE</a:t>
              </a: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3E1E0596-D29F-2A41-911B-63E109BA1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982" y="3770053"/>
              <a:ext cx="1241454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NITRATE</a:t>
              </a:r>
            </a:p>
          </p:txBody>
        </p:sp>
        <p:sp>
          <p:nvSpPr>
            <p:cNvPr id="13" name="Textfeld 17">
              <a:extLst>
                <a:ext uri="{FF2B5EF4-FFF2-40B4-BE49-F238E27FC236}">
                  <a16:creationId xmlns:a16="http://schemas.microsoft.com/office/drawing/2014/main" id="{5159A773-1DC6-4A43-9CBC-A83C541C4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668" y="4736191"/>
              <a:ext cx="1390682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EMISSIONS</a:t>
              </a:r>
            </a:p>
          </p:txBody>
        </p:sp>
        <p:sp>
          <p:nvSpPr>
            <p:cNvPr id="14" name="Textfeld 18">
              <a:extLst>
                <a:ext uri="{FF2B5EF4-FFF2-40B4-BE49-F238E27FC236}">
                  <a16:creationId xmlns:a16="http://schemas.microsoft.com/office/drawing/2014/main" id="{89AEEFE9-AD03-8745-885C-3C537BF12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0624" y="3108811"/>
              <a:ext cx="1338293" cy="70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CLOUDS</a:t>
              </a:r>
            </a:p>
          </p:txBody>
        </p:sp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C2841493-9A0C-8140-BE15-9F568A242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072" y="5166856"/>
              <a:ext cx="1212878" cy="369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SULFUR DIOXIDE</a:t>
              </a:r>
            </a:p>
          </p:txBody>
        </p:sp>
        <p:sp>
          <p:nvSpPr>
            <p:cNvPr id="16" name="Textfeld 20">
              <a:extLst>
                <a:ext uri="{FF2B5EF4-FFF2-40B4-BE49-F238E27FC236}">
                  <a16:creationId xmlns:a16="http://schemas.microsoft.com/office/drawing/2014/main" id="{F7AC3DF6-C1C8-A74B-B9FA-81BDB7234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882" y="4934373"/>
              <a:ext cx="946172" cy="554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OZONE</a:t>
              </a:r>
            </a:p>
          </p:txBody>
        </p:sp>
        <p:sp>
          <p:nvSpPr>
            <p:cNvPr id="17" name="Textfeld 21">
              <a:extLst>
                <a:ext uri="{FF2B5EF4-FFF2-40B4-BE49-F238E27FC236}">
                  <a16:creationId xmlns:a16="http://schemas.microsoft.com/office/drawing/2014/main" id="{7D8AEFDB-BEBC-EA4F-8B33-0D91C1689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837" y="4932467"/>
              <a:ext cx="1785978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RADIATION</a:t>
              </a:r>
            </a:p>
          </p:txBody>
        </p:sp>
        <p:sp>
          <p:nvSpPr>
            <p:cNvPr id="18" name="Textfeld 22">
              <a:extLst>
                <a:ext uri="{FF2B5EF4-FFF2-40B4-BE49-F238E27FC236}">
                  <a16:creationId xmlns:a16="http://schemas.microsoft.com/office/drawing/2014/main" id="{7739D581-5C8B-CE41-8F8D-036BF0438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315" y="3131678"/>
              <a:ext cx="1246217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WARM-PHASE</a:t>
              </a:r>
            </a:p>
          </p:txBody>
        </p:sp>
        <p:sp>
          <p:nvSpPr>
            <p:cNvPr id="19" name="Textfeld 23">
              <a:extLst>
                <a:ext uri="{FF2B5EF4-FFF2-40B4-BE49-F238E27FC236}">
                  <a16:creationId xmlns:a16="http://schemas.microsoft.com/office/drawing/2014/main" id="{0B22C663-7FB6-0044-A698-5EEEB98FD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825" y="3716696"/>
              <a:ext cx="1293843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COLD-PHASE</a:t>
              </a:r>
            </a:p>
          </p:txBody>
        </p:sp>
        <p:sp>
          <p:nvSpPr>
            <p:cNvPr id="20" name="Textfeld 24">
              <a:extLst>
                <a:ext uri="{FF2B5EF4-FFF2-40B4-BE49-F238E27FC236}">
                  <a16:creationId xmlns:a16="http://schemas.microsoft.com/office/drawing/2014/main" id="{68461D77-548A-AE44-BF7A-9094A8E0E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855" y="2996380"/>
              <a:ext cx="1373219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MIXED-PHASE</a:t>
              </a:r>
            </a:p>
          </p:txBody>
        </p:sp>
        <p:sp>
          <p:nvSpPr>
            <p:cNvPr id="21" name="Textfeld 25">
              <a:extLst>
                <a:ext uri="{FF2B5EF4-FFF2-40B4-BE49-F238E27FC236}">
                  <a16:creationId xmlns:a16="http://schemas.microsoft.com/office/drawing/2014/main" id="{B42B436D-76AA-0140-A395-E349434F0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123" y="5134460"/>
              <a:ext cx="1898694" cy="5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CARBON DIOXIDE</a:t>
              </a:r>
            </a:p>
          </p:txBody>
        </p:sp>
        <p:sp>
          <p:nvSpPr>
            <p:cNvPr id="22" name="Textfeld 26">
              <a:extLst>
                <a:ext uri="{FF2B5EF4-FFF2-40B4-BE49-F238E27FC236}">
                  <a16:creationId xmlns:a16="http://schemas.microsoft.com/office/drawing/2014/main" id="{3E8C1759-8F0D-C448-9BE6-FABDAA51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724" y="5210684"/>
              <a:ext cx="1252567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AMMONIUM</a:t>
              </a:r>
            </a:p>
          </p:txBody>
        </p:sp>
        <p:sp>
          <p:nvSpPr>
            <p:cNvPr id="23" name="Textfeld 27">
              <a:extLst>
                <a:ext uri="{FF2B5EF4-FFF2-40B4-BE49-F238E27FC236}">
                  <a16:creationId xmlns:a16="http://schemas.microsoft.com/office/drawing/2014/main" id="{20D5E1D8-E6DA-3540-9F36-36A0F8E7A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523" y="4734285"/>
              <a:ext cx="1247804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HYDROXIDE</a:t>
              </a:r>
            </a:p>
          </p:txBody>
        </p:sp>
        <p:sp>
          <p:nvSpPr>
            <p:cNvPr id="24" name="Textfeld 28">
              <a:extLst>
                <a:ext uri="{FF2B5EF4-FFF2-40B4-BE49-F238E27FC236}">
                  <a16:creationId xmlns:a16="http://schemas.microsoft.com/office/drawing/2014/main" id="{B32AF5CC-4999-4340-A673-EB5E4B3D7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6113" y="4417956"/>
              <a:ext cx="2043159" cy="626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8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DIRECT EFFECT</a:t>
              </a: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C953F493-3257-B241-BB6B-8B21EDF7A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318" y="5302153"/>
              <a:ext cx="1492285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NITROGEN OXIDES</a:t>
              </a:r>
            </a:p>
          </p:txBody>
        </p:sp>
        <p:sp>
          <p:nvSpPr>
            <p:cNvPr id="26" name="Textfeld 30">
              <a:extLst>
                <a:ext uri="{FF2B5EF4-FFF2-40B4-BE49-F238E27FC236}">
                  <a16:creationId xmlns:a16="http://schemas.microsoft.com/office/drawing/2014/main" id="{99ECEA33-BA21-A646-A9BD-8779F62FF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484" y="3558532"/>
              <a:ext cx="171454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INDIRECT EFFECT</a:t>
              </a:r>
            </a:p>
          </p:txBody>
        </p:sp>
        <p:sp>
          <p:nvSpPr>
            <p:cNvPr id="27" name="Textfeld 31">
              <a:extLst>
                <a:ext uri="{FF2B5EF4-FFF2-40B4-BE49-F238E27FC236}">
                  <a16:creationId xmlns:a16="http://schemas.microsoft.com/office/drawing/2014/main" id="{72716AA3-E445-9E4C-8028-4073E1A27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538" y="3859616"/>
              <a:ext cx="1503397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SEDIMENTATION</a:t>
              </a:r>
            </a:p>
          </p:txBody>
        </p:sp>
        <p:sp>
          <p:nvSpPr>
            <p:cNvPr id="28" name="Textfeld 32">
              <a:extLst>
                <a:ext uri="{FF2B5EF4-FFF2-40B4-BE49-F238E27FC236}">
                  <a16:creationId xmlns:a16="http://schemas.microsoft.com/office/drawing/2014/main" id="{D915AAB2-5C50-0C46-B2EB-D0B9244F7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401" y="4294092"/>
              <a:ext cx="1092225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WASHOUT</a:t>
              </a:r>
            </a:p>
          </p:txBody>
        </p:sp>
        <p:sp>
          <p:nvSpPr>
            <p:cNvPr id="29" name="Textfeld 33">
              <a:extLst>
                <a:ext uri="{FF2B5EF4-FFF2-40B4-BE49-F238E27FC236}">
                  <a16:creationId xmlns:a16="http://schemas.microsoft.com/office/drawing/2014/main" id="{AF048DAC-1B3C-9241-A041-2ED18D528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096" y="4564687"/>
              <a:ext cx="1125564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DIFFUSION</a:t>
              </a:r>
            </a:p>
          </p:txBody>
        </p:sp>
        <p:sp>
          <p:nvSpPr>
            <p:cNvPr id="30" name="Textfeld 34">
              <a:extLst>
                <a:ext uri="{FF2B5EF4-FFF2-40B4-BE49-F238E27FC236}">
                  <a16:creationId xmlns:a16="http://schemas.microsoft.com/office/drawing/2014/main" id="{186CC4FE-29F4-824F-B541-73296FAC4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6292" y="4273130"/>
              <a:ext cx="1846305" cy="701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32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TRANSPORT</a:t>
              </a:r>
            </a:p>
          </p:txBody>
        </p:sp>
        <p:sp>
          <p:nvSpPr>
            <p:cNvPr id="31" name="Textfeld 35">
              <a:extLst>
                <a:ext uri="{FF2B5EF4-FFF2-40B4-BE49-F238E27FC236}">
                  <a16:creationId xmlns:a16="http://schemas.microsoft.com/office/drawing/2014/main" id="{D49D4D89-3F07-7042-BCEE-F5379E9B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779" y="4036836"/>
              <a:ext cx="1390682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CONVECTION</a:t>
              </a:r>
            </a:p>
          </p:txBody>
        </p:sp>
        <p:sp>
          <p:nvSpPr>
            <p:cNvPr id="32" name="Textfeld 36">
              <a:extLst>
                <a:ext uri="{FF2B5EF4-FFF2-40B4-BE49-F238E27FC236}">
                  <a16:creationId xmlns:a16="http://schemas.microsoft.com/office/drawing/2014/main" id="{0F093FC0-5B72-0D4D-885B-5B1528C9A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427" y="4652345"/>
              <a:ext cx="1987596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AEROSOL OPTICAL DEPTH</a:t>
              </a:r>
            </a:p>
          </p:txBody>
        </p:sp>
        <p:sp>
          <p:nvSpPr>
            <p:cNvPr id="33" name="Textfeld 37">
              <a:extLst>
                <a:ext uri="{FF2B5EF4-FFF2-40B4-BE49-F238E27FC236}">
                  <a16:creationId xmlns:a16="http://schemas.microsoft.com/office/drawing/2014/main" id="{FB6DD64B-990F-1944-B1F4-48DB773A2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466" y="3888200"/>
              <a:ext cx="1160490" cy="407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INTERACTION</a:t>
              </a:r>
            </a:p>
          </p:txBody>
        </p:sp>
        <p:sp>
          <p:nvSpPr>
            <p:cNvPr id="34" name="Textfeld 38">
              <a:extLst>
                <a:ext uri="{FF2B5EF4-FFF2-40B4-BE49-F238E27FC236}">
                  <a16:creationId xmlns:a16="http://schemas.microsoft.com/office/drawing/2014/main" id="{DB864910-1413-4649-BC0B-8146CA2A2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92" y="4522764"/>
              <a:ext cx="914421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FEEDBACK</a:t>
              </a:r>
            </a:p>
          </p:txBody>
        </p:sp>
        <p:sp>
          <p:nvSpPr>
            <p:cNvPr id="35" name="Textfeld 39">
              <a:extLst>
                <a:ext uri="{FF2B5EF4-FFF2-40B4-BE49-F238E27FC236}">
                  <a16:creationId xmlns:a16="http://schemas.microsoft.com/office/drawing/2014/main" id="{5BAB9066-D4A3-694C-9230-725E0292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161" y="4315053"/>
              <a:ext cx="1436720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ANTHROPOGENIC</a:t>
              </a:r>
            </a:p>
          </p:txBody>
        </p:sp>
        <p:sp>
          <p:nvSpPr>
            <p:cNvPr id="36" name="Textfeld 40">
              <a:extLst>
                <a:ext uri="{FF2B5EF4-FFF2-40B4-BE49-F238E27FC236}">
                  <a16:creationId xmlns:a16="http://schemas.microsoft.com/office/drawing/2014/main" id="{173C379D-2BBD-9641-B96F-6777964E3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99" y="3747185"/>
              <a:ext cx="1050949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BIOLOGICAL</a:t>
              </a:r>
            </a:p>
          </p:txBody>
        </p:sp>
        <p:sp>
          <p:nvSpPr>
            <p:cNvPr id="37" name="Textfeld 41">
              <a:extLst>
                <a:ext uri="{FF2B5EF4-FFF2-40B4-BE49-F238E27FC236}">
                  <a16:creationId xmlns:a16="http://schemas.microsoft.com/office/drawing/2014/main" id="{E83908B6-E531-B24D-B735-6B310E1D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668" y="4200718"/>
              <a:ext cx="1250979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VOLCANIC ASH</a:t>
              </a:r>
            </a:p>
          </p:txBody>
        </p:sp>
        <p:sp>
          <p:nvSpPr>
            <p:cNvPr id="38" name="Textfeld 42">
              <a:extLst>
                <a:ext uri="{FF2B5EF4-FFF2-40B4-BE49-F238E27FC236}">
                  <a16:creationId xmlns:a16="http://schemas.microsoft.com/office/drawing/2014/main" id="{67BEE4E5-39C4-1F4E-9B1F-6E3662CCB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2" y="4637100"/>
              <a:ext cx="1555786" cy="3696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RADIOACTIVE TRACER</a:t>
              </a:r>
            </a:p>
          </p:txBody>
        </p:sp>
        <p:sp>
          <p:nvSpPr>
            <p:cNvPr id="39" name="Textfeld 43">
              <a:extLst>
                <a:ext uri="{FF2B5EF4-FFF2-40B4-BE49-F238E27FC236}">
                  <a16:creationId xmlns:a16="http://schemas.microsoft.com/office/drawing/2014/main" id="{D95490FC-293E-054A-A19A-E2BD02D4F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805" y="4711418"/>
              <a:ext cx="1479584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PHOTOLYSIS</a:t>
              </a:r>
            </a:p>
          </p:txBody>
        </p:sp>
        <p:sp>
          <p:nvSpPr>
            <p:cNvPr id="40" name="Textfeld 44">
              <a:extLst>
                <a:ext uri="{FF2B5EF4-FFF2-40B4-BE49-F238E27FC236}">
                  <a16:creationId xmlns:a16="http://schemas.microsoft.com/office/drawing/2014/main" id="{DB83A083-A795-8445-9A53-704B7866C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3413" y="5225929"/>
              <a:ext cx="1046186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DEPOSITION</a:t>
              </a:r>
            </a:p>
          </p:txBody>
        </p:sp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B04EA5FE-AABC-EC4C-9646-B1FD93DD8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710" y="5157327"/>
              <a:ext cx="2279703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VOLATILE ORGANIC CARBONS</a:t>
              </a:r>
            </a:p>
          </p:txBody>
        </p:sp>
        <p:sp>
          <p:nvSpPr>
            <p:cNvPr id="42" name="Textfeld 46">
              <a:extLst>
                <a:ext uri="{FF2B5EF4-FFF2-40B4-BE49-F238E27FC236}">
                  <a16:creationId xmlns:a16="http://schemas.microsoft.com/office/drawing/2014/main" id="{056D0895-439D-2E48-A568-63CDD8ACE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51" y="4437012"/>
              <a:ext cx="87632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TRACER</a:t>
              </a:r>
            </a:p>
          </p:txBody>
        </p:sp>
        <p:sp>
          <p:nvSpPr>
            <p:cNvPr id="43" name="Textfeld 47">
              <a:extLst>
                <a:ext uri="{FF2B5EF4-FFF2-40B4-BE49-F238E27FC236}">
                  <a16:creationId xmlns:a16="http://schemas.microsoft.com/office/drawing/2014/main" id="{ED37528A-FF76-A949-8FD2-17BB95D89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292" y="3122150"/>
              <a:ext cx="1512922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ACTIVATION</a:t>
              </a:r>
            </a:p>
          </p:txBody>
        </p:sp>
        <p:sp>
          <p:nvSpPr>
            <p:cNvPr id="44" name="Textfeld 48">
              <a:extLst>
                <a:ext uri="{FF2B5EF4-FFF2-40B4-BE49-F238E27FC236}">
                  <a16:creationId xmlns:a16="http://schemas.microsoft.com/office/drawing/2014/main" id="{2F2CAC50-5DCB-434D-A549-04A6B4D0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6351" y="3306993"/>
              <a:ext cx="1117626" cy="4058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NUCLEATION</a:t>
              </a:r>
            </a:p>
          </p:txBody>
        </p:sp>
        <p:sp>
          <p:nvSpPr>
            <p:cNvPr id="45" name="Textfeld 49">
              <a:extLst>
                <a:ext uri="{FF2B5EF4-FFF2-40B4-BE49-F238E27FC236}">
                  <a16:creationId xmlns:a16="http://schemas.microsoft.com/office/drawing/2014/main" id="{ACB035CF-EF09-B64D-99D0-22E0074BF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066" y="3831032"/>
              <a:ext cx="423873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IN</a:t>
              </a:r>
            </a:p>
          </p:txBody>
        </p:sp>
        <p:sp>
          <p:nvSpPr>
            <p:cNvPr id="46" name="Textfeld 50">
              <a:extLst>
                <a:ext uri="{FF2B5EF4-FFF2-40B4-BE49-F238E27FC236}">
                  <a16:creationId xmlns:a16="http://schemas.microsoft.com/office/drawing/2014/main" id="{6BC6F368-DDB5-0049-8307-05A4E7B18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8" y="3295560"/>
              <a:ext cx="654065" cy="5545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CCN</a:t>
              </a:r>
            </a:p>
          </p:txBody>
        </p:sp>
        <p:sp>
          <p:nvSpPr>
            <p:cNvPr id="47" name="Textfeld 51">
              <a:extLst>
                <a:ext uri="{FF2B5EF4-FFF2-40B4-BE49-F238E27FC236}">
                  <a16:creationId xmlns:a16="http://schemas.microsoft.com/office/drawing/2014/main" id="{D375BB3B-C040-2249-BD81-E066A915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23" y="5241174"/>
              <a:ext cx="1527210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AIR QUALITY</a:t>
              </a: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EB67C1E2-B4F1-864F-B77D-D995AAD57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025" y="3358444"/>
              <a:ext cx="533412" cy="5545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ICE</a:t>
              </a:r>
            </a:p>
          </p:txBody>
        </p:sp>
        <p:sp>
          <p:nvSpPr>
            <p:cNvPr id="49" name="Textfeld 53">
              <a:extLst>
                <a:ext uri="{FF2B5EF4-FFF2-40B4-BE49-F238E27FC236}">
                  <a16:creationId xmlns:a16="http://schemas.microsoft.com/office/drawing/2014/main" id="{DD11DC51-1679-8148-A0AE-B73F7C64E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075" y="3013531"/>
              <a:ext cx="1397032" cy="444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PRECIPITATION</a:t>
              </a:r>
            </a:p>
          </p:txBody>
        </p:sp>
        <p:sp>
          <p:nvSpPr>
            <p:cNvPr id="50" name="Textfeld 54">
              <a:extLst>
                <a:ext uri="{FF2B5EF4-FFF2-40B4-BE49-F238E27FC236}">
                  <a16:creationId xmlns:a16="http://schemas.microsoft.com/office/drawing/2014/main" id="{14E21012-02D7-8748-A85D-73E944EB5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185" y="3419423"/>
              <a:ext cx="742967" cy="442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WATER</a:t>
              </a:r>
            </a:p>
          </p:txBody>
        </p:sp>
        <p:sp>
          <p:nvSpPr>
            <p:cNvPr id="51" name="Textfeld 55">
              <a:extLst>
                <a:ext uri="{FF2B5EF4-FFF2-40B4-BE49-F238E27FC236}">
                  <a16:creationId xmlns:a16="http://schemas.microsoft.com/office/drawing/2014/main" id="{D03A00DD-1D31-1149-ACF6-EB897C5F3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722" y="2874422"/>
              <a:ext cx="823931" cy="4058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GRAUPEL</a:t>
              </a:r>
            </a:p>
          </p:txBody>
        </p:sp>
        <p:sp>
          <p:nvSpPr>
            <p:cNvPr id="52" name="Textfeld 56">
              <a:extLst>
                <a:ext uri="{FF2B5EF4-FFF2-40B4-BE49-F238E27FC236}">
                  <a16:creationId xmlns:a16="http://schemas.microsoft.com/office/drawing/2014/main" id="{6722E49D-74B3-3D4F-A451-B0269ED9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143" y="4181662"/>
              <a:ext cx="1228754" cy="4420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TURBULENCE</a:t>
              </a:r>
            </a:p>
          </p:txBody>
        </p:sp>
        <p:sp>
          <p:nvSpPr>
            <p:cNvPr id="53" name="Textfeld 57">
              <a:extLst>
                <a:ext uri="{FF2B5EF4-FFF2-40B4-BE49-F238E27FC236}">
                  <a16:creationId xmlns:a16="http://schemas.microsoft.com/office/drawing/2014/main" id="{3A4E5FB9-AD32-AB4F-B89C-3725F7583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098" y="4770492"/>
              <a:ext cx="808056" cy="590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6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SOOT</a:t>
              </a:r>
            </a:p>
          </p:txBody>
        </p:sp>
        <p:sp>
          <p:nvSpPr>
            <p:cNvPr id="54" name="Textfeld 58">
              <a:extLst>
                <a:ext uri="{FF2B5EF4-FFF2-40B4-BE49-F238E27FC236}">
                  <a16:creationId xmlns:a16="http://schemas.microsoft.com/office/drawing/2014/main" id="{8F562928-92EA-8A4A-8D1E-DB8E835BB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208" y="4652345"/>
              <a:ext cx="1111276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WILDFIRES</a:t>
              </a:r>
            </a:p>
          </p:txBody>
        </p:sp>
        <p:sp>
          <p:nvSpPr>
            <p:cNvPr id="55" name="Textfeld 59">
              <a:extLst>
                <a:ext uri="{FF2B5EF4-FFF2-40B4-BE49-F238E27FC236}">
                  <a16:creationId xmlns:a16="http://schemas.microsoft.com/office/drawing/2014/main" id="{46920AFF-39C2-D645-9D34-764D1CB0B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125" y="4966768"/>
              <a:ext cx="995385" cy="5545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4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PM10</a:t>
              </a:r>
            </a:p>
          </p:txBody>
        </p:sp>
        <p:sp>
          <p:nvSpPr>
            <p:cNvPr id="56" name="Textfeld 60">
              <a:extLst>
                <a:ext uri="{FF2B5EF4-FFF2-40B4-BE49-F238E27FC236}">
                  <a16:creationId xmlns:a16="http://schemas.microsoft.com/office/drawing/2014/main" id="{EA6B6193-9189-A045-A706-81F098066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549" y="3358444"/>
              <a:ext cx="657240" cy="480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2000" b="1">
                  <a:solidFill>
                    <a:srgbClr val="000000"/>
                  </a:solidFill>
                  <a:latin typeface="Arabic Typesetting" pitchFamily="66" charset="-78"/>
                  <a:ea typeface="ＭＳ Ｐゴシック" pitchFamily="-109" charset="-128"/>
                  <a:cs typeface="Arabic Typesetting" pitchFamily="66" charset="-78"/>
                </a:rPr>
                <a:t>PM2.5</a:t>
              </a:r>
            </a:p>
          </p:txBody>
        </p:sp>
      </p:grpSp>
      <p:pic>
        <p:nvPicPr>
          <p:cNvPr id="5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3DA1C421-4526-F646-B90F-D8E4FA7C3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57163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3">
            <a:extLst>
              <a:ext uri="{FF2B5EF4-FFF2-40B4-BE49-F238E27FC236}">
                <a16:creationId xmlns:a16="http://schemas.microsoft.com/office/drawing/2014/main" id="{70E938E0-C146-D946-BB00-081AD51BB3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4475" y="5292725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59" name="Picture 28" descr="Bundesadler_kleiner">
            <a:extLst>
              <a:ext uri="{FF2B5EF4-FFF2-40B4-BE49-F238E27FC236}">
                <a16:creationId xmlns:a16="http://schemas.microsoft.com/office/drawing/2014/main" id="{F87A1F9D-A848-8C41-96EB-556303A00B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338763"/>
            <a:ext cx="4460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356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AD6004A5-883A-2E48-AD55-24ED2F6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04775"/>
            <a:ext cx="2295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533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4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8ADDE5-51FA-4C4C-8B19-5AC6D3FF01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78041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6BE4AB-2CB7-204E-BE04-5ACD93ECE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CA082F27-8BC3-2E4F-B3C9-94701C5DAB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029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EAF4881A-B577-ED4B-8F4E-597022A2EE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8593138" y="96838"/>
            <a:ext cx="3952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80" r:id="rId4"/>
    <p:sldLayoutId id="2147484881" r:id="rId5"/>
    <p:sldLayoutId id="2147484882" r:id="rId6"/>
    <p:sldLayoutId id="2147484883" r:id="rId7"/>
    <p:sldLayoutId id="2147484949" r:id="rId8"/>
    <p:sldLayoutId id="2147484956" r:id="rId9"/>
    <p:sldLayoutId id="2147484960" r:id="rId10"/>
    <p:sldLayoutId id="2147484961" r:id="rId11"/>
    <p:sldLayoutId id="2147484962" r:id="rId12"/>
    <p:sldLayoutId id="2147484963" r:id="rId13"/>
    <p:sldLayoutId id="2147484964" r:id="rId14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4B652124-00A7-B144-BEBC-86D0528D49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6513"/>
            <a:ext cx="78041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title style</a:t>
            </a:r>
            <a:endParaRPr lang="en-GB" altLang="en-DE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4E539224-86AB-9C4B-9907-9F8E70D8E9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DE"/>
              <a:t>Click to edit Master text styles</a:t>
            </a:r>
          </a:p>
          <a:p>
            <a:pPr lvl="1"/>
            <a:r>
              <a:rPr lang="en-US" altLang="en-DE"/>
              <a:t>Second level</a:t>
            </a:r>
          </a:p>
          <a:p>
            <a:pPr lvl="2"/>
            <a:r>
              <a:rPr lang="en-US" altLang="en-DE"/>
              <a:t>Third level</a:t>
            </a:r>
          </a:p>
          <a:p>
            <a:pPr lvl="3"/>
            <a:r>
              <a:rPr lang="en-US" altLang="en-DE"/>
              <a:t>Fourth level</a:t>
            </a:r>
          </a:p>
          <a:p>
            <a:pPr lvl="4"/>
            <a:r>
              <a:rPr lang="en-US" altLang="en-DE"/>
              <a:t>Fifth level</a:t>
            </a:r>
            <a:endParaRPr lang="en-GB" altLang="en-DE"/>
          </a:p>
        </p:txBody>
      </p:sp>
      <p:sp>
        <p:nvSpPr>
          <p:cNvPr id="3076" name="Line 20">
            <a:extLst>
              <a:ext uri="{FF2B5EF4-FFF2-40B4-BE49-F238E27FC236}">
                <a16:creationId xmlns:a16="http://schemas.microsoft.com/office/drawing/2014/main" id="{6516E601-6029-1042-8C35-022B523A46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pic>
        <p:nvPicPr>
          <p:cNvPr id="18437" name="Picture 12" descr="K:\Deutscher Wetterdienst\Corporate Design Aktuell\DWD-Logo-Komplett\20mm\RGB\Wortbildmarke mit Claim\bmp\Wortbildmarke-und-Claim-positiv-auf-weiss.bmp">
            <a:extLst>
              <a:ext uri="{FF2B5EF4-FFF2-40B4-BE49-F238E27FC236}">
                <a16:creationId xmlns:a16="http://schemas.microsoft.com/office/drawing/2014/main" id="{05A040CD-C067-BE42-93B9-92071C5FC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9" r="-899"/>
          <a:stretch>
            <a:fillRect/>
          </a:stretch>
        </p:blipFill>
        <p:spPr bwMode="auto">
          <a:xfrm>
            <a:off x="8593138" y="96838"/>
            <a:ext cx="3952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87" r:id="rId2"/>
    <p:sldLayoutId id="2147484888" r:id="rId3"/>
    <p:sldLayoutId id="2147484876" r:id="rId4"/>
    <p:sldLayoutId id="2147484889" r:id="rId5"/>
    <p:sldLayoutId id="2147484890" r:id="rId6"/>
    <p:sldLayoutId id="2147484893" r:id="rId7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26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31" y="1368109"/>
            <a:ext cx="8458200" cy="2505875"/>
          </a:xfrm>
        </p:spPr>
        <p:txBody>
          <a:bodyPr/>
          <a:lstStyle/>
          <a:p>
            <a:r>
              <a:rPr lang="en-GB" b="1" dirty="0"/>
              <a:t>ICON ocean coupling</a:t>
            </a:r>
            <a:br>
              <a:rPr lang="en-GB" b="1" dirty="0"/>
            </a:br>
            <a:r>
              <a:rPr lang="en-GB" b="1" dirty="0"/>
              <a:t>	</a:t>
            </a:r>
            <a:br>
              <a:rPr lang="en-GB" b="1" dirty="0"/>
            </a:br>
            <a:r>
              <a:rPr lang="en-GB" sz="2400" b="1" dirty="0">
                <a:solidFill>
                  <a:schemeClr val="tx1"/>
                </a:solidFill>
              </a:rPr>
              <a:t>Martin Köhler and ICON-seamless and ESM-W</a:t>
            </a:r>
            <a:endParaRPr lang="en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4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Coupled Data Assimilation</a:t>
            </a:r>
            <a:endParaRPr lang="en-GB" altLang="de-DE" sz="1875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47565D-62CD-7C0D-8ED7-2E7CA20C6030}"/>
              </a:ext>
            </a:extLst>
          </p:cNvPr>
          <p:cNvGrpSpPr/>
          <p:nvPr/>
        </p:nvGrpSpPr>
        <p:grpSpPr>
          <a:xfrm>
            <a:off x="2522276" y="1330652"/>
            <a:ext cx="4192631" cy="3799760"/>
            <a:chOff x="323528" y="1135208"/>
            <a:chExt cx="3348373" cy="319580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A1B73EF-9496-47EA-98F6-17781F30243E}"/>
                </a:ext>
              </a:extLst>
            </p:cNvPr>
            <p:cNvSpPr/>
            <p:nvPr/>
          </p:nvSpPr>
          <p:spPr>
            <a:xfrm>
              <a:off x="323528" y="1135208"/>
              <a:ext cx="3348372" cy="31858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2E50735-3551-445B-BC59-079B136E2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234" y="1278704"/>
              <a:ext cx="3174667" cy="3052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9328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CC91602-D77C-4940-8F2C-3ACF964EA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26" y="1396147"/>
            <a:ext cx="5200520" cy="35443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AE8C44-D05A-49A4-B95C-40304A6F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Ocean 3D-VAR – Read and </a:t>
            </a:r>
            <a:r>
              <a:rPr lang="de-DE" dirty="0" err="1"/>
              <a:t>Distribute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1F4C4-6B12-4AAC-6BD6-697C63AD0DF5}"/>
              </a:ext>
            </a:extLst>
          </p:cNvPr>
          <p:cNvSpPr txBox="1"/>
          <p:nvPr/>
        </p:nvSpPr>
        <p:spPr>
          <a:xfrm rot="16200000">
            <a:off x="7706042" y="2877685"/>
            <a:ext cx="213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Temperature</a:t>
            </a:r>
            <a:r>
              <a:rPr lang="de-DE" dirty="0"/>
              <a:t> [°C]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1F83BD-C993-2CF2-94CB-E7EFDF6D7E65}"/>
              </a:ext>
            </a:extLst>
          </p:cNvPr>
          <p:cNvSpPr txBox="1">
            <a:spLocks/>
          </p:cNvSpPr>
          <p:nvPr/>
        </p:nvSpPr>
        <p:spPr>
          <a:xfrm>
            <a:off x="240225" y="1693841"/>
            <a:ext cx="3156435" cy="3246610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ea typeface="Cambria Math" panose="02040503050406030204" pitchFamily="18" charset="0"/>
              </a:rPr>
              <a:t>Start Ocean DA </a:t>
            </a:r>
            <a:r>
              <a:rPr lang="de-DE" dirty="0" err="1">
                <a:ea typeface="Cambria Math" panose="02040503050406030204" pitchFamily="18" charset="0"/>
              </a:rPr>
              <a:t>with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profiles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from</a:t>
            </a:r>
            <a:r>
              <a:rPr lang="de-DE" dirty="0">
                <a:ea typeface="Cambria Math" panose="02040503050406030204" pitchFamily="18" charset="0"/>
              </a:rPr>
              <a:t> ARGO </a:t>
            </a:r>
            <a:r>
              <a:rPr lang="de-DE" dirty="0" err="1">
                <a:ea typeface="Cambria Math" panose="02040503050406030204" pitchFamily="18" charset="0"/>
              </a:rPr>
              <a:t>floats</a:t>
            </a:r>
            <a:r>
              <a:rPr lang="de-DE" dirty="0">
                <a:ea typeface="Cambria Math" panose="02040503050406030204" pitchFamily="18" charset="0"/>
              </a:rPr>
              <a:t> (~4000)</a:t>
            </a:r>
          </a:p>
          <a:p>
            <a:r>
              <a:rPr lang="de-DE" dirty="0">
                <a:ea typeface="Cambria Math" panose="02040503050406030204" pitchFamily="18" charset="0"/>
              </a:rPr>
              <a:t>Variables: </a:t>
            </a:r>
            <a:r>
              <a:rPr lang="de-DE" dirty="0" err="1">
                <a:ea typeface="Cambria Math" panose="02040503050406030204" pitchFamily="18" charset="0"/>
              </a:rPr>
              <a:t>Temperature</a:t>
            </a:r>
            <a:r>
              <a:rPr lang="de-DE" dirty="0">
                <a:ea typeface="Cambria Math" panose="02040503050406030204" pitchFamily="18" charset="0"/>
              </a:rPr>
              <a:t>, </a:t>
            </a:r>
            <a:r>
              <a:rPr lang="de-DE" dirty="0" err="1">
                <a:ea typeface="Cambria Math" panose="02040503050406030204" pitchFamily="18" charset="0"/>
              </a:rPr>
              <a:t>Salinity</a:t>
            </a:r>
            <a:endParaRPr lang="de-DE" dirty="0">
              <a:ea typeface="Cambria Math" panose="02040503050406030204" pitchFamily="18" charset="0"/>
            </a:endParaRPr>
          </a:p>
          <a:p>
            <a:r>
              <a:rPr lang="de-DE" dirty="0">
                <a:ea typeface="Cambria Math" panose="02040503050406030204" pitchFamily="18" charset="0"/>
              </a:rPr>
              <a:t>Other </a:t>
            </a:r>
            <a:r>
              <a:rPr lang="de-DE" dirty="0" err="1">
                <a:ea typeface="Cambria Math" panose="02040503050406030204" pitchFamily="18" charset="0"/>
              </a:rPr>
              <a:t>sources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for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profiles</a:t>
            </a:r>
            <a:r>
              <a:rPr lang="de-DE" dirty="0">
                <a:ea typeface="Cambria Math" panose="02040503050406030204" pitchFamily="18" charset="0"/>
              </a:rPr>
              <a:t> also possible (e.g. </a:t>
            </a:r>
            <a:r>
              <a:rPr lang="de-DE" dirty="0" err="1">
                <a:ea typeface="Cambria Math" panose="02040503050406030204" pitchFamily="18" charset="0"/>
              </a:rPr>
              <a:t>AniBOS</a:t>
            </a:r>
            <a:r>
              <a:rPr lang="de-DE" dirty="0">
                <a:ea typeface="Cambria Math" panose="02040503050406030204" pitchFamily="18" charset="0"/>
              </a:rPr>
              <a:t>, SOT/SOOP-XBT, OSTIA)</a:t>
            </a:r>
          </a:p>
          <a:p>
            <a:endParaRPr lang="de-DE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8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AAE0608-012A-4674-9D10-D272F1F8D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11" y="2062402"/>
            <a:ext cx="4128626" cy="281377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AE81CA3-8A97-4710-B7B7-A8F6351D1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8" y="2063855"/>
            <a:ext cx="4128626" cy="28137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EC28FF-5A84-4E26-8271-E478D2CE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Ocean 3D-VAR – Generate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9F1FF6A-0870-E038-80A7-2426D9F6163A}"/>
                  </a:ext>
                </a:extLst>
              </p:cNvPr>
              <p:cNvSpPr txBox="1"/>
              <p:nvPr/>
            </p:nvSpPr>
            <p:spPr>
              <a:xfrm>
                <a:off x="5233008" y="1655636"/>
                <a:ext cx="2962353" cy="444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𝑖𝑛𝑐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9F1FF6A-0870-E038-80A7-2426D9F61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08" y="1655636"/>
                <a:ext cx="2962353" cy="444930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800241B-E823-FC4E-B6E4-74150291D991}"/>
                  </a:ext>
                </a:extLst>
              </p:cNvPr>
              <p:cNvSpPr txBox="1"/>
              <p:nvPr/>
            </p:nvSpPr>
            <p:spPr>
              <a:xfrm>
                <a:off x="-71588" y="1655636"/>
                <a:ext cx="4704248" cy="444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𝑖𝑛𝑐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𝐻𝐵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800241B-E823-FC4E-B6E4-74150291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588" y="1655636"/>
                <a:ext cx="4704248" cy="444930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A63BF245-29FE-CDAC-6E94-7F11535E3802}"/>
              </a:ext>
            </a:extLst>
          </p:cNvPr>
          <p:cNvSpPr txBox="1"/>
          <p:nvPr/>
        </p:nvSpPr>
        <p:spPr>
          <a:xfrm rot="16200000">
            <a:off x="7760807" y="3067565"/>
            <a:ext cx="213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Temperature</a:t>
            </a:r>
            <a:r>
              <a:rPr lang="de-DE" dirty="0"/>
              <a:t> [°C]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387DE0-54E2-0D6E-F534-7FC197C189B0}"/>
              </a:ext>
            </a:extLst>
          </p:cNvPr>
          <p:cNvSpPr txBox="1"/>
          <p:nvPr/>
        </p:nvSpPr>
        <p:spPr>
          <a:xfrm rot="16200000">
            <a:off x="3319747" y="2983486"/>
            <a:ext cx="213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Temperature</a:t>
            </a:r>
            <a:r>
              <a:rPr lang="de-DE" dirty="0"/>
              <a:t> [°C]</a:t>
            </a:r>
          </a:p>
        </p:txBody>
      </p:sp>
    </p:spTree>
    <p:extLst>
      <p:ext uri="{BB962C8B-B14F-4D97-AF65-F5344CB8AC3E}">
        <p14:creationId xmlns:p14="http://schemas.microsoft.com/office/powerpoint/2010/main" val="359012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252EC76-735E-4FEF-9CAA-C4191C4D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8" y="1093562"/>
            <a:ext cx="8229600" cy="3771900"/>
          </a:xfrm>
        </p:spPr>
        <p:txBody>
          <a:bodyPr>
            <a:normAutofit/>
          </a:bodyPr>
          <a:lstStyle/>
          <a:p>
            <a:r>
              <a:rPr lang="en-US" sz="1600"/>
              <a:t>Current:</a:t>
            </a:r>
          </a:p>
          <a:p>
            <a:pPr lvl="1"/>
            <a:r>
              <a:rPr lang="en-US" sz="1600"/>
              <a:t>experiment driven by initial</a:t>
            </a:r>
            <a:br>
              <a:rPr lang="en-US" sz="1600"/>
            </a:br>
            <a:r>
              <a:rPr lang="en-US" sz="1600"/>
              <a:t>conditions; wall BCs</a:t>
            </a:r>
          </a:p>
          <a:p>
            <a:r>
              <a:rPr lang="en-US" sz="1600"/>
              <a:t>Next:</a:t>
            </a:r>
          </a:p>
          <a:p>
            <a:pPr lvl="1"/>
            <a:r>
              <a:rPr lang="en-US" sz="1600"/>
              <a:t>Disable time updates for</a:t>
            </a:r>
            <a:br>
              <a:rPr lang="en-US" sz="1600"/>
            </a:br>
            <a:r>
              <a:rPr lang="en-US" sz="1600"/>
              <a:t>outermost cells (implement</a:t>
            </a:r>
            <a:br>
              <a:rPr lang="en-US" sz="1600"/>
            </a:br>
            <a:r>
              <a:rPr lang="en-US" sz="1600"/>
              <a:t>constant value/flux BCs)</a:t>
            </a:r>
          </a:p>
          <a:p>
            <a:pPr lvl="1"/>
            <a:r>
              <a:rPr lang="en-US" sz="1600"/>
              <a:t>Detect all intervention points in code</a:t>
            </a:r>
            <a:br>
              <a:rPr lang="en-US" sz="1600"/>
            </a:br>
            <a:r>
              <a:rPr lang="en-US" sz="1600"/>
              <a:t>for the driving variables</a:t>
            </a:r>
          </a:p>
          <a:p>
            <a:pPr lvl="1"/>
            <a:r>
              <a:rPr lang="en-US" sz="1600"/>
              <a:t>Introduce constant BC reading</a:t>
            </a:r>
          </a:p>
          <a:p>
            <a:pPr lvl="1"/>
            <a:r>
              <a:rPr lang="en-US" sz="1600"/>
              <a:t>Introduce time dependent</a:t>
            </a:r>
            <a:br>
              <a:rPr lang="en-US" sz="1600"/>
            </a:br>
            <a:r>
              <a:rPr lang="en-US" sz="1600"/>
              <a:t>BC reading</a:t>
            </a:r>
          </a:p>
          <a:p>
            <a:endParaRPr lang="de-DE" sz="16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50463F-33EC-4357-A32F-29B28C37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Local simulation</a:t>
            </a:r>
            <a:endParaRPr lang="de-DE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17E14EDA-DC20-44CD-A802-443A0B2C4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76" y="1372487"/>
            <a:ext cx="4657656" cy="32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2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D6223-AABE-4CDA-8BBB-08F2ADF1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Upcoming: more complexity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110B676-22EB-4811-8B06-88C9B869D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1956758"/>
            <a:ext cx="8353425" cy="2544434"/>
          </a:xfrm>
        </p:spPr>
      </p:pic>
    </p:spTree>
    <p:extLst>
      <p:ext uri="{BB962C8B-B14F-4D97-AF65-F5344CB8AC3E}">
        <p14:creationId xmlns:p14="http://schemas.microsoft.com/office/powerpoint/2010/main" val="354226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B1D43-D04A-49D6-9877-32C9691B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00450"/>
            <a:ext cx="8353425" cy="360099"/>
          </a:xfrm>
        </p:spPr>
        <p:txBody>
          <a:bodyPr/>
          <a:lstStyle/>
          <a:p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Aurora </a:t>
            </a:r>
            <a:r>
              <a:rPr lang="de-DE" dirty="0" err="1"/>
              <a:t>Tsubasa</a:t>
            </a:r>
            <a:r>
              <a:rPr lang="de-DE" dirty="0"/>
              <a:t> SX-9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330C7-8E3C-4583-AEFB-673FD07D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0929"/>
            <a:ext cx="8229600" cy="3771900"/>
          </a:xfrm>
        </p:spPr>
        <p:txBody>
          <a:bodyPr/>
          <a:lstStyle/>
          <a:p>
            <a:r>
              <a:rPr lang="de-DE" sz="1600" dirty="0"/>
              <a:t>ICON-O </a:t>
            </a:r>
            <a:r>
              <a:rPr lang="de-DE" sz="1600" dirty="0" err="1"/>
              <a:t>primarily</a:t>
            </a:r>
            <a:r>
              <a:rPr lang="de-DE" sz="1600" dirty="0"/>
              <a:t> </a:t>
            </a:r>
            <a:r>
              <a:rPr lang="de-DE" sz="1600" dirty="0" err="1"/>
              <a:t>developed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standard</a:t>
            </a:r>
            <a:r>
              <a:rPr lang="de-DE" sz="1600" dirty="0"/>
              <a:t> </a:t>
            </a:r>
            <a:r>
              <a:rPr lang="de-DE" sz="1600" dirty="0" err="1"/>
              <a:t>architectures</a:t>
            </a:r>
            <a:r>
              <a:rPr lang="de-DE" sz="1600" dirty="0"/>
              <a:t> (SIMD)</a:t>
            </a:r>
          </a:p>
          <a:p>
            <a:r>
              <a:rPr lang="de-DE" sz="1600" dirty="0"/>
              <a:t>DMRZ </a:t>
            </a:r>
            <a:r>
              <a:rPr lang="de-DE" sz="1600" dirty="0" err="1"/>
              <a:t>uses</a:t>
            </a:r>
            <a:r>
              <a:rPr lang="de-DE" sz="1600" dirty="0"/>
              <a:t> </a:t>
            </a:r>
            <a:r>
              <a:rPr lang="de-DE" sz="1600" dirty="0" err="1"/>
              <a:t>vector</a:t>
            </a:r>
            <a:r>
              <a:rPr lang="de-DE" sz="1600" dirty="0"/>
              <a:t> </a:t>
            </a:r>
            <a:r>
              <a:rPr lang="de-DE" sz="1600" dirty="0" err="1"/>
              <a:t>machines</a:t>
            </a:r>
            <a:r>
              <a:rPr lang="de-DE" sz="1600" dirty="0"/>
              <a:t> =&gt; </a:t>
            </a:r>
            <a:r>
              <a:rPr lang="de-DE" sz="1600" dirty="0" err="1"/>
              <a:t>adaptions</a:t>
            </a:r>
            <a:r>
              <a:rPr lang="de-DE" sz="1600" dirty="0"/>
              <a:t> </a:t>
            </a:r>
            <a:r>
              <a:rPr lang="de-DE" sz="1600" dirty="0" err="1"/>
              <a:t>necessary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optimal </a:t>
            </a:r>
            <a:r>
              <a:rPr lang="de-DE" sz="1600" dirty="0" err="1"/>
              <a:t>usage</a:t>
            </a:r>
            <a:endParaRPr lang="de-DE" sz="1600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752A52A-996B-71CF-74F4-234F2F894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124195"/>
              </p:ext>
            </p:extLst>
          </p:nvPr>
        </p:nvGraphicFramePr>
        <p:xfrm>
          <a:off x="395289" y="1648014"/>
          <a:ext cx="835342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613050688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478060764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1044033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Threads (</a:t>
                      </a:r>
                      <a:r>
                        <a:rPr lang="de-DE" dirty="0" err="1"/>
                        <a:t>atm</a:t>
                      </a:r>
                      <a:r>
                        <a:rPr lang="de-DE" dirty="0"/>
                        <a:t> / </a:t>
                      </a:r>
                      <a:r>
                        <a:rPr lang="de-DE" dirty="0" err="1"/>
                        <a:t>oce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Old </a:t>
                      </a:r>
                      <a:r>
                        <a:rPr lang="de-DE" dirty="0" err="1"/>
                        <a:t>Runtime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yr</a:t>
                      </a:r>
                      <a:r>
                        <a:rPr lang="de-DE" dirty="0"/>
                        <a:t>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New </a:t>
                      </a:r>
                      <a:r>
                        <a:rPr lang="de-DE" dirty="0" err="1"/>
                        <a:t>Runtime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yr</a:t>
                      </a:r>
                      <a:r>
                        <a:rPr lang="de-DE" dirty="0"/>
                        <a:t>/d)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77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16/112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4.56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2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48/80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8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64/64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48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80/48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6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88/40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2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96/32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16.82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44019"/>
                  </a:ext>
                </a:extLst>
              </a:tr>
            </a:tbl>
          </a:graphicData>
        </a:graphic>
      </p:graphicFrame>
      <p:sp>
        <p:nvSpPr>
          <p:cNvPr id="9" name="Textfeld 7">
            <a:extLst>
              <a:ext uri="{FF2B5EF4-FFF2-40B4-BE49-F238E27FC236}">
                <a16:creationId xmlns:a16="http://schemas.microsoft.com/office/drawing/2014/main" id="{2B79D1AA-6648-CC15-73AC-C39CDA38904E}"/>
              </a:ext>
            </a:extLst>
          </p:cNvPr>
          <p:cNvSpPr txBox="1"/>
          <p:nvPr/>
        </p:nvSpPr>
        <p:spPr>
          <a:xfrm>
            <a:off x="395288" y="4412977"/>
            <a:ext cx="46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128 Threads,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, 80/40km </a:t>
            </a:r>
            <a:r>
              <a:rPr lang="de-DE" dirty="0" err="1"/>
              <a:t>resolution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36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ocean diurnal cycle at L128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AC797-8782-6BC6-1810-34FE91A09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 r="16338" b="57679"/>
          <a:stretch/>
        </p:blipFill>
        <p:spPr>
          <a:xfrm>
            <a:off x="-646650" y="685799"/>
            <a:ext cx="3694650" cy="18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87DA3-CF72-80E0-0FAE-99C093FCF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8" b="58984"/>
          <a:stretch/>
        </p:blipFill>
        <p:spPr>
          <a:xfrm>
            <a:off x="2422792" y="2187292"/>
            <a:ext cx="3694650" cy="2344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A0C2C-187E-5EF5-14E9-F0350E001B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8" b="57679"/>
          <a:stretch/>
        </p:blipFill>
        <p:spPr>
          <a:xfrm>
            <a:off x="-646650" y="2188479"/>
            <a:ext cx="3694650" cy="2418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7A1C8-3D90-50C9-2DFD-9B00238B5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5" b="58984"/>
          <a:stretch/>
        </p:blipFill>
        <p:spPr>
          <a:xfrm>
            <a:off x="5482115" y="128187"/>
            <a:ext cx="3675741" cy="2344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75F65-3335-EBC2-E61C-CFF1EE3005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16338" b="58985"/>
          <a:stretch/>
        </p:blipFill>
        <p:spPr>
          <a:xfrm>
            <a:off x="2422792" y="664027"/>
            <a:ext cx="3694650" cy="18082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88E464-3049-CFCA-AA52-1A80B0B60E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8326" r="6379" b="13559"/>
          <a:stretch/>
        </p:blipFill>
        <p:spPr>
          <a:xfrm>
            <a:off x="1315045" y="4795059"/>
            <a:ext cx="3503734" cy="167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C781DC-CEE2-4E85-4421-B7F125FFED3F}"/>
              </a:ext>
            </a:extLst>
          </p:cNvPr>
          <p:cNvSpPr txBox="1"/>
          <p:nvPr/>
        </p:nvSpPr>
        <p:spPr>
          <a:xfrm>
            <a:off x="6182426" y="66402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5.20m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ADB143-4CFE-D4C1-847C-4C82482B696C}"/>
              </a:ext>
            </a:extLst>
          </p:cNvPr>
          <p:cNvSpPr txBox="1"/>
          <p:nvPr/>
        </p:nvSpPr>
        <p:spPr>
          <a:xfrm>
            <a:off x="3112984" y="66402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3.05m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F0211-B87B-7F83-447A-59BB73809534}"/>
              </a:ext>
            </a:extLst>
          </p:cNvPr>
          <p:cNvSpPr txBox="1"/>
          <p:nvPr/>
        </p:nvSpPr>
        <p:spPr>
          <a:xfrm>
            <a:off x="43542" y="2719363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7.45m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95BD95-D3D5-CB9C-2121-59DC4C05A3B9}"/>
              </a:ext>
            </a:extLst>
          </p:cNvPr>
          <p:cNvSpPr txBox="1"/>
          <p:nvPr/>
        </p:nvSpPr>
        <p:spPr>
          <a:xfrm>
            <a:off x="43542" y="664029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1.00m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75418-FF31-63CE-3321-1D99989085BE}"/>
              </a:ext>
            </a:extLst>
          </p:cNvPr>
          <p:cNvSpPr txBox="1"/>
          <p:nvPr/>
        </p:nvSpPr>
        <p:spPr>
          <a:xfrm>
            <a:off x="3112984" y="2727132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/>
              <a:t>9.80m</a:t>
            </a:r>
          </a:p>
        </p:txBody>
      </p:sp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:a16="http://schemas.microsoft.com/office/drawing/2014/main" id="{6C70D7BE-BFE4-01D3-9C75-66754BE40C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40" y="2748903"/>
            <a:ext cx="2541635" cy="190622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C62E90-C9D2-7CB3-7E7A-E62FBE788754}"/>
              </a:ext>
            </a:extLst>
          </p:cNvPr>
          <p:cNvCxnSpPr>
            <a:cxnSpLocks/>
          </p:cNvCxnSpPr>
          <p:nvPr/>
        </p:nvCxnSpPr>
        <p:spPr>
          <a:xfrm flipH="1" flipV="1">
            <a:off x="2913681" y="1697064"/>
            <a:ext cx="5695627" cy="13421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E4E7D2-189E-005E-ECB7-6AB48E062200}"/>
              </a:ext>
            </a:extLst>
          </p:cNvPr>
          <p:cNvSpPr txBox="1"/>
          <p:nvPr/>
        </p:nvSpPr>
        <p:spPr>
          <a:xfrm>
            <a:off x="6934906" y="4825675"/>
            <a:ext cx="2541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ocean:  L128smt, R2B6</a:t>
            </a:r>
          </a:p>
          <a:p>
            <a:r>
              <a:rPr lang="en-DE" sz="1200" dirty="0">
                <a:cs typeface="Arial" panose="020B0604020202020204" pitchFamily="34" charset="0"/>
              </a:rPr>
              <a:t>atmosphere: L90, R2B5</a:t>
            </a:r>
          </a:p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mean February 1979 </a:t>
            </a:r>
          </a:p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DE" sz="1200" dirty="0">
                <a:cs typeface="Arial" panose="020B0604020202020204" pitchFamily="34" charset="0"/>
              </a:rPr>
              <a:t>1 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mon spin-up</a:t>
            </a:r>
            <a:endParaRPr lang="en-DE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83D282-7EC7-8FEA-D9DA-B13C249572A5}"/>
              </a:ext>
            </a:extLst>
          </p:cNvPr>
          <p:cNvSpPr txBox="1"/>
          <p:nvPr/>
        </p:nvSpPr>
        <p:spPr>
          <a:xfrm>
            <a:off x="1420670" y="4962295"/>
            <a:ext cx="33318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sz="1000" dirty="0">
                <a:latin typeface="Arial" panose="020B0604020202020204" pitchFamily="34" charset="0"/>
                <a:cs typeface="Arial" panose="020B0604020202020204" pitchFamily="34" charset="0"/>
              </a:rPr>
              <a:t>mean amplitude (max-min) of diurnal cycle [K]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156476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标题 1">
            <a:extLst>
              <a:ext uri="{FF2B5EF4-FFF2-40B4-BE49-F238E27FC236}">
                <a16:creationId xmlns:a16="http://schemas.microsoft.com/office/drawing/2014/main" id="{BFA1B4F0-AC70-C114-279C-AC8BB05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Diurnal SST amplitude in </a:t>
            </a:r>
            <a:r>
              <a:rPr lang="en-US" altLang="zh-CN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MetOffice</a:t>
            </a:r>
            <a:r>
              <a:rPr lang="en-US" altLang="zh-CN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ICON</a:t>
            </a:r>
            <a:endParaRPr lang="zh-CN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74083" name="Picture 2">
            <a:extLst>
              <a:ext uri="{FF2B5EF4-FFF2-40B4-BE49-F238E27FC236}">
                <a16:creationId xmlns:a16="http://schemas.microsoft.com/office/drawing/2014/main" id="{BEC30FD7-A8BC-DEFC-A7C4-4B2AC1E9C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r="12355" b="39492"/>
          <a:stretch/>
        </p:blipFill>
        <p:spPr>
          <a:xfrm>
            <a:off x="3176588" y="1538177"/>
            <a:ext cx="5967412" cy="3195748"/>
          </a:xfrm>
        </p:spPr>
      </p:pic>
      <p:sp>
        <p:nvSpPr>
          <p:cNvPr id="174084" name="TextBox 4">
            <a:extLst>
              <a:ext uri="{FF2B5EF4-FFF2-40B4-BE49-F238E27FC236}">
                <a16:creationId xmlns:a16="http://schemas.microsoft.com/office/drawing/2014/main" id="{F9D1110A-5636-9584-B1AD-116B4903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888" y="1896988"/>
            <a:ext cx="1750819" cy="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000" dirty="0"/>
              <a:t>Insolation(Wm-2)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174085" name="TextBox 4">
            <a:extLst>
              <a:ext uri="{FF2B5EF4-FFF2-40B4-BE49-F238E27FC236}">
                <a16:creationId xmlns:a16="http://schemas.microsoft.com/office/drawing/2014/main" id="{2015F35B-8670-9E91-E474-6682351A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2" y="1896987"/>
            <a:ext cx="1476848" cy="2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000" dirty="0"/>
              <a:t>Insolation(Wm-2)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pic>
        <p:nvPicPr>
          <p:cNvPr id="174086" name="Picture 4">
            <a:extLst>
              <a:ext uri="{FF2B5EF4-FFF2-40B4-BE49-F238E27FC236}">
                <a16:creationId xmlns:a16="http://schemas.microsoft.com/office/drawing/2014/main" id="{26649142-45BA-F902-CA55-FB589C25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45065" r="66113" b="26390"/>
          <a:stretch>
            <a:fillRect/>
          </a:stretch>
        </p:blipFill>
        <p:spPr bwMode="auto">
          <a:xfrm>
            <a:off x="-76200" y="22479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Picture 4">
            <a:extLst>
              <a:ext uri="{FF2B5EF4-FFF2-40B4-BE49-F238E27FC236}">
                <a16:creationId xmlns:a16="http://schemas.microsoft.com/office/drawing/2014/main" id="{840825C1-C410-7D47-9606-542F86F3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7384" r="66113" b="74373"/>
          <a:stretch>
            <a:fillRect/>
          </a:stretch>
        </p:blipFill>
        <p:spPr bwMode="auto">
          <a:xfrm>
            <a:off x="1468438" y="1782763"/>
            <a:ext cx="16557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8" name="标题 1">
            <a:extLst>
              <a:ext uri="{FF2B5EF4-FFF2-40B4-BE49-F238E27FC236}">
                <a16:creationId xmlns:a16="http://schemas.microsoft.com/office/drawing/2014/main" id="{4C6CA258-968E-26C2-6480-69F2651B55CB}"/>
              </a:ext>
            </a:extLst>
          </p:cNvPr>
          <p:cNvSpPr txBox="1">
            <a:spLocks/>
          </p:cNvSpPr>
          <p:nvPr/>
        </p:nvSpPr>
        <p:spPr bwMode="auto">
          <a:xfrm>
            <a:off x="0" y="723900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1600">
                <a:solidFill>
                  <a:srgbClr val="595959"/>
                </a:solidFill>
                <a:cs typeface="Arial" panose="020B0604020202020204" pitchFamily="34" charset="0"/>
              </a:rPr>
              <a:t>While et al (2017):  </a:t>
            </a:r>
          </a:p>
          <a:p>
            <a:pPr algn="ctr"/>
            <a:r>
              <a:rPr lang="en-US" altLang="zh-CN" sz="1600">
                <a:solidFill>
                  <a:srgbClr val="595959"/>
                </a:solidFill>
                <a:cs typeface="Arial" panose="020B0604020202020204" pitchFamily="34" charset="0"/>
              </a:rPr>
              <a:t>diurnal cycle in Met Office Model </a:t>
            </a:r>
            <a:endParaRPr lang="zh-CN" altLang="en-US" sz="160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74089" name="标题 1">
            <a:extLst>
              <a:ext uri="{FF2B5EF4-FFF2-40B4-BE49-F238E27FC236}">
                <a16:creationId xmlns:a16="http://schemas.microsoft.com/office/drawing/2014/main" id="{130F35DF-A2B6-B513-1263-620BD71F2A62}"/>
              </a:ext>
            </a:extLst>
          </p:cNvPr>
          <p:cNvSpPr txBox="1">
            <a:spLocks/>
          </p:cNvSpPr>
          <p:nvPr/>
        </p:nvSpPr>
        <p:spPr bwMode="auto">
          <a:xfrm>
            <a:off x="3962400" y="723900"/>
            <a:ext cx="2362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595959"/>
                </a:solidFill>
                <a:cs typeface="Arial" panose="020B0604020202020204" pitchFamily="34" charset="0"/>
              </a:rPr>
              <a:t>Zeng, </a:t>
            </a:r>
            <a:r>
              <a:rPr lang="en-US" altLang="zh-CN" sz="1600" dirty="0" err="1">
                <a:solidFill>
                  <a:srgbClr val="595959"/>
                </a:solidFill>
                <a:cs typeface="Arial" panose="020B0604020202020204" pitchFamily="34" charset="0"/>
              </a:rPr>
              <a:t>Beljaars</a:t>
            </a:r>
            <a:r>
              <a:rPr lang="en-US" altLang="zh-CN" sz="1600" dirty="0">
                <a:solidFill>
                  <a:srgbClr val="595959"/>
                </a:solidFill>
                <a:cs typeface="Arial" panose="020B0604020202020204" pitchFamily="34" charset="0"/>
              </a:rPr>
              <a:t> (2005),</a:t>
            </a:r>
          </a:p>
          <a:p>
            <a:pPr algn="ctr"/>
            <a:r>
              <a:rPr lang="en-US" altLang="zh-CN" sz="1600" dirty="0">
                <a:solidFill>
                  <a:srgbClr val="595959"/>
                </a:solidFill>
                <a:cs typeface="Arial" panose="020B0604020202020204" pitchFamily="34" charset="0"/>
              </a:rPr>
              <a:t>ICON </a:t>
            </a:r>
            <a:endParaRPr lang="zh-CN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74090" name="标题 1">
            <a:extLst>
              <a:ext uri="{FF2B5EF4-FFF2-40B4-BE49-F238E27FC236}">
                <a16:creationId xmlns:a16="http://schemas.microsoft.com/office/drawing/2014/main" id="{8C693A1E-CF32-C568-25AA-8FB28B174446}"/>
              </a:ext>
            </a:extLst>
          </p:cNvPr>
          <p:cNvSpPr txBox="1">
            <a:spLocks/>
          </p:cNvSpPr>
          <p:nvPr/>
        </p:nvSpPr>
        <p:spPr bwMode="auto">
          <a:xfrm>
            <a:off x="6602413" y="723900"/>
            <a:ext cx="2362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1600" dirty="0">
                <a:solidFill>
                  <a:srgbClr val="595959"/>
                </a:solidFill>
                <a:cs typeface="Arial" panose="020B0604020202020204" pitchFamily="34" charset="0"/>
              </a:rPr>
              <a:t>Takaya et al (2010),</a:t>
            </a:r>
          </a:p>
          <a:p>
            <a:pPr algn="ctr"/>
            <a:r>
              <a:rPr lang="en-US" altLang="zh-CN" sz="1600" dirty="0">
                <a:solidFill>
                  <a:srgbClr val="595959"/>
                </a:solidFill>
                <a:cs typeface="Arial" panose="020B0604020202020204" pitchFamily="34" charset="0"/>
              </a:rPr>
              <a:t>ICON </a:t>
            </a:r>
            <a:endParaRPr lang="zh-CN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74091" name="TextBox 4">
            <a:extLst>
              <a:ext uri="{FF2B5EF4-FFF2-40B4-BE49-F238E27FC236}">
                <a16:creationId xmlns:a16="http://schemas.microsoft.com/office/drawing/2014/main" id="{693F5F70-AB61-CBFD-ABF6-FC58E2E9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494" y="4997477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200" dirty="0"/>
              <a:t>Reference:  An empirical model of diurnal warming using non-linear least-squares   regression based on TMI (microwave imager) observations  (</a:t>
            </a:r>
            <a:r>
              <a:rPr lang="en-US" altLang="zh-CN" sz="1200" dirty="0" err="1"/>
              <a:t>Chelle</a:t>
            </a:r>
            <a:r>
              <a:rPr lang="en-US" altLang="zh-CN" sz="1200" dirty="0"/>
              <a:t> L. et al, 2003)</a:t>
            </a:r>
          </a:p>
          <a:p>
            <a:r>
              <a:rPr lang="en-US" altLang="zh-CN" sz="1200" dirty="0"/>
              <a:t>Region: 40S-40N oceans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74092" name="TextBox 4">
            <a:extLst>
              <a:ext uri="{FF2B5EF4-FFF2-40B4-BE49-F238E27FC236}">
                <a16:creationId xmlns:a16="http://schemas.microsoft.com/office/drawing/2014/main" id="{7EA1C7A7-8BEE-7934-1BE5-5A5936C4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577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1200"/>
              <a:t>Observations: dashed</a:t>
            </a:r>
            <a:endParaRPr lang="zh-CN" altLang="en-US" sz="1200">
              <a:ea typeface="宋体" panose="02010600030101010101" pitchFamily="2" charset="-122"/>
            </a:endParaRPr>
          </a:p>
        </p:txBody>
      </p:sp>
      <p:sp>
        <p:nvSpPr>
          <p:cNvPr id="174093" name="TextBox 4">
            <a:extLst>
              <a:ext uri="{FF2B5EF4-FFF2-40B4-BE49-F238E27FC236}">
                <a16:creationId xmlns:a16="http://schemas.microsoft.com/office/drawing/2014/main" id="{E4FC6564-BE90-D4FA-D19A-BA799F14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44577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zh-CN" sz="1200" dirty="0"/>
              <a:t>Observations: thin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C727FCF-6051-1702-2234-08D425DC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58968"/>
            <a:ext cx="6019800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1200" dirty="0" err="1">
                <a:ea typeface="宋体" panose="02010600030101010101" pitchFamily="2" charset="-122"/>
              </a:rPr>
              <a:t>Mengjuan</a:t>
            </a:r>
            <a:r>
              <a:rPr lang="en-US" altLang="zh-CN" sz="1200" dirty="0">
                <a:ea typeface="宋体" panose="02010600030101010101" pitchFamily="2" charset="-122"/>
              </a:rPr>
              <a:t> Julia Liu and Martin Köhler (2018)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ICON coupled upgrades coming soon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66ED051-2298-6A48-AC6E-76C06EA2F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78" y="748622"/>
            <a:ext cx="7972240" cy="504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95959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95959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altLang="en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land/turbulence parameterization package from ECHAM (JSBACH / VDIFF)</a:t>
            </a:r>
          </a:p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endParaRPr lang="en-US" altLang="en-DE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altLang="en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river routing and hydrological discharge mode (coupled with YAC)</a:t>
            </a:r>
          </a:p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endParaRPr lang="en-US" altLang="en-DE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define ideal vertical grid for NWP to seasonal to climate prediction</a:t>
            </a:r>
          </a:p>
          <a:p>
            <a:pPr marL="705376" lvl="1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thin top layer (1-2m thickness)</a:t>
            </a:r>
          </a:p>
          <a:p>
            <a:pPr marL="705376" lvl="1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good resolution at 500-1000m depth for improved ocean thermohaline circulation</a:t>
            </a:r>
          </a:p>
          <a:p>
            <a:pPr marL="705376" lvl="1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about 70-80 layers for performance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975" lvl="1" indent="-171450">
              <a:tabLst>
                <a:tab pos="601663" algn="l"/>
                <a:tab pos="1204913" algn="l"/>
                <a:tab pos="1808163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326" indent="-285750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r>
              <a:rPr lang="en-US" altLang="en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sea-ice dynamics based on ICON grid (</a:t>
            </a:r>
            <a:r>
              <a:rPr lang="en-US" altLang="en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Mehlmann</a:t>
            </a:r>
            <a:r>
              <a:rPr lang="en-US" altLang="en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and Korn, 2021)</a:t>
            </a:r>
          </a:p>
          <a:p>
            <a:pPr marL="647700" lvl="1" indent="-171450">
              <a:tabLst>
                <a:tab pos="601663" algn="l"/>
                <a:tab pos="1204913" algn="l"/>
                <a:tab pos="1552575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sea-ice bottom flux consistency with ocean </a:t>
            </a:r>
          </a:p>
          <a:p>
            <a:pPr marL="476250" lvl="1" indent="0">
              <a:buNone/>
              <a:tabLst>
                <a:tab pos="601663" algn="l"/>
                <a:tab pos="1204913" algn="l"/>
                <a:tab pos="1552575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Dmitrii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Mironov, Dirk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Notz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Uni. Hamburg, Stephan Lorenz)</a:t>
            </a:r>
          </a:p>
          <a:p>
            <a:pPr marL="476250" lvl="1" indent="0">
              <a:buNone/>
              <a:tabLst>
                <a:tab pos="601663" algn="l"/>
                <a:tab pos="1204913" algn="l"/>
                <a:tab pos="1552575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61950" indent="-285750">
              <a:tabLst>
                <a:tab pos="601663" algn="l"/>
                <a:tab pos="1204913" algn="l"/>
                <a:tab pos="1552575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r>
              <a:rPr lang="en-US" altLang="en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options for sea-ice models:</a:t>
            </a:r>
          </a:p>
          <a:p>
            <a:pPr lvl="1"/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Dirk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Notz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single category, which we are using. Soon with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Mehlmann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/Korn (2022) ICON dynamics</a:t>
            </a:r>
          </a:p>
          <a:p>
            <a:pPr lvl="1"/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Einar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Ólason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(who worked before at MPI, now in Norway): entirely new rheology (Maxwell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elasto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brittle), very promising, called </a:t>
            </a:r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NeXtSIM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1200" b="0" i="0" u="none" strike="noStrike" dirty="0" err="1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Zapieri</a:t>
            </a:r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 2021: multi-category ice-pack in FESOM2</a:t>
            </a:r>
          </a:p>
          <a:p>
            <a:pPr lvl="1"/>
            <a:r>
              <a:rPr lang="en-GB" sz="1200" b="0" i="0" u="none" strike="noStrike" dirty="0">
                <a:solidFill>
                  <a:srgbClr val="2F34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LIM3 from NEMO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526" lvl="1">
              <a:tabLst>
                <a:tab pos="603226" algn="l"/>
                <a:tab pos="1206452" algn="l"/>
                <a:tab pos="1809678" algn="l"/>
                <a:tab pos="2412903" algn="l"/>
                <a:tab pos="3016129" algn="l"/>
                <a:tab pos="3619355" algn="l"/>
                <a:tab pos="4222581" algn="l"/>
                <a:tab pos="4825807" algn="l"/>
                <a:tab pos="5429033" algn="l"/>
                <a:tab pos="6032259" algn="l"/>
                <a:tab pos="6635485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50" lvl="1" indent="0">
              <a:buNone/>
              <a:tabLst>
                <a:tab pos="601663" algn="l"/>
                <a:tab pos="1204913" algn="l"/>
                <a:tab pos="1552575" algn="l"/>
                <a:tab pos="2411413" algn="l"/>
                <a:tab pos="3014663" algn="l"/>
                <a:tab pos="3617913" algn="l"/>
                <a:tab pos="4221163" algn="l"/>
                <a:tab pos="4824413" algn="l"/>
                <a:tab pos="5427663" algn="l"/>
                <a:tab pos="6030913" algn="l"/>
                <a:tab pos="6634163" algn="l"/>
              </a:tabLst>
            </a:pPr>
            <a:endParaRPr lang="en-US" altLang="en-D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B81476D-8873-C291-B7AD-3ACCF138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19" y="2344682"/>
            <a:ext cx="2133600" cy="18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7DFCC-2C66-355C-2D3F-B99F65AFC6E5}"/>
              </a:ext>
            </a:extLst>
          </p:cNvPr>
          <p:cNvSpPr txBox="1"/>
          <p:nvPr/>
        </p:nvSpPr>
        <p:spPr>
          <a:xfrm>
            <a:off x="7368749" y="4156330"/>
            <a:ext cx="16559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Zampieri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L., et al (2021)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29624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el 7">
            <a:extLst>
              <a:ext uri="{FF2B5EF4-FFF2-40B4-BE49-F238E27FC236}">
                <a16:creationId xmlns:a16="http://schemas.microsoft.com/office/drawing/2014/main" id="{B1BC6D81-24F5-004A-8669-42095288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06" y="-28355"/>
            <a:ext cx="8222620" cy="672707"/>
          </a:xfrm>
        </p:spPr>
        <p:txBody>
          <a:bodyPr>
            <a:noAutofit/>
          </a:bodyPr>
          <a:lstStyle/>
          <a:p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Seamless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ICON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forecasting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B03CADB8-AC79-904B-8AA0-80CDB693B120}"/>
              </a:ext>
            </a:extLst>
          </p:cNvPr>
          <p:cNvSpPr txBox="1">
            <a:spLocks/>
          </p:cNvSpPr>
          <p:nvPr/>
        </p:nvSpPr>
        <p:spPr bwMode="auto">
          <a:xfrm>
            <a:off x="5858935" y="1037674"/>
            <a:ext cx="3161693" cy="436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ＭＳ Ｐゴシック" pitchFamily="-1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Calibri" pitchFamily="34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600" b="1" dirty="0">
                <a:solidFill>
                  <a:srgbClr val="565656"/>
                </a:solidFill>
                <a:latin typeface="ArialMT"/>
              </a:rPr>
              <a:t>MPI</a:t>
            </a:r>
          </a:p>
          <a:p>
            <a:pPr algn="ctr"/>
            <a:r>
              <a:rPr lang="en-GB" sz="1400" dirty="0">
                <a:solidFill>
                  <a:srgbClr val="565656"/>
                </a:solidFill>
                <a:latin typeface="ArialMT"/>
              </a:rPr>
              <a:t>Stephan Lorenz, 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Peter Korn, Wolfgang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Müller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, </a:t>
            </a:r>
            <a:r>
              <a:rPr lang="en-US" altLang="en-DE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Rene </a:t>
            </a:r>
            <a:r>
              <a:rPr lang="en-US" altLang="en-DE" sz="1400" dirty="0" err="1">
                <a:solidFill>
                  <a:srgbClr val="595959"/>
                </a:solidFill>
                <a:ea typeface="ＭＳ Ｐゴシック" panose="020B0600070205080204" pitchFamily="34" charset="-128"/>
              </a:rPr>
              <a:t>Redler</a:t>
            </a:r>
            <a:r>
              <a:rPr lang="en-US" altLang="en-DE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,       Nils </a:t>
            </a:r>
            <a:r>
              <a:rPr lang="en-US" altLang="en-DE" sz="1400" dirty="0" err="1">
                <a:solidFill>
                  <a:srgbClr val="595959"/>
                </a:solidFill>
                <a:ea typeface="ＭＳ Ｐゴシック" panose="020B0600070205080204" pitchFamily="34" charset="-128"/>
              </a:rPr>
              <a:t>Brüggemann</a:t>
            </a:r>
            <a:r>
              <a:rPr lang="en-US" altLang="en-DE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, 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Rainer </a:t>
            </a:r>
            <a:r>
              <a:rPr lang="en-GB" sz="1400" dirty="0" err="1">
                <a:solidFill>
                  <a:srgbClr val="565656"/>
                </a:solidFill>
                <a:latin typeface="ArialMT"/>
              </a:rPr>
              <a:t>Schnur</a:t>
            </a:r>
            <a:endParaRPr lang="en-US" altLang="en-DE" sz="14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algn="ctr"/>
            <a:endParaRPr lang="en-GB" sz="1400" dirty="0">
              <a:effectLst/>
            </a:endParaRPr>
          </a:p>
          <a:p>
            <a:pPr algn="ctr"/>
            <a:r>
              <a:rPr lang="en-GB" sz="1600" b="1" dirty="0">
                <a:solidFill>
                  <a:srgbClr val="565656"/>
                </a:solidFill>
                <a:latin typeface="ArialMT"/>
              </a:rPr>
              <a:t>KU, DWD</a:t>
            </a:r>
          </a:p>
          <a:p>
            <a:pPr algn="ctr"/>
            <a:r>
              <a:rPr lang="en-GB" sz="1400" dirty="0">
                <a:solidFill>
                  <a:srgbClr val="565656"/>
                </a:solidFill>
                <a:latin typeface="ArialMT"/>
              </a:rPr>
              <a:t>Trang Van Pham, </a:t>
            </a:r>
            <a:r>
              <a:rPr lang="en-US" altLang="en-DE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Gergely </a:t>
            </a:r>
            <a:r>
              <a:rPr lang="en-US" altLang="en-DE" sz="1400" dirty="0" err="1">
                <a:solidFill>
                  <a:srgbClr val="595959"/>
                </a:solidFill>
                <a:ea typeface="ＭＳ Ｐゴシック" panose="020B0600070205080204" pitchFamily="34" charset="-128"/>
              </a:rPr>
              <a:t>Bölöni</a:t>
            </a:r>
            <a:r>
              <a:rPr lang="en-US" altLang="en-DE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, 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Holger </a:t>
            </a:r>
            <a:r>
              <a:rPr lang="en-GB" sz="1400" dirty="0" err="1">
                <a:solidFill>
                  <a:srgbClr val="565656"/>
                </a:solidFill>
                <a:latin typeface="ArialMT"/>
              </a:rPr>
              <a:t>Pohlmann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, Christine </a:t>
            </a:r>
            <a:r>
              <a:rPr lang="en-GB" sz="1400" dirty="0" err="1">
                <a:solidFill>
                  <a:srgbClr val="565656"/>
                </a:solidFill>
                <a:latin typeface="ArialMT"/>
              </a:rPr>
              <a:t>Sgoff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, 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Susanne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Brienen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, Kristina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Frö</a:t>
            </a:r>
            <a:r>
              <a:rPr lang="en-GB" sz="1400" dirty="0" err="1">
                <a:solidFill>
                  <a:srgbClr val="565656"/>
                </a:solidFill>
                <a:latin typeface="ArialMT"/>
              </a:rPr>
              <a:t>hlich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, Christian Steger, Barbara </a:t>
            </a:r>
            <a:r>
              <a:rPr lang="en-GB" sz="1400" dirty="0" err="1">
                <a:solidFill>
                  <a:srgbClr val="565656"/>
                </a:solidFill>
                <a:latin typeface="ArialMT"/>
              </a:rPr>
              <a:t>Früh</a:t>
            </a:r>
            <a:endParaRPr lang="en-GB" sz="1400" dirty="0">
              <a:solidFill>
                <a:srgbClr val="565656"/>
              </a:solidFill>
              <a:effectLst/>
              <a:latin typeface="ArialMT"/>
            </a:endParaRPr>
          </a:p>
          <a:p>
            <a:pPr algn="ctr"/>
            <a:endParaRPr lang="en-GB" sz="1400" dirty="0">
              <a:solidFill>
                <a:srgbClr val="565656"/>
              </a:solidFill>
              <a:latin typeface="ArialMT"/>
            </a:endParaRPr>
          </a:p>
          <a:p>
            <a:pPr algn="ctr"/>
            <a:r>
              <a:rPr lang="en-GB" sz="1600" b="1" dirty="0">
                <a:solidFill>
                  <a:srgbClr val="565656"/>
                </a:solidFill>
                <a:latin typeface="ArialMT"/>
              </a:rPr>
              <a:t>FE, DWD</a:t>
            </a:r>
          </a:p>
          <a:p>
            <a:pPr algn="ctr"/>
            <a:r>
              <a:rPr lang="en-GB" sz="1400" b="1" dirty="0">
                <a:solidFill>
                  <a:srgbClr val="565656"/>
                </a:solidFill>
                <a:latin typeface="ArialMT"/>
              </a:rPr>
              <a:t>Martin </a:t>
            </a:r>
            <a:r>
              <a:rPr lang="en-GB" sz="1400" b="1" dirty="0" err="1">
                <a:solidFill>
                  <a:srgbClr val="565656"/>
                </a:solidFill>
                <a:latin typeface="ArialMT"/>
              </a:rPr>
              <a:t>Köhler</a:t>
            </a:r>
            <a:r>
              <a:rPr lang="en-GB" sz="1400" b="1" dirty="0">
                <a:solidFill>
                  <a:srgbClr val="565656"/>
                </a:solidFill>
                <a:latin typeface="ArialMT"/>
              </a:rPr>
              <a:t>, 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Roland Wirth,     Jürgen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Helmert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, Mikhail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Dobrynin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,         Linda Schlemmer, Jan-P</a:t>
            </a:r>
            <a:r>
              <a:rPr lang="en-GB" sz="1400" dirty="0">
                <a:solidFill>
                  <a:srgbClr val="565656"/>
                </a:solidFill>
                <a:latin typeface="ArialMT"/>
              </a:rPr>
              <a:t>eter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 Schulz, Günther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Zängl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, Roland </a:t>
            </a:r>
            <a:r>
              <a:rPr lang="en-GB" sz="1400" dirty="0" err="1">
                <a:solidFill>
                  <a:srgbClr val="565656"/>
                </a:solidFill>
                <a:effectLst/>
                <a:latin typeface="ArialMT"/>
              </a:rPr>
              <a:t>Potthast</a:t>
            </a:r>
            <a:r>
              <a:rPr lang="en-GB" sz="1400" dirty="0">
                <a:solidFill>
                  <a:srgbClr val="565656"/>
                </a:solidFill>
                <a:effectLst/>
                <a:latin typeface="ArialMT"/>
              </a:rPr>
              <a:t> and more.</a:t>
            </a:r>
          </a:p>
          <a:p>
            <a:pPr algn="ctr"/>
            <a:endParaRPr lang="en-GB" sz="1400" dirty="0">
              <a:solidFill>
                <a:srgbClr val="565656"/>
              </a:solidFill>
              <a:latin typeface="ArialMT"/>
            </a:endParaRPr>
          </a:p>
          <a:p>
            <a:pPr algn="ctr"/>
            <a:r>
              <a:rPr lang="en-GB" sz="1600" b="1" dirty="0">
                <a:solidFill>
                  <a:srgbClr val="565656"/>
                </a:solidFill>
                <a:effectLst/>
                <a:latin typeface="ArialMT"/>
              </a:rPr>
              <a:t>Hereon</a:t>
            </a:r>
          </a:p>
          <a:p>
            <a:pPr algn="ctr"/>
            <a:r>
              <a:rPr lang="en-GB" sz="1400" dirty="0">
                <a:solidFill>
                  <a:srgbClr val="565656"/>
                </a:solidFill>
                <a:latin typeface="ArialMT"/>
              </a:rPr>
              <a:t>Ha and Stefan Hagemann</a:t>
            </a:r>
            <a:endParaRPr lang="en-US" altLang="en-DE" sz="16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49" name="Picture 1" descr="page1image53386144">
            <a:extLst>
              <a:ext uri="{FF2B5EF4-FFF2-40B4-BE49-F238E27FC236}">
                <a16:creationId xmlns:a16="http://schemas.microsoft.com/office/drawing/2014/main" id="{50475435-9E86-90B6-5D80-5A57D1F3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" y="1645871"/>
            <a:ext cx="4922925" cy="24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406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7967844" cy="649287"/>
          </a:xfrm>
        </p:spPr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1000 years pre-industrial   (a80km, o40km, L64)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D8B50-A4E6-6145-8D87-E171BEF309C9}"/>
              </a:ext>
            </a:extLst>
          </p:cNvPr>
          <p:cNvSpPr txBox="1"/>
          <p:nvPr/>
        </p:nvSpPr>
        <p:spPr>
          <a:xfrm>
            <a:off x="1647539" y="769587"/>
            <a:ext cx="1166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TOA net flux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069C7-0988-144B-A220-72EBFBA6A9A8}"/>
              </a:ext>
            </a:extLst>
          </p:cNvPr>
          <p:cNvSpPr txBox="1"/>
          <p:nvPr/>
        </p:nvSpPr>
        <p:spPr>
          <a:xfrm>
            <a:off x="5510566" y="769587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sea surface temperature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E827B5F-065D-3D9C-748C-39D94FC79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>
          <a:xfrm>
            <a:off x="4444774" y="1044335"/>
            <a:ext cx="4213020" cy="2094306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46E00438-BCCA-B271-BD86-4CDF3CA96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>
          <a:xfrm>
            <a:off x="103890" y="1044335"/>
            <a:ext cx="4293661" cy="2094305"/>
          </a:xfrm>
          <a:prstGeom prst="rect">
            <a:avLst/>
          </a:prstGeom>
        </p:spPr>
      </p:pic>
      <p:pic>
        <p:nvPicPr>
          <p:cNvPr id="16" name="Picture 15" descr="A picture containing map&#10;&#10;Description automatically generated">
            <a:extLst>
              <a:ext uri="{FF2B5EF4-FFF2-40B4-BE49-F238E27FC236}">
                <a16:creationId xmlns:a16="http://schemas.microsoft.com/office/drawing/2014/main" id="{E7A00707-C318-9937-8E84-6C857BA1F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5981"/>
          <a:stretch/>
        </p:blipFill>
        <p:spPr>
          <a:xfrm>
            <a:off x="422962" y="3128685"/>
            <a:ext cx="4108963" cy="1808102"/>
          </a:xfrm>
          <a:prstGeom prst="rect">
            <a:avLst/>
          </a:prstGeom>
        </p:spPr>
      </p:pic>
      <p:pic>
        <p:nvPicPr>
          <p:cNvPr id="18" name="Picture 17" descr="Map&#10;&#10;Description automatically generated with low confidence">
            <a:extLst>
              <a:ext uri="{FF2B5EF4-FFF2-40B4-BE49-F238E27FC236}">
                <a16:creationId xmlns:a16="http://schemas.microsoft.com/office/drawing/2014/main" id="{0D491621-010B-E64B-3537-3A85008A1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7" b="7024"/>
          <a:stretch/>
        </p:blipFill>
        <p:spPr>
          <a:xfrm>
            <a:off x="4760579" y="3129917"/>
            <a:ext cx="4108957" cy="17836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EA2680-69A2-83E2-6439-E99C5F655473}"/>
              </a:ext>
            </a:extLst>
          </p:cNvPr>
          <p:cNvSpPr txBox="1"/>
          <p:nvPr/>
        </p:nvSpPr>
        <p:spPr>
          <a:xfrm>
            <a:off x="1153243" y="5009550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tuning parameters: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CDE9A-A019-B823-21AE-BCDCE37D178B}"/>
              </a:ext>
            </a:extLst>
          </p:cNvPr>
          <p:cNvSpPr txBox="1"/>
          <p:nvPr/>
        </p:nvSpPr>
        <p:spPr>
          <a:xfrm>
            <a:off x="8657793" y="5484168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900" dirty="0"/>
              <a:t>exp050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4A0651-3F43-60A9-AE68-DB41663A992A}"/>
              </a:ext>
            </a:extLst>
          </p:cNvPr>
          <p:cNvSpPr txBox="1"/>
          <p:nvPr/>
        </p:nvSpPr>
        <p:spPr>
          <a:xfrm>
            <a:off x="2800782" y="5009549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DE" sz="1200" dirty="0"/>
              <a:t>EIS &gt; 5.0K</a:t>
            </a:r>
          </a:p>
          <a:p>
            <a:pPr marL="228600" indent="-228600">
              <a:buFont typeface="+mj-lt"/>
              <a:buAutoNum type="arabicPeriod"/>
            </a:pPr>
            <a:r>
              <a:rPr lang="en-DE" sz="1200" dirty="0"/>
              <a:t>ice fall speed = 0.6</a:t>
            </a:r>
          </a:p>
          <a:p>
            <a:pPr marL="228600" indent="-228600">
              <a:buFont typeface="+mj-lt"/>
              <a:buAutoNum type="arabicPeriod"/>
            </a:pPr>
            <a:r>
              <a:rPr lang="en-DE" sz="1200" dirty="0"/>
              <a:t>box_liq_asy = 3.0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4E0E55-DD75-59DE-64CA-35851A1AF405}"/>
              </a:ext>
            </a:extLst>
          </p:cNvPr>
          <p:cNvSpPr txBox="1"/>
          <p:nvPr/>
        </p:nvSpPr>
        <p:spPr>
          <a:xfrm>
            <a:off x="4606405" y="5012670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DE" sz="1200" dirty="0"/>
              <a:t>EIS &gt; 7.0K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DE" sz="1200" dirty="0"/>
              <a:t>tau decay = 1000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DE" sz="1200" dirty="0"/>
              <a:t>box_liq = 0.06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55030-0D72-7019-0DDC-179EC33EB6A9}"/>
              </a:ext>
            </a:extLst>
          </p:cNvPr>
          <p:cNvSpPr txBox="1"/>
          <p:nvPr/>
        </p:nvSpPr>
        <p:spPr>
          <a:xfrm>
            <a:off x="6309436" y="5009549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DE" sz="1200" dirty="0"/>
              <a:t>tau decay = 1500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1355DB-4577-AFE6-95B1-831DBAAE5B19}"/>
              </a:ext>
            </a:extLst>
          </p:cNvPr>
          <p:cNvSpPr/>
          <p:nvPr/>
        </p:nvSpPr>
        <p:spPr>
          <a:xfrm>
            <a:off x="1153243" y="5009549"/>
            <a:ext cx="675310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94B63D-48F8-E685-A255-FAB371E6E654}"/>
              </a:ext>
            </a:extLst>
          </p:cNvPr>
          <p:cNvCxnSpPr>
            <a:cxnSpLocks/>
          </p:cNvCxnSpPr>
          <p:nvPr/>
        </p:nvCxnSpPr>
        <p:spPr>
          <a:xfrm>
            <a:off x="5295332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819E2D-F2F9-7317-9B34-394A960C5A79}"/>
              </a:ext>
            </a:extLst>
          </p:cNvPr>
          <p:cNvCxnSpPr>
            <a:cxnSpLocks/>
          </p:cNvCxnSpPr>
          <p:nvPr/>
        </p:nvCxnSpPr>
        <p:spPr>
          <a:xfrm>
            <a:off x="6288808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052B2A-A728-9F54-0A31-A19C6D7F44D9}"/>
              </a:ext>
            </a:extLst>
          </p:cNvPr>
          <p:cNvCxnSpPr>
            <a:cxnSpLocks/>
          </p:cNvCxnSpPr>
          <p:nvPr/>
        </p:nvCxnSpPr>
        <p:spPr>
          <a:xfrm>
            <a:off x="5625153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96E11D-5909-72C4-D7B1-067E37A09024}"/>
              </a:ext>
            </a:extLst>
          </p:cNvPr>
          <p:cNvCxnSpPr>
            <a:cxnSpLocks/>
          </p:cNvCxnSpPr>
          <p:nvPr/>
        </p:nvCxnSpPr>
        <p:spPr>
          <a:xfrm>
            <a:off x="6624387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0C586A-9531-F227-C3F6-AA907E91CC05}"/>
              </a:ext>
            </a:extLst>
          </p:cNvPr>
          <p:cNvCxnSpPr>
            <a:cxnSpLocks/>
          </p:cNvCxnSpPr>
          <p:nvPr/>
        </p:nvCxnSpPr>
        <p:spPr>
          <a:xfrm>
            <a:off x="6953535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D151EC-9026-377F-45AE-09A1BF05CACB}"/>
              </a:ext>
            </a:extLst>
          </p:cNvPr>
          <p:cNvCxnSpPr>
            <a:cxnSpLocks/>
          </p:cNvCxnSpPr>
          <p:nvPr/>
        </p:nvCxnSpPr>
        <p:spPr>
          <a:xfrm>
            <a:off x="7283356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969A8A-DAF2-C6F2-BFC4-9AC86AB2DFC2}"/>
              </a:ext>
            </a:extLst>
          </p:cNvPr>
          <p:cNvCxnSpPr>
            <a:cxnSpLocks/>
          </p:cNvCxnSpPr>
          <p:nvPr/>
        </p:nvCxnSpPr>
        <p:spPr>
          <a:xfrm>
            <a:off x="5959523" y="1057983"/>
            <a:ext cx="0" cy="1734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83E51F-AAB8-6DDA-97EA-E755470230BE}"/>
              </a:ext>
            </a:extLst>
          </p:cNvPr>
          <p:cNvSpPr txBox="1"/>
          <p:nvPr/>
        </p:nvSpPr>
        <p:spPr>
          <a:xfrm>
            <a:off x="1022047" y="1352112"/>
            <a:ext cx="625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CERES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4C5A3F-6800-EC75-010A-A35AA140D71B}"/>
              </a:ext>
            </a:extLst>
          </p:cNvPr>
          <p:cNvSpPr txBox="1"/>
          <p:nvPr/>
        </p:nvSpPr>
        <p:spPr>
          <a:xfrm>
            <a:off x="7600235" y="1135898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ERA5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83B07D-49E4-D002-3020-5893251B57E8}"/>
              </a:ext>
            </a:extLst>
          </p:cNvPr>
          <p:cNvSpPr txBox="1"/>
          <p:nvPr/>
        </p:nvSpPr>
        <p:spPr>
          <a:xfrm>
            <a:off x="3983673" y="1685400"/>
            <a:ext cx="66199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DE" sz="800" dirty="0"/>
              <a:t>0.02W/m2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3468ED-AEC1-4E9B-E0BE-E56564F4B855}"/>
              </a:ext>
            </a:extLst>
          </p:cNvPr>
          <p:cNvSpPr txBox="1"/>
          <p:nvPr/>
        </p:nvSpPr>
        <p:spPr>
          <a:xfrm>
            <a:off x="8474609" y="1408584"/>
            <a:ext cx="75212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DE" sz="800" dirty="0"/>
              <a:t>-0.6K</a:t>
            </a:r>
          </a:p>
          <a:p>
            <a:r>
              <a:rPr lang="en-DE" sz="800" dirty="0"/>
              <a:t>below ERA5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A9B46-6803-CC10-68AE-219EBE17D84A}"/>
              </a:ext>
            </a:extLst>
          </p:cNvPr>
          <p:cNvSpPr txBox="1"/>
          <p:nvPr/>
        </p:nvSpPr>
        <p:spPr>
          <a:xfrm>
            <a:off x="5090576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EB841-6A5F-7FAF-3128-573D96DE308D}"/>
              </a:ext>
            </a:extLst>
          </p:cNvPr>
          <p:cNvSpPr txBox="1"/>
          <p:nvPr/>
        </p:nvSpPr>
        <p:spPr>
          <a:xfrm>
            <a:off x="5422082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7B3B1-32A0-3BA3-C6A7-704BE9549E8C}"/>
              </a:ext>
            </a:extLst>
          </p:cNvPr>
          <p:cNvSpPr txBox="1"/>
          <p:nvPr/>
        </p:nvSpPr>
        <p:spPr>
          <a:xfrm>
            <a:off x="6085094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46D36-A6B5-E559-A908-96E811E74D08}"/>
              </a:ext>
            </a:extLst>
          </p:cNvPr>
          <p:cNvSpPr txBox="1"/>
          <p:nvPr/>
        </p:nvSpPr>
        <p:spPr>
          <a:xfrm>
            <a:off x="5753588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1495A-3A6F-954C-26E3-DB2824876B54}"/>
              </a:ext>
            </a:extLst>
          </p:cNvPr>
          <p:cNvSpPr txBox="1"/>
          <p:nvPr/>
        </p:nvSpPr>
        <p:spPr>
          <a:xfrm>
            <a:off x="6748106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3C082-AF8A-FA57-AAB3-C1CDEDE4B950}"/>
              </a:ext>
            </a:extLst>
          </p:cNvPr>
          <p:cNvSpPr txBox="1"/>
          <p:nvPr/>
        </p:nvSpPr>
        <p:spPr>
          <a:xfrm>
            <a:off x="5700176" y="3118088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9C514-23D6-9C71-C1FC-DC04BD38271E}"/>
              </a:ext>
            </a:extLst>
          </p:cNvPr>
          <p:cNvSpPr txBox="1"/>
          <p:nvPr/>
        </p:nvSpPr>
        <p:spPr>
          <a:xfrm>
            <a:off x="7079610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7.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8F871-4FF0-A2BE-778D-2371DD21426C}"/>
              </a:ext>
            </a:extLst>
          </p:cNvPr>
          <p:cNvSpPr txBox="1"/>
          <p:nvPr/>
        </p:nvSpPr>
        <p:spPr>
          <a:xfrm>
            <a:off x="6416600" y="2507350"/>
            <a:ext cx="321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2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5097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2000-2020 with ICON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80km, ocean 40km, L72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D8B50-A4E6-6145-8D87-E171BEF309C9}"/>
              </a:ext>
            </a:extLst>
          </p:cNvPr>
          <p:cNvSpPr txBox="1"/>
          <p:nvPr/>
        </p:nvSpPr>
        <p:spPr>
          <a:xfrm>
            <a:off x="1647539" y="1132554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Salinity bias</a:t>
            </a:r>
            <a:endParaRPr lang="en-D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069C7-0988-144B-A220-72EBFBA6A9A8}"/>
              </a:ext>
            </a:extLst>
          </p:cNvPr>
          <p:cNvSpPr txBox="1"/>
          <p:nvPr/>
        </p:nvSpPr>
        <p:spPr>
          <a:xfrm>
            <a:off x="5908434" y="1132554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free-flowing rivers</a:t>
            </a:r>
            <a:endParaRPr lang="en-D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CDE9A-A019-B823-21AE-BCDCE37D178B}"/>
              </a:ext>
            </a:extLst>
          </p:cNvPr>
          <p:cNvSpPr txBox="1"/>
          <p:nvPr/>
        </p:nvSpPr>
        <p:spPr>
          <a:xfrm>
            <a:off x="8657793" y="5484168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900" dirty="0"/>
              <a:t>exp056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FDAAC29-7C6C-EC3B-4EC0-8715F2C47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8079"/>
          <a:stretch/>
        </p:blipFill>
        <p:spPr>
          <a:xfrm>
            <a:off x="7945" y="1570534"/>
            <a:ext cx="4564055" cy="224761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B5D6A3-0D0B-4040-9921-B6B7E5617DAA}"/>
              </a:ext>
            </a:extLst>
          </p:cNvPr>
          <p:cNvSpPr/>
          <p:nvPr/>
        </p:nvSpPr>
        <p:spPr>
          <a:xfrm>
            <a:off x="5024629" y="3604566"/>
            <a:ext cx="389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Grill, G., Lehner, B., </a:t>
            </a:r>
            <a:r>
              <a:rPr lang="en-US" sz="800" dirty="0" err="1"/>
              <a:t>Thieme</a:t>
            </a:r>
            <a:r>
              <a:rPr lang="en-US" sz="800" dirty="0"/>
              <a:t>, M. et al. Mapping the world’s free-flowing rivers. Nature 569, 215–221 (2019). https://doi.org/10.1038/s41586-019-1111-9</a:t>
            </a:r>
            <a:endParaRPr lang="de-DE" sz="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6C2B8C-CAFB-4FCE-BECC-921818A2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15495"/>
          <a:stretch/>
        </p:blipFill>
        <p:spPr>
          <a:xfrm>
            <a:off x="4816999" y="1675237"/>
            <a:ext cx="4101401" cy="18637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5D8F899-65D1-49F6-9CD0-BC554C0FDFBD}"/>
              </a:ext>
            </a:extLst>
          </p:cNvPr>
          <p:cNvSpPr/>
          <p:nvPr/>
        </p:nvSpPr>
        <p:spPr>
          <a:xfrm>
            <a:off x="696729" y="4702878"/>
            <a:ext cx="3043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River discharge into oceans still missing.  Will be implemented soon.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863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3" y="97193"/>
            <a:ext cx="7603565" cy="468396"/>
          </a:xfrm>
        </p:spPr>
        <p:txBody>
          <a:bodyPr/>
          <a:lstStyle/>
          <a:p>
            <a:r>
              <a:rPr lang="de-DE" sz="2000" dirty="0" err="1"/>
              <a:t>Coupling</a:t>
            </a:r>
            <a:r>
              <a:rPr lang="de-DE" sz="2000" dirty="0"/>
              <a:t> ICON-</a:t>
            </a:r>
            <a:r>
              <a:rPr lang="de-DE" sz="2000" dirty="0" err="1"/>
              <a:t>Seemless</a:t>
            </a:r>
            <a:r>
              <a:rPr lang="de-DE" sz="2000" dirty="0"/>
              <a:t> &amp; Hydrological </a:t>
            </a:r>
            <a:r>
              <a:rPr lang="de-DE" sz="2000" dirty="0" err="1"/>
              <a:t>Discharge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 (HD)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27660" y="1269206"/>
            <a:ext cx="6076950" cy="1766637"/>
          </a:xfrm>
        </p:spPr>
        <p:txBody>
          <a:bodyPr>
            <a:spAutoFit/>
          </a:bodyPr>
          <a:lstStyle/>
          <a:p>
            <a:r>
              <a:rPr lang="de-DE" sz="1600" dirty="0" err="1"/>
              <a:t>Coupling</a:t>
            </a:r>
            <a:r>
              <a:rPr lang="de-DE" sz="1600" dirty="0"/>
              <a:t> </a:t>
            </a:r>
            <a:r>
              <a:rPr lang="de-DE" sz="1600" dirty="0" err="1"/>
              <a:t>interfaces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HD (Hagemann, 2021) </a:t>
            </a:r>
            <a:r>
              <a:rPr lang="de-DE" sz="1600" dirty="0" err="1"/>
              <a:t>with</a:t>
            </a:r>
            <a:r>
              <a:rPr lang="de-DE" sz="1600" dirty="0"/>
              <a:t> ICON-NWP </a:t>
            </a:r>
            <a:r>
              <a:rPr lang="de-DE" sz="1600" dirty="0" err="1"/>
              <a:t>and</a:t>
            </a:r>
            <a:r>
              <a:rPr lang="de-DE" sz="1600" dirty="0"/>
              <a:t> ICON-O </a:t>
            </a:r>
            <a:r>
              <a:rPr lang="de-DE" sz="1600" dirty="0" err="1"/>
              <a:t>are</a:t>
            </a:r>
            <a:r>
              <a:rPr lang="de-DE" sz="1600" dirty="0"/>
              <a:t> in </a:t>
            </a:r>
            <a:r>
              <a:rPr lang="de-DE" sz="1600" dirty="0" err="1"/>
              <a:t>principal</a:t>
            </a:r>
            <a:r>
              <a:rPr lang="de-DE" sz="1600" dirty="0"/>
              <a:t> </a:t>
            </a:r>
            <a:r>
              <a:rPr lang="de-DE" sz="1600" dirty="0" err="1"/>
              <a:t>done</a:t>
            </a:r>
            <a:r>
              <a:rPr lang="de-DE" sz="1600" dirty="0"/>
              <a:t>. </a:t>
            </a:r>
          </a:p>
          <a:p>
            <a:r>
              <a:rPr lang="de-DE" sz="1600" dirty="0" err="1"/>
              <a:t>Coupling</a:t>
            </a:r>
            <a:r>
              <a:rPr lang="de-DE" sz="1600" dirty="0"/>
              <a:t> </a:t>
            </a:r>
            <a:r>
              <a:rPr lang="de-DE" sz="1600" dirty="0" err="1"/>
              <a:t>interface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ICON-NWP </a:t>
            </a:r>
            <a:r>
              <a:rPr lang="de-DE" sz="1600" dirty="0" err="1"/>
              <a:t>inside</a:t>
            </a:r>
            <a:r>
              <a:rPr lang="de-DE" sz="1600" dirty="0"/>
              <a:t> HD was also </a:t>
            </a:r>
            <a:r>
              <a:rPr lang="de-DE" sz="1600" dirty="0" err="1"/>
              <a:t>prepared</a:t>
            </a:r>
            <a:r>
              <a:rPr lang="de-DE" sz="1600" dirty="0"/>
              <a:t>.</a:t>
            </a:r>
          </a:p>
          <a:p>
            <a:r>
              <a:rPr lang="de-DE" sz="1600" dirty="0"/>
              <a:t>HD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ICON </a:t>
            </a:r>
            <a:r>
              <a:rPr lang="de-DE" sz="1600" dirty="0" err="1"/>
              <a:t>as</a:t>
            </a:r>
            <a:r>
              <a:rPr lang="de-DE" sz="1600" dirty="0"/>
              <a:t> a </a:t>
            </a:r>
            <a:r>
              <a:rPr lang="de-DE" sz="1600" dirty="0" err="1"/>
              <a:t>submodule</a:t>
            </a:r>
            <a:endParaRPr lang="de-DE" sz="1600" dirty="0"/>
          </a:p>
          <a:p>
            <a:r>
              <a:rPr lang="de-DE" sz="1600" dirty="0"/>
              <a:t>An </a:t>
            </a:r>
            <a:r>
              <a:rPr lang="de-DE" sz="1600" dirty="0" err="1"/>
              <a:t>autobuild</a:t>
            </a:r>
            <a:r>
              <a:rPr lang="de-DE" sz="1600" dirty="0"/>
              <a:t> </a:t>
            </a:r>
            <a:r>
              <a:rPr lang="de-DE" sz="1600" dirty="0" err="1"/>
              <a:t>tool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compiling</a:t>
            </a:r>
            <a:r>
              <a:rPr lang="de-DE" sz="1600" dirty="0"/>
              <a:t> HD </a:t>
            </a:r>
            <a:r>
              <a:rPr lang="de-DE" sz="1600" dirty="0" err="1"/>
              <a:t>together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ICON was </a:t>
            </a:r>
            <a:r>
              <a:rPr lang="de-DE" sz="1600" dirty="0" err="1"/>
              <a:t>written</a:t>
            </a:r>
            <a:endParaRPr lang="de-DE" sz="1600" dirty="0"/>
          </a:p>
          <a:p>
            <a:r>
              <a:rPr lang="de-DE" sz="1600" dirty="0"/>
              <a:t>Tests in </a:t>
            </a:r>
            <a:r>
              <a:rPr lang="de-DE" sz="1600" dirty="0" err="1"/>
              <a:t>coupled</a:t>
            </a:r>
            <a:r>
              <a:rPr lang="de-DE" sz="1600" dirty="0"/>
              <a:t> </a:t>
            </a:r>
            <a:r>
              <a:rPr lang="de-DE" sz="1600" dirty="0" err="1"/>
              <a:t>mode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HD will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done</a:t>
            </a:r>
            <a:r>
              <a:rPr lang="de-DE" sz="1600" dirty="0"/>
              <a:t> </a:t>
            </a:r>
            <a:r>
              <a:rPr lang="de-DE" sz="1600" dirty="0" err="1"/>
              <a:t>next</a:t>
            </a:r>
            <a:r>
              <a:rPr lang="de-DE" sz="1600" dirty="0"/>
              <a:t>!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6664649" y="1068761"/>
            <a:ext cx="1948449" cy="572351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80670" y="1189017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ICON-NWP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804249" y="2309422"/>
            <a:ext cx="1656183" cy="572351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0271" y="24296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HD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810592" y="3610695"/>
            <a:ext cx="1656183" cy="572351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26614" y="37309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ICON-O</a:t>
            </a:r>
          </a:p>
        </p:txBody>
      </p:sp>
      <p:sp>
        <p:nvSpPr>
          <p:cNvPr id="11" name="Pfeil nach unten 10"/>
          <p:cNvSpPr/>
          <p:nvPr/>
        </p:nvSpPr>
        <p:spPr>
          <a:xfrm>
            <a:off x="7524328" y="1657334"/>
            <a:ext cx="216024" cy="700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12360" y="180165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i="1" dirty="0" err="1"/>
              <a:t>surface</a:t>
            </a:r>
            <a:r>
              <a:rPr lang="de-DE" sz="1000" b="1" i="1" dirty="0"/>
              <a:t> </a:t>
            </a:r>
            <a:r>
              <a:rPr lang="de-DE" sz="1000" b="1" i="1" dirty="0" err="1"/>
              <a:t>runoff</a:t>
            </a:r>
            <a:endParaRPr lang="de-DE" sz="1000" b="1" i="1" dirty="0"/>
          </a:p>
          <a:p>
            <a:r>
              <a:rPr lang="de-DE" sz="1000" b="1" i="1" dirty="0" err="1"/>
              <a:t>ground</a:t>
            </a:r>
            <a:r>
              <a:rPr lang="de-DE" sz="1000" b="1" i="1" dirty="0"/>
              <a:t> </a:t>
            </a:r>
            <a:r>
              <a:rPr lang="de-DE" sz="1000" b="1" i="1" dirty="0" err="1"/>
              <a:t>runoff</a:t>
            </a:r>
            <a:endParaRPr lang="de-DE" sz="1000" b="1" i="1" dirty="0"/>
          </a:p>
        </p:txBody>
      </p:sp>
      <p:sp>
        <p:nvSpPr>
          <p:cNvPr id="13" name="Pfeil nach unten 12"/>
          <p:cNvSpPr/>
          <p:nvPr/>
        </p:nvSpPr>
        <p:spPr>
          <a:xfrm>
            <a:off x="7511937" y="2881815"/>
            <a:ext cx="216024" cy="700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40352" y="310630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i="1" dirty="0" err="1"/>
              <a:t>river</a:t>
            </a:r>
            <a:r>
              <a:rPr lang="de-DE" sz="1000" b="1" i="1" dirty="0"/>
              <a:t> </a:t>
            </a:r>
            <a:r>
              <a:rPr lang="de-DE" sz="1000" b="1" i="1" dirty="0" err="1"/>
              <a:t>discharge</a:t>
            </a:r>
            <a:endParaRPr lang="de-DE" sz="1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842401" y="1803543"/>
            <a:ext cx="84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YAC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11074" y="30571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YAC</a:t>
            </a:r>
          </a:p>
        </p:txBody>
      </p:sp>
    </p:spTree>
    <p:extLst>
      <p:ext uri="{BB962C8B-B14F-4D97-AF65-F5344CB8AC3E}">
        <p14:creationId xmlns:p14="http://schemas.microsoft.com/office/powerpoint/2010/main" val="17983985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1900-2000 with ICON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atmo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80km, ocean 40km, L72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CDE9A-A019-B823-21AE-BCDCE37D178B}"/>
              </a:ext>
            </a:extLst>
          </p:cNvPr>
          <p:cNvSpPr txBox="1"/>
          <p:nvPr/>
        </p:nvSpPr>
        <p:spPr>
          <a:xfrm>
            <a:off x="8657793" y="5484168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900" dirty="0"/>
              <a:t>exp055</a:t>
            </a:r>
          </a:p>
        </p:txBody>
      </p:sp>
      <p:pic>
        <p:nvPicPr>
          <p:cNvPr id="8" name="Picture 7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23D834C2-DF53-36CA-A64C-78235A91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0" y="844370"/>
            <a:ext cx="4949150" cy="3514030"/>
          </a:xfrm>
          <a:prstGeom prst="rect">
            <a:avLst/>
          </a:prstGeom>
        </p:spPr>
      </p:pic>
      <p:pic>
        <p:nvPicPr>
          <p:cNvPr id="13" name="Picture 12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DAE569CD-1AFE-784C-2C59-6CC5DA58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06" y="1493525"/>
            <a:ext cx="3208047" cy="22548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8D9E5C5-8A06-E8F3-404D-FE4E122754FB}"/>
              </a:ext>
            </a:extLst>
          </p:cNvPr>
          <p:cNvGrpSpPr/>
          <p:nvPr/>
        </p:nvGrpSpPr>
        <p:grpSpPr>
          <a:xfrm>
            <a:off x="2075820" y="1759002"/>
            <a:ext cx="2503164" cy="1646151"/>
            <a:chOff x="2075820" y="1759002"/>
            <a:chExt cx="2503164" cy="164615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77D488-7D8E-0ABC-C7A0-8E5D8A0F1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5824" y="3405153"/>
              <a:ext cx="2503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D68CE3-AEF7-E201-85FB-4346978557AA}"/>
                </a:ext>
              </a:extLst>
            </p:cNvPr>
            <p:cNvGrpSpPr/>
            <p:nvPr/>
          </p:nvGrpSpPr>
          <p:grpSpPr>
            <a:xfrm>
              <a:off x="2075820" y="1759002"/>
              <a:ext cx="2503160" cy="1646151"/>
              <a:chOff x="2075820" y="1759002"/>
              <a:chExt cx="2503160" cy="16461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5736D0-F4B4-78CC-91BC-CF8752BE3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5820" y="1765980"/>
                <a:ext cx="250316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2E0F65D4-C412-453D-2468-990CA749EE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5820" y="1765980"/>
                <a:ext cx="0" cy="163917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F55A0B6-83C8-12EE-27EF-1E986C405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8980" y="1759002"/>
                <a:ext cx="0" cy="164615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3EAB05-3855-28E6-BF42-29AA7477A86E}"/>
              </a:ext>
            </a:extLst>
          </p:cNvPr>
          <p:cNvGrpSpPr/>
          <p:nvPr/>
        </p:nvGrpSpPr>
        <p:grpSpPr>
          <a:xfrm>
            <a:off x="5858474" y="1758079"/>
            <a:ext cx="2503164" cy="1646151"/>
            <a:chOff x="2075820" y="1759002"/>
            <a:chExt cx="2503164" cy="164615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3F503F-6EB5-DD03-8EF7-4A28D382D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5824" y="3405153"/>
              <a:ext cx="2503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05FCCD-1FDF-88B7-B31F-2B8B1C095C60}"/>
                </a:ext>
              </a:extLst>
            </p:cNvPr>
            <p:cNvGrpSpPr/>
            <p:nvPr/>
          </p:nvGrpSpPr>
          <p:grpSpPr>
            <a:xfrm>
              <a:off x="2075820" y="1759002"/>
              <a:ext cx="2503160" cy="1646151"/>
              <a:chOff x="2075820" y="1759002"/>
              <a:chExt cx="2503160" cy="164615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3FF4969-554D-F282-55A2-9227E703AE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5820" y="1765980"/>
                <a:ext cx="250316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2C269E9-530D-82F6-F349-8538D0F05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5820" y="1765980"/>
                <a:ext cx="0" cy="163917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D88482E-A2D1-B08F-CD35-7FC519E0A6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8980" y="1759002"/>
                <a:ext cx="0" cy="164615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6453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E420E-21AE-B94B-9259-B0772685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pre-industrial control (1850) and 4x CO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DE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DC457A-CB44-4146-AB2B-E0BA48D25414}"/>
              </a:ext>
            </a:extLst>
          </p:cNvPr>
          <p:cNvGrpSpPr/>
          <p:nvPr/>
        </p:nvGrpSpPr>
        <p:grpSpPr>
          <a:xfrm>
            <a:off x="-191064" y="1221897"/>
            <a:ext cx="6630942" cy="3404811"/>
            <a:chOff x="-191065" y="1221897"/>
            <a:chExt cx="7338135" cy="3607404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702CE2BB-01AC-E94C-ABBF-61536FDE1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12"/>
            <a:stretch/>
          </p:blipFill>
          <p:spPr>
            <a:xfrm>
              <a:off x="-191065" y="1221897"/>
              <a:ext cx="7338135" cy="360740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4F6B2C3-CC39-5B4F-B6D9-5B4F650AE63D}"/>
                </a:ext>
              </a:extLst>
            </p:cNvPr>
            <p:cNvGrpSpPr/>
            <p:nvPr/>
          </p:nvGrpSpPr>
          <p:grpSpPr>
            <a:xfrm>
              <a:off x="725714" y="1248229"/>
              <a:ext cx="5732370" cy="3022993"/>
              <a:chOff x="725714" y="1248229"/>
              <a:chExt cx="5732370" cy="3022993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ED8C8A7-C4D8-274E-A5C7-F24A4F10B481}"/>
                  </a:ext>
                </a:extLst>
              </p:cNvPr>
              <p:cNvCxnSpPr/>
              <p:nvPr/>
            </p:nvCxnSpPr>
            <p:spPr>
              <a:xfrm>
                <a:off x="3585028" y="1248229"/>
                <a:ext cx="0" cy="2982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C6BB2D-5D5F-AD4A-8266-41865BEC40E8}"/>
                  </a:ext>
                </a:extLst>
              </p:cNvPr>
              <p:cNvSpPr txBox="1"/>
              <p:nvPr/>
            </p:nvSpPr>
            <p:spPr>
              <a:xfrm rot="16200000">
                <a:off x="3098353" y="3740786"/>
                <a:ext cx="788390" cy="272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1000" dirty="0"/>
                  <a:t>100 years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014429-228C-944D-9F47-68F0E096307E}"/>
                  </a:ext>
                </a:extLst>
              </p:cNvPr>
              <p:cNvSpPr txBox="1"/>
              <p:nvPr/>
            </p:nvSpPr>
            <p:spPr>
              <a:xfrm rot="16200000">
                <a:off x="5927649" y="3740786"/>
                <a:ext cx="788390" cy="272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1000" dirty="0"/>
                  <a:t>200 years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801D91-129E-C740-B3D5-DEB0877EE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14" y="3490805"/>
                <a:ext cx="569685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DE2A6BC-4EDA-A844-A670-AB6A46523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6514" y="1445305"/>
                <a:ext cx="4383314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272648D-E54F-F74D-BC95-8435FAD1F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400" y="1444171"/>
                <a:ext cx="0" cy="2050396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687322-256C-E947-9492-300ACF8E4FC0}"/>
                  </a:ext>
                </a:extLst>
              </p:cNvPr>
              <p:cNvSpPr txBox="1"/>
              <p:nvPr/>
            </p:nvSpPr>
            <p:spPr>
              <a:xfrm rot="16200000">
                <a:off x="2025705" y="2253414"/>
                <a:ext cx="6030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4.1 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8ADECE4-D771-734B-BCB7-F033B8006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971" y="1445305"/>
                <a:ext cx="5805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DD8B50-A4E6-6145-8D87-E171BEF309C9}"/>
              </a:ext>
            </a:extLst>
          </p:cNvPr>
          <p:cNvSpPr txBox="1"/>
          <p:nvPr/>
        </p:nvSpPr>
        <p:spPr>
          <a:xfrm>
            <a:off x="5987663" y="1098207"/>
            <a:ext cx="32752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DE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Geneva" panose="020B0503030404040204" pitchFamily="34" charset="0"/>
                <a:cs typeface="Arial" panose="020B0604020202020204" pitchFamily="34" charset="0"/>
              </a:rPr>
              <a:t>pre-industrial 1850 coupled climate</a:t>
            </a:r>
            <a:r>
              <a:rPr lang="en-US" altLang="en-D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Geneva" panose="020B050303040404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400" dirty="0"/>
              <a:t>Kinne background aerosols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400" dirty="0"/>
              <a:t>CO</a:t>
            </a:r>
            <a:r>
              <a:rPr lang="en-DE" sz="1400" baseline="-25000" dirty="0"/>
              <a:t>2</a:t>
            </a:r>
            <a:r>
              <a:rPr lang="en-DE" sz="1400" dirty="0"/>
              <a:t> and gases pre-industrial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1400" dirty="0"/>
          </a:p>
          <a:p>
            <a:r>
              <a:rPr lang="en-DE" sz="1400" b="1" dirty="0"/>
              <a:t>4x CO</a:t>
            </a:r>
            <a:r>
              <a:rPr lang="en-DE" sz="1400" b="1" baseline="-25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1400" dirty="0"/>
          </a:p>
          <a:p>
            <a:endParaRPr lang="en-DE" sz="1400" dirty="0"/>
          </a:p>
          <a:p>
            <a:r>
              <a:rPr lang="en-DE" sz="1400" dirty="0"/>
              <a:t>ICON R2B4 / R2B4 initialized from </a:t>
            </a:r>
          </a:p>
          <a:p>
            <a:r>
              <a:rPr lang="en-DE" sz="1400" dirty="0"/>
              <a:t>Levitus ocean observations </a:t>
            </a:r>
          </a:p>
          <a:p>
            <a:r>
              <a:rPr lang="en-DE" sz="1400" dirty="0"/>
              <a:t>and ERA5 atmosphere</a:t>
            </a:r>
          </a:p>
          <a:p>
            <a:endParaRPr lang="en-DE" sz="1400" dirty="0"/>
          </a:p>
          <a:p>
            <a:endParaRPr lang="en-DE" sz="1400" dirty="0"/>
          </a:p>
          <a:p>
            <a:r>
              <a:rPr lang="en-DE" sz="1400" dirty="0"/>
              <a:t>ERA5 curve represents </a:t>
            </a:r>
          </a:p>
          <a:p>
            <a:r>
              <a:rPr lang="en-DE" sz="1400" dirty="0"/>
              <a:t>period 1980-2020</a:t>
            </a:r>
          </a:p>
          <a:p>
            <a:endParaRPr lang="en-DE" sz="1400" dirty="0"/>
          </a:p>
          <a:p>
            <a:endParaRPr lang="en-DE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6906FC-EFE3-F04B-AA3A-D1CAC701561E}"/>
              </a:ext>
            </a:extLst>
          </p:cNvPr>
          <p:cNvSpPr/>
          <p:nvPr/>
        </p:nvSpPr>
        <p:spPr>
          <a:xfrm>
            <a:off x="2456183" y="4603234"/>
            <a:ext cx="1563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global, annual mean</a:t>
            </a:r>
          </a:p>
        </p:txBody>
      </p:sp>
    </p:spTree>
    <p:extLst>
      <p:ext uri="{BB962C8B-B14F-4D97-AF65-F5344CB8AC3E}">
        <p14:creationId xmlns:p14="http://schemas.microsoft.com/office/powerpoint/2010/main" val="263206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BCF15A2-98E2-48CD-8314-0D630615F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27944"/>
          <a:stretch/>
        </p:blipFill>
        <p:spPr>
          <a:xfrm>
            <a:off x="0" y="695546"/>
            <a:ext cx="9144000" cy="39338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7633794-06EB-4F58-BCCC-7FB5AEDBB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92227"/>
            <a:ext cx="8353425" cy="2313777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 ESM-W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>
                <a:solidFill>
                  <a:schemeClr val="bg1"/>
                </a:solidFill>
              </a:rPr>
              <a:t>Daniel Krüger, Nora Schenk, Richard Williams, Yunchang He,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Avetik Hayrapetyan, Alija Bevrnja, Martin Sprengel, Roland Potthast, 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Stefanie Hollborn, Linda Schlemmer, Jan Keller, Günther </a:t>
            </a:r>
            <a:r>
              <a:rPr lang="de-DE" sz="2000" dirty="0" err="1">
                <a:solidFill>
                  <a:schemeClr val="bg1"/>
                </a:solidFill>
              </a:rPr>
              <a:t>Zängl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02405-2661-4450-8162-34F54431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 ESM-W (</a:t>
            </a:r>
            <a:r>
              <a:rPr lang="de-DE" dirty="0">
                <a:highlight>
                  <a:srgbClr val="FFFF00"/>
                </a:highlight>
              </a:rPr>
              <a:t>0-7 Days</a:t>
            </a:r>
            <a:r>
              <a:rPr lang="de-DE" dirty="0"/>
              <a:t>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CC3CB00-77B4-4B6C-8B4E-674C30F1C18A}"/>
              </a:ext>
            </a:extLst>
          </p:cNvPr>
          <p:cNvSpPr/>
          <p:nvPr/>
        </p:nvSpPr>
        <p:spPr>
          <a:xfrm>
            <a:off x="112748" y="1212843"/>
            <a:ext cx="2573303" cy="52251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ICON-NWP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5D65367-AAC7-4AB8-9ABB-EB62A75F0818}"/>
              </a:ext>
            </a:extLst>
          </p:cNvPr>
          <p:cNvSpPr/>
          <p:nvPr/>
        </p:nvSpPr>
        <p:spPr>
          <a:xfrm>
            <a:off x="112748" y="2818052"/>
            <a:ext cx="2573303" cy="52251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ICON-O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8E6E74E-8F90-4E93-97B3-ED464B830406}"/>
              </a:ext>
            </a:extLst>
          </p:cNvPr>
          <p:cNvSpPr/>
          <p:nvPr/>
        </p:nvSpPr>
        <p:spPr>
          <a:xfrm>
            <a:off x="856790" y="2085197"/>
            <a:ext cx="1084742" cy="38808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YAC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CA94199-1F48-4CA4-9896-647AE24CC2F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1399161" y="1735357"/>
            <a:ext cx="238" cy="34984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F99ADC6-7883-497C-9658-996030881583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1399161" y="2473281"/>
            <a:ext cx="238" cy="34477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48607F7-EFE7-44D3-8650-B0E5692145FD}"/>
              </a:ext>
            </a:extLst>
          </p:cNvPr>
          <p:cNvSpPr/>
          <p:nvPr/>
        </p:nvSpPr>
        <p:spPr>
          <a:xfrm>
            <a:off x="3097810" y="1212843"/>
            <a:ext cx="2130473" cy="52251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DACE-A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Atmospheric Data Assimilation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9C7FF0B-6172-462E-8C9E-00392245CA94}"/>
              </a:ext>
            </a:extLst>
          </p:cNvPr>
          <p:cNvSpPr/>
          <p:nvPr/>
        </p:nvSpPr>
        <p:spPr>
          <a:xfrm>
            <a:off x="3115373" y="2818052"/>
            <a:ext cx="2130473" cy="52251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DACE-O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Ocean Data Assimilation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A2E679C-117F-4A21-B88B-061A2AE1302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4163047" y="1735358"/>
            <a:ext cx="17563" cy="108269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48247A2-C0CA-49D5-A9D8-40B5C90330ED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2686051" y="1474100"/>
            <a:ext cx="41175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0B233215-62D5-4779-A120-766C03BCBAD3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2686050" y="3079309"/>
            <a:ext cx="42932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EE2947D-3D5F-49FD-814E-3D0BEC1319C0}"/>
              </a:ext>
            </a:extLst>
          </p:cNvPr>
          <p:cNvSpPr txBox="1"/>
          <p:nvPr/>
        </p:nvSpPr>
        <p:spPr>
          <a:xfrm>
            <a:off x="5329368" y="1042432"/>
            <a:ext cx="37442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en-GB" sz="1300" dirty="0"/>
              <a:t>2023 </a:t>
            </a:r>
            <a:r>
              <a:rPr lang="en-GB" sz="1300" b="1" dirty="0"/>
              <a:t>Coupling A+O YAC </a:t>
            </a:r>
            <a:r>
              <a:rPr lang="en-GB" sz="1300" dirty="0"/>
              <a:t>on NEC</a:t>
            </a:r>
            <a:br>
              <a:rPr lang="en-GB" sz="1300" dirty="0"/>
            </a:br>
            <a:r>
              <a:rPr lang="en-GB" sz="1300" i="1" dirty="0"/>
              <a:t>Experimental</a:t>
            </a:r>
            <a:r>
              <a:rPr lang="en-GB" sz="1300" dirty="0"/>
              <a:t> Data Assimilation, </a:t>
            </a:r>
            <a:br>
              <a:rPr lang="en-GB" sz="1300" dirty="0"/>
            </a:br>
            <a:r>
              <a:rPr lang="en-GB" sz="1300" b="1" dirty="0">
                <a:highlight>
                  <a:srgbClr val="FFFF00"/>
                </a:highlight>
              </a:rPr>
              <a:t>ICON-O-LAM</a:t>
            </a:r>
            <a:r>
              <a:rPr lang="en-GB" sz="1300" dirty="0"/>
              <a:t> technical</a:t>
            </a:r>
          </a:p>
          <a:p>
            <a:pPr marL="342900" indent="-342900">
              <a:buFont typeface="+mj-lt"/>
              <a:buAutoNum type="arabicParenBoth"/>
            </a:pPr>
            <a:r>
              <a:rPr lang="en-GB" sz="1300" dirty="0"/>
              <a:t>2024 Coupling A+O in BACY</a:t>
            </a:r>
            <a:br>
              <a:rPr lang="en-GB" sz="1300" dirty="0"/>
            </a:br>
            <a:r>
              <a:rPr lang="en-GB" sz="1300" dirty="0"/>
              <a:t>Verification available </a:t>
            </a:r>
            <a:br>
              <a:rPr lang="en-GB" sz="1300" dirty="0"/>
            </a:br>
            <a:r>
              <a:rPr lang="en-GB" sz="1300" b="1" dirty="0">
                <a:highlight>
                  <a:srgbClr val="FFFF00"/>
                </a:highlight>
              </a:rPr>
              <a:t>Data Assimilation </a:t>
            </a:r>
            <a:r>
              <a:rPr lang="en-GB" sz="1300" dirty="0"/>
              <a:t>in DACE technical</a:t>
            </a:r>
            <a:br>
              <a:rPr lang="en-GB" sz="1300" dirty="0"/>
            </a:br>
            <a:r>
              <a:rPr lang="en-GB" sz="1300" dirty="0"/>
              <a:t>ICON-O-ZOOM technical </a:t>
            </a:r>
          </a:p>
          <a:p>
            <a:pPr marL="342900" indent="-342900">
              <a:buFont typeface="+mj-lt"/>
              <a:buAutoNum type="arabicParenBoth"/>
            </a:pPr>
            <a:r>
              <a:rPr lang="en-GB" sz="1300" dirty="0"/>
              <a:t>2025 </a:t>
            </a:r>
            <a:r>
              <a:rPr lang="en-GB" sz="1300" b="1" dirty="0"/>
              <a:t>Near-Realtime Tests </a:t>
            </a:r>
            <a:r>
              <a:rPr lang="en-GB" sz="1300" dirty="0"/>
              <a:t>with BACY, Data Bases, NUMEX Prep, </a:t>
            </a:r>
            <a:br>
              <a:rPr lang="en-GB" sz="1300" dirty="0"/>
            </a:br>
            <a:r>
              <a:rPr lang="en-GB" sz="1300" b="1" dirty="0"/>
              <a:t>ICON-O-LAM Data Ass. </a:t>
            </a:r>
            <a:r>
              <a:rPr lang="en-GB" sz="1300" dirty="0"/>
              <a:t>technical </a:t>
            </a:r>
          </a:p>
          <a:p>
            <a:pPr marL="342900" indent="-342900">
              <a:buFont typeface="+mj-lt"/>
              <a:buAutoNum type="arabicParenBoth"/>
            </a:pPr>
            <a:r>
              <a:rPr lang="en-GB" sz="1300" dirty="0"/>
              <a:t>2026 Implementation in NUMEX</a:t>
            </a:r>
            <a:br>
              <a:rPr lang="en-GB" sz="1300" dirty="0"/>
            </a:br>
            <a:r>
              <a:rPr lang="en-GB" sz="1300" b="1" dirty="0"/>
              <a:t>Deterministic Cycle with Data Assimilation</a:t>
            </a:r>
            <a:r>
              <a:rPr lang="en-GB" sz="1300" dirty="0"/>
              <a:t> preoperational </a:t>
            </a:r>
          </a:p>
          <a:p>
            <a:pPr marL="342900" indent="-342900">
              <a:buFont typeface="+mj-lt"/>
              <a:buAutoNum type="arabicParenBoth"/>
            </a:pPr>
            <a:endParaRPr lang="en-GB" sz="13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403B301-9120-4A3C-9C99-9F190CE56A4B}"/>
              </a:ext>
            </a:extLst>
          </p:cNvPr>
          <p:cNvSpPr txBox="1"/>
          <p:nvPr/>
        </p:nvSpPr>
        <p:spPr>
          <a:xfrm>
            <a:off x="4585184" y="3669928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Both" startAt="5"/>
            </a:pPr>
            <a:r>
              <a:rPr lang="en-GB" sz="1300" dirty="0"/>
              <a:t>2027 </a:t>
            </a:r>
            <a:r>
              <a:rPr lang="en-GB" sz="1300" b="1" dirty="0"/>
              <a:t>LETKF</a:t>
            </a:r>
            <a:r>
              <a:rPr lang="en-GB" sz="1300" dirty="0"/>
              <a:t> implementation and testing</a:t>
            </a:r>
          </a:p>
          <a:p>
            <a:pPr marL="342900" indent="-342900">
              <a:buFont typeface="+mj-lt"/>
              <a:buAutoNum type="arabicParenBoth" startAt="5"/>
            </a:pPr>
            <a:r>
              <a:rPr lang="en-GB" sz="1300" dirty="0"/>
              <a:t>2028 hybrid </a:t>
            </a:r>
            <a:r>
              <a:rPr lang="en-GB" sz="1300" b="1" dirty="0"/>
              <a:t>EnVAR + LETKF </a:t>
            </a:r>
            <a:r>
              <a:rPr lang="en-GB" sz="1300" dirty="0"/>
              <a:t>implementation and testing </a:t>
            </a:r>
          </a:p>
          <a:p>
            <a:pPr marL="342900" indent="-342900">
              <a:buFont typeface="+mj-lt"/>
              <a:buAutoNum type="arabicParenBoth" startAt="5"/>
            </a:pPr>
            <a:r>
              <a:rPr lang="en-GB" sz="1300" dirty="0"/>
              <a:t>2029 </a:t>
            </a:r>
            <a:r>
              <a:rPr lang="en-GB" sz="1300" b="1" dirty="0"/>
              <a:t>NUMEX</a:t>
            </a:r>
            <a:r>
              <a:rPr lang="en-GB" sz="1300" dirty="0"/>
              <a:t> for hybrid system, Testing</a:t>
            </a:r>
          </a:p>
          <a:p>
            <a:pPr marL="342900" indent="-342900">
              <a:buFont typeface="+mj-lt"/>
              <a:buAutoNum type="arabicParenBoth" startAt="5"/>
            </a:pPr>
            <a:r>
              <a:rPr lang="en-GB" sz="1300" dirty="0"/>
              <a:t>2030 </a:t>
            </a:r>
            <a:r>
              <a:rPr lang="en-GB" sz="1300" b="1" dirty="0">
                <a:highlight>
                  <a:srgbClr val="FFFF00"/>
                </a:highlight>
              </a:rPr>
              <a:t>Ensemble-Variational ESM </a:t>
            </a:r>
            <a:r>
              <a:rPr lang="en-GB" sz="1300" dirty="0"/>
              <a:t>ready for operational forecasting</a:t>
            </a:r>
            <a:endParaRPr lang="de-DE" sz="1300" dirty="0"/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E0101E50-6A8A-433B-8766-56ED318C453B}"/>
              </a:ext>
            </a:extLst>
          </p:cNvPr>
          <p:cNvSpPr/>
          <p:nvPr/>
        </p:nvSpPr>
        <p:spPr>
          <a:xfrm>
            <a:off x="3115372" y="3585005"/>
            <a:ext cx="1386290" cy="52250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PDAF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Climate Ocean Data Assimilation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F5D413D-A86D-41A1-AC17-8BC7EDFF7D72}"/>
              </a:ext>
            </a:extLst>
          </p:cNvPr>
          <p:cNvCxnSpPr>
            <a:cxnSpLocks/>
            <a:stCxn id="7" idx="3"/>
            <a:endCxn id="52" idx="1"/>
          </p:cNvCxnSpPr>
          <p:nvPr/>
        </p:nvCxnSpPr>
        <p:spPr>
          <a:xfrm>
            <a:off x="2686050" y="3079309"/>
            <a:ext cx="429322" cy="7669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994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33542</TotalTime>
  <Words>1047</Words>
  <Application>Microsoft Macintosh PowerPoint</Application>
  <PresentationFormat>On-screen Show (16:10)</PresentationFormat>
  <Paragraphs>193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Arabic Typesetting</vt:lpstr>
      <vt:lpstr>Arial</vt:lpstr>
      <vt:lpstr>Arial Black</vt:lpstr>
      <vt:lpstr>ArialMT</vt:lpstr>
      <vt:lpstr>Calibri</vt:lpstr>
      <vt:lpstr>Cambria Math</vt:lpstr>
      <vt:lpstr>Franklin Gothic Medium</vt:lpstr>
      <vt:lpstr>Times New Roman</vt:lpstr>
      <vt:lpstr>Wingdings</vt:lpstr>
      <vt:lpstr>2_Office Theme</vt:lpstr>
      <vt:lpstr>1_Office Theme</vt:lpstr>
      <vt:lpstr>Custom Design</vt:lpstr>
      <vt:lpstr>ICON ocean coupling   Martin Köhler and ICON-seamless and ESM-W</vt:lpstr>
      <vt:lpstr>Seamless ICON forecasting system</vt:lpstr>
      <vt:lpstr>1000 years pre-industrial   (a80km, o40km, L64)</vt:lpstr>
      <vt:lpstr>2000-2020 with ICON atmo. 80km, ocean 40km, L72</vt:lpstr>
      <vt:lpstr>Coupling ICON-Seemless &amp; Hydrological Discharge model (HD)</vt:lpstr>
      <vt:lpstr>1900-2000 with ICON atmo. 80km, ocean 40km, L72</vt:lpstr>
      <vt:lpstr>pre-industrial control (1850) and 4x CO2</vt:lpstr>
      <vt:lpstr>ICON ESM-W   Daniel Krüger, Nora Schenk, Richard Williams, Yunchang He,  Avetik Hayrapetyan, Alija Bevrnja, Martin Sprengel, Roland Potthast,  Stefanie Hollborn, Linda Schlemmer, Jan Keller, Günther Zängl</vt:lpstr>
      <vt:lpstr>ICON ESM-W (0-7 Days)</vt:lpstr>
      <vt:lpstr>Coupled Data Assimilation</vt:lpstr>
      <vt:lpstr>Ocean 3D-VAR – Read and Distribute Observations </vt:lpstr>
      <vt:lpstr>Ocean 3D-VAR – Generate Analysis</vt:lpstr>
      <vt:lpstr>Local simulation</vt:lpstr>
      <vt:lpstr>Upcoming: more complexity</vt:lpstr>
      <vt:lpstr>Optimization for Aurora Tsubasa SX-9</vt:lpstr>
      <vt:lpstr>ocean diurnal cycle at L128</vt:lpstr>
      <vt:lpstr>Diurnal SST amplitude in MetOffice and ICON</vt:lpstr>
      <vt:lpstr>ICON coupled upgrades coming soon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Martin Köhler</cp:lastModifiedBy>
  <cp:revision>1113</cp:revision>
  <cp:lastPrinted>2022-10-10T14:40:38Z</cp:lastPrinted>
  <dcterms:created xsi:type="dcterms:W3CDTF">2018-09-18T14:49:02Z</dcterms:created>
  <dcterms:modified xsi:type="dcterms:W3CDTF">2023-09-14T09:15:37Z</dcterms:modified>
</cp:coreProperties>
</file>