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5" r:id="rId20"/>
    <p:sldId id="273" r:id="rId21"/>
  </p:sldIdLst>
  <p:sldSz cx="12192000" cy="6858000"/>
  <p:notesSz cx="7559675" cy="10691813"/>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11329-34DA-233A-6C3D-90529A5741D4}" v="24" dt="2023-09-07T11:23:36.625"/>
    <p1510:client id="{1B94206A-D175-D2D6-1FA4-4A6D5C667437}" v="50" dt="2023-09-06T10:49:40.865"/>
    <p1510:client id="{3D50C14C-4FAF-FA68-96E7-52020AA4BCDA}" v="98" dt="2023-08-31T07:00:29.956"/>
    <p1510:client id="{5B220AC3-DA50-B7D4-18CF-18F9DC395E89}" v="40" dt="2023-09-05T06:36:04.817"/>
    <p1510:client id="{62786A07-9990-30BB-12C1-008EDD0EF409}" v="4" dt="2023-09-06T11:51:17.884"/>
    <p1510:client id="{68F08DAE-7A35-06A6-3D51-28ED7FAEEC82}" v="932" dt="2023-09-07T12:14:01.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o-RO"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o-RO"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o-RO"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ro-RO" sz="6000" b="0" strike="noStrike" spc="-1">
                <a:solidFill>
                  <a:srgbClr val="000000"/>
                </a:solidFill>
                <a:latin typeface="Calibri Light"/>
              </a:rPr>
              <a:t>Clic pentru editare stil titlu</a:t>
            </a:r>
            <a:endParaRPr lang="ro-RO"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24DE5BD-1502-45D6-B409-98B4E3092E87}" type="datetime">
              <a:rPr lang="ro-RO" sz="1200" b="0" strike="noStrike" spc="-1">
                <a:solidFill>
                  <a:srgbClr val="8B8B8B"/>
                </a:solidFill>
                <a:latin typeface="Calibri"/>
              </a:rPr>
              <a:t>12.09.2023</a:t>
            </a:fld>
            <a:endParaRPr lang="en-US"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44220D5-63D6-48D2-83A5-CD9520BC155D}" type="slidenum">
              <a:rPr lang="ro-RO"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o-RO"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ro-RO"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ro-RO"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ro-RO"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ro-RO"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ro-RO"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ro-RO"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ro-RO" sz="4400" b="0" strike="noStrike" spc="-1">
                <a:solidFill>
                  <a:srgbClr val="000000"/>
                </a:solidFill>
                <a:latin typeface="Calibri Light"/>
              </a:rPr>
              <a:t>Clic pentru editare stil titlu</a:t>
            </a:r>
            <a:endParaRPr lang="ro-RO"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o-RO" sz="2800" b="0" strike="noStrike" spc="-1">
                <a:solidFill>
                  <a:srgbClr val="000000"/>
                </a:solidFill>
                <a:latin typeface="Calibri"/>
              </a:rPr>
              <a:t>Clic pentru editare stiluri text Coordonator</a:t>
            </a:r>
          </a:p>
          <a:p>
            <a:pPr marL="685800" lvl="1" indent="-228240">
              <a:lnSpc>
                <a:spcPct val="90000"/>
              </a:lnSpc>
              <a:spcBef>
                <a:spcPts val="499"/>
              </a:spcBef>
              <a:buClr>
                <a:srgbClr val="000000"/>
              </a:buClr>
              <a:buFont typeface="Arial"/>
              <a:buChar char="•"/>
            </a:pPr>
            <a:r>
              <a:rPr lang="ro-RO" sz="2400" b="0" strike="noStrike" spc="-1">
                <a:solidFill>
                  <a:srgbClr val="000000"/>
                </a:solidFill>
                <a:latin typeface="Calibri"/>
              </a:rPr>
              <a:t>Al doilea nivel</a:t>
            </a:r>
          </a:p>
          <a:p>
            <a:pPr marL="1143000" lvl="2" indent="-228240">
              <a:lnSpc>
                <a:spcPct val="90000"/>
              </a:lnSpc>
              <a:spcBef>
                <a:spcPts val="499"/>
              </a:spcBef>
              <a:buClr>
                <a:srgbClr val="000000"/>
              </a:buClr>
              <a:buFont typeface="Arial"/>
              <a:buChar char="•"/>
            </a:pPr>
            <a:r>
              <a:rPr lang="ro-RO" sz="2000" b="0" strike="noStrike" spc="-1">
                <a:solidFill>
                  <a:srgbClr val="000000"/>
                </a:solidFill>
                <a:latin typeface="Calibri"/>
              </a:rPr>
              <a:t>Al treilea nivel</a:t>
            </a:r>
          </a:p>
          <a:p>
            <a:pPr marL="1600200" lvl="3" indent="-228240">
              <a:lnSpc>
                <a:spcPct val="90000"/>
              </a:lnSpc>
              <a:spcBef>
                <a:spcPts val="499"/>
              </a:spcBef>
              <a:buClr>
                <a:srgbClr val="000000"/>
              </a:buClr>
              <a:buFont typeface="Arial"/>
              <a:buChar char="•"/>
            </a:pPr>
            <a:r>
              <a:rPr lang="ro-RO" sz="1800" b="0" strike="noStrike" spc="-1">
                <a:solidFill>
                  <a:srgbClr val="000000"/>
                </a:solidFill>
                <a:latin typeface="Calibri"/>
              </a:rPr>
              <a:t>Al patrulea nivel</a:t>
            </a:r>
          </a:p>
          <a:p>
            <a:pPr marL="2057400" lvl="4" indent="-228240">
              <a:lnSpc>
                <a:spcPct val="90000"/>
              </a:lnSpc>
              <a:spcBef>
                <a:spcPts val="499"/>
              </a:spcBef>
              <a:buClr>
                <a:srgbClr val="000000"/>
              </a:buClr>
              <a:buFont typeface="Arial"/>
              <a:buChar char="•"/>
            </a:pPr>
            <a:r>
              <a:rPr lang="ro-RO" sz="1800" b="0" strike="noStrike" spc="-1">
                <a:solidFill>
                  <a:srgbClr val="000000"/>
                </a:solidFill>
                <a:latin typeface="Calibri"/>
              </a:rPr>
              <a:t>Al cincilea nivel</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759BD44-2F35-44AD-8019-3AB724C8EE8A}" type="datetime">
              <a:rPr lang="ro-RO" sz="1200" b="0" strike="noStrike" spc="-1">
                <a:solidFill>
                  <a:srgbClr val="8B8B8B"/>
                </a:solidFill>
                <a:latin typeface="Calibri"/>
              </a:rPr>
              <a:t>12.09.2023</a:t>
            </a:fld>
            <a:endParaRPr lang="en-US"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0055E7E3-8044-49C8-BB9E-995C2987AA13}" type="slidenum">
              <a:rPr lang="ro-RO"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stefan.gabrian@meteoromania.ro"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bogdan.maco@meteoromania.ro" TargetMode="External"/><Relationship Id="rId5" Type="http://schemas.openxmlformats.org/officeDocument/2006/relationships/hyperlink" Target="mailto:claudia.dumitrache@meteoromania.ro" TargetMode="External"/><Relationship Id="rId4" Type="http://schemas.openxmlformats.org/officeDocument/2006/relationships/hyperlink" Target="mailto:stefan.dinicila@meteoromania.r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2190240" y="1251360"/>
            <a:ext cx="7821000" cy="112104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400" b="1" strike="noStrike" spc="-1">
                <a:solidFill>
                  <a:srgbClr val="000000"/>
                </a:solidFill>
                <a:latin typeface="Calibri"/>
              </a:rPr>
              <a:t>PP CITTA Applications in NMA</a:t>
            </a:r>
            <a:endParaRPr lang="en-US" sz="2400" b="0" strike="noStrike" spc="-1">
              <a:latin typeface="Arial"/>
            </a:endParaRPr>
          </a:p>
        </p:txBody>
      </p:sp>
      <p:pic>
        <p:nvPicPr>
          <p:cNvPr id="83" name="Imagine 5" descr="Meteo Romania - Meteorologist - Agentia Nationala de Meteorologie | LinkedIn"/>
          <p:cNvPicPr/>
          <p:nvPr/>
        </p:nvPicPr>
        <p:blipFill>
          <a:blip r:embed="rId2"/>
          <a:stretch/>
        </p:blipFill>
        <p:spPr>
          <a:xfrm>
            <a:off x="501840" y="205560"/>
            <a:ext cx="983160" cy="968760"/>
          </a:xfrm>
          <a:prstGeom prst="rect">
            <a:avLst/>
          </a:prstGeom>
          <a:ln>
            <a:noFill/>
          </a:ln>
        </p:spPr>
      </p:pic>
      <p:pic>
        <p:nvPicPr>
          <p:cNvPr id="84" name="Imagine 6" descr="Cosmo Public area"/>
          <p:cNvPicPr/>
          <p:nvPr/>
        </p:nvPicPr>
        <p:blipFill>
          <a:blip r:embed="rId3"/>
          <a:stretch/>
        </p:blipFill>
        <p:spPr>
          <a:xfrm>
            <a:off x="8649360" y="388440"/>
            <a:ext cx="2742840" cy="617400"/>
          </a:xfrm>
          <a:prstGeom prst="rect">
            <a:avLst/>
          </a:prstGeom>
          <a:ln>
            <a:noFill/>
          </a:ln>
        </p:spPr>
      </p:pic>
      <p:sp>
        <p:nvSpPr>
          <p:cNvPr id="85" name="CustomShape 2"/>
          <p:cNvSpPr/>
          <p:nvPr/>
        </p:nvSpPr>
        <p:spPr>
          <a:xfrm>
            <a:off x="943920" y="2786400"/>
            <a:ext cx="10305000" cy="228708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t">
            <a:spAutoFit/>
          </a:bodyPr>
          <a:lstStyle/>
          <a:p>
            <a:pPr algn="ctr"/>
            <a:r>
              <a:rPr lang="ro-RO" sz="2400" b="0" strike="noStrike" spc="-1" dirty="0">
                <a:solidFill>
                  <a:srgbClr val="000000"/>
                </a:solidFill>
                <a:latin typeface="Calibri"/>
              </a:rPr>
              <a:t>S. </a:t>
            </a:r>
            <a:r>
              <a:rPr lang="ro-RO" sz="2400" b="0" strike="noStrike" spc="-1" dirty="0" err="1">
                <a:solidFill>
                  <a:srgbClr val="000000"/>
                </a:solidFill>
                <a:latin typeface="Calibri"/>
              </a:rPr>
              <a:t>Dinicilă</a:t>
            </a:r>
            <a:r>
              <a:rPr lang="ro-RO" sz="2400" b="0" strike="noStrike" spc="-1" dirty="0">
                <a:solidFill>
                  <a:srgbClr val="000000"/>
                </a:solidFill>
                <a:latin typeface="Calibri"/>
              </a:rPr>
              <a:t>, R.C. Dumitrache, </a:t>
            </a:r>
            <a:r>
              <a:rPr lang="en-GB" sz="2400" spc="-1" dirty="0">
                <a:solidFill>
                  <a:srgbClr val="000000"/>
                </a:solidFill>
                <a:latin typeface="Calibri"/>
              </a:rPr>
              <a:t>B. </a:t>
            </a:r>
            <a:r>
              <a:rPr lang="en-GB" sz="2400" spc="-1" dirty="0" err="1">
                <a:solidFill>
                  <a:srgbClr val="000000"/>
                </a:solidFill>
                <a:latin typeface="Calibri"/>
              </a:rPr>
              <a:t>Maco</a:t>
            </a:r>
            <a:r>
              <a:rPr lang="en-GB" sz="2400" spc="-1" dirty="0">
                <a:solidFill>
                  <a:srgbClr val="000000"/>
                </a:solidFill>
                <a:latin typeface="Calibri"/>
              </a:rPr>
              <a:t>, </a:t>
            </a:r>
            <a:r>
              <a:rPr lang="ro-RO" sz="2400" spc="-1" dirty="0">
                <a:solidFill>
                  <a:srgbClr val="000000"/>
                </a:solidFill>
                <a:latin typeface="Calibri"/>
              </a:rPr>
              <a:t>S. </a:t>
            </a:r>
            <a:r>
              <a:rPr lang="ro-RO" sz="2400" spc="-1" dirty="0" err="1">
                <a:solidFill>
                  <a:srgbClr val="000000"/>
                </a:solidFill>
                <a:latin typeface="Calibri"/>
              </a:rPr>
              <a:t>Gabrian</a:t>
            </a:r>
            <a:r>
              <a:rPr lang="ro-RO" sz="2000" spc="-1" dirty="0">
                <a:solidFill>
                  <a:srgbClr val="000000"/>
                </a:solidFill>
                <a:latin typeface="Calibri"/>
              </a:rPr>
              <a:t> </a:t>
            </a:r>
            <a:endParaRPr lang="en-US" sz="2000" b="0" strike="noStrike" spc="-1" dirty="0">
              <a:latin typeface="Arial"/>
            </a:endParaRPr>
          </a:p>
          <a:p>
            <a:pPr algn="ctr">
              <a:lnSpc>
                <a:spcPct val="100000"/>
              </a:lnSpc>
            </a:pPr>
            <a:r>
              <a:rPr lang="ro-RO" sz="2000" b="0" strike="noStrike" spc="-1" dirty="0">
                <a:solidFill>
                  <a:srgbClr val="000000"/>
                </a:solidFill>
                <a:latin typeface="Calibri"/>
                <a:ea typeface="Calibri"/>
                <a:hlinkClick r:id="rId4"/>
              </a:rPr>
              <a:t>stefan.dinicila@meteoromania.ro</a:t>
            </a:r>
            <a:r>
              <a:rPr lang="ro-RO" sz="2000" b="0" strike="noStrike" spc="-1" dirty="0">
                <a:solidFill>
                  <a:srgbClr val="000000"/>
                </a:solidFill>
                <a:latin typeface="Calibri"/>
                <a:ea typeface="Calibri"/>
              </a:rPr>
              <a:t>,</a:t>
            </a:r>
            <a:r>
              <a:rPr lang="en-GB" sz="2000" b="0" strike="noStrike" spc="-1" dirty="0">
                <a:solidFill>
                  <a:srgbClr val="000000"/>
                </a:solidFill>
                <a:latin typeface="Calibri"/>
                <a:ea typeface="Calibri"/>
              </a:rPr>
              <a:t> </a:t>
            </a:r>
            <a:r>
              <a:rPr lang="ro-RO" sz="2000" b="0" strike="noStrike" spc="-1" dirty="0">
                <a:solidFill>
                  <a:srgbClr val="000000"/>
                </a:solidFill>
                <a:latin typeface="Calibri"/>
                <a:ea typeface="Calibri"/>
              </a:rPr>
              <a:t> </a:t>
            </a:r>
            <a:r>
              <a:rPr lang="ro-RO" sz="2000" b="0" strike="noStrike" spc="-1" dirty="0">
                <a:solidFill>
                  <a:srgbClr val="000000"/>
                </a:solidFill>
                <a:latin typeface="Calibri"/>
                <a:ea typeface="Calibri"/>
                <a:hlinkClick r:id="rId5"/>
              </a:rPr>
              <a:t>claudia.dumitrache@meteoromania.ro</a:t>
            </a:r>
            <a:r>
              <a:rPr lang="ro-RO" sz="2000" b="0" strike="noStrike" spc="-1" dirty="0">
                <a:solidFill>
                  <a:srgbClr val="000000"/>
                </a:solidFill>
                <a:latin typeface="Calibri"/>
                <a:ea typeface="Calibri"/>
              </a:rPr>
              <a:t>,</a:t>
            </a:r>
            <a:r>
              <a:rPr lang="en-GB" sz="2000" b="0" strike="noStrike" spc="-1" dirty="0">
                <a:solidFill>
                  <a:srgbClr val="000000"/>
                </a:solidFill>
                <a:latin typeface="Calibri"/>
                <a:ea typeface="Calibri"/>
              </a:rPr>
              <a:t>                       </a:t>
            </a:r>
            <a:r>
              <a:rPr lang="en-GB" sz="2000" spc="-1" dirty="0">
                <a:solidFill>
                  <a:srgbClr val="000000"/>
                </a:solidFill>
                <a:latin typeface="Calibri"/>
                <a:ea typeface="Calibri"/>
                <a:hlinkClick r:id="rId6"/>
              </a:rPr>
              <a:t>b</a:t>
            </a:r>
            <a:r>
              <a:rPr lang="en-GB" sz="2000" b="0" strike="noStrike" spc="-1" dirty="0">
                <a:solidFill>
                  <a:srgbClr val="000000"/>
                </a:solidFill>
                <a:latin typeface="Calibri"/>
                <a:ea typeface="Calibri"/>
                <a:hlinkClick r:id="rId6"/>
              </a:rPr>
              <a:t>ogdan.maco@meteoromania.ro</a:t>
            </a:r>
            <a:r>
              <a:rPr lang="en-GB" sz="2000" b="0" strike="noStrike" spc="-1" dirty="0">
                <a:solidFill>
                  <a:srgbClr val="000000"/>
                </a:solidFill>
                <a:latin typeface="Calibri"/>
                <a:ea typeface="Calibri"/>
              </a:rPr>
              <a:t>, </a:t>
            </a:r>
            <a:r>
              <a:rPr lang="ro-RO" sz="2000" spc="-1" dirty="0">
                <a:solidFill>
                  <a:srgbClr val="000000"/>
                </a:solidFill>
                <a:latin typeface="Calibri"/>
                <a:ea typeface="Calibri"/>
                <a:hlinkClick r:id="rId7"/>
              </a:rPr>
              <a:t>stefan</a:t>
            </a:r>
            <a:r>
              <a:rPr lang="ro-RO" sz="2000" b="0" strike="noStrike" spc="-1" dirty="0">
                <a:solidFill>
                  <a:srgbClr val="000000"/>
                </a:solidFill>
                <a:latin typeface="Calibri"/>
                <a:ea typeface="Calibri"/>
                <a:hlinkClick r:id="rId7"/>
              </a:rPr>
              <a:t>.</a:t>
            </a:r>
            <a:r>
              <a:rPr lang="ro-RO" sz="2000" spc="-1" dirty="0">
                <a:solidFill>
                  <a:srgbClr val="000000"/>
                </a:solidFill>
                <a:latin typeface="Calibri"/>
                <a:ea typeface="Calibri"/>
                <a:hlinkClick r:id="rId7"/>
              </a:rPr>
              <a:t>gabrian</a:t>
            </a:r>
            <a:r>
              <a:rPr lang="ro-RO" sz="2000" b="0" strike="noStrike" spc="-1" dirty="0">
                <a:solidFill>
                  <a:srgbClr val="000000"/>
                </a:solidFill>
                <a:latin typeface="Calibri"/>
                <a:ea typeface="Calibri"/>
                <a:hlinkClick r:id="rId7"/>
              </a:rPr>
              <a:t>@meteoromania.ro</a:t>
            </a:r>
            <a:r>
              <a:rPr lang="en-GB" sz="2000" b="0" strike="noStrike" spc="-1">
                <a:solidFill>
                  <a:srgbClr val="000000"/>
                </a:solidFill>
                <a:latin typeface="Calibri"/>
                <a:ea typeface="Calibri"/>
              </a:rPr>
              <a:t>, </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gn="r">
              <a:lnSpc>
                <a:spcPct val="100000"/>
              </a:lnSpc>
            </a:pPr>
            <a:r>
              <a:rPr lang="ro-RO" sz="2000" b="0" strike="noStrike" spc="-1" dirty="0">
                <a:solidFill>
                  <a:srgbClr val="000000"/>
                </a:solidFill>
                <a:latin typeface="Calibri"/>
                <a:ea typeface="Calibri"/>
              </a:rPr>
              <a:t>National </a:t>
            </a:r>
            <a:r>
              <a:rPr lang="ro-RO" sz="2000" b="0" strike="noStrike" spc="-1" dirty="0" err="1">
                <a:solidFill>
                  <a:srgbClr val="000000"/>
                </a:solidFill>
                <a:latin typeface="Calibri"/>
                <a:ea typeface="Calibri"/>
              </a:rPr>
              <a:t>Meteorological</a:t>
            </a:r>
            <a:r>
              <a:rPr lang="ro-RO" sz="2000" b="0" strike="noStrike" spc="-1" dirty="0">
                <a:solidFill>
                  <a:srgbClr val="000000"/>
                </a:solidFill>
                <a:latin typeface="Calibri"/>
                <a:ea typeface="Calibri"/>
              </a:rPr>
              <a:t> </a:t>
            </a:r>
            <a:r>
              <a:rPr lang="ro-RO" sz="2000" b="0" strike="noStrike" spc="-1" dirty="0" err="1">
                <a:solidFill>
                  <a:srgbClr val="000000"/>
                </a:solidFill>
                <a:latin typeface="Calibri"/>
                <a:ea typeface="Calibri"/>
              </a:rPr>
              <a:t>Administration</a:t>
            </a:r>
            <a:endParaRPr lang="en-US" sz="2000" b="0" strike="noStrike" spc="-1" dirty="0" err="1">
              <a:latin typeface="Arial"/>
            </a:endParaRPr>
          </a:p>
        </p:txBody>
      </p:sp>
      <p:sp>
        <p:nvSpPr>
          <p:cNvPr id="86" name="CustomShape 3"/>
          <p:cNvSpPr/>
          <p:nvPr/>
        </p:nvSpPr>
        <p:spPr>
          <a:xfrm>
            <a:off x="2190240" y="5301000"/>
            <a:ext cx="7835040" cy="697680"/>
          </a:xfrm>
          <a:prstGeom prst="roundRect">
            <a:avLst>
              <a:gd name="adj" fmla="val 16667"/>
            </a:avLst>
          </a:prstGeom>
          <a:solidFill>
            <a:schemeClr val="accent4"/>
          </a:solidFill>
          <a:ln/>
        </p:spPr>
        <p:style>
          <a:lnRef idx="2">
            <a:schemeClr val="accent1">
              <a:shade val="15000"/>
            </a:schemeClr>
          </a:lnRef>
          <a:fillRef idx="1">
            <a:schemeClr val="accent1"/>
          </a:fillRef>
          <a:effectRef idx="0">
            <a:schemeClr val="accent1"/>
          </a:effectRef>
          <a:fontRef idx="minor"/>
        </p:style>
        <p:txBody>
          <a:bodyPr anchor="ctr">
            <a:noAutofit/>
          </a:bodyPr>
          <a:lstStyle/>
          <a:p>
            <a:pPr algn="ctr">
              <a:lnSpc>
                <a:spcPct val="100000"/>
              </a:lnSpc>
            </a:pPr>
            <a:r>
              <a:rPr lang="en-US" sz="2400" b="0" i="1" strike="noStrike" spc="-1">
                <a:solidFill>
                  <a:srgbClr val="000000"/>
                </a:solidFill>
                <a:latin typeface="Calibri"/>
              </a:rPr>
              <a:t>PP CITTA General Meeting –11-15 September 2023</a:t>
            </a:r>
            <a:endParaRPr lang="en-US" sz="2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 name="Imagine 4" descr="O imagine care conține text, diagramă, linie, Interval&#10;&#10;Descriere generată automat"/>
          <p:cNvPicPr/>
          <p:nvPr/>
        </p:nvPicPr>
        <p:blipFill>
          <a:blip r:embed="rId2"/>
          <a:stretch/>
        </p:blipFill>
        <p:spPr>
          <a:xfrm>
            <a:off x="46080" y="29160"/>
            <a:ext cx="5943240" cy="5028840"/>
          </a:xfrm>
          <a:prstGeom prst="rect">
            <a:avLst/>
          </a:prstGeom>
          <a:ln>
            <a:noFill/>
          </a:ln>
        </p:spPr>
      </p:pic>
      <p:pic>
        <p:nvPicPr>
          <p:cNvPr id="119" name="Substituent conținut 3" descr="O imagine care conține text, diagramă, Interval, linie&#10;&#10;Descriere generată automat"/>
          <p:cNvPicPr/>
          <p:nvPr/>
        </p:nvPicPr>
        <p:blipFill>
          <a:blip r:embed="rId3"/>
          <a:stretch/>
        </p:blipFill>
        <p:spPr>
          <a:xfrm>
            <a:off x="6218640" y="1784160"/>
            <a:ext cx="5943240" cy="5028840"/>
          </a:xfrm>
          <a:prstGeom prst="rect">
            <a:avLst/>
          </a:prstGeom>
          <a:ln>
            <a:noFill/>
          </a:ln>
        </p:spPr>
      </p:pic>
      <p:sp>
        <p:nvSpPr>
          <p:cNvPr id="120" name="CustomShape 1"/>
          <p:cNvSpPr/>
          <p:nvPr/>
        </p:nvSpPr>
        <p:spPr>
          <a:xfrm>
            <a:off x="269280" y="4797360"/>
            <a:ext cx="5138280" cy="20120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6th January 2023. </a:t>
            </a:r>
            <a:endParaRPr lang="en-US" sz="1800" b="0" strike="noStrike" spc="-1">
              <a:latin typeface="Arial"/>
            </a:endParaRPr>
          </a:p>
          <a:p>
            <a:pPr algn="ctr">
              <a:lnSpc>
                <a:spcPct val="100000"/>
              </a:lnSpc>
            </a:pPr>
            <a:r>
              <a:rPr lang="en-US" sz="1800" b="0" strike="noStrike" spc="-1">
                <a:solidFill>
                  <a:srgbClr val="000000"/>
                </a:solidFill>
                <a:latin typeface="Calibri"/>
              </a:rPr>
              <a:t>urban-periurban &amp; urban – rural</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Baneasa</a:t>
            </a: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Afumati</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Baneasa </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Afumati </a:t>
            </a:r>
            <a:endParaRPr lang="en-US" sz="1800" b="0" strike="noStrike" spc="-1">
              <a:latin typeface="Arial"/>
            </a:endParaRPr>
          </a:p>
        </p:txBody>
      </p:sp>
      <p:sp>
        <p:nvSpPr>
          <p:cNvPr id="121" name="CustomShape 2"/>
          <p:cNvSpPr/>
          <p:nvPr/>
        </p:nvSpPr>
        <p:spPr>
          <a:xfrm>
            <a:off x="6465240" y="169200"/>
            <a:ext cx="5241240" cy="118908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6th January 2023</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T2m - Observations vs. model forecast for each station</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 name="Imagine 4" descr="O imagine care conține text, linie, diagramă, Interval&#10;&#10;Descriere generată automat"/>
          <p:cNvPicPr/>
          <p:nvPr/>
        </p:nvPicPr>
        <p:blipFill>
          <a:blip r:embed="rId2"/>
          <a:stretch/>
        </p:blipFill>
        <p:spPr>
          <a:xfrm>
            <a:off x="69480" y="17640"/>
            <a:ext cx="5943240" cy="5028840"/>
          </a:xfrm>
          <a:prstGeom prst="rect">
            <a:avLst/>
          </a:prstGeom>
          <a:ln>
            <a:noFill/>
          </a:ln>
        </p:spPr>
      </p:pic>
      <p:pic>
        <p:nvPicPr>
          <p:cNvPr id="115" name="Imagine 3" descr="O imagine care conține text, diagramă, Interval, linie&#10;&#10;Descriere generată automat"/>
          <p:cNvPicPr/>
          <p:nvPr/>
        </p:nvPicPr>
        <p:blipFill>
          <a:blip r:embed="rId3"/>
          <a:stretch/>
        </p:blipFill>
        <p:spPr>
          <a:xfrm>
            <a:off x="6194520" y="1783800"/>
            <a:ext cx="5943240" cy="5028840"/>
          </a:xfrm>
          <a:prstGeom prst="rect">
            <a:avLst/>
          </a:prstGeom>
          <a:ln>
            <a:noFill/>
          </a:ln>
        </p:spPr>
      </p:pic>
      <p:sp>
        <p:nvSpPr>
          <p:cNvPr id="116" name="CustomShape 1"/>
          <p:cNvSpPr/>
          <p:nvPr/>
        </p:nvSpPr>
        <p:spPr>
          <a:xfrm>
            <a:off x="269280" y="4797360"/>
            <a:ext cx="5138280" cy="20120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4th January 2023. </a:t>
            </a:r>
            <a:endParaRPr lang="en-US" sz="1800" b="0" strike="noStrike" spc="-1">
              <a:latin typeface="Arial"/>
            </a:endParaRPr>
          </a:p>
          <a:p>
            <a:pPr algn="ctr">
              <a:lnSpc>
                <a:spcPct val="100000"/>
              </a:lnSpc>
            </a:pPr>
            <a:r>
              <a:rPr lang="en-US" sz="1800" b="0" strike="noStrike" spc="-1">
                <a:solidFill>
                  <a:srgbClr val="000000"/>
                </a:solidFill>
                <a:latin typeface="Calibri"/>
              </a:rPr>
              <a:t>urban-periurban &amp; urban – rural</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Baneasa</a:t>
            </a: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Afumati</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Baneasa </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Afumati </a:t>
            </a:r>
            <a:endParaRPr lang="en-US" sz="1800" b="0" strike="noStrike" spc="-1">
              <a:latin typeface="Arial"/>
            </a:endParaRPr>
          </a:p>
        </p:txBody>
      </p:sp>
      <p:sp>
        <p:nvSpPr>
          <p:cNvPr id="117" name="CustomShape 2"/>
          <p:cNvSpPr/>
          <p:nvPr/>
        </p:nvSpPr>
        <p:spPr>
          <a:xfrm>
            <a:off x="6194520" y="169200"/>
            <a:ext cx="5383080" cy="118908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4th January 2023</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T2m - Observations vs. model forecast for each station</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 name="Imagine 9" descr="O imagine care conține text, diagramă, Interval, linie&#10;&#10;Descriere generată automat"/>
          <p:cNvPicPr/>
          <p:nvPr/>
        </p:nvPicPr>
        <p:blipFill>
          <a:blip r:embed="rId2"/>
          <a:stretch/>
        </p:blipFill>
        <p:spPr>
          <a:xfrm>
            <a:off x="6180120" y="1799640"/>
            <a:ext cx="5943240" cy="5028840"/>
          </a:xfrm>
          <a:prstGeom prst="rect">
            <a:avLst/>
          </a:prstGeom>
          <a:ln>
            <a:noFill/>
          </a:ln>
        </p:spPr>
      </p:pic>
      <p:pic>
        <p:nvPicPr>
          <p:cNvPr id="123" name="Imagine 10" descr="O imagine care conține text, diagramă, Interval, linie&#10;&#10;Descriere generată automat"/>
          <p:cNvPicPr/>
          <p:nvPr/>
        </p:nvPicPr>
        <p:blipFill>
          <a:blip r:embed="rId3"/>
          <a:stretch/>
        </p:blipFill>
        <p:spPr>
          <a:xfrm>
            <a:off x="68400" y="61560"/>
            <a:ext cx="5943240" cy="5028840"/>
          </a:xfrm>
          <a:prstGeom prst="rect">
            <a:avLst/>
          </a:prstGeom>
          <a:ln>
            <a:noFill/>
          </a:ln>
        </p:spPr>
      </p:pic>
      <p:sp>
        <p:nvSpPr>
          <p:cNvPr id="124" name="CustomShape 1"/>
          <p:cNvSpPr/>
          <p:nvPr/>
        </p:nvSpPr>
        <p:spPr>
          <a:xfrm>
            <a:off x="269280" y="4797360"/>
            <a:ext cx="5138280" cy="20120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11th July 2023. </a:t>
            </a:r>
            <a:endParaRPr lang="en-US" sz="1800" b="0" strike="noStrike" spc="-1">
              <a:latin typeface="Arial"/>
            </a:endParaRPr>
          </a:p>
          <a:p>
            <a:pPr algn="ctr">
              <a:lnSpc>
                <a:spcPct val="100000"/>
              </a:lnSpc>
            </a:pPr>
            <a:r>
              <a:rPr lang="en-US" sz="1800" b="0" strike="noStrike" spc="-1">
                <a:solidFill>
                  <a:srgbClr val="000000"/>
                </a:solidFill>
                <a:latin typeface="Calibri"/>
              </a:rPr>
              <a:t>urban-periurban &amp; urban – rural</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Baneasa</a:t>
            </a: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Afumati</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Baneasa </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Afumati </a:t>
            </a:r>
            <a:endParaRPr lang="en-US" sz="1800" b="0" strike="noStrike" spc="-1">
              <a:latin typeface="Arial"/>
            </a:endParaRPr>
          </a:p>
        </p:txBody>
      </p:sp>
      <p:sp>
        <p:nvSpPr>
          <p:cNvPr id="125" name="CustomShape 2"/>
          <p:cNvSpPr/>
          <p:nvPr/>
        </p:nvSpPr>
        <p:spPr>
          <a:xfrm>
            <a:off x="5782680" y="169200"/>
            <a:ext cx="5601960" cy="118908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11th July 2023</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T2m - Observations vs. model forecast for each station</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CustomShape 1"/>
          <p:cNvSpPr/>
          <p:nvPr/>
        </p:nvSpPr>
        <p:spPr>
          <a:xfrm>
            <a:off x="269280" y="4797360"/>
            <a:ext cx="5138280" cy="201204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t">
            <a:spAutoFit/>
          </a:bodyPr>
          <a:lstStyle/>
          <a:p>
            <a:pPr algn="ctr"/>
            <a:r>
              <a:rPr lang="en-US" spc="-1" dirty="0">
                <a:solidFill>
                  <a:srgbClr val="000000"/>
                </a:solidFill>
                <a:latin typeface="Calibri"/>
              </a:rPr>
              <a:t>18th </a:t>
            </a:r>
            <a:r>
              <a:rPr lang="en-US" sz="1800" b="0" strike="noStrike" spc="-1" dirty="0">
                <a:solidFill>
                  <a:srgbClr val="000000"/>
                </a:solidFill>
                <a:latin typeface="Calibri"/>
              </a:rPr>
              <a:t>July 2023.</a:t>
            </a:r>
            <a:r>
              <a:rPr lang="en-US" spc="-1" dirty="0">
                <a:solidFill>
                  <a:srgbClr val="000000"/>
                </a:solidFill>
                <a:latin typeface="Calibri"/>
              </a:rPr>
              <a:t> </a:t>
            </a:r>
            <a:endParaRPr lang="en-US" sz="1800" b="0" strike="noStrike" spc="-1" dirty="0">
              <a:latin typeface="Arial"/>
            </a:endParaRPr>
          </a:p>
          <a:p>
            <a:pPr algn="ctr">
              <a:lnSpc>
                <a:spcPct val="100000"/>
              </a:lnSpc>
            </a:pPr>
            <a:r>
              <a:rPr lang="en-US" sz="1800" b="0" strike="noStrike" spc="-1" dirty="0">
                <a:solidFill>
                  <a:srgbClr val="000000"/>
                </a:solidFill>
                <a:latin typeface="Calibri"/>
              </a:rPr>
              <a:t>urban-</a:t>
            </a:r>
            <a:r>
              <a:rPr lang="en-US" sz="1800" b="0" strike="noStrike" spc="-1" dirty="0" err="1">
                <a:solidFill>
                  <a:srgbClr val="000000"/>
                </a:solidFill>
                <a:latin typeface="Calibri"/>
              </a:rPr>
              <a:t>periurban</a:t>
            </a:r>
            <a:r>
              <a:rPr lang="en-US" sz="1800" b="0" strike="noStrike" spc="-1" dirty="0">
                <a:solidFill>
                  <a:srgbClr val="000000"/>
                </a:solidFill>
                <a:latin typeface="Calibri"/>
              </a:rPr>
              <a:t> &amp; urban – rural</a:t>
            </a:r>
            <a:endParaRPr lang="en-US" sz="1800" b="0" strike="noStrike" spc="-1" dirty="0">
              <a:latin typeface="Arial"/>
            </a:endParaRPr>
          </a:p>
          <a:p>
            <a:pPr algn="ctr">
              <a:lnSpc>
                <a:spcPct val="100000"/>
              </a:lnSpc>
            </a:pPr>
            <a:endParaRPr lang="en-US" sz="1800" b="0" strike="noStrike" spc="-1">
              <a:latin typeface="Arial"/>
            </a:endParaRPr>
          </a:p>
          <a:p>
            <a:pPr>
              <a:lnSpc>
                <a:spcPct val="100000"/>
              </a:lnSpc>
            </a:pPr>
            <a:r>
              <a:rPr lang="en-US" sz="1800" b="0" strike="noStrike" spc="-1" dirty="0" err="1">
                <a:solidFill>
                  <a:srgbClr val="000000"/>
                </a:solidFill>
                <a:latin typeface="Calibri"/>
              </a:rPr>
              <a:t>Obs</a:t>
            </a:r>
            <a:r>
              <a:rPr lang="en-US" sz="1800" b="0" strike="noStrike" spc="-1" dirty="0">
                <a:solidFill>
                  <a:srgbClr val="000000"/>
                </a:solidFill>
                <a:latin typeface="Calibri"/>
              </a:rPr>
              <a:t>: Bucharest Filaret - Bucharest Baneasa</a:t>
            </a:r>
            <a:endParaRPr lang="en-US" sz="1800" b="0" strike="noStrike" spc="-1" dirty="0">
              <a:latin typeface="Arial"/>
            </a:endParaRPr>
          </a:p>
          <a:p>
            <a:pPr>
              <a:lnSpc>
                <a:spcPct val="100000"/>
              </a:lnSpc>
            </a:pPr>
            <a:r>
              <a:rPr lang="en-US" sz="1800" b="0" strike="noStrike" spc="-1" dirty="0" err="1">
                <a:solidFill>
                  <a:srgbClr val="000000"/>
                </a:solidFill>
                <a:latin typeface="Calibri"/>
              </a:rPr>
              <a:t>Obs</a:t>
            </a:r>
            <a:r>
              <a:rPr lang="en-US" sz="1800" b="0" strike="noStrike" spc="-1" dirty="0">
                <a:solidFill>
                  <a:srgbClr val="000000"/>
                </a:solidFill>
                <a:latin typeface="Calibri"/>
              </a:rPr>
              <a:t>: Bucharest Filaret - Bucharest </a:t>
            </a:r>
            <a:r>
              <a:rPr lang="en-US" sz="1800" b="0" strike="noStrike" spc="-1" dirty="0" err="1">
                <a:solidFill>
                  <a:srgbClr val="000000"/>
                </a:solidFill>
                <a:latin typeface="Calibri"/>
              </a:rPr>
              <a:t>Afumati</a:t>
            </a:r>
            <a:endParaRPr lang="en-US" sz="1800" b="0" strike="noStrike" spc="-1" dirty="0" err="1">
              <a:latin typeface="Arial"/>
            </a:endParaRPr>
          </a:p>
          <a:p>
            <a:r>
              <a:rPr lang="en-US" sz="1800" b="0" strike="noStrike" spc="-1" dirty="0">
                <a:solidFill>
                  <a:srgbClr val="000000"/>
                </a:solidFill>
                <a:latin typeface="Calibri"/>
              </a:rPr>
              <a:t>Forecast: Bucharest Filaret - Bucharest Baneasa</a:t>
            </a:r>
            <a:r>
              <a:rPr lang="en-US" spc="-1" dirty="0">
                <a:solidFill>
                  <a:srgbClr val="000000"/>
                </a:solidFill>
                <a:latin typeface="Calibri"/>
              </a:rPr>
              <a:t> </a:t>
            </a:r>
            <a:endParaRPr lang="en-US" spc="-1">
              <a:solidFill>
                <a:srgbClr val="000000"/>
              </a:solidFill>
              <a:latin typeface="Arial"/>
            </a:endParaRPr>
          </a:p>
          <a:p>
            <a:pPr>
              <a:lnSpc>
                <a:spcPct val="100000"/>
              </a:lnSpc>
            </a:pPr>
            <a:r>
              <a:rPr lang="en-US" sz="1800" b="0" strike="noStrike" spc="-1" dirty="0">
                <a:solidFill>
                  <a:srgbClr val="000000"/>
                </a:solidFill>
                <a:latin typeface="Calibri"/>
              </a:rPr>
              <a:t>Forecast: Bucharest Filaret - Bucharest </a:t>
            </a:r>
            <a:r>
              <a:rPr lang="en-US" sz="1800" b="0" strike="noStrike" spc="-1" dirty="0" err="1">
                <a:solidFill>
                  <a:srgbClr val="000000"/>
                </a:solidFill>
                <a:latin typeface="Calibri"/>
              </a:rPr>
              <a:t>Afumati</a:t>
            </a:r>
            <a:r>
              <a:rPr lang="en-US" spc="-1" dirty="0">
                <a:solidFill>
                  <a:srgbClr val="000000"/>
                </a:solidFill>
                <a:latin typeface="Calibri"/>
              </a:rPr>
              <a:t> </a:t>
            </a:r>
            <a:endParaRPr lang="en-US" sz="1800" b="0" strike="noStrike" spc="-1">
              <a:latin typeface="Arial"/>
            </a:endParaRPr>
          </a:p>
        </p:txBody>
      </p:sp>
      <p:sp>
        <p:nvSpPr>
          <p:cNvPr id="129" name="CustomShape 2"/>
          <p:cNvSpPr/>
          <p:nvPr/>
        </p:nvSpPr>
        <p:spPr>
          <a:xfrm>
            <a:off x="6248520" y="169200"/>
            <a:ext cx="5252040" cy="118908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t">
            <a:spAutoFit/>
          </a:bodyPr>
          <a:lstStyle/>
          <a:p>
            <a:pPr algn="ctr">
              <a:lnSpc>
                <a:spcPct val="100000"/>
              </a:lnSpc>
            </a:pPr>
            <a:r>
              <a:rPr lang="en-US" spc="-1" dirty="0">
                <a:solidFill>
                  <a:srgbClr val="000000"/>
                </a:solidFill>
                <a:latin typeface="Calibri"/>
              </a:rPr>
              <a:t>18th</a:t>
            </a:r>
            <a:r>
              <a:rPr lang="en-US" sz="1800" b="0" strike="noStrike" spc="-1" dirty="0">
                <a:solidFill>
                  <a:srgbClr val="000000"/>
                </a:solidFill>
                <a:latin typeface="Calibri"/>
              </a:rPr>
              <a:t> July 2023</a:t>
            </a:r>
            <a:endParaRPr lang="en-US" sz="1800" b="0" strike="noStrike" spc="-1" dirty="0">
              <a:latin typeface="Arial"/>
            </a:endParaRPr>
          </a:p>
          <a:p>
            <a:pPr algn="ctr">
              <a:lnSpc>
                <a:spcPct val="100000"/>
              </a:lnSpc>
            </a:pPr>
            <a:endParaRPr lang="en-US" sz="1800" b="0" strike="noStrike" spc="-1">
              <a:latin typeface="Arial"/>
            </a:endParaRPr>
          </a:p>
          <a:p>
            <a:pPr>
              <a:lnSpc>
                <a:spcPct val="100000"/>
              </a:lnSpc>
            </a:pPr>
            <a:r>
              <a:rPr lang="en-US" sz="1800" b="0" strike="noStrike" spc="-1" dirty="0">
                <a:solidFill>
                  <a:srgbClr val="000000"/>
                </a:solidFill>
                <a:latin typeface="Calibri"/>
              </a:rPr>
              <a:t>T2m - Observations vs. model forecast for each station</a:t>
            </a:r>
            <a:endParaRPr lang="en-US" sz="1800" b="0" strike="noStrike" spc="-1" dirty="0">
              <a:latin typeface="Arial"/>
            </a:endParaRPr>
          </a:p>
          <a:p>
            <a:pPr>
              <a:lnSpc>
                <a:spcPct val="100000"/>
              </a:lnSpc>
            </a:pPr>
            <a:endParaRPr lang="en-US" sz="1800" b="0" strike="noStrike" spc="-1">
              <a:latin typeface="Arial"/>
            </a:endParaRPr>
          </a:p>
        </p:txBody>
      </p:sp>
      <p:pic>
        <p:nvPicPr>
          <p:cNvPr id="2" name="Imagine 1" descr="O imagine care conține text, diagramă, Interval, linie&#10;&#10;Descriere generată automat">
            <a:extLst>
              <a:ext uri="{FF2B5EF4-FFF2-40B4-BE49-F238E27FC236}">
                <a16:creationId xmlns:a16="http://schemas.microsoft.com/office/drawing/2014/main" id="{B2F61602-09AE-E233-98B8-88D94BF3553E}"/>
              </a:ext>
            </a:extLst>
          </p:cNvPr>
          <p:cNvPicPr>
            <a:picLocks/>
          </p:cNvPicPr>
          <p:nvPr/>
        </p:nvPicPr>
        <p:blipFill>
          <a:blip r:embed="rId2"/>
          <a:stretch>
            <a:fillRect/>
          </a:stretch>
        </p:blipFill>
        <p:spPr>
          <a:xfrm>
            <a:off x="31361" y="56197"/>
            <a:ext cx="5945434" cy="4781715"/>
          </a:xfrm>
          <a:prstGeom prst="rect">
            <a:avLst/>
          </a:prstGeom>
        </p:spPr>
      </p:pic>
      <p:pic>
        <p:nvPicPr>
          <p:cNvPr id="3" name="Imagine 2" descr="O imagine care conține text, diagramă, Interval, linie&#10;&#10;Descriere generată automat">
            <a:extLst>
              <a:ext uri="{FF2B5EF4-FFF2-40B4-BE49-F238E27FC236}">
                <a16:creationId xmlns:a16="http://schemas.microsoft.com/office/drawing/2014/main" id="{4B0C6C14-3FF3-61B3-5F3B-4ADF1D7CF2AB}"/>
              </a:ext>
            </a:extLst>
          </p:cNvPr>
          <p:cNvPicPr>
            <a:picLocks/>
          </p:cNvPicPr>
          <p:nvPr/>
        </p:nvPicPr>
        <p:blipFill>
          <a:blip r:embed="rId3"/>
          <a:stretch>
            <a:fillRect/>
          </a:stretch>
        </p:blipFill>
        <p:spPr>
          <a:xfrm>
            <a:off x="6248007" y="1714279"/>
            <a:ext cx="5945436" cy="50910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724280" y="3200400"/>
            <a:ext cx="2742840" cy="36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131" name="CustomShape 2"/>
          <p:cNvSpPr/>
          <p:nvPr/>
        </p:nvSpPr>
        <p:spPr>
          <a:xfrm>
            <a:off x="3322800" y="42120"/>
            <a:ext cx="377316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Verification results - January 2023 </a:t>
            </a:r>
            <a:endParaRPr lang="en-US" sz="1800" b="0" strike="noStrike" spc="-1">
              <a:latin typeface="Arial"/>
            </a:endParaRPr>
          </a:p>
          <a:p>
            <a:pPr algn="ctr">
              <a:lnSpc>
                <a:spcPct val="100000"/>
              </a:lnSpc>
            </a:pPr>
            <a:r>
              <a:rPr lang="en-US" sz="1800" b="0" strike="noStrike" spc="-1">
                <a:solidFill>
                  <a:srgbClr val="000000"/>
                </a:solidFill>
                <a:latin typeface="Calibri"/>
              </a:rPr>
              <a:t>All experiments and ICON-RO </a:t>
            </a:r>
            <a:endParaRPr lang="en-US" sz="1800" b="0" strike="noStrike" spc="-1">
              <a:latin typeface="Arial"/>
            </a:endParaRPr>
          </a:p>
        </p:txBody>
      </p:sp>
      <p:pic>
        <p:nvPicPr>
          <p:cNvPr id="132" name="Imagine 131"/>
          <p:cNvPicPr/>
          <p:nvPr/>
        </p:nvPicPr>
        <p:blipFill>
          <a:blip r:embed="rId2"/>
          <a:stretch/>
        </p:blipFill>
        <p:spPr>
          <a:xfrm>
            <a:off x="39240" y="820800"/>
            <a:ext cx="12191760" cy="525636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724280" y="3200400"/>
            <a:ext cx="2742840" cy="36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pic>
        <p:nvPicPr>
          <p:cNvPr id="134" name="Imagine 133"/>
          <p:cNvPicPr/>
          <p:nvPr/>
        </p:nvPicPr>
        <p:blipFill>
          <a:blip r:embed="rId2"/>
          <a:stretch/>
        </p:blipFill>
        <p:spPr>
          <a:xfrm>
            <a:off x="360" y="1327320"/>
            <a:ext cx="12191760" cy="5256360"/>
          </a:xfrm>
          <a:prstGeom prst="rect">
            <a:avLst/>
          </a:prstGeom>
          <a:ln>
            <a:noFill/>
          </a:ln>
        </p:spPr>
      </p:pic>
      <p:sp>
        <p:nvSpPr>
          <p:cNvPr id="135" name="CustomShape 2"/>
          <p:cNvSpPr/>
          <p:nvPr/>
        </p:nvSpPr>
        <p:spPr>
          <a:xfrm>
            <a:off x="3322800" y="42120"/>
            <a:ext cx="377316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Verification results - July 2023 </a:t>
            </a:r>
            <a:endParaRPr lang="en-US" sz="1800" b="0" strike="noStrike" spc="-1">
              <a:latin typeface="Arial"/>
            </a:endParaRPr>
          </a:p>
          <a:p>
            <a:pPr algn="ctr">
              <a:lnSpc>
                <a:spcPct val="100000"/>
              </a:lnSpc>
            </a:pPr>
            <a:r>
              <a:rPr lang="en-US" sz="1800" b="0" strike="noStrike" spc="-1">
                <a:solidFill>
                  <a:srgbClr val="000000"/>
                </a:solidFill>
                <a:latin typeface="Calibri"/>
              </a:rPr>
              <a:t>All experiments and ICON-RO </a:t>
            </a:r>
            <a:endParaRPr lang="en-US"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CustomShape 1"/>
          <p:cNvSpPr/>
          <p:nvPr/>
        </p:nvSpPr>
        <p:spPr>
          <a:xfrm>
            <a:off x="0" y="36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37" name="TextShape 2"/>
          <p:cNvSpPr txBox="1"/>
          <p:nvPr/>
        </p:nvSpPr>
        <p:spPr>
          <a:xfrm>
            <a:off x="8643240" y="489600"/>
            <a:ext cx="3091320" cy="1655280"/>
          </a:xfrm>
          <a:prstGeom prst="rect">
            <a:avLst/>
          </a:prstGeom>
          <a:noFill/>
          <a:ln>
            <a:noFill/>
          </a:ln>
        </p:spPr>
        <p:txBody>
          <a:bodyPr anchor="b">
            <a:normAutofit fontScale="74000" lnSpcReduction="10000"/>
          </a:bodyPr>
          <a:lstStyle/>
          <a:p>
            <a:pPr>
              <a:lnSpc>
                <a:spcPct val="90000"/>
              </a:lnSpc>
            </a:pPr>
            <a:r>
              <a:rPr lang="en-US" sz="4000" b="0" strike="noStrike" spc="-1">
                <a:solidFill>
                  <a:srgbClr val="000000"/>
                </a:solidFill>
                <a:latin typeface="Calibri Light"/>
              </a:rPr>
              <a:t>By station verification with MEC/FFV2</a:t>
            </a:r>
            <a:br/>
            <a:r>
              <a:rPr lang="en-US" sz="4000" b="0" strike="noStrike" spc="-1">
                <a:solidFill>
                  <a:srgbClr val="000000"/>
                </a:solidFill>
                <a:latin typeface="Calibri Light"/>
              </a:rPr>
              <a:t>January</a:t>
            </a:r>
            <a:endParaRPr lang="ro-RO" sz="4000" b="0" strike="noStrike" spc="-1">
              <a:solidFill>
                <a:srgbClr val="000000"/>
              </a:solidFill>
              <a:latin typeface="Calibri"/>
            </a:endParaRPr>
          </a:p>
        </p:txBody>
      </p:sp>
      <p:sp>
        <p:nvSpPr>
          <p:cNvPr id="138" name="TextShape 3"/>
          <p:cNvSpPr txBox="1"/>
          <p:nvPr/>
        </p:nvSpPr>
        <p:spPr>
          <a:xfrm>
            <a:off x="8643240" y="2418480"/>
            <a:ext cx="2942280" cy="353988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Verification for the synoptic meteorological stations. </a:t>
            </a:r>
            <a:endParaRPr lang="ro-RO" sz="2000" b="0" strike="noStrike" spc="-1">
              <a:solidFill>
                <a:srgbClr val="000000"/>
              </a:solidFill>
              <a:latin typeface="Calibri"/>
            </a:endParaRPr>
          </a:p>
        </p:txBody>
      </p:sp>
      <p:sp>
        <p:nvSpPr>
          <p:cNvPr id="139" name="CustomShape 4"/>
          <p:cNvSpPr/>
          <p:nvPr/>
        </p:nvSpPr>
        <p:spPr>
          <a:xfrm>
            <a:off x="4724280" y="3200400"/>
            <a:ext cx="2742840" cy="36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pic>
        <p:nvPicPr>
          <p:cNvPr id="140" name="Imagine 10" descr="O imagine care conține text, hartă, captură de ecran, Font&#10;&#10;Descriere generată automat"/>
          <p:cNvPicPr/>
          <p:nvPr/>
        </p:nvPicPr>
        <p:blipFill>
          <a:blip r:embed="rId2"/>
          <a:srcRect l="10150" r="-137" b="361"/>
          <a:stretch/>
        </p:blipFill>
        <p:spPr>
          <a:xfrm>
            <a:off x="8421480" y="3784320"/>
            <a:ext cx="3649320" cy="2257200"/>
          </a:xfrm>
          <a:prstGeom prst="rect">
            <a:avLst/>
          </a:prstGeom>
          <a:ln>
            <a:noFill/>
          </a:ln>
        </p:spPr>
      </p:pic>
      <p:pic>
        <p:nvPicPr>
          <p:cNvPr id="141" name="Imagine 140"/>
          <p:cNvPicPr/>
          <p:nvPr/>
        </p:nvPicPr>
        <p:blipFill>
          <a:blip r:embed="rId3"/>
          <a:srcRect r="4004"/>
          <a:stretch/>
        </p:blipFill>
        <p:spPr>
          <a:xfrm>
            <a:off x="360" y="360"/>
            <a:ext cx="6582960" cy="6857640"/>
          </a:xfrm>
          <a:prstGeom prst="rect">
            <a:avLst/>
          </a:prstGeom>
          <a:ln>
            <a:noFill/>
          </a:ln>
        </p:spPr>
      </p:pic>
      <p:sp>
        <p:nvSpPr>
          <p:cNvPr id="142" name="CustomShape 5"/>
          <p:cNvSpPr/>
          <p:nvPr/>
        </p:nvSpPr>
        <p:spPr>
          <a:xfrm>
            <a:off x="182880" y="164592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43" name="CustomShape 6"/>
          <p:cNvSpPr/>
          <p:nvPr/>
        </p:nvSpPr>
        <p:spPr>
          <a:xfrm>
            <a:off x="3337560" y="164592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44" name="CustomShape 7"/>
          <p:cNvSpPr/>
          <p:nvPr/>
        </p:nvSpPr>
        <p:spPr>
          <a:xfrm>
            <a:off x="3337560" y="487188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45" name="CustomShape 8"/>
          <p:cNvSpPr/>
          <p:nvPr/>
        </p:nvSpPr>
        <p:spPr>
          <a:xfrm>
            <a:off x="182880" y="487188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pic>
        <p:nvPicPr>
          <p:cNvPr id="146" name="Imagine 145"/>
          <p:cNvPicPr/>
          <p:nvPr/>
        </p:nvPicPr>
        <p:blipFill>
          <a:blip r:embed="rId4"/>
          <a:stretch/>
        </p:blipFill>
        <p:spPr>
          <a:xfrm>
            <a:off x="6980400" y="2468880"/>
            <a:ext cx="1066320" cy="22762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CustomShape 1"/>
          <p:cNvSpPr/>
          <p:nvPr/>
        </p:nvSpPr>
        <p:spPr>
          <a:xfrm>
            <a:off x="0" y="36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148" name="TextShape 2"/>
          <p:cNvSpPr txBox="1"/>
          <p:nvPr/>
        </p:nvSpPr>
        <p:spPr>
          <a:xfrm>
            <a:off x="8643240" y="489600"/>
            <a:ext cx="3091320" cy="1655280"/>
          </a:xfrm>
          <a:prstGeom prst="rect">
            <a:avLst/>
          </a:prstGeom>
          <a:noFill/>
          <a:ln>
            <a:noFill/>
          </a:ln>
        </p:spPr>
        <p:txBody>
          <a:bodyPr anchor="b">
            <a:normAutofit fontScale="74000" lnSpcReduction="10000"/>
          </a:bodyPr>
          <a:lstStyle/>
          <a:p>
            <a:pPr>
              <a:lnSpc>
                <a:spcPct val="90000"/>
              </a:lnSpc>
            </a:pPr>
            <a:r>
              <a:rPr lang="en-US" sz="4000" b="0" strike="noStrike" spc="-1">
                <a:solidFill>
                  <a:srgbClr val="000000"/>
                </a:solidFill>
                <a:latin typeface="Calibri Light"/>
              </a:rPr>
              <a:t>By station verification with MEC/FFV2</a:t>
            </a:r>
            <a:br/>
            <a:r>
              <a:rPr lang="en-US" sz="4000" b="0" strike="noStrike" spc="-1">
                <a:solidFill>
                  <a:srgbClr val="000000"/>
                </a:solidFill>
                <a:latin typeface="Calibri Light"/>
              </a:rPr>
              <a:t>July</a:t>
            </a:r>
            <a:endParaRPr lang="ro-RO" sz="4000" b="0" strike="noStrike" spc="-1">
              <a:solidFill>
                <a:srgbClr val="000000"/>
              </a:solidFill>
              <a:latin typeface="Calibri"/>
            </a:endParaRPr>
          </a:p>
        </p:txBody>
      </p:sp>
      <p:sp>
        <p:nvSpPr>
          <p:cNvPr id="149" name="TextShape 3"/>
          <p:cNvSpPr txBox="1"/>
          <p:nvPr/>
        </p:nvSpPr>
        <p:spPr>
          <a:xfrm>
            <a:off x="8643240" y="2418480"/>
            <a:ext cx="2942280" cy="353988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Verification for the synoptic meteorological stations. </a:t>
            </a:r>
            <a:endParaRPr lang="ro-RO" sz="2000" b="0" strike="noStrike" spc="-1">
              <a:solidFill>
                <a:srgbClr val="000000"/>
              </a:solidFill>
              <a:latin typeface="Calibri"/>
            </a:endParaRPr>
          </a:p>
        </p:txBody>
      </p:sp>
      <p:sp>
        <p:nvSpPr>
          <p:cNvPr id="150" name="CustomShape 4"/>
          <p:cNvSpPr/>
          <p:nvPr/>
        </p:nvSpPr>
        <p:spPr>
          <a:xfrm>
            <a:off x="4724280" y="3200400"/>
            <a:ext cx="2742840" cy="36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pic>
        <p:nvPicPr>
          <p:cNvPr id="151" name="Imagine 10_0" descr="O imagine care conține text, hartă, captură de ecran, Font&#10;&#10;Descriere generată automat"/>
          <p:cNvPicPr/>
          <p:nvPr/>
        </p:nvPicPr>
        <p:blipFill>
          <a:blip r:embed="rId2"/>
          <a:srcRect l="10150" r="-137" b="361"/>
          <a:stretch/>
        </p:blipFill>
        <p:spPr>
          <a:xfrm>
            <a:off x="8421480" y="3784320"/>
            <a:ext cx="3649320" cy="2257200"/>
          </a:xfrm>
          <a:prstGeom prst="rect">
            <a:avLst/>
          </a:prstGeom>
          <a:ln>
            <a:noFill/>
          </a:ln>
        </p:spPr>
      </p:pic>
      <p:pic>
        <p:nvPicPr>
          <p:cNvPr id="152" name="Imagine 151"/>
          <p:cNvPicPr/>
          <p:nvPr/>
        </p:nvPicPr>
        <p:blipFill>
          <a:blip r:embed="rId3"/>
          <a:srcRect r="4004"/>
          <a:stretch/>
        </p:blipFill>
        <p:spPr>
          <a:xfrm>
            <a:off x="0" y="360"/>
            <a:ext cx="6582960" cy="6857640"/>
          </a:xfrm>
          <a:prstGeom prst="rect">
            <a:avLst/>
          </a:prstGeom>
          <a:ln>
            <a:noFill/>
          </a:ln>
        </p:spPr>
      </p:pic>
      <p:pic>
        <p:nvPicPr>
          <p:cNvPr id="153" name="Imagine 152"/>
          <p:cNvPicPr/>
          <p:nvPr/>
        </p:nvPicPr>
        <p:blipFill>
          <a:blip r:embed="rId4"/>
          <a:srcRect r="7165"/>
          <a:stretch/>
        </p:blipFill>
        <p:spPr>
          <a:xfrm>
            <a:off x="6862320" y="2103120"/>
            <a:ext cx="1184040" cy="2733480"/>
          </a:xfrm>
          <a:prstGeom prst="rect">
            <a:avLst/>
          </a:prstGeom>
          <a:ln>
            <a:noFill/>
          </a:ln>
        </p:spPr>
      </p:pic>
      <p:sp>
        <p:nvSpPr>
          <p:cNvPr id="154" name="CustomShape 5"/>
          <p:cNvSpPr/>
          <p:nvPr/>
        </p:nvSpPr>
        <p:spPr>
          <a:xfrm>
            <a:off x="3383280" y="164592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55" name="CustomShape 6"/>
          <p:cNvSpPr/>
          <p:nvPr/>
        </p:nvSpPr>
        <p:spPr>
          <a:xfrm>
            <a:off x="228600" y="488340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56" name="CustomShape 7"/>
          <p:cNvSpPr/>
          <p:nvPr/>
        </p:nvSpPr>
        <p:spPr>
          <a:xfrm>
            <a:off x="3337560" y="493776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
        <p:nvSpPr>
          <p:cNvPr id="157" name="CustomShape 8"/>
          <p:cNvSpPr/>
          <p:nvPr/>
        </p:nvSpPr>
        <p:spPr>
          <a:xfrm>
            <a:off x="182880" y="1645920"/>
            <a:ext cx="868680" cy="705960"/>
          </a:xfrm>
          <a:prstGeom prst="ellipse">
            <a:avLst/>
          </a:prstGeom>
          <a:noFill/>
          <a:ln w="18360">
            <a:solidFill>
              <a:srgbClr val="4472C4"/>
            </a:solidFill>
          </a:ln>
        </p:spPr>
        <p:style>
          <a:lnRef idx="2">
            <a:schemeClr val="accent1">
              <a:shade val="15000"/>
            </a:schemeClr>
          </a:lnRef>
          <a:fillRef idx="1">
            <a:schemeClr val="accent1"/>
          </a:fillRef>
          <a:effectRef idx="0">
            <a:schemeClr val="accent1"/>
          </a:effectRef>
          <a:fontRef idx="minor"/>
        </p:style>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D356-AD65-B421-4235-2D26E82BBED7}"/>
              </a:ext>
            </a:extLst>
          </p:cNvPr>
          <p:cNvSpPr>
            <a:spLocks noGrp="1"/>
          </p:cNvSpPr>
          <p:nvPr>
            <p:ph type="title"/>
          </p:nvPr>
        </p:nvSpPr>
        <p:spPr/>
        <p:txBody>
          <a:bodyPr/>
          <a:lstStyle/>
          <a:p>
            <a:r>
              <a:rPr lang="en-US">
                <a:cs typeface="Arial"/>
              </a:rPr>
              <a:t>Conclusion</a:t>
            </a:r>
            <a:endParaRPr lang="en-US"/>
          </a:p>
        </p:txBody>
      </p:sp>
      <p:sp>
        <p:nvSpPr>
          <p:cNvPr id="3" name="Subtitle 2">
            <a:extLst>
              <a:ext uri="{FF2B5EF4-FFF2-40B4-BE49-F238E27FC236}">
                <a16:creationId xmlns:a16="http://schemas.microsoft.com/office/drawing/2014/main" id="{6DE728F4-CA7F-AE18-DCAD-C8D95074EE98}"/>
              </a:ext>
            </a:extLst>
          </p:cNvPr>
          <p:cNvSpPr>
            <a:spLocks noGrp="1"/>
          </p:cNvSpPr>
          <p:nvPr>
            <p:ph type="subTitle"/>
          </p:nvPr>
        </p:nvSpPr>
        <p:spPr>
          <a:xfrm>
            <a:off x="732977" y="1897800"/>
            <a:ext cx="10515240" cy="3920850"/>
          </a:xfrm>
        </p:spPr>
        <p:txBody>
          <a:bodyPr lIns="0" tIns="0" rIns="0" bIns="0" anchor="t">
            <a:noAutofit/>
          </a:bodyPr>
          <a:lstStyle/>
          <a:p>
            <a:pPr marL="571500" indent="-571500">
              <a:buFont typeface="Arial"/>
              <a:buChar char="•"/>
            </a:pPr>
            <a:r>
              <a:rPr lang="en-US" sz="2000" dirty="0"/>
              <a:t>For this presentation, the ICON Model has been ran 8 times with different urban parametrizations to evaluate them for the proposed domain of  interest in the subtask 3.4 of the priority project CITTA. </a:t>
            </a:r>
            <a:endParaRPr lang="en-US" sz="2000"/>
          </a:p>
          <a:p>
            <a:pPr marL="571500" indent="-571500">
              <a:buFont typeface="Arial"/>
              <a:buChar char="•"/>
            </a:pPr>
            <a:endParaRPr lang="en-US" sz="2000" dirty="0"/>
          </a:p>
          <a:p>
            <a:pPr marL="571500" indent="-571500">
              <a:buFont typeface="Arial"/>
              <a:buChar char="•"/>
            </a:pPr>
            <a:r>
              <a:rPr lang="en-US" sz="2000" dirty="0"/>
              <a:t>The experiments were performed for the months of January and July for better </a:t>
            </a:r>
            <a:r>
              <a:rPr lang="en-US" sz="2000"/>
              <a:t>representations.</a:t>
            </a:r>
          </a:p>
          <a:p>
            <a:pPr marL="571500" indent="-571500">
              <a:buFont typeface="Arial"/>
              <a:buChar char="•"/>
            </a:pPr>
            <a:endParaRPr lang="en-US" sz="2000" dirty="0"/>
          </a:p>
          <a:p>
            <a:pPr marL="571500" indent="-571500">
              <a:buFont typeface="Arial"/>
              <a:buChar char="•"/>
            </a:pPr>
            <a:r>
              <a:rPr lang="en-US" sz="2000" dirty="0"/>
              <a:t>Selective cases of urban heat island episodes were identified from the differences of the observations from the 3 meteorological stations in Bucharest. For these cases, the model's performance was exemplified in this presentation but for each run of the ICON model internal discussions were had about the efficacity of the parametrizations.</a:t>
            </a:r>
          </a:p>
          <a:p>
            <a:pPr marL="571500" indent="-571500">
              <a:buFont typeface="Arial"/>
              <a:buChar char="•"/>
            </a:pPr>
            <a:endParaRPr lang="en-US" sz="2000" dirty="0">
              <a:cs typeface="Arial"/>
            </a:endParaRPr>
          </a:p>
          <a:p>
            <a:pPr marL="571500" indent="-571500">
              <a:buFont typeface="Arial"/>
              <a:buChar char="•"/>
            </a:pPr>
            <a:r>
              <a:rPr lang="en-US" sz="2000" dirty="0">
                <a:cs typeface="Arial"/>
              </a:rPr>
              <a:t>Along with these plots another verification was performed using the COSMO verification system MEC/FFV2 which delivered a full verification of all the continuous and categorical parameters forecasted by the TERRA_URB experiments and for the operational ICON v2.6.6. .This allowed the comparisons between the experiments and between the experiments and the operational model ICON-RO.</a:t>
            </a: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pPr marL="571500" indent="-571500">
              <a:buFont typeface="Arial"/>
              <a:buChar char="•"/>
            </a:pPr>
            <a:endParaRPr lang="en-US" sz="2000" dirty="0">
              <a:cs typeface="Arial"/>
            </a:endParaRPr>
          </a:p>
          <a:p>
            <a:endParaRPr lang="en-US" sz="2000" dirty="0">
              <a:cs typeface="Arial"/>
            </a:endParaRPr>
          </a:p>
        </p:txBody>
      </p:sp>
    </p:spTree>
    <p:extLst>
      <p:ext uri="{BB962C8B-B14F-4D97-AF65-F5344CB8AC3E}">
        <p14:creationId xmlns:p14="http://schemas.microsoft.com/office/powerpoint/2010/main" val="280021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Next Steps</a:t>
            </a:r>
            <a:endParaRPr lang="ro-RO" sz="4400" b="0" strike="noStrike" spc="-1">
              <a:solidFill>
                <a:srgbClr val="000000"/>
              </a:solidFill>
              <a:latin typeface="Calibri"/>
            </a:endParaRPr>
          </a:p>
        </p:txBody>
      </p:sp>
      <p:sp>
        <p:nvSpPr>
          <p:cNvPr id="159"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Study thunderstorm cases</a:t>
            </a:r>
            <a:endParaRPr lang="ro-RO" sz="2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Extract conclusions and apply the knowledge gained to improve the operational run of the ICON-RO model</a:t>
            </a:r>
            <a:endParaRPr lang="ro-RO" sz="2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Study some cases for the resolution of 1km</a:t>
            </a:r>
            <a:endParaRPr lang="ro-RO" sz="2800" b="0" strike="noStrike" spc="-1">
              <a:solidFill>
                <a:srgbClr val="000000"/>
              </a:solidFill>
              <a:latin typeface="Calibri"/>
            </a:endParaRPr>
          </a:p>
          <a:p>
            <a:pPr>
              <a:lnSpc>
                <a:spcPct val="90000"/>
              </a:lnSpc>
              <a:spcBef>
                <a:spcPts val="1001"/>
              </a:spcBef>
            </a:pPr>
            <a:endParaRPr lang="ro-RO" sz="28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dirty="0">
                <a:solidFill>
                  <a:srgbClr val="000000"/>
                </a:solidFill>
                <a:latin typeface="Calibri Light"/>
              </a:rPr>
              <a:t>Model Set-Up</a:t>
            </a:r>
            <a:endParaRPr lang="ro-RO" sz="4400" b="0" strike="noStrike" spc="-1" dirty="0">
              <a:solidFill>
                <a:srgbClr val="000000"/>
              </a:solidFill>
              <a:latin typeface="Calibri"/>
            </a:endParaRPr>
          </a:p>
        </p:txBody>
      </p:sp>
      <p:sp>
        <p:nvSpPr>
          <p:cNvPr id="88"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Initial conditions and LBC data from ICON global</a:t>
            </a:r>
            <a:endParaRPr lang="ro-RO"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00 UTC run / 48 forecast hours</a:t>
            </a:r>
            <a:endParaRPr lang="ro-RO"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Model output on regular latitude/longitude grid.  </a:t>
            </a:r>
            <a:endParaRPr lang="ro-RO" sz="2800" b="0" strike="noStrike" spc="-1" dirty="0">
              <a:solidFill>
                <a:srgbClr val="000000"/>
              </a:solidFill>
              <a:latin typeface="Calibri"/>
            </a:endParaRPr>
          </a:p>
          <a:p>
            <a:pPr>
              <a:lnSpc>
                <a:spcPct val="90000"/>
              </a:lnSpc>
              <a:spcBef>
                <a:spcPts val="1001"/>
              </a:spcBef>
            </a:pPr>
            <a:endParaRPr lang="ro-RO" sz="2800" b="0" strike="noStrike" spc="-1">
              <a:solidFill>
                <a:srgbClr val="000000"/>
              </a:solidFill>
              <a:latin typeface="Calibri"/>
            </a:endParaRPr>
          </a:p>
        </p:txBody>
      </p:sp>
      <p:pic>
        <p:nvPicPr>
          <p:cNvPr id="3" name="Imagine 2" descr="O imagine care conține text, captură de ecran, Font, număr&#10;&#10;Descriere generată automat">
            <a:extLst>
              <a:ext uri="{FF2B5EF4-FFF2-40B4-BE49-F238E27FC236}">
                <a16:creationId xmlns:a16="http://schemas.microsoft.com/office/drawing/2014/main" id="{44623A35-81E4-F3A7-1FEC-68D8179F690A}"/>
              </a:ext>
            </a:extLst>
          </p:cNvPr>
          <p:cNvPicPr>
            <a:picLocks noChangeAspect="1"/>
          </p:cNvPicPr>
          <p:nvPr/>
        </p:nvPicPr>
        <p:blipFill>
          <a:blip r:embed="rId2"/>
          <a:stretch>
            <a:fillRect/>
          </a:stretch>
        </p:blipFill>
        <p:spPr>
          <a:xfrm>
            <a:off x="4007990" y="3386068"/>
            <a:ext cx="3042789" cy="2378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Experiment Set-Up</a:t>
            </a:r>
            <a:endParaRPr lang="ro-RO" sz="4400" b="0" strike="noStrike" spc="-1">
              <a:solidFill>
                <a:srgbClr val="000000"/>
              </a:solidFill>
              <a:latin typeface="Calibri"/>
            </a:endParaRPr>
          </a:p>
        </p:txBody>
      </p:sp>
      <p:graphicFrame>
        <p:nvGraphicFramePr>
          <p:cNvPr id="91" name="Table 2"/>
          <p:cNvGraphicFramePr/>
          <p:nvPr>
            <p:extLst>
              <p:ext uri="{D42A27DB-BD31-4B8C-83A1-F6EECF244321}">
                <p14:modId xmlns:p14="http://schemas.microsoft.com/office/powerpoint/2010/main" val="931536168"/>
              </p:ext>
            </p:extLst>
          </p:nvPr>
        </p:nvGraphicFramePr>
        <p:xfrm>
          <a:off x="993600" y="1755000"/>
          <a:ext cx="10515240" cy="1854000"/>
        </p:xfrm>
        <a:graphic>
          <a:graphicData uri="http://schemas.openxmlformats.org/drawingml/2006/table">
            <a:tbl>
              <a:tblPr/>
              <a:tblGrid>
                <a:gridCol w="2102760">
                  <a:extLst>
                    <a:ext uri="{9D8B030D-6E8A-4147-A177-3AD203B41FA5}">
                      <a16:colId xmlns:a16="http://schemas.microsoft.com/office/drawing/2014/main" val="20000"/>
                    </a:ext>
                  </a:extLst>
                </a:gridCol>
                <a:gridCol w="2102760">
                  <a:extLst>
                    <a:ext uri="{9D8B030D-6E8A-4147-A177-3AD203B41FA5}">
                      <a16:colId xmlns:a16="http://schemas.microsoft.com/office/drawing/2014/main" val="20001"/>
                    </a:ext>
                  </a:extLst>
                </a:gridCol>
                <a:gridCol w="2102760">
                  <a:extLst>
                    <a:ext uri="{9D8B030D-6E8A-4147-A177-3AD203B41FA5}">
                      <a16:colId xmlns:a16="http://schemas.microsoft.com/office/drawing/2014/main" val="20002"/>
                    </a:ext>
                  </a:extLst>
                </a:gridCol>
                <a:gridCol w="2102760">
                  <a:extLst>
                    <a:ext uri="{9D8B030D-6E8A-4147-A177-3AD203B41FA5}">
                      <a16:colId xmlns:a16="http://schemas.microsoft.com/office/drawing/2014/main" val="20003"/>
                    </a:ext>
                  </a:extLst>
                </a:gridCol>
                <a:gridCol w="2104200">
                  <a:extLst>
                    <a:ext uri="{9D8B030D-6E8A-4147-A177-3AD203B41FA5}">
                      <a16:colId xmlns:a16="http://schemas.microsoft.com/office/drawing/2014/main" val="20004"/>
                    </a:ext>
                  </a:extLst>
                </a:gridCol>
              </a:tblGrid>
              <a:tr h="370800">
                <a:tc>
                  <a:txBody>
                    <a:bodyPr/>
                    <a:lstStyle/>
                    <a:p>
                      <a:pPr algn="ctr">
                        <a:lnSpc>
                          <a:spcPct val="100000"/>
                        </a:lnSpc>
                      </a:pPr>
                      <a:r>
                        <a:rPr lang="ro-RO" sz="1800" b="1" strike="noStrike" spc="-1" dirty="0">
                          <a:solidFill>
                            <a:srgbClr val="FFFFFF"/>
                          </a:solidFill>
                          <a:latin typeface="Calibri"/>
                        </a:rPr>
                        <a:t>EISA</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ro-RO" sz="1800" b="1" strike="noStrike" spc="-1" dirty="0">
                          <a:solidFill>
                            <a:srgbClr val="FFFFFF"/>
                          </a:solidFill>
                          <a:latin typeface="Calibri"/>
                        </a:rPr>
                        <a:t>Experiment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ro-RO" sz="1800" b="1" strike="noStrike" spc="-1" dirty="0" err="1">
                          <a:solidFill>
                            <a:srgbClr val="FFFFFF"/>
                          </a:solidFill>
                          <a:latin typeface="Calibri"/>
                        </a:rPr>
                        <a:t>lterra_urb</a:t>
                      </a:r>
                      <a:endParaRPr lang="en-US" sz="1800" b="0" strike="noStrike" spc="-1" dirty="0" err="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ro-RO" sz="1800" b="1" strike="noStrike" spc="-1" dirty="0" err="1">
                          <a:solidFill>
                            <a:srgbClr val="FFFFFF"/>
                          </a:solidFill>
                          <a:latin typeface="Calibri"/>
                        </a:rPr>
                        <a:t>lurbalb</a:t>
                      </a:r>
                      <a:endParaRPr lang="en-US" sz="1800" b="0" strike="noStrike" spc="-1" dirty="0" err="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ctr">
                        <a:lnSpc>
                          <a:spcPct val="100000"/>
                        </a:lnSpc>
                      </a:pPr>
                      <a:r>
                        <a:rPr lang="ro-RO" sz="1800" b="1" strike="noStrike" spc="-1" dirty="0" err="1">
                          <a:solidFill>
                            <a:srgbClr val="FFFFFF"/>
                          </a:solidFill>
                          <a:latin typeface="Calibri"/>
                        </a:rPr>
                        <a:t>lurbahl</a:t>
                      </a:r>
                      <a:endParaRPr lang="en-US" sz="1800" b="0" strike="noStrike" spc="-1" dirty="0" err="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val="10000"/>
                  </a:ext>
                </a:extLst>
              </a:tr>
              <a:tr h="370800">
                <a:tc rowSpan="4">
                  <a:txBody>
                    <a:bodyPr/>
                    <a:lstStyle/>
                    <a:p>
                      <a:pPr algn="ctr">
                        <a:lnSpc>
                          <a:spcPct val="100000"/>
                        </a:lnSpc>
                      </a:pPr>
                      <a:r>
                        <a:rPr lang="ro-RO" sz="1800" b="0" strike="noStrike" spc="-1" dirty="0">
                          <a:solidFill>
                            <a:srgbClr val="000000"/>
                          </a:solidFill>
                          <a:latin typeface="Calibri"/>
                        </a:rPr>
                        <a:t>EISA2/EISA3</a:t>
                      </a:r>
                      <a:endParaRPr lang="en-US" sz="1800" b="0" strike="noStrike" spc="-1" dirty="0">
                        <a:latin typeface="Arial"/>
                      </a:endParaRPr>
                    </a:p>
                  </a:txBody>
                  <a:tcPr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UAA</a:t>
                      </a: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extLst>
                  <a:ext uri="{0D108BD9-81ED-4DB2-BD59-A6C34878D82A}">
                    <a16:rowId xmlns:a16="http://schemas.microsoft.com/office/drawing/2014/main" val="10001"/>
                  </a:ext>
                </a:extLst>
              </a:tr>
              <a:tr h="370800">
                <a:tc vMerge="1">
                  <a:txBody>
                    <a:bodyPr/>
                    <a:lstStyle/>
                    <a:p>
                      <a:endParaRPr lang="ro-RO"/>
                    </a:p>
                  </a:txBody>
                  <a:tcPr marL="90000" marR="90000">
                    <a:solidFill>
                      <a:srgbClr val="729FCF"/>
                    </a:solidFill>
                  </a:tcPr>
                </a:tc>
                <a:tc>
                  <a:txBody>
                    <a:bodyPr/>
                    <a:lstStyle/>
                    <a:p>
                      <a:pPr algn="ctr">
                        <a:lnSpc>
                          <a:spcPct val="100000"/>
                        </a:lnSpc>
                      </a:pPr>
                      <a:r>
                        <a:rPr lang="ro-RO" sz="1800" b="0" strike="noStrike" spc="-1" dirty="0">
                          <a:solidFill>
                            <a:srgbClr val="000000"/>
                          </a:solidFill>
                          <a:latin typeface="Calibri"/>
                        </a:rPr>
                        <a:t>UAH</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F</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370800">
                <a:tc vMerge="1">
                  <a:txBody>
                    <a:bodyPr/>
                    <a:lstStyle/>
                    <a:p>
                      <a:endParaRPr lang="ro-RO"/>
                    </a:p>
                  </a:txBody>
                  <a:tcPr marL="90000" marR="90000">
                    <a:solidFill>
                      <a:srgbClr val="729FCF"/>
                    </a:solidFill>
                  </a:tcPr>
                </a:tc>
                <a:tc>
                  <a:txBody>
                    <a:bodyPr/>
                    <a:lstStyle/>
                    <a:p>
                      <a:pPr algn="ctr">
                        <a:lnSpc>
                          <a:spcPct val="100000"/>
                        </a:lnSpc>
                      </a:pPr>
                      <a:r>
                        <a:rPr lang="ro-RO" sz="1800" b="0" strike="noStrike" spc="-1" dirty="0">
                          <a:solidFill>
                            <a:srgbClr val="000000"/>
                          </a:solidFill>
                          <a:latin typeface="Calibri"/>
                        </a:rPr>
                        <a:t>UAL</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ctr">
                        <a:lnSpc>
                          <a:spcPct val="100000"/>
                        </a:lnSpc>
                      </a:pPr>
                      <a:r>
                        <a:rPr lang="ro-RO" sz="1800" b="0" strike="noStrike" spc="-1" dirty="0">
                          <a:solidFill>
                            <a:srgbClr val="000000"/>
                          </a:solidFill>
                          <a:latin typeface="Calibri"/>
                        </a:rPr>
                        <a:t>F</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3"/>
                  </a:ext>
                </a:extLst>
              </a:tr>
              <a:tr h="370800">
                <a:tc vMerge="1">
                  <a:txBody>
                    <a:bodyPr/>
                    <a:lstStyle/>
                    <a:p>
                      <a:endParaRPr lang="ro-RO"/>
                    </a:p>
                  </a:txBody>
                  <a:tcPr marL="90000" marR="90000">
                    <a:solidFill>
                      <a:srgbClr val="729FCF"/>
                    </a:solidFill>
                  </a:tcPr>
                </a:tc>
                <a:tc>
                  <a:txBody>
                    <a:bodyPr/>
                    <a:lstStyle/>
                    <a:p>
                      <a:pPr algn="ctr">
                        <a:lnSpc>
                          <a:spcPct val="100000"/>
                        </a:lnSpc>
                      </a:pPr>
                      <a:r>
                        <a:rPr lang="ro-RO" sz="1800" b="0" strike="noStrike" spc="-1" dirty="0">
                          <a:solidFill>
                            <a:srgbClr val="000000"/>
                          </a:solidFill>
                          <a:latin typeface="Calibri"/>
                        </a:rPr>
                        <a:t>URB</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T</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F</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ctr">
                        <a:lnSpc>
                          <a:spcPct val="100000"/>
                        </a:lnSpc>
                      </a:pPr>
                      <a:r>
                        <a:rPr lang="ro-RO" sz="1800" b="0" strike="noStrike" spc="-1" dirty="0">
                          <a:solidFill>
                            <a:srgbClr val="000000"/>
                          </a:solidFill>
                          <a:latin typeface="Calibri"/>
                        </a:rPr>
                        <a:t>F</a:t>
                      </a:r>
                      <a:endParaRPr lang="en-US"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
        <p:nvSpPr>
          <p:cNvPr id="92" name="CustomShape 3"/>
          <p:cNvSpPr/>
          <p:nvPr/>
        </p:nvSpPr>
        <p:spPr>
          <a:xfrm>
            <a:off x="2656003" y="4432014"/>
            <a:ext cx="8034480" cy="1477328"/>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t">
            <a:spAutoFit/>
          </a:bodyPr>
          <a:lstStyle/>
          <a:p>
            <a:pPr marL="285750" indent="-285115">
              <a:lnSpc>
                <a:spcPct val="100000"/>
              </a:lnSpc>
              <a:buClr>
                <a:srgbClr val="000000"/>
              </a:buClr>
              <a:buFont typeface="Arial"/>
              <a:buChar char="•"/>
            </a:pPr>
            <a:r>
              <a:rPr lang="en-US" sz="1800" b="0" strike="noStrike" spc="-1" dirty="0">
                <a:solidFill>
                  <a:srgbClr val="000000"/>
                </a:solidFill>
                <a:latin typeface="Calibri"/>
              </a:rPr>
              <a:t>The models where run for the periods  January 2023 and July 2023.</a:t>
            </a:r>
          </a:p>
          <a:p>
            <a:pPr>
              <a:buClr>
                <a:srgbClr val="000000"/>
              </a:buClr>
              <a:buFont typeface="Arial"/>
              <a:buChar char="•"/>
            </a:pPr>
            <a:r>
              <a:rPr lang="en-US" spc="-1" dirty="0">
                <a:ea typeface="+mn-lt"/>
                <a:cs typeface="+mn-lt"/>
              </a:rPr>
              <a:t>   </a:t>
            </a:r>
            <a:r>
              <a:rPr lang="en-US" spc="-1" dirty="0" err="1">
                <a:ea typeface="+mn-lt"/>
                <a:cs typeface="+mn-lt"/>
              </a:rPr>
              <a:t>itype_eisa</a:t>
            </a:r>
            <a:r>
              <a:rPr lang="en-US" spc="-1" dirty="0">
                <a:ea typeface="+mn-lt"/>
                <a:cs typeface="+mn-lt"/>
              </a:rPr>
              <a:t>=2 : Set infiltration and bare soil evaporation over impervious surface areas to zero. All precipitation goes into surface runoff.</a:t>
            </a:r>
            <a:endParaRPr lang="en-US" spc="-1" dirty="0">
              <a:latin typeface="Calibri"/>
            </a:endParaRPr>
          </a:p>
          <a:p>
            <a:pPr>
              <a:buClr>
                <a:srgbClr val="000000"/>
              </a:buClr>
              <a:buFont typeface="Arial"/>
              <a:buChar char="•"/>
            </a:pPr>
            <a:r>
              <a:rPr lang="en-US" spc="-1" dirty="0">
                <a:ea typeface="+mn-lt"/>
                <a:cs typeface="+mn-lt"/>
              </a:rPr>
              <a:t>   </a:t>
            </a:r>
            <a:r>
              <a:rPr lang="en-US" spc="-1" dirty="0" err="1">
                <a:ea typeface="+mn-lt"/>
                <a:cs typeface="+mn-lt"/>
              </a:rPr>
              <a:t>itype_eisa</a:t>
            </a:r>
            <a:r>
              <a:rPr lang="en-US" spc="-1" dirty="0">
                <a:ea typeface="+mn-lt"/>
                <a:cs typeface="+mn-lt"/>
              </a:rPr>
              <a:t>=3 : Same as </a:t>
            </a:r>
            <a:r>
              <a:rPr lang="en-US" spc="-1" dirty="0" err="1">
                <a:ea typeface="+mn-lt"/>
                <a:cs typeface="+mn-lt"/>
              </a:rPr>
              <a:t>itype_eisa</a:t>
            </a:r>
            <a:r>
              <a:rPr lang="en-US" spc="-1" dirty="0">
                <a:ea typeface="+mn-lt"/>
                <a:cs typeface="+mn-lt"/>
              </a:rPr>
              <a:t>=2, plus formation of puddles on impervious surface areas.</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CustomShape 1"/>
          <p:cNvSpPr/>
          <p:nvPr/>
        </p:nvSpPr>
        <p:spPr>
          <a:xfrm>
            <a:off x="0" y="0"/>
            <a:ext cx="12191760" cy="6857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a:lstStyle/>
          <a:p>
            <a:endParaRPr lang="en-GB"/>
          </a:p>
        </p:txBody>
      </p:sp>
      <p:sp>
        <p:nvSpPr>
          <p:cNvPr id="94" name="CustomShape 2"/>
          <p:cNvSpPr/>
          <p:nvPr/>
        </p:nvSpPr>
        <p:spPr>
          <a:xfrm>
            <a:off x="477000" y="480240"/>
            <a:ext cx="11237760" cy="5897520"/>
          </a:xfrm>
          <a:prstGeom prst="rect">
            <a:avLst/>
          </a:prstGeom>
          <a:solidFill>
            <a:srgbClr val="FFFFFF"/>
          </a:solidFill>
          <a:ln w="9360">
            <a:noFill/>
          </a:ln>
          <a:effectLst>
            <a:outerShdw blurRad="63500" dist="17640" dir="5400000" algn="t" rotWithShape="0">
              <a:srgbClr val="000000">
                <a:alpha val="43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GB"/>
          </a:p>
        </p:txBody>
      </p:sp>
      <p:pic>
        <p:nvPicPr>
          <p:cNvPr id="95" name="Substituent conținut 3" descr="O imagine care conține text, captură de ecran, hartă&#10;&#10;Descriere generată automat"/>
          <p:cNvPicPr/>
          <p:nvPr/>
        </p:nvPicPr>
        <p:blipFill>
          <a:blip r:embed="rId2"/>
          <a:stretch/>
        </p:blipFill>
        <p:spPr>
          <a:xfrm>
            <a:off x="2200320" y="643320"/>
            <a:ext cx="7791480" cy="55706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811440" y="0"/>
            <a:ext cx="9936360" cy="888120"/>
          </a:xfrm>
          <a:prstGeom prst="rect">
            <a:avLst/>
          </a:prstGeom>
          <a:noFill/>
          <a:ln>
            <a:noFill/>
          </a:ln>
        </p:spPr>
        <p:txBody>
          <a:bodyPr anchor="ctr">
            <a:normAutofit/>
          </a:bodyPr>
          <a:lstStyle/>
          <a:p>
            <a:pPr>
              <a:lnSpc>
                <a:spcPct val="90000"/>
              </a:lnSpc>
            </a:pPr>
            <a:r>
              <a:rPr lang="en-US" sz="3600" b="1" strike="noStrike" spc="-1">
                <a:solidFill>
                  <a:srgbClr val="000000"/>
                </a:solidFill>
                <a:latin typeface="Calibri Light"/>
              </a:rPr>
              <a:t>Results</a:t>
            </a:r>
            <a:endParaRPr lang="ro-RO" sz="3600" b="0" strike="noStrike" spc="-1">
              <a:solidFill>
                <a:srgbClr val="000000"/>
              </a:solidFill>
              <a:latin typeface="Calibri"/>
            </a:endParaRPr>
          </a:p>
        </p:txBody>
      </p:sp>
      <p:sp>
        <p:nvSpPr>
          <p:cNvPr id="97" name="TextShape 2"/>
          <p:cNvSpPr txBox="1"/>
          <p:nvPr/>
        </p:nvSpPr>
        <p:spPr>
          <a:xfrm>
            <a:off x="380880" y="888480"/>
            <a:ext cx="10515240" cy="5462280"/>
          </a:xfrm>
          <a:prstGeom prst="rect">
            <a:avLst/>
          </a:prstGeom>
          <a:noFill/>
          <a:ln>
            <a:noFill/>
          </a:ln>
        </p:spPr>
        <p:txBody>
          <a:bodyPr>
            <a:normAutofit fontScale="75500" lnSpcReduction="10000"/>
          </a:bodyPr>
          <a:lstStyle/>
          <a:p>
            <a:pPr marL="228600" indent="-228240" algn="just">
              <a:lnSpc>
                <a:spcPct val="90000"/>
              </a:lnSpc>
              <a:spcBef>
                <a:spcPts val="1001"/>
              </a:spcBef>
              <a:buClr>
                <a:srgbClr val="000000"/>
              </a:buClr>
              <a:buFont typeface="Arial"/>
              <a:buChar char="•"/>
            </a:pPr>
            <a:r>
              <a:rPr lang="en-US" sz="2800" b="0" strike="noStrike" spc="-1">
                <a:solidFill>
                  <a:srgbClr val="000000"/>
                </a:solidFill>
                <a:latin typeface="Calibri"/>
              </a:rPr>
              <a:t>T2m - hourly mean error for each experiment – 48 hours anticipation January and July 2023</a:t>
            </a:r>
            <a:endParaRPr lang="ro-RO" sz="2800" b="0" strike="noStrike" spc="-1">
              <a:solidFill>
                <a:srgbClr val="000000"/>
              </a:solidFill>
              <a:latin typeface="Calibri"/>
            </a:endParaRPr>
          </a:p>
          <a:p>
            <a:pPr>
              <a:lnSpc>
                <a:spcPct val="90000"/>
              </a:lnSpc>
              <a:spcBef>
                <a:spcPts val="1001"/>
              </a:spcBef>
              <a:tabLst>
                <a:tab pos="0" algn="l"/>
              </a:tabLst>
            </a:pPr>
            <a:endParaRPr lang="ro-RO" sz="28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Bucharest Filaret -  urban station</a:t>
            </a:r>
            <a:endParaRPr lang="ro-RO" sz="24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Bucharest Baneasa – periurban station</a:t>
            </a:r>
            <a:endParaRPr lang="ro-RO" sz="24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Bucharest Afumati – rural station </a:t>
            </a:r>
            <a:endParaRPr lang="ro-RO" sz="2400" b="0" strike="noStrike" spc="-1">
              <a:solidFill>
                <a:srgbClr val="000000"/>
              </a:solidFill>
              <a:latin typeface="Calibri"/>
            </a:endParaRPr>
          </a:p>
          <a:p>
            <a:endParaRPr lang="ro-RO" sz="2400" b="0" strike="noStrike" spc="-1">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rPr>
              <a:t>Graphical representation of observations and the model forecast for T2m for each station mentioned before</a:t>
            </a:r>
            <a:endParaRPr lang="ro-RO" sz="2800" b="0" strike="noStrike" spc="-1">
              <a:solidFill>
                <a:srgbClr val="000000"/>
              </a:solidFill>
              <a:latin typeface="Calibri"/>
            </a:endParaRPr>
          </a:p>
          <a:p>
            <a:pPr>
              <a:lnSpc>
                <a:spcPct val="90000"/>
              </a:lnSpc>
              <a:spcBef>
                <a:spcPts val="1001"/>
              </a:spcBef>
              <a:tabLst>
                <a:tab pos="0" algn="l"/>
              </a:tabLst>
            </a:pPr>
            <a:endParaRPr lang="ro-RO" sz="2800" b="0" strike="noStrike" spc="-1">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rPr>
              <a:t>Graphical representation of the T2m differences:</a:t>
            </a:r>
            <a:endParaRPr lang="ro-RO" sz="2800" b="0" strike="noStrike" spc="-1">
              <a:solidFill>
                <a:srgbClr val="000000"/>
              </a:solidFill>
              <a:latin typeface="Calibri"/>
            </a:endParaRPr>
          </a:p>
          <a:p>
            <a:pPr>
              <a:lnSpc>
                <a:spcPct val="90000"/>
              </a:lnSpc>
              <a:spcBef>
                <a:spcPts val="1001"/>
              </a:spcBef>
              <a:tabLst>
                <a:tab pos="0" algn="l"/>
              </a:tabLst>
            </a:pPr>
            <a:endParaRPr lang="ro-RO" sz="28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Observations : Bucharest Filaret - Bucharest Baneasa </a:t>
            </a:r>
            <a:endParaRPr lang="ro-RO" sz="24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Observations : Bucharest Filaret - Bucharest Afumati </a:t>
            </a:r>
            <a:endParaRPr lang="ro-RO" sz="24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Forecast for each experiment: Bucharest Filaret - Bucharest Baneasa </a:t>
            </a:r>
            <a:endParaRPr lang="ro-RO" sz="2400" b="0" strike="noStrike" spc="-1">
              <a:solidFill>
                <a:srgbClr val="000000"/>
              </a:solidFill>
              <a:latin typeface="Calibri"/>
            </a:endParaRPr>
          </a:p>
          <a:p>
            <a:pPr marL="685800" lvl="1" indent="-228240">
              <a:lnSpc>
                <a:spcPct val="90000"/>
              </a:lnSpc>
              <a:spcBef>
                <a:spcPts val="499"/>
              </a:spcBef>
              <a:buClr>
                <a:srgbClr val="000000"/>
              </a:buClr>
              <a:buFont typeface="Arial"/>
              <a:buChar char="•"/>
              <a:tabLst>
                <a:tab pos="0" algn="l"/>
              </a:tabLst>
            </a:pPr>
            <a:r>
              <a:rPr lang="en-US" sz="2400" b="0" strike="noStrike" spc="-1">
                <a:solidFill>
                  <a:srgbClr val="000000"/>
                </a:solidFill>
                <a:latin typeface="Calibri"/>
              </a:rPr>
              <a:t>Forecast for each experiment: Bucharest Filaret - Bucharest Afumati </a:t>
            </a:r>
            <a:endParaRPr lang="ro-RO" sz="2400" b="0" strike="noStrike" spc="-1">
              <a:solidFill>
                <a:srgbClr val="000000"/>
              </a:solidFill>
              <a:latin typeface="Calibri"/>
            </a:endParaRPr>
          </a:p>
          <a:p>
            <a:endParaRPr lang="ro-RO" sz="2400" b="0" strike="noStrike" spc="-1">
              <a:solidFill>
                <a:srgbClr val="000000"/>
              </a:solidFill>
              <a:latin typeface="Calibri"/>
            </a:endParaRPr>
          </a:p>
          <a:p>
            <a:pPr marL="228600" lvl="1" indent="-228240">
              <a:lnSpc>
                <a:spcPct val="90000"/>
              </a:lnSpc>
              <a:spcBef>
                <a:spcPts val="499"/>
              </a:spcBef>
              <a:buClr>
                <a:srgbClr val="000000"/>
              </a:buClr>
              <a:buFont typeface="Arial"/>
              <a:buChar char="•"/>
              <a:tabLst>
                <a:tab pos="0" algn="l"/>
              </a:tabLst>
            </a:pPr>
            <a:r>
              <a:rPr lang="en-US" sz="2800" b="0" strike="noStrike" spc="-1">
                <a:solidFill>
                  <a:srgbClr val="000000"/>
                </a:solidFill>
                <a:latin typeface="Calibri"/>
              </a:rPr>
              <a:t>Verification scores obtained using MEC/FFV2 </a:t>
            </a:r>
            <a:endParaRPr lang="ro-RO" sz="28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8" name="Imagine 8" descr="O imagine care conține text, diagramă, Interval, linie&#10;&#10;Descriere generată automat"/>
          <p:cNvPicPr/>
          <p:nvPr/>
        </p:nvPicPr>
        <p:blipFill>
          <a:blip r:embed="rId2"/>
          <a:stretch/>
        </p:blipFill>
        <p:spPr>
          <a:xfrm>
            <a:off x="52200" y="61560"/>
            <a:ext cx="5826960" cy="4791240"/>
          </a:xfrm>
          <a:prstGeom prst="rect">
            <a:avLst/>
          </a:prstGeom>
          <a:ln>
            <a:noFill/>
          </a:ln>
        </p:spPr>
      </p:pic>
      <p:pic>
        <p:nvPicPr>
          <p:cNvPr id="99" name="Imagine 9" descr="O imagine care conține text, diagramă, Interval, linie&#10;&#10;Descriere generată automat"/>
          <p:cNvPicPr/>
          <p:nvPr/>
        </p:nvPicPr>
        <p:blipFill>
          <a:blip r:embed="rId3"/>
          <a:stretch/>
        </p:blipFill>
        <p:spPr>
          <a:xfrm>
            <a:off x="6279840" y="2039760"/>
            <a:ext cx="5824440" cy="4791240"/>
          </a:xfrm>
          <a:prstGeom prst="rect">
            <a:avLst/>
          </a:prstGeom>
          <a:ln>
            <a:noFill/>
          </a:ln>
        </p:spPr>
      </p:pic>
      <p:sp>
        <p:nvSpPr>
          <p:cNvPr id="100" name="CustomShape 1"/>
          <p:cNvSpPr/>
          <p:nvPr/>
        </p:nvSpPr>
        <p:spPr>
          <a:xfrm>
            <a:off x="107640" y="4894560"/>
            <a:ext cx="465228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Hourly mean error for the January 2023 </a:t>
            </a:r>
            <a:endParaRPr lang="en-US" sz="1800" b="0" strike="noStrike" spc="-1">
              <a:latin typeface="Arial"/>
            </a:endParaRPr>
          </a:p>
          <a:p>
            <a:pPr algn="ctr">
              <a:lnSpc>
                <a:spcPct val="100000"/>
              </a:lnSpc>
            </a:pPr>
            <a:r>
              <a:rPr lang="en-US" sz="1800" b="0" strike="noStrike" spc="-1">
                <a:solidFill>
                  <a:srgbClr val="000000"/>
                </a:solidFill>
                <a:latin typeface="Calibri"/>
              </a:rPr>
              <a:t>using itype_eisa2</a:t>
            </a:r>
            <a:endParaRPr lang="en-US" sz="1800" b="0" strike="noStrike" spc="-1">
              <a:latin typeface="Arial"/>
            </a:endParaRPr>
          </a:p>
        </p:txBody>
      </p:sp>
      <p:sp>
        <p:nvSpPr>
          <p:cNvPr id="101" name="CustomShape 2"/>
          <p:cNvSpPr/>
          <p:nvPr/>
        </p:nvSpPr>
        <p:spPr>
          <a:xfrm>
            <a:off x="6257160" y="1205280"/>
            <a:ext cx="466668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Hourly mean error for January 2023</a:t>
            </a:r>
            <a:endParaRPr lang="en-US" sz="1800" b="0" strike="noStrike" spc="-1">
              <a:latin typeface="Arial"/>
            </a:endParaRPr>
          </a:p>
          <a:p>
            <a:pPr algn="ctr">
              <a:lnSpc>
                <a:spcPct val="100000"/>
              </a:lnSpc>
            </a:pPr>
            <a:r>
              <a:rPr lang="en-US" sz="1800" b="0" strike="noStrike" spc="-1">
                <a:solidFill>
                  <a:srgbClr val="000000"/>
                </a:solidFill>
                <a:latin typeface="Calibri"/>
              </a:rPr>
              <a:t>using itype_eisa3</a:t>
            </a:r>
            <a:endParaRPr lang="en-US"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 name="Imagine 12" descr="O imagine care conține text, diagramă, Interval, linie&#10;&#10;Descriere generată automat"/>
          <p:cNvPicPr/>
          <p:nvPr/>
        </p:nvPicPr>
        <p:blipFill>
          <a:blip r:embed="rId2"/>
          <a:stretch/>
        </p:blipFill>
        <p:spPr>
          <a:xfrm>
            <a:off x="6341040" y="2051280"/>
            <a:ext cx="5824440" cy="4791240"/>
          </a:xfrm>
          <a:prstGeom prst="rect">
            <a:avLst/>
          </a:prstGeom>
          <a:ln>
            <a:noFill/>
          </a:ln>
        </p:spPr>
      </p:pic>
      <p:pic>
        <p:nvPicPr>
          <p:cNvPr id="103" name="Imagine 10" descr="O imagine care conține text, diagramă, Interval, linie&#10;&#10;Descriere generată automat"/>
          <p:cNvPicPr/>
          <p:nvPr/>
        </p:nvPicPr>
        <p:blipFill>
          <a:blip r:embed="rId3"/>
          <a:stretch/>
        </p:blipFill>
        <p:spPr>
          <a:xfrm>
            <a:off x="56520" y="36000"/>
            <a:ext cx="5824440" cy="4791240"/>
          </a:xfrm>
          <a:prstGeom prst="rect">
            <a:avLst/>
          </a:prstGeom>
          <a:ln>
            <a:noFill/>
          </a:ln>
        </p:spPr>
      </p:pic>
      <p:sp>
        <p:nvSpPr>
          <p:cNvPr id="104" name="CustomShape 1"/>
          <p:cNvSpPr/>
          <p:nvPr/>
        </p:nvSpPr>
        <p:spPr>
          <a:xfrm>
            <a:off x="107640" y="4894560"/>
            <a:ext cx="465228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Hourly mean error for the January 2023 </a:t>
            </a:r>
            <a:endParaRPr lang="en-US" sz="1800" b="0" strike="noStrike" spc="-1">
              <a:latin typeface="Arial"/>
            </a:endParaRPr>
          </a:p>
          <a:p>
            <a:pPr algn="ctr">
              <a:lnSpc>
                <a:spcPct val="100000"/>
              </a:lnSpc>
            </a:pPr>
            <a:r>
              <a:rPr lang="en-US" sz="1800" b="0" strike="noStrike" spc="-1">
                <a:solidFill>
                  <a:srgbClr val="000000"/>
                </a:solidFill>
                <a:latin typeface="Calibri"/>
              </a:rPr>
              <a:t>using itype_eisa2</a:t>
            </a:r>
            <a:endParaRPr lang="en-US" sz="1800" b="0" strike="noStrike" spc="-1">
              <a:latin typeface="Arial"/>
            </a:endParaRPr>
          </a:p>
        </p:txBody>
      </p:sp>
      <p:sp>
        <p:nvSpPr>
          <p:cNvPr id="105" name="CustomShape 2"/>
          <p:cNvSpPr/>
          <p:nvPr/>
        </p:nvSpPr>
        <p:spPr>
          <a:xfrm>
            <a:off x="6257160" y="1205280"/>
            <a:ext cx="4666680" cy="6404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Hourly mean error for January 2023</a:t>
            </a:r>
            <a:endParaRPr lang="en-US" sz="1800" b="0" strike="noStrike" spc="-1">
              <a:latin typeface="Arial"/>
            </a:endParaRPr>
          </a:p>
          <a:p>
            <a:pPr algn="ctr">
              <a:lnSpc>
                <a:spcPct val="100000"/>
              </a:lnSpc>
            </a:pPr>
            <a:r>
              <a:rPr lang="en-US" sz="1800" b="0" strike="noStrike" spc="-1">
                <a:solidFill>
                  <a:srgbClr val="000000"/>
                </a:solidFill>
                <a:latin typeface="Calibri"/>
              </a:rPr>
              <a:t>using itype_eisa3</a:t>
            </a:r>
            <a:endParaRPr lang="en-US"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6" name="Substituent conținut 3" descr="O imagine care conține text, linie, diagramă, Interval&#10;&#10;Descriere generată automat"/>
          <p:cNvPicPr/>
          <p:nvPr/>
        </p:nvPicPr>
        <p:blipFill>
          <a:blip r:embed="rId2"/>
          <a:stretch/>
        </p:blipFill>
        <p:spPr>
          <a:xfrm>
            <a:off x="32760" y="-1440"/>
            <a:ext cx="5943240" cy="5028840"/>
          </a:xfrm>
          <a:prstGeom prst="rect">
            <a:avLst/>
          </a:prstGeom>
          <a:ln>
            <a:noFill/>
          </a:ln>
        </p:spPr>
      </p:pic>
      <p:pic>
        <p:nvPicPr>
          <p:cNvPr id="107" name="Imagine 4" descr="O imagine care conține text, diagramă, linie, Interval&#10;&#10;Descriere generată automat"/>
          <p:cNvPicPr/>
          <p:nvPr/>
        </p:nvPicPr>
        <p:blipFill>
          <a:blip r:embed="rId3"/>
          <a:stretch/>
        </p:blipFill>
        <p:spPr>
          <a:xfrm>
            <a:off x="6248520" y="1828800"/>
            <a:ext cx="5943240" cy="5028840"/>
          </a:xfrm>
          <a:prstGeom prst="rect">
            <a:avLst/>
          </a:prstGeom>
          <a:ln>
            <a:noFill/>
          </a:ln>
        </p:spPr>
      </p:pic>
      <p:sp>
        <p:nvSpPr>
          <p:cNvPr id="108" name="CustomShape 1"/>
          <p:cNvSpPr/>
          <p:nvPr/>
        </p:nvSpPr>
        <p:spPr>
          <a:xfrm>
            <a:off x="283320" y="4826520"/>
            <a:ext cx="5138280" cy="20120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11th January 2023. </a:t>
            </a:r>
            <a:endParaRPr lang="en-US" sz="1800" b="0" strike="noStrike" spc="-1">
              <a:latin typeface="Arial"/>
            </a:endParaRPr>
          </a:p>
          <a:p>
            <a:pPr algn="ctr">
              <a:lnSpc>
                <a:spcPct val="100000"/>
              </a:lnSpc>
            </a:pPr>
            <a:r>
              <a:rPr lang="en-US" sz="1800" b="0" strike="noStrike" spc="-1">
                <a:solidFill>
                  <a:srgbClr val="000000"/>
                </a:solidFill>
                <a:latin typeface="Calibri"/>
              </a:rPr>
              <a:t>urban-periurban &amp; urban – rural</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Baneasa</a:t>
            </a: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Afumati</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Baneasa </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Afumati </a:t>
            </a:r>
            <a:endParaRPr lang="en-US" sz="1800" b="0" strike="noStrike" spc="-1">
              <a:latin typeface="Arial"/>
            </a:endParaRPr>
          </a:p>
        </p:txBody>
      </p:sp>
      <p:sp>
        <p:nvSpPr>
          <p:cNvPr id="109" name="CustomShape 2"/>
          <p:cNvSpPr/>
          <p:nvPr/>
        </p:nvSpPr>
        <p:spPr>
          <a:xfrm>
            <a:off x="6248520" y="169200"/>
            <a:ext cx="5316480" cy="118908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11th January 2023</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T2m - Observations vs. model forecast for each station</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 name="Imagine 4" descr="O imagine care conține text, diagramă, linie, Interval&#10;&#10;Descriere generată automat"/>
          <p:cNvPicPr/>
          <p:nvPr/>
        </p:nvPicPr>
        <p:blipFill>
          <a:blip r:embed="rId2"/>
          <a:stretch/>
        </p:blipFill>
        <p:spPr>
          <a:xfrm>
            <a:off x="25200" y="28080"/>
            <a:ext cx="5943240" cy="5028840"/>
          </a:xfrm>
          <a:prstGeom prst="rect">
            <a:avLst/>
          </a:prstGeom>
          <a:ln>
            <a:noFill/>
          </a:ln>
        </p:spPr>
      </p:pic>
      <p:pic>
        <p:nvPicPr>
          <p:cNvPr id="111" name="Imagine 3" descr="O imagine care conține text, diagramă, Interval, linie&#10;&#10;Descriere generată automat"/>
          <p:cNvPicPr/>
          <p:nvPr/>
        </p:nvPicPr>
        <p:blipFill>
          <a:blip r:embed="rId3"/>
          <a:stretch/>
        </p:blipFill>
        <p:spPr>
          <a:xfrm>
            <a:off x="6198840" y="1787760"/>
            <a:ext cx="5943240" cy="5028840"/>
          </a:xfrm>
          <a:prstGeom prst="rect">
            <a:avLst/>
          </a:prstGeom>
          <a:ln>
            <a:noFill/>
          </a:ln>
        </p:spPr>
      </p:pic>
      <p:sp>
        <p:nvSpPr>
          <p:cNvPr id="112" name="CustomShape 1"/>
          <p:cNvSpPr/>
          <p:nvPr/>
        </p:nvSpPr>
        <p:spPr>
          <a:xfrm>
            <a:off x="283320" y="4826520"/>
            <a:ext cx="5138280" cy="201204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18th January 2023. </a:t>
            </a:r>
            <a:endParaRPr lang="en-US" sz="1800" b="0" strike="noStrike" spc="-1">
              <a:latin typeface="Arial"/>
            </a:endParaRPr>
          </a:p>
          <a:p>
            <a:pPr algn="ctr">
              <a:lnSpc>
                <a:spcPct val="100000"/>
              </a:lnSpc>
            </a:pPr>
            <a:r>
              <a:rPr lang="en-US" sz="1800" b="0" strike="noStrike" spc="-1">
                <a:solidFill>
                  <a:srgbClr val="000000"/>
                </a:solidFill>
                <a:latin typeface="Calibri"/>
              </a:rPr>
              <a:t>urban-periurban &amp; urban – rural</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Baneasa</a:t>
            </a:r>
            <a:endParaRPr lang="en-US" sz="1800" b="0" strike="noStrike" spc="-1">
              <a:latin typeface="Arial"/>
            </a:endParaRPr>
          </a:p>
          <a:p>
            <a:pPr>
              <a:lnSpc>
                <a:spcPct val="100000"/>
              </a:lnSpc>
            </a:pPr>
            <a:r>
              <a:rPr lang="en-US" sz="1800" b="0" strike="noStrike" spc="-1">
                <a:solidFill>
                  <a:srgbClr val="000000"/>
                </a:solidFill>
                <a:latin typeface="Calibri"/>
              </a:rPr>
              <a:t>Obs: Bucharest Filaret - Bucharest Afumati</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Baneasa </a:t>
            </a:r>
            <a:endParaRPr lang="en-US" sz="1800" b="0" strike="noStrike" spc="-1">
              <a:latin typeface="Arial"/>
            </a:endParaRPr>
          </a:p>
          <a:p>
            <a:pPr>
              <a:lnSpc>
                <a:spcPct val="100000"/>
              </a:lnSpc>
            </a:pPr>
            <a:r>
              <a:rPr lang="en-US" sz="1800" b="0" strike="noStrike" spc="-1">
                <a:solidFill>
                  <a:srgbClr val="000000"/>
                </a:solidFill>
                <a:latin typeface="Calibri"/>
              </a:rPr>
              <a:t>Forecast: Bucharest Filaret - Bucharest Afumati </a:t>
            </a:r>
            <a:endParaRPr lang="en-US" sz="1800" b="0" strike="noStrike" spc="-1">
              <a:latin typeface="Arial"/>
            </a:endParaRPr>
          </a:p>
        </p:txBody>
      </p:sp>
      <p:sp>
        <p:nvSpPr>
          <p:cNvPr id="113" name="CustomShape 2"/>
          <p:cNvSpPr/>
          <p:nvPr/>
        </p:nvSpPr>
        <p:spPr>
          <a:xfrm>
            <a:off x="6095880" y="169200"/>
            <a:ext cx="5301360" cy="118908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1800" b="0" strike="noStrike" spc="-1">
                <a:solidFill>
                  <a:srgbClr val="000000"/>
                </a:solidFill>
                <a:latin typeface="Calibri"/>
              </a:rPr>
              <a:t>18th January 2023</a:t>
            </a:r>
            <a:endParaRPr lang="en-US" sz="1800" b="0" strike="noStrike" spc="-1">
              <a:latin typeface="Arial"/>
            </a:endParaRPr>
          </a:p>
          <a:p>
            <a:pPr algn="ctr">
              <a:lnSpc>
                <a:spcPct val="100000"/>
              </a:lnSpc>
            </a:pPr>
            <a:endParaRPr lang="en-US" sz="1800" b="0" strike="noStrike" spc="-1">
              <a:latin typeface="Arial"/>
            </a:endParaRPr>
          </a:p>
          <a:p>
            <a:pPr>
              <a:lnSpc>
                <a:spcPct val="100000"/>
              </a:lnSpc>
            </a:pPr>
            <a:r>
              <a:rPr lang="en-US" sz="1800" b="0" strike="noStrike" spc="-1">
                <a:solidFill>
                  <a:srgbClr val="000000"/>
                </a:solidFill>
                <a:latin typeface="Calibri"/>
              </a:rPr>
              <a:t>T2m - Observations vs. model forecast for each station</a:t>
            </a:r>
            <a:endParaRPr lang="en-US" sz="1800" b="0" strike="noStrike" spc="-1">
              <a:latin typeface="Arial"/>
            </a:endParaRPr>
          </a:p>
          <a:p>
            <a:pPr>
              <a:lnSpc>
                <a:spcPct val="100000"/>
              </a:lnSpc>
            </a:pPr>
            <a:endParaRPr lang="en-US" sz="1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TotalTime>
  <Words>864</Words>
  <Application>Microsoft Office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subject/>
  <dc:creator>claudia.dumitrache</dc:creator>
  <dc:description/>
  <cp:lastModifiedBy>stefan dinicila</cp:lastModifiedBy>
  <cp:revision>827</cp:revision>
  <dcterms:created xsi:type="dcterms:W3CDTF">2023-08-29T07:16:39Z</dcterms:created>
  <dcterms:modified xsi:type="dcterms:W3CDTF">2023-09-12T12:21:24Z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