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1311" r:id="rId3"/>
    <p:sldId id="1308" r:id="rId4"/>
    <p:sldId id="1310" r:id="rId5"/>
    <p:sldId id="404" r:id="rId6"/>
    <p:sldId id="1306" r:id="rId7"/>
    <p:sldId id="1318" r:id="rId8"/>
    <p:sldId id="335" r:id="rId9"/>
    <p:sldId id="315" r:id="rId10"/>
    <p:sldId id="336" r:id="rId11"/>
    <p:sldId id="316" r:id="rId12"/>
    <p:sldId id="337" r:id="rId13"/>
    <p:sldId id="319" r:id="rId14"/>
    <p:sldId id="338" r:id="rId15"/>
    <p:sldId id="320" r:id="rId16"/>
    <p:sldId id="339" r:id="rId17"/>
    <p:sldId id="317" r:id="rId18"/>
    <p:sldId id="321" r:id="rId19"/>
    <p:sldId id="333" r:id="rId20"/>
    <p:sldId id="284" r:id="rId21"/>
    <p:sldId id="283" r:id="rId22"/>
    <p:sldId id="294" r:id="rId23"/>
    <p:sldId id="312" r:id="rId24"/>
    <p:sldId id="295" r:id="rId25"/>
    <p:sldId id="286" r:id="rId26"/>
    <p:sldId id="285" r:id="rId27"/>
    <p:sldId id="296" r:id="rId28"/>
    <p:sldId id="289" r:id="rId29"/>
    <p:sldId id="291" r:id="rId30"/>
    <p:sldId id="292" r:id="rId31"/>
    <p:sldId id="288" r:id="rId32"/>
    <p:sldId id="287" r:id="rId33"/>
    <p:sldId id="297" r:id="rId34"/>
    <p:sldId id="293" r:id="rId35"/>
    <p:sldId id="290" r:id="rId36"/>
    <p:sldId id="265" r:id="rId37"/>
    <p:sldId id="1325" r:id="rId38"/>
    <p:sldId id="1317" r:id="rId39"/>
    <p:sldId id="1320" r:id="rId40"/>
    <p:sldId id="1321" r:id="rId41"/>
    <p:sldId id="1322" r:id="rId42"/>
    <p:sldId id="1316" r:id="rId43"/>
    <p:sldId id="1323" r:id="rId44"/>
    <p:sldId id="1315" r:id="rId45"/>
    <p:sldId id="132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01CA"/>
    <a:srgbClr val="FF00FF"/>
    <a:srgbClr val="0000FF"/>
    <a:srgbClr val="000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0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8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6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5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5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8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1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9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113C-7F2A-455F-93D9-1FDA5E9B9F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6AE3-68E9-4B3B-9C77-531A012434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9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sa-worldcover.org/e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975B9-08ED-4A96-9A95-C0DB7E09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7"/>
            <a:ext cx="12192000" cy="68485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68B833-CE00-4F29-B362-1CE1D24B385E}"/>
              </a:ext>
            </a:extLst>
          </p:cNvPr>
          <p:cNvSpPr/>
          <p:nvPr/>
        </p:nvSpPr>
        <p:spPr>
          <a:xfrm>
            <a:off x="0" y="9426"/>
            <a:ext cx="12192000" cy="684857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Box 1"/>
          <p:cNvSpPr txBox="1"/>
          <p:nvPr/>
        </p:nvSpPr>
        <p:spPr>
          <a:xfrm>
            <a:off x="0" y="2466222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PP CITTA: status at IMS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Pavel Khain, Ron </a:t>
            </a:r>
            <a:r>
              <a:rPr lang="en-US" sz="2400" dirty="0" err="1"/>
              <a:t>Drori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WG3b, GM 2023, Gdansk</a:t>
            </a:r>
          </a:p>
        </p:txBody>
      </p:sp>
    </p:spTree>
    <p:extLst>
      <p:ext uri="{BB962C8B-B14F-4D97-AF65-F5344CB8AC3E}">
        <p14:creationId xmlns:p14="http://schemas.microsoft.com/office/powerpoint/2010/main" val="308296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87934D-C660-402A-A616-CC2D7AD66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" b="15876"/>
          <a:stretch/>
        </p:blipFill>
        <p:spPr>
          <a:xfrm>
            <a:off x="1044369" y="975673"/>
            <a:ext cx="10103261" cy="546754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57989B-B604-41AC-B762-BD80D657C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87385"/>
              </p:ext>
            </p:extLst>
          </p:nvPr>
        </p:nvGraphicFramePr>
        <p:xfrm>
          <a:off x="9299545" y="1907443"/>
          <a:ext cx="24500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6">
                  <a:extLst>
                    <a:ext uri="{9D8B030D-6E8A-4147-A177-3AD203B41FA5}">
                      <a16:colId xmlns:a16="http://schemas.microsoft.com/office/drawing/2014/main" val="2798805409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832118404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68429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2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COSMO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-1.41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1.658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2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-0.63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1.071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0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58837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EB6408-012F-4113-9AF5-D139A6CC2A7F}"/>
              </a:ext>
            </a:extLst>
          </p:cNvPr>
          <p:cNvCxnSpPr>
            <a:cxnSpLocks/>
          </p:cNvCxnSpPr>
          <p:nvPr/>
        </p:nvCxnSpPr>
        <p:spPr>
          <a:xfrm>
            <a:off x="8869836" y="2463703"/>
            <a:ext cx="3912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C65CC9-AB5C-4737-B615-2E36B02D90BD}"/>
              </a:ext>
            </a:extLst>
          </p:cNvPr>
          <p:cNvCxnSpPr>
            <a:cxnSpLocks/>
          </p:cNvCxnSpPr>
          <p:nvPr/>
        </p:nvCxnSpPr>
        <p:spPr>
          <a:xfrm>
            <a:off x="8869837" y="2832920"/>
            <a:ext cx="391215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158544-FE39-4A83-90AF-CD359628F200}"/>
              </a:ext>
            </a:extLst>
          </p:cNvPr>
          <p:cNvCxnSpPr>
            <a:cxnSpLocks/>
          </p:cNvCxnSpPr>
          <p:nvPr/>
        </p:nvCxnSpPr>
        <p:spPr>
          <a:xfrm>
            <a:off x="8868266" y="3211563"/>
            <a:ext cx="3912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0A03CD4-8BD8-449C-8BE4-13A976D3D86A}"/>
              </a:ext>
            </a:extLst>
          </p:cNvPr>
          <p:cNvGrpSpPr/>
          <p:nvPr/>
        </p:nvGrpSpPr>
        <p:grpSpPr>
          <a:xfrm>
            <a:off x="1653905" y="1112362"/>
            <a:ext cx="8545897" cy="5556977"/>
            <a:chOff x="1653905" y="1112362"/>
            <a:chExt cx="8545897" cy="55569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67CCED-B3A9-47D7-92CC-149E12D378AD}"/>
                </a:ext>
              </a:extLst>
            </p:cNvPr>
            <p:cNvSpPr txBox="1"/>
            <p:nvPr/>
          </p:nvSpPr>
          <p:spPr>
            <a:xfrm rot="16200000">
              <a:off x="-585086" y="3351353"/>
              <a:ext cx="4939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Temperature (</a:t>
              </a:r>
              <a:r>
                <a:rPr lang="en-US" sz="2400" baseline="30000" dirty="0" err="1"/>
                <a:t>o</a:t>
              </a:r>
              <a:r>
                <a:rPr lang="en-US" sz="2400" dirty="0" err="1"/>
                <a:t>C</a:t>
              </a:r>
              <a:r>
                <a:rPr lang="en-US" sz="2400" dirty="0"/>
                <a:t>)</a:t>
              </a:r>
              <a:endParaRPr lang="en-IL" sz="2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ED540B-C04B-4D95-9D88-E4230970AF7C}"/>
                </a:ext>
              </a:extLst>
            </p:cNvPr>
            <p:cNvSpPr txBox="1"/>
            <p:nvPr/>
          </p:nvSpPr>
          <p:spPr>
            <a:xfrm>
              <a:off x="2375555" y="6207674"/>
              <a:ext cx="7824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Hour (UTC)</a:t>
              </a:r>
              <a:endParaRPr lang="en-IL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CD7343F-4355-4F6D-8F3D-BB77A079B076}"/>
              </a:ext>
            </a:extLst>
          </p:cNvPr>
          <p:cNvSpPr/>
          <p:nvPr/>
        </p:nvSpPr>
        <p:spPr>
          <a:xfrm>
            <a:off x="0" y="41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Temperature verification: Tel Aviv</a:t>
            </a:r>
            <a:r>
              <a:rPr lang="en-US" sz="1400" dirty="0"/>
              <a:t> (Ha </a:t>
            </a:r>
            <a:r>
              <a:rPr lang="en-US" sz="1400" dirty="0" err="1"/>
              <a:t>Kfar</a:t>
            </a:r>
            <a:r>
              <a:rPr lang="en-US" sz="1400" dirty="0"/>
              <a:t> Ha </a:t>
            </a:r>
            <a:r>
              <a:rPr lang="en-US" sz="1400" dirty="0" err="1"/>
              <a:t>Yarok</a:t>
            </a:r>
            <a:r>
              <a:rPr lang="en-US" sz="1400" dirty="0"/>
              <a:t>)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774C2-AC38-49E2-9371-FC8669F0A419}"/>
              </a:ext>
            </a:extLst>
          </p:cNvPr>
          <p:cNvSpPr txBox="1"/>
          <p:nvPr/>
        </p:nvSpPr>
        <p:spPr>
          <a:xfrm>
            <a:off x="10524556" y="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30/7/22-6/9/22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AE3F7-B64F-4D7A-92B3-0F2B209B1A26}"/>
              </a:ext>
            </a:extLst>
          </p:cNvPr>
          <p:cNvSpPr txBox="1"/>
          <p:nvPr/>
        </p:nvSpPr>
        <p:spPr>
          <a:xfrm>
            <a:off x="10868657" y="294480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Year ago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6325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36" b="16220"/>
          <a:stretch/>
        </p:blipFill>
        <p:spPr>
          <a:xfrm>
            <a:off x="1044369" y="980384"/>
            <a:ext cx="10103261" cy="54345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00480F-0A2F-4A1F-9C67-3EC417F31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271415"/>
              </p:ext>
            </p:extLst>
          </p:nvPr>
        </p:nvGraphicFramePr>
        <p:xfrm>
          <a:off x="9299545" y="1907443"/>
          <a:ext cx="24500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6">
                  <a:extLst>
                    <a:ext uri="{9D8B030D-6E8A-4147-A177-3AD203B41FA5}">
                      <a16:colId xmlns:a16="http://schemas.microsoft.com/office/drawing/2014/main" val="2798805409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832118404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68429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2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COSMO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-1.58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1.777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2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-0.27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0.726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0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5883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E35D6D-7AA8-4540-91FE-AA557B261BAC}"/>
              </a:ext>
            </a:extLst>
          </p:cNvPr>
          <p:cNvCxnSpPr>
            <a:cxnSpLocks/>
          </p:cNvCxnSpPr>
          <p:nvPr/>
        </p:nvCxnSpPr>
        <p:spPr>
          <a:xfrm>
            <a:off x="8869836" y="2463703"/>
            <a:ext cx="3912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CC6F3E-16FD-4FE8-9734-521CA2A81387}"/>
              </a:ext>
            </a:extLst>
          </p:cNvPr>
          <p:cNvCxnSpPr>
            <a:cxnSpLocks/>
          </p:cNvCxnSpPr>
          <p:nvPr/>
        </p:nvCxnSpPr>
        <p:spPr>
          <a:xfrm>
            <a:off x="8869837" y="2832920"/>
            <a:ext cx="391215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234DC1-DB41-4E8D-8F44-8BC20B0278E8}"/>
              </a:ext>
            </a:extLst>
          </p:cNvPr>
          <p:cNvCxnSpPr>
            <a:cxnSpLocks/>
          </p:cNvCxnSpPr>
          <p:nvPr/>
        </p:nvCxnSpPr>
        <p:spPr>
          <a:xfrm>
            <a:off x="8868266" y="3211563"/>
            <a:ext cx="3912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84A46B1-52B9-486E-981D-8A2AE984FC27}"/>
              </a:ext>
            </a:extLst>
          </p:cNvPr>
          <p:cNvGrpSpPr/>
          <p:nvPr/>
        </p:nvGrpSpPr>
        <p:grpSpPr>
          <a:xfrm>
            <a:off x="1653905" y="1112362"/>
            <a:ext cx="8545897" cy="5556977"/>
            <a:chOff x="1653905" y="1112362"/>
            <a:chExt cx="8545897" cy="55569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BF8F08-4F82-4C12-B574-B3E60AACFC3A}"/>
                </a:ext>
              </a:extLst>
            </p:cNvPr>
            <p:cNvSpPr txBox="1"/>
            <p:nvPr/>
          </p:nvSpPr>
          <p:spPr>
            <a:xfrm rot="16200000">
              <a:off x="-585086" y="3351353"/>
              <a:ext cx="4939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Temperature (</a:t>
              </a:r>
              <a:r>
                <a:rPr lang="en-US" sz="2400" baseline="30000" dirty="0" err="1"/>
                <a:t>o</a:t>
              </a:r>
              <a:r>
                <a:rPr lang="en-US" sz="2400" dirty="0" err="1"/>
                <a:t>C</a:t>
              </a:r>
              <a:r>
                <a:rPr lang="en-US" sz="2400" dirty="0"/>
                <a:t>)</a:t>
              </a:r>
              <a:endParaRPr lang="en-IL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EE4E16-F7B5-4934-9024-1DF0762259EF}"/>
                </a:ext>
              </a:extLst>
            </p:cNvPr>
            <p:cNvSpPr txBox="1"/>
            <p:nvPr/>
          </p:nvSpPr>
          <p:spPr>
            <a:xfrm>
              <a:off x="2375555" y="6207674"/>
              <a:ext cx="7824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Hour (UTC)</a:t>
              </a:r>
              <a:endParaRPr lang="en-IL" sz="24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2AEE2-5C6E-4534-A5C5-BCDED7DA8E8D}"/>
              </a:ext>
            </a:extLst>
          </p:cNvPr>
          <p:cNvSpPr/>
          <p:nvPr/>
        </p:nvSpPr>
        <p:spPr>
          <a:xfrm>
            <a:off x="0" y="41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Temperature verification: Tel Aviv</a:t>
            </a:r>
            <a:r>
              <a:rPr lang="en-US" sz="1400" dirty="0"/>
              <a:t> (Ha </a:t>
            </a:r>
            <a:r>
              <a:rPr lang="en-US" sz="1400" dirty="0" err="1"/>
              <a:t>Kfar</a:t>
            </a:r>
            <a:r>
              <a:rPr lang="en-US" sz="1400" dirty="0"/>
              <a:t> Ha </a:t>
            </a:r>
            <a:r>
              <a:rPr lang="en-US" sz="1400" dirty="0" err="1"/>
              <a:t>Yarok</a:t>
            </a:r>
            <a:r>
              <a:rPr lang="en-US" sz="1400" dirty="0"/>
              <a:t>)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207E9-BEF7-427C-971E-6F27950C95B5}"/>
              </a:ext>
            </a:extLst>
          </p:cNvPr>
          <p:cNvSpPr txBox="1"/>
          <p:nvPr/>
        </p:nvSpPr>
        <p:spPr>
          <a:xfrm>
            <a:off x="10524556" y="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30/7/23-6/9/23</a:t>
            </a:r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93812C-FBE2-46B8-9C69-8D4123A9FB66}"/>
              </a:ext>
            </a:extLst>
          </p:cNvPr>
          <p:cNvSpPr txBox="1"/>
          <p:nvPr/>
        </p:nvSpPr>
        <p:spPr>
          <a:xfrm>
            <a:off x="10614103" y="294480"/>
            <a:ext cx="150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Since upgrade</a:t>
            </a:r>
            <a:endParaRPr lang="en-IL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955943-A81C-4A0B-A8BE-A46E621DC4A3}"/>
              </a:ext>
            </a:extLst>
          </p:cNvPr>
          <p:cNvCxnSpPr>
            <a:cxnSpLocks/>
          </p:cNvCxnSpPr>
          <p:nvPr/>
        </p:nvCxnSpPr>
        <p:spPr>
          <a:xfrm flipV="1">
            <a:off x="1682185" y="4496586"/>
            <a:ext cx="580248" cy="63159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2ECEFDF-45B4-4959-A976-EADBF6CA384A}"/>
              </a:ext>
            </a:extLst>
          </p:cNvPr>
          <p:cNvSpPr/>
          <p:nvPr/>
        </p:nvSpPr>
        <p:spPr>
          <a:xfrm>
            <a:off x="28281" y="4545309"/>
            <a:ext cx="1653904" cy="1200329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Great simulation of the city heat island</a:t>
            </a:r>
            <a:endParaRPr lang="en-IL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CA52B5-5050-4116-87A6-C71065314C2F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9558779" y="4474795"/>
            <a:ext cx="790180" cy="82307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2CE5B67-F508-477F-BB6E-AA32E8A97913}"/>
              </a:ext>
            </a:extLst>
          </p:cNvPr>
          <p:cNvSpPr/>
          <p:nvPr/>
        </p:nvSpPr>
        <p:spPr>
          <a:xfrm>
            <a:off x="10348959" y="4697709"/>
            <a:ext cx="1653904" cy="1200329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Great simulation of the city heat island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8128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8486D4-6161-4CB2-B66E-5F02FE1B4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94" b="15877"/>
          <a:stretch/>
        </p:blipFill>
        <p:spPr>
          <a:xfrm>
            <a:off x="1044369" y="965018"/>
            <a:ext cx="10103261" cy="547472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7DACCC-F210-4CD0-BDBD-B33CEB533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468392"/>
              </p:ext>
            </p:extLst>
          </p:nvPr>
        </p:nvGraphicFramePr>
        <p:xfrm>
          <a:off x="9299545" y="1907443"/>
          <a:ext cx="24500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6">
                  <a:extLst>
                    <a:ext uri="{9D8B030D-6E8A-4147-A177-3AD203B41FA5}">
                      <a16:colId xmlns:a16="http://schemas.microsoft.com/office/drawing/2014/main" val="2798805409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832118404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68429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2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COSMO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-0.79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1.448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2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-0.46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1.271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0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58837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F4B1C4-4AA9-4713-85B1-FAEB7A6742AC}"/>
              </a:ext>
            </a:extLst>
          </p:cNvPr>
          <p:cNvCxnSpPr>
            <a:cxnSpLocks/>
          </p:cNvCxnSpPr>
          <p:nvPr/>
        </p:nvCxnSpPr>
        <p:spPr>
          <a:xfrm>
            <a:off x="8869836" y="2463703"/>
            <a:ext cx="3912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AA99B0-1082-4486-B987-D64871DF5D09}"/>
              </a:ext>
            </a:extLst>
          </p:cNvPr>
          <p:cNvCxnSpPr>
            <a:cxnSpLocks/>
          </p:cNvCxnSpPr>
          <p:nvPr/>
        </p:nvCxnSpPr>
        <p:spPr>
          <a:xfrm>
            <a:off x="8869837" y="2832920"/>
            <a:ext cx="391215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021DD3-EE24-4E8C-BE70-40712B5FB901}"/>
              </a:ext>
            </a:extLst>
          </p:cNvPr>
          <p:cNvCxnSpPr>
            <a:cxnSpLocks/>
          </p:cNvCxnSpPr>
          <p:nvPr/>
        </p:nvCxnSpPr>
        <p:spPr>
          <a:xfrm>
            <a:off x="8868266" y="3211563"/>
            <a:ext cx="3912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98B4D1-B2D2-4C74-AB46-D8FE9E1C237F}"/>
              </a:ext>
            </a:extLst>
          </p:cNvPr>
          <p:cNvSpPr txBox="1"/>
          <p:nvPr/>
        </p:nvSpPr>
        <p:spPr>
          <a:xfrm>
            <a:off x="10524556" y="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30/7/22-6/9/22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9627A-F4EC-4BAC-BBAC-87A34E737096}"/>
              </a:ext>
            </a:extLst>
          </p:cNvPr>
          <p:cNvSpPr txBox="1"/>
          <p:nvPr/>
        </p:nvSpPr>
        <p:spPr>
          <a:xfrm>
            <a:off x="10868657" y="294480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Year ago</a:t>
            </a:r>
            <a:endParaRPr lang="en-I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AAC708-CA87-46D8-855A-712D80A9F6F0}"/>
              </a:ext>
            </a:extLst>
          </p:cNvPr>
          <p:cNvGrpSpPr/>
          <p:nvPr/>
        </p:nvGrpSpPr>
        <p:grpSpPr>
          <a:xfrm>
            <a:off x="1653905" y="1112362"/>
            <a:ext cx="8545897" cy="5556977"/>
            <a:chOff x="1653905" y="1112362"/>
            <a:chExt cx="8545897" cy="55569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B9B1C8-B1F4-420F-87D8-232170EF736B}"/>
                </a:ext>
              </a:extLst>
            </p:cNvPr>
            <p:cNvSpPr txBox="1"/>
            <p:nvPr/>
          </p:nvSpPr>
          <p:spPr>
            <a:xfrm rot="16200000">
              <a:off x="-585086" y="3351353"/>
              <a:ext cx="4939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Temperature (</a:t>
              </a:r>
              <a:r>
                <a:rPr lang="en-US" sz="2400" baseline="30000" dirty="0" err="1"/>
                <a:t>o</a:t>
              </a:r>
              <a:r>
                <a:rPr lang="en-US" sz="2400" dirty="0" err="1"/>
                <a:t>C</a:t>
              </a:r>
              <a:r>
                <a:rPr lang="en-US" sz="2400" dirty="0"/>
                <a:t>)</a:t>
              </a:r>
              <a:endParaRPr lang="en-IL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82F555-4D9A-4BA5-A244-0E206CA2A95A}"/>
                </a:ext>
              </a:extLst>
            </p:cNvPr>
            <p:cNvSpPr txBox="1"/>
            <p:nvPr/>
          </p:nvSpPr>
          <p:spPr>
            <a:xfrm>
              <a:off x="2375555" y="6207674"/>
              <a:ext cx="7824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Hour (UTC)</a:t>
              </a:r>
              <a:endParaRPr lang="en-IL" sz="24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D09AF95-9FCD-42CD-865D-509E4175818C}"/>
              </a:ext>
            </a:extLst>
          </p:cNvPr>
          <p:cNvSpPr/>
          <p:nvPr/>
        </p:nvSpPr>
        <p:spPr>
          <a:xfrm>
            <a:off x="0" y="41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Temperature verification: Jerusalem </a:t>
            </a:r>
            <a:r>
              <a:rPr lang="en-US" sz="1400" dirty="0"/>
              <a:t>(Jerusalem Centre)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936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294" b="15877"/>
          <a:stretch/>
        </p:blipFill>
        <p:spPr>
          <a:xfrm>
            <a:off x="1044369" y="964393"/>
            <a:ext cx="10103261" cy="547472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E41390-B7BE-4B05-8CD2-B1CFF9277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055128"/>
              </p:ext>
            </p:extLst>
          </p:nvPr>
        </p:nvGraphicFramePr>
        <p:xfrm>
          <a:off x="9299545" y="1907443"/>
          <a:ext cx="24500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6">
                  <a:extLst>
                    <a:ext uri="{9D8B030D-6E8A-4147-A177-3AD203B41FA5}">
                      <a16:colId xmlns:a16="http://schemas.microsoft.com/office/drawing/2014/main" val="2798805409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832118404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68429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2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COSMO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-0.60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1.309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2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0.974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0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5883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CD26E1-136B-48C0-8094-D247430AA9FC}"/>
              </a:ext>
            </a:extLst>
          </p:cNvPr>
          <p:cNvCxnSpPr>
            <a:cxnSpLocks/>
          </p:cNvCxnSpPr>
          <p:nvPr/>
        </p:nvCxnSpPr>
        <p:spPr>
          <a:xfrm>
            <a:off x="8869836" y="2463703"/>
            <a:ext cx="3912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F89E09-87C1-492B-8858-F41BF35616D2}"/>
              </a:ext>
            </a:extLst>
          </p:cNvPr>
          <p:cNvCxnSpPr>
            <a:cxnSpLocks/>
          </p:cNvCxnSpPr>
          <p:nvPr/>
        </p:nvCxnSpPr>
        <p:spPr>
          <a:xfrm>
            <a:off x="8869837" y="2832920"/>
            <a:ext cx="391215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E03F19-35A1-417C-AA04-1CF9F23AE8A1}"/>
              </a:ext>
            </a:extLst>
          </p:cNvPr>
          <p:cNvCxnSpPr>
            <a:cxnSpLocks/>
          </p:cNvCxnSpPr>
          <p:nvPr/>
        </p:nvCxnSpPr>
        <p:spPr>
          <a:xfrm>
            <a:off x="8868266" y="3211563"/>
            <a:ext cx="3912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3F2525-EA4A-409E-9E21-C135031B6E55}"/>
              </a:ext>
            </a:extLst>
          </p:cNvPr>
          <p:cNvSpPr txBox="1"/>
          <p:nvPr/>
        </p:nvSpPr>
        <p:spPr>
          <a:xfrm>
            <a:off x="10524556" y="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30/7/23-6/9/23</a:t>
            </a:r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BDABB-5D71-4E2B-8796-63E11183A9D6}"/>
              </a:ext>
            </a:extLst>
          </p:cNvPr>
          <p:cNvSpPr txBox="1"/>
          <p:nvPr/>
        </p:nvSpPr>
        <p:spPr>
          <a:xfrm>
            <a:off x="10614103" y="294480"/>
            <a:ext cx="150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Since upgrade</a:t>
            </a:r>
            <a:endParaRPr lang="en-IL" dirty="0">
              <a:solidFill>
                <a:srgbClr val="0000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D6BD82-62A7-4282-9AAE-8AEE6BF46C71}"/>
              </a:ext>
            </a:extLst>
          </p:cNvPr>
          <p:cNvSpPr/>
          <p:nvPr/>
        </p:nvSpPr>
        <p:spPr>
          <a:xfrm>
            <a:off x="0" y="41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Temperature verification: Jerusalem </a:t>
            </a:r>
            <a:r>
              <a:rPr lang="en-US" sz="1400" dirty="0"/>
              <a:t>(Jerusalem Centre)</a:t>
            </a:r>
            <a:endParaRPr lang="en-US" sz="3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5A1618-471B-411D-A70E-46E0C68EB453}"/>
              </a:ext>
            </a:extLst>
          </p:cNvPr>
          <p:cNvGrpSpPr/>
          <p:nvPr/>
        </p:nvGrpSpPr>
        <p:grpSpPr>
          <a:xfrm>
            <a:off x="1653905" y="1112362"/>
            <a:ext cx="8545897" cy="5556977"/>
            <a:chOff x="1653905" y="1112362"/>
            <a:chExt cx="8545897" cy="55569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A28578-4FDE-413A-876F-00E566074419}"/>
                </a:ext>
              </a:extLst>
            </p:cNvPr>
            <p:cNvSpPr txBox="1"/>
            <p:nvPr/>
          </p:nvSpPr>
          <p:spPr>
            <a:xfrm rot="16200000">
              <a:off x="-585086" y="3351353"/>
              <a:ext cx="4939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Temperature (</a:t>
              </a:r>
              <a:r>
                <a:rPr lang="en-US" sz="2400" baseline="30000" dirty="0" err="1"/>
                <a:t>o</a:t>
              </a:r>
              <a:r>
                <a:rPr lang="en-US" sz="2400" dirty="0" err="1"/>
                <a:t>C</a:t>
              </a:r>
              <a:r>
                <a:rPr lang="en-US" sz="2400" dirty="0"/>
                <a:t>)</a:t>
              </a:r>
              <a:endParaRPr lang="en-IL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4E815C-7A54-4EFA-BAEF-C0E52F34228E}"/>
                </a:ext>
              </a:extLst>
            </p:cNvPr>
            <p:cNvSpPr txBox="1"/>
            <p:nvPr/>
          </p:nvSpPr>
          <p:spPr>
            <a:xfrm>
              <a:off x="2375555" y="6207674"/>
              <a:ext cx="7824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Hour (UTC)</a:t>
              </a:r>
              <a:endParaRPr lang="en-IL" sz="24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7C3F3D-D105-4F43-A67C-C4932FDA60C9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1682185" y="4777828"/>
            <a:ext cx="1607770" cy="57140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60B55-BD88-46AD-8655-24732FC62641}"/>
              </a:ext>
            </a:extLst>
          </p:cNvPr>
          <p:cNvSpPr/>
          <p:nvPr/>
        </p:nvSpPr>
        <p:spPr>
          <a:xfrm>
            <a:off x="28281" y="4177663"/>
            <a:ext cx="1653904" cy="1200329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Great simulation of the city heat island</a:t>
            </a:r>
            <a:endParaRPr lang="en-IL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35F120-569F-4749-A068-5FAC3D913554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7513163" y="3582186"/>
            <a:ext cx="2835796" cy="171568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3511462-D8C2-43EC-A681-35D959F6BDDF}"/>
              </a:ext>
            </a:extLst>
          </p:cNvPr>
          <p:cNvSpPr/>
          <p:nvPr/>
        </p:nvSpPr>
        <p:spPr>
          <a:xfrm>
            <a:off x="10348959" y="4697709"/>
            <a:ext cx="1653904" cy="1200329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Great simulation of the city heat island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4508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A733C1-EA4C-4F03-9FCE-C74B8D38E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00" b="16013"/>
          <a:stretch/>
        </p:blipFill>
        <p:spPr>
          <a:xfrm>
            <a:off x="1044367" y="970963"/>
            <a:ext cx="10103261" cy="545811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8AB707-173F-4C64-AC7A-BC4F56A12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588681"/>
              </p:ext>
            </p:extLst>
          </p:nvPr>
        </p:nvGraphicFramePr>
        <p:xfrm>
          <a:off x="9299545" y="1907443"/>
          <a:ext cx="24500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6">
                  <a:extLst>
                    <a:ext uri="{9D8B030D-6E8A-4147-A177-3AD203B41FA5}">
                      <a16:colId xmlns:a16="http://schemas.microsoft.com/office/drawing/2014/main" val="2798805409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832118404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68429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2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COSMO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-0.81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1.200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2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-0.43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0.925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0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58837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76867C-1FA2-4635-AF5D-BD9B2471E882}"/>
              </a:ext>
            </a:extLst>
          </p:cNvPr>
          <p:cNvCxnSpPr>
            <a:cxnSpLocks/>
          </p:cNvCxnSpPr>
          <p:nvPr/>
        </p:nvCxnSpPr>
        <p:spPr>
          <a:xfrm>
            <a:off x="8869836" y="2463703"/>
            <a:ext cx="3912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3B36C2-4541-456D-9059-E94C61347ACC}"/>
              </a:ext>
            </a:extLst>
          </p:cNvPr>
          <p:cNvCxnSpPr>
            <a:cxnSpLocks/>
          </p:cNvCxnSpPr>
          <p:nvPr/>
        </p:nvCxnSpPr>
        <p:spPr>
          <a:xfrm>
            <a:off x="8869837" y="2832920"/>
            <a:ext cx="391215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C6BBE5-1F7F-4495-A06C-E5925F55AEFC}"/>
              </a:ext>
            </a:extLst>
          </p:cNvPr>
          <p:cNvCxnSpPr>
            <a:cxnSpLocks/>
          </p:cNvCxnSpPr>
          <p:nvPr/>
        </p:nvCxnSpPr>
        <p:spPr>
          <a:xfrm>
            <a:off x="8868266" y="3211563"/>
            <a:ext cx="3912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0C82529-E906-4714-ADBF-E7EFCAB4FB70}"/>
              </a:ext>
            </a:extLst>
          </p:cNvPr>
          <p:cNvSpPr/>
          <p:nvPr/>
        </p:nvSpPr>
        <p:spPr>
          <a:xfrm>
            <a:off x="0" y="41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Temperature verification: Bet Dagan (“half” urban)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347D6D-A009-4AF5-B369-68A3A8C058C3}"/>
              </a:ext>
            </a:extLst>
          </p:cNvPr>
          <p:cNvGrpSpPr/>
          <p:nvPr/>
        </p:nvGrpSpPr>
        <p:grpSpPr>
          <a:xfrm>
            <a:off x="1653905" y="1112362"/>
            <a:ext cx="8545897" cy="5556977"/>
            <a:chOff x="1653905" y="1112362"/>
            <a:chExt cx="8545897" cy="55569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86886F-D773-474F-8536-566A8EB78BAC}"/>
                </a:ext>
              </a:extLst>
            </p:cNvPr>
            <p:cNvSpPr txBox="1"/>
            <p:nvPr/>
          </p:nvSpPr>
          <p:spPr>
            <a:xfrm rot="16200000">
              <a:off x="-585086" y="3351353"/>
              <a:ext cx="4939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Temperature (</a:t>
              </a:r>
              <a:r>
                <a:rPr lang="en-US" sz="2400" baseline="30000" dirty="0" err="1"/>
                <a:t>o</a:t>
              </a:r>
              <a:r>
                <a:rPr lang="en-US" sz="2400" dirty="0" err="1"/>
                <a:t>C</a:t>
              </a:r>
              <a:r>
                <a:rPr lang="en-US" sz="2400" dirty="0"/>
                <a:t>)</a:t>
              </a:r>
              <a:endParaRPr lang="en-IL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E2D022-A997-425F-B933-1EEB37CEA53C}"/>
                </a:ext>
              </a:extLst>
            </p:cNvPr>
            <p:cNvSpPr txBox="1"/>
            <p:nvPr/>
          </p:nvSpPr>
          <p:spPr>
            <a:xfrm>
              <a:off x="2375555" y="6207674"/>
              <a:ext cx="7824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Hour (UTC)</a:t>
              </a:r>
              <a:endParaRPr lang="en-IL" sz="24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E1B41E-59AA-4F14-B8B6-D0880092C11A}"/>
              </a:ext>
            </a:extLst>
          </p:cNvPr>
          <p:cNvSpPr txBox="1"/>
          <p:nvPr/>
        </p:nvSpPr>
        <p:spPr>
          <a:xfrm>
            <a:off x="10524556" y="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30/7/22-6/9/22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6BD7E-93FC-4D03-B81C-D0499BBAF669}"/>
              </a:ext>
            </a:extLst>
          </p:cNvPr>
          <p:cNvSpPr txBox="1"/>
          <p:nvPr/>
        </p:nvSpPr>
        <p:spPr>
          <a:xfrm>
            <a:off x="10868657" y="294480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Year ago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67666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399" b="16219"/>
          <a:stretch/>
        </p:blipFill>
        <p:spPr>
          <a:xfrm>
            <a:off x="1044369" y="970964"/>
            <a:ext cx="10103261" cy="544398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6D48F1-362E-44F5-8EC6-15A700B9F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439825"/>
              </p:ext>
            </p:extLst>
          </p:nvPr>
        </p:nvGraphicFramePr>
        <p:xfrm>
          <a:off x="9299545" y="1907443"/>
          <a:ext cx="24500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6">
                  <a:extLst>
                    <a:ext uri="{9D8B030D-6E8A-4147-A177-3AD203B41FA5}">
                      <a16:colId xmlns:a16="http://schemas.microsoft.com/office/drawing/2014/main" val="2798805409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832118404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68429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2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COSMO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-1.18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1.516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2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-0.46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1.002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0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5883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16FC12-5F0A-4821-B53F-53D4FAB0AF2E}"/>
              </a:ext>
            </a:extLst>
          </p:cNvPr>
          <p:cNvCxnSpPr>
            <a:cxnSpLocks/>
          </p:cNvCxnSpPr>
          <p:nvPr/>
        </p:nvCxnSpPr>
        <p:spPr>
          <a:xfrm>
            <a:off x="8869836" y="2463703"/>
            <a:ext cx="3912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22E41-B47E-4866-AD2A-126DA191118C}"/>
              </a:ext>
            </a:extLst>
          </p:cNvPr>
          <p:cNvCxnSpPr>
            <a:cxnSpLocks/>
          </p:cNvCxnSpPr>
          <p:nvPr/>
        </p:nvCxnSpPr>
        <p:spPr>
          <a:xfrm>
            <a:off x="8869837" y="2832920"/>
            <a:ext cx="391215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D802A8-5907-4AAE-B794-399C2ABA9E10}"/>
              </a:ext>
            </a:extLst>
          </p:cNvPr>
          <p:cNvCxnSpPr>
            <a:cxnSpLocks/>
          </p:cNvCxnSpPr>
          <p:nvPr/>
        </p:nvCxnSpPr>
        <p:spPr>
          <a:xfrm>
            <a:off x="8868266" y="3211563"/>
            <a:ext cx="3912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F3C952-3DEE-45AB-8D8E-6AFF8202C142}"/>
              </a:ext>
            </a:extLst>
          </p:cNvPr>
          <p:cNvSpPr/>
          <p:nvPr/>
        </p:nvSpPr>
        <p:spPr>
          <a:xfrm>
            <a:off x="0" y="41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Temperature verification: Bet Dagan (“half” urban)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7E44C6-3D65-4D6E-A256-98A99642FCDA}"/>
              </a:ext>
            </a:extLst>
          </p:cNvPr>
          <p:cNvGrpSpPr/>
          <p:nvPr/>
        </p:nvGrpSpPr>
        <p:grpSpPr>
          <a:xfrm>
            <a:off x="1653905" y="1112362"/>
            <a:ext cx="8545897" cy="5556977"/>
            <a:chOff x="1653905" y="1112362"/>
            <a:chExt cx="8545897" cy="55569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5041C3-87DC-44BA-94B5-D34244A8BB04}"/>
                </a:ext>
              </a:extLst>
            </p:cNvPr>
            <p:cNvSpPr txBox="1"/>
            <p:nvPr/>
          </p:nvSpPr>
          <p:spPr>
            <a:xfrm rot="16200000">
              <a:off x="-585086" y="3351353"/>
              <a:ext cx="4939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Temperature (</a:t>
              </a:r>
              <a:r>
                <a:rPr lang="en-US" sz="2400" baseline="30000" dirty="0" err="1"/>
                <a:t>o</a:t>
              </a:r>
              <a:r>
                <a:rPr lang="en-US" sz="2400" dirty="0" err="1"/>
                <a:t>C</a:t>
              </a:r>
              <a:r>
                <a:rPr lang="en-US" sz="2400" dirty="0"/>
                <a:t>)</a:t>
              </a:r>
              <a:endParaRPr lang="en-IL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61961F-C440-49B7-A6A1-9F41E6B49B9D}"/>
                </a:ext>
              </a:extLst>
            </p:cNvPr>
            <p:cNvSpPr txBox="1"/>
            <p:nvPr/>
          </p:nvSpPr>
          <p:spPr>
            <a:xfrm>
              <a:off x="2375555" y="6207674"/>
              <a:ext cx="7824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Hour (UTC)</a:t>
              </a:r>
              <a:endParaRPr lang="en-IL" sz="24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FB2A05-96CA-4028-9B01-F7E02B71EB7A}"/>
              </a:ext>
            </a:extLst>
          </p:cNvPr>
          <p:cNvSpPr txBox="1"/>
          <p:nvPr/>
        </p:nvSpPr>
        <p:spPr>
          <a:xfrm>
            <a:off x="10524556" y="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30/7/23-6/9/23</a:t>
            </a:r>
            <a:endParaRPr lang="en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DE13F2-ACCD-4DF4-84A7-AB9A212FB3B0}"/>
              </a:ext>
            </a:extLst>
          </p:cNvPr>
          <p:cNvSpPr txBox="1"/>
          <p:nvPr/>
        </p:nvSpPr>
        <p:spPr>
          <a:xfrm>
            <a:off x="10614103" y="294480"/>
            <a:ext cx="150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Since upgrade</a:t>
            </a:r>
            <a:endParaRPr lang="en-I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2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75E354-BEAA-40B2-B38A-D4CD03F7D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" b="15876"/>
          <a:stretch/>
        </p:blipFill>
        <p:spPr>
          <a:xfrm>
            <a:off x="1044369" y="970961"/>
            <a:ext cx="10103261" cy="546754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DF2BDB-0B5C-45BE-BEF4-2B27D9F18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27376"/>
              </p:ext>
            </p:extLst>
          </p:nvPr>
        </p:nvGraphicFramePr>
        <p:xfrm>
          <a:off x="9299545" y="2463636"/>
          <a:ext cx="24500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6">
                  <a:extLst>
                    <a:ext uri="{9D8B030D-6E8A-4147-A177-3AD203B41FA5}">
                      <a16:colId xmlns:a16="http://schemas.microsoft.com/office/drawing/2014/main" val="2798805409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832118404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68429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2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COSMO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-1.68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8.06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2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-1.18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7.24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0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58837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E7060C-C470-41C0-A5AF-D8E919AFA836}"/>
              </a:ext>
            </a:extLst>
          </p:cNvPr>
          <p:cNvCxnSpPr>
            <a:cxnSpLocks/>
          </p:cNvCxnSpPr>
          <p:nvPr/>
        </p:nvCxnSpPr>
        <p:spPr>
          <a:xfrm>
            <a:off x="8869836" y="3019896"/>
            <a:ext cx="3912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7B460F-F2A4-48C5-98D5-515722128A34}"/>
              </a:ext>
            </a:extLst>
          </p:cNvPr>
          <p:cNvCxnSpPr>
            <a:cxnSpLocks/>
          </p:cNvCxnSpPr>
          <p:nvPr/>
        </p:nvCxnSpPr>
        <p:spPr>
          <a:xfrm>
            <a:off x="8869837" y="3389113"/>
            <a:ext cx="391215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2A83DE-E35A-4A8B-B7CE-8F83CADDF6DB}"/>
              </a:ext>
            </a:extLst>
          </p:cNvPr>
          <p:cNvCxnSpPr>
            <a:cxnSpLocks/>
          </p:cNvCxnSpPr>
          <p:nvPr/>
        </p:nvCxnSpPr>
        <p:spPr>
          <a:xfrm>
            <a:off x="8868266" y="3767756"/>
            <a:ext cx="3912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37CB70C-59FA-4BF3-B6F7-39CC50A2BCC6}"/>
              </a:ext>
            </a:extLst>
          </p:cNvPr>
          <p:cNvSpPr/>
          <p:nvPr/>
        </p:nvSpPr>
        <p:spPr>
          <a:xfrm>
            <a:off x="0" y="41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Relative humidity verification: all stations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54787-274F-41E6-9AE5-A974919CA8DD}"/>
              </a:ext>
            </a:extLst>
          </p:cNvPr>
          <p:cNvSpPr txBox="1"/>
          <p:nvPr/>
        </p:nvSpPr>
        <p:spPr>
          <a:xfrm>
            <a:off x="10524556" y="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30/7/22-6/9/22</a:t>
            </a:r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0D58D-5BB4-4C1C-81A6-61CC9247B306}"/>
              </a:ext>
            </a:extLst>
          </p:cNvPr>
          <p:cNvSpPr txBox="1"/>
          <p:nvPr/>
        </p:nvSpPr>
        <p:spPr>
          <a:xfrm>
            <a:off x="10868657" y="294480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Year ago</a:t>
            </a:r>
            <a:endParaRPr lang="en-IL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235DAA-1B41-4C71-9CCE-07264ACFA38A}"/>
              </a:ext>
            </a:extLst>
          </p:cNvPr>
          <p:cNvGrpSpPr/>
          <p:nvPr/>
        </p:nvGrpSpPr>
        <p:grpSpPr>
          <a:xfrm>
            <a:off x="1653905" y="1112362"/>
            <a:ext cx="8545897" cy="5556977"/>
            <a:chOff x="1653905" y="1112362"/>
            <a:chExt cx="8545897" cy="55569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E15D40-12D2-4C57-80BC-9EF1EE52D581}"/>
                </a:ext>
              </a:extLst>
            </p:cNvPr>
            <p:cNvSpPr txBox="1"/>
            <p:nvPr/>
          </p:nvSpPr>
          <p:spPr>
            <a:xfrm rot="16200000">
              <a:off x="-585086" y="3351353"/>
              <a:ext cx="4939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Relative humidity (%)</a:t>
              </a:r>
              <a:endParaRPr lang="en-IL" sz="2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E882-590B-4A06-A7B0-530063FB9C51}"/>
                </a:ext>
              </a:extLst>
            </p:cNvPr>
            <p:cNvSpPr txBox="1"/>
            <p:nvPr/>
          </p:nvSpPr>
          <p:spPr>
            <a:xfrm>
              <a:off x="2375555" y="6207674"/>
              <a:ext cx="7824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Hour (UTC)</a:t>
              </a:r>
              <a:endParaRPr lang="en-I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2210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399" b="15876"/>
          <a:stretch/>
        </p:blipFill>
        <p:spPr>
          <a:xfrm>
            <a:off x="1044369" y="970961"/>
            <a:ext cx="10103261" cy="546754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453160-330B-4E48-85E6-3495E3EE4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9546"/>
              </p:ext>
            </p:extLst>
          </p:nvPr>
        </p:nvGraphicFramePr>
        <p:xfrm>
          <a:off x="9299545" y="2463636"/>
          <a:ext cx="24500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6">
                  <a:extLst>
                    <a:ext uri="{9D8B030D-6E8A-4147-A177-3AD203B41FA5}">
                      <a16:colId xmlns:a16="http://schemas.microsoft.com/office/drawing/2014/main" val="2798805409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832118404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68429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2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COSMO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7.88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2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0.29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6.87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0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5883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93126-3198-44C7-ABED-EED1390A6A57}"/>
              </a:ext>
            </a:extLst>
          </p:cNvPr>
          <p:cNvCxnSpPr>
            <a:cxnSpLocks/>
          </p:cNvCxnSpPr>
          <p:nvPr/>
        </p:nvCxnSpPr>
        <p:spPr>
          <a:xfrm>
            <a:off x="8869836" y="3019896"/>
            <a:ext cx="3912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BD1066-09EA-4186-AE0D-05F261F9C2D8}"/>
              </a:ext>
            </a:extLst>
          </p:cNvPr>
          <p:cNvCxnSpPr>
            <a:cxnSpLocks/>
          </p:cNvCxnSpPr>
          <p:nvPr/>
        </p:nvCxnSpPr>
        <p:spPr>
          <a:xfrm>
            <a:off x="8869837" y="3389113"/>
            <a:ext cx="391215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4FF504-1B06-47DC-ABEA-BCFBD04D49C6}"/>
              </a:ext>
            </a:extLst>
          </p:cNvPr>
          <p:cNvCxnSpPr>
            <a:cxnSpLocks/>
          </p:cNvCxnSpPr>
          <p:nvPr/>
        </p:nvCxnSpPr>
        <p:spPr>
          <a:xfrm>
            <a:off x="8868266" y="3767756"/>
            <a:ext cx="3912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DB27394-ED9D-4DF6-9079-71BBB635BF67}"/>
              </a:ext>
            </a:extLst>
          </p:cNvPr>
          <p:cNvSpPr/>
          <p:nvPr/>
        </p:nvSpPr>
        <p:spPr>
          <a:xfrm>
            <a:off x="0" y="41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Relative humidity verification: all stations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B7F3BE-DA5D-4E0C-AAD0-F494BADAECAB}"/>
              </a:ext>
            </a:extLst>
          </p:cNvPr>
          <p:cNvGrpSpPr/>
          <p:nvPr/>
        </p:nvGrpSpPr>
        <p:grpSpPr>
          <a:xfrm>
            <a:off x="1653905" y="1112362"/>
            <a:ext cx="8545897" cy="5556977"/>
            <a:chOff x="1653905" y="1112362"/>
            <a:chExt cx="8545897" cy="55569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05385C-76FF-46BD-ABBB-8FED6DC89C55}"/>
                </a:ext>
              </a:extLst>
            </p:cNvPr>
            <p:cNvSpPr txBox="1"/>
            <p:nvPr/>
          </p:nvSpPr>
          <p:spPr>
            <a:xfrm rot="16200000">
              <a:off x="-585086" y="3351353"/>
              <a:ext cx="4939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Relative humidity (%)</a:t>
              </a:r>
              <a:endParaRPr lang="en-IL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BC31FA-0F8E-4924-B383-283980C11264}"/>
                </a:ext>
              </a:extLst>
            </p:cNvPr>
            <p:cNvSpPr txBox="1"/>
            <p:nvPr/>
          </p:nvSpPr>
          <p:spPr>
            <a:xfrm>
              <a:off x="2375555" y="6207674"/>
              <a:ext cx="7824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Hour (UTC)</a:t>
              </a:r>
              <a:endParaRPr lang="en-IL" sz="24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0CA31E0-ACA1-4255-80AE-94F5BBE35F06}"/>
              </a:ext>
            </a:extLst>
          </p:cNvPr>
          <p:cNvSpPr txBox="1"/>
          <p:nvPr/>
        </p:nvSpPr>
        <p:spPr>
          <a:xfrm>
            <a:off x="10524556" y="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30/7/23-6/9/23</a:t>
            </a:r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6CA6F3-45C6-43E6-91E3-0B7A3259680A}"/>
              </a:ext>
            </a:extLst>
          </p:cNvPr>
          <p:cNvSpPr txBox="1"/>
          <p:nvPr/>
        </p:nvSpPr>
        <p:spPr>
          <a:xfrm>
            <a:off x="10614103" y="294480"/>
            <a:ext cx="150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Since upgrade</a:t>
            </a:r>
            <a:endParaRPr lang="en-IL" dirty="0">
              <a:solidFill>
                <a:srgbClr val="0000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3DAF97-6905-4A0D-9C08-1AA9DFE1C68B}"/>
              </a:ext>
            </a:extLst>
          </p:cNvPr>
          <p:cNvGrpSpPr/>
          <p:nvPr/>
        </p:nvGrpSpPr>
        <p:grpSpPr>
          <a:xfrm>
            <a:off x="28281" y="805991"/>
            <a:ext cx="2263439" cy="1417361"/>
            <a:chOff x="28281" y="805991"/>
            <a:chExt cx="2263439" cy="141736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D3331C5-E752-4CE4-89E9-A5764B63600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1682185" y="1406156"/>
              <a:ext cx="609535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42AD0F-DC0A-46D2-A57B-E00CFBA5DF84}"/>
                </a:ext>
              </a:extLst>
            </p:cNvPr>
            <p:cNvSpPr/>
            <p:nvPr/>
          </p:nvSpPr>
          <p:spPr>
            <a:xfrm>
              <a:off x="28281" y="805991"/>
              <a:ext cx="1653904" cy="1200329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Too high forecasted humidity at nights…</a:t>
              </a:r>
              <a:endParaRPr lang="en-IL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A344E19-E238-42DC-A847-FDB2EB790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932" y="1715838"/>
              <a:ext cx="601964" cy="507514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AC4E6D45-AF1E-4F4D-8CB7-F3A240C86508}"/>
              </a:ext>
            </a:extLst>
          </p:cNvPr>
          <p:cNvSpPr txBox="1"/>
          <p:nvPr/>
        </p:nvSpPr>
        <p:spPr>
          <a:xfrm>
            <a:off x="1532678" y="2916167"/>
            <a:ext cx="6829114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Set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removes</a:t>
            </a:r>
            <a:r>
              <a:rPr lang="de-DE" dirty="0"/>
              <a:t> </a:t>
            </a:r>
            <a:r>
              <a:rPr lang="de-DE" dirty="0" err="1"/>
              <a:t>night</a:t>
            </a:r>
            <a:r>
              <a:rPr lang="de-DE" dirty="0"/>
              <a:t> </a:t>
            </a:r>
            <a:r>
              <a:rPr lang="de-DE" dirty="0" err="1"/>
              <a:t>evaporation</a:t>
            </a:r>
            <a:r>
              <a:rPr lang="de-DE" dirty="0"/>
              <a:t> in urban </a:t>
            </a:r>
            <a:r>
              <a:rPr lang="de-DE" dirty="0" err="1"/>
              <a:t>area</a:t>
            </a:r>
            <a:endParaRPr lang="de-DE" dirty="0"/>
          </a:p>
          <a:p>
            <a:r>
              <a:rPr lang="de-DE" dirty="0" err="1"/>
              <a:t>Itype_isa</a:t>
            </a:r>
            <a:r>
              <a:rPr lang="de-DE"/>
              <a:t>=2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9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861CE1-8938-45C3-B8AE-F0AF651B1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57822"/>
              </p:ext>
            </p:extLst>
          </p:nvPr>
        </p:nvGraphicFramePr>
        <p:xfrm>
          <a:off x="3172122" y="3174476"/>
          <a:ext cx="245002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6">
                  <a:extLst>
                    <a:ext uri="{9D8B030D-6E8A-4147-A177-3AD203B41FA5}">
                      <a16:colId xmlns:a16="http://schemas.microsoft.com/office/drawing/2014/main" val="2798805409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832118404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68429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m/s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2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COSMO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-0.14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1.266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2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-0.22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1.167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045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AD2F883-612C-464A-A55C-405535113AFC}"/>
              </a:ext>
            </a:extLst>
          </p:cNvPr>
          <p:cNvSpPr txBox="1"/>
          <p:nvPr/>
        </p:nvSpPr>
        <p:spPr>
          <a:xfrm>
            <a:off x="3172121" y="923663"/>
            <a:ext cx="244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All stations</a:t>
            </a:r>
            <a:endParaRPr lang="en-IL" b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1AB05C6-2880-406F-96A5-F8A4AE028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23816"/>
              </p:ext>
            </p:extLst>
          </p:nvPr>
        </p:nvGraphicFramePr>
        <p:xfrm>
          <a:off x="6542444" y="3174476"/>
          <a:ext cx="245002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6">
                  <a:extLst>
                    <a:ext uri="{9D8B030D-6E8A-4147-A177-3AD203B41FA5}">
                      <a16:colId xmlns:a16="http://schemas.microsoft.com/office/drawing/2014/main" val="2798805409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832118404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68429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m/s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2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COSMO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-0.47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1.323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2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-0.27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1.278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0458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B8740D-8D7F-4ADF-BED4-4304BB23EB74}"/>
              </a:ext>
            </a:extLst>
          </p:cNvPr>
          <p:cNvSpPr txBox="1"/>
          <p:nvPr/>
        </p:nvSpPr>
        <p:spPr>
          <a:xfrm>
            <a:off x="6129649" y="923663"/>
            <a:ext cx="327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South stations</a:t>
            </a:r>
          </a:p>
          <a:p>
            <a:pPr algn="ctr"/>
            <a:r>
              <a:rPr lang="en-US" b="1" dirty="0"/>
              <a:t>(far away from urban influence)</a:t>
            </a:r>
            <a:endParaRPr lang="en-IL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9983DE-1181-4C00-BF9F-21DFDE88D860}"/>
              </a:ext>
            </a:extLst>
          </p:cNvPr>
          <p:cNvSpPr/>
          <p:nvPr/>
        </p:nvSpPr>
        <p:spPr>
          <a:xfrm>
            <a:off x="0" y="41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Wind speed verification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31A369-1E52-4EB4-A7A0-A2DD14B70D6B}"/>
              </a:ext>
            </a:extLst>
          </p:cNvPr>
          <p:cNvSpPr txBox="1"/>
          <p:nvPr/>
        </p:nvSpPr>
        <p:spPr>
          <a:xfrm>
            <a:off x="1087417" y="2226514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30/7/22-6/9/22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3B7694-ACC4-4CEA-90F2-A387BD70D8F6}"/>
              </a:ext>
            </a:extLst>
          </p:cNvPr>
          <p:cNvSpPr txBox="1"/>
          <p:nvPr/>
        </p:nvSpPr>
        <p:spPr>
          <a:xfrm>
            <a:off x="949496" y="3433914"/>
            <a:ext cx="1943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Since upgrade</a:t>
            </a:r>
            <a:endParaRPr lang="en-IL" sz="2400" dirty="0">
              <a:solidFill>
                <a:srgbClr val="0000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AD14FA-6CA9-43D5-8411-71FA12153D43}"/>
              </a:ext>
            </a:extLst>
          </p:cNvPr>
          <p:cNvSpPr txBox="1"/>
          <p:nvPr/>
        </p:nvSpPr>
        <p:spPr>
          <a:xfrm>
            <a:off x="1610797" y="1808753"/>
            <a:ext cx="620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Old</a:t>
            </a:r>
            <a:endParaRPr lang="en-IL" sz="2400" dirty="0">
              <a:solidFill>
                <a:srgbClr val="FF0000"/>
              </a:solidFill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C1F061A-8EE5-4502-9D0D-578838790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20313"/>
              </p:ext>
            </p:extLst>
          </p:nvPr>
        </p:nvGraphicFramePr>
        <p:xfrm>
          <a:off x="3172121" y="1549315"/>
          <a:ext cx="245002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6">
                  <a:extLst>
                    <a:ext uri="{9D8B030D-6E8A-4147-A177-3AD203B41FA5}">
                      <a16:colId xmlns:a16="http://schemas.microsoft.com/office/drawing/2014/main" val="2798805409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832118404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68429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m/s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2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COSMO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1.278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2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-0.18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1.197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0458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4288DC0-03C7-45E1-A177-BB456B826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00510"/>
              </p:ext>
            </p:extLst>
          </p:nvPr>
        </p:nvGraphicFramePr>
        <p:xfrm>
          <a:off x="6542444" y="1549315"/>
          <a:ext cx="245002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6">
                  <a:extLst>
                    <a:ext uri="{9D8B030D-6E8A-4147-A177-3AD203B41FA5}">
                      <a16:colId xmlns:a16="http://schemas.microsoft.com/office/drawing/2014/main" val="2798805409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832118404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68429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2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COSMO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-0.46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1.333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2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-0.40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1.304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04588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6BF9BF4-56DB-443B-86DC-DBADA1E3CE06}"/>
              </a:ext>
            </a:extLst>
          </p:cNvPr>
          <p:cNvSpPr txBox="1"/>
          <p:nvPr/>
        </p:nvSpPr>
        <p:spPr>
          <a:xfrm>
            <a:off x="1087417" y="3810725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30/7/23-6/9/23</a:t>
            </a:r>
            <a:endParaRPr lang="en-IL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DC120D-91E0-43E4-A512-4474D1BE6773}"/>
              </a:ext>
            </a:extLst>
          </p:cNvPr>
          <p:cNvSpPr txBox="1"/>
          <p:nvPr/>
        </p:nvSpPr>
        <p:spPr>
          <a:xfrm>
            <a:off x="-3844" y="4977352"/>
            <a:ext cx="12191999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</a:rPr>
              <a:t>Previously</a:t>
            </a:r>
            <a:r>
              <a:rPr lang="en-US" sz="1900" dirty="0"/>
              <a:t> the wind near the cities was too strong </a:t>
            </a:r>
            <a:r>
              <a:rPr lang="en-US" sz="1900" dirty="0">
                <a:sym typeface="Wingdings" panose="05000000000000000000" pitchFamily="2" charset="2"/>
              </a:rPr>
              <a:t> </a:t>
            </a:r>
            <a:r>
              <a:rPr lang="en-US" sz="1900" dirty="0"/>
              <a:t>we set large SSO friction </a:t>
            </a:r>
            <a:r>
              <a:rPr lang="en-US" sz="1900" dirty="0">
                <a:sym typeface="Wingdings" panose="05000000000000000000" pitchFamily="2" charset="2"/>
              </a:rPr>
              <a:t> underestimation far away from cities</a:t>
            </a:r>
            <a:endParaRPr lang="en-US" sz="19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FF"/>
                </a:solidFill>
              </a:rPr>
              <a:t>Now</a:t>
            </a:r>
            <a:r>
              <a:rPr lang="en-US" sz="1900" dirty="0"/>
              <a:t>, the wind near the cities is better represented </a:t>
            </a:r>
            <a:r>
              <a:rPr lang="en-US" sz="1900" dirty="0">
                <a:sym typeface="Wingdings" panose="05000000000000000000" pitchFamily="2" charset="2"/>
              </a:rPr>
              <a:t> we reduced SSO friction  increased wind far away from cities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ym typeface="Wingdings" panose="05000000000000000000" pitchFamily="2" charset="2"/>
              </a:rPr>
              <a:t>However, the improvement is too small!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A264BE0-B0B3-4D1A-9C08-747FDB136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556" y="5955378"/>
            <a:ext cx="601964" cy="5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54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5141AE-5DD8-4F13-AC72-32B241787EF7}"/>
              </a:ext>
            </a:extLst>
          </p:cNvPr>
          <p:cNvSpPr txBox="1"/>
          <p:nvPr/>
        </p:nvSpPr>
        <p:spPr>
          <a:xfrm>
            <a:off x="0" y="190421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Details on URBAN implementation at IMS</a:t>
            </a:r>
          </a:p>
          <a:p>
            <a:pPr algn="ctr"/>
            <a:r>
              <a:rPr lang="en-US" sz="2800" dirty="0"/>
              <a:t>(presented on July 2023)</a:t>
            </a:r>
            <a:endParaRPr lang="en-IL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16689-89B7-431F-9306-F5B3FE8361AC}"/>
              </a:ext>
            </a:extLst>
          </p:cNvPr>
          <p:cNvSpPr txBox="1"/>
          <p:nvPr/>
        </p:nvSpPr>
        <p:spPr>
          <a:xfrm>
            <a:off x="0" y="35226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 action="ppaction://hlinksldjump"/>
              </a:rPr>
              <a:t>Jump to conclusions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145186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B1EFE4-74D3-4331-80D0-F39BB2651E97}"/>
              </a:ext>
            </a:extLst>
          </p:cNvPr>
          <p:cNvSpPr txBox="1"/>
          <p:nvPr/>
        </p:nvSpPr>
        <p:spPr>
          <a:xfrm>
            <a:off x="1" y="2782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This time lets start from the results …</a:t>
            </a:r>
            <a:endParaRPr lang="en-IL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24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165" y="581306"/>
            <a:ext cx="2967946" cy="477879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24791" y="119641"/>
            <a:ext cx="5640052" cy="5375441"/>
            <a:chOff x="4829694" y="1502690"/>
            <a:chExt cx="2626822" cy="25035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7966" t="19385" r="22304" b="1"/>
            <a:stretch/>
          </p:blipFill>
          <p:spPr>
            <a:xfrm>
              <a:off x="4829694" y="1721520"/>
              <a:ext cx="2626822" cy="228475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29694" y="1502690"/>
              <a:ext cx="2626822" cy="215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ICON-IL domain (2.5km) driven by IFS</a:t>
              </a:r>
            </a:p>
          </p:txBody>
        </p:sp>
      </p:grpSp>
      <p:sp>
        <p:nvSpPr>
          <p:cNvPr id="12" name="Right Arrow 11"/>
          <p:cNvSpPr/>
          <p:nvPr/>
        </p:nvSpPr>
        <p:spPr>
          <a:xfrm rot="1519826">
            <a:off x="4253899" y="3960028"/>
            <a:ext cx="523499" cy="15576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8048" y="165807"/>
            <a:ext cx="32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FR_PAVED </a:t>
            </a:r>
            <a:r>
              <a:rPr lang="en-US" dirty="0" err="1"/>
              <a:t>GlobCover</a:t>
            </a:r>
            <a:endParaRPr lang="en-US" dirty="0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9255277" y="1953644"/>
            <a:ext cx="1660739" cy="149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922720" y="1685932"/>
            <a:ext cx="88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 Aviv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9639352" y="2453769"/>
            <a:ext cx="1418374" cy="138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57726" y="2407705"/>
            <a:ext cx="112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Jerusalem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96908" y="994609"/>
            <a:ext cx="50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55277" y="1290633"/>
            <a:ext cx="59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6BC77C-39CE-4EB7-9903-0F2B49217D3F}"/>
              </a:ext>
            </a:extLst>
          </p:cNvPr>
          <p:cNvSpPr txBox="1"/>
          <p:nvPr/>
        </p:nvSpPr>
        <p:spPr>
          <a:xfrm>
            <a:off x="8135020" y="5458443"/>
            <a:ext cx="240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Strong underestimation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575547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3E49A6-7E10-4F34-96D0-756583012836}"/>
              </a:ext>
            </a:extLst>
          </p:cNvPr>
          <p:cNvSpPr txBox="1"/>
          <p:nvPr/>
        </p:nvSpPr>
        <p:spPr>
          <a:xfrm>
            <a:off x="838986" y="6240990"/>
            <a:ext cx="105183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Classes 27, 28, 29, 32 are partially urban. Taking them as 1 leads to overestimation in Urban fraction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63B026-550E-4BC0-A4FF-B2B5E99FF753}"/>
              </a:ext>
            </a:extLst>
          </p:cNvPr>
          <p:cNvSpPr/>
          <p:nvPr/>
        </p:nvSpPr>
        <p:spPr>
          <a:xfrm>
            <a:off x="4389234" y="1641847"/>
            <a:ext cx="2247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ECOCLIMAP-SG (300m resolution)</a:t>
            </a:r>
            <a:endParaRPr lang="aa-E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14ED8-0F2D-47F2-AFC8-2E1C84735808}"/>
              </a:ext>
            </a:extLst>
          </p:cNvPr>
          <p:cNvSpPr/>
          <p:nvPr/>
        </p:nvSpPr>
        <p:spPr>
          <a:xfrm>
            <a:off x="4101458" y="680297"/>
            <a:ext cx="2826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Carmela </a:t>
            </a:r>
            <a:r>
              <a:rPr lang="en-US" dirty="0" err="1">
                <a:solidFill>
                  <a:srgbClr val="1D2228"/>
                </a:solidFill>
                <a:latin typeface="Helvetica Neue"/>
              </a:rPr>
              <a:t>Apreda</a:t>
            </a:r>
            <a:r>
              <a:rPr lang="en-US" dirty="0">
                <a:solidFill>
                  <a:srgbClr val="1D2228"/>
                </a:solidFill>
                <a:latin typeface="Helvetica Neue"/>
              </a:rPr>
              <a:t> (CMCC)</a:t>
            </a:r>
            <a:endParaRPr lang="aa-ET" dirty="0">
              <a:solidFill>
                <a:srgbClr val="1D2228"/>
              </a:solidFill>
              <a:latin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4EE1FE-1349-4303-B49D-50BB66DA77E1}"/>
              </a:ext>
            </a:extLst>
          </p:cNvPr>
          <p:cNvSpPr/>
          <p:nvPr/>
        </p:nvSpPr>
        <p:spPr>
          <a:xfrm>
            <a:off x="4389234" y="2880396"/>
            <a:ext cx="2247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Roni </a:t>
            </a:r>
            <a:r>
              <a:rPr lang="en-US" dirty="0" err="1">
                <a:solidFill>
                  <a:srgbClr val="1D2228"/>
                </a:solidFill>
                <a:latin typeface="Helvetica Neue"/>
              </a:rPr>
              <a:t>Drori</a:t>
            </a:r>
            <a:r>
              <a:rPr lang="en-US" dirty="0">
                <a:solidFill>
                  <a:srgbClr val="1D2228"/>
                </a:solidFill>
                <a:latin typeface="Helvetica Neue"/>
              </a:rPr>
              <a:t> (IMS)</a:t>
            </a:r>
            <a:endParaRPr lang="aa-E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8F4BD-F852-48E4-BF2C-47D125A6C239}"/>
              </a:ext>
            </a:extLst>
          </p:cNvPr>
          <p:cNvSpPr/>
          <p:nvPr/>
        </p:nvSpPr>
        <p:spPr>
          <a:xfrm>
            <a:off x="4339149" y="3841946"/>
            <a:ext cx="23472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Urban classes 24-33 </a:t>
            </a:r>
          </a:p>
          <a:p>
            <a:pPr algn="ctr"/>
            <a:r>
              <a:rPr lang="en-US" sz="2800" b="1" dirty="0">
                <a:solidFill>
                  <a:srgbClr val="1D2228"/>
                </a:solidFill>
                <a:latin typeface="Helvetica Neue"/>
              </a:rPr>
              <a:t>↓</a:t>
            </a:r>
          </a:p>
          <a:p>
            <a:pPr algn="ctr"/>
            <a:r>
              <a:rPr lang="en-US" dirty="0" err="1">
                <a:solidFill>
                  <a:srgbClr val="1D2228"/>
                </a:solidFill>
                <a:latin typeface="Helvetica Neue"/>
              </a:rPr>
              <a:t>GlobCover</a:t>
            </a:r>
            <a:r>
              <a:rPr lang="en-US" dirty="0">
                <a:solidFill>
                  <a:srgbClr val="1D2228"/>
                </a:solidFill>
                <a:latin typeface="Helvetica Neue"/>
              </a:rPr>
              <a:t> class 19</a:t>
            </a:r>
          </a:p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on triangular grid</a:t>
            </a:r>
            <a:endParaRPr lang="aa-ET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5FBC9C2-46AA-4C50-98F7-A1BE75D62671}"/>
              </a:ext>
            </a:extLst>
          </p:cNvPr>
          <p:cNvSpPr/>
          <p:nvPr/>
        </p:nvSpPr>
        <p:spPr>
          <a:xfrm>
            <a:off x="5267689" y="1163130"/>
            <a:ext cx="490194" cy="36521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8BC0792-210D-4EA2-ACCF-606DFF917ADF}"/>
              </a:ext>
            </a:extLst>
          </p:cNvPr>
          <p:cNvSpPr/>
          <p:nvPr/>
        </p:nvSpPr>
        <p:spPr>
          <a:xfrm>
            <a:off x="5267689" y="2401679"/>
            <a:ext cx="490194" cy="36521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8015591-385A-45D0-AB4A-00376476FE06}"/>
              </a:ext>
            </a:extLst>
          </p:cNvPr>
          <p:cNvSpPr/>
          <p:nvPr/>
        </p:nvSpPr>
        <p:spPr>
          <a:xfrm>
            <a:off x="5267689" y="3359113"/>
            <a:ext cx="490194" cy="36521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F26507-92BB-41E8-AF3D-E955B116B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04" y="165807"/>
            <a:ext cx="3153215" cy="5772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4CE1FE-2975-4A4E-A33D-D99B2D4AE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02"/>
          <a:stretch/>
        </p:blipFill>
        <p:spPr>
          <a:xfrm>
            <a:off x="7802767" y="552495"/>
            <a:ext cx="3052084" cy="47731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18E6E1-B142-435F-AE2E-CC86C943F298}"/>
              </a:ext>
            </a:extLst>
          </p:cNvPr>
          <p:cNvSpPr txBox="1"/>
          <p:nvPr/>
        </p:nvSpPr>
        <p:spPr>
          <a:xfrm>
            <a:off x="7719348" y="165807"/>
            <a:ext cx="32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FR_PAVED NEW1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9D8D929-BD21-406E-AFCA-A6B2395D8394}"/>
              </a:ext>
            </a:extLst>
          </p:cNvPr>
          <p:cNvSpPr/>
          <p:nvPr/>
        </p:nvSpPr>
        <p:spPr>
          <a:xfrm rot="16200000">
            <a:off x="6924505" y="4518528"/>
            <a:ext cx="490194" cy="704149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66EEA5-F423-4FB9-9496-99FB20646497}"/>
              </a:ext>
            </a:extLst>
          </p:cNvPr>
          <p:cNvSpPr txBox="1"/>
          <p:nvPr/>
        </p:nvSpPr>
        <p:spPr>
          <a:xfrm>
            <a:off x="8396908" y="994609"/>
            <a:ext cx="50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sea</a:t>
            </a:r>
          </a:p>
        </p:txBody>
      </p:sp>
    </p:spTree>
    <p:extLst>
      <p:ext uri="{BB962C8B-B14F-4D97-AF65-F5344CB8AC3E}">
        <p14:creationId xmlns:p14="http://schemas.microsoft.com/office/powerpoint/2010/main" val="34292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315" y="496899"/>
            <a:ext cx="3327649" cy="4906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3E49A6-7E10-4F34-96D0-756583012836}"/>
              </a:ext>
            </a:extLst>
          </p:cNvPr>
          <p:cNvSpPr txBox="1"/>
          <p:nvPr/>
        </p:nvSpPr>
        <p:spPr>
          <a:xfrm>
            <a:off x="838986" y="6240990"/>
            <a:ext cx="105183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overestimation in Urban fraction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63B026-550E-4BC0-A4FF-B2B5E99FF753}"/>
              </a:ext>
            </a:extLst>
          </p:cNvPr>
          <p:cNvSpPr/>
          <p:nvPr/>
        </p:nvSpPr>
        <p:spPr>
          <a:xfrm>
            <a:off x="3483206" y="1641847"/>
            <a:ext cx="2247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Roni </a:t>
            </a:r>
            <a:r>
              <a:rPr lang="en-US" dirty="0" err="1">
                <a:solidFill>
                  <a:srgbClr val="1D2228"/>
                </a:solidFill>
                <a:latin typeface="Helvetica Neue"/>
              </a:rPr>
              <a:t>Drori</a:t>
            </a:r>
            <a:r>
              <a:rPr lang="en-US" dirty="0">
                <a:solidFill>
                  <a:srgbClr val="1D2228"/>
                </a:solidFill>
                <a:latin typeface="Helvetica Neue"/>
              </a:rPr>
              <a:t> (IMS)</a:t>
            </a:r>
            <a:endParaRPr lang="aa-E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14ED8-0F2D-47F2-AFC8-2E1C84735808}"/>
              </a:ext>
            </a:extLst>
          </p:cNvPr>
          <p:cNvSpPr/>
          <p:nvPr/>
        </p:nvSpPr>
        <p:spPr>
          <a:xfrm>
            <a:off x="1869003" y="375471"/>
            <a:ext cx="5475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European Space Agency (ESA) </a:t>
            </a:r>
            <a:r>
              <a:rPr lang="en-US" dirty="0" err="1"/>
              <a:t>WorldCover</a:t>
            </a:r>
            <a:r>
              <a:rPr lang="en-US" dirty="0"/>
              <a:t> 10 m 2021 product </a:t>
            </a:r>
            <a:r>
              <a:rPr lang="en-US" dirty="0">
                <a:hlinkClick r:id="rId3"/>
              </a:rPr>
              <a:t>https://esa-worldcover.org/en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4EE1FE-1349-4303-B49D-50BB66DA77E1}"/>
              </a:ext>
            </a:extLst>
          </p:cNvPr>
          <p:cNvSpPr/>
          <p:nvPr/>
        </p:nvSpPr>
        <p:spPr>
          <a:xfrm>
            <a:off x="3483206" y="2573173"/>
            <a:ext cx="2247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10 land use classes</a:t>
            </a:r>
            <a:endParaRPr lang="aa-E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8F4BD-F852-48E4-BF2C-47D125A6C239}"/>
              </a:ext>
            </a:extLst>
          </p:cNvPr>
          <p:cNvSpPr/>
          <p:nvPr/>
        </p:nvSpPr>
        <p:spPr>
          <a:xfrm>
            <a:off x="3433121" y="3433145"/>
            <a:ext cx="2347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1D2228"/>
                </a:solidFill>
                <a:latin typeface="Helvetica Neue"/>
              </a:rPr>
              <a:t>GlobCover</a:t>
            </a:r>
            <a:r>
              <a:rPr lang="en-US" dirty="0">
                <a:solidFill>
                  <a:srgbClr val="1D2228"/>
                </a:solidFill>
                <a:latin typeface="Helvetica Neue"/>
              </a:rPr>
              <a:t> classes 3,7,11,18,19, 20,21,22,23</a:t>
            </a:r>
          </a:p>
          <a:p>
            <a:pPr algn="ctr"/>
            <a:r>
              <a:rPr lang="en-US" dirty="0">
                <a:solidFill>
                  <a:srgbClr val="1D2228"/>
                </a:solidFill>
                <a:latin typeface="Helvetica Neue"/>
              </a:rPr>
              <a:t>on triangular grid</a:t>
            </a:r>
            <a:endParaRPr lang="aa-ET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5FBC9C2-46AA-4C50-98F7-A1BE75D62671}"/>
              </a:ext>
            </a:extLst>
          </p:cNvPr>
          <p:cNvSpPr/>
          <p:nvPr/>
        </p:nvSpPr>
        <p:spPr>
          <a:xfrm>
            <a:off x="4361661" y="1163130"/>
            <a:ext cx="490194" cy="36521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8BC0792-210D-4EA2-ACCF-606DFF917ADF}"/>
              </a:ext>
            </a:extLst>
          </p:cNvPr>
          <p:cNvSpPr/>
          <p:nvPr/>
        </p:nvSpPr>
        <p:spPr>
          <a:xfrm>
            <a:off x="4361661" y="2130798"/>
            <a:ext cx="490194" cy="36521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8015591-385A-45D0-AB4A-00376476FE06}"/>
              </a:ext>
            </a:extLst>
          </p:cNvPr>
          <p:cNvSpPr/>
          <p:nvPr/>
        </p:nvSpPr>
        <p:spPr>
          <a:xfrm>
            <a:off x="4361661" y="3005217"/>
            <a:ext cx="490194" cy="36521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18E6E1-B142-435F-AE2E-CC86C943F298}"/>
              </a:ext>
            </a:extLst>
          </p:cNvPr>
          <p:cNvSpPr txBox="1"/>
          <p:nvPr/>
        </p:nvSpPr>
        <p:spPr>
          <a:xfrm>
            <a:off x="7719348" y="165807"/>
            <a:ext cx="32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FR_PAVED NEW2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9D8D929-BD21-406E-AFCA-A6B2395D8394}"/>
              </a:ext>
            </a:extLst>
          </p:cNvPr>
          <p:cNvSpPr/>
          <p:nvPr/>
        </p:nvSpPr>
        <p:spPr>
          <a:xfrm rot="16200000">
            <a:off x="6460330" y="3357839"/>
            <a:ext cx="490194" cy="1632504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66EEA5-F423-4FB9-9496-99FB20646497}"/>
              </a:ext>
            </a:extLst>
          </p:cNvPr>
          <p:cNvSpPr txBox="1"/>
          <p:nvPr/>
        </p:nvSpPr>
        <p:spPr>
          <a:xfrm>
            <a:off x="8396908" y="994609"/>
            <a:ext cx="50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sea</a:t>
            </a:r>
          </a:p>
        </p:txBody>
      </p:sp>
    </p:spTree>
    <p:extLst>
      <p:ext uri="{BB962C8B-B14F-4D97-AF65-F5344CB8AC3E}">
        <p14:creationId xmlns:p14="http://schemas.microsoft.com/office/powerpoint/2010/main" val="1668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63" y="1768980"/>
            <a:ext cx="10327142" cy="288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0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182"/>
            <a:ext cx="12192000" cy="5495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18E6E1-B142-435F-AE2E-CC86C943F298}"/>
              </a:ext>
            </a:extLst>
          </p:cNvPr>
          <p:cNvSpPr txBox="1"/>
          <p:nvPr/>
        </p:nvSpPr>
        <p:spPr>
          <a:xfrm>
            <a:off x="4493664" y="165807"/>
            <a:ext cx="32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FR_PAVED NEW1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657" y="165807"/>
            <a:ext cx="32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FR_PAVED </a:t>
            </a:r>
            <a:r>
              <a:rPr lang="en-US" dirty="0" err="1"/>
              <a:t>GlobCover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8E6E1-B142-435F-AE2E-CC86C943F298}"/>
              </a:ext>
            </a:extLst>
          </p:cNvPr>
          <p:cNvSpPr txBox="1"/>
          <p:nvPr/>
        </p:nvSpPr>
        <p:spPr>
          <a:xfrm>
            <a:off x="8636950" y="165807"/>
            <a:ext cx="32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FR_PAVED NEW2</a:t>
            </a:r>
          </a:p>
        </p:txBody>
      </p:sp>
    </p:spTree>
    <p:extLst>
      <p:ext uri="{BB962C8B-B14F-4D97-AF65-F5344CB8AC3E}">
        <p14:creationId xmlns:p14="http://schemas.microsoft.com/office/powerpoint/2010/main" val="2365261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5F227B-0678-4A51-A0B2-3D6E5DC08EE0}"/>
              </a:ext>
            </a:extLst>
          </p:cNvPr>
          <p:cNvSpPr txBox="1"/>
          <p:nvPr/>
        </p:nvSpPr>
        <p:spPr>
          <a:xfrm>
            <a:off x="838986" y="852913"/>
            <a:ext cx="1051837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6 days experiment: 27/2/2023-4/3/2023   00 UTC   + 78h on ATOS@ECMWF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A5C338-E75E-444C-8377-61E8187F4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855223"/>
              </p:ext>
            </p:extLst>
          </p:nvPr>
        </p:nvGraphicFramePr>
        <p:xfrm>
          <a:off x="1937994" y="1816037"/>
          <a:ext cx="814685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928">
                  <a:extLst>
                    <a:ext uri="{9D8B030D-6E8A-4147-A177-3AD203B41FA5}">
                      <a16:colId xmlns:a16="http://schemas.microsoft.com/office/drawing/2014/main" val="845464543"/>
                    </a:ext>
                  </a:extLst>
                </a:gridCol>
                <a:gridCol w="1758251">
                  <a:extLst>
                    <a:ext uri="{9D8B030D-6E8A-4147-A177-3AD203B41FA5}">
                      <a16:colId xmlns:a16="http://schemas.microsoft.com/office/drawing/2014/main" val="3212804491"/>
                    </a:ext>
                  </a:extLst>
                </a:gridCol>
                <a:gridCol w="1313180">
                  <a:extLst>
                    <a:ext uri="{9D8B030D-6E8A-4147-A177-3AD203B41FA5}">
                      <a16:colId xmlns:a16="http://schemas.microsoft.com/office/drawing/2014/main" val="3838535704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1140378947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Experiment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lterra_urb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lurbalb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lurbahf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fr_paved</a:t>
                      </a:r>
                      <a:endParaRPr lang="aa-ET" sz="28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5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ref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GlobCover</a:t>
                      </a:r>
                      <a:endParaRPr lang="aa-ET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953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/>
                        <a:t>urb_car</a:t>
                      </a:r>
                      <a:endParaRPr lang="aa-ET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True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True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True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NEW1</a:t>
                      </a:r>
                      <a:endParaRPr lang="aa-ET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47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/>
                        <a:t>ref_esa</a:t>
                      </a:r>
                      <a:endParaRPr lang="aa-ET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NEW2</a:t>
                      </a:r>
                      <a:endParaRPr lang="aa-ET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12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/>
                        <a:t>urb_esa</a:t>
                      </a:r>
                      <a:endParaRPr lang="aa-ET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True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True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True</a:t>
                      </a:r>
                      <a:endParaRPr lang="aa-E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NEW2</a:t>
                      </a:r>
                      <a:endParaRPr lang="aa-ET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6E3AAA5-F108-4485-9236-61512143E37F}"/>
              </a:ext>
            </a:extLst>
          </p:cNvPr>
          <p:cNvSpPr/>
          <p:nvPr/>
        </p:nvSpPr>
        <p:spPr>
          <a:xfrm>
            <a:off x="5751317" y="4447527"/>
            <a:ext cx="11952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a-ET" sz="1400" dirty="0">
                <a:solidFill>
                  <a:srgbClr val="00B050"/>
                </a:solidFill>
              </a:rPr>
              <a:t>use urban albedo and emissivity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4FC4D5-B78D-4326-93C2-05B2D7FF94DC}"/>
              </a:ext>
            </a:extLst>
          </p:cNvPr>
          <p:cNvSpPr/>
          <p:nvPr/>
        </p:nvSpPr>
        <p:spPr>
          <a:xfrm>
            <a:off x="6878217" y="4447527"/>
            <a:ext cx="15416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use urban anthropogenic heat flux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0D8050-1199-4AF7-82DD-AF4F49CED23F}"/>
              </a:ext>
            </a:extLst>
          </p:cNvPr>
          <p:cNvSpPr/>
          <p:nvPr/>
        </p:nvSpPr>
        <p:spPr>
          <a:xfrm>
            <a:off x="2172" y="5473858"/>
            <a:ext cx="121898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lterra_urb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! activate urban model TERRA_URB (modified heat capacity and thermal conductivity)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lurbalb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! use urban albedo and emissivity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lurbahf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! use urban anthropogenic heat flux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itype_kbmo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=2 ! type of bluff-body thermal roughness length parameterization (2: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Brutsaert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Kanda)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itype_eisa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=3 ! type of evaporation from impervious surface area. Commented in the code.</a:t>
            </a:r>
            <a:endParaRPr lang="aa-ET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40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177" y="458444"/>
            <a:ext cx="4619625" cy="5753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0" y="427778"/>
            <a:ext cx="4762500" cy="5934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67572-9E8C-45A6-978D-397D17047E4E}"/>
              </a:ext>
            </a:extLst>
          </p:cNvPr>
          <p:cNvSpPr txBox="1"/>
          <p:nvPr/>
        </p:nvSpPr>
        <p:spPr>
          <a:xfrm>
            <a:off x="1360987" y="6167520"/>
            <a:ext cx="2062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/>
              <a:t>urb_car</a:t>
            </a:r>
            <a:r>
              <a:rPr lang="en-US" sz="3200" dirty="0"/>
              <a:t>-ref</a:t>
            </a:r>
            <a:endParaRPr lang="aa-ET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7915F-90BD-47DA-BD87-377D1ECF3AB1}"/>
              </a:ext>
            </a:extLst>
          </p:cNvPr>
          <p:cNvSpPr txBox="1"/>
          <p:nvPr/>
        </p:nvSpPr>
        <p:spPr>
          <a:xfrm>
            <a:off x="1474831" y="1123239"/>
            <a:ext cx="603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6A92C-D2DC-4217-99B6-1B9369D03EE3}"/>
              </a:ext>
            </a:extLst>
          </p:cNvPr>
          <p:cNvSpPr txBox="1"/>
          <p:nvPr/>
        </p:nvSpPr>
        <p:spPr>
          <a:xfrm>
            <a:off x="2471128" y="1492571"/>
            <a:ext cx="85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43731-8C64-471A-976E-2B54DB754FF4}"/>
              </a:ext>
            </a:extLst>
          </p:cNvPr>
          <p:cNvSpPr txBox="1"/>
          <p:nvPr/>
        </p:nvSpPr>
        <p:spPr>
          <a:xfrm>
            <a:off x="1048824" y="4319345"/>
            <a:ext cx="85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land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3531DD-C906-4D86-8D41-2FB54A671B9C}"/>
              </a:ext>
            </a:extLst>
          </p:cNvPr>
          <p:cNvSpPr/>
          <p:nvPr/>
        </p:nvSpPr>
        <p:spPr>
          <a:xfrm>
            <a:off x="1056187" y="3431458"/>
            <a:ext cx="304800" cy="98323"/>
          </a:xfrm>
          <a:custGeom>
            <a:avLst/>
            <a:gdLst>
              <a:gd name="connsiteX0" fmla="*/ 304800 w 304800"/>
              <a:gd name="connsiteY0" fmla="*/ 0 h 98323"/>
              <a:gd name="connsiteX1" fmla="*/ 137651 w 304800"/>
              <a:gd name="connsiteY1" fmla="*/ 78658 h 98323"/>
              <a:gd name="connsiteX2" fmla="*/ 0 w 304800"/>
              <a:gd name="connsiteY2" fmla="*/ 98323 h 9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98323">
                <a:moveTo>
                  <a:pt x="304800" y="0"/>
                </a:moveTo>
                <a:cubicBezTo>
                  <a:pt x="246625" y="31135"/>
                  <a:pt x="188451" y="62271"/>
                  <a:pt x="137651" y="78658"/>
                </a:cubicBezTo>
                <a:cubicBezTo>
                  <a:pt x="86851" y="95045"/>
                  <a:pt x="43425" y="96684"/>
                  <a:pt x="0" y="9832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C67572-9E8C-45A6-978D-397D17047E4E}"/>
              </a:ext>
            </a:extLst>
          </p:cNvPr>
          <p:cNvSpPr txBox="1"/>
          <p:nvPr/>
        </p:nvSpPr>
        <p:spPr>
          <a:xfrm>
            <a:off x="7649161" y="6167520"/>
            <a:ext cx="2113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/>
              <a:t>urb_esa</a:t>
            </a:r>
            <a:r>
              <a:rPr lang="en-US" sz="3200" dirty="0"/>
              <a:t>-ref</a:t>
            </a:r>
            <a:endParaRPr lang="aa-ET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A7915F-90BD-47DA-BD87-377D1ECF3AB1}"/>
              </a:ext>
            </a:extLst>
          </p:cNvPr>
          <p:cNvSpPr txBox="1"/>
          <p:nvPr/>
        </p:nvSpPr>
        <p:spPr>
          <a:xfrm>
            <a:off x="7788749" y="1123239"/>
            <a:ext cx="603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C6A92C-D2DC-4217-99B6-1B9369D03EE3}"/>
              </a:ext>
            </a:extLst>
          </p:cNvPr>
          <p:cNvSpPr txBox="1"/>
          <p:nvPr/>
        </p:nvSpPr>
        <p:spPr>
          <a:xfrm>
            <a:off x="8785046" y="1492571"/>
            <a:ext cx="85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43731-8C64-471A-976E-2B54DB754FF4}"/>
              </a:ext>
            </a:extLst>
          </p:cNvPr>
          <p:cNvSpPr txBox="1"/>
          <p:nvPr/>
        </p:nvSpPr>
        <p:spPr>
          <a:xfrm>
            <a:off x="7362742" y="4319345"/>
            <a:ext cx="85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land</a:t>
            </a:r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003531DD-C906-4D86-8D41-2FB54A671B9C}"/>
              </a:ext>
            </a:extLst>
          </p:cNvPr>
          <p:cNvSpPr/>
          <p:nvPr/>
        </p:nvSpPr>
        <p:spPr>
          <a:xfrm>
            <a:off x="7370105" y="3431458"/>
            <a:ext cx="304800" cy="98323"/>
          </a:xfrm>
          <a:custGeom>
            <a:avLst/>
            <a:gdLst>
              <a:gd name="connsiteX0" fmla="*/ 304800 w 304800"/>
              <a:gd name="connsiteY0" fmla="*/ 0 h 98323"/>
              <a:gd name="connsiteX1" fmla="*/ 137651 w 304800"/>
              <a:gd name="connsiteY1" fmla="*/ 78658 h 98323"/>
              <a:gd name="connsiteX2" fmla="*/ 0 w 304800"/>
              <a:gd name="connsiteY2" fmla="*/ 98323 h 9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98323">
                <a:moveTo>
                  <a:pt x="304800" y="0"/>
                </a:moveTo>
                <a:cubicBezTo>
                  <a:pt x="246625" y="31135"/>
                  <a:pt x="188451" y="62271"/>
                  <a:pt x="137651" y="78658"/>
                </a:cubicBezTo>
                <a:cubicBezTo>
                  <a:pt x="86851" y="95045"/>
                  <a:pt x="43425" y="96684"/>
                  <a:pt x="0" y="9832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661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Night: heat island. The heat capacity of the cities keeps the daytime heat during the night</a:t>
            </a:r>
          </a:p>
        </p:txBody>
      </p:sp>
    </p:spTree>
    <p:extLst>
      <p:ext uri="{BB962C8B-B14F-4D97-AF65-F5344CB8AC3E}">
        <p14:creationId xmlns:p14="http://schemas.microsoft.com/office/powerpoint/2010/main" val="3880647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819" y="411666"/>
            <a:ext cx="4791075" cy="5915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86" y="363908"/>
            <a:ext cx="4743450" cy="6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67572-9E8C-45A6-978D-397D17047E4E}"/>
              </a:ext>
            </a:extLst>
          </p:cNvPr>
          <p:cNvSpPr txBox="1"/>
          <p:nvPr/>
        </p:nvSpPr>
        <p:spPr>
          <a:xfrm>
            <a:off x="1360987" y="6167520"/>
            <a:ext cx="2062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/>
              <a:t>urb_car</a:t>
            </a:r>
            <a:r>
              <a:rPr lang="en-US" sz="3200" dirty="0"/>
              <a:t>-ref</a:t>
            </a:r>
            <a:endParaRPr lang="aa-ET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7915F-90BD-47DA-BD87-377D1ECF3AB1}"/>
              </a:ext>
            </a:extLst>
          </p:cNvPr>
          <p:cNvSpPr txBox="1"/>
          <p:nvPr/>
        </p:nvSpPr>
        <p:spPr>
          <a:xfrm>
            <a:off x="1474831" y="1123239"/>
            <a:ext cx="603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6A92C-D2DC-4217-99B6-1B9369D03EE3}"/>
              </a:ext>
            </a:extLst>
          </p:cNvPr>
          <p:cNvSpPr txBox="1"/>
          <p:nvPr/>
        </p:nvSpPr>
        <p:spPr>
          <a:xfrm>
            <a:off x="2471128" y="1492571"/>
            <a:ext cx="85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43731-8C64-471A-976E-2B54DB754FF4}"/>
              </a:ext>
            </a:extLst>
          </p:cNvPr>
          <p:cNvSpPr txBox="1"/>
          <p:nvPr/>
        </p:nvSpPr>
        <p:spPr>
          <a:xfrm>
            <a:off x="1048824" y="4319345"/>
            <a:ext cx="85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land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3531DD-C906-4D86-8D41-2FB54A671B9C}"/>
              </a:ext>
            </a:extLst>
          </p:cNvPr>
          <p:cNvSpPr/>
          <p:nvPr/>
        </p:nvSpPr>
        <p:spPr>
          <a:xfrm>
            <a:off x="1056187" y="3431458"/>
            <a:ext cx="304800" cy="98323"/>
          </a:xfrm>
          <a:custGeom>
            <a:avLst/>
            <a:gdLst>
              <a:gd name="connsiteX0" fmla="*/ 304800 w 304800"/>
              <a:gd name="connsiteY0" fmla="*/ 0 h 98323"/>
              <a:gd name="connsiteX1" fmla="*/ 137651 w 304800"/>
              <a:gd name="connsiteY1" fmla="*/ 78658 h 98323"/>
              <a:gd name="connsiteX2" fmla="*/ 0 w 304800"/>
              <a:gd name="connsiteY2" fmla="*/ 98323 h 9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98323">
                <a:moveTo>
                  <a:pt x="304800" y="0"/>
                </a:moveTo>
                <a:cubicBezTo>
                  <a:pt x="246625" y="31135"/>
                  <a:pt x="188451" y="62271"/>
                  <a:pt x="137651" y="78658"/>
                </a:cubicBezTo>
                <a:cubicBezTo>
                  <a:pt x="86851" y="95045"/>
                  <a:pt x="43425" y="96684"/>
                  <a:pt x="0" y="9832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C67572-9E8C-45A6-978D-397D17047E4E}"/>
              </a:ext>
            </a:extLst>
          </p:cNvPr>
          <p:cNvSpPr txBox="1"/>
          <p:nvPr/>
        </p:nvSpPr>
        <p:spPr>
          <a:xfrm>
            <a:off x="7649161" y="6167520"/>
            <a:ext cx="2113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/>
              <a:t>urb_esa</a:t>
            </a:r>
            <a:r>
              <a:rPr lang="en-US" sz="3200" dirty="0"/>
              <a:t>-ref</a:t>
            </a:r>
            <a:endParaRPr lang="aa-ET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A7915F-90BD-47DA-BD87-377D1ECF3AB1}"/>
              </a:ext>
            </a:extLst>
          </p:cNvPr>
          <p:cNvSpPr txBox="1"/>
          <p:nvPr/>
        </p:nvSpPr>
        <p:spPr>
          <a:xfrm>
            <a:off x="7788749" y="1123239"/>
            <a:ext cx="603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C6A92C-D2DC-4217-99B6-1B9369D03EE3}"/>
              </a:ext>
            </a:extLst>
          </p:cNvPr>
          <p:cNvSpPr txBox="1"/>
          <p:nvPr/>
        </p:nvSpPr>
        <p:spPr>
          <a:xfrm>
            <a:off x="8785046" y="1492571"/>
            <a:ext cx="85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43731-8C64-471A-976E-2B54DB754FF4}"/>
              </a:ext>
            </a:extLst>
          </p:cNvPr>
          <p:cNvSpPr txBox="1"/>
          <p:nvPr/>
        </p:nvSpPr>
        <p:spPr>
          <a:xfrm>
            <a:off x="7362742" y="4319345"/>
            <a:ext cx="85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land</a:t>
            </a:r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003531DD-C906-4D86-8D41-2FB54A671B9C}"/>
              </a:ext>
            </a:extLst>
          </p:cNvPr>
          <p:cNvSpPr/>
          <p:nvPr/>
        </p:nvSpPr>
        <p:spPr>
          <a:xfrm>
            <a:off x="7370105" y="3431458"/>
            <a:ext cx="304800" cy="98323"/>
          </a:xfrm>
          <a:custGeom>
            <a:avLst/>
            <a:gdLst>
              <a:gd name="connsiteX0" fmla="*/ 304800 w 304800"/>
              <a:gd name="connsiteY0" fmla="*/ 0 h 98323"/>
              <a:gd name="connsiteX1" fmla="*/ 137651 w 304800"/>
              <a:gd name="connsiteY1" fmla="*/ 78658 h 98323"/>
              <a:gd name="connsiteX2" fmla="*/ 0 w 304800"/>
              <a:gd name="connsiteY2" fmla="*/ 98323 h 9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98323">
                <a:moveTo>
                  <a:pt x="304800" y="0"/>
                </a:moveTo>
                <a:cubicBezTo>
                  <a:pt x="246625" y="31135"/>
                  <a:pt x="188451" y="62271"/>
                  <a:pt x="137651" y="78658"/>
                </a:cubicBezTo>
                <a:cubicBezTo>
                  <a:pt x="86851" y="95045"/>
                  <a:pt x="43425" y="96684"/>
                  <a:pt x="0" y="9832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661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 noon. The heat capacity of the cities keeps the nighttime cool air during the day</a:t>
            </a:r>
          </a:p>
        </p:txBody>
      </p:sp>
    </p:spTree>
    <p:extLst>
      <p:ext uri="{BB962C8B-B14F-4D97-AF65-F5344CB8AC3E}">
        <p14:creationId xmlns:p14="http://schemas.microsoft.com/office/powerpoint/2010/main" val="1964954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75" y="0"/>
            <a:ext cx="11088249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734086" y="282011"/>
            <a:ext cx="410198" cy="692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01443" y="974221"/>
            <a:ext cx="11753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FR_PAVED NEW1</a:t>
            </a:r>
          </a:p>
        </p:txBody>
      </p:sp>
      <p:sp>
        <p:nvSpPr>
          <p:cNvPr id="9" name="Rectangle 8"/>
          <p:cNvSpPr/>
          <p:nvPr/>
        </p:nvSpPr>
        <p:spPr>
          <a:xfrm>
            <a:off x="7076764" y="712611"/>
            <a:ext cx="11753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FR_PAVED NEW2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7349384" y="282012"/>
            <a:ext cx="315042" cy="430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6255" y="1579110"/>
            <a:ext cx="29304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 effect in rural area. Good!</a:t>
            </a:r>
          </a:p>
        </p:txBody>
      </p:sp>
    </p:spTree>
    <p:extLst>
      <p:ext uri="{BB962C8B-B14F-4D97-AF65-F5344CB8AC3E}">
        <p14:creationId xmlns:p14="http://schemas.microsoft.com/office/powerpoint/2010/main" val="861851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14" y="0"/>
            <a:ext cx="11098572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383708" y="341832"/>
            <a:ext cx="410198" cy="692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51065" y="1034042"/>
            <a:ext cx="11753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FR_PAVED NEW1</a:t>
            </a:r>
          </a:p>
        </p:txBody>
      </p:sp>
      <p:sp>
        <p:nvSpPr>
          <p:cNvPr id="7" name="Rectangle 6"/>
          <p:cNvSpPr/>
          <p:nvPr/>
        </p:nvSpPr>
        <p:spPr>
          <a:xfrm>
            <a:off x="6726386" y="772432"/>
            <a:ext cx="11753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FR_PAVED NEW2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7067372" y="341832"/>
            <a:ext cx="246676" cy="43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20747" y="1832112"/>
            <a:ext cx="39846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Small effect in weakly urban area. Good!</a:t>
            </a:r>
          </a:p>
        </p:txBody>
      </p:sp>
    </p:spTree>
    <p:extLst>
      <p:ext uri="{BB962C8B-B14F-4D97-AF65-F5344CB8AC3E}">
        <p14:creationId xmlns:p14="http://schemas.microsoft.com/office/powerpoint/2010/main" val="364805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805" y="666248"/>
            <a:ext cx="7113069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Platform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	Time Critical Suite on the ECMWF HPC </a:t>
            </a:r>
            <a:endParaRPr lang="en-US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Model setup: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Domain: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4-45.5E/25.5-53N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62890" lvl="1" fontAlgn="base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		Resolution: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~2.5km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horizontal, 65 levels vertical</a:t>
            </a:r>
          </a:p>
          <a:p>
            <a:pPr marL="262890" lvl="1" fontAlgn="base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		Range: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90h,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IC/BC: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det. IFS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Oper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 runs: 	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2 runs/day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(00, 12 UTC)</a:t>
            </a: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Data assimilation: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LHN (IMS radar + OPERA)</a:t>
            </a: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When CAMS model predicts heavy haze, ICON uses CAMS forecasted aerosols</a:t>
            </a: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During cyclones ICON uses forecasted SST from IFS</a:t>
            </a: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Lakes temperature is corrected (important at cold starts)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30398-12FC-40E3-AA1A-C57BAB751BD1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ICON-IL2.5</a:t>
            </a:r>
            <a:endParaRPr lang="en-IL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25038-786F-4E41-A904-5A03786A5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010" y="1972966"/>
            <a:ext cx="5164990" cy="3828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2F0DF-7252-45DB-9526-25F722092BB6}"/>
              </a:ext>
            </a:extLst>
          </p:cNvPr>
          <p:cNvSpPr txBox="1"/>
          <p:nvPr/>
        </p:nvSpPr>
        <p:spPr>
          <a:xfrm>
            <a:off x="254524" y="6372521"/>
            <a:ext cx="4812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old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32717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25" y="0"/>
            <a:ext cx="10950949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768268" y="282011"/>
            <a:ext cx="410198" cy="692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35625" y="974221"/>
            <a:ext cx="11753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FR_PAVED NEW1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0946" y="712611"/>
            <a:ext cx="11753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FR_PAVED NEW2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7486116" y="299103"/>
            <a:ext cx="212492" cy="41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36807" y="1425222"/>
            <a:ext cx="30618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Big effect in urban area. Good!</a:t>
            </a:r>
          </a:p>
        </p:txBody>
      </p:sp>
    </p:spTree>
    <p:extLst>
      <p:ext uri="{BB962C8B-B14F-4D97-AF65-F5344CB8AC3E}">
        <p14:creationId xmlns:p14="http://schemas.microsoft.com/office/powerpoint/2010/main" val="4273672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03" y="0"/>
            <a:ext cx="11111394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161515" y="273465"/>
            <a:ext cx="410198" cy="692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28872" y="965675"/>
            <a:ext cx="11753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FR_PAVED NEW1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4193" y="704065"/>
            <a:ext cx="11753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FR_PAVED NEW2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6981914" y="273465"/>
            <a:ext cx="109941" cy="43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65100" y="1550163"/>
            <a:ext cx="30618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Big effect in urban area. Good!</a:t>
            </a:r>
          </a:p>
        </p:txBody>
      </p:sp>
    </p:spTree>
    <p:extLst>
      <p:ext uri="{BB962C8B-B14F-4D97-AF65-F5344CB8AC3E}">
        <p14:creationId xmlns:p14="http://schemas.microsoft.com/office/powerpoint/2010/main" val="3760068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28" y="0"/>
            <a:ext cx="10725544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699902" y="358924"/>
            <a:ext cx="410198" cy="692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67259" y="1051134"/>
            <a:ext cx="11753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FR_PAVED NEW1</a:t>
            </a:r>
          </a:p>
        </p:txBody>
      </p:sp>
      <p:sp>
        <p:nvSpPr>
          <p:cNvPr id="9" name="Rectangle 8"/>
          <p:cNvSpPr/>
          <p:nvPr/>
        </p:nvSpPr>
        <p:spPr>
          <a:xfrm>
            <a:off x="7042580" y="789524"/>
            <a:ext cx="11753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FR_PAVED NEW2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H="1" flipV="1">
            <a:off x="7452778" y="358924"/>
            <a:ext cx="177464" cy="43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41325" y="1840658"/>
            <a:ext cx="40322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Great improvement in urban area. Good!</a:t>
            </a:r>
          </a:p>
        </p:txBody>
      </p:sp>
    </p:spTree>
    <p:extLst>
      <p:ext uri="{BB962C8B-B14F-4D97-AF65-F5344CB8AC3E}">
        <p14:creationId xmlns:p14="http://schemas.microsoft.com/office/powerpoint/2010/main" val="2179711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77" y="0"/>
            <a:ext cx="1079484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4252" y="1746654"/>
            <a:ext cx="40322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Great improvement in urban area. Good!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1815" y="179462"/>
            <a:ext cx="1424300" cy="16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16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74786FB-02AA-4992-AD4A-535E214A15E6}"/>
              </a:ext>
            </a:extLst>
          </p:cNvPr>
          <p:cNvSpPr txBox="1"/>
          <p:nvPr/>
        </p:nvSpPr>
        <p:spPr>
          <a:xfrm>
            <a:off x="169682" y="692870"/>
            <a:ext cx="42376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Mean diurnal amplitude </a:t>
            </a:r>
            <a:r>
              <a:rPr lang="aa-ET" sz="2400" dirty="0"/>
              <a:t>∆</a:t>
            </a:r>
            <a:r>
              <a:rPr lang="en-US" sz="2400" dirty="0"/>
              <a:t>T during 8 days experiment: </a:t>
            </a:r>
            <a:r>
              <a:rPr lang="en-US" sz="2400" b="1" dirty="0"/>
              <a:t>simulated vs observed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circle represents one 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 expected </a:t>
            </a:r>
            <a:r>
              <a:rPr lang="aa-ET" sz="2400" dirty="0"/>
              <a:t>∆</a:t>
            </a:r>
            <a:r>
              <a:rPr lang="en-US" sz="2400" dirty="0"/>
              <a:t>T is lower when the urban effect is taken into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a-ET" sz="2400" dirty="0"/>
              <a:t>∆</a:t>
            </a:r>
            <a:r>
              <a:rPr lang="en-US" sz="2400" dirty="0"/>
              <a:t>T in model and observations approaches 1:1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urb_esa</a:t>
            </a:r>
            <a:r>
              <a:rPr lang="en-US" sz="2400" dirty="0"/>
              <a:t> is the best</a:t>
            </a:r>
            <a:endParaRPr lang="aa-ET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4ED4E-9810-4064-81CB-DFA27401FA2B}"/>
              </a:ext>
            </a:extLst>
          </p:cNvPr>
          <p:cNvSpPr txBox="1"/>
          <p:nvPr/>
        </p:nvSpPr>
        <p:spPr>
          <a:xfrm rot="16200000">
            <a:off x="3713950" y="2851732"/>
            <a:ext cx="2353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Simulated </a:t>
            </a:r>
            <a:r>
              <a:rPr lang="aa-ET" sz="2400" dirty="0"/>
              <a:t>∆</a:t>
            </a:r>
            <a:r>
              <a:rPr lang="en-US" sz="2400" dirty="0"/>
              <a:t>T (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en-US" sz="2400" dirty="0"/>
              <a:t>)</a:t>
            </a:r>
            <a:endParaRPr lang="aa-ET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A47E5-9A58-4D5C-BE8B-436E783CBD8F}"/>
              </a:ext>
            </a:extLst>
          </p:cNvPr>
          <p:cNvSpPr txBox="1"/>
          <p:nvPr/>
        </p:nvSpPr>
        <p:spPr>
          <a:xfrm>
            <a:off x="7244289" y="6077270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Observed </a:t>
            </a:r>
            <a:r>
              <a:rPr lang="aa-ET" sz="2400" dirty="0"/>
              <a:t>∆</a:t>
            </a:r>
            <a:r>
              <a:rPr lang="en-US" sz="2400" dirty="0"/>
              <a:t>T (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en-US" sz="2400" dirty="0"/>
              <a:t>)</a:t>
            </a:r>
            <a:endParaRPr lang="aa-ET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2C03A9-466C-4D65-BCC9-B4138BE65323}"/>
              </a:ext>
            </a:extLst>
          </p:cNvPr>
          <p:cNvSpPr/>
          <p:nvPr/>
        </p:nvSpPr>
        <p:spPr>
          <a:xfrm>
            <a:off x="11270854" y="0"/>
            <a:ext cx="8996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643" y="507167"/>
            <a:ext cx="6030167" cy="543000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03E17A-147C-4222-8B9E-8A742074C792}"/>
              </a:ext>
            </a:extLst>
          </p:cNvPr>
          <p:cNvSpPr/>
          <p:nvPr/>
        </p:nvSpPr>
        <p:spPr>
          <a:xfrm>
            <a:off x="9309472" y="3652150"/>
            <a:ext cx="64697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ref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0BE06-F024-4AED-93A8-E06B0658285C}"/>
              </a:ext>
            </a:extLst>
          </p:cNvPr>
          <p:cNvSpPr/>
          <p:nvPr/>
        </p:nvSpPr>
        <p:spPr>
          <a:xfrm>
            <a:off x="9304997" y="4095407"/>
            <a:ext cx="141320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</a:rPr>
              <a:t>ref_esa</a:t>
            </a:r>
            <a:endParaRPr lang="aa-ET" sz="3200" baseline="-25000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37FABA-63B8-4D31-9094-CA0F1B006A8C}"/>
              </a:ext>
            </a:extLst>
          </p:cNvPr>
          <p:cNvSpPr/>
          <p:nvPr/>
        </p:nvSpPr>
        <p:spPr>
          <a:xfrm>
            <a:off x="9248411" y="4530857"/>
            <a:ext cx="152638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urb_esa</a:t>
            </a:r>
            <a:endParaRPr lang="aa-ET" sz="3200" baseline="-250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7FABA-63B8-4D31-9094-CA0F1B006A8C}"/>
              </a:ext>
            </a:extLst>
          </p:cNvPr>
          <p:cNvSpPr/>
          <p:nvPr/>
        </p:nvSpPr>
        <p:spPr>
          <a:xfrm>
            <a:off x="9274156" y="5001742"/>
            <a:ext cx="14748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</a:rPr>
              <a:t>urb_car</a:t>
            </a:r>
            <a:endParaRPr lang="aa-ET" sz="3200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366" y="578363"/>
            <a:ext cx="6477286" cy="5595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59C4CB-A101-4849-AB58-C23D356F82AC}"/>
                  </a:ext>
                </a:extLst>
              </p:cNvPr>
              <p:cNvSpPr txBox="1"/>
              <p:nvPr/>
            </p:nvSpPr>
            <p:spPr>
              <a:xfrm>
                <a:off x="699880" y="3810300"/>
                <a:ext cx="2165145" cy="624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100</m:t>
                      </m:r>
                      <m:f>
                        <m:fPr>
                          <m:ctrlPr>
                            <a:rPr lang="aa-ET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aa-ET" sz="2000" dirty="0"/>
                            <m:t>∆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T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urb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)−</m:t>
                          </m:r>
                          <m:r>
                            <m:rPr>
                              <m:nor/>
                            </m:rPr>
                            <a:rPr lang="aa-ET" sz="2000" dirty="0"/>
                            <m:t>∆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T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ref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aa-ET" sz="2000" dirty="0"/>
                            <m:t>∆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T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ref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)</m:t>
                          </m:r>
                        </m:den>
                      </m:f>
                    </m:oMath>
                  </m:oMathPara>
                </a14:m>
                <a:endParaRPr lang="aa-ET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59C4CB-A101-4849-AB58-C23D356F8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80" y="3810300"/>
                <a:ext cx="2165145" cy="624145"/>
              </a:xfrm>
              <a:prstGeom prst="rect">
                <a:avLst/>
              </a:prstGeom>
              <a:blipFill rotWithShape="0">
                <a:blip r:embed="rId3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FC9EE9-B34C-4D46-B180-DBDF3DFC361D}"/>
                  </a:ext>
                </a:extLst>
              </p:cNvPr>
              <p:cNvSpPr txBox="1"/>
              <p:nvPr/>
            </p:nvSpPr>
            <p:spPr>
              <a:xfrm>
                <a:off x="7964451" y="3903916"/>
                <a:ext cx="1804468" cy="436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f>
                        <m:fPr>
                          <m:ctrlPr>
                            <a:rPr lang="aa-ET" sz="1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aa-ET" sz="1400" dirty="0">
                              <a:solidFill>
                                <a:srgbClr val="0000FF"/>
                              </a:solidFill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 b="0" i="0" dirty="0" smtClean="0">
                              <a:solidFill>
                                <a:srgbClr val="0000FF"/>
                              </a:solidFill>
                            </a:rPr>
                            <m:t>ref</m:t>
                          </m:r>
                          <m:r>
                            <m:rPr>
                              <m:nor/>
                            </m:rPr>
                            <a:rPr lang="en-US" sz="1400" b="0" i="0" dirty="0" smtClean="0">
                              <a:solidFill>
                                <a:srgbClr val="0000FF"/>
                              </a:solidFill>
                            </a:rPr>
                            <m:t>_</m:t>
                          </m:r>
                          <m:r>
                            <m:rPr>
                              <m:nor/>
                            </m:rPr>
                            <a:rPr lang="en-US" sz="1400" b="0" i="0" dirty="0" smtClean="0">
                              <a:solidFill>
                                <a:srgbClr val="0000FF"/>
                              </a:solidFill>
                            </a:rPr>
                            <m:t>esa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aa-ET" sz="1400" dirty="0">
                              <a:solidFill>
                                <a:srgbClr val="0000FF"/>
                              </a:solidFill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ref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aa-ET" sz="1400" dirty="0">
                              <a:solidFill>
                                <a:srgbClr val="0000FF"/>
                              </a:solidFill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ref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a-ET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2FC9EE9-B34C-4D46-B180-DBDF3DFC3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451" y="3903916"/>
                <a:ext cx="1804468" cy="436914"/>
              </a:xfrm>
              <a:prstGeom prst="rect">
                <a:avLst/>
              </a:prstGeom>
              <a:blipFill rotWithShape="0">
                <a:blip r:embed="rId4"/>
                <a:stretch>
                  <a:fillRect l="-1689" t="-1389" r="-270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E2131CA-5489-4929-B4EE-869273F2BE38}"/>
              </a:ext>
            </a:extLst>
          </p:cNvPr>
          <p:cNvSpPr txBox="1"/>
          <p:nvPr/>
        </p:nvSpPr>
        <p:spPr>
          <a:xfrm>
            <a:off x="-4" y="0"/>
            <a:ext cx="45120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Mean diurnal amplitude </a:t>
            </a:r>
            <a:r>
              <a:rPr lang="aa-ET" sz="2400" dirty="0"/>
              <a:t>∆</a:t>
            </a:r>
            <a:r>
              <a:rPr lang="en-US" sz="2400" dirty="0"/>
              <a:t>T during 8 days experiment: </a:t>
            </a:r>
            <a:r>
              <a:rPr lang="en-US" sz="2400" b="1" dirty="0"/>
              <a:t>simulated effect vs urban fraction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circle represents     one 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simulated effect is estimated in percent (%)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ref_esa</a:t>
            </a:r>
            <a:r>
              <a:rPr lang="en-US" sz="2400" baseline="-25000" dirty="0"/>
              <a:t> </a:t>
            </a:r>
            <a:r>
              <a:rPr lang="en-US" sz="2400" dirty="0"/>
              <a:t>– no effect, as expected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urb_esa</a:t>
            </a:r>
            <a:r>
              <a:rPr lang="en-US" sz="2400" dirty="0"/>
              <a:t> -</a:t>
            </a:r>
            <a:r>
              <a:rPr lang="en-US" sz="2400" baseline="-25000" dirty="0"/>
              <a:t> </a:t>
            </a:r>
            <a:r>
              <a:rPr lang="aa-ET" sz="2400" dirty="0"/>
              <a:t>∆</a:t>
            </a:r>
            <a:r>
              <a:rPr lang="en-US" sz="2400" dirty="0"/>
              <a:t>T is reduced by ~16%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urb_car</a:t>
            </a:r>
            <a:r>
              <a:rPr lang="en-US" sz="2400" dirty="0"/>
              <a:t> -</a:t>
            </a:r>
            <a:r>
              <a:rPr lang="en-US" sz="2400" baseline="-25000" dirty="0"/>
              <a:t> </a:t>
            </a:r>
            <a:r>
              <a:rPr lang="aa-ET" sz="2400" dirty="0"/>
              <a:t>∆</a:t>
            </a:r>
            <a:r>
              <a:rPr lang="en-US" sz="2400" dirty="0"/>
              <a:t>T is reduced by ~19%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99F789-A3E2-48B5-A667-231476B71863}"/>
                  </a:ext>
                </a:extLst>
              </p:cNvPr>
              <p:cNvSpPr txBox="1"/>
              <p:nvPr/>
            </p:nvSpPr>
            <p:spPr>
              <a:xfrm>
                <a:off x="7964451" y="4536114"/>
                <a:ext cx="1849352" cy="436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f>
                        <m:fPr>
                          <m:ctrlPr>
                            <a:rPr lang="aa-ET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aa-ET" sz="1400" dirty="0">
                              <a:solidFill>
                                <a:srgbClr val="FF0000"/>
                              </a:solidFill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 b="0" i="0" dirty="0" smtClean="0">
                              <a:solidFill>
                                <a:srgbClr val="FF0000"/>
                              </a:solidFill>
                            </a:rPr>
                            <m:t>urb</m:t>
                          </m:r>
                          <m:r>
                            <m:rPr>
                              <m:nor/>
                            </m:rPr>
                            <a:rPr lang="en-US" sz="1400" b="0" i="0" dirty="0" smtClean="0">
                              <a:solidFill>
                                <a:srgbClr val="FF0000"/>
                              </a:solidFill>
                            </a:rPr>
                            <m:t>_</m:t>
                          </m:r>
                          <m:r>
                            <m:rPr>
                              <m:nor/>
                            </m:rPr>
                            <a:rPr lang="en-US" sz="1400" b="0" i="0" dirty="0" smtClean="0">
                              <a:solidFill>
                                <a:srgbClr val="FF0000"/>
                              </a:solidFill>
                            </a:rPr>
                            <m:t>esa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aa-ET" sz="1400" dirty="0">
                              <a:solidFill>
                                <a:srgbClr val="FF0000"/>
                              </a:solidFill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ref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aa-ET" sz="1400" dirty="0">
                              <a:solidFill>
                                <a:srgbClr val="FF0000"/>
                              </a:solidFill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ref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a-ET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99F789-A3E2-48B5-A667-231476B71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451" y="4536114"/>
                <a:ext cx="1849352" cy="436914"/>
              </a:xfrm>
              <a:prstGeom prst="rect">
                <a:avLst/>
              </a:prstGeom>
              <a:blipFill rotWithShape="0">
                <a:blip r:embed="rId5"/>
                <a:stretch>
                  <a:fillRect l="-1650" t="-2778" r="-264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7884BE-1974-4659-AB4A-7E7F527B68D2}"/>
                  </a:ext>
                </a:extLst>
              </p:cNvPr>
              <p:cNvSpPr txBox="1"/>
              <p:nvPr/>
            </p:nvSpPr>
            <p:spPr>
              <a:xfrm rot="16200000">
                <a:off x="3674280" y="2995168"/>
                <a:ext cx="2678105" cy="538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100</m:t>
                    </m:r>
                    <m:f>
                      <m:fPr>
                        <m:ctrlPr>
                          <a:rPr lang="aa-ET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a-ET" sz="2000" dirty="0"/>
                          <m:t>∆</m:t>
                        </m:r>
                        <m:r>
                          <m:rPr>
                            <m:nor/>
                          </m:rPr>
                          <a:rPr lang="en-US" sz="2000" dirty="0"/>
                          <m:t>T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en-US" sz="2000" dirty="0"/>
                          <m:t>urb</m:t>
                        </m:r>
                        <m:r>
                          <m:rPr>
                            <m:nor/>
                          </m:rPr>
                          <a:rPr lang="en-US" sz="2000" dirty="0"/>
                          <m:t>)−</m:t>
                        </m:r>
                        <m:r>
                          <m:rPr>
                            <m:nor/>
                          </m:rPr>
                          <a:rPr lang="aa-ET" sz="2000" dirty="0"/>
                          <m:t>∆</m:t>
                        </m:r>
                        <m:r>
                          <m:rPr>
                            <m:nor/>
                          </m:rPr>
                          <a:rPr lang="en-US" sz="2000" dirty="0"/>
                          <m:t>T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en-US" sz="2000" dirty="0"/>
                          <m:t>ref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aa-ET" sz="2000" dirty="0"/>
                          <m:t>∆</m:t>
                        </m:r>
                        <m:r>
                          <m:rPr>
                            <m:nor/>
                          </m:rPr>
                          <a:rPr lang="en-US" sz="2000" dirty="0"/>
                          <m:t>T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en-US" sz="2000" dirty="0"/>
                          <m:t>ref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den>
                    </m:f>
                  </m:oMath>
                </a14:m>
                <a:r>
                  <a:rPr lang="en-US" sz="2000" dirty="0"/>
                  <a:t>    (%)</a:t>
                </a:r>
                <a:endParaRPr lang="aa-ET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07884BE-1974-4659-AB4A-7E7F527B6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674280" y="2995168"/>
                <a:ext cx="2678105" cy="538161"/>
              </a:xfrm>
              <a:prstGeom prst="rect">
                <a:avLst/>
              </a:prstGeom>
              <a:blipFill rotWithShape="0">
                <a:blip r:embed="rId6"/>
                <a:stretch>
                  <a:fillRect t="-5011" r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66D36-83CC-4B46-A5A4-824729FC8B62}"/>
              </a:ext>
            </a:extLst>
          </p:cNvPr>
          <p:cNvCxnSpPr/>
          <p:nvPr/>
        </p:nvCxnSpPr>
        <p:spPr>
          <a:xfrm>
            <a:off x="5855180" y="2036192"/>
            <a:ext cx="589050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5351E73-1433-4AFE-B512-82B4FFAE84E8}"/>
              </a:ext>
            </a:extLst>
          </p:cNvPr>
          <p:cNvSpPr txBox="1"/>
          <p:nvPr/>
        </p:nvSpPr>
        <p:spPr>
          <a:xfrm>
            <a:off x="5758383" y="6217411"/>
            <a:ext cx="632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Urban fraction [0-1]</a:t>
            </a:r>
            <a:endParaRPr lang="aa-E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99F789-A3E2-48B5-A667-231476B71863}"/>
                  </a:ext>
                </a:extLst>
              </p:cNvPr>
              <p:cNvSpPr txBox="1"/>
              <p:nvPr/>
            </p:nvSpPr>
            <p:spPr>
              <a:xfrm>
                <a:off x="7964451" y="5209453"/>
                <a:ext cx="1826910" cy="436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f>
                        <m:fPr>
                          <m:ctrlPr>
                            <a:rPr lang="aa-ET" sz="14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aa-ET" sz="1400" dirty="0">
                              <a:solidFill>
                                <a:srgbClr val="00B050"/>
                              </a:solidFill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 b="0" i="0" dirty="0" smtClean="0">
                              <a:solidFill>
                                <a:srgbClr val="00B050"/>
                              </a:solidFill>
                            </a:rPr>
                            <m:t>urb</m:t>
                          </m:r>
                          <m:r>
                            <m:rPr>
                              <m:nor/>
                            </m:rPr>
                            <a:rPr lang="en-US" sz="1400" b="0" i="0" dirty="0" smtClean="0">
                              <a:solidFill>
                                <a:srgbClr val="00B050"/>
                              </a:solidFill>
                            </a:rPr>
                            <m:t>_</m:t>
                          </m:r>
                          <m:r>
                            <m:rPr>
                              <m:nor/>
                            </m:rPr>
                            <a:rPr lang="en-US" sz="1400" b="0" i="0" dirty="0" smtClean="0">
                              <a:solidFill>
                                <a:srgbClr val="00B050"/>
                              </a:solidFill>
                            </a:rPr>
                            <m:t>car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aa-ET" sz="1400" dirty="0">
                              <a:solidFill>
                                <a:srgbClr val="00B050"/>
                              </a:solidFill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m:t>ref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aa-ET" sz="1400" dirty="0">
                              <a:solidFill>
                                <a:srgbClr val="00B050"/>
                              </a:solidFill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m:t>ref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a-ET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99F789-A3E2-48B5-A667-231476B71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451" y="5209453"/>
                <a:ext cx="1826910" cy="436914"/>
              </a:xfrm>
              <a:prstGeom prst="rect">
                <a:avLst/>
              </a:prstGeom>
              <a:blipFill rotWithShape="0">
                <a:blip r:embed="rId7"/>
                <a:stretch>
                  <a:fillRect l="-1672" t="-2817" r="-2676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3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Conclusions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416" y="1052792"/>
            <a:ext cx="119310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By transferring classes 24-33 of ECOCLIMAP-SG to </a:t>
            </a:r>
            <a:r>
              <a:rPr lang="en-US" sz="2400" dirty="0" err="1"/>
              <a:t>GlobCover</a:t>
            </a:r>
            <a:r>
              <a:rPr lang="en-US" sz="2400" dirty="0"/>
              <a:t> class 19, the urban cover is improved significantly, but is overestimated. With the use of ESA there is no overestimation.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urban scheme with ESA land use mapping showed good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Therefore the model was retuned and the </a:t>
            </a:r>
            <a:r>
              <a:rPr lang="en-US" sz="2400" dirty="0">
                <a:solidFill>
                  <a:srgbClr val="7B01CA"/>
                </a:solidFill>
              </a:rPr>
              <a:t>operational</a:t>
            </a:r>
            <a:r>
              <a:rPr lang="en-US" sz="2400" dirty="0"/>
              <a:t> version was updated on 30/7/2023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Plans</a:t>
            </a:r>
            <a:r>
              <a:rPr lang="en-US" sz="2400" dirty="0"/>
              <a:t>: analyze the effect of the scheme on (</a:t>
            </a:r>
            <a:r>
              <a:rPr lang="en-US" sz="2400" dirty="0">
                <a:solidFill>
                  <a:srgbClr val="0000FF"/>
                </a:solidFill>
              </a:rPr>
              <a:t>following PP CITTA plan</a:t>
            </a:r>
            <a:r>
              <a:rPr lang="en-US" sz="2400" dirty="0"/>
              <a:t>):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Temperature and wind profiles over Tel Aviv and Jerusalem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Snow depth in Jerusalem during snow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05357-EA40-411C-89CE-AB40E314570C}"/>
              </a:ext>
            </a:extLst>
          </p:cNvPr>
          <p:cNvSpPr txBox="1"/>
          <p:nvPr/>
        </p:nvSpPr>
        <p:spPr>
          <a:xfrm>
            <a:off x="8892059" y="4894074"/>
            <a:ext cx="2452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Thanks Jan-Peter!</a:t>
            </a:r>
            <a:endParaRPr lang="en-IL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CC45F-6115-49C3-B8ED-12FDBF25E82E}"/>
              </a:ext>
            </a:extLst>
          </p:cNvPr>
          <p:cNvSpPr txBox="1"/>
          <p:nvPr/>
        </p:nvSpPr>
        <p:spPr>
          <a:xfrm>
            <a:off x="8814409" y="5574375"/>
            <a:ext cx="2607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Thanks everybody!</a:t>
            </a:r>
            <a:endParaRPr lang="en-IL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44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5E9A40-C9E3-4595-87FA-943A1DA99DEB}"/>
              </a:ext>
            </a:extLst>
          </p:cNvPr>
          <p:cNvSpPr txBox="1"/>
          <p:nvPr/>
        </p:nvSpPr>
        <p:spPr>
          <a:xfrm>
            <a:off x="0" y="2782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More slides</a:t>
            </a: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855078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068BA-165E-4352-8B4A-D8CB830BA117}"/>
              </a:ext>
            </a:extLst>
          </p:cNvPr>
          <p:cNvSpPr/>
          <p:nvPr/>
        </p:nvSpPr>
        <p:spPr>
          <a:xfrm>
            <a:off x="565608" y="1536174"/>
            <a:ext cx="10916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RMSE verification (left panels):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 each forecasted field, verification was performed separately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for 4 groups. The groups were 54 inland and 27 coastal automatic weather stations over Israel, each verified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separately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for the night (00 UTC) and day (12 UTC) times during the first 72h of the forecast. The final RMSE score was obtained by averaging the RMSE scores of the 4 groups. The exception is the 10m wind direction verification. Here, the model and observation wind vectors were used to calculate the RMSE of the vector of difference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RMSE</a:t>
            </a:r>
            <a:r>
              <a:rPr lang="en-US" sz="2000" baseline="-25000" dirty="0" err="1">
                <a:latin typeface="Calibri" panose="020F0502020204030204" pitchFamily="34" charset="0"/>
                <a:ea typeface="Calibri" panose="020F0502020204030204" pitchFamily="34" charset="0"/>
              </a:rPr>
              <a:t>wv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), minus RMSE of the wind speed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RMSE</a:t>
            </a:r>
            <a:r>
              <a:rPr lang="en-US" sz="2000" baseline="-25000" dirty="0" err="1">
                <a:latin typeface="Calibri" panose="020F0502020204030204" pitchFamily="34" charset="0"/>
                <a:ea typeface="Calibri" panose="020F0502020204030204" pitchFamily="34" charset="0"/>
              </a:rPr>
              <a:t>ws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), resulting in score in units of m/s.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u="sng" dirty="0">
                <a:latin typeface="Calibri" panose="020F0502020204030204" pitchFamily="34" charset="0"/>
              </a:rPr>
              <a:t>Hits verification (right panels):</a:t>
            </a:r>
          </a:p>
          <a:p>
            <a:r>
              <a:rPr lang="en-US" sz="2000" dirty="0"/>
              <a:t>Similar analysis was performed to obtain the percentage of hits. A forecast was accounted as hit in case its absolute error was below a predefined threshold. The thresholds for T2, RH2, WS10 and WD10 were defined as 2K, 13%, 2m/s and 30</a:t>
            </a:r>
            <a:r>
              <a:rPr lang="en-US" sz="2000" baseline="30000" dirty="0"/>
              <a:t>o</a:t>
            </a:r>
            <a:r>
              <a:rPr lang="en-US" sz="2000" dirty="0"/>
              <a:t>, respectively.</a:t>
            </a:r>
            <a:endParaRPr lang="en-IL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614FDA-053C-4638-B05A-8F4884EFAECD}"/>
              </a:ext>
            </a:extLst>
          </p:cNvPr>
          <p:cNvSpPr/>
          <p:nvPr/>
        </p:nvSpPr>
        <p:spPr>
          <a:xfrm>
            <a:off x="0" y="418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Verification since the upgrade: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</a:rPr>
              <a:t>Verification method</a:t>
            </a:r>
          </a:p>
        </p:txBody>
      </p:sp>
    </p:spTree>
    <p:extLst>
      <p:ext uri="{BB962C8B-B14F-4D97-AF65-F5344CB8AC3E}">
        <p14:creationId xmlns:p14="http://schemas.microsoft.com/office/powerpoint/2010/main" val="139808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78" b="30447"/>
          <a:stretch/>
        </p:blipFill>
        <p:spPr>
          <a:xfrm>
            <a:off x="1046954" y="1560664"/>
            <a:ext cx="3930399" cy="4769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1EB757-52A0-4E7F-A5C2-016CF070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4" r="35032" b="31546"/>
          <a:stretch/>
        </p:blipFill>
        <p:spPr>
          <a:xfrm>
            <a:off x="2912883" y="1560664"/>
            <a:ext cx="1442301" cy="46945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FC125E-5D6A-47BD-8599-21CF32BCF064}"/>
              </a:ext>
            </a:extLst>
          </p:cNvPr>
          <p:cNvSpPr txBox="1"/>
          <p:nvPr/>
        </p:nvSpPr>
        <p:spPr>
          <a:xfrm>
            <a:off x="2441543" y="6255213"/>
            <a:ext cx="26121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IFS    CO-IL   IC-IL   IC-GL</a:t>
            </a:r>
            <a:endParaRPr lang="en-IL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BE575F-0033-4BD7-9D6E-EC18DD4EFA9C}"/>
              </a:ext>
            </a:extLst>
          </p:cNvPr>
          <p:cNvCxnSpPr/>
          <p:nvPr/>
        </p:nvCxnSpPr>
        <p:spPr>
          <a:xfrm>
            <a:off x="4977353" y="1937736"/>
            <a:ext cx="0" cy="42986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1001732-9D05-443F-B3FE-48E0360B5A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65" b="30859"/>
          <a:stretch/>
        </p:blipFill>
        <p:spPr>
          <a:xfrm>
            <a:off x="5637808" y="1560664"/>
            <a:ext cx="3911545" cy="4741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8CDD7-0D97-4860-BFB8-00766DD52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8" r="35313" b="30859"/>
          <a:stretch/>
        </p:blipFill>
        <p:spPr>
          <a:xfrm>
            <a:off x="7513163" y="1560664"/>
            <a:ext cx="1404595" cy="474168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B69A35-E8D9-423E-AC69-4065EDF93103}"/>
              </a:ext>
            </a:extLst>
          </p:cNvPr>
          <p:cNvCxnSpPr/>
          <p:nvPr/>
        </p:nvCxnSpPr>
        <p:spPr>
          <a:xfrm>
            <a:off x="9568207" y="1937736"/>
            <a:ext cx="0" cy="42986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8AC6A8-20AA-4835-9239-C2F5B1BA91F1}"/>
              </a:ext>
            </a:extLst>
          </p:cNvPr>
          <p:cNvSpPr txBox="1"/>
          <p:nvPr/>
        </p:nvSpPr>
        <p:spPr>
          <a:xfrm>
            <a:off x="7044481" y="6255213"/>
            <a:ext cx="26121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IFS    CO-IL   IC-IL   IC-GL</a:t>
            </a:r>
            <a:endParaRPr lang="en-IL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1FA6AE-99FC-4DBD-A7E8-20537953CF64}"/>
              </a:ext>
            </a:extLst>
          </p:cNvPr>
          <p:cNvSpPr/>
          <p:nvPr/>
        </p:nvSpPr>
        <p:spPr>
          <a:xfrm>
            <a:off x="2337847" y="1706252"/>
            <a:ext cx="2658360" cy="231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4CD30F-2229-4B2B-83AF-E87CEE3CD1AA}"/>
              </a:ext>
            </a:extLst>
          </p:cNvPr>
          <p:cNvSpPr/>
          <p:nvPr/>
        </p:nvSpPr>
        <p:spPr>
          <a:xfrm>
            <a:off x="6944620" y="1706252"/>
            <a:ext cx="2658360" cy="231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50E33C-A4BE-45D1-8BC0-9B120F8B1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07" y="5678524"/>
            <a:ext cx="2206943" cy="11156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BA5579C-B6F8-42A1-98FC-57A2E98D6558}"/>
              </a:ext>
            </a:extLst>
          </p:cNvPr>
          <p:cNvSpPr/>
          <p:nvPr/>
        </p:nvSpPr>
        <p:spPr>
          <a:xfrm>
            <a:off x="0" y="418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Verification since the upgrade: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</a:rPr>
              <a:t>2m Temperature</a:t>
            </a:r>
          </a:p>
        </p:txBody>
      </p:sp>
    </p:spTree>
    <p:extLst>
      <p:ext uri="{BB962C8B-B14F-4D97-AF65-F5344CB8AC3E}">
        <p14:creationId xmlns:p14="http://schemas.microsoft.com/office/powerpoint/2010/main" val="153838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805" y="666248"/>
            <a:ext cx="7407931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Platform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	Time Critical Suite on the ECMWF HPC </a:t>
            </a:r>
            <a:endParaRPr lang="en-US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Model setup: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Domain: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4-45.5E/25.5-53N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62890" lvl="1" fontAlgn="base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		Resolution: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~2.5km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horizontal, 65 levels vertical</a:t>
            </a:r>
          </a:p>
          <a:p>
            <a:pPr marL="262890" lvl="1" fontAlgn="base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		Range: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90h,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IC/BC: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det. IFS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Oper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 runs: 	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2 runs/day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(00, 12 UTC)</a:t>
            </a: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Data assimilation: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LHN (IMS radar + OPERA)</a:t>
            </a: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When CAMS model predicts heavy haze, ICON uses CAMS forecasted aerosols</a:t>
            </a: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During cyclones ICON uses forecasted SST from IFS</a:t>
            </a: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Lakes temperature is corrected (important at cold starts)</a:t>
            </a: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CAMS aerosol climatology</a:t>
            </a:r>
          </a:p>
          <a:p>
            <a:pPr marL="54864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URBAN scheme is on, </a:t>
            </a:r>
            <a:r>
              <a:rPr lang="en-US" sz="2000" dirty="0">
                <a:latin typeface="Calibri" panose="020F0502020204030204" pitchFamily="34" charset="0"/>
              </a:rPr>
              <a:t>uses ESA land use mapped to </a:t>
            </a:r>
            <a:r>
              <a:rPr lang="en-US" sz="2000" dirty="0" err="1">
                <a:latin typeface="Calibri" panose="020F0502020204030204" pitchFamily="34" charset="0"/>
              </a:rPr>
              <a:t>GlobCover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30398-12FC-40E3-AA1A-C57BAB751BD1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ICON-IL2.5</a:t>
            </a:r>
            <a:endParaRPr lang="en-IL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25038-786F-4E41-A904-5A03786A5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010" y="1972966"/>
            <a:ext cx="5164990" cy="3828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2F0DF-7252-45DB-9526-25F722092BB6}"/>
              </a:ext>
            </a:extLst>
          </p:cNvPr>
          <p:cNvSpPr txBox="1"/>
          <p:nvPr/>
        </p:nvSpPr>
        <p:spPr>
          <a:xfrm>
            <a:off x="254524" y="6372521"/>
            <a:ext cx="17299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Since 30/7/2023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FDC1A-7141-4CDE-92E1-D2085F3A4E85}"/>
              </a:ext>
            </a:extLst>
          </p:cNvPr>
          <p:cNvSpPr txBox="1"/>
          <p:nvPr/>
        </p:nvSpPr>
        <p:spPr>
          <a:xfrm>
            <a:off x="6563638" y="6250854"/>
            <a:ext cx="188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Thanks Jan-Peter!</a:t>
            </a:r>
            <a:endParaRPr lang="en-I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716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84" b="30996"/>
          <a:stretch/>
        </p:blipFill>
        <p:spPr>
          <a:xfrm>
            <a:off x="1046954" y="1560664"/>
            <a:ext cx="3939825" cy="4732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F84612-42E5-4283-B279-0AF8A067C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5" r="35312" b="30996"/>
          <a:stretch/>
        </p:blipFill>
        <p:spPr>
          <a:xfrm>
            <a:off x="2912883" y="1560664"/>
            <a:ext cx="1414021" cy="473225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C705C1-8551-4A76-81E9-06B7A5133E05}"/>
              </a:ext>
            </a:extLst>
          </p:cNvPr>
          <p:cNvCxnSpPr/>
          <p:nvPr/>
        </p:nvCxnSpPr>
        <p:spPr>
          <a:xfrm>
            <a:off x="4977353" y="1937736"/>
            <a:ext cx="0" cy="42986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B698833-31A4-483B-B1B1-43532BB9BC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8" b="30722"/>
          <a:stretch/>
        </p:blipFill>
        <p:spPr>
          <a:xfrm>
            <a:off x="5637808" y="1560664"/>
            <a:ext cx="3902118" cy="475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CED86-0703-4DAE-82E9-B7C732112D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8" r="35313" b="30722"/>
          <a:stretch/>
        </p:blipFill>
        <p:spPr>
          <a:xfrm>
            <a:off x="7513451" y="1560664"/>
            <a:ext cx="1404595" cy="475110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48856-13B3-41E5-8F0D-331747713EA3}"/>
              </a:ext>
            </a:extLst>
          </p:cNvPr>
          <p:cNvCxnSpPr/>
          <p:nvPr/>
        </p:nvCxnSpPr>
        <p:spPr>
          <a:xfrm>
            <a:off x="9568206" y="1937736"/>
            <a:ext cx="0" cy="42986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5976713-9633-41EB-8711-E5670C63D9D3}"/>
              </a:ext>
            </a:extLst>
          </p:cNvPr>
          <p:cNvSpPr txBox="1"/>
          <p:nvPr/>
        </p:nvSpPr>
        <p:spPr>
          <a:xfrm>
            <a:off x="7044481" y="6255213"/>
            <a:ext cx="26121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IFS    CO-IL   IC-IL   IC-GL</a:t>
            </a:r>
            <a:endParaRPr lang="en-IL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2318E-4431-45F3-871F-D4BF08A9535B}"/>
              </a:ext>
            </a:extLst>
          </p:cNvPr>
          <p:cNvSpPr txBox="1"/>
          <p:nvPr/>
        </p:nvSpPr>
        <p:spPr>
          <a:xfrm>
            <a:off x="2441543" y="6255213"/>
            <a:ext cx="26121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IFS    CO-IL   IC-IL   IC-GL</a:t>
            </a:r>
            <a:endParaRPr lang="en-IL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606FB-6D88-416E-97E9-EA542F51573F}"/>
              </a:ext>
            </a:extLst>
          </p:cNvPr>
          <p:cNvSpPr/>
          <p:nvPr/>
        </p:nvSpPr>
        <p:spPr>
          <a:xfrm>
            <a:off x="2337847" y="1706252"/>
            <a:ext cx="2658360" cy="231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385631-C717-4B3B-9E5F-F6C77FD57FD1}"/>
              </a:ext>
            </a:extLst>
          </p:cNvPr>
          <p:cNvSpPr/>
          <p:nvPr/>
        </p:nvSpPr>
        <p:spPr>
          <a:xfrm>
            <a:off x="6944620" y="1706252"/>
            <a:ext cx="2658360" cy="231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C9208A-2B4D-4CD1-8BD3-4253A0DCC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07" y="5678524"/>
            <a:ext cx="2206943" cy="11156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9B33870-0549-4A62-9A2A-E64962922CDC}"/>
              </a:ext>
            </a:extLst>
          </p:cNvPr>
          <p:cNvSpPr/>
          <p:nvPr/>
        </p:nvSpPr>
        <p:spPr>
          <a:xfrm>
            <a:off x="0" y="418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Verification since the upgrade: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</a:rPr>
              <a:t>2m Relative humidity</a:t>
            </a:r>
          </a:p>
        </p:txBody>
      </p:sp>
    </p:spTree>
    <p:extLst>
      <p:ext uri="{BB962C8B-B14F-4D97-AF65-F5344CB8AC3E}">
        <p14:creationId xmlns:p14="http://schemas.microsoft.com/office/powerpoint/2010/main" val="766548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78" b="30035"/>
          <a:stretch/>
        </p:blipFill>
        <p:spPr>
          <a:xfrm>
            <a:off x="1046954" y="1560664"/>
            <a:ext cx="3930399" cy="47982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CA79AB-5AEC-4916-A9DA-55B7A3A7D8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8" r="35219" b="31134"/>
          <a:stretch/>
        </p:blipFill>
        <p:spPr>
          <a:xfrm>
            <a:off x="2922311" y="1560664"/>
            <a:ext cx="1414020" cy="472282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05AD45-BB0E-435B-BCBE-0EDD4DD05B9D}"/>
              </a:ext>
            </a:extLst>
          </p:cNvPr>
          <p:cNvCxnSpPr/>
          <p:nvPr/>
        </p:nvCxnSpPr>
        <p:spPr>
          <a:xfrm>
            <a:off x="4977353" y="1937736"/>
            <a:ext cx="0" cy="42986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47EE9E1-EE92-433D-9780-DD26789C1A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78" b="30859"/>
          <a:stretch/>
        </p:blipFill>
        <p:spPr>
          <a:xfrm>
            <a:off x="5637808" y="1560664"/>
            <a:ext cx="3930399" cy="4741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3B6F6B-F526-4D8F-A1BA-E16273D17D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8" r="35313" b="30859"/>
          <a:stretch/>
        </p:blipFill>
        <p:spPr>
          <a:xfrm>
            <a:off x="7513163" y="1560664"/>
            <a:ext cx="1404595" cy="474168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2A86A9-F566-4509-A07D-B7F53DD34608}"/>
              </a:ext>
            </a:extLst>
          </p:cNvPr>
          <p:cNvCxnSpPr/>
          <p:nvPr/>
        </p:nvCxnSpPr>
        <p:spPr>
          <a:xfrm>
            <a:off x="9568207" y="1937736"/>
            <a:ext cx="0" cy="42986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F1F587-9785-4256-A49C-3F80B801D35B}"/>
              </a:ext>
            </a:extLst>
          </p:cNvPr>
          <p:cNvSpPr txBox="1"/>
          <p:nvPr/>
        </p:nvSpPr>
        <p:spPr>
          <a:xfrm>
            <a:off x="7044481" y="6255213"/>
            <a:ext cx="26121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IFS    CO-IL   IC-IL   IC-GL</a:t>
            </a:r>
            <a:endParaRPr lang="en-IL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B8947-067C-46DD-8936-0822E9C680F5}"/>
              </a:ext>
            </a:extLst>
          </p:cNvPr>
          <p:cNvSpPr txBox="1"/>
          <p:nvPr/>
        </p:nvSpPr>
        <p:spPr>
          <a:xfrm>
            <a:off x="2441543" y="6255213"/>
            <a:ext cx="26121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IFS    CO-IL   IC-IL   IC-GL</a:t>
            </a:r>
            <a:endParaRPr lang="en-IL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4AF8C-694D-40A4-89C1-3018670D8CDD}"/>
              </a:ext>
            </a:extLst>
          </p:cNvPr>
          <p:cNvSpPr/>
          <p:nvPr/>
        </p:nvSpPr>
        <p:spPr>
          <a:xfrm>
            <a:off x="2337847" y="1706252"/>
            <a:ext cx="2658360" cy="231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4ADB6-CBE5-4F7B-BFFB-5A9CE2D47EF2}"/>
              </a:ext>
            </a:extLst>
          </p:cNvPr>
          <p:cNvSpPr/>
          <p:nvPr/>
        </p:nvSpPr>
        <p:spPr>
          <a:xfrm>
            <a:off x="6944620" y="1706252"/>
            <a:ext cx="2658360" cy="231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07180F-2BFF-40F2-9F68-10FD1B98A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07" y="5678524"/>
            <a:ext cx="2206943" cy="11156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106DD0-7D3E-4AB1-A4A7-E92AE6752EE5}"/>
              </a:ext>
            </a:extLst>
          </p:cNvPr>
          <p:cNvSpPr/>
          <p:nvPr/>
        </p:nvSpPr>
        <p:spPr>
          <a:xfrm>
            <a:off x="0" y="418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Verification since the upgrade: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</a:rPr>
              <a:t>10m Wind speed</a:t>
            </a:r>
          </a:p>
        </p:txBody>
      </p:sp>
    </p:spTree>
    <p:extLst>
      <p:ext uri="{BB962C8B-B14F-4D97-AF65-F5344CB8AC3E}">
        <p14:creationId xmlns:p14="http://schemas.microsoft.com/office/powerpoint/2010/main" val="29036239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65" b="30310"/>
          <a:stretch/>
        </p:blipFill>
        <p:spPr>
          <a:xfrm>
            <a:off x="1046954" y="1560664"/>
            <a:ext cx="3911545" cy="4779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EA5F6-3550-41D9-87D6-3217568BD1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5" r="35406" b="30310"/>
          <a:stretch/>
        </p:blipFill>
        <p:spPr>
          <a:xfrm>
            <a:off x="2912884" y="1560664"/>
            <a:ext cx="1404594" cy="47793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AA9CFF-687A-43D1-ABC8-BE40A624A7EE}"/>
              </a:ext>
            </a:extLst>
          </p:cNvPr>
          <p:cNvCxnSpPr/>
          <p:nvPr/>
        </p:nvCxnSpPr>
        <p:spPr>
          <a:xfrm>
            <a:off x="4977353" y="1937736"/>
            <a:ext cx="0" cy="42986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2D1F9A2-9FA0-4D12-93E5-6BE8BC25E7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71" b="30996"/>
          <a:stretch/>
        </p:blipFill>
        <p:spPr>
          <a:xfrm>
            <a:off x="5637808" y="1560664"/>
            <a:ext cx="3920972" cy="4732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5BBA9F-E1FE-429E-BC4A-56A9AF349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1" r="35421" b="30996"/>
          <a:stretch/>
        </p:blipFill>
        <p:spPr>
          <a:xfrm>
            <a:off x="7510019" y="1560664"/>
            <a:ext cx="1398310" cy="473225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CCBC6C-4C84-4BC7-A3D9-F38942282EE2}"/>
              </a:ext>
            </a:extLst>
          </p:cNvPr>
          <p:cNvCxnSpPr/>
          <p:nvPr/>
        </p:nvCxnSpPr>
        <p:spPr>
          <a:xfrm>
            <a:off x="9568206" y="1937736"/>
            <a:ext cx="0" cy="42986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48114AD-C12E-4F6B-82DB-B269E832E145}"/>
              </a:ext>
            </a:extLst>
          </p:cNvPr>
          <p:cNvSpPr txBox="1"/>
          <p:nvPr/>
        </p:nvSpPr>
        <p:spPr>
          <a:xfrm>
            <a:off x="7044481" y="6255213"/>
            <a:ext cx="26121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IFS    CO-IL   IC-IL   IC-GL</a:t>
            </a:r>
            <a:endParaRPr lang="en-IL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F7594-C006-4A4B-A244-727454C13A0E}"/>
              </a:ext>
            </a:extLst>
          </p:cNvPr>
          <p:cNvSpPr txBox="1"/>
          <p:nvPr/>
        </p:nvSpPr>
        <p:spPr>
          <a:xfrm>
            <a:off x="2441543" y="6255213"/>
            <a:ext cx="26121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IFS    CO-IL   IC-IL   IC-GL</a:t>
            </a:r>
            <a:endParaRPr lang="en-IL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DFB093-62F8-4311-BEA3-2DE586660098}"/>
              </a:ext>
            </a:extLst>
          </p:cNvPr>
          <p:cNvSpPr/>
          <p:nvPr/>
        </p:nvSpPr>
        <p:spPr>
          <a:xfrm>
            <a:off x="2337847" y="1706252"/>
            <a:ext cx="2658360" cy="231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392813-B591-46A0-8B8B-7D562272B6E9}"/>
              </a:ext>
            </a:extLst>
          </p:cNvPr>
          <p:cNvSpPr/>
          <p:nvPr/>
        </p:nvSpPr>
        <p:spPr>
          <a:xfrm>
            <a:off x="6944620" y="1706252"/>
            <a:ext cx="2658360" cy="231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839BD-7867-43E7-9AD7-97AB88A46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07" y="5678524"/>
            <a:ext cx="2206943" cy="11156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31472B-EB22-419A-B776-244C48D18C7E}"/>
              </a:ext>
            </a:extLst>
          </p:cNvPr>
          <p:cNvSpPr/>
          <p:nvPr/>
        </p:nvSpPr>
        <p:spPr>
          <a:xfrm>
            <a:off x="0" y="418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Verification since the upgrade: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</a:rPr>
              <a:t>10m Wind direction</a:t>
            </a:r>
          </a:p>
        </p:txBody>
      </p:sp>
    </p:spTree>
    <p:extLst>
      <p:ext uri="{BB962C8B-B14F-4D97-AF65-F5344CB8AC3E}">
        <p14:creationId xmlns:p14="http://schemas.microsoft.com/office/powerpoint/2010/main" val="442256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AC4850-7F09-4F8F-8792-6F45D609E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291"/>
            <a:ext cx="12192000" cy="56227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6549FD-F2F3-48C0-864F-DB9345A90315}"/>
              </a:ext>
            </a:extLst>
          </p:cNvPr>
          <p:cNvSpPr/>
          <p:nvPr/>
        </p:nvSpPr>
        <p:spPr>
          <a:xfrm>
            <a:off x="0" y="41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Expected precipitation improvement (test cases)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189687-7D49-4C1B-A3DB-CEA7F2E54622}"/>
              </a:ext>
            </a:extLst>
          </p:cNvPr>
          <p:cNvGrpSpPr/>
          <p:nvPr/>
        </p:nvGrpSpPr>
        <p:grpSpPr>
          <a:xfrm>
            <a:off x="5061591" y="588959"/>
            <a:ext cx="7130409" cy="572851"/>
            <a:chOff x="5061591" y="588959"/>
            <a:chExt cx="7130409" cy="572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F0856B-D79D-48F5-8C31-FBFFB22D1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2731" y="588959"/>
              <a:ext cx="6479269" cy="55043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689775-6EC5-4771-B32D-658EC9B50704}"/>
                </a:ext>
              </a:extLst>
            </p:cNvPr>
            <p:cNvSpPr txBox="1"/>
            <p:nvPr/>
          </p:nvSpPr>
          <p:spPr>
            <a:xfrm>
              <a:off x="5693791" y="823256"/>
              <a:ext cx="1134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12/9 WG3a</a:t>
              </a:r>
              <a:endParaRPr lang="en-IL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3CFC7F-EEA4-4F05-9B6A-C14DFFC18213}"/>
                </a:ext>
              </a:extLst>
            </p:cNvPr>
            <p:cNvSpPr txBox="1"/>
            <p:nvPr/>
          </p:nvSpPr>
          <p:spPr>
            <a:xfrm>
              <a:off x="5061591" y="653710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Visit:</a:t>
              </a:r>
              <a:endParaRPr lang="en-IL" dirty="0"/>
            </a:p>
          </p:txBody>
        </p:sp>
      </p:grpSp>
    </p:spTree>
    <p:extLst>
      <p:ext uri="{BB962C8B-B14F-4D97-AF65-F5344CB8AC3E}">
        <p14:creationId xmlns:p14="http://schemas.microsoft.com/office/powerpoint/2010/main" val="898998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1A45B7-9949-4F4E-80DB-B2DABA153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050"/>
            <a:ext cx="12192000" cy="56132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184328-0ABF-4476-AD5D-DC305E76BB91}"/>
              </a:ext>
            </a:extLst>
          </p:cNvPr>
          <p:cNvSpPr/>
          <p:nvPr/>
        </p:nvSpPr>
        <p:spPr>
          <a:xfrm>
            <a:off x="0" y="41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Expected precipitation improvement (test cases)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75BCC6-4DEA-4DC5-A1BD-9AF37A2B3382}"/>
              </a:ext>
            </a:extLst>
          </p:cNvPr>
          <p:cNvGrpSpPr/>
          <p:nvPr/>
        </p:nvGrpSpPr>
        <p:grpSpPr>
          <a:xfrm>
            <a:off x="5061591" y="588959"/>
            <a:ext cx="7130409" cy="572851"/>
            <a:chOff x="5061591" y="588959"/>
            <a:chExt cx="7130409" cy="5728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7B290E-3470-4122-9056-E6CB78B0F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2731" y="588959"/>
              <a:ext cx="6479269" cy="55043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82B926-DBF5-4BE5-9862-EF876C8A6802}"/>
                </a:ext>
              </a:extLst>
            </p:cNvPr>
            <p:cNvSpPr txBox="1"/>
            <p:nvPr/>
          </p:nvSpPr>
          <p:spPr>
            <a:xfrm>
              <a:off x="5693791" y="823256"/>
              <a:ext cx="1134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12/9 WG3a</a:t>
              </a:r>
              <a:endParaRPr lang="en-IL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8CAFD6-EAE5-426C-9E47-A87ED9E4C750}"/>
                </a:ext>
              </a:extLst>
            </p:cNvPr>
            <p:cNvSpPr txBox="1"/>
            <p:nvPr/>
          </p:nvSpPr>
          <p:spPr>
            <a:xfrm>
              <a:off x="5061591" y="653710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Visit:</a:t>
              </a:r>
              <a:endParaRPr lang="en-IL" dirty="0"/>
            </a:p>
          </p:txBody>
        </p:sp>
      </p:grpSp>
    </p:spTree>
    <p:extLst>
      <p:ext uri="{BB962C8B-B14F-4D97-AF65-F5344CB8AC3E}">
        <p14:creationId xmlns:p14="http://schemas.microsoft.com/office/powerpoint/2010/main" val="4094314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A0B9E9-6A58-41E3-9776-9488CF77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606"/>
            <a:ext cx="12192000" cy="55478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D73835-019D-46F6-99E6-17476AD05CDC}"/>
              </a:ext>
            </a:extLst>
          </p:cNvPr>
          <p:cNvSpPr/>
          <p:nvPr/>
        </p:nvSpPr>
        <p:spPr>
          <a:xfrm>
            <a:off x="0" y="41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Expected precipitation improvement (test cases)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4A0A2C-A314-42CD-92B1-9FC4B3243631}"/>
              </a:ext>
            </a:extLst>
          </p:cNvPr>
          <p:cNvGrpSpPr/>
          <p:nvPr/>
        </p:nvGrpSpPr>
        <p:grpSpPr>
          <a:xfrm>
            <a:off x="5061591" y="588959"/>
            <a:ext cx="7130409" cy="572851"/>
            <a:chOff x="5061591" y="588959"/>
            <a:chExt cx="7130409" cy="5728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5F9042-8203-415D-9FCB-524E346AD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2731" y="588959"/>
              <a:ext cx="6479269" cy="55043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0DA126-244F-473B-9CEE-258DFE31542A}"/>
                </a:ext>
              </a:extLst>
            </p:cNvPr>
            <p:cNvSpPr txBox="1"/>
            <p:nvPr/>
          </p:nvSpPr>
          <p:spPr>
            <a:xfrm>
              <a:off x="5693791" y="823256"/>
              <a:ext cx="1134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12/9 WG3a</a:t>
              </a:r>
              <a:endParaRPr lang="en-IL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759B79-2D45-439D-8393-8B7985C59844}"/>
                </a:ext>
              </a:extLst>
            </p:cNvPr>
            <p:cNvSpPr txBox="1"/>
            <p:nvPr/>
          </p:nvSpPr>
          <p:spPr>
            <a:xfrm>
              <a:off x="5061591" y="653710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Visit:</a:t>
              </a:r>
              <a:endParaRPr lang="en-IL" dirty="0"/>
            </a:p>
          </p:txBody>
        </p:sp>
      </p:grpSp>
    </p:spTree>
    <p:extLst>
      <p:ext uri="{BB962C8B-B14F-4D97-AF65-F5344CB8AC3E}">
        <p14:creationId xmlns:p14="http://schemas.microsoft.com/office/powerpoint/2010/main" val="397824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B5B1C-3D66-4054-A14B-C17B2A5FD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0" y="1103785"/>
            <a:ext cx="10955279" cy="38962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8F2CBB-1B4E-4862-8425-A40F8E032A4E}"/>
              </a:ext>
            </a:extLst>
          </p:cNvPr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Configuration of ICON-IL2.5 </a:t>
            </a:r>
          </a:p>
          <a:p>
            <a:pPr algn="ctr"/>
            <a:r>
              <a:rPr lang="en-US" sz="2800" dirty="0"/>
              <a:t>from October to April (Tuned winter) and from May to September (Tuned summer)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867C4-37A5-4389-B809-E8161322400D}"/>
              </a:ext>
            </a:extLst>
          </p:cNvPr>
          <p:cNvSpPr txBox="1"/>
          <p:nvPr/>
        </p:nvSpPr>
        <p:spPr>
          <a:xfrm>
            <a:off x="1234912" y="5029066"/>
            <a:ext cx="1638397" cy="391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Precipitation</a:t>
            </a:r>
            <a:endParaRPr lang="en-IL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9C4BE-962A-45E9-A0E9-72A8FD2F5DE5}"/>
              </a:ext>
            </a:extLst>
          </p:cNvPr>
          <p:cNvSpPr txBox="1"/>
          <p:nvPr/>
        </p:nvSpPr>
        <p:spPr>
          <a:xfrm>
            <a:off x="3800573" y="5024438"/>
            <a:ext cx="18682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rain_n0_factor</a:t>
            </a:r>
            <a:endParaRPr lang="en-IL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8DDC0-863C-4175-BC0F-810D6E6B03A0}"/>
              </a:ext>
            </a:extLst>
          </p:cNvPr>
          <p:cNvSpPr txBox="1"/>
          <p:nvPr/>
        </p:nvSpPr>
        <p:spPr>
          <a:xfrm>
            <a:off x="10052115" y="4989894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0.1</a:t>
            </a:r>
            <a:endParaRPr lang="en-IL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C4C88-E9F7-46D6-9FBB-C5AB7A9FA6EB}"/>
              </a:ext>
            </a:extLst>
          </p:cNvPr>
          <p:cNvSpPr txBox="1"/>
          <p:nvPr/>
        </p:nvSpPr>
        <p:spPr>
          <a:xfrm>
            <a:off x="7366999" y="4989893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0.1</a:t>
            </a:r>
            <a:endParaRPr lang="en-IL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6C9928-80D0-4D7D-B998-8E2791E84922}"/>
              </a:ext>
            </a:extLst>
          </p:cNvPr>
          <p:cNvSpPr txBox="1"/>
          <p:nvPr/>
        </p:nvSpPr>
        <p:spPr>
          <a:xfrm>
            <a:off x="254524" y="6372521"/>
            <a:ext cx="9792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Year ago</a:t>
            </a:r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311622-BCBF-44B8-A017-5AD977369F48}"/>
              </a:ext>
            </a:extLst>
          </p:cNvPr>
          <p:cNvSpPr/>
          <p:nvPr/>
        </p:nvSpPr>
        <p:spPr>
          <a:xfrm>
            <a:off x="665495" y="4971039"/>
            <a:ext cx="10863487" cy="920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7894E8-EEEB-4FBE-8DE9-C471CB1F2CE8}"/>
              </a:ext>
            </a:extLst>
          </p:cNvPr>
          <p:cNvSpPr/>
          <p:nvPr/>
        </p:nvSpPr>
        <p:spPr>
          <a:xfrm>
            <a:off x="3365369" y="4971039"/>
            <a:ext cx="2730631" cy="920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67B91C-DF24-4126-8420-73B1E95324D8}"/>
              </a:ext>
            </a:extLst>
          </p:cNvPr>
          <p:cNvSpPr/>
          <p:nvPr/>
        </p:nvSpPr>
        <p:spPr>
          <a:xfrm>
            <a:off x="6098976" y="4971039"/>
            <a:ext cx="2979036" cy="920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3683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B5B1C-3D66-4054-A14B-C17B2A5FD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0" y="1103785"/>
            <a:ext cx="10955279" cy="38962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8F2CBB-1B4E-4862-8425-A40F8E032A4E}"/>
              </a:ext>
            </a:extLst>
          </p:cNvPr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Configuration of ICON-IL2.5 </a:t>
            </a:r>
          </a:p>
          <a:p>
            <a:pPr algn="ctr"/>
            <a:r>
              <a:rPr lang="en-US" sz="2800" dirty="0"/>
              <a:t>from October to April (Tuned winter) and from May to September (Tuned summer)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B060F-DB72-4EEA-B032-6C4B7643E710}"/>
              </a:ext>
            </a:extLst>
          </p:cNvPr>
          <p:cNvSpPr txBox="1"/>
          <p:nvPr/>
        </p:nvSpPr>
        <p:spPr>
          <a:xfrm>
            <a:off x="10718276" y="2951183"/>
            <a:ext cx="418704" cy="277485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r>
              <a:rPr lang="en-US" dirty="0"/>
              <a:t>10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EC11D-4B8F-4674-9D20-B36ACB379DF6}"/>
              </a:ext>
            </a:extLst>
          </p:cNvPr>
          <p:cNvSpPr txBox="1"/>
          <p:nvPr/>
        </p:nvSpPr>
        <p:spPr>
          <a:xfrm>
            <a:off x="9502219" y="3993249"/>
            <a:ext cx="476412" cy="252259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r>
              <a:rPr lang="en-US" dirty="0"/>
              <a:t>0.1</a:t>
            </a:r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434A2-3B59-4472-9D3C-3D49CE6F445A}"/>
              </a:ext>
            </a:extLst>
          </p:cNvPr>
          <p:cNvSpPr txBox="1"/>
          <p:nvPr/>
        </p:nvSpPr>
        <p:spPr>
          <a:xfrm>
            <a:off x="10718276" y="3985046"/>
            <a:ext cx="476412" cy="277485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r>
              <a:rPr lang="en-US" dirty="0"/>
              <a:t>0.5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7C7EA4-39B7-4320-B6A6-A83E464144D2}"/>
              </a:ext>
            </a:extLst>
          </p:cNvPr>
          <p:cNvSpPr txBox="1"/>
          <p:nvPr/>
        </p:nvSpPr>
        <p:spPr>
          <a:xfrm>
            <a:off x="10449581" y="3307082"/>
            <a:ext cx="857927" cy="252259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r>
              <a:rPr lang="en-US" dirty="0"/>
              <a:t>0.5/0.5</a:t>
            </a:r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47968-8F19-4E26-9B51-2B9E0957E314}"/>
              </a:ext>
            </a:extLst>
          </p:cNvPr>
          <p:cNvSpPr txBox="1"/>
          <p:nvPr/>
        </p:nvSpPr>
        <p:spPr>
          <a:xfrm>
            <a:off x="10718276" y="3654173"/>
            <a:ext cx="476412" cy="252259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r>
              <a:rPr lang="en-US" dirty="0"/>
              <a:t>0.8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675239-009C-460E-A273-C0D9EDAFA4E1}"/>
              </a:ext>
            </a:extLst>
          </p:cNvPr>
          <p:cNvSpPr txBox="1"/>
          <p:nvPr/>
        </p:nvSpPr>
        <p:spPr>
          <a:xfrm>
            <a:off x="9271805" y="3306891"/>
            <a:ext cx="857927" cy="277485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r>
              <a:rPr lang="en-US" dirty="0"/>
              <a:t>0.3/0.3</a:t>
            </a:r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2C5D38-4543-4CF3-AC61-021CB076884D}"/>
              </a:ext>
            </a:extLst>
          </p:cNvPr>
          <p:cNvSpPr txBox="1"/>
          <p:nvPr/>
        </p:nvSpPr>
        <p:spPr>
          <a:xfrm>
            <a:off x="1234912" y="5029066"/>
            <a:ext cx="1638397" cy="391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Precipitation</a:t>
            </a:r>
            <a:endParaRPr lang="en-IL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C46751-493F-43FB-9B18-930F0057DE5D}"/>
              </a:ext>
            </a:extLst>
          </p:cNvPr>
          <p:cNvSpPr txBox="1"/>
          <p:nvPr/>
        </p:nvSpPr>
        <p:spPr>
          <a:xfrm>
            <a:off x="3527197" y="5460104"/>
            <a:ext cx="24355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rainparam1/rainparam2</a:t>
            </a:r>
            <a:endParaRPr lang="en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0F911-ACF3-4C91-B707-7696947DC9A5}"/>
              </a:ext>
            </a:extLst>
          </p:cNvPr>
          <p:cNvSpPr txBox="1"/>
          <p:nvPr/>
        </p:nvSpPr>
        <p:spPr>
          <a:xfrm>
            <a:off x="9308255" y="5456436"/>
            <a:ext cx="864339" cy="323732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r>
              <a:rPr lang="en-US" sz="2200" dirty="0"/>
              <a:t>200/1</a:t>
            </a:r>
            <a:endParaRPr lang="en-IL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1266B3-FF1E-4189-92D8-160DD5145B8E}"/>
              </a:ext>
            </a:extLst>
          </p:cNvPr>
          <p:cNvSpPr txBox="1"/>
          <p:nvPr/>
        </p:nvSpPr>
        <p:spPr>
          <a:xfrm>
            <a:off x="10524312" y="5456436"/>
            <a:ext cx="864339" cy="323732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r>
              <a:rPr lang="en-US" sz="2200" dirty="0"/>
              <a:t>200/1</a:t>
            </a:r>
            <a:endParaRPr lang="en-IL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16624A-4B62-49CA-9534-9F03FD74E745}"/>
              </a:ext>
            </a:extLst>
          </p:cNvPr>
          <p:cNvSpPr txBox="1"/>
          <p:nvPr/>
        </p:nvSpPr>
        <p:spPr>
          <a:xfrm>
            <a:off x="7366999" y="4989893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0.1</a:t>
            </a:r>
            <a:endParaRPr lang="en-IL" sz="2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30F111-483C-4102-95CA-00D879279715}"/>
              </a:ext>
            </a:extLst>
          </p:cNvPr>
          <p:cNvSpPr txBox="1"/>
          <p:nvPr/>
        </p:nvSpPr>
        <p:spPr>
          <a:xfrm>
            <a:off x="3800573" y="5024438"/>
            <a:ext cx="18682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rain_n0_factor</a:t>
            </a:r>
            <a:endParaRPr lang="en-IL" sz="2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90100B-9970-4992-B06C-218D0545254A}"/>
              </a:ext>
            </a:extLst>
          </p:cNvPr>
          <p:cNvSpPr txBox="1"/>
          <p:nvPr/>
        </p:nvSpPr>
        <p:spPr>
          <a:xfrm>
            <a:off x="9740424" y="4989894"/>
            <a:ext cx="1200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0.1 or </a:t>
            </a:r>
            <a:r>
              <a:rPr lang="en-US" sz="2200" dirty="0">
                <a:highlight>
                  <a:srgbClr val="FFFF00"/>
                </a:highlight>
              </a:rPr>
              <a:t>64</a:t>
            </a:r>
            <a:endParaRPr lang="en-IL" sz="2200" dirty="0">
              <a:highlight>
                <a:srgbClr val="FFFF00"/>
              </a:highligh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66E53B-F6CA-4C5F-B935-88737724BF15}"/>
              </a:ext>
            </a:extLst>
          </p:cNvPr>
          <p:cNvSpPr/>
          <p:nvPr/>
        </p:nvSpPr>
        <p:spPr>
          <a:xfrm>
            <a:off x="665495" y="4971039"/>
            <a:ext cx="10863487" cy="920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14F1D5-E900-413D-BD00-5D87612CBB66}"/>
              </a:ext>
            </a:extLst>
          </p:cNvPr>
          <p:cNvSpPr txBox="1"/>
          <p:nvPr/>
        </p:nvSpPr>
        <p:spPr>
          <a:xfrm>
            <a:off x="254524" y="6372521"/>
            <a:ext cx="17299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Since 30/7/2023</a:t>
            </a:r>
            <a:endParaRPr lang="en-I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DDEA9-8525-4B70-9118-EBB44A7EF49A}"/>
              </a:ext>
            </a:extLst>
          </p:cNvPr>
          <p:cNvSpPr/>
          <p:nvPr/>
        </p:nvSpPr>
        <p:spPr>
          <a:xfrm>
            <a:off x="3365369" y="4971039"/>
            <a:ext cx="2730631" cy="920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1D7660-9E66-41F1-A263-9E8CDA93010F}"/>
              </a:ext>
            </a:extLst>
          </p:cNvPr>
          <p:cNvSpPr/>
          <p:nvPr/>
        </p:nvSpPr>
        <p:spPr>
          <a:xfrm>
            <a:off x="6098976" y="4971039"/>
            <a:ext cx="2979036" cy="920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4FAC77-F4E8-48CB-98F0-1909335D9EA7}"/>
              </a:ext>
            </a:extLst>
          </p:cNvPr>
          <p:cNvGrpSpPr/>
          <p:nvPr/>
        </p:nvGrpSpPr>
        <p:grpSpPr>
          <a:xfrm>
            <a:off x="2145601" y="3228668"/>
            <a:ext cx="9722745" cy="3136736"/>
            <a:chOff x="2145601" y="3228668"/>
            <a:chExt cx="9722745" cy="313673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8DB7764-94BE-4DBF-8DB2-1D381AD3DA6F}"/>
                </a:ext>
              </a:extLst>
            </p:cNvPr>
            <p:cNvSpPr/>
            <p:nvPr/>
          </p:nvSpPr>
          <p:spPr>
            <a:xfrm>
              <a:off x="8880049" y="3228668"/>
              <a:ext cx="2837469" cy="425505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8A1E8EB-6CB7-476F-A187-CD4228D0F59A}"/>
                </a:ext>
              </a:extLst>
            </p:cNvPr>
            <p:cNvCxnSpPr>
              <a:cxnSpLocks/>
              <a:stCxn id="20" idx="0"/>
              <a:endCxn id="2" idx="3"/>
            </p:cNvCxnSpPr>
            <p:nvPr/>
          </p:nvCxnSpPr>
          <p:spPr>
            <a:xfrm flipV="1">
              <a:off x="7006974" y="3591859"/>
              <a:ext cx="2288613" cy="2404213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E9FE51-28F6-4181-B453-6CDCEA72D44A}"/>
                </a:ext>
              </a:extLst>
            </p:cNvPr>
            <p:cNvSpPr txBox="1"/>
            <p:nvPr/>
          </p:nvSpPr>
          <p:spPr>
            <a:xfrm>
              <a:off x="2145601" y="5996072"/>
              <a:ext cx="9722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Reduced: no need to artificially heat the nights everywhere just because they are too cold at the cities</a:t>
              </a:r>
              <a:endParaRPr lang="en-IL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B8FB43-09C7-4A54-9EE2-56D79BEB0F28}"/>
              </a:ext>
            </a:extLst>
          </p:cNvPr>
          <p:cNvGrpSpPr/>
          <p:nvPr/>
        </p:nvGrpSpPr>
        <p:grpSpPr>
          <a:xfrm>
            <a:off x="2685996" y="3897802"/>
            <a:ext cx="9389096" cy="2850764"/>
            <a:chOff x="2685996" y="3897802"/>
            <a:chExt cx="9389096" cy="285076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1CA1CF3-3D97-4C9B-ADAA-2BC222F80641}"/>
                </a:ext>
              </a:extLst>
            </p:cNvPr>
            <p:cNvSpPr/>
            <p:nvPr/>
          </p:nvSpPr>
          <p:spPr>
            <a:xfrm>
              <a:off x="8962806" y="3897802"/>
              <a:ext cx="2837469" cy="425505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E86499-485E-44B9-9AB7-690E3AF6218D}"/>
                </a:ext>
              </a:extLst>
            </p:cNvPr>
            <p:cNvSpPr txBox="1"/>
            <p:nvPr/>
          </p:nvSpPr>
          <p:spPr>
            <a:xfrm>
              <a:off x="2685996" y="6379234"/>
              <a:ext cx="9389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Reduced: no need to artificially block the wind everywhere just because it is too strong at the cities</a:t>
              </a:r>
              <a:endParaRPr lang="en-IL" dirty="0">
                <a:solidFill>
                  <a:srgbClr val="0000FF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8D8F484-4DE7-4F28-99C9-898E13E538DC}"/>
                </a:ext>
              </a:extLst>
            </p:cNvPr>
            <p:cNvCxnSpPr>
              <a:cxnSpLocks/>
              <a:stCxn id="28" idx="0"/>
              <a:endCxn id="27" idx="3"/>
            </p:cNvCxnSpPr>
            <p:nvPr/>
          </p:nvCxnSpPr>
          <p:spPr>
            <a:xfrm flipV="1">
              <a:off x="7380544" y="4260993"/>
              <a:ext cx="1997800" cy="211824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231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904F31-425E-4A2E-B02C-6EACD155ADAE}"/>
              </a:ext>
            </a:extLst>
          </p:cNvPr>
          <p:cNvSpPr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Expected % of improvement in RMSE (based on test periods)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189FCC-DB87-4509-B7F6-49FA162C1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67" y="572821"/>
            <a:ext cx="6674063" cy="31886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3DB8D4-72BC-4157-8D77-3596BB853439}"/>
              </a:ext>
            </a:extLst>
          </p:cNvPr>
          <p:cNvSpPr/>
          <p:nvPr/>
        </p:nvSpPr>
        <p:spPr>
          <a:xfrm>
            <a:off x="1" y="3749457"/>
            <a:ext cx="1219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1D2228"/>
                </a:solidFill>
                <a:latin typeface="verdana" panose="020B0604030504040204" pitchFamily="34" charset="0"/>
              </a:rPr>
              <a:t>Summer period (May to September):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Gl. Rad: error (typical RMSE) 51.4 W/m2, similar to the previous ver. 24% better than COSMO.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T2m: error 1.12</a:t>
            </a:r>
            <a:r>
              <a:rPr lang="en-US" sz="1400" baseline="30000" dirty="0">
                <a:solidFill>
                  <a:srgbClr val="1D2228"/>
                </a:solidFill>
                <a:latin typeface="verdana" panose="020B0604030504040204" pitchFamily="34" charset="0"/>
              </a:rPr>
              <a:t>o</a:t>
            </a: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C, 3% better than previous </a:t>
            </a:r>
            <a:r>
              <a:rPr lang="en-US" sz="1400" dirty="0" err="1">
                <a:solidFill>
                  <a:srgbClr val="1D2228"/>
                </a:solidFill>
                <a:latin typeface="verdana" panose="020B0604030504040204" pitchFamily="34" charset="0"/>
              </a:rPr>
              <a:t>ver</a:t>
            </a: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 (</a:t>
            </a:r>
            <a:r>
              <a:rPr lang="en-US" sz="1400" b="1" dirty="0">
                <a:solidFill>
                  <a:srgbClr val="0000FF"/>
                </a:solidFill>
                <a:latin typeface="verdana" panose="020B0604030504040204" pitchFamily="34" charset="0"/>
              </a:rPr>
              <a:t>7% at night</a:t>
            </a: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). 19% better than COSMO.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RH2m: error 7.3%, similar to the previous ver. 9% better than COSMO. During nights: too high near coast, too low in dessert.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WS10m: error 1.12 m/s, 4% better than previous ver. 5% better than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COSMO</a:t>
            </a: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WD10m: error 44.7 degrees, 5% better than previous ver. 15% better than COSMO.</a:t>
            </a:r>
          </a:p>
          <a:p>
            <a:endParaRPr lang="en-US" sz="1400" dirty="0">
              <a:solidFill>
                <a:srgbClr val="1D2228"/>
              </a:solidFill>
              <a:latin typeface="verdana" panose="020B0604030504040204" pitchFamily="34" charset="0"/>
            </a:endParaRPr>
          </a:p>
          <a:p>
            <a:r>
              <a:rPr lang="en-US" sz="1400" b="1" u="sng" dirty="0">
                <a:solidFill>
                  <a:srgbClr val="1D2228"/>
                </a:solidFill>
                <a:latin typeface="verdana" panose="020B0604030504040204" pitchFamily="34" charset="0"/>
              </a:rPr>
              <a:t>Winter period (October to April):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Gl. Rad: error 75.9 W/m2, 5% better than previous ver. 21% 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better than COSMO</a:t>
            </a: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T2m: error 1.49</a:t>
            </a:r>
            <a:r>
              <a:rPr lang="en-US" sz="1400" baseline="30000" dirty="0">
                <a:solidFill>
                  <a:srgbClr val="1D2228"/>
                </a:solidFill>
                <a:latin typeface="verdana" panose="020B0604030504040204" pitchFamily="34" charset="0"/>
              </a:rPr>
              <a:t>o</a:t>
            </a: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C, 5% better than previous ver. (</a:t>
            </a:r>
            <a:r>
              <a:rPr lang="en-US" sz="1400" b="1" dirty="0">
                <a:solidFill>
                  <a:srgbClr val="0000FF"/>
                </a:solidFill>
                <a:latin typeface="verdana" panose="020B0604030504040204" pitchFamily="34" charset="0"/>
              </a:rPr>
              <a:t>8% better at night</a:t>
            </a: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, but 0.7</a:t>
            </a:r>
            <a:r>
              <a:rPr lang="en-US" sz="1400" baseline="30000" dirty="0">
                <a:solidFill>
                  <a:srgbClr val="1D2228"/>
                </a:solidFill>
                <a:latin typeface="verdana" panose="020B0604030504040204" pitchFamily="34" charset="0"/>
              </a:rPr>
              <a:t>o</a:t>
            </a: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C </a:t>
            </a:r>
            <a:r>
              <a:rPr lang="en-US" sz="1400" dirty="0" err="1">
                <a:solidFill>
                  <a:srgbClr val="1D2228"/>
                </a:solidFill>
                <a:latin typeface="verdana" panose="020B0604030504040204" pitchFamily="34" charset="0"/>
              </a:rPr>
              <a:t>underest</a:t>
            </a: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. at noon). 19% better than COSMO.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RH2m: error 9.55%, 9% better than previous ver. 3% better than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COSMO</a:t>
            </a: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WS10m: error 1.24 m/s, 5% better than previous ver. 11% better than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COSMO</a:t>
            </a: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WD10m: error 57.1 degrees, similar to the previous version, 7% better than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COSMO</a:t>
            </a: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Precipitation: improvement is expected during (previously) too high rain intensities in Oct-Dec in situations of weak synoptics. </a:t>
            </a:r>
          </a:p>
        </p:txBody>
      </p:sp>
    </p:spTree>
    <p:extLst>
      <p:ext uri="{BB962C8B-B14F-4D97-AF65-F5344CB8AC3E}">
        <p14:creationId xmlns:p14="http://schemas.microsoft.com/office/powerpoint/2010/main" val="293897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A3A57-CBE0-4418-B1C0-787753B0B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0" b="15807"/>
          <a:stretch/>
        </p:blipFill>
        <p:spPr>
          <a:xfrm>
            <a:off x="1044369" y="961534"/>
            <a:ext cx="10103261" cy="54769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641FA4-297D-4FAC-AC96-5B1AB01D9E0C}"/>
              </a:ext>
            </a:extLst>
          </p:cNvPr>
          <p:cNvSpPr/>
          <p:nvPr/>
        </p:nvSpPr>
        <p:spPr>
          <a:xfrm>
            <a:off x="0" y="41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Temperature verification: all stations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F1F7E-ACF7-4A65-83D8-24FE8E8B8A6C}"/>
              </a:ext>
            </a:extLst>
          </p:cNvPr>
          <p:cNvSpPr txBox="1"/>
          <p:nvPr/>
        </p:nvSpPr>
        <p:spPr>
          <a:xfrm>
            <a:off x="10524556" y="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30/7/22-6/9/22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9A437-2CC0-46C1-9A68-79D9312E966D}"/>
              </a:ext>
            </a:extLst>
          </p:cNvPr>
          <p:cNvSpPr txBox="1"/>
          <p:nvPr/>
        </p:nvSpPr>
        <p:spPr>
          <a:xfrm>
            <a:off x="10868657" y="294480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Year ago</a:t>
            </a:r>
            <a:endParaRPr lang="en-IL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F148FD-802B-4C5E-98F5-8699B37F8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9819"/>
              </p:ext>
            </p:extLst>
          </p:nvPr>
        </p:nvGraphicFramePr>
        <p:xfrm>
          <a:off x="9299545" y="1907443"/>
          <a:ext cx="24500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6">
                  <a:extLst>
                    <a:ext uri="{9D8B030D-6E8A-4147-A177-3AD203B41FA5}">
                      <a16:colId xmlns:a16="http://schemas.microsoft.com/office/drawing/2014/main" val="2798805409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832118404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68429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2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COSMO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-0.07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1.303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2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1.134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0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58837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7EBCDB-B289-4F8C-9E11-3903DC707604}"/>
              </a:ext>
            </a:extLst>
          </p:cNvPr>
          <p:cNvCxnSpPr>
            <a:cxnSpLocks/>
          </p:cNvCxnSpPr>
          <p:nvPr/>
        </p:nvCxnSpPr>
        <p:spPr>
          <a:xfrm>
            <a:off x="8869836" y="2463703"/>
            <a:ext cx="3912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E7D8C1-460B-4F90-9F26-88DAE591083C}"/>
              </a:ext>
            </a:extLst>
          </p:cNvPr>
          <p:cNvCxnSpPr>
            <a:cxnSpLocks/>
          </p:cNvCxnSpPr>
          <p:nvPr/>
        </p:nvCxnSpPr>
        <p:spPr>
          <a:xfrm>
            <a:off x="8869837" y="2832920"/>
            <a:ext cx="391215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145002-8D24-4BF3-95D0-9A298A4AA082}"/>
              </a:ext>
            </a:extLst>
          </p:cNvPr>
          <p:cNvCxnSpPr>
            <a:cxnSpLocks/>
          </p:cNvCxnSpPr>
          <p:nvPr/>
        </p:nvCxnSpPr>
        <p:spPr>
          <a:xfrm>
            <a:off x="8868266" y="3211563"/>
            <a:ext cx="3912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C1C760-151B-4CBD-85BA-85780FF095F0}"/>
              </a:ext>
            </a:extLst>
          </p:cNvPr>
          <p:cNvGrpSpPr/>
          <p:nvPr/>
        </p:nvGrpSpPr>
        <p:grpSpPr>
          <a:xfrm>
            <a:off x="1653905" y="1112362"/>
            <a:ext cx="8545897" cy="5556977"/>
            <a:chOff x="1653905" y="1112362"/>
            <a:chExt cx="8545897" cy="55569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DB8458-277F-49A7-88E2-3130766A9E1C}"/>
                </a:ext>
              </a:extLst>
            </p:cNvPr>
            <p:cNvSpPr txBox="1"/>
            <p:nvPr/>
          </p:nvSpPr>
          <p:spPr>
            <a:xfrm rot="16200000">
              <a:off x="-585086" y="3351353"/>
              <a:ext cx="4939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Temperature (</a:t>
              </a:r>
              <a:r>
                <a:rPr lang="en-US" sz="2400" baseline="30000" dirty="0" err="1"/>
                <a:t>o</a:t>
              </a:r>
              <a:r>
                <a:rPr lang="en-US" sz="2400" dirty="0" err="1"/>
                <a:t>C</a:t>
              </a:r>
              <a:r>
                <a:rPr lang="en-US" sz="2400" dirty="0"/>
                <a:t>)</a:t>
              </a:r>
              <a:endParaRPr lang="en-IL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E2FC7-E2D4-4A3D-B902-1B68DA3707E0}"/>
                </a:ext>
              </a:extLst>
            </p:cNvPr>
            <p:cNvSpPr txBox="1"/>
            <p:nvPr/>
          </p:nvSpPr>
          <p:spPr>
            <a:xfrm>
              <a:off x="2375555" y="6207674"/>
              <a:ext cx="7824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Hour (UTC)</a:t>
              </a:r>
              <a:endParaRPr lang="en-I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921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469" b="15807"/>
          <a:stretch/>
        </p:blipFill>
        <p:spPr>
          <a:xfrm>
            <a:off x="1044369" y="970961"/>
            <a:ext cx="10103261" cy="54675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74DAD8-89EE-4480-8A77-EB4DFACCD6BB}"/>
              </a:ext>
            </a:extLst>
          </p:cNvPr>
          <p:cNvSpPr/>
          <p:nvPr/>
        </p:nvSpPr>
        <p:spPr>
          <a:xfrm>
            <a:off x="0" y="41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Temperature verification: all stations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EEE91-8E53-41A6-B65A-7B9CC5B978C7}"/>
              </a:ext>
            </a:extLst>
          </p:cNvPr>
          <p:cNvSpPr txBox="1"/>
          <p:nvPr/>
        </p:nvSpPr>
        <p:spPr>
          <a:xfrm>
            <a:off x="10524556" y="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30/7/23-6/9/23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5AF6F-F367-43C5-BFC0-E5C1C200803C}"/>
              </a:ext>
            </a:extLst>
          </p:cNvPr>
          <p:cNvSpPr txBox="1"/>
          <p:nvPr/>
        </p:nvSpPr>
        <p:spPr>
          <a:xfrm>
            <a:off x="10614103" y="294480"/>
            <a:ext cx="150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Since upgrade</a:t>
            </a:r>
            <a:endParaRPr lang="en-IL" dirty="0">
              <a:solidFill>
                <a:srgbClr val="0000FF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9F929A-1A5E-4667-9176-FC17803D8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45182"/>
              </p:ext>
            </p:extLst>
          </p:nvPr>
        </p:nvGraphicFramePr>
        <p:xfrm>
          <a:off x="9299545" y="1907443"/>
          <a:ext cx="24500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36">
                  <a:extLst>
                    <a:ext uri="{9D8B030D-6E8A-4147-A177-3AD203B41FA5}">
                      <a16:colId xmlns:a16="http://schemas.microsoft.com/office/drawing/2014/main" val="2798805409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832118404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68429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2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COSMO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-0.19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1.348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2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1.083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0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58837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FDFA2C-7CE9-4885-8AD6-06B944EBEE74}"/>
              </a:ext>
            </a:extLst>
          </p:cNvPr>
          <p:cNvCxnSpPr>
            <a:cxnSpLocks/>
          </p:cNvCxnSpPr>
          <p:nvPr/>
        </p:nvCxnSpPr>
        <p:spPr>
          <a:xfrm>
            <a:off x="8869836" y="2463703"/>
            <a:ext cx="3912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6FE12D-B83B-47C5-8219-A0A144527A4A}"/>
              </a:ext>
            </a:extLst>
          </p:cNvPr>
          <p:cNvCxnSpPr>
            <a:cxnSpLocks/>
          </p:cNvCxnSpPr>
          <p:nvPr/>
        </p:nvCxnSpPr>
        <p:spPr>
          <a:xfrm>
            <a:off x="8869837" y="2832920"/>
            <a:ext cx="391215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B544E0-4434-4D61-9A5E-703D81AB2F6F}"/>
              </a:ext>
            </a:extLst>
          </p:cNvPr>
          <p:cNvCxnSpPr>
            <a:cxnSpLocks/>
          </p:cNvCxnSpPr>
          <p:nvPr/>
        </p:nvCxnSpPr>
        <p:spPr>
          <a:xfrm>
            <a:off x="8868266" y="3211563"/>
            <a:ext cx="3912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73F3E1-FCF3-4732-8236-FCD02DED3E65}"/>
              </a:ext>
            </a:extLst>
          </p:cNvPr>
          <p:cNvGrpSpPr/>
          <p:nvPr/>
        </p:nvGrpSpPr>
        <p:grpSpPr>
          <a:xfrm>
            <a:off x="1653905" y="1112362"/>
            <a:ext cx="8545897" cy="5556977"/>
            <a:chOff x="1653905" y="1112362"/>
            <a:chExt cx="8545897" cy="55569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3F2478-30AD-415D-A2B2-D2E33F69D71A}"/>
                </a:ext>
              </a:extLst>
            </p:cNvPr>
            <p:cNvSpPr txBox="1"/>
            <p:nvPr/>
          </p:nvSpPr>
          <p:spPr>
            <a:xfrm rot="16200000">
              <a:off x="-585086" y="3351353"/>
              <a:ext cx="4939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Temperature (</a:t>
              </a:r>
              <a:r>
                <a:rPr lang="en-US" sz="2400" baseline="30000" dirty="0" err="1"/>
                <a:t>o</a:t>
              </a:r>
              <a:r>
                <a:rPr lang="en-US" sz="2400" dirty="0" err="1"/>
                <a:t>C</a:t>
              </a:r>
              <a:r>
                <a:rPr lang="en-US" sz="2400" dirty="0"/>
                <a:t>)</a:t>
              </a:r>
              <a:endParaRPr lang="en-IL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1D72A8-8F86-4296-839F-3D254A63D2BB}"/>
                </a:ext>
              </a:extLst>
            </p:cNvPr>
            <p:cNvSpPr txBox="1"/>
            <p:nvPr/>
          </p:nvSpPr>
          <p:spPr>
            <a:xfrm>
              <a:off x="2375555" y="6207674"/>
              <a:ext cx="7824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Hour (UTC)</a:t>
              </a:r>
              <a:endParaRPr lang="en-IL" sz="2400" dirty="0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215392-A694-46B8-B149-03917D69DCE8}"/>
              </a:ext>
            </a:extLst>
          </p:cNvPr>
          <p:cNvCxnSpPr>
            <a:cxnSpLocks/>
          </p:cNvCxnSpPr>
          <p:nvPr/>
        </p:nvCxnSpPr>
        <p:spPr>
          <a:xfrm>
            <a:off x="1682185" y="5128181"/>
            <a:ext cx="589675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8AE1879-6AF5-44F4-A241-2CA4D8BCFFAA}"/>
              </a:ext>
            </a:extLst>
          </p:cNvPr>
          <p:cNvSpPr/>
          <p:nvPr/>
        </p:nvSpPr>
        <p:spPr>
          <a:xfrm>
            <a:off x="28281" y="3418113"/>
            <a:ext cx="1653904" cy="341632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 need now to artificially heat the nights everywhere just because they are too cold at the cities. Most of the stations are rural, therefore ICON nighttime T is reduced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27214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2086</Words>
  <Application>Microsoft Office PowerPoint</Application>
  <PresentationFormat>Breitbild</PresentationFormat>
  <Paragraphs>447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Courier New</vt:lpstr>
      <vt:lpstr>Helvetica Neue</vt:lpstr>
      <vt:lpstr>Times New Roman</vt:lpstr>
      <vt:lpstr>verdana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 Khanin</dc:creator>
  <cp:lastModifiedBy>Schulz Jan-Peter</cp:lastModifiedBy>
  <cp:revision>227</cp:revision>
  <dcterms:created xsi:type="dcterms:W3CDTF">2022-07-06T10:48:02Z</dcterms:created>
  <dcterms:modified xsi:type="dcterms:W3CDTF">2023-09-12T12:36:05Z</dcterms:modified>
</cp:coreProperties>
</file>