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1"/>
  </p:notesMasterIdLst>
  <p:handoutMasterIdLst>
    <p:handoutMasterId r:id="rId42"/>
  </p:handoutMasterIdLst>
  <p:sldIdLst>
    <p:sldId id="337" r:id="rId4"/>
    <p:sldId id="415" r:id="rId5"/>
    <p:sldId id="416" r:id="rId6"/>
    <p:sldId id="282" r:id="rId7"/>
    <p:sldId id="392" r:id="rId8"/>
    <p:sldId id="395" r:id="rId9"/>
    <p:sldId id="419" r:id="rId10"/>
    <p:sldId id="436" r:id="rId11"/>
    <p:sldId id="437" r:id="rId12"/>
    <p:sldId id="439" r:id="rId13"/>
    <p:sldId id="441" r:id="rId14"/>
    <p:sldId id="442" r:id="rId15"/>
    <p:sldId id="443" r:id="rId16"/>
    <p:sldId id="393" r:id="rId17"/>
    <p:sldId id="444" r:id="rId18"/>
    <p:sldId id="425" r:id="rId19"/>
    <p:sldId id="430" r:id="rId20"/>
    <p:sldId id="431" r:id="rId21"/>
    <p:sldId id="464" r:id="rId22"/>
    <p:sldId id="459" r:id="rId23"/>
    <p:sldId id="460" r:id="rId24"/>
    <p:sldId id="447" r:id="rId25"/>
    <p:sldId id="456" r:id="rId26"/>
    <p:sldId id="454" r:id="rId27"/>
    <p:sldId id="448" r:id="rId28"/>
    <p:sldId id="449" r:id="rId29"/>
    <p:sldId id="450" r:id="rId30"/>
    <p:sldId id="455" r:id="rId31"/>
    <p:sldId id="452" r:id="rId32"/>
    <p:sldId id="451" r:id="rId33"/>
    <p:sldId id="453" r:id="rId34"/>
    <p:sldId id="462" r:id="rId35"/>
    <p:sldId id="463" r:id="rId36"/>
    <p:sldId id="461" r:id="rId37"/>
    <p:sldId id="457" r:id="rId38"/>
    <p:sldId id="458" r:id="rId39"/>
    <p:sldId id="435" r:id="rId40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008B"/>
    <a:srgbClr val="FFCCFF"/>
    <a:srgbClr val="EE82EE"/>
    <a:srgbClr val="FF0000"/>
    <a:srgbClr val="0000FF"/>
    <a:srgbClr val="FF1493"/>
    <a:srgbClr val="008B8B"/>
    <a:srgbClr val="00CD00"/>
    <a:srgbClr val="8B472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532" autoAdjust="0"/>
  </p:normalViewPr>
  <p:slideViewPr>
    <p:cSldViewPr>
      <p:cViewPr>
        <p:scale>
          <a:sx n="100" d="100"/>
          <a:sy n="100" d="100"/>
        </p:scale>
        <p:origin x="-110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880D2-D31F-49A8-AD84-EC2145BEF14E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5202E-0C6F-422E-A50F-3BB49D7B6009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870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DCB07-736D-498A-BA58-13ECDF5DC83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6A37F-47DB-4143-8CCD-7BA15F100776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497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028950" y="857250"/>
            <a:ext cx="30861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7304CF-53A5-44D1-980D-EA868570EB41}" type="slidenum">
              <a:rPr lang="en-US" altLang="en-US">
                <a:solidFill>
                  <a:srgbClr val="000000"/>
                </a:solidFill>
              </a:rPr>
              <a:pPr/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50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ba65f88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ba65f882a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two fields have no overlap of events, so would score very poorly using traditional verification methods. But the Fractions Skill Score would count this as a perfect forecast because the fraction is equal. The Fractions Skill Score is similar to the Brier skill score, but the denominator is the least-overlap case.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ABAF7E1C-9B0B-438B-81F6-45D073B7E0F0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806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ABAF7E1C-9B0B-438B-81F6-45D073B7E0F0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385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6A37F-47DB-4143-8CCD-7BA15F10077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056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6A37F-47DB-4143-8CCD-7BA15F10077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056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6A37F-47DB-4143-8CCD-7BA15F10077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6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6A37F-47DB-4143-8CCD-7BA15F10077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90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6A37F-47DB-4143-8CCD-7BA15F10077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9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78510-9FBC-4D87-B3CD-4C49E8D2AF8F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FFEA0-3527-4604-B486-8A76C63F6354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DD961-2A7D-47F1-ADB4-FA8AB12780BE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4A210C9-1BE4-4F2A-B087-2C733B376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6ACEE418-66D5-45BA-A5DA-2C7C099C8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EA22BB6C-36B3-4984-B35B-1A174541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FB85443-4DF5-4958-8470-624AA2AC4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7A1550B-D791-481B-87C4-F9A3172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27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4A2897E-5037-465C-B6DC-467436BA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F0BBFD8-B253-4CF2-AED2-9A08D7915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46E54B5E-2CFD-4614-9FF1-D0F0741B6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636D1319-3625-42E7-B176-DF6958E9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F4BEE0B3-05D0-4BA3-A148-856F9225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D8C478F-B2D9-407E-9538-5F4C0C9C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F680751E-B8F3-4196-96DD-8F99E3CF9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37AE7715-7C82-4394-9429-CFCD8810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78668AB9-C406-4F6F-8669-C3D4B8D7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6716969-2648-4FB8-AB91-E80EF3A1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47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9EACE52-5341-4381-BD0C-3AECBD49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1C024977-842D-47FF-9F05-744CA7DA8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D049D031-F648-42D3-BBA7-4127164E8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A88D7D62-3BD5-4C01-97AE-BAC5047F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14E6ACE8-8BF7-4065-8C69-275289E36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703EDFBE-9192-4E67-B5F3-9501CB8B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70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C9BFB04-1BDD-4C5E-B705-3590A57D1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8D5C9210-92FF-4FAE-BC29-F5C8A3220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C5705E3E-18B9-4ECB-BF91-FD0C925A2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C4364E35-D513-41B8-B073-37868349F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D78B337D-5BA5-4540-9C27-C61E523A8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4FD6F9F0-D65D-4ACB-B889-6DBF19CDF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9CB346A6-4CF8-471E-9CFD-936C0904A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46C895BD-3047-4F9D-A936-2AB4C8C7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14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687826C-85FD-4B6F-97F0-9C3B0233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11C9EC27-9B09-44E6-8963-349B80297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369D629F-019E-4DFE-9D3E-F1FAA6F5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53F0D73D-14C0-4C0F-9E26-828E3C5D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55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EF0297D0-39D6-48A0-BA76-CBA3781C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7D045018-6F4A-430B-89ED-726B030AB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003470E7-34BE-418D-81E9-F48C8DCF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2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51CA9BB-D951-43E6-86A9-22455057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457B0D1-C456-465A-9754-9C65D9825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4B7B1310-4028-4806-A3CF-804A3B3AC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2B2722A5-02F3-4BA6-A55D-9BD2180AC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67EE9360-7F46-4491-B10A-3360467FD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53AFDDC0-8E93-4613-85E1-5DE331CB1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5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95499-77B4-4AD7-800A-DB17DF68669B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83FDA3E-CB55-4B69-8EE6-5999B92F0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CE41F157-4C04-45EE-AB28-B9884063D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5B4ADC44-114B-4670-907F-AA9A41525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AD991251-3C72-441E-9700-A4423C82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53CE29C2-6CC7-4345-BFFC-C6DC5C14C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88ED5B09-7C4E-4884-ACAB-F2969E7C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26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4F3DA98-2EE5-400E-B53B-AFDC6547E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5ADF5A12-315A-40B7-A8C2-913F75336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EA3E428-F1A8-4C28-B047-DE96588E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562AECD0-1089-472A-8C0F-8378B655A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AF766C6-E297-43E5-81D6-9D87F735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06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B2F11BF5-AF02-4D8C-AD8F-245182790D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26929A2D-59ED-46C0-A46C-8A24DF075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E00A4928-16E5-46BD-84C4-A8ACF25AA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0796A8AC-FA21-4043-BD75-A9FB3E165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304A375-93B4-4EBB-9B2A-88AA0B8E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31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28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4A210C9-1BE4-4F2A-B087-2C733B376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6ACEE418-66D5-45BA-A5DA-2C7C099C8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EA22BB6C-36B3-4984-B35B-1A174541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FB85443-4DF5-4958-8470-624AA2AC4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7A1550B-D791-481B-87C4-F9A3172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42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4A2897E-5037-465C-B6DC-467436BA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F0BBFD8-B253-4CF2-AED2-9A08D7915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46E54B5E-2CFD-4614-9FF1-D0F0741B6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636D1319-3625-42E7-B176-DF6958E9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F4BEE0B3-05D0-4BA3-A148-856F9225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71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D8C478F-B2D9-407E-9538-5F4C0C9C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F680751E-B8F3-4196-96DD-8F99E3CF9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37AE7715-7C82-4394-9429-CFCD8810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78668AB9-C406-4F6F-8669-C3D4B8D7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6716969-2648-4FB8-AB91-E80EF3A1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09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9EACE52-5341-4381-BD0C-3AECBD49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1C024977-842D-47FF-9F05-744CA7DA8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D049D031-F648-42D3-BBA7-4127164E8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A88D7D62-3BD5-4C01-97AE-BAC5047F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14E6ACE8-8BF7-4065-8C69-275289E36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703EDFBE-9192-4E67-B5F3-9501CB8B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06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C9BFB04-1BDD-4C5E-B705-3590A57D1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8D5C9210-92FF-4FAE-BC29-F5C8A3220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C5705E3E-18B9-4ECB-BF91-FD0C925A2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C4364E35-D513-41B8-B073-37868349F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D78B337D-5BA5-4540-9C27-C61E523A8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4FD6F9F0-D65D-4ACB-B889-6DBF19CDF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9CB346A6-4CF8-471E-9CFD-936C0904A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46C895BD-3047-4F9D-A936-2AB4C8C7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70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687826C-85FD-4B6F-97F0-9C3B0233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11C9EC27-9B09-44E6-8963-349B80297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369D629F-019E-4DFE-9D3E-F1FAA6F5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53F0D73D-14C0-4C0F-9E26-828E3C5D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4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0495F-0020-4316-8F81-AA198C5465B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EF0297D0-39D6-48A0-BA76-CBA3781C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7D045018-6F4A-430B-89ED-726B030AB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003470E7-34BE-418D-81E9-F48C8DCF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93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51CA9BB-D951-43E6-86A9-22455057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457B0D1-C456-465A-9754-9C65D9825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4B7B1310-4028-4806-A3CF-804A3B3AC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2B2722A5-02F3-4BA6-A55D-9BD2180AC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67EE9360-7F46-4491-B10A-3360467FD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53AFDDC0-8E93-4613-85E1-5DE331CB1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22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83FDA3E-CB55-4B69-8EE6-5999B92F0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CE41F157-4C04-45EE-AB28-B9884063D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5B4ADC44-114B-4670-907F-AA9A41525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AD991251-3C72-441E-9700-A4423C82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53CE29C2-6CC7-4345-BFFC-C6DC5C14C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88ED5B09-7C4E-4884-ACAB-F2969E7C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57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4F3DA98-2EE5-400E-B53B-AFDC6547E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5ADF5A12-315A-40B7-A8C2-913F75336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EA3E428-F1A8-4C28-B047-DE96588E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562AECD0-1089-472A-8C0F-8378B655A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AF766C6-E297-43E5-81D6-9D87F735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52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B2F11BF5-AF02-4D8C-AD8F-245182790D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26929A2D-59ED-46C0-A46C-8A24DF075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E00A4928-16E5-46BD-84C4-A8ACF25AA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September the 7th 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0796A8AC-FA21-4043-BD75-A9FB3E165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Naima Vela - 22th COSMO General Meeting - Everywhere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304A375-93B4-4EBB-9B2A-88AA0B8E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64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9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FD569-7113-458D-A91E-64BCBE56D324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A3293-C963-42E9-AB47-DC5DA4F0008F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41A68-08E6-433B-B7C2-466A14B7F6FB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8F8C4-E23C-468D-B4FF-AF27FC14C157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D1CE3-9E1B-401D-985D-F985E3337D9C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67811-013F-409D-A194-8DFC8A8FFEC6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 smtClean="0"/>
            </a:lvl1pPr>
          </a:lstStyle>
          <a:p>
            <a:pPr>
              <a:defRPr/>
            </a:pPr>
            <a:fld id="{528BD89B-88B3-4B7E-9DD7-043CE50A0871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A521F0B8-E323-4D4A-B8E6-0AE3CBB5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5B318F6F-D84F-42D0-98CA-ED396183B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EDA8A5C-7E71-431C-B65A-9F7B48627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baseline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September the 7th 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0A4B023-0925-4147-B5AC-92AF1D639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aseline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Naima Vela - 22th COSMO General Meeting - Everywhere</a:t>
            </a:r>
            <a:endParaRPr lang="it-IT" baseline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CE0690CE-3E72-4D1C-9741-922F98888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9B1C7BC-3183-4E4F-A809-86E65C5CAA6B}" type="slidenum">
              <a:rPr lang="it-IT" baseline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it-IT" baseline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40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A521F0B8-E323-4D4A-B8E6-0AE3CBB5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5B318F6F-D84F-42D0-98CA-ED396183B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EDA8A5C-7E71-431C-B65A-9F7B48627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baseline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September the 7th 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0A4B023-0925-4147-B5AC-92AF1D639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aseline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Naima Vela - 22th COSMO General Meeting - Everywhere</a:t>
            </a:r>
            <a:endParaRPr lang="it-IT" baseline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CE0690CE-3E72-4D1C-9741-922F98888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9B1C7BC-3183-4E4F-A809-86E65C5CAA6B}" type="slidenum">
              <a:rPr lang="it-IT" baseline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it-IT" baseline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40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hyperlink" Target="http://cosmo-model.org/content/tasks/verification.priv/common/plots/default.htm" TargetMode="External"/><Relationship Id="rId7" Type="http://schemas.openxmlformats.org/officeDocument/2006/relationships/hyperlink" Target="http://cosmo-model.org/content/tasks/verification.priv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://www.cosmo-model.org/content/tasks/verification.priv/common/plots/default.htm" TargetMode="External"/><Relationship Id="rId4" Type="http://schemas.openxmlformats.org/officeDocument/2006/relationships/hyperlink" Target="http://www.cosmo-model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891480"/>
            <a:ext cx="10175876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679826" y="3352800"/>
          <a:ext cx="1782763" cy="152400"/>
        </p:xfrm>
        <a:graphic>
          <a:graphicData uri="http://schemas.openxmlformats.org/drawingml/2006/table">
            <a:tbl>
              <a:tblPr/>
              <a:tblGrid>
                <a:gridCol w="1782763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2362200" algn="l"/>
                        </a:tabLst>
                      </a:pPr>
                      <a:endParaRPr lang="en-US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6388" name="Picture 1" descr="logo"/>
          <p:cNvPicPr>
            <a:picLocks noChangeAspect="1" noChangeArrowheads="1"/>
          </p:cNvPicPr>
          <p:nvPr/>
        </p:nvPicPr>
        <p:blipFill>
          <a:blip r:embed="rId4" cstate="print">
            <a:lum bright="3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684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638176" y="2146300"/>
            <a:ext cx="78581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000" b="1" baseline="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Verification</a:t>
            </a:r>
            <a:r>
              <a:rPr lang="de-DE" altLang="de-DE" sz="4000" b="1" baseline="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de-DE" altLang="de-DE" sz="4000" b="1" baseline="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Overview</a:t>
            </a:r>
            <a:r>
              <a:rPr lang="de-DE" altLang="de-DE" sz="4000" b="1" baseline="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2400" b="1" baseline="0" dirty="0">
                <a:solidFill>
                  <a:srgbClr val="FF0000"/>
                </a:solidFill>
                <a:latin typeface="Century Gothic" panose="020B0502020202020204" pitchFamily="34" charset="0"/>
              </a:rPr>
              <a:t>(</a:t>
            </a:r>
            <a:r>
              <a:rPr lang="de-DE" altLang="en-US" sz="2400" b="1" baseline="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based</a:t>
            </a:r>
            <a:r>
              <a:rPr lang="de-DE" altLang="en-US" sz="2400" b="1" baseline="0" dirty="0">
                <a:solidFill>
                  <a:srgbClr val="FF0000"/>
                </a:solidFill>
                <a:latin typeface="Century Gothic" panose="020B0502020202020204" pitchFamily="34" charset="0"/>
              </a:rPr>
              <a:t> on CP </a:t>
            </a:r>
            <a:r>
              <a:rPr lang="de-DE" altLang="en-US" sz="2400" b="1" baseline="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activity</a:t>
            </a:r>
            <a:r>
              <a:rPr lang="en-US" altLang="en-US" sz="2400" b="1" baseline="0" dirty="0">
                <a:solidFill>
                  <a:srgbClr val="FF0000"/>
                </a:solidFill>
                <a:latin typeface="Century Gothic" panose="020B0502020202020204" pitchFamily="34" charset="0"/>
              </a:rPr>
              <a:t>: </a:t>
            </a:r>
            <a:r>
              <a:rPr lang="en-US" altLang="en-US" sz="2400" b="1" baseline="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JJA2019-MAM2020</a:t>
            </a:r>
            <a:r>
              <a:rPr lang="de-DE" altLang="en-US" sz="2400" b="1" baseline="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  <a:endParaRPr lang="en-US" altLang="en-US" sz="2400" b="1" baseline="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baseline="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baseline="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baseline="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baseline="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baseline="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baseline="0" dirty="0">
                <a:solidFill>
                  <a:srgbClr val="FF0000"/>
                </a:solidFill>
                <a:latin typeface="Century Gothic" panose="020B0502020202020204" pitchFamily="34" charset="0"/>
              </a:rPr>
              <a:t>Alexander </a:t>
            </a:r>
            <a:r>
              <a:rPr lang="en-US" altLang="en-US" sz="2800" b="1" baseline="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Kirsanov</a:t>
            </a:r>
            <a:r>
              <a:rPr lang="en-US" altLang="en-US" sz="2800" b="1" baseline="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, Dimitra </a:t>
            </a:r>
            <a:r>
              <a:rPr lang="en-US" altLang="en-US" sz="2800" b="1" baseline="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Boucouvala</a:t>
            </a:r>
            <a:r>
              <a:rPr lang="en-US" altLang="en-US" sz="2800" b="1" baseline="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, Naima Vela, Flora </a:t>
            </a:r>
            <a:r>
              <a:rPr lang="en-US" altLang="en-US" sz="2800" b="1" baseline="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Gofa</a:t>
            </a:r>
            <a:r>
              <a:rPr lang="en-US" altLang="en-US" sz="2800" b="1" baseline="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800" b="1" baseline="0" dirty="0">
                <a:solidFill>
                  <a:srgbClr val="FF0000"/>
                </a:solidFill>
                <a:latin typeface="Century Gothic" panose="020B0502020202020204" pitchFamily="34" charset="0"/>
              </a:rPr>
              <a:t>&amp; </a:t>
            </a:r>
            <a:r>
              <a:rPr lang="en-US" altLang="en-US" sz="2800" b="1" baseline="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WG5</a:t>
            </a:r>
            <a:endParaRPr lang="en-US" altLang="en-US" sz="2800" b="1" baseline="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1691681" y="6309322"/>
            <a:ext cx="57610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1" dirty="0" smtClean="0">
                <a:solidFill>
                  <a:srgbClr val="1F49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Verification Overview, COSMO GM, 2020 On-line</a:t>
            </a:r>
          </a:p>
        </p:txBody>
      </p:sp>
    </p:spTree>
    <p:extLst>
      <p:ext uri="{BB962C8B-B14F-4D97-AF65-F5344CB8AC3E}">
        <p14:creationId xmlns:p14="http://schemas.microsoft.com/office/powerpoint/2010/main" val="16624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9" t="10420" r="17926"/>
          <a:stretch/>
        </p:blipFill>
        <p:spPr>
          <a:xfrm>
            <a:off x="156022" y="3501010"/>
            <a:ext cx="4661232" cy="278840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0" r="18536"/>
          <a:stretch/>
        </p:blipFill>
        <p:spPr>
          <a:xfrm>
            <a:off x="156023" y="503067"/>
            <a:ext cx="4704010" cy="27819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5" t="11905" b="40871"/>
          <a:stretch/>
        </p:blipFill>
        <p:spPr>
          <a:xfrm>
            <a:off x="5220072" y="197321"/>
            <a:ext cx="1728192" cy="3288533"/>
          </a:xfrm>
          <a:prstGeom prst="rect">
            <a:avLst/>
          </a:prstGeom>
        </p:spPr>
      </p:pic>
      <p:sp>
        <p:nvSpPr>
          <p:cNvPr id="9" name="Скругленный прямоугольник 43"/>
          <p:cNvSpPr/>
          <p:nvPr/>
        </p:nvSpPr>
        <p:spPr bwMode="auto">
          <a:xfrm>
            <a:off x="5220073" y="3571286"/>
            <a:ext cx="3528392" cy="132802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baseline="0" dirty="0" smtClean="0">
                <a:solidFill>
                  <a:srgbClr val="008B8B"/>
                </a:solidFill>
              </a:rPr>
              <a:t>ICON-EU and ICON UNDERESTIMATE WS10m</a:t>
            </a:r>
          </a:p>
          <a:p>
            <a:pPr algn="ctr"/>
            <a:r>
              <a:rPr lang="en-US" b="1" baseline="0" dirty="0" smtClean="0">
                <a:solidFill>
                  <a:srgbClr val="008B8B"/>
                </a:solidFill>
              </a:rPr>
              <a:t>TCC RMSE is lower. ICON bias closer to zero</a:t>
            </a:r>
          </a:p>
        </p:txBody>
      </p:sp>
      <p:pic>
        <p:nvPicPr>
          <p:cNvPr id="10" name="10 - Εικόνα" descr="http://www.jewishfolksongs.com/userfiles/four_season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3" t="1135" r="-1" b="49946"/>
          <a:stretch>
            <a:fillRect/>
          </a:stretch>
        </p:blipFill>
        <p:spPr bwMode="auto">
          <a:xfrm>
            <a:off x="7740353" y="456934"/>
            <a:ext cx="1008112" cy="88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6"/>
          <p:cNvSpPr txBox="1"/>
          <p:nvPr/>
        </p:nvSpPr>
        <p:spPr>
          <a:xfrm>
            <a:off x="695182" y="148478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0" dirty="0"/>
              <a:t>M</a:t>
            </a:r>
            <a:r>
              <a:rPr lang="en-US" sz="1600" b="1" baseline="0" dirty="0" smtClean="0"/>
              <a:t>E</a:t>
            </a:r>
            <a:endParaRPr lang="ru-RU" sz="1600" b="1" baseline="0" dirty="0"/>
          </a:p>
        </p:txBody>
      </p:sp>
      <p:sp>
        <p:nvSpPr>
          <p:cNvPr id="14" name="TextBox 6"/>
          <p:cNvSpPr txBox="1"/>
          <p:nvPr/>
        </p:nvSpPr>
        <p:spPr>
          <a:xfrm>
            <a:off x="683569" y="46738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rgbClr val="FF0000"/>
                </a:solidFill>
              </a:rPr>
              <a:t>RMSE</a:t>
            </a:r>
            <a:endParaRPr lang="ru-RU" b="1" baseline="0" dirty="0">
              <a:solidFill>
                <a:srgbClr val="FF0000"/>
              </a:solidFill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755578" y="34290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rgbClr val="FF0000"/>
                </a:solidFill>
              </a:rPr>
              <a:t>RMSE</a:t>
            </a:r>
            <a:endParaRPr lang="ru-RU" b="1" baseline="0" dirty="0">
              <a:solidFill>
                <a:srgbClr val="FF0000"/>
              </a:solidFill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1016750" y="465313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/>
              <a:t>M</a:t>
            </a:r>
            <a:r>
              <a:rPr lang="en-US" b="1" baseline="0" dirty="0" smtClean="0"/>
              <a:t>E</a:t>
            </a:r>
            <a:endParaRPr lang="ru-RU" b="1" baseline="0" dirty="0"/>
          </a:p>
        </p:txBody>
      </p:sp>
      <p:sp>
        <p:nvSpPr>
          <p:cNvPr id="21" name="TextBox 6"/>
          <p:cNvSpPr txBox="1"/>
          <p:nvPr/>
        </p:nvSpPr>
        <p:spPr>
          <a:xfrm>
            <a:off x="3635897" y="105273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/>
              <a:t> </a:t>
            </a:r>
            <a:r>
              <a:rPr lang="en-US" b="1" baseline="0" dirty="0" smtClean="0"/>
              <a:t>  WS10m</a:t>
            </a:r>
            <a:endParaRPr lang="ru-RU" b="1" baseline="0" dirty="0"/>
          </a:p>
        </p:txBody>
      </p:sp>
      <p:sp>
        <p:nvSpPr>
          <p:cNvPr id="22" name="TextBox 6"/>
          <p:cNvSpPr txBox="1"/>
          <p:nvPr/>
        </p:nvSpPr>
        <p:spPr>
          <a:xfrm>
            <a:off x="3635897" y="450912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/>
              <a:t> </a:t>
            </a:r>
            <a:r>
              <a:rPr lang="en-US" b="1" baseline="0" dirty="0" smtClean="0"/>
              <a:t>  TCC</a:t>
            </a:r>
            <a:endParaRPr lang="ru-RU" b="1" baseline="0" dirty="0"/>
          </a:p>
        </p:txBody>
      </p:sp>
      <p:sp>
        <p:nvSpPr>
          <p:cNvPr id="23" name="TextBox 29"/>
          <p:cNvSpPr txBox="1"/>
          <p:nvPr/>
        </p:nvSpPr>
        <p:spPr>
          <a:xfrm>
            <a:off x="539553" y="2"/>
            <a:ext cx="80648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0" dirty="0" smtClean="0"/>
              <a:t>Common Area 1, </a:t>
            </a:r>
            <a:r>
              <a:rPr lang="en-US" sz="2400" b="1" baseline="0" dirty="0" smtClean="0">
                <a:solidFill>
                  <a:srgbClr val="0000FF"/>
                </a:solidFill>
              </a:rPr>
              <a:t>Summer 2020</a:t>
            </a:r>
            <a:endParaRPr lang="ru-RU" sz="2400" b="1" baseline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691680" y="314096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0-25%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6156176" y="321297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75-100%</a:t>
            </a:r>
            <a:endParaRPr lang="fr-FR" sz="2400" b="1" dirty="0"/>
          </a:p>
        </p:txBody>
      </p:sp>
      <p:sp>
        <p:nvSpPr>
          <p:cNvPr id="10" name="Скругленный прямоугольник 10"/>
          <p:cNvSpPr/>
          <p:nvPr/>
        </p:nvSpPr>
        <p:spPr bwMode="auto">
          <a:xfrm>
            <a:off x="5868144" y="3940221"/>
            <a:ext cx="2952328" cy="2009061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r>
              <a:rPr lang="en-US" sz="1400" baseline="0" dirty="0" smtClean="0"/>
              <a:t>ICON-EU  ETS is better than COSMO  for all categories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 All Scores for all models  are worse for 25-75%.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 ICON, ICON-EU  POD worse than COSMO for 75-100%</a:t>
            </a:r>
            <a:endParaRPr lang="en-US" sz="1400" baseline="0" dirty="0"/>
          </a:p>
        </p:txBody>
      </p:sp>
      <p:sp>
        <p:nvSpPr>
          <p:cNvPr id="22" name="ZoneTexte 21"/>
          <p:cNvSpPr txBox="1"/>
          <p:nvPr/>
        </p:nvSpPr>
        <p:spPr>
          <a:xfrm>
            <a:off x="1907704" y="625879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25-75%</a:t>
            </a:r>
            <a:endParaRPr lang="fr-FR" sz="24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8" r="19500"/>
          <a:stretch/>
        </p:blipFill>
        <p:spPr>
          <a:xfrm>
            <a:off x="107504" y="686343"/>
            <a:ext cx="4176465" cy="2586124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539553" y="2"/>
            <a:ext cx="80648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0" dirty="0"/>
              <a:t>Total </a:t>
            </a:r>
            <a:r>
              <a:rPr lang="en-US" sz="2400" b="1" baseline="0" dirty="0" smtClean="0"/>
              <a:t>cloud POD/ETS  </a:t>
            </a:r>
            <a:r>
              <a:rPr lang="en-US" sz="2400" b="1" baseline="0" dirty="0" err="1" smtClean="0"/>
              <a:t>Dichotomic</a:t>
            </a:r>
            <a:r>
              <a:rPr lang="en-US" sz="2400" b="1" baseline="0" dirty="0" smtClean="0"/>
              <a:t> score</a:t>
            </a:r>
            <a:endParaRPr lang="en-US" sz="2400" b="1" baseline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r="19583"/>
          <a:stretch/>
        </p:blipFill>
        <p:spPr>
          <a:xfrm>
            <a:off x="11456" y="3619763"/>
            <a:ext cx="4414071" cy="27330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 t="11599" r="18721" b="394"/>
          <a:stretch/>
        </p:blipFill>
        <p:spPr>
          <a:xfrm>
            <a:off x="4860032" y="850559"/>
            <a:ext cx="3894162" cy="239101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6" t="15006" r="613" b="51832"/>
          <a:stretch/>
        </p:blipFill>
        <p:spPr>
          <a:xfrm>
            <a:off x="4425527" y="2873447"/>
            <a:ext cx="1360714" cy="1705697"/>
          </a:xfrm>
          <a:prstGeom prst="rect">
            <a:avLst/>
          </a:prstGeom>
        </p:spPr>
      </p:pic>
      <p:pic>
        <p:nvPicPr>
          <p:cNvPr id="14" name="10 - Εικόνα" descr="http://www.jewishfolksongs.com/userfiles/four_season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3" t="1135" r="-1" b="49946"/>
          <a:stretch>
            <a:fillRect/>
          </a:stretch>
        </p:blipFill>
        <p:spPr bwMode="auto">
          <a:xfrm>
            <a:off x="4778129" y="4926242"/>
            <a:ext cx="1008112" cy="88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3635896" y="162880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POD</a:t>
            </a:r>
            <a:endParaRPr lang="fr-FR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020272" y="83671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POD</a:t>
            </a:r>
            <a:endParaRPr lang="fr-FR" sz="2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3203848" y="359450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POD</a:t>
            </a:r>
            <a:endParaRPr lang="fr-FR" sz="2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7308304" y="215434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ETS</a:t>
            </a:r>
            <a:endParaRPr lang="fr-FR" sz="2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2771800" y="4962654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ETS</a:t>
            </a:r>
            <a:endParaRPr lang="fr-FR" sz="2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395536" y="251438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ETS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7555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9" r="19566"/>
          <a:stretch/>
        </p:blipFill>
        <p:spPr>
          <a:xfrm>
            <a:off x="227256" y="3645770"/>
            <a:ext cx="4222853" cy="269388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9" r="18542"/>
          <a:stretch/>
        </p:blipFill>
        <p:spPr>
          <a:xfrm>
            <a:off x="232935" y="555249"/>
            <a:ext cx="4117752" cy="27231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r="15730"/>
          <a:stretch/>
        </p:blipFill>
        <p:spPr>
          <a:xfrm>
            <a:off x="4849705" y="3764981"/>
            <a:ext cx="3807246" cy="2206316"/>
          </a:xfrm>
          <a:prstGeom prst="rect">
            <a:avLst/>
          </a:prstGeom>
        </p:spPr>
      </p:pic>
      <p:sp>
        <p:nvSpPr>
          <p:cNvPr id="6" name="TextBox 29"/>
          <p:cNvSpPr txBox="1"/>
          <p:nvPr/>
        </p:nvSpPr>
        <p:spPr>
          <a:xfrm>
            <a:off x="539553" y="2"/>
            <a:ext cx="80648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0" dirty="0" smtClean="0"/>
              <a:t>Common Area 1, </a:t>
            </a:r>
            <a:r>
              <a:rPr lang="en-US" sz="2400" b="1" baseline="0" dirty="0" smtClean="0">
                <a:solidFill>
                  <a:srgbClr val="0000FF"/>
                </a:solidFill>
              </a:rPr>
              <a:t>Spring 2020</a:t>
            </a:r>
            <a:endParaRPr lang="ru-RU" sz="2400" b="1" baseline="0" dirty="0">
              <a:solidFill>
                <a:srgbClr val="0000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t="12756" r="16413" b="-4560"/>
          <a:stretch/>
        </p:blipFill>
        <p:spPr>
          <a:xfrm>
            <a:off x="4797202" y="604708"/>
            <a:ext cx="4095278" cy="253626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10836" y="260650"/>
            <a:ext cx="676788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T2m</a:t>
            </a:r>
            <a:endParaRPr lang="fr-FR" sz="2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783645" y="260650"/>
            <a:ext cx="822661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Td2m</a:t>
            </a:r>
            <a:endParaRPr lang="fr-FR" sz="28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798868" y="3212976"/>
            <a:ext cx="676788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TCC</a:t>
            </a:r>
            <a:endParaRPr lang="fr-FR" sz="28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228184" y="3212978"/>
            <a:ext cx="1050288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WS10m</a:t>
            </a:r>
            <a:endParaRPr lang="fr-FR" sz="2800" b="1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7" r="-616" b="45590"/>
          <a:stretch/>
        </p:blipFill>
        <p:spPr>
          <a:xfrm>
            <a:off x="4181799" y="1916834"/>
            <a:ext cx="1050079" cy="1842045"/>
          </a:xfrm>
          <a:prstGeom prst="rect">
            <a:avLst/>
          </a:prstGeom>
        </p:spPr>
      </p:pic>
      <p:pic>
        <p:nvPicPr>
          <p:cNvPr id="13" name="10 - Εικόνα" descr="http://www.jewishfolksongs.com/userfiles/four_season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00" b="49007"/>
          <a:stretch>
            <a:fillRect/>
          </a:stretch>
        </p:blipFill>
        <p:spPr bwMode="auto">
          <a:xfrm>
            <a:off x="8100392" y="2957491"/>
            <a:ext cx="700242" cy="55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0"/>
          <p:cNvSpPr/>
          <p:nvPr/>
        </p:nvSpPr>
        <p:spPr bwMode="auto">
          <a:xfrm>
            <a:off x="2699793" y="5971298"/>
            <a:ext cx="3528392" cy="817245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aseline="0" dirty="0" smtClean="0"/>
              <a:t>ICON-GR Good Results,</a:t>
            </a:r>
          </a:p>
          <a:p>
            <a:pPr algn="ctr"/>
            <a:r>
              <a:rPr lang="en-US" sz="1400" baseline="0" dirty="0" smtClean="0"/>
              <a:t> WS not underestimated.  Difference from COSMO-GR !! TCC RMSE a little higher</a:t>
            </a:r>
            <a:endParaRPr lang="en-US" sz="1400" baseline="0" dirty="0"/>
          </a:p>
        </p:txBody>
      </p:sp>
    </p:spTree>
    <p:extLst>
      <p:ext uri="{BB962C8B-B14F-4D97-AF65-F5344CB8AC3E}">
        <p14:creationId xmlns:p14="http://schemas.microsoft.com/office/powerpoint/2010/main" val="373690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3" r="18889"/>
          <a:stretch/>
        </p:blipFill>
        <p:spPr>
          <a:xfrm>
            <a:off x="570435" y="775594"/>
            <a:ext cx="3863330" cy="246887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1595" r="28288" b="577"/>
          <a:stretch/>
        </p:blipFill>
        <p:spPr>
          <a:xfrm>
            <a:off x="4713579" y="714432"/>
            <a:ext cx="3890870" cy="2295200"/>
          </a:xfrm>
          <a:prstGeom prst="rect">
            <a:avLst/>
          </a:prstGeom>
        </p:spPr>
      </p:pic>
      <p:sp>
        <p:nvSpPr>
          <p:cNvPr id="4" name="TextBox 29"/>
          <p:cNvSpPr txBox="1"/>
          <p:nvPr/>
        </p:nvSpPr>
        <p:spPr>
          <a:xfrm>
            <a:off x="539553" y="2"/>
            <a:ext cx="80648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0" dirty="0" smtClean="0"/>
              <a:t>Common Area 1,  TCC POD/ETS </a:t>
            </a:r>
            <a:r>
              <a:rPr lang="en-US" sz="2400" b="1" baseline="0" dirty="0" smtClean="0">
                <a:solidFill>
                  <a:srgbClr val="0000FF"/>
                </a:solidFill>
              </a:rPr>
              <a:t>Spring 2020</a:t>
            </a:r>
            <a:endParaRPr lang="ru-RU" sz="2400" b="1" baseline="0" dirty="0">
              <a:solidFill>
                <a:srgbClr val="0000FF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r="18254"/>
          <a:stretch/>
        </p:blipFill>
        <p:spPr>
          <a:xfrm>
            <a:off x="324038" y="3573018"/>
            <a:ext cx="4067943" cy="240943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635896" y="162880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POD</a:t>
            </a:r>
            <a:endParaRPr lang="fr-FR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491881" y="335699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baseline="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25-75%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380312" y="69269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POD</a:t>
            </a:r>
            <a:endParaRPr lang="fr-FR" sz="2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3059832" y="479715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ETS</a:t>
            </a:r>
            <a:endParaRPr lang="fr-FR" sz="2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1037758" y="255298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ETS</a:t>
            </a:r>
            <a:endParaRPr lang="fr-FR" sz="2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3131841" y="59107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baseline="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0-25%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91680" y="330647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POD</a:t>
            </a:r>
            <a:endParaRPr lang="fr-FR" sz="2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7380312" y="191683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ETS</a:t>
            </a:r>
            <a:endParaRPr lang="fr-FR" sz="2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6012160" y="159918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baseline="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75-100%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24" name="10 - Εικόνα" descr="http://www.jewishfolksongs.com/userfiles/four_season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00" b="49007"/>
          <a:stretch>
            <a:fillRect/>
          </a:stretch>
        </p:blipFill>
        <p:spPr bwMode="auto">
          <a:xfrm>
            <a:off x="4375814" y="3140968"/>
            <a:ext cx="432048" cy="40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Скругленный прямоугольник 10"/>
          <p:cNvSpPr/>
          <p:nvPr/>
        </p:nvSpPr>
        <p:spPr bwMode="auto">
          <a:xfrm>
            <a:off x="5292081" y="3560537"/>
            <a:ext cx="3528391" cy="2485787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r>
              <a:rPr lang="en-US" sz="1400" baseline="0" dirty="0" smtClean="0"/>
              <a:t>Where do the differences  come from ?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ICON-GR  </a:t>
            </a:r>
            <a:r>
              <a:rPr lang="en-US" sz="1400" baseline="0" dirty="0"/>
              <a:t>POD is higher for 0-25</a:t>
            </a:r>
            <a:r>
              <a:rPr lang="en-US" sz="1400" baseline="0" dirty="0" smtClean="0"/>
              <a:t>%</a:t>
            </a:r>
          </a:p>
          <a:p>
            <a:r>
              <a:rPr lang="en-US" sz="1400" baseline="0" dirty="0" smtClean="0"/>
              <a:t>.</a:t>
            </a:r>
            <a:endParaRPr lang="en-US" sz="1400" baseline="0" dirty="0"/>
          </a:p>
          <a:p>
            <a:r>
              <a:rPr lang="en-US" sz="1400" baseline="0" dirty="0" smtClean="0"/>
              <a:t>BUT 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ICON-GR  ETS  and  POD is lower than COSMO models for </a:t>
            </a:r>
          </a:p>
          <a:p>
            <a:r>
              <a:rPr lang="en-US" sz="1400" baseline="0" dirty="0" smtClean="0"/>
              <a:t>25-75% </a:t>
            </a:r>
          </a:p>
          <a:p>
            <a:endParaRPr lang="en-US" sz="1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8191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761725" y="6553050"/>
            <a:ext cx="468000" cy="360000"/>
          </a:xfrm>
          <a:noFill/>
          <a:ln w="3175">
            <a:noFill/>
          </a:ln>
        </p:spPr>
        <p:txBody>
          <a:bodyPr/>
          <a:lstStyle/>
          <a:p>
            <a:pPr algn="ctr">
              <a:defRPr/>
            </a:pPr>
            <a:fld id="{C4A8F8C4-E23C-468D-B4FF-AF27FC14C157}" type="slidenum">
              <a:rPr lang="ru-RU" sz="2000" kern="0" smtClean="0"/>
              <a:pPr algn="ctr">
                <a:defRPr/>
              </a:pPr>
              <a:t>14</a:t>
            </a:fld>
            <a:endParaRPr lang="ru-RU" sz="2000" kern="0" dirty="0"/>
          </a:p>
        </p:txBody>
      </p:sp>
      <p:sp>
        <p:nvSpPr>
          <p:cNvPr id="30" name="TextBox 29"/>
          <p:cNvSpPr txBox="1"/>
          <p:nvPr/>
        </p:nvSpPr>
        <p:spPr>
          <a:xfrm>
            <a:off x="539553" y="1"/>
            <a:ext cx="806489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0" dirty="0" smtClean="0"/>
              <a:t>Temperature at 2 m TREND</a:t>
            </a:r>
          </a:p>
          <a:p>
            <a:pPr algn="ctr"/>
            <a:r>
              <a:rPr lang="en-US" sz="2400" b="1" baseline="0" dirty="0" smtClean="0"/>
              <a:t>Common Area 1, 12 hour lead time, Summer, Winter </a:t>
            </a:r>
            <a:r>
              <a:rPr lang="en-US" sz="2400" b="1" baseline="0" dirty="0" smtClean="0">
                <a:solidFill>
                  <a:srgbClr val="FF0000"/>
                </a:solidFill>
              </a:rPr>
              <a:t>(RMSE</a:t>
            </a:r>
            <a:r>
              <a:rPr lang="en-US" sz="2400" b="1" baseline="0" dirty="0">
                <a:solidFill>
                  <a:srgbClr val="FF0000"/>
                </a:solidFill>
              </a:rPr>
              <a:t>)</a:t>
            </a:r>
            <a:endParaRPr lang="ru-RU" sz="2400" b="1" baseline="0" dirty="0">
              <a:solidFill>
                <a:srgbClr val="FF0000"/>
              </a:solidFill>
            </a:endParaRPr>
          </a:p>
          <a:p>
            <a:pPr algn="ctr"/>
            <a:endParaRPr lang="ru-RU" sz="2400" b="1" baseline="0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6" t="12756" r="14397" b="-3194"/>
          <a:stretch/>
        </p:blipFill>
        <p:spPr>
          <a:xfrm>
            <a:off x="1547664" y="2976176"/>
            <a:ext cx="5700252" cy="2634398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 bwMode="auto">
          <a:xfrm>
            <a:off x="971601" y="5589242"/>
            <a:ext cx="7200800" cy="78319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aseline="0" dirty="0" smtClean="0">
                <a:solidFill>
                  <a:srgbClr val="008B8B"/>
                </a:solidFill>
              </a:rPr>
              <a:t> </a:t>
            </a:r>
            <a:r>
              <a:rPr lang="en-US" sz="2000" b="1" baseline="0" dirty="0" smtClean="0">
                <a:solidFill>
                  <a:srgbClr val="008B8B"/>
                </a:solidFill>
              </a:rPr>
              <a:t>For some models including  ICON there is a slight-RMSE increase in winter </a:t>
            </a:r>
          </a:p>
        </p:txBody>
      </p:sp>
      <p:sp>
        <p:nvSpPr>
          <p:cNvPr id="7" name="Скругленный прямоугольник 43"/>
          <p:cNvSpPr/>
          <p:nvPr/>
        </p:nvSpPr>
        <p:spPr bwMode="auto">
          <a:xfrm>
            <a:off x="1907704" y="826086"/>
            <a:ext cx="5184576" cy="44267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2018                      2019                      2020</a:t>
            </a:r>
            <a:endParaRPr lang="en-US" sz="2000" baseline="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6" t="4685" r="613" b="51832"/>
          <a:stretch/>
        </p:blipFill>
        <p:spPr>
          <a:xfrm>
            <a:off x="7457802" y="1988842"/>
            <a:ext cx="1360714" cy="22365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2" t="10919" r="11615"/>
          <a:stretch/>
        </p:blipFill>
        <p:spPr>
          <a:xfrm>
            <a:off x="1403649" y="764704"/>
            <a:ext cx="6120680" cy="250968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83010" y="2575253"/>
            <a:ext cx="1143262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Summer</a:t>
            </a:r>
            <a:endParaRPr lang="fr-FR" sz="28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95537" y="4273547"/>
            <a:ext cx="926344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Winter</a:t>
            </a:r>
            <a:endParaRPr lang="fr-FR" sz="2800" b="1" dirty="0"/>
          </a:p>
        </p:txBody>
      </p:sp>
      <p:sp>
        <p:nvSpPr>
          <p:cNvPr id="14" name="Скругленный прямоугольник 43"/>
          <p:cNvSpPr/>
          <p:nvPr/>
        </p:nvSpPr>
        <p:spPr bwMode="auto">
          <a:xfrm>
            <a:off x="1763688" y="836712"/>
            <a:ext cx="5184576" cy="44267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2017                       2018                        2019</a:t>
            </a:r>
            <a:endParaRPr lang="en-US" sz="2000" baseline="0" dirty="0"/>
          </a:p>
        </p:txBody>
      </p:sp>
      <p:sp>
        <p:nvSpPr>
          <p:cNvPr id="15" name="Скругленный прямоугольник 43"/>
          <p:cNvSpPr/>
          <p:nvPr/>
        </p:nvSpPr>
        <p:spPr bwMode="auto">
          <a:xfrm>
            <a:off x="1619672" y="2924944"/>
            <a:ext cx="5184576" cy="44267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2018                         2019                             2020</a:t>
            </a:r>
            <a:endParaRPr lang="en-US" sz="20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761725" y="6553050"/>
            <a:ext cx="468000" cy="360000"/>
          </a:xfrm>
          <a:noFill/>
          <a:ln w="3175">
            <a:noFill/>
          </a:ln>
        </p:spPr>
        <p:txBody>
          <a:bodyPr/>
          <a:lstStyle/>
          <a:p>
            <a:pPr algn="ctr">
              <a:defRPr/>
            </a:pPr>
            <a:fld id="{C4A8F8C4-E23C-468D-B4FF-AF27FC14C157}" type="slidenum">
              <a:rPr lang="ru-RU" sz="2000" kern="0" smtClean="0"/>
              <a:pPr algn="ctr">
                <a:defRPr/>
              </a:pPr>
              <a:t>15</a:t>
            </a:fld>
            <a:endParaRPr lang="ru-RU" sz="2000" kern="0" dirty="0"/>
          </a:p>
        </p:txBody>
      </p:sp>
      <p:sp>
        <p:nvSpPr>
          <p:cNvPr id="30" name="TextBox 29"/>
          <p:cNvSpPr txBox="1"/>
          <p:nvPr/>
        </p:nvSpPr>
        <p:spPr>
          <a:xfrm>
            <a:off x="539553" y="1"/>
            <a:ext cx="806489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0" dirty="0" smtClean="0"/>
              <a:t>Wind Speed at 10 m TREND</a:t>
            </a:r>
          </a:p>
          <a:p>
            <a:pPr algn="ctr"/>
            <a:r>
              <a:rPr lang="en-US" sz="2400" b="1" baseline="0" dirty="0" smtClean="0"/>
              <a:t>Common Area 1, 12 hour lead time  Summer, Winter </a:t>
            </a:r>
            <a:r>
              <a:rPr lang="en-US" sz="2400" b="1" baseline="0" dirty="0" smtClean="0">
                <a:solidFill>
                  <a:srgbClr val="FF0000"/>
                </a:solidFill>
              </a:rPr>
              <a:t>(RMSE</a:t>
            </a:r>
            <a:r>
              <a:rPr lang="en-US" sz="2400" b="1" baseline="0" dirty="0">
                <a:solidFill>
                  <a:srgbClr val="FF0000"/>
                </a:solidFill>
              </a:rPr>
              <a:t>)</a:t>
            </a:r>
            <a:endParaRPr lang="ru-RU" sz="2400" b="1" baseline="0" dirty="0">
              <a:solidFill>
                <a:srgbClr val="FF0000"/>
              </a:solidFill>
            </a:endParaRPr>
          </a:p>
          <a:p>
            <a:pPr algn="ctr"/>
            <a:endParaRPr lang="ru-RU" sz="2400" b="1" baseline="0" dirty="0">
              <a:solidFill>
                <a:srgbClr val="FF0000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 bwMode="auto">
          <a:xfrm>
            <a:off x="827584" y="5814161"/>
            <a:ext cx="7200800" cy="78319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aseline="0" dirty="0" smtClean="0">
                <a:solidFill>
                  <a:srgbClr val="008B8B"/>
                </a:solidFill>
              </a:rPr>
              <a:t> </a:t>
            </a:r>
            <a:r>
              <a:rPr lang="en-US" sz="2000" b="1" baseline="0" dirty="0" smtClean="0">
                <a:solidFill>
                  <a:srgbClr val="008B8B"/>
                </a:solidFill>
              </a:rPr>
              <a:t>For some models including  ICON there is a slight-RMSE increase in winter  for some models</a:t>
            </a:r>
          </a:p>
        </p:txBody>
      </p:sp>
      <p:sp>
        <p:nvSpPr>
          <p:cNvPr id="7" name="Скругленный прямоугольник 43"/>
          <p:cNvSpPr/>
          <p:nvPr/>
        </p:nvSpPr>
        <p:spPr bwMode="auto">
          <a:xfrm>
            <a:off x="1907704" y="826086"/>
            <a:ext cx="5184576" cy="44267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2017                      2018                     2019</a:t>
            </a:r>
            <a:endParaRPr lang="en-US" sz="2000" baseline="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6" t="4685" r="613" b="51832"/>
          <a:stretch/>
        </p:blipFill>
        <p:spPr>
          <a:xfrm>
            <a:off x="7457802" y="1988842"/>
            <a:ext cx="1360714" cy="223657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83010" y="2575253"/>
            <a:ext cx="1143262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Summer</a:t>
            </a:r>
            <a:endParaRPr lang="fr-FR" sz="28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95537" y="4273547"/>
            <a:ext cx="926344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Winter</a:t>
            </a:r>
            <a:endParaRPr lang="fr-FR" sz="28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8" t="13852" r="18441" b="6867"/>
          <a:stretch/>
        </p:blipFill>
        <p:spPr>
          <a:xfrm>
            <a:off x="2162622" y="1242825"/>
            <a:ext cx="4713634" cy="21141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2" t="13851" r="19301" b="4580"/>
          <a:stretch/>
        </p:blipFill>
        <p:spPr>
          <a:xfrm>
            <a:off x="2051720" y="3802970"/>
            <a:ext cx="4752528" cy="2002294"/>
          </a:xfrm>
          <a:prstGeom prst="rect">
            <a:avLst/>
          </a:prstGeom>
        </p:spPr>
      </p:pic>
      <p:sp>
        <p:nvSpPr>
          <p:cNvPr id="14" name="Скругленный прямоугольник 43"/>
          <p:cNvSpPr/>
          <p:nvPr/>
        </p:nvSpPr>
        <p:spPr bwMode="auto">
          <a:xfrm>
            <a:off x="1979712" y="3418374"/>
            <a:ext cx="4752528" cy="44267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2018                      2019                      2020</a:t>
            </a:r>
            <a:endParaRPr lang="en-US" sz="2000" baseline="0" dirty="0"/>
          </a:p>
        </p:txBody>
      </p:sp>
    </p:spTree>
    <p:extLst>
      <p:ext uri="{BB962C8B-B14F-4D97-AF65-F5344CB8AC3E}">
        <p14:creationId xmlns:p14="http://schemas.microsoft.com/office/powerpoint/2010/main" val="4361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6" r="19908"/>
          <a:stretch/>
        </p:blipFill>
        <p:spPr>
          <a:xfrm>
            <a:off x="827584" y="3857626"/>
            <a:ext cx="6696744" cy="271918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2" t="11437" r="14795"/>
          <a:stretch/>
        </p:blipFill>
        <p:spPr>
          <a:xfrm>
            <a:off x="971601" y="864126"/>
            <a:ext cx="6693743" cy="2690138"/>
          </a:xfrm>
          <a:prstGeom prst="rect">
            <a:avLst/>
          </a:prstGeom>
        </p:spPr>
      </p:pic>
      <p:sp>
        <p:nvSpPr>
          <p:cNvPr id="4" name="TextBox 29"/>
          <p:cNvSpPr txBox="1"/>
          <p:nvPr/>
        </p:nvSpPr>
        <p:spPr>
          <a:xfrm>
            <a:off x="539553" y="2"/>
            <a:ext cx="80648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0" dirty="0" smtClean="0"/>
              <a:t>Total </a:t>
            </a:r>
            <a:r>
              <a:rPr lang="en-US" sz="2400" b="1" baseline="0" dirty="0"/>
              <a:t>precipitation in 6 hours </a:t>
            </a:r>
            <a:r>
              <a:rPr lang="en-US" sz="2400" b="1" baseline="0" dirty="0" smtClean="0"/>
              <a:t>FBI</a:t>
            </a:r>
          </a:p>
          <a:p>
            <a:pPr algn="ctr"/>
            <a:r>
              <a:rPr lang="en-US" sz="2400" b="1" baseline="0" dirty="0" smtClean="0"/>
              <a:t>Common Area 1, </a:t>
            </a:r>
            <a:r>
              <a:rPr lang="en-US" sz="2400" b="1" baseline="0" dirty="0" smtClean="0">
                <a:solidFill>
                  <a:srgbClr val="FF0000"/>
                </a:solidFill>
              </a:rPr>
              <a:t>Summer 2019</a:t>
            </a:r>
            <a:endParaRPr lang="ru-RU" sz="2400" b="1" baseline="0" dirty="0">
              <a:solidFill>
                <a:srgbClr val="FF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546781" y="1700810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0" dirty="0" smtClean="0"/>
              <a:t>&gt;0.2mm</a:t>
            </a:r>
            <a:endParaRPr lang="ru-RU" sz="2400" b="1" baseline="0" dirty="0"/>
          </a:p>
        </p:txBody>
      </p:sp>
      <p:sp>
        <p:nvSpPr>
          <p:cNvPr id="7" name="TextBox 6"/>
          <p:cNvSpPr txBox="1"/>
          <p:nvPr/>
        </p:nvSpPr>
        <p:spPr>
          <a:xfrm>
            <a:off x="7699181" y="5271593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0" dirty="0" smtClean="0"/>
              <a:t>&gt;10mm</a:t>
            </a:r>
            <a:endParaRPr lang="ru-RU" sz="2400" b="1" baseline="0" dirty="0"/>
          </a:p>
        </p:txBody>
      </p:sp>
      <p:cxnSp>
        <p:nvCxnSpPr>
          <p:cNvPr id="9" name="Connecteur droit 8"/>
          <p:cNvCxnSpPr/>
          <p:nvPr/>
        </p:nvCxnSpPr>
        <p:spPr bwMode="auto">
          <a:xfrm>
            <a:off x="1691681" y="2857897"/>
            <a:ext cx="58551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/>
        </p:nvCxnSpPr>
        <p:spPr bwMode="auto">
          <a:xfrm>
            <a:off x="1763689" y="5373216"/>
            <a:ext cx="58551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0" t="10756" b="51651"/>
          <a:stretch/>
        </p:blipFill>
        <p:spPr>
          <a:xfrm>
            <a:off x="64979" y="2209197"/>
            <a:ext cx="1525211" cy="1933575"/>
          </a:xfrm>
          <a:prstGeom prst="rect">
            <a:avLst/>
          </a:prstGeom>
        </p:spPr>
      </p:pic>
      <p:sp>
        <p:nvSpPr>
          <p:cNvPr id="14" name="Скругленный прямоугольник 8"/>
          <p:cNvSpPr/>
          <p:nvPr/>
        </p:nvSpPr>
        <p:spPr bwMode="auto">
          <a:xfrm>
            <a:off x="5940153" y="3459151"/>
            <a:ext cx="2952328" cy="91940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aseline="0" dirty="0" smtClean="0"/>
              <a:t>ICON-EU, ICON tend to underestimate events for higher thresholds</a:t>
            </a:r>
          </a:p>
        </p:txBody>
      </p:sp>
      <p:sp>
        <p:nvSpPr>
          <p:cNvPr id="11" name="Скругленный прямоугольник 41"/>
          <p:cNvSpPr/>
          <p:nvPr/>
        </p:nvSpPr>
        <p:spPr bwMode="auto">
          <a:xfrm>
            <a:off x="-36512" y="4352192"/>
            <a:ext cx="2952328" cy="91940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u="sng" baseline="0" dirty="0" smtClean="0"/>
              <a:t>&gt;0.2 mm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Tot.prec</a:t>
            </a:r>
            <a:r>
              <a:rPr lang="en-US" sz="1600" baseline="0" dirty="0" smtClean="0"/>
              <a:t>. Events </a:t>
            </a:r>
            <a:r>
              <a:rPr lang="en-US" sz="1600" baseline="0" dirty="0" smtClean="0">
                <a:solidFill>
                  <a:srgbClr val="FF0000"/>
                </a:solidFill>
              </a:rPr>
              <a:t>overestimated especially  noon</a:t>
            </a:r>
            <a:r>
              <a:rPr lang="en-US" sz="1600" baseline="0" dirty="0" smtClean="0"/>
              <a:t> Convection ??</a:t>
            </a:r>
          </a:p>
        </p:txBody>
      </p:sp>
      <p:pic>
        <p:nvPicPr>
          <p:cNvPr id="12" name="10 - Εικόνα" descr="http://www.jewishfolksongs.com/userfiles/four_season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3" t="1135" r="-1" b="49946"/>
          <a:stretch>
            <a:fillRect/>
          </a:stretch>
        </p:blipFill>
        <p:spPr bwMode="auto">
          <a:xfrm>
            <a:off x="7740353" y="456934"/>
            <a:ext cx="1008112" cy="88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52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0" t="22326" r="40675" b="9972"/>
          <a:stretch/>
        </p:blipFill>
        <p:spPr>
          <a:xfrm>
            <a:off x="467024" y="161339"/>
            <a:ext cx="3608649" cy="359228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24721" r="40833" b="9153"/>
          <a:stretch/>
        </p:blipFill>
        <p:spPr>
          <a:xfrm>
            <a:off x="4716017" y="168526"/>
            <a:ext cx="3450771" cy="340114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6" t="25987" r="41309" b="11315"/>
          <a:stretch/>
        </p:blipFill>
        <p:spPr>
          <a:xfrm>
            <a:off x="377625" y="3678086"/>
            <a:ext cx="3600400" cy="31835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4" t="9366" r="-181" b="42099"/>
          <a:stretch/>
        </p:blipFill>
        <p:spPr>
          <a:xfrm>
            <a:off x="4182448" y="3665240"/>
            <a:ext cx="1438507" cy="2464420"/>
          </a:xfrm>
          <a:prstGeom prst="rect">
            <a:avLst/>
          </a:prstGeom>
        </p:spPr>
      </p:pic>
      <p:sp>
        <p:nvSpPr>
          <p:cNvPr id="6" name="Скругленный прямоугольник 43"/>
          <p:cNvSpPr/>
          <p:nvPr/>
        </p:nvSpPr>
        <p:spPr bwMode="auto">
          <a:xfrm>
            <a:off x="4427985" y="5984418"/>
            <a:ext cx="4464496" cy="61293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B8B"/>
                </a:solidFill>
              </a:rPr>
              <a:t> </a:t>
            </a:r>
            <a:r>
              <a:rPr lang="en-US" sz="1400" b="1" baseline="0" dirty="0" smtClean="0">
                <a:solidFill>
                  <a:srgbClr val="008B8B"/>
                </a:solidFill>
              </a:rPr>
              <a:t>ICON-EU values better than COSMO for 0.2 and 5mm. Worse for 10mm (POD drop)</a:t>
            </a:r>
            <a:endParaRPr lang="en-US" sz="1400" baseline="0" dirty="0"/>
          </a:p>
        </p:txBody>
      </p:sp>
      <p:sp>
        <p:nvSpPr>
          <p:cNvPr id="7" name="ZoneTexte 6"/>
          <p:cNvSpPr txBox="1"/>
          <p:nvPr/>
        </p:nvSpPr>
        <p:spPr>
          <a:xfrm>
            <a:off x="2771801" y="1869098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0.2mm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020030" y="1772817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5</a:t>
            </a:r>
            <a:r>
              <a:rPr lang="en-US" dirty="0" smtClean="0">
                <a:latin typeface="Arial Black" panose="020B0A04020102020204" pitchFamily="34" charset="0"/>
              </a:rPr>
              <a:t>mm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71801" y="5085185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10mm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323529" y="139673"/>
            <a:ext cx="8064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baseline="0" dirty="0" smtClean="0"/>
              <a:t>Common Area 1, </a:t>
            </a:r>
            <a:r>
              <a:rPr lang="en-US" b="1" baseline="0" dirty="0" smtClean="0">
                <a:solidFill>
                  <a:srgbClr val="0000FF"/>
                </a:solidFill>
              </a:rPr>
              <a:t>Summer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baseline="0" dirty="0" smtClean="0">
                <a:solidFill>
                  <a:srgbClr val="0000FF"/>
                </a:solidFill>
              </a:rPr>
              <a:t>2019 6h Precipitation, 12h step</a:t>
            </a:r>
            <a:endParaRPr lang="ru-RU" b="1" baseline="0" dirty="0">
              <a:solidFill>
                <a:srgbClr val="0000FF"/>
              </a:solidFill>
            </a:endParaRPr>
          </a:p>
        </p:txBody>
      </p:sp>
      <p:pic>
        <p:nvPicPr>
          <p:cNvPr id="12" name="10 - Εικόνα" descr="http://www.jewishfolksongs.com/userfiles/four_season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3" t="1135" r="-1" b="49946"/>
          <a:stretch>
            <a:fillRect/>
          </a:stretch>
        </p:blipFill>
        <p:spPr bwMode="auto">
          <a:xfrm>
            <a:off x="7956377" y="3625286"/>
            <a:ext cx="1008112" cy="88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38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t="23968" r="39733" b="8942"/>
          <a:stretch/>
        </p:blipFill>
        <p:spPr>
          <a:xfrm>
            <a:off x="280526" y="410277"/>
            <a:ext cx="3787419" cy="345077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3" t="24603" r="39405" b="5655"/>
          <a:stretch/>
        </p:blipFill>
        <p:spPr>
          <a:xfrm>
            <a:off x="4958139" y="417888"/>
            <a:ext cx="3547151" cy="3587176"/>
          </a:xfrm>
          <a:prstGeom prst="rect">
            <a:avLst/>
          </a:prstGeom>
        </p:spPr>
      </p:pic>
      <p:sp>
        <p:nvSpPr>
          <p:cNvPr id="4" name="TextBox 29"/>
          <p:cNvSpPr txBox="1"/>
          <p:nvPr/>
        </p:nvSpPr>
        <p:spPr>
          <a:xfrm>
            <a:off x="474172" y="24003"/>
            <a:ext cx="8064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baseline="0" dirty="0" smtClean="0"/>
              <a:t>Common Area 1, </a:t>
            </a:r>
            <a:r>
              <a:rPr lang="en-US" b="1" baseline="0" dirty="0" smtClean="0">
                <a:solidFill>
                  <a:srgbClr val="0000FF"/>
                </a:solidFill>
              </a:rPr>
              <a:t>Spring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baseline="0" dirty="0" smtClean="0">
                <a:solidFill>
                  <a:srgbClr val="0000FF"/>
                </a:solidFill>
              </a:rPr>
              <a:t>2020 6h Precipitation, 12h step </a:t>
            </a:r>
            <a:endParaRPr lang="ru-RU" b="1" baseline="0" dirty="0">
              <a:solidFill>
                <a:srgbClr val="0000FF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t="33544" r="40833" b="9141"/>
          <a:stretch/>
        </p:blipFill>
        <p:spPr>
          <a:xfrm>
            <a:off x="280526" y="3777494"/>
            <a:ext cx="3787419" cy="302638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55777" y="1869098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0.2mm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020030" y="908721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5</a:t>
            </a:r>
            <a:r>
              <a:rPr lang="en-US" dirty="0" smtClean="0">
                <a:latin typeface="Arial Black" panose="020B0A04020102020204" pitchFamily="34" charset="0"/>
              </a:rPr>
              <a:t>mm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71801" y="4149081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10mm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43"/>
          <p:cNvSpPr/>
          <p:nvPr/>
        </p:nvSpPr>
        <p:spPr bwMode="auto">
          <a:xfrm>
            <a:off x="4499993" y="5314371"/>
            <a:ext cx="4464496" cy="91940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baseline="0" dirty="0" smtClean="0">
                <a:solidFill>
                  <a:srgbClr val="008B8B"/>
                </a:solidFill>
              </a:rPr>
              <a:t>ICON-GR lower POD but good success ratio for low threshold. For higher thresholds  the Success Ratio falls.</a:t>
            </a:r>
            <a:endParaRPr lang="en-US" sz="1600" baseline="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7" r="-616" b="55334"/>
          <a:stretch/>
        </p:blipFill>
        <p:spPr>
          <a:xfrm>
            <a:off x="3923928" y="2431324"/>
            <a:ext cx="1450108" cy="2088231"/>
          </a:xfrm>
          <a:prstGeom prst="rect">
            <a:avLst/>
          </a:prstGeom>
        </p:spPr>
      </p:pic>
      <p:pic>
        <p:nvPicPr>
          <p:cNvPr id="12" name="10 - Εικόνα" descr="http://www.jewishfolksongs.com/userfiles/four_season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00" b="49007"/>
          <a:stretch>
            <a:fillRect/>
          </a:stretch>
        </p:blipFill>
        <p:spPr bwMode="auto">
          <a:xfrm>
            <a:off x="8028384" y="3861048"/>
            <a:ext cx="82702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954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9"/>
          <a:stretch/>
        </p:blipFill>
        <p:spPr>
          <a:xfrm>
            <a:off x="-5267" y="946491"/>
            <a:ext cx="5225339" cy="27537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2"/>
          <a:stretch/>
        </p:blipFill>
        <p:spPr>
          <a:xfrm>
            <a:off x="3861496" y="4020489"/>
            <a:ext cx="5282504" cy="2656674"/>
          </a:xfrm>
          <a:prstGeom prst="rect">
            <a:avLst/>
          </a:prstGeom>
        </p:spPr>
      </p:pic>
      <p:sp>
        <p:nvSpPr>
          <p:cNvPr id="4" name="Скругленный прямоугольник 10"/>
          <p:cNvSpPr/>
          <p:nvPr/>
        </p:nvSpPr>
        <p:spPr bwMode="auto">
          <a:xfrm>
            <a:off x="5796136" y="1546166"/>
            <a:ext cx="2952328" cy="44267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aseline="0" dirty="0" smtClean="0">
                <a:solidFill>
                  <a:srgbClr val="00CD00"/>
                </a:solidFill>
              </a:rPr>
              <a:t>COSMO-5M</a:t>
            </a:r>
            <a:endParaRPr lang="en-US" sz="2000" u="sng" baseline="0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10"/>
          <p:cNvSpPr/>
          <p:nvPr/>
        </p:nvSpPr>
        <p:spPr bwMode="auto">
          <a:xfrm>
            <a:off x="251520" y="3994438"/>
            <a:ext cx="2952328" cy="44267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aseline="0" dirty="0" smtClean="0">
                <a:solidFill>
                  <a:srgbClr val="00CD00"/>
                </a:solidFill>
              </a:rPr>
              <a:t>ICON</a:t>
            </a:r>
            <a:endParaRPr lang="en-US" sz="2000" u="sng" baseline="0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43"/>
          <p:cNvSpPr/>
          <p:nvPr/>
        </p:nvSpPr>
        <p:spPr bwMode="auto">
          <a:xfrm>
            <a:off x="467544" y="4653136"/>
            <a:ext cx="2808312" cy="180474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baseline="0" dirty="0" smtClean="0"/>
              <a:t>Better  ETS  values in Winter, ETS decreases with lead time ,  ICON scores better than COSMO`</a:t>
            </a:r>
            <a:endParaRPr lang="en-US" sz="2000" b="1" baseline="0" dirty="0"/>
          </a:p>
        </p:txBody>
      </p:sp>
      <p:sp>
        <p:nvSpPr>
          <p:cNvPr id="7" name="TextBox 29"/>
          <p:cNvSpPr txBox="1"/>
          <p:nvPr/>
        </p:nvSpPr>
        <p:spPr>
          <a:xfrm>
            <a:off x="539552" y="30596"/>
            <a:ext cx="80648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0" dirty="0" smtClean="0"/>
              <a:t>&gt;</a:t>
            </a:r>
            <a:r>
              <a:rPr lang="en-US" sz="2400" b="1" baseline="0" dirty="0"/>
              <a:t>5</a:t>
            </a:r>
            <a:r>
              <a:rPr lang="en-US" sz="2400" b="1" baseline="0" dirty="0" smtClean="0"/>
              <a:t> mm Total precipitation in 6 hours ETS score </a:t>
            </a:r>
          </a:p>
          <a:p>
            <a:pPr algn="ctr"/>
            <a:r>
              <a:rPr lang="en-US" sz="2400" b="1" baseline="0" dirty="0" smtClean="0"/>
              <a:t>Common Area 1 all seasons, all lead times</a:t>
            </a:r>
            <a:endParaRPr lang="ru-RU" sz="2400" b="1" baseline="0" dirty="0"/>
          </a:p>
        </p:txBody>
      </p:sp>
    </p:spTree>
    <p:extLst>
      <p:ext uri="{BB962C8B-B14F-4D97-AF65-F5344CB8AC3E}">
        <p14:creationId xmlns:p14="http://schemas.microsoft.com/office/powerpoint/2010/main" val="307908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7FD6530-F302-4354-AE29-45D8FEE44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41" y="332656"/>
            <a:ext cx="9279841" cy="456573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680460" y="3352800"/>
          <a:ext cx="1783080" cy="152400"/>
        </p:xfrm>
        <a:graphic>
          <a:graphicData uri="http://schemas.openxmlformats.org/drawingml/2006/table">
            <a:tbl>
              <a:tblPr/>
              <a:tblGrid>
                <a:gridCol w="1783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2362200" algn="l"/>
                        </a:tabLst>
                      </a:pPr>
                      <a:endParaRPr lang="en-US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36512" y="-36095"/>
            <a:ext cx="8393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Common Plots 2019-2020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</a:t>
            </a:r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COARSE –COSMO</a:t>
            </a:r>
            <a:r>
              <a:rPr lang="en-US" sz="3200" b="1" baseline="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32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F70D44A-53B7-4B0E-8136-E5F0A5C21597}"/>
              </a:ext>
            </a:extLst>
          </p:cNvPr>
          <p:cNvSpPr txBox="1"/>
          <p:nvPr/>
        </p:nvSpPr>
        <p:spPr>
          <a:xfrm>
            <a:off x="515145" y="941060"/>
            <a:ext cx="19573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ICON-EU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EA26493-08D7-47FD-B62E-217AFE897056}"/>
              </a:ext>
            </a:extLst>
          </p:cNvPr>
          <p:cNvSpPr txBox="1"/>
          <p:nvPr/>
        </p:nvSpPr>
        <p:spPr>
          <a:xfrm>
            <a:off x="7236297" y="1329211"/>
            <a:ext cx="1401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EEA5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COSMO-RU7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EA5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84083F4-9521-4D87-B25B-918591D7C8B3}"/>
              </a:ext>
            </a:extLst>
          </p:cNvPr>
          <p:cNvSpPr txBox="1"/>
          <p:nvPr/>
        </p:nvSpPr>
        <p:spPr>
          <a:xfrm>
            <a:off x="1835696" y="4202380"/>
            <a:ext cx="1474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COSMO-GR4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DC92BF9-73D0-4A23-BC88-856325CF0A61}"/>
              </a:ext>
            </a:extLst>
          </p:cNvPr>
          <p:cNvSpPr txBox="1"/>
          <p:nvPr/>
        </p:nvSpPr>
        <p:spPr>
          <a:xfrm>
            <a:off x="926865" y="2104499"/>
            <a:ext cx="1133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094C3C6-412A-4EF4-B867-40E558141B52}"/>
              </a:ext>
            </a:extLst>
          </p:cNvPr>
          <p:cNvSpPr txBox="1"/>
          <p:nvPr/>
        </p:nvSpPr>
        <p:spPr>
          <a:xfrm>
            <a:off x="4013807" y="1403469"/>
            <a:ext cx="1332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COSMO-PL7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CE8D368-FAAB-4374-8672-F0DF8D739E31}"/>
              </a:ext>
            </a:extLst>
          </p:cNvPr>
          <p:cNvSpPr txBox="1"/>
          <p:nvPr/>
        </p:nvSpPr>
        <p:spPr>
          <a:xfrm>
            <a:off x="66492" y="2549879"/>
            <a:ext cx="1440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COSMO-ME4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COSMO-5M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545679C-768E-4569-82F2-A417D735C448}"/>
              </a:ext>
            </a:extLst>
          </p:cNvPr>
          <p:cNvSpPr txBox="1"/>
          <p:nvPr/>
        </p:nvSpPr>
        <p:spPr>
          <a:xfrm>
            <a:off x="3243735" y="3044926"/>
            <a:ext cx="1955800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COSMO-RO7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8CB5456-C65D-4252-9AC8-ED15B80BB18F}"/>
              </a:ext>
            </a:extLst>
          </p:cNvPr>
          <p:cNvSpPr txBox="1"/>
          <p:nvPr/>
        </p:nvSpPr>
        <p:spPr>
          <a:xfrm>
            <a:off x="2667546" y="2560369"/>
            <a:ext cx="608310" cy="369888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Прямоугольник 2"/>
          <p:cNvSpPr/>
          <p:nvPr/>
        </p:nvSpPr>
        <p:spPr>
          <a:xfrm>
            <a:off x="1778" y="513345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baseline="0" dirty="0" smtClean="0">
                <a:solidFill>
                  <a:srgbClr val="0000FF"/>
                </a:solidFill>
              </a:rPr>
              <a:t>COSMO-GR4</a:t>
            </a:r>
            <a:r>
              <a:rPr lang="en-US" sz="2000" b="1" baseline="0" dirty="0" smtClean="0"/>
              <a:t>, </a:t>
            </a:r>
            <a:r>
              <a:rPr lang="en-US" sz="2000" b="1" baseline="0" dirty="0" smtClean="0">
                <a:solidFill>
                  <a:srgbClr val="8B4726"/>
                </a:solidFill>
              </a:rPr>
              <a:t>COSMO-5M</a:t>
            </a:r>
            <a:r>
              <a:rPr lang="en-US" sz="2000" b="1" baseline="0" dirty="0" smtClean="0"/>
              <a:t>, </a:t>
            </a:r>
            <a:r>
              <a:rPr lang="en-US" sz="2000" b="1" baseline="0" dirty="0">
                <a:solidFill>
                  <a:srgbClr val="008B8B"/>
                </a:solidFill>
              </a:rPr>
              <a:t>ICON-EU</a:t>
            </a:r>
            <a:r>
              <a:rPr lang="en-US" sz="2000" b="1" baseline="0" dirty="0"/>
              <a:t>, </a:t>
            </a:r>
            <a:r>
              <a:rPr lang="en-US" sz="2000" b="1" baseline="0" dirty="0" smtClean="0">
                <a:solidFill>
                  <a:srgbClr val="FF1493"/>
                </a:solidFill>
              </a:rPr>
              <a:t>IFS</a:t>
            </a:r>
            <a:r>
              <a:rPr lang="en-US" sz="2000" b="1" baseline="0" dirty="0" smtClean="0"/>
              <a:t>, </a:t>
            </a:r>
            <a:r>
              <a:rPr lang="en-US" sz="2000" b="1" baseline="0" dirty="0" smtClean="0">
                <a:solidFill>
                  <a:srgbClr val="EE82EE"/>
                </a:solidFill>
              </a:rPr>
              <a:t>ICON</a:t>
            </a:r>
            <a:r>
              <a:rPr lang="en-US" sz="2000" b="1" baseline="0" dirty="0" smtClean="0"/>
              <a:t>,</a:t>
            </a:r>
          </a:p>
          <a:p>
            <a:pPr algn="ctr"/>
            <a:r>
              <a:rPr lang="en-US" sz="2000" b="1" baseline="0" dirty="0" smtClean="0">
                <a:solidFill>
                  <a:srgbClr val="FFD700"/>
                </a:solidFill>
              </a:rPr>
              <a:t>COSMO-ME</a:t>
            </a:r>
            <a:r>
              <a:rPr lang="en-US" sz="2000" b="1" baseline="0" dirty="0"/>
              <a:t>, </a:t>
            </a:r>
            <a:r>
              <a:rPr lang="en-US" sz="2000" b="1" baseline="0" dirty="0">
                <a:solidFill>
                  <a:srgbClr val="000000"/>
                </a:solidFill>
              </a:rPr>
              <a:t>COSMO-PL</a:t>
            </a:r>
            <a:r>
              <a:rPr lang="en-US" sz="2000" b="1" baseline="0" dirty="0"/>
              <a:t>, </a:t>
            </a:r>
            <a:r>
              <a:rPr lang="en-US" sz="2000" b="1" baseline="0" dirty="0" smtClean="0">
                <a:solidFill>
                  <a:srgbClr val="8B008B"/>
                </a:solidFill>
              </a:rPr>
              <a:t>COSMO-RU7, </a:t>
            </a:r>
            <a:r>
              <a:rPr lang="en-US" sz="2000" b="1" baseline="0" dirty="0" smtClean="0">
                <a:solidFill>
                  <a:schemeClr val="accent5">
                    <a:lumMod val="75000"/>
                  </a:schemeClr>
                </a:solidFill>
              </a:rPr>
              <a:t>ICON-GR</a:t>
            </a:r>
            <a:endParaRPr lang="ru-RU" sz="2000" b="1" baseline="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2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476672"/>
            <a:ext cx="8640960" cy="730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latin typeface="Calibri" panose="020F0502020204030204" pitchFamily="34" charset="0"/>
              </a:rPr>
              <a:t>The general features of the parameters </a:t>
            </a:r>
            <a:r>
              <a:rPr lang="en-US" sz="2000" b="1" baseline="0" dirty="0" smtClean="0">
                <a:latin typeface="Calibri" panose="020F0502020204030204" pitchFamily="34" charset="0"/>
              </a:rPr>
              <a:t>have not changed from last year.</a:t>
            </a:r>
          </a:p>
          <a:p>
            <a:endParaRPr lang="en-US" sz="2000" b="1" baseline="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aseline="0" dirty="0">
                <a:latin typeface="Calibri" panose="020F0502020204030204" pitchFamily="34" charset="0"/>
              </a:rPr>
              <a:t>ICON-EU (JJA), ICON and ICON-GR(MAM) results are satisfactory and generally better than COSMO models.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baseline="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latin typeface="Calibri" panose="020F0502020204030204" pitchFamily="34" charset="0"/>
              </a:rPr>
              <a:t>The temperature diurnal cycle is underestimated, especially in the summer, with higher values of the scores in the afternoon.</a:t>
            </a:r>
          </a:p>
          <a:p>
            <a:endParaRPr lang="en-US" sz="2000" baseline="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latin typeface="Calibri" panose="020F0502020204030204" pitchFamily="34" charset="0"/>
              </a:rPr>
              <a:t>The MSLP exhibits a bias and RMSE diurnal cycle in the summer, and the RMSE is increasing  with lead time  especially in the winter.</a:t>
            </a:r>
          </a:p>
          <a:p>
            <a:endParaRPr lang="en-US" sz="2000" baseline="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latin typeface="Calibri" panose="020F0502020204030204" pitchFamily="34" charset="0"/>
              </a:rPr>
              <a:t>The </a:t>
            </a:r>
            <a:r>
              <a:rPr lang="en-US" sz="2000" baseline="0" dirty="0">
                <a:latin typeface="Calibri" panose="020F0502020204030204" pitchFamily="34" charset="0"/>
              </a:rPr>
              <a:t>Dew Point Temperature exhibits the worse scores around noon and the bias among models differs especially in </a:t>
            </a:r>
            <a:r>
              <a:rPr lang="en-US" sz="2000" baseline="0" dirty="0" smtClean="0">
                <a:latin typeface="Calibri" panose="020F0502020204030204" pitchFamily="34" charset="0"/>
              </a:rPr>
              <a:t>fall.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aseline="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latin typeface="Calibri" panose="020F0502020204030204" pitchFamily="34" charset="0"/>
              </a:rPr>
              <a:t>Wind speed bias exhibits a diurnal cycle with  overestimation at night. </a:t>
            </a:r>
            <a:r>
              <a:rPr lang="en-US" sz="2000" baseline="0" dirty="0">
                <a:latin typeface="Calibri" panose="020F0502020204030204" pitchFamily="34" charset="0"/>
              </a:rPr>
              <a:t>W</a:t>
            </a:r>
            <a:r>
              <a:rPr lang="en-US" sz="2000" baseline="0" dirty="0" smtClean="0">
                <a:latin typeface="Calibri" panose="020F0502020204030204" pitchFamily="34" charset="0"/>
              </a:rPr>
              <a:t>ind </a:t>
            </a:r>
            <a:r>
              <a:rPr lang="en-US" sz="2000" baseline="0" dirty="0">
                <a:latin typeface="Calibri" panose="020F0502020204030204" pitchFamily="34" charset="0"/>
              </a:rPr>
              <a:t>speed is underestimated </a:t>
            </a:r>
            <a:r>
              <a:rPr lang="en-US" sz="2000" baseline="0" dirty="0" smtClean="0">
                <a:latin typeface="Calibri" panose="020F0502020204030204" pitchFamily="34" charset="0"/>
              </a:rPr>
              <a:t>by </a:t>
            </a:r>
            <a:r>
              <a:rPr lang="en-US" sz="2000" baseline="0" dirty="0">
                <a:latin typeface="Calibri" panose="020F0502020204030204" pitchFamily="34" charset="0"/>
              </a:rPr>
              <a:t>ICON-EU and </a:t>
            </a:r>
            <a:r>
              <a:rPr lang="en-US" sz="2000" baseline="0" dirty="0" smtClean="0">
                <a:latin typeface="Calibri" panose="020F0502020204030204" pitchFamily="34" charset="0"/>
              </a:rPr>
              <a:t>ICON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aseline="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aseline="0" dirty="0">
                <a:latin typeface="Calibri" panose="020F0502020204030204" pitchFamily="34" charset="0"/>
              </a:rPr>
              <a:t>The TCC bias and RMSE is higher at night with  worse values in the summer.  25-75% TCC events are less satisfactorily predicted.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aseline="0" dirty="0" smtClean="0">
              <a:latin typeface="Calibri" panose="020F0502020204030204" pitchFamily="34" charset="0"/>
            </a:endParaRPr>
          </a:p>
          <a:p>
            <a:endParaRPr lang="en-US" baseline="0" dirty="0" smtClean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  <p:sp>
        <p:nvSpPr>
          <p:cNvPr id="4" name="TextBox 29"/>
          <p:cNvSpPr txBox="1"/>
          <p:nvPr/>
        </p:nvSpPr>
        <p:spPr>
          <a:xfrm>
            <a:off x="539553" y="30598"/>
            <a:ext cx="80648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0" dirty="0" smtClean="0"/>
              <a:t>Conclusions from Common Plots</a:t>
            </a:r>
            <a:endParaRPr lang="ru-RU" sz="2400" b="1" baseline="0" dirty="0"/>
          </a:p>
        </p:txBody>
      </p:sp>
    </p:spTree>
    <p:extLst>
      <p:ext uri="{BB962C8B-B14F-4D97-AF65-F5344CB8AC3E}">
        <p14:creationId xmlns:p14="http://schemas.microsoft.com/office/powerpoint/2010/main" val="76509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116632"/>
            <a:ext cx="8568951" cy="805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400" baseline="0" dirty="0" smtClean="0">
                <a:latin typeface="Calibri" panose="020F0502020204030204" pitchFamily="34" charset="0"/>
              </a:rPr>
              <a:t> </a:t>
            </a:r>
            <a:endParaRPr lang="en-US" sz="2000" baseline="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latin typeface="Calibri" panose="020F0502020204030204" pitchFamily="34" charset="0"/>
              </a:rPr>
              <a:t> In JJA POD TCC for ICON models for 25-75% is better than COSMO, while it is worse for &gt; 75%.</a:t>
            </a:r>
          </a:p>
          <a:p>
            <a:endParaRPr lang="en-US" sz="2000" baseline="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latin typeface="Calibri" panose="020F0502020204030204" pitchFamily="34" charset="0"/>
              </a:rPr>
              <a:t>In MAM, however, TCC ICON-GR  POD is better than COSMO for &lt;25% and worse for 25-75%. </a:t>
            </a:r>
          </a:p>
          <a:p>
            <a:endParaRPr lang="en-US" sz="2000" baseline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latin typeface="Calibri" panose="020F0502020204030204" pitchFamily="34" charset="0"/>
              </a:rPr>
              <a:t>The score values of continuous parameters do not significantly differ from last year, there is only a slight increase  in the winter, while there is no big change- slight decrease for other seasons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latin typeface="Calibri" panose="020F0502020204030204" pitchFamily="34" charset="0"/>
              </a:rPr>
              <a:t>The FBI precipitation  </a:t>
            </a:r>
            <a:r>
              <a:rPr lang="en-US" sz="2000" baseline="0" dirty="0">
                <a:latin typeface="Calibri" panose="020F0502020204030204" pitchFamily="34" charset="0"/>
              </a:rPr>
              <a:t>d</a:t>
            </a:r>
            <a:r>
              <a:rPr lang="en-US" sz="2000" baseline="0" dirty="0" smtClean="0">
                <a:latin typeface="Calibri" panose="020F0502020204030204" pitchFamily="34" charset="0"/>
              </a:rPr>
              <a:t>iurnal </a:t>
            </a:r>
            <a:r>
              <a:rPr lang="en-US" sz="2000" baseline="0" dirty="0">
                <a:latin typeface="Calibri" panose="020F0502020204030204" pitchFamily="34" charset="0"/>
              </a:rPr>
              <a:t>cycle </a:t>
            </a:r>
            <a:r>
              <a:rPr lang="en-US" sz="2000" baseline="0" dirty="0" smtClean="0">
                <a:latin typeface="Calibri" panose="020F0502020204030204" pitchFamily="34" charset="0"/>
              </a:rPr>
              <a:t>overestimation </a:t>
            </a:r>
            <a:r>
              <a:rPr lang="en-US" sz="2000" baseline="0" dirty="0">
                <a:latin typeface="Calibri" panose="020F0502020204030204" pitchFamily="34" charset="0"/>
              </a:rPr>
              <a:t>of </a:t>
            </a:r>
            <a:r>
              <a:rPr lang="en-US" sz="2000" baseline="0" dirty="0" smtClean="0">
                <a:latin typeface="Calibri" panose="020F0502020204030204" pitchFamily="34" charset="0"/>
              </a:rPr>
              <a:t>low precipitation thresholds  especially in the summer </a:t>
            </a:r>
            <a:r>
              <a:rPr lang="en-US" sz="2000" baseline="0" dirty="0">
                <a:latin typeface="Calibri" panose="020F0502020204030204" pitchFamily="34" charset="0"/>
              </a:rPr>
              <a:t>persists</a:t>
            </a:r>
            <a:r>
              <a:rPr lang="en-US" sz="2000" baseline="0" dirty="0" smtClean="0">
                <a:latin typeface="Calibri" panose="020F0502020204030204" pitchFamily="34" charset="0"/>
              </a:rPr>
              <a:t>. Higher thresholds tend to be underestimated especially for ICON-EU, ICON </a:t>
            </a:r>
          </a:p>
          <a:p>
            <a:endParaRPr lang="en-US" sz="2000" baseline="0" dirty="0">
              <a:latin typeface="Calibri" panose="020F0502020204030204" pitchFamily="34" charset="0"/>
            </a:endParaRPr>
          </a:p>
          <a:p>
            <a:endParaRPr lang="en-US" sz="2000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en-US" sz="20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0" dirty="0" smtClean="0"/>
          </a:p>
          <a:p>
            <a:r>
              <a:rPr lang="en-US" sz="2000" baseline="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0" dirty="0"/>
          </a:p>
        </p:txBody>
      </p:sp>
    </p:spTree>
    <p:extLst>
      <p:ext uri="{BB962C8B-B14F-4D97-AF65-F5344CB8AC3E}">
        <p14:creationId xmlns:p14="http://schemas.microsoft.com/office/powerpoint/2010/main" val="41993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376781" y="992767"/>
            <a:ext cx="6390450" cy="2736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Fuzzy verification on Common Area 2</a:t>
            </a:r>
            <a:endParaRPr sz="30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376775" y="3855033"/>
            <a:ext cx="6390450" cy="1056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Naima Vela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1" y="111336"/>
            <a:ext cx="1288100" cy="17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69" y="-177692"/>
            <a:ext cx="1822040" cy="171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055" y="4706529"/>
            <a:ext cx="2035894" cy="125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71" y="1096775"/>
            <a:ext cx="1896431" cy="4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46E52455-714F-4E0E-8A1C-2344D003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/>
              <a:t>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B084AA2-26E6-43F1-BFD7-931A2C0A6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1840" y="6041181"/>
            <a:ext cx="2895600" cy="1060227"/>
          </a:xfrm>
        </p:spPr>
        <p:txBody>
          <a:bodyPr/>
          <a:lstStyle/>
          <a:p>
            <a:r>
              <a:rPr lang="en-US" dirty="0"/>
              <a:t>Naima </a:t>
            </a:r>
            <a:r>
              <a:rPr lang="en-US" dirty="0" smtClean="0"/>
              <a:t>Vela </a:t>
            </a:r>
            <a:r>
              <a:rPr lang="en-US" dirty="0"/>
              <a:t>- 22th COSMO General Meeting - Everywhere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69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376775" y="593367"/>
            <a:ext cx="6390450" cy="763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W</a:t>
            </a:r>
            <a:r>
              <a:rPr lang="it-IT" dirty="0"/>
              <a:t>HAT IS COMMON AREA </a:t>
            </a:r>
            <a:r>
              <a:rPr lang="en" dirty="0"/>
              <a:t>2</a:t>
            </a:r>
            <a:endParaRPr dirty="0"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1376775" y="6017624"/>
            <a:ext cx="6390450" cy="840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W10.963, S46.597, E17.437, N49.550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7497344" y="6217622"/>
            <a:ext cx="411525" cy="52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05581"/>
            <a:ext cx="6375889" cy="466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6;p13">
            <a:extLst>
              <a:ext uri="{FF2B5EF4-FFF2-40B4-BE49-F238E27FC236}">
                <a16:creationId xmlns="" xmlns:a16="http://schemas.microsoft.com/office/drawing/2014/main" id="{7DA01125-9697-422D-8C70-23EF31713284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" y="193706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;p13">
            <a:extLst>
              <a:ext uri="{FF2B5EF4-FFF2-40B4-BE49-F238E27FC236}">
                <a16:creationId xmlns="" xmlns:a16="http://schemas.microsoft.com/office/drawing/2014/main" id="{F244D071-3934-4414-A98F-22B1ACC491D7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13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7;p13">
            <a:extLst>
              <a:ext uri="{FF2B5EF4-FFF2-40B4-BE49-F238E27FC236}">
                <a16:creationId xmlns="" xmlns:a16="http://schemas.microsoft.com/office/drawing/2014/main" id="{6E74D0F9-6596-4816-A9F9-D5CD3123F050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4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457200" y="457203"/>
            <a:ext cx="8229600" cy="904875"/>
          </a:xfrm>
        </p:spPr>
        <p:txBody>
          <a:bodyPr>
            <a:normAutofit fontScale="90000"/>
          </a:bodyPr>
          <a:lstStyle/>
          <a:p>
            <a:r>
              <a:rPr lang="en-GB" dirty="0"/>
              <a:t>Fractions skill score</a:t>
            </a:r>
            <a:br>
              <a:rPr lang="en-GB" dirty="0"/>
            </a:br>
            <a:r>
              <a:rPr lang="en-GB" sz="2800" dirty="0"/>
              <a:t>(Roberts and Lean, </a:t>
            </a:r>
            <a:r>
              <a:rPr lang="en-GB" sz="2800" i="1" dirty="0"/>
              <a:t>MWR</a:t>
            </a:r>
            <a:r>
              <a:rPr lang="en-GB" sz="2800" dirty="0"/>
              <a:t>, 2008)</a:t>
            </a:r>
            <a:endParaRPr lang="en-US" sz="2800" dirty="0"/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2108200"/>
          </a:xfrm>
        </p:spPr>
        <p:txBody>
          <a:bodyPr/>
          <a:lstStyle/>
          <a:p>
            <a:pPr marL="358775" indent="-358775"/>
            <a:r>
              <a:rPr lang="en-GB" sz="2400" dirty="0"/>
              <a:t>We want to know</a:t>
            </a:r>
          </a:p>
          <a:p>
            <a:pPr marL="914400" lvl="1" indent="-376238"/>
            <a:r>
              <a:rPr lang="en-GB" sz="2000" dirty="0"/>
              <a:t>How forecast skill varies with </a:t>
            </a:r>
            <a:r>
              <a:rPr lang="en-GB" sz="2000" dirty="0" err="1"/>
              <a:t>neighborhood</a:t>
            </a:r>
            <a:r>
              <a:rPr lang="en-GB" sz="2000" dirty="0"/>
              <a:t> size</a:t>
            </a:r>
          </a:p>
          <a:p>
            <a:pPr marL="914400" lvl="1" indent="-376238"/>
            <a:r>
              <a:rPr lang="en-GB" sz="2000" dirty="0"/>
              <a:t>The smallest </a:t>
            </a:r>
            <a:r>
              <a:rPr lang="en-GB" sz="2000" dirty="0" err="1"/>
              <a:t>neighborhood</a:t>
            </a:r>
            <a:r>
              <a:rPr lang="en-GB" sz="2000" dirty="0"/>
              <a:t> size that can be used to give sufficiently accurate </a:t>
            </a:r>
            <a:r>
              <a:rPr lang="en-GB" sz="2000" dirty="0" smtClean="0"/>
              <a:t>forecasts</a:t>
            </a:r>
            <a:endParaRPr lang="en-GB" sz="2000" dirty="0"/>
          </a:p>
        </p:txBody>
      </p:sp>
      <p:grpSp>
        <p:nvGrpSpPr>
          <p:cNvPr id="32772" name="Group 4"/>
          <p:cNvGrpSpPr>
            <a:grpSpLocks/>
          </p:cNvGrpSpPr>
          <p:nvPr/>
        </p:nvGrpSpPr>
        <p:grpSpPr bwMode="auto">
          <a:xfrm>
            <a:off x="756047" y="3814766"/>
            <a:ext cx="7467600" cy="2365375"/>
            <a:chOff x="476" y="2403"/>
            <a:chExt cx="4704" cy="1490"/>
          </a:xfrm>
        </p:grpSpPr>
        <p:sp>
          <p:nvSpPr>
            <p:cNvPr id="32773" name="Text Box 5"/>
            <p:cNvSpPr txBox="1">
              <a:spLocks noChangeArrowheads="1"/>
            </p:cNvSpPr>
            <p:nvPr/>
          </p:nvSpPr>
          <p:spPr bwMode="auto">
            <a:xfrm>
              <a:off x="476" y="2412"/>
              <a:ext cx="236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/>
                <a:t>Compare forecast fractions with observed fractions (radar) in a </a:t>
              </a:r>
              <a:r>
                <a:rPr lang="en-GB" sz="2000" i="1"/>
                <a:t>probabilistic</a:t>
              </a:r>
              <a:r>
                <a:rPr lang="en-GB" sz="2000"/>
                <a:t> way over different sized neighbourhoods</a:t>
              </a:r>
            </a:p>
          </p:txBody>
        </p:sp>
        <p:pic>
          <p:nvPicPr>
            <p:cNvPr id="32774" name="Picture 6" descr="schematic_frac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12"/>
            <a:stretch>
              <a:fillRect/>
            </a:stretch>
          </p:blipFill>
          <p:spPr bwMode="auto">
            <a:xfrm>
              <a:off x="2896" y="2403"/>
              <a:ext cx="2284" cy="1330"/>
            </a:xfrm>
            <a:prstGeom prst="rect">
              <a:avLst/>
            </a:prstGeom>
            <a:noFill/>
          </p:spPr>
        </p:pic>
        <p:graphicFrame>
          <p:nvGraphicFramePr>
            <p:cNvPr id="32775" name="Object 7"/>
            <p:cNvGraphicFramePr>
              <a:graphicFrameLocks noChangeAspect="1"/>
            </p:cNvGraphicFramePr>
            <p:nvPr/>
          </p:nvGraphicFramePr>
          <p:xfrm>
            <a:off x="822" y="3300"/>
            <a:ext cx="1548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1" name="Equation" r:id="rId5" imgW="2108160" imgH="838080" progId="Equation.3">
                    <p:embed/>
                  </p:oleObj>
                </mc:Choice>
                <mc:Fallback>
                  <p:oleObj name="Equation" r:id="rId5" imgW="2108160" imgH="838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2" y="3300"/>
                          <a:ext cx="1548" cy="59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76" name="Text Box 8"/>
            <p:cNvSpPr txBox="1">
              <a:spLocks noChangeArrowheads="1"/>
            </p:cNvSpPr>
            <p:nvPr/>
          </p:nvSpPr>
          <p:spPr bwMode="auto">
            <a:xfrm>
              <a:off x="3118" y="3679"/>
              <a:ext cx="51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observed</a:t>
              </a:r>
            </a:p>
          </p:txBody>
        </p:sp>
        <p:sp>
          <p:nvSpPr>
            <p:cNvPr id="32777" name="Text Box 9"/>
            <p:cNvSpPr txBox="1">
              <a:spLocks noChangeArrowheads="1"/>
            </p:cNvSpPr>
            <p:nvPr/>
          </p:nvSpPr>
          <p:spPr bwMode="auto">
            <a:xfrm>
              <a:off x="4300" y="3679"/>
              <a:ext cx="46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forecast</a:t>
              </a:r>
            </a:p>
          </p:txBody>
        </p:sp>
      </p:grp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E9A64D6F-6C03-4D03-B39C-7A938E2AC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/>
              <a:t>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D39C3D76-5E9E-4EBB-A625-6E11686B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Naima Vela - 22th COSMO General Meeting - Everywhere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88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58567B8A-4D51-4251-A14B-7A7E128C6C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oogle Shape;56;p13">
            <a:extLst>
              <a:ext uri="{FF2B5EF4-FFF2-40B4-BE49-F238E27FC236}">
                <a16:creationId xmlns="" xmlns:a16="http://schemas.microsoft.com/office/drawing/2014/main" id="{996BB0FF-B5E4-43F9-9015-75A16F30BA54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" y="193706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;p13">
            <a:extLst>
              <a:ext uri="{FF2B5EF4-FFF2-40B4-BE49-F238E27FC236}">
                <a16:creationId xmlns="" xmlns:a16="http://schemas.microsoft.com/office/drawing/2014/main" id="{21856F39-B41B-4CDF-80D7-3D7810691910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14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7;p13">
            <a:extLst>
              <a:ext uri="{FF2B5EF4-FFF2-40B4-BE49-F238E27FC236}">
                <a16:creationId xmlns="" xmlns:a16="http://schemas.microsoft.com/office/drawing/2014/main" id="{012545DF-BD98-471B-B988-1DD1CD5DF82D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65" y="545819"/>
            <a:ext cx="8801516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56794"/>
            <a:ext cx="8922023" cy="39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25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027B1B3-3134-40C2-8CF0-3ADC9786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Plot </a:t>
            </a:r>
            <a:r>
              <a:rPr lang="it-IT" dirty="0" err="1"/>
              <a:t>explanation</a:t>
            </a:r>
            <a:endParaRPr lang="it-IT" dirty="0"/>
          </a:p>
        </p:txBody>
      </p:sp>
      <p:pic>
        <p:nvPicPr>
          <p:cNvPr id="6" name="Segnaposto contenuto 5" descr="Immagine che contiene mappa&#10;&#10;Descrizione generata automaticamente">
            <a:extLst>
              <a:ext uri="{FF2B5EF4-FFF2-40B4-BE49-F238E27FC236}">
                <a16:creationId xmlns="" xmlns:a16="http://schemas.microsoft.com/office/drawing/2014/main" id="{CFAEB82F-9B37-4356-AD6F-B85BBD7BCD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5" y="1315703"/>
            <a:ext cx="4288197" cy="5181600"/>
          </a:xfrm>
        </p:spPr>
      </p:pic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7C578287-E9EE-4B21-931B-C79D6CCB31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it-IT" dirty="0"/>
              <a:t>: </a:t>
            </a:r>
            <a:r>
              <a:rPr lang="it-IT" dirty="0" err="1"/>
              <a:t>Period</a:t>
            </a:r>
            <a:endParaRPr lang="it-IT" dirty="0"/>
          </a:p>
          <a:p>
            <a:r>
              <a:rPr lang="it-IT" b="1" dirty="0">
                <a:solidFill>
                  <a:srgbClr val="FF0000"/>
                </a:solidFill>
              </a:rPr>
              <a:t>O</a:t>
            </a:r>
            <a:r>
              <a:rPr lang="it-IT" dirty="0"/>
              <a:t>: Score</a:t>
            </a:r>
          </a:p>
          <a:p>
            <a:r>
              <a:rPr lang="it-IT" b="1" dirty="0">
                <a:solidFill>
                  <a:schemeClr val="accent6"/>
                </a:solidFill>
              </a:rPr>
              <a:t>O</a:t>
            </a:r>
            <a:r>
              <a:rPr lang="it-IT" dirty="0"/>
              <a:t>: Day and </a:t>
            </a:r>
            <a:r>
              <a:rPr lang="it-IT" dirty="0" err="1"/>
              <a:t>timesteps</a:t>
            </a:r>
            <a:endParaRPr lang="it-IT" dirty="0"/>
          </a:p>
          <a:p>
            <a:r>
              <a:rPr lang="it-IT" b="1" dirty="0">
                <a:solidFill>
                  <a:schemeClr val="accent4"/>
                </a:solidFill>
              </a:rPr>
              <a:t>O</a:t>
            </a:r>
            <a:r>
              <a:rPr lang="it-IT" dirty="0"/>
              <a:t>: </a:t>
            </a:r>
            <a:r>
              <a:rPr lang="it-IT" dirty="0" err="1"/>
              <a:t>Thresholds</a:t>
            </a:r>
            <a:endParaRPr lang="it-IT" dirty="0"/>
          </a:p>
          <a:p>
            <a:r>
              <a:rPr lang="it-IT" b="1" dirty="0">
                <a:solidFill>
                  <a:srgbClr val="00B0F0"/>
                </a:solidFill>
              </a:rPr>
              <a:t>O</a:t>
            </a:r>
            <a:r>
              <a:rPr lang="it-IT" dirty="0"/>
              <a:t>: Models</a:t>
            </a:r>
          </a:p>
          <a:p>
            <a:r>
              <a:rPr lang="it-IT" b="1" dirty="0"/>
              <a:t>O</a:t>
            </a:r>
            <a:r>
              <a:rPr lang="it-IT" dirty="0"/>
              <a:t>: </a:t>
            </a:r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scales</a:t>
            </a:r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="" xmlns:a16="http://schemas.microsoft.com/office/drawing/2014/main" id="{251588B2-69CD-48D1-A346-27FE4518EA46}"/>
              </a:ext>
            </a:extLst>
          </p:cNvPr>
          <p:cNvSpPr/>
          <p:nvPr/>
        </p:nvSpPr>
        <p:spPr>
          <a:xfrm>
            <a:off x="726779" y="1368711"/>
            <a:ext cx="559191" cy="56101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="" xmlns:a16="http://schemas.microsoft.com/office/drawing/2014/main" id="{A225F426-A3AB-409A-8EAE-9D507E87B5B6}"/>
              </a:ext>
            </a:extLst>
          </p:cNvPr>
          <p:cNvSpPr/>
          <p:nvPr/>
        </p:nvSpPr>
        <p:spPr>
          <a:xfrm>
            <a:off x="1410338" y="1426769"/>
            <a:ext cx="353351" cy="42344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="" xmlns:a16="http://schemas.microsoft.com/office/drawing/2014/main" id="{0D5DC93A-AFBB-406D-8A0F-35D2AD2F7199}"/>
              </a:ext>
            </a:extLst>
          </p:cNvPr>
          <p:cNvSpPr/>
          <p:nvPr/>
        </p:nvSpPr>
        <p:spPr>
          <a:xfrm>
            <a:off x="2699792" y="1384888"/>
            <a:ext cx="559191" cy="561010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="" xmlns:a16="http://schemas.microsoft.com/office/drawing/2014/main" id="{1C2059C1-DFB4-47DD-AB1A-090FB949784C}"/>
              </a:ext>
            </a:extLst>
          </p:cNvPr>
          <p:cNvSpPr/>
          <p:nvPr/>
        </p:nvSpPr>
        <p:spPr>
          <a:xfrm>
            <a:off x="3433052" y="1759365"/>
            <a:ext cx="706901" cy="758826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="" xmlns:a16="http://schemas.microsoft.com/office/drawing/2014/main" id="{0BDF237B-85E2-4401-9D67-D96F0A4989BC}"/>
              </a:ext>
            </a:extLst>
          </p:cNvPr>
          <p:cNvSpPr/>
          <p:nvPr/>
        </p:nvSpPr>
        <p:spPr>
          <a:xfrm>
            <a:off x="3366052" y="2348720"/>
            <a:ext cx="917916" cy="1106799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="" xmlns:a16="http://schemas.microsoft.com/office/drawing/2014/main" id="{5C61272C-B89B-40BC-97C9-FD1E03334DDF}"/>
              </a:ext>
            </a:extLst>
          </p:cNvPr>
          <p:cNvSpPr/>
          <p:nvPr/>
        </p:nvSpPr>
        <p:spPr>
          <a:xfrm>
            <a:off x="134789" y="3640823"/>
            <a:ext cx="301725" cy="5843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="" xmlns:a16="http://schemas.microsoft.com/office/drawing/2014/main" id="{429B95E6-A1D4-40AE-8CF3-6DEE3712354E}"/>
              </a:ext>
            </a:extLst>
          </p:cNvPr>
          <p:cNvSpPr/>
          <p:nvPr/>
        </p:nvSpPr>
        <p:spPr>
          <a:xfrm>
            <a:off x="1414446" y="6228148"/>
            <a:ext cx="1213339" cy="42344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2268A754-7006-4B0B-B41A-256436625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the 7th 2020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CF1FE165-3011-42B7-A0B4-5C63B83A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/>
              <a:t>26</a:t>
            </a:fld>
            <a:endParaRPr lang="it-IT"/>
          </a:p>
        </p:txBody>
      </p:sp>
      <p:sp>
        <p:nvSpPr>
          <p:cNvPr id="14" name="Segnaposto piè di pagina 13">
            <a:extLst>
              <a:ext uri="{FF2B5EF4-FFF2-40B4-BE49-F238E27FC236}">
                <a16:creationId xmlns="" xmlns:a16="http://schemas.microsoft.com/office/drawing/2014/main" id="{0E1F7B28-9610-45A7-BB47-988BD560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Naima Vela - 22th COSMO General Meeting - Everywhere</a:t>
            </a:r>
            <a:endParaRPr lang="it-IT"/>
          </a:p>
        </p:txBody>
      </p:sp>
      <p:pic>
        <p:nvPicPr>
          <p:cNvPr id="15" name="Google Shape;56;p13">
            <a:extLst>
              <a:ext uri="{FF2B5EF4-FFF2-40B4-BE49-F238E27FC236}">
                <a16:creationId xmlns="" xmlns:a16="http://schemas.microsoft.com/office/drawing/2014/main" id="{7F99F3E7-DBFF-48CA-824F-2E82293B8618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" y="193706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8;p13">
            <a:extLst>
              <a:ext uri="{FF2B5EF4-FFF2-40B4-BE49-F238E27FC236}">
                <a16:creationId xmlns="" xmlns:a16="http://schemas.microsoft.com/office/drawing/2014/main" id="{AD349122-89F7-4BE0-8366-161080445E96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13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7;p13">
            <a:extLst>
              <a:ext uri="{FF2B5EF4-FFF2-40B4-BE49-F238E27FC236}">
                <a16:creationId xmlns="" xmlns:a16="http://schemas.microsoft.com/office/drawing/2014/main" id="{42B9032D-335C-4434-97CE-8046D3EF9DA6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/>
          <p:cNvSpPr txBox="1"/>
          <p:nvPr/>
        </p:nvSpPr>
        <p:spPr>
          <a:xfrm>
            <a:off x="4860032" y="5373216"/>
            <a:ext cx="3948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Some results for SON 2019</a:t>
            </a:r>
          </a:p>
          <a:p>
            <a:r>
              <a:rPr lang="en-US" sz="3600" dirty="0" smtClean="0"/>
              <a:t>Are presented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3008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13C5E9E-C689-464E-9BA3-7BB8191D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FSS – D0 - 1T – COSMO 2I, COSMO IT, COSMO PL, COSMO </a:t>
            </a:r>
            <a:r>
              <a:rPr lang="it-IT" sz="2400" b="1" dirty="0" smtClean="0"/>
              <a:t>1</a:t>
            </a:r>
            <a:br>
              <a:rPr lang="it-IT" sz="2400" b="1" dirty="0" smtClean="0"/>
            </a:br>
            <a:r>
              <a:rPr lang="it-IT" sz="2400" b="1" dirty="0" smtClean="0"/>
              <a:t>                                              </a:t>
            </a:r>
            <a:endParaRPr lang="it-IT" sz="2400" b="1" dirty="0"/>
          </a:p>
        </p:txBody>
      </p:sp>
      <p:pic>
        <p:nvPicPr>
          <p:cNvPr id="6" name="Segnaposto contenuto 5" descr="Immagine che contiene mappa&#10;&#10;Descrizione generata automaticamente">
            <a:extLst>
              <a:ext uri="{FF2B5EF4-FFF2-40B4-BE49-F238E27FC236}">
                <a16:creationId xmlns="" xmlns:a16="http://schemas.microsoft.com/office/drawing/2014/main" id="{AA4FB3B4-FC99-4419-9E27-3D0BBFD34A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2" y="1450914"/>
            <a:ext cx="3966666" cy="5041961"/>
          </a:xfrm>
        </p:spPr>
      </p:pic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7AC0B75E-277B-40D7-BF3E-406E105786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0.2 mm: COSMO 1 </a:t>
            </a:r>
            <a:r>
              <a:rPr lang="it-IT" dirty="0" err="1"/>
              <a:t>has</a:t>
            </a:r>
            <a:r>
              <a:rPr lang="it-IT" dirty="0"/>
              <a:t> the </a:t>
            </a:r>
            <a:r>
              <a:rPr lang="it-IT" dirty="0" err="1"/>
              <a:t>highest</a:t>
            </a:r>
            <a:r>
              <a:rPr lang="it-IT" dirty="0"/>
              <a:t> FSS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scales</a:t>
            </a:r>
            <a:r>
              <a:rPr lang="it-IT" dirty="0"/>
              <a:t>, COSMO PL the </a:t>
            </a:r>
            <a:r>
              <a:rPr lang="it-IT" dirty="0" err="1"/>
              <a:t>lower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the </a:t>
            </a:r>
            <a:r>
              <a:rPr lang="it-IT" dirty="0" err="1"/>
              <a:t>others</a:t>
            </a:r>
            <a:r>
              <a:rPr lang="it-IT" dirty="0"/>
              <a:t> are </a:t>
            </a:r>
            <a:r>
              <a:rPr lang="it-IT" dirty="0" err="1"/>
              <a:t>similar</a:t>
            </a:r>
            <a:r>
              <a:rPr lang="it-IT" dirty="0"/>
              <a:t>.</a:t>
            </a:r>
          </a:p>
          <a:p>
            <a:r>
              <a:rPr lang="it-IT" dirty="0"/>
              <a:t>5.0 mm: COSMO PL and COSMO 1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dirty="0" err="1"/>
              <a:t>highest</a:t>
            </a:r>
            <a:r>
              <a:rPr lang="it-IT" dirty="0"/>
              <a:t> FSS, COSMO IT and COSMO 2I the </a:t>
            </a:r>
            <a:r>
              <a:rPr lang="it-IT" dirty="0" err="1"/>
              <a:t>lower</a:t>
            </a:r>
            <a:r>
              <a:rPr lang="it-IT" dirty="0"/>
              <a:t>, CODMO D2 </a:t>
            </a:r>
            <a:r>
              <a:rPr lang="it-IT" dirty="0" err="1"/>
              <a:t>is</a:t>
            </a:r>
            <a:r>
              <a:rPr lang="it-IT" dirty="0"/>
              <a:t> in the middle.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DAD9A840-847F-4E12-A7B9-E34113CAF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the 7th 2020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0740753A-4830-4E83-BC9C-90A2A822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/>
              <a:t>27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C06A692E-5A4B-442B-81BA-62F4D68B5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Naima Vela - 22th COSMO General Meeting - Everywhere</a:t>
            </a:r>
            <a:endParaRPr lang="it-IT"/>
          </a:p>
        </p:txBody>
      </p:sp>
      <p:pic>
        <p:nvPicPr>
          <p:cNvPr id="8" name="Google Shape;56;p13">
            <a:extLst>
              <a:ext uri="{FF2B5EF4-FFF2-40B4-BE49-F238E27FC236}">
                <a16:creationId xmlns="" xmlns:a16="http://schemas.microsoft.com/office/drawing/2014/main" id="{5BF68ED8-F853-4BE3-B0F5-DC04C77DE2C4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" y="193706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p13">
            <a:extLst>
              <a:ext uri="{FF2B5EF4-FFF2-40B4-BE49-F238E27FC236}">
                <a16:creationId xmlns="" xmlns:a16="http://schemas.microsoft.com/office/drawing/2014/main" id="{9697A7E7-5D47-4BDA-966D-21682C1FCE79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13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7;p13">
            <a:extLst>
              <a:ext uri="{FF2B5EF4-FFF2-40B4-BE49-F238E27FC236}">
                <a16:creationId xmlns="" xmlns:a16="http://schemas.microsoft.com/office/drawing/2014/main" id="{6B36AB5E-90FD-4C7D-AB36-821D3DB93FCE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83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1393A8F-36AC-4E6C-843C-EA670A78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5" y="365129"/>
            <a:ext cx="7760965" cy="1191663"/>
          </a:xfrm>
        </p:spPr>
        <p:txBody>
          <a:bodyPr>
            <a:normAutofit/>
          </a:bodyPr>
          <a:lstStyle/>
          <a:p>
            <a:r>
              <a:rPr lang="it-IT" sz="2800" dirty="0"/>
              <a:t>FAR </a:t>
            </a:r>
            <a:r>
              <a:rPr lang="it-IT" sz="2400" dirty="0"/>
              <a:t>and POD – D0 - 1T – COSMO 2I, COSMO IT, COSMO PL, COSMO 1</a:t>
            </a:r>
          </a:p>
        </p:txBody>
      </p:sp>
      <p:pic>
        <p:nvPicPr>
          <p:cNvPr id="8" name="Segnaposto contenuto 7" descr="Immagine che contiene mappa, testo&#10;&#10;Descrizione generata automaticamente">
            <a:extLst>
              <a:ext uri="{FF2B5EF4-FFF2-40B4-BE49-F238E27FC236}">
                <a16:creationId xmlns="" xmlns:a16="http://schemas.microsoft.com/office/drawing/2014/main" id="{82116F13-07F4-4176-BF4E-3D8C84C545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3" y="1268762"/>
            <a:ext cx="3379771" cy="4595483"/>
          </a:xfrm>
        </p:spPr>
      </p:pic>
      <p:pic>
        <p:nvPicPr>
          <p:cNvPr id="10" name="Segnaposto contenuto 9" descr="Immagine che contiene screenshot&#10;&#10;Descrizione generata automaticamente">
            <a:extLst>
              <a:ext uri="{FF2B5EF4-FFF2-40B4-BE49-F238E27FC236}">
                <a16:creationId xmlns="" xmlns:a16="http://schemas.microsoft.com/office/drawing/2014/main" id="{CD26E475-5A27-40D1-A46C-6087E7D6BD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90" y="1285876"/>
            <a:ext cx="3379771" cy="4506361"/>
          </a:xfrm>
        </p:spPr>
      </p:pic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122742F4-BE3F-4C25-B34D-C598351117E3}"/>
              </a:ext>
            </a:extLst>
          </p:cNvPr>
          <p:cNvSpPr txBox="1"/>
          <p:nvPr/>
        </p:nvSpPr>
        <p:spPr>
          <a:xfrm>
            <a:off x="1765000" y="6031211"/>
            <a:ext cx="5399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Problems</a:t>
            </a:r>
            <a:r>
              <a:rPr lang="it-IT" sz="2400" dirty="0"/>
              <a:t> of COSMO PL </a:t>
            </a:r>
            <a:r>
              <a:rPr lang="it-IT" sz="2400" dirty="0" err="1"/>
              <a:t>mostly</a:t>
            </a:r>
            <a:r>
              <a:rPr lang="it-IT" sz="2400" dirty="0"/>
              <a:t> due to low POD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="" xmlns:a16="http://schemas.microsoft.com/office/drawing/2014/main" id="{144A762D-3637-4E7D-AE6C-56F9B81EA4D7}"/>
              </a:ext>
            </a:extLst>
          </p:cNvPr>
          <p:cNvCxnSpPr>
            <a:cxnSpLocks/>
          </p:cNvCxnSpPr>
          <p:nvPr/>
        </p:nvCxnSpPr>
        <p:spPr>
          <a:xfrm flipV="1">
            <a:off x="6013175" y="3429003"/>
            <a:ext cx="467139" cy="260221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="" xmlns:a16="http://schemas.microsoft.com/office/drawing/2014/main" id="{5FC77F40-90C4-49F2-A380-14C7DA233708}"/>
              </a:ext>
            </a:extLst>
          </p:cNvPr>
          <p:cNvCxnSpPr>
            <a:cxnSpLocks/>
          </p:cNvCxnSpPr>
          <p:nvPr/>
        </p:nvCxnSpPr>
        <p:spPr>
          <a:xfrm flipV="1">
            <a:off x="6029507" y="4234375"/>
            <a:ext cx="794766" cy="17968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CB736F3A-C85B-40E1-86E0-9BE581E3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the 7th 2020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34BB684F-36A2-4478-B21E-628E21C33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/>
              <a:t>28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693FF828-828E-4FA4-80A7-A4F3283BB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Naima Vela - 22th COSMO General Meeting - Everywhere</a:t>
            </a:r>
            <a:endParaRPr lang="it-IT"/>
          </a:p>
        </p:txBody>
      </p:sp>
      <p:pic>
        <p:nvPicPr>
          <p:cNvPr id="12" name="Google Shape;56;p13">
            <a:extLst>
              <a:ext uri="{FF2B5EF4-FFF2-40B4-BE49-F238E27FC236}">
                <a16:creationId xmlns="" xmlns:a16="http://schemas.microsoft.com/office/drawing/2014/main" id="{89F9CBB7-FAFF-4F63-AB62-A83482A5E994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" y="316611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;p13">
            <a:extLst>
              <a:ext uri="{FF2B5EF4-FFF2-40B4-BE49-F238E27FC236}">
                <a16:creationId xmlns="" xmlns:a16="http://schemas.microsoft.com/office/drawing/2014/main" id="{3FA335D9-556A-40EB-93FB-5316DFC78436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13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;p13">
            <a:extLst>
              <a:ext uri="{FF2B5EF4-FFF2-40B4-BE49-F238E27FC236}">
                <a16:creationId xmlns="" xmlns:a16="http://schemas.microsoft.com/office/drawing/2014/main" id="{582B2279-C34A-4CC0-B00C-CE98535CF4EC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86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13C5E9E-C689-464E-9BA3-7BB8191D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FSS – D0 - 3T – COSMO 2I, COSMO IT, COSMO PL, COSMO 1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="" xmlns:a16="http://schemas.microsoft.com/office/drawing/2014/main" id="{AA4FB3B4-FC99-4419-9E27-3D0BBFD34A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303" y="1450914"/>
            <a:ext cx="3781471" cy="5041961"/>
          </a:xfrm>
        </p:spPr>
      </p:pic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7AC0B75E-277B-40D7-BF3E-406E105786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0.2 mm: COSMO PL </a:t>
            </a:r>
            <a:r>
              <a:rPr lang="it-IT" dirty="0" err="1"/>
              <a:t>has</a:t>
            </a:r>
            <a:r>
              <a:rPr lang="it-IT" dirty="0"/>
              <a:t> the </a:t>
            </a:r>
            <a:r>
              <a:rPr lang="it-IT" dirty="0" err="1"/>
              <a:t>lower</a:t>
            </a:r>
            <a:r>
              <a:rPr lang="it-IT" dirty="0"/>
              <a:t> skills, </a:t>
            </a:r>
            <a:r>
              <a:rPr lang="it-IT" dirty="0" err="1"/>
              <a:t>while</a:t>
            </a:r>
            <a:r>
              <a:rPr lang="it-IT" dirty="0"/>
              <a:t> the </a:t>
            </a:r>
            <a:r>
              <a:rPr lang="it-IT" dirty="0" err="1"/>
              <a:t>others</a:t>
            </a:r>
            <a:r>
              <a:rPr lang="it-IT" dirty="0"/>
              <a:t> are </a:t>
            </a:r>
            <a:r>
              <a:rPr lang="it-IT" dirty="0" err="1"/>
              <a:t>similar</a:t>
            </a:r>
            <a:r>
              <a:rPr lang="it-IT" dirty="0"/>
              <a:t>.</a:t>
            </a:r>
          </a:p>
          <a:p>
            <a:r>
              <a:rPr lang="it-IT" dirty="0"/>
              <a:t>5.0 mm: COSMO PL </a:t>
            </a:r>
            <a:r>
              <a:rPr lang="it-IT" dirty="0" err="1"/>
              <a:t>has</a:t>
            </a:r>
            <a:r>
              <a:rPr lang="it-IT" dirty="0"/>
              <a:t> the </a:t>
            </a:r>
            <a:r>
              <a:rPr lang="it-IT" dirty="0" err="1"/>
              <a:t>highest</a:t>
            </a:r>
            <a:r>
              <a:rPr lang="it-IT" dirty="0"/>
              <a:t> FSS, COSMO D2 and COSMO 1 are in the middle, COSMO IT and COSMO 2I are the </a:t>
            </a:r>
            <a:r>
              <a:rPr lang="it-IT" dirty="0" err="1"/>
              <a:t>worst</a:t>
            </a:r>
            <a:r>
              <a:rPr lang="it-IT" dirty="0"/>
              <a:t>.</a:t>
            </a:r>
          </a:p>
          <a:p>
            <a:r>
              <a:rPr lang="it-IT" dirty="0">
                <a:solidFill>
                  <a:srgbClr val="FF0000"/>
                </a:solidFill>
              </a:rPr>
              <a:t>Great </a:t>
            </a:r>
            <a:r>
              <a:rPr lang="it-IT" dirty="0" err="1">
                <a:solidFill>
                  <a:srgbClr val="FF0000"/>
                </a:solidFill>
              </a:rPr>
              <a:t>improvement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at</a:t>
            </a:r>
            <a:r>
              <a:rPr lang="it-IT" dirty="0">
                <a:solidFill>
                  <a:srgbClr val="FF0000"/>
                </a:solidFill>
              </a:rPr>
              <a:t> small </a:t>
            </a:r>
            <a:r>
              <a:rPr lang="it-IT" dirty="0" err="1">
                <a:solidFill>
                  <a:srgbClr val="FF0000"/>
                </a:solidFill>
              </a:rPr>
              <a:t>scales</a:t>
            </a:r>
            <a:r>
              <a:rPr lang="it-IT" dirty="0">
                <a:solidFill>
                  <a:srgbClr val="FF0000"/>
                </a:solidFill>
              </a:rPr>
              <a:t> for </a:t>
            </a:r>
            <a:r>
              <a:rPr lang="it-IT" dirty="0" err="1">
                <a:solidFill>
                  <a:srgbClr val="FF0000"/>
                </a:solidFill>
              </a:rPr>
              <a:t>all</a:t>
            </a:r>
            <a:r>
              <a:rPr lang="it-IT" dirty="0">
                <a:solidFill>
                  <a:srgbClr val="FF0000"/>
                </a:solidFill>
              </a:rPr>
              <a:t> models </a:t>
            </a:r>
            <a:r>
              <a:rPr lang="it-IT" dirty="0" err="1">
                <a:solidFill>
                  <a:srgbClr val="FF0000"/>
                </a:solidFill>
              </a:rPr>
              <a:t>if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compared</a:t>
            </a:r>
            <a:r>
              <a:rPr lang="it-IT" dirty="0">
                <a:solidFill>
                  <a:srgbClr val="FF0000"/>
                </a:solidFill>
              </a:rPr>
              <a:t> to 1 </a:t>
            </a:r>
            <a:r>
              <a:rPr lang="it-IT" dirty="0" err="1">
                <a:solidFill>
                  <a:srgbClr val="FF0000"/>
                </a:solidFill>
              </a:rPr>
              <a:t>timestep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/>
              <a:t>with the </a:t>
            </a:r>
            <a:r>
              <a:rPr lang="it-IT" dirty="0" err="1"/>
              <a:t>exception</a:t>
            </a:r>
            <a:r>
              <a:rPr lang="it-IT" dirty="0"/>
              <a:t> of COSMO 1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high score.</a:t>
            </a:r>
          </a:p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6E1D1D93-D40B-493C-BD79-A21ABA6B1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the 7th 2020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7E458481-696C-4AF2-AF47-235F52A1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/>
              <a:t>29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9F80E085-94A8-4B34-A90A-AAD772D86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Naima Vela - 22th COSMO General Meeting - Everywhere</a:t>
            </a:r>
            <a:endParaRPr lang="it-IT"/>
          </a:p>
        </p:txBody>
      </p:sp>
      <p:pic>
        <p:nvPicPr>
          <p:cNvPr id="8" name="Google Shape;56;p13">
            <a:extLst>
              <a:ext uri="{FF2B5EF4-FFF2-40B4-BE49-F238E27FC236}">
                <a16:creationId xmlns="" xmlns:a16="http://schemas.microsoft.com/office/drawing/2014/main" id="{88DD2DF9-B819-4755-BBB2-25FC8DE13347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" y="193706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p13">
            <a:extLst>
              <a:ext uri="{FF2B5EF4-FFF2-40B4-BE49-F238E27FC236}">
                <a16:creationId xmlns="" xmlns:a16="http://schemas.microsoft.com/office/drawing/2014/main" id="{FFEB5D20-4618-424A-8ADA-49C9AA60C421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13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7;p13">
            <a:extLst>
              <a:ext uri="{FF2B5EF4-FFF2-40B4-BE49-F238E27FC236}">
                <a16:creationId xmlns="" xmlns:a16="http://schemas.microsoft.com/office/drawing/2014/main" id="{7DF7FB0A-AB0E-4F6F-B8CD-D79284ABA84A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92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40A2C4-9FB7-4293-BCB2-BF58C7EA8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" y="334704"/>
            <a:ext cx="9015690" cy="503851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680460" y="3352800"/>
          <a:ext cx="1783080" cy="152400"/>
        </p:xfrm>
        <a:graphic>
          <a:graphicData uri="http://schemas.openxmlformats.org/drawingml/2006/table">
            <a:tbl>
              <a:tblPr/>
              <a:tblGrid>
                <a:gridCol w="1783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2362200" algn="l"/>
                        </a:tabLst>
                      </a:pPr>
                      <a:endParaRPr lang="en-US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F70D44A-53B7-4B0E-8136-E5F0A5C21597}"/>
              </a:ext>
            </a:extLst>
          </p:cNvPr>
          <p:cNvSpPr txBox="1"/>
          <p:nvPr/>
        </p:nvSpPr>
        <p:spPr>
          <a:xfrm>
            <a:off x="395536" y="1229003"/>
            <a:ext cx="19573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COSMO-D2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EA26493-08D7-47FD-B62E-217AFE897056}"/>
              </a:ext>
            </a:extLst>
          </p:cNvPr>
          <p:cNvSpPr txBox="1"/>
          <p:nvPr/>
        </p:nvSpPr>
        <p:spPr>
          <a:xfrm>
            <a:off x="6099875" y="1162327"/>
            <a:ext cx="1401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COSMO-RU2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84083F4-9521-4D87-B25B-918591D7C8B3}"/>
              </a:ext>
            </a:extLst>
          </p:cNvPr>
          <p:cNvSpPr txBox="1"/>
          <p:nvPr/>
        </p:nvSpPr>
        <p:spPr>
          <a:xfrm>
            <a:off x="611560" y="1934890"/>
            <a:ext cx="1474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DC92BF9-73D0-4A23-BC88-856325CF0A61}"/>
              </a:ext>
            </a:extLst>
          </p:cNvPr>
          <p:cNvSpPr txBox="1"/>
          <p:nvPr/>
        </p:nvSpPr>
        <p:spPr>
          <a:xfrm>
            <a:off x="2948782" y="3852862"/>
            <a:ext cx="1474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COSMO-GR1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094C3C6-412A-4EF4-B867-40E558141B52}"/>
              </a:ext>
            </a:extLst>
          </p:cNvPr>
          <p:cNvSpPr txBox="1"/>
          <p:nvPr/>
        </p:nvSpPr>
        <p:spPr>
          <a:xfrm>
            <a:off x="3482743" y="2698018"/>
            <a:ext cx="1332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COSMO-RO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CE8D368-FAAB-4374-8672-F0DF8D739E31}"/>
              </a:ext>
            </a:extLst>
          </p:cNvPr>
          <p:cNvSpPr txBox="1"/>
          <p:nvPr/>
        </p:nvSpPr>
        <p:spPr>
          <a:xfrm>
            <a:off x="1389263" y="3717032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COSMO-I2/2I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5DC2B71-5C26-4C9F-8A2E-12A0F6110948}"/>
              </a:ext>
            </a:extLst>
          </p:cNvPr>
          <p:cNvSpPr txBox="1"/>
          <p:nvPr/>
        </p:nvSpPr>
        <p:spPr>
          <a:xfrm>
            <a:off x="2192782" y="2229347"/>
            <a:ext cx="756000" cy="144000"/>
          </a:xfrm>
          <a:prstGeom prst="rect">
            <a:avLst/>
          </a:prstGeom>
          <a:solidFill>
            <a:schemeClr val="bg1">
              <a:lumMod val="65000"/>
              <a:alpha val="55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-27384"/>
            <a:ext cx="597666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Common Plots 2019-2020 -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COSMO 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FINE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1426CA9-86E2-42FE-9AE5-6C42B5949B38}"/>
              </a:ext>
            </a:extLst>
          </p:cNvPr>
          <p:cNvSpPr txBox="1"/>
          <p:nvPr/>
        </p:nvSpPr>
        <p:spPr>
          <a:xfrm>
            <a:off x="5220073" y="3161685"/>
            <a:ext cx="1401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COSMO-RU2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07B89D9-49C1-4E05-98B0-1B4DAC3B751D}"/>
              </a:ext>
            </a:extLst>
          </p:cNvPr>
          <p:cNvSpPr txBox="1"/>
          <p:nvPr/>
        </p:nvSpPr>
        <p:spPr>
          <a:xfrm>
            <a:off x="3023828" y="1110258"/>
            <a:ext cx="1474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COSMO-PL2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DBD8986-C8D8-44AD-8DCA-5FAA24045BBF}"/>
              </a:ext>
            </a:extLst>
          </p:cNvPr>
          <p:cNvSpPr txBox="1"/>
          <p:nvPr/>
        </p:nvSpPr>
        <p:spPr>
          <a:xfrm>
            <a:off x="5004049" y="757932"/>
            <a:ext cx="1401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COSMO-RU2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0D8129B-1A3F-4E8F-9A3E-48DDFF3C7FA1}"/>
              </a:ext>
            </a:extLst>
          </p:cNvPr>
          <p:cNvSpPr txBox="1"/>
          <p:nvPr/>
        </p:nvSpPr>
        <p:spPr>
          <a:xfrm>
            <a:off x="4020998" y="4850802"/>
            <a:ext cx="1474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COSMO-IL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19" name="Прямоугольник 4"/>
          <p:cNvSpPr/>
          <p:nvPr/>
        </p:nvSpPr>
        <p:spPr>
          <a:xfrm>
            <a:off x="-400" y="558272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baseline="0" dirty="0" smtClean="0">
                <a:solidFill>
                  <a:srgbClr val="00CD00"/>
                </a:solidFill>
              </a:rPr>
              <a:t>COSMO-D2</a:t>
            </a:r>
            <a:r>
              <a:rPr lang="en-US" sz="2000" b="1" baseline="0" dirty="0" smtClean="0"/>
              <a:t>, </a:t>
            </a:r>
            <a:r>
              <a:rPr lang="en-US" sz="2000" b="1" baseline="0" dirty="0" smtClean="0">
                <a:solidFill>
                  <a:srgbClr val="FF1493"/>
                </a:solidFill>
              </a:rPr>
              <a:t>IFS</a:t>
            </a:r>
            <a:r>
              <a:rPr lang="en-US" sz="2000" b="1" baseline="0" dirty="0" smtClean="0"/>
              <a:t>, </a:t>
            </a:r>
            <a:r>
              <a:rPr lang="en-US" sz="2000" b="1" baseline="0" dirty="0" smtClean="0">
                <a:solidFill>
                  <a:srgbClr val="EE82EE"/>
                </a:solidFill>
              </a:rPr>
              <a:t>ICON</a:t>
            </a:r>
            <a:r>
              <a:rPr lang="en-US" sz="2000" b="1" baseline="0" dirty="0" smtClean="0"/>
              <a:t>, </a:t>
            </a:r>
            <a:r>
              <a:rPr lang="en-US" sz="2000" b="1" baseline="0" dirty="0" smtClean="0">
                <a:solidFill>
                  <a:srgbClr val="FFD700"/>
                </a:solidFill>
              </a:rPr>
              <a:t>COSMO-IT</a:t>
            </a:r>
            <a:r>
              <a:rPr lang="en-US" sz="2000" b="1" baseline="0" dirty="0" smtClean="0"/>
              <a:t>, </a:t>
            </a:r>
            <a:r>
              <a:rPr lang="en-US" sz="2000" b="1" baseline="0" dirty="0" smtClean="0">
                <a:solidFill>
                  <a:srgbClr val="000000"/>
                </a:solidFill>
              </a:rPr>
              <a:t>COSMO-PL</a:t>
            </a:r>
          </a:p>
          <a:p>
            <a:pPr algn="ctr"/>
            <a:r>
              <a:rPr lang="en-US" sz="2000" b="1" baseline="0" dirty="0" smtClean="0">
                <a:solidFill>
                  <a:srgbClr val="000000"/>
                </a:solidFill>
              </a:rPr>
              <a:t>(not presented for Common Plots)</a:t>
            </a:r>
            <a:endParaRPr lang="ru-RU" sz="2000" b="1" baseline="0" dirty="0">
              <a:solidFill>
                <a:srgbClr val="8B00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7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1393A8F-36AC-4E6C-843C-EA670A787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FAR and POD – D0 - 3T – COSMO 2I, COSMO IT, COSMO PL, COSMO 1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="" xmlns:a16="http://schemas.microsoft.com/office/drawing/2014/main" id="{82116F13-07F4-4176-BF4E-3D8C84C545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843" y="1285876"/>
            <a:ext cx="3379771" cy="4506361"/>
          </a:xfrm>
        </p:spPr>
      </p:pic>
      <p:pic>
        <p:nvPicPr>
          <p:cNvPr id="10" name="Segnaposto contenuto 9">
            <a:extLst>
              <a:ext uri="{FF2B5EF4-FFF2-40B4-BE49-F238E27FC236}">
                <a16:creationId xmlns="" xmlns:a16="http://schemas.microsoft.com/office/drawing/2014/main" id="{CD26E475-5A27-40D1-A46C-6087E7D6BD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390" y="1285876"/>
            <a:ext cx="3379771" cy="4506361"/>
          </a:xfrm>
        </p:spPr>
      </p:pic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122742F4-BE3F-4C25-B34D-C598351117E3}"/>
              </a:ext>
            </a:extLst>
          </p:cNvPr>
          <p:cNvSpPr txBox="1"/>
          <p:nvPr/>
        </p:nvSpPr>
        <p:spPr>
          <a:xfrm>
            <a:off x="1482136" y="6031211"/>
            <a:ext cx="654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Problems</a:t>
            </a:r>
            <a:r>
              <a:rPr lang="it-IT" sz="2400" dirty="0"/>
              <a:t> of COSMO PL </a:t>
            </a:r>
            <a:r>
              <a:rPr lang="it-IT" sz="2400" dirty="0" err="1"/>
              <a:t>mostly</a:t>
            </a:r>
            <a:r>
              <a:rPr lang="it-IT" sz="2400" dirty="0"/>
              <a:t> due to low 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POD</a:t>
            </a:r>
            <a:r>
              <a:rPr lang="it-IT" sz="2400" dirty="0"/>
              <a:t>, </a:t>
            </a:r>
            <a:r>
              <a:rPr lang="it-IT" sz="2400" dirty="0" err="1"/>
              <a:t>even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good </a:t>
            </a:r>
            <a:r>
              <a:rPr lang="it-IT" sz="2400" dirty="0">
                <a:solidFill>
                  <a:srgbClr val="FF0000"/>
                </a:solidFill>
              </a:rPr>
              <a:t>FAR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="" xmlns:a16="http://schemas.microsoft.com/office/drawing/2014/main" id="{144A762D-3637-4E7D-AE6C-56F9B81EA4D7}"/>
              </a:ext>
            </a:extLst>
          </p:cNvPr>
          <p:cNvCxnSpPr>
            <a:cxnSpLocks/>
          </p:cNvCxnSpPr>
          <p:nvPr/>
        </p:nvCxnSpPr>
        <p:spPr>
          <a:xfrm flipV="1">
            <a:off x="6013174" y="3207434"/>
            <a:ext cx="241052" cy="28237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="" xmlns:a16="http://schemas.microsoft.com/office/drawing/2014/main" id="{5FC77F40-90C4-49F2-A380-14C7DA233708}"/>
              </a:ext>
            </a:extLst>
          </p:cNvPr>
          <p:cNvCxnSpPr>
            <a:cxnSpLocks/>
          </p:cNvCxnSpPr>
          <p:nvPr/>
        </p:nvCxnSpPr>
        <p:spPr>
          <a:xfrm flipV="1">
            <a:off x="6029509" y="3924889"/>
            <a:ext cx="754637" cy="21063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="" xmlns:a16="http://schemas.microsoft.com/office/drawing/2014/main" id="{F9500C40-1740-4784-969C-AEA8EF6924C5}"/>
              </a:ext>
            </a:extLst>
          </p:cNvPr>
          <p:cNvCxnSpPr>
            <a:cxnSpLocks/>
          </p:cNvCxnSpPr>
          <p:nvPr/>
        </p:nvCxnSpPr>
        <p:spPr>
          <a:xfrm flipH="1" flipV="1">
            <a:off x="1761979" y="4619326"/>
            <a:ext cx="858614" cy="14118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="" xmlns:a16="http://schemas.microsoft.com/office/drawing/2014/main" id="{6E5D75F2-7D5A-42A6-9889-ED38FD99C22B}"/>
              </a:ext>
            </a:extLst>
          </p:cNvPr>
          <p:cNvCxnSpPr>
            <a:cxnSpLocks/>
          </p:cNvCxnSpPr>
          <p:nvPr/>
        </p:nvCxnSpPr>
        <p:spPr>
          <a:xfrm flipH="1" flipV="1">
            <a:off x="1888589" y="2688302"/>
            <a:ext cx="727111" cy="334291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C8C542A5-1C87-478C-B00B-BE9727723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the 7th 2020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9AA83CC0-170D-47A9-90DD-B6F53C40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/>
              <a:t>30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4F37452D-FB2C-44A4-8BC0-1AA11FCA4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Naima Vela - 22th COSMO General Meeting - Everywhere</a:t>
            </a:r>
            <a:endParaRPr lang="it-IT"/>
          </a:p>
        </p:txBody>
      </p:sp>
      <p:pic>
        <p:nvPicPr>
          <p:cNvPr id="15" name="Google Shape;56;p13">
            <a:extLst>
              <a:ext uri="{FF2B5EF4-FFF2-40B4-BE49-F238E27FC236}">
                <a16:creationId xmlns="" xmlns:a16="http://schemas.microsoft.com/office/drawing/2014/main" id="{4728D8BC-890A-40D0-B935-8670A4215B3C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" y="193706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8;p13">
            <a:extLst>
              <a:ext uri="{FF2B5EF4-FFF2-40B4-BE49-F238E27FC236}">
                <a16:creationId xmlns="" xmlns:a16="http://schemas.microsoft.com/office/drawing/2014/main" id="{4F304182-803A-492D-B81D-6977231C9AD1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13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7;p13">
            <a:extLst>
              <a:ext uri="{FF2B5EF4-FFF2-40B4-BE49-F238E27FC236}">
                <a16:creationId xmlns="" xmlns:a16="http://schemas.microsoft.com/office/drawing/2014/main" id="{1DF6A5A2-8F7F-435E-BDF0-6F509F34BC84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6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13C5E9E-C689-464E-9BA3-7BB8191D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FSS – D0 - 1T – COSMO I5 and COSMO GR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="" xmlns:a16="http://schemas.microsoft.com/office/drawing/2014/main" id="{AA4FB3B4-FC99-4419-9E27-3D0BBFD34A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303" y="1450914"/>
            <a:ext cx="3781471" cy="5041961"/>
          </a:xfrm>
        </p:spPr>
      </p:pic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7AC0B75E-277B-40D7-BF3E-406E105786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0.2 mm: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behavior</a:t>
            </a:r>
            <a:r>
              <a:rPr lang="it-IT" dirty="0"/>
              <a:t>.</a:t>
            </a:r>
          </a:p>
          <a:p>
            <a:r>
              <a:rPr lang="it-IT" dirty="0"/>
              <a:t>5.0 mm: small </a:t>
            </a:r>
            <a:r>
              <a:rPr lang="it-IT" dirty="0" err="1"/>
              <a:t>difference</a:t>
            </a:r>
            <a:r>
              <a:rPr lang="it-IT" dirty="0"/>
              <a:t> for small </a:t>
            </a:r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scales</a:t>
            </a:r>
            <a:r>
              <a:rPr lang="it-IT" dirty="0"/>
              <a:t>, </a:t>
            </a:r>
            <a:r>
              <a:rPr lang="it-IT" dirty="0" err="1"/>
              <a:t>bigger</a:t>
            </a:r>
            <a:r>
              <a:rPr lang="it-IT" dirty="0"/>
              <a:t> </a:t>
            </a:r>
            <a:r>
              <a:rPr lang="it-IT" dirty="0" err="1"/>
              <a:t>difference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bigger</a:t>
            </a:r>
            <a:r>
              <a:rPr lang="it-IT" dirty="0"/>
              <a:t> </a:t>
            </a:r>
            <a:r>
              <a:rPr lang="it-IT" dirty="0" err="1"/>
              <a:t>scales</a:t>
            </a:r>
            <a:r>
              <a:rPr lang="it-IT" dirty="0"/>
              <a:t> with COSMO I5 </a:t>
            </a:r>
            <a:r>
              <a:rPr lang="it-IT" dirty="0" err="1"/>
              <a:t>performing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.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276A8701-AF89-40D7-992F-29C4B095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the 7th 2020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50C64248-7B6E-447A-9B6D-B3034F17F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/>
              <a:t>31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B4573F29-09B9-4868-BB49-C3E147B7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Naima Vela - 22th COSMO General Meeting - Everywhere</a:t>
            </a:r>
            <a:endParaRPr lang="it-IT"/>
          </a:p>
        </p:txBody>
      </p:sp>
      <p:pic>
        <p:nvPicPr>
          <p:cNvPr id="8" name="Google Shape;56;p13">
            <a:extLst>
              <a:ext uri="{FF2B5EF4-FFF2-40B4-BE49-F238E27FC236}">
                <a16:creationId xmlns="" xmlns:a16="http://schemas.microsoft.com/office/drawing/2014/main" id="{E62947A2-D548-450B-90F1-EE595F09922C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" y="193706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p13">
            <a:extLst>
              <a:ext uri="{FF2B5EF4-FFF2-40B4-BE49-F238E27FC236}">
                <a16:creationId xmlns="" xmlns:a16="http://schemas.microsoft.com/office/drawing/2014/main" id="{B99CC887-1344-4DA6-8448-36ED8A540AB2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13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7;p13">
            <a:extLst>
              <a:ext uri="{FF2B5EF4-FFF2-40B4-BE49-F238E27FC236}">
                <a16:creationId xmlns="" xmlns:a16="http://schemas.microsoft.com/office/drawing/2014/main" id="{F1A003B9-BFF3-4D5D-A1C5-A5DAC4D5AA4C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16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1393A8F-36AC-4E6C-843C-EA670A787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/>
              <a:t>FAR and POD – D0 - 1T – COSMO I5 and COSMO GR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xmlns="" id="{82116F13-07F4-4176-BF4E-3D8C84C545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641" y="1334726"/>
            <a:ext cx="3379771" cy="4506361"/>
          </a:xfr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xmlns="" id="{CD26E475-5A27-40D1-A46C-6087E7D6BD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389" y="1285875"/>
            <a:ext cx="3379771" cy="4506361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122742F4-BE3F-4C25-B34D-C598351117E3}"/>
              </a:ext>
            </a:extLst>
          </p:cNvPr>
          <p:cNvSpPr txBox="1"/>
          <p:nvPr/>
        </p:nvSpPr>
        <p:spPr>
          <a:xfrm>
            <a:off x="1197421" y="6031212"/>
            <a:ext cx="6749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Better FSS for COSMO I5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bigger</a:t>
            </a:r>
            <a:r>
              <a:rPr lang="it-IT" sz="2400" dirty="0"/>
              <a:t> </a:t>
            </a:r>
            <a:r>
              <a:rPr lang="it-IT" sz="2400" dirty="0" err="1"/>
              <a:t>scales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be due to </a:t>
            </a:r>
            <a:r>
              <a:rPr lang="it-IT" sz="2400" dirty="0" err="1"/>
              <a:t>lower</a:t>
            </a:r>
            <a:r>
              <a:rPr lang="it-IT" sz="2400" dirty="0"/>
              <a:t> FAR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xmlns="" id="{952986DD-224C-4DA6-B6BD-70ECB21F1549}"/>
              </a:ext>
            </a:extLst>
          </p:cNvPr>
          <p:cNvCxnSpPr>
            <a:cxnSpLocks/>
          </p:cNvCxnSpPr>
          <p:nvPr/>
        </p:nvCxnSpPr>
        <p:spPr>
          <a:xfrm flipH="1" flipV="1">
            <a:off x="3133579" y="4107767"/>
            <a:ext cx="2988926" cy="192344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C094CD93-F147-460E-A8C8-175E1BCB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the 7th 2020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456D8276-2DF4-46C5-B43F-1ED81DD7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/>
              <a:t>32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BC269F3-52C5-4215-AEFF-6D29D7180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Naima Vela - 22th COSMO General Meeting - Everywhere</a:t>
            </a:r>
            <a:endParaRPr lang="it-IT"/>
          </a:p>
        </p:txBody>
      </p:sp>
      <p:pic>
        <p:nvPicPr>
          <p:cNvPr id="12" name="Google Shape;56;p13">
            <a:extLst>
              <a:ext uri="{FF2B5EF4-FFF2-40B4-BE49-F238E27FC236}">
                <a16:creationId xmlns:a16="http://schemas.microsoft.com/office/drawing/2014/main" xmlns="" id="{D8A262B2-AA34-413C-B155-A44E61D042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775" y="193706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;p13">
            <a:extLst>
              <a:ext uri="{FF2B5EF4-FFF2-40B4-BE49-F238E27FC236}">
                <a16:creationId xmlns:a16="http://schemas.microsoft.com/office/drawing/2014/main" xmlns="" id="{94E7E764-CAA3-4C5A-B95E-4D964FBE7BC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412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;p13">
            <a:extLst>
              <a:ext uri="{FF2B5EF4-FFF2-40B4-BE49-F238E27FC236}">
                <a16:creationId xmlns:a16="http://schemas.microsoft.com/office/drawing/2014/main" xmlns="" id="{FB30B7C3-705E-435D-8339-31D6EAE77A4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83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13C5E9E-C689-464E-9BA3-7BB8191D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FSS – D0 - 3T – COSMO I5 and COSMO GR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xmlns="" id="{AA4FB3B4-FC99-4419-9E27-3D0BBFD34A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302" y="1450914"/>
            <a:ext cx="3781471" cy="5041961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7AC0B75E-277B-40D7-BF3E-406E105786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0.2 mm: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behavior</a:t>
            </a:r>
            <a:r>
              <a:rPr lang="it-IT" dirty="0"/>
              <a:t>.</a:t>
            </a:r>
          </a:p>
          <a:p>
            <a:r>
              <a:rPr lang="it-IT" dirty="0"/>
              <a:t>5.0 mm: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difference</a:t>
            </a:r>
            <a:r>
              <a:rPr lang="it-IT" dirty="0"/>
              <a:t> for small </a:t>
            </a:r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scales</a:t>
            </a:r>
            <a:r>
              <a:rPr lang="it-IT" dirty="0"/>
              <a:t>, </a:t>
            </a:r>
            <a:r>
              <a:rPr lang="it-IT" dirty="0" err="1"/>
              <a:t>bigger</a:t>
            </a:r>
            <a:r>
              <a:rPr lang="it-IT" dirty="0"/>
              <a:t> </a:t>
            </a:r>
            <a:r>
              <a:rPr lang="it-IT" dirty="0" err="1"/>
              <a:t>difference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bigger</a:t>
            </a:r>
            <a:r>
              <a:rPr lang="it-IT" dirty="0"/>
              <a:t> </a:t>
            </a:r>
            <a:r>
              <a:rPr lang="it-IT" dirty="0" err="1"/>
              <a:t>scales</a:t>
            </a:r>
            <a:r>
              <a:rPr lang="it-IT" dirty="0"/>
              <a:t> with COSMO I5 </a:t>
            </a:r>
            <a:r>
              <a:rPr lang="it-IT" dirty="0" err="1"/>
              <a:t>performing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. </a:t>
            </a:r>
          </a:p>
          <a:p>
            <a:r>
              <a:rPr lang="it-IT" dirty="0" err="1"/>
              <a:t>Bigger</a:t>
            </a:r>
            <a:r>
              <a:rPr lang="it-IT" dirty="0"/>
              <a:t> </a:t>
            </a:r>
            <a:r>
              <a:rPr lang="it-IT" dirty="0" err="1"/>
              <a:t>difference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5 mm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to 1 </a:t>
            </a:r>
            <a:r>
              <a:rPr lang="it-IT" dirty="0" err="1"/>
              <a:t>timestep</a:t>
            </a:r>
            <a:r>
              <a:rPr lang="it-IT" dirty="0"/>
              <a:t>.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D162FAA2-6FCA-45E7-9EFA-FF489C5EF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the 7th 2020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F02D6F27-CF49-4C07-A859-85FF0B41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/>
              <a:t>33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xmlns="" id="{88A96A23-5BC9-481E-99A4-BABBC76C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Naima Vela - 22th COSMO General Meeting - Everywhere</a:t>
            </a:r>
            <a:endParaRPr lang="it-IT"/>
          </a:p>
        </p:txBody>
      </p:sp>
      <p:pic>
        <p:nvPicPr>
          <p:cNvPr id="8" name="Google Shape;56;p13">
            <a:extLst>
              <a:ext uri="{FF2B5EF4-FFF2-40B4-BE49-F238E27FC236}">
                <a16:creationId xmlns:a16="http://schemas.microsoft.com/office/drawing/2014/main" xmlns="" id="{24394A90-0D84-4F1C-9868-EDD8D10725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775" y="193706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p13">
            <a:extLst>
              <a:ext uri="{FF2B5EF4-FFF2-40B4-BE49-F238E27FC236}">
                <a16:creationId xmlns:a16="http://schemas.microsoft.com/office/drawing/2014/main" xmlns="" id="{2DB2EAF4-1E84-4365-BE17-EB74F14073E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412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7;p13">
            <a:extLst>
              <a:ext uri="{FF2B5EF4-FFF2-40B4-BE49-F238E27FC236}">
                <a16:creationId xmlns:a16="http://schemas.microsoft.com/office/drawing/2014/main" xmlns="" id="{A643587A-7361-4FF7-AC86-C448AD3F351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92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1393A8F-36AC-4E6C-843C-EA670A78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1" y="365129"/>
            <a:ext cx="7616949" cy="1263671"/>
          </a:xfrm>
        </p:spPr>
        <p:txBody>
          <a:bodyPr>
            <a:normAutofit/>
          </a:bodyPr>
          <a:lstStyle/>
          <a:p>
            <a:r>
              <a:rPr lang="it-IT" sz="2800" dirty="0"/>
              <a:t>FAR and POD – D0 - 3T – COSMO I5 and COSMO GR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="" xmlns:a16="http://schemas.microsoft.com/office/drawing/2014/main" id="{82116F13-07F4-4176-BF4E-3D8C84C545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842" y="1285874"/>
            <a:ext cx="3379771" cy="4506361"/>
          </a:xfrm>
        </p:spPr>
      </p:pic>
      <p:pic>
        <p:nvPicPr>
          <p:cNvPr id="10" name="Segnaposto contenuto 9">
            <a:extLst>
              <a:ext uri="{FF2B5EF4-FFF2-40B4-BE49-F238E27FC236}">
                <a16:creationId xmlns="" xmlns:a16="http://schemas.microsoft.com/office/drawing/2014/main" id="{CD26E475-5A27-40D1-A46C-6087E7D6BD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389" y="1285875"/>
            <a:ext cx="3379771" cy="4506361"/>
          </a:xfrm>
        </p:spPr>
      </p:pic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122742F4-BE3F-4C25-B34D-C598351117E3}"/>
              </a:ext>
            </a:extLst>
          </p:cNvPr>
          <p:cNvSpPr txBox="1"/>
          <p:nvPr/>
        </p:nvSpPr>
        <p:spPr>
          <a:xfrm>
            <a:off x="1197421" y="5805264"/>
            <a:ext cx="5966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Better FSS for COSMO I5 </a:t>
            </a:r>
            <a:r>
              <a:rPr lang="it-IT" sz="2400" dirty="0" err="1"/>
              <a:t>at</a:t>
            </a:r>
            <a:r>
              <a:rPr lang="it-IT" sz="2400" dirty="0"/>
              <a:t> 5 mm </a:t>
            </a:r>
            <a:r>
              <a:rPr lang="it-IT" sz="2400" dirty="0" err="1"/>
              <a:t>may</a:t>
            </a:r>
            <a:r>
              <a:rPr lang="it-IT" sz="2400" dirty="0"/>
              <a:t> be due to </a:t>
            </a:r>
            <a:r>
              <a:rPr lang="it-IT" sz="2400" dirty="0" err="1"/>
              <a:t>lower</a:t>
            </a:r>
            <a:r>
              <a:rPr lang="it-IT" sz="2400" dirty="0"/>
              <a:t> </a:t>
            </a:r>
            <a:r>
              <a:rPr lang="it-IT" sz="2400" dirty="0">
                <a:solidFill>
                  <a:srgbClr val="0070C0"/>
                </a:solidFill>
              </a:rPr>
              <a:t>FAR</a:t>
            </a:r>
            <a:r>
              <a:rPr lang="it-IT" sz="2400" dirty="0"/>
              <a:t>. Mixed </a:t>
            </a:r>
            <a:r>
              <a:rPr lang="it-IT" sz="2400" dirty="0" err="1"/>
              <a:t>behavior</a:t>
            </a:r>
            <a:r>
              <a:rPr lang="it-IT" sz="2400" dirty="0"/>
              <a:t> for </a:t>
            </a:r>
            <a:r>
              <a:rPr lang="it-IT" sz="2400" dirty="0">
                <a:solidFill>
                  <a:srgbClr val="FF0000"/>
                </a:solidFill>
              </a:rPr>
              <a:t>POD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5 mm.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="" xmlns:a16="http://schemas.microsoft.com/office/drawing/2014/main" id="{952986DD-224C-4DA6-B6BD-70ECB21F1549}"/>
              </a:ext>
            </a:extLst>
          </p:cNvPr>
          <p:cNvCxnSpPr>
            <a:cxnSpLocks/>
          </p:cNvCxnSpPr>
          <p:nvPr/>
        </p:nvCxnSpPr>
        <p:spPr>
          <a:xfrm flipH="1" flipV="1">
            <a:off x="3133580" y="4107769"/>
            <a:ext cx="673108" cy="15921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="" xmlns:a16="http://schemas.microsoft.com/office/drawing/2014/main" id="{BD3571DF-C02C-4E65-BA22-81508189FB4E}"/>
              </a:ext>
            </a:extLst>
          </p:cNvPr>
          <p:cNvCxnSpPr>
            <a:cxnSpLocks/>
          </p:cNvCxnSpPr>
          <p:nvPr/>
        </p:nvCxnSpPr>
        <p:spPr>
          <a:xfrm flipV="1">
            <a:off x="4482548" y="3573159"/>
            <a:ext cx="2167195" cy="21267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BE45A509-0DDD-44EF-9629-1FF36ECC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C7BC-3183-4E4F-A809-86E65C5CAA6B}" type="slidenum">
              <a:rPr lang="it-IT" smtClean="0"/>
              <a:t>34</a:t>
            </a:fld>
            <a:endParaRPr lang="it-IT"/>
          </a:p>
        </p:txBody>
      </p:sp>
      <p:pic>
        <p:nvPicPr>
          <p:cNvPr id="12" name="Google Shape;56;p13">
            <a:extLst>
              <a:ext uri="{FF2B5EF4-FFF2-40B4-BE49-F238E27FC236}">
                <a16:creationId xmlns="" xmlns:a16="http://schemas.microsoft.com/office/drawing/2014/main" id="{AB8C4174-1392-4CF7-B7C0-C2779728BEB3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515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;p13">
            <a:extLst>
              <a:ext uri="{FF2B5EF4-FFF2-40B4-BE49-F238E27FC236}">
                <a16:creationId xmlns="" xmlns:a16="http://schemas.microsoft.com/office/drawing/2014/main" id="{F7E899C0-4B41-4580-B986-FA0451C0DE81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12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;p13">
            <a:extLst>
              <a:ext uri="{FF2B5EF4-FFF2-40B4-BE49-F238E27FC236}">
                <a16:creationId xmlns="" xmlns:a16="http://schemas.microsoft.com/office/drawing/2014/main" id="{F2AC353B-04B3-4107-930C-1653E2009F4A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egnaposto data 5">
            <a:extLst>
              <a:ext uri="{FF2B5EF4-FFF2-40B4-BE49-F238E27FC236}">
                <a16:creationId xmlns="" xmlns:a16="http://schemas.microsoft.com/office/drawing/2014/main" id="{46C158E8-E7A6-4ACD-8A6E-4F9CC9B7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the 7th 2020</a:t>
            </a:r>
          </a:p>
        </p:txBody>
      </p:sp>
      <p:sp>
        <p:nvSpPr>
          <p:cNvPr id="15" name="Segnaposto piè di pagina 14">
            <a:extLst>
              <a:ext uri="{FF2B5EF4-FFF2-40B4-BE49-F238E27FC236}">
                <a16:creationId xmlns="" xmlns:a16="http://schemas.microsoft.com/office/drawing/2014/main" id="{0C6F71C1-8147-47AF-AAA7-10D2F6B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Naima Vela - 22th COSMO General Meeting - Everywhere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24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26B86AC-A228-4D61-B783-4C59A89C5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  </a:t>
            </a:r>
            <a:r>
              <a:rPr lang="it-IT" dirty="0" err="1"/>
              <a:t>Conclusions</a:t>
            </a:r>
            <a:r>
              <a:rPr lang="it-IT" dirty="0"/>
              <a:t> for D0 1/2 (0.025°)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4BD1AE0-327C-4D04-9EB5-6CE3FE506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000" dirty="0"/>
              <a:t>All the models have at least some improvement passing from 1 to 3 </a:t>
            </a:r>
            <a:r>
              <a:rPr lang="it-IT" sz="2000" dirty="0" smtClean="0"/>
              <a:t>timesteps.</a:t>
            </a:r>
          </a:p>
          <a:p>
            <a:pPr marL="114300" indent="0">
              <a:buNone/>
            </a:pPr>
            <a:endParaRPr lang="it-IT" sz="2000" dirty="0" smtClean="0"/>
          </a:p>
          <a:p>
            <a:r>
              <a:rPr lang="it-IT" sz="2000" dirty="0" smtClean="0"/>
              <a:t>COSMO </a:t>
            </a:r>
            <a:r>
              <a:rPr lang="it-IT" sz="2000" dirty="0"/>
              <a:t>1 has very good performances in SON and MAM, medium performances in DJF. Very good POD but high FAR</a:t>
            </a:r>
            <a:r>
              <a:rPr lang="it-IT" sz="2000" dirty="0" smtClean="0"/>
              <a:t>.</a:t>
            </a:r>
          </a:p>
          <a:p>
            <a:endParaRPr lang="it-IT" sz="2000" dirty="0"/>
          </a:p>
          <a:p>
            <a:r>
              <a:rPr lang="it-IT" sz="2000" dirty="0"/>
              <a:t>COSMO D2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very</a:t>
            </a:r>
            <a:r>
              <a:rPr lang="it-IT" sz="2000" dirty="0"/>
              <a:t> good in DJF, </a:t>
            </a:r>
            <a:r>
              <a:rPr lang="it-IT" sz="2000" dirty="0" err="1"/>
              <a:t>average</a:t>
            </a:r>
            <a:r>
              <a:rPr lang="it-IT" sz="2000" dirty="0"/>
              <a:t> in SON and MAM. High POD, expecially at 0.2 mm/3h and at small/medium scales</a:t>
            </a:r>
            <a:r>
              <a:rPr lang="it-IT" sz="2000" dirty="0" smtClean="0"/>
              <a:t>.</a:t>
            </a:r>
          </a:p>
          <a:p>
            <a:endParaRPr lang="it-IT" sz="2000" dirty="0"/>
          </a:p>
          <a:p>
            <a:r>
              <a:rPr lang="it-IT" sz="2000" dirty="0"/>
              <a:t>COSMO PL </a:t>
            </a:r>
            <a:r>
              <a:rPr lang="it-IT" sz="2000" dirty="0" err="1"/>
              <a:t>has</a:t>
            </a:r>
            <a:r>
              <a:rPr lang="it-IT" sz="2000" dirty="0"/>
              <a:t> good performances </a:t>
            </a:r>
            <a:r>
              <a:rPr lang="it-IT" sz="2000" dirty="0" err="1"/>
              <a:t>at</a:t>
            </a:r>
            <a:r>
              <a:rPr lang="it-IT" sz="2000" dirty="0"/>
              <a:t> 5 mm/3h with the </a:t>
            </a:r>
            <a:r>
              <a:rPr lang="it-IT" sz="2000" dirty="0" err="1"/>
              <a:t>exception</a:t>
            </a:r>
            <a:r>
              <a:rPr lang="it-IT" sz="2000" dirty="0"/>
              <a:t> of MAM. Low FAR (good!) but also low POD (bad</a:t>
            </a:r>
            <a:r>
              <a:rPr lang="it-IT" sz="2000" dirty="0" smtClean="0"/>
              <a:t>!).</a:t>
            </a:r>
          </a:p>
          <a:p>
            <a:endParaRPr lang="it-IT" sz="2000" dirty="0"/>
          </a:p>
          <a:p>
            <a:r>
              <a:rPr lang="it-IT" sz="2000" dirty="0"/>
              <a:t>COSMO 2I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average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0.2 mm/3h and </a:t>
            </a:r>
            <a:r>
              <a:rPr lang="it-IT" sz="2000" dirty="0" err="1"/>
              <a:t>often</a:t>
            </a:r>
            <a:r>
              <a:rPr lang="it-IT" sz="2000" dirty="0"/>
              <a:t> the </a:t>
            </a:r>
            <a:r>
              <a:rPr lang="it-IT" sz="2000" dirty="0" err="1"/>
              <a:t>worst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5 mm/3h. FAR and POD vith no significant trend</a:t>
            </a:r>
            <a:r>
              <a:rPr lang="it-IT" sz="2000" dirty="0" smtClean="0"/>
              <a:t>.</a:t>
            </a:r>
          </a:p>
          <a:p>
            <a:endParaRPr lang="it-IT" sz="2000" dirty="0"/>
          </a:p>
          <a:p>
            <a:r>
              <a:rPr lang="it-IT" sz="2000" dirty="0"/>
              <a:t>COSMO IT </a:t>
            </a:r>
            <a:r>
              <a:rPr lang="it-IT" sz="2000" dirty="0" err="1"/>
              <a:t>behaves</a:t>
            </a:r>
            <a:r>
              <a:rPr lang="it-IT" sz="2000" dirty="0"/>
              <a:t> </a:t>
            </a:r>
            <a:r>
              <a:rPr lang="it-IT" sz="2000" dirty="0" err="1"/>
              <a:t>very</a:t>
            </a:r>
            <a:r>
              <a:rPr lang="it-IT" sz="2000" dirty="0"/>
              <a:t> </a:t>
            </a:r>
            <a:r>
              <a:rPr lang="it-IT" sz="2000" dirty="0" err="1"/>
              <a:t>similarly</a:t>
            </a:r>
            <a:r>
              <a:rPr lang="it-IT" sz="2000" dirty="0"/>
              <a:t> to COSMO 2I. </a:t>
            </a:r>
            <a:r>
              <a:rPr lang="it-IT" sz="2000" dirty="0" err="1"/>
              <a:t>Sometimes</a:t>
            </a:r>
            <a:r>
              <a:rPr lang="it-IT" sz="2000" dirty="0"/>
              <a:t> </a:t>
            </a:r>
            <a:r>
              <a:rPr lang="it-IT" sz="2000" dirty="0" err="1"/>
              <a:t>worst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5 mm/3h </a:t>
            </a:r>
            <a:r>
              <a:rPr lang="it-IT" sz="2000" dirty="0" err="1"/>
              <a:t>at</a:t>
            </a:r>
            <a:r>
              <a:rPr lang="it-IT" sz="2000" dirty="0"/>
              <a:t> large </a:t>
            </a:r>
            <a:r>
              <a:rPr lang="it-IT" sz="2000" dirty="0" err="1"/>
              <a:t>scales</a:t>
            </a:r>
            <a:r>
              <a:rPr lang="it-IT" sz="2000" dirty="0"/>
              <a:t>. (No data for MAM)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42D35965-E261-4817-AE8F-7B649382F2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5" name="Google Shape;56;p13">
            <a:extLst>
              <a:ext uri="{FF2B5EF4-FFF2-40B4-BE49-F238E27FC236}">
                <a16:creationId xmlns="" xmlns:a16="http://schemas.microsoft.com/office/drawing/2014/main" id="{A3BAC403-7403-4B29-AB19-FB7F683C1189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" y="193706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8;p13">
            <a:extLst>
              <a:ext uri="{FF2B5EF4-FFF2-40B4-BE49-F238E27FC236}">
                <a16:creationId xmlns="" xmlns:a16="http://schemas.microsoft.com/office/drawing/2014/main" id="{B72A8D6A-6125-4E9D-8124-7C1B4ECD0A3E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12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7;p13">
            <a:extLst>
              <a:ext uri="{FF2B5EF4-FFF2-40B4-BE49-F238E27FC236}">
                <a16:creationId xmlns="" xmlns:a16="http://schemas.microsoft.com/office/drawing/2014/main" id="{F32F90A4-00A2-4431-9108-8BFF0386945F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1283CE8-20EE-41AB-917F-FD06B122F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  </a:t>
            </a:r>
            <a:r>
              <a:rPr lang="it-IT" dirty="0" err="1"/>
              <a:t>Conclusions</a:t>
            </a:r>
            <a:r>
              <a:rPr lang="it-IT" dirty="0"/>
              <a:t> for D0 2/2 (0.045°)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7453F2C4-832A-43D1-9CB4-58FF28F61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000" dirty="0"/>
              <a:t>The </a:t>
            </a:r>
            <a:r>
              <a:rPr lang="it-IT" sz="2000" dirty="0" err="1"/>
              <a:t>two</a:t>
            </a:r>
            <a:r>
              <a:rPr lang="it-IT" sz="2000" dirty="0"/>
              <a:t> models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least</a:t>
            </a:r>
            <a:r>
              <a:rPr lang="it-IT" sz="2000" dirty="0"/>
              <a:t> some </a:t>
            </a:r>
            <a:r>
              <a:rPr lang="it-IT" sz="2000" dirty="0" err="1"/>
              <a:t>improvement</a:t>
            </a:r>
            <a:r>
              <a:rPr lang="it-IT" sz="2000" dirty="0"/>
              <a:t> </a:t>
            </a:r>
            <a:r>
              <a:rPr lang="it-IT" sz="2000" dirty="0" err="1"/>
              <a:t>passing</a:t>
            </a:r>
            <a:r>
              <a:rPr lang="it-IT" sz="2000" dirty="0"/>
              <a:t> from 1 to 3 </a:t>
            </a:r>
            <a:r>
              <a:rPr lang="it-IT" sz="2000" dirty="0" err="1"/>
              <a:t>timesteps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FSS: </a:t>
            </a:r>
            <a:r>
              <a:rPr lang="it-IT" sz="2000" dirty="0" err="1"/>
              <a:t>very</a:t>
            </a:r>
            <a:r>
              <a:rPr lang="it-IT" sz="2000" dirty="0"/>
              <a:t> </a:t>
            </a:r>
            <a:r>
              <a:rPr lang="it-IT" sz="2000" dirty="0" err="1"/>
              <a:t>little</a:t>
            </a:r>
            <a:r>
              <a:rPr lang="it-IT" sz="2000" dirty="0"/>
              <a:t> </a:t>
            </a:r>
            <a:r>
              <a:rPr lang="it-IT" sz="2000" dirty="0" err="1"/>
              <a:t>difference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the </a:t>
            </a:r>
            <a:r>
              <a:rPr lang="it-IT" sz="2000" dirty="0" err="1"/>
              <a:t>two</a:t>
            </a:r>
            <a:r>
              <a:rPr lang="it-IT" sz="2000" dirty="0"/>
              <a:t> models </a:t>
            </a:r>
            <a:r>
              <a:rPr lang="it-IT" sz="2000" dirty="0" err="1"/>
              <a:t>at</a:t>
            </a:r>
            <a:r>
              <a:rPr lang="it-IT" sz="2000" dirty="0"/>
              <a:t> 0.2 mm. At 5 mm </a:t>
            </a:r>
            <a:r>
              <a:rPr lang="it-IT" sz="2000" dirty="0" err="1"/>
              <a:t>better</a:t>
            </a:r>
            <a:r>
              <a:rPr lang="it-IT" sz="2000" dirty="0"/>
              <a:t> </a:t>
            </a:r>
            <a:r>
              <a:rPr lang="it-IT" sz="2000" dirty="0" err="1"/>
              <a:t>behavior</a:t>
            </a:r>
            <a:r>
              <a:rPr lang="it-IT" sz="2000" dirty="0"/>
              <a:t> for COSMO GR in SON 2019 and for COSMO I5 for the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two</a:t>
            </a:r>
            <a:r>
              <a:rPr lang="it-IT" sz="2000" dirty="0"/>
              <a:t> seasons.</a:t>
            </a:r>
          </a:p>
          <a:p>
            <a:endParaRPr lang="it-IT" sz="2000" dirty="0"/>
          </a:p>
          <a:p>
            <a:r>
              <a:rPr lang="it-IT" sz="2000" dirty="0"/>
              <a:t>FAR: Always </a:t>
            </a:r>
            <a:r>
              <a:rPr lang="it-IT" sz="2000" dirty="0" err="1"/>
              <a:t>very</a:t>
            </a:r>
            <a:r>
              <a:rPr lang="it-IT" sz="2000" dirty="0"/>
              <a:t> </a:t>
            </a:r>
            <a:r>
              <a:rPr lang="it-IT" sz="2000" dirty="0" err="1"/>
              <a:t>close</a:t>
            </a:r>
            <a:r>
              <a:rPr lang="it-IT" sz="2000" dirty="0"/>
              <a:t> to </a:t>
            </a:r>
            <a:r>
              <a:rPr lang="it-IT" sz="2000" dirty="0" err="1"/>
              <a:t>each</a:t>
            </a:r>
            <a:r>
              <a:rPr lang="it-IT" sz="2000" dirty="0"/>
              <a:t> </a:t>
            </a:r>
            <a:r>
              <a:rPr lang="it-IT" sz="2000" dirty="0" err="1"/>
              <a:t>other</a:t>
            </a:r>
            <a:r>
              <a:rPr lang="it-IT" sz="2000" dirty="0"/>
              <a:t>. Better FAR </a:t>
            </a:r>
            <a:r>
              <a:rPr lang="it-IT" sz="2000" dirty="0" err="1"/>
              <a:t>at</a:t>
            </a:r>
            <a:r>
              <a:rPr lang="it-IT" sz="2000" dirty="0"/>
              <a:t> 5 mm/3h for COSMO I5 in SON, </a:t>
            </a:r>
            <a:r>
              <a:rPr lang="it-IT" sz="2000" dirty="0" err="1"/>
              <a:t>better</a:t>
            </a:r>
            <a:r>
              <a:rPr lang="it-IT" sz="2000" dirty="0"/>
              <a:t> FAR </a:t>
            </a:r>
            <a:r>
              <a:rPr lang="it-IT" sz="2000" dirty="0" err="1"/>
              <a:t>at</a:t>
            </a:r>
            <a:r>
              <a:rPr lang="it-IT" sz="2000" dirty="0"/>
              <a:t> 5 mm/3h for COSMO GR in MAM.</a:t>
            </a:r>
          </a:p>
          <a:p>
            <a:endParaRPr lang="it-IT" sz="2000" dirty="0"/>
          </a:p>
          <a:p>
            <a:r>
              <a:rPr lang="it-IT" sz="2000" dirty="0"/>
              <a:t>POD: </a:t>
            </a:r>
            <a:r>
              <a:rPr lang="it-IT" sz="2000" dirty="0" err="1"/>
              <a:t>very</a:t>
            </a:r>
            <a:r>
              <a:rPr lang="it-IT" sz="2000" dirty="0"/>
              <a:t> </a:t>
            </a:r>
            <a:r>
              <a:rPr lang="it-IT" sz="2000" dirty="0" err="1"/>
              <a:t>similar</a:t>
            </a:r>
            <a:r>
              <a:rPr lang="it-IT" sz="2000" dirty="0"/>
              <a:t> </a:t>
            </a:r>
            <a:r>
              <a:rPr lang="it-IT" sz="2000" dirty="0" err="1"/>
              <a:t>behavior</a:t>
            </a:r>
            <a:r>
              <a:rPr lang="it-IT" sz="2000" dirty="0"/>
              <a:t> in SON. Mixed </a:t>
            </a:r>
            <a:r>
              <a:rPr lang="it-IT" sz="2000" dirty="0" err="1"/>
              <a:t>bahavior</a:t>
            </a:r>
            <a:r>
              <a:rPr lang="it-IT" sz="2000" dirty="0"/>
              <a:t> in DJF with COSMO I5 </a:t>
            </a:r>
            <a:r>
              <a:rPr lang="it-IT" sz="2000" dirty="0" err="1"/>
              <a:t>better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small </a:t>
            </a:r>
            <a:r>
              <a:rPr lang="it-IT" sz="2000" dirty="0" err="1"/>
              <a:t>scales</a:t>
            </a:r>
            <a:r>
              <a:rPr lang="it-IT" sz="2000" dirty="0"/>
              <a:t> and COSMO GR </a:t>
            </a:r>
            <a:r>
              <a:rPr lang="it-IT" sz="2000" dirty="0" err="1"/>
              <a:t>better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bigger</a:t>
            </a:r>
            <a:r>
              <a:rPr lang="it-IT" sz="2000" dirty="0"/>
              <a:t> </a:t>
            </a:r>
            <a:r>
              <a:rPr lang="it-IT" sz="2000" dirty="0" err="1"/>
              <a:t>scales</a:t>
            </a:r>
            <a:r>
              <a:rPr lang="it-IT" sz="2000" dirty="0"/>
              <a:t>. Better POD for COSMO I5 in MAM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scales</a:t>
            </a:r>
            <a:r>
              <a:rPr lang="it-IT" sz="2000" dirty="0"/>
              <a:t>.</a:t>
            </a:r>
          </a:p>
          <a:p>
            <a:endParaRPr lang="it-IT" sz="24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87221BBA-7D6D-4BCA-AF93-04BECB3659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36</a:t>
            </a:fld>
            <a:endParaRPr lang="it-IT"/>
          </a:p>
        </p:txBody>
      </p:sp>
      <p:pic>
        <p:nvPicPr>
          <p:cNvPr id="5" name="Google Shape;56;p13">
            <a:extLst>
              <a:ext uri="{FF2B5EF4-FFF2-40B4-BE49-F238E27FC236}">
                <a16:creationId xmlns="" xmlns:a16="http://schemas.microsoft.com/office/drawing/2014/main" id="{FBC84F36-385A-4F10-9E35-B5FD70FA45D7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" y="193706"/>
            <a:ext cx="61018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8;p13">
            <a:extLst>
              <a:ext uri="{FF2B5EF4-FFF2-40B4-BE49-F238E27FC236}">
                <a16:creationId xmlns="" xmlns:a16="http://schemas.microsoft.com/office/drawing/2014/main" id="{D100A23A-9B3E-41CD-9836-DAB93E5CB694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12" y="27612"/>
            <a:ext cx="1169176" cy="5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7;p13">
            <a:extLst>
              <a:ext uri="{FF2B5EF4-FFF2-40B4-BE49-F238E27FC236}">
                <a16:creationId xmlns="" xmlns:a16="http://schemas.microsoft.com/office/drawing/2014/main" id="{EAFC99A1-525D-4F55-AE8B-38277C84DFD3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3" y="-349231"/>
            <a:ext cx="1822040" cy="1717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98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532" y="908722"/>
            <a:ext cx="691276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baseline="0" dirty="0">
                <a:solidFill>
                  <a:srgbClr val="0000FF"/>
                </a:solidFill>
              </a:rPr>
              <a:t>Report will be available on the website soon with  </a:t>
            </a:r>
            <a:r>
              <a:rPr lang="en-US" sz="2400" b="1" baseline="0" dirty="0" smtClean="0">
                <a:solidFill>
                  <a:srgbClr val="0000FF"/>
                </a:solidFill>
              </a:rPr>
              <a:t>more </a:t>
            </a:r>
            <a:r>
              <a:rPr lang="en-US" sz="2400" b="1" baseline="0" dirty="0">
                <a:solidFill>
                  <a:srgbClr val="0000FF"/>
                </a:solidFill>
              </a:rPr>
              <a:t>results and </a:t>
            </a:r>
            <a:r>
              <a:rPr lang="en-US" sz="2400" b="1" baseline="0" dirty="0" smtClean="0">
                <a:solidFill>
                  <a:srgbClr val="0000FF"/>
                </a:solidFill>
              </a:rPr>
              <a:t>conclusions</a:t>
            </a:r>
          </a:p>
          <a:p>
            <a:pPr algn="ctr"/>
            <a:endParaRPr lang="en-US" sz="2400" b="1" baseline="0" dirty="0">
              <a:solidFill>
                <a:srgbClr val="0000FF"/>
              </a:solidFill>
            </a:endParaRPr>
          </a:p>
          <a:p>
            <a:pPr algn="ctr"/>
            <a:r>
              <a:rPr lang="en-US" sz="2400" b="1" baseline="0" dirty="0" smtClean="0">
                <a:solidFill>
                  <a:srgbClr val="0000FF"/>
                </a:solidFill>
              </a:rPr>
              <a:t>Newsletter 2021 </a:t>
            </a:r>
            <a:endParaRPr lang="en-US" sz="2400" b="1" baseline="0" dirty="0">
              <a:solidFill>
                <a:srgbClr val="0000FF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b="1" baseline="0" dirty="0">
              <a:solidFill>
                <a:srgbClr val="FF0000"/>
              </a:solidFill>
            </a:endParaRPr>
          </a:p>
          <a:p>
            <a:pPr algn="ctr"/>
            <a:r>
              <a:rPr lang="en-US" sz="2400" b="1" baseline="0" dirty="0">
                <a:solidFill>
                  <a:srgbClr val="FF1493"/>
                </a:solidFill>
              </a:rPr>
              <a:t>ICON-LAM models are expected for next year in order to have new models for comparison </a:t>
            </a:r>
            <a:r>
              <a:rPr lang="en-US" sz="2400" b="1" baseline="0" dirty="0" smtClean="0">
                <a:solidFill>
                  <a:srgbClr val="FF1493"/>
                </a:solidFill>
              </a:rPr>
              <a:t>!</a:t>
            </a:r>
          </a:p>
          <a:p>
            <a:pPr algn="ctr"/>
            <a:endParaRPr lang="en-US" sz="2400" b="1" baseline="0" dirty="0">
              <a:solidFill>
                <a:srgbClr val="FF1493"/>
              </a:solidFill>
            </a:endParaRPr>
          </a:p>
          <a:p>
            <a:pPr algn="ctr"/>
            <a:endParaRPr lang="en-US" sz="2400" b="1" baseline="0" dirty="0">
              <a:solidFill>
                <a:srgbClr val="00B050"/>
              </a:solidFill>
            </a:endParaRPr>
          </a:p>
          <a:p>
            <a:pPr algn="ctr"/>
            <a:r>
              <a:rPr lang="en-US" sz="2400" b="1" baseline="0" dirty="0">
                <a:solidFill>
                  <a:srgbClr val="00B050"/>
                </a:solidFill>
              </a:rPr>
              <a:t>Thank you for your attention !!</a:t>
            </a:r>
          </a:p>
          <a:p>
            <a:pPr algn="ctr"/>
            <a:endParaRPr lang="en-US" baseline="0" dirty="0">
              <a:solidFill>
                <a:srgbClr val="FF0000"/>
              </a:solidFill>
            </a:endParaRPr>
          </a:p>
        </p:txBody>
      </p:sp>
      <p:pic>
        <p:nvPicPr>
          <p:cNvPr id="3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3645026"/>
            <a:ext cx="913943" cy="91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Program Files\Microsoft Office\MEDIA\CAGCAT10\j033511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706813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21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" y="28538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baseline="0"/>
          </a:p>
        </p:txBody>
      </p:sp>
      <p:sp>
        <p:nvSpPr>
          <p:cNvPr id="1030" name="Прямоугольник 7"/>
          <p:cNvSpPr>
            <a:spLocks noChangeArrowheads="1"/>
          </p:cNvSpPr>
          <p:nvPr/>
        </p:nvSpPr>
        <p:spPr bwMode="auto">
          <a:xfrm>
            <a:off x="0" y="548682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baseline="0" dirty="0"/>
              <a:t>Continuous parameters</a:t>
            </a:r>
            <a:endParaRPr lang="ru-RU" sz="2400" b="1" baseline="0" dirty="0"/>
          </a:p>
        </p:txBody>
      </p:sp>
      <p:sp>
        <p:nvSpPr>
          <p:cNvPr id="1031" name="Прямоугольник 8"/>
          <p:cNvSpPr>
            <a:spLocks noChangeArrowheads="1"/>
          </p:cNvSpPr>
          <p:nvPr/>
        </p:nvSpPr>
        <p:spPr bwMode="auto">
          <a:xfrm>
            <a:off x="0" y="2708922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baseline="0" dirty="0" err="1"/>
              <a:t>Dichotomic</a:t>
            </a:r>
            <a:r>
              <a:rPr lang="en-US" sz="2400" b="1" baseline="0" dirty="0"/>
              <a:t> parameters</a:t>
            </a:r>
            <a:endParaRPr lang="ru-RU" sz="2400" b="1" baseline="0" dirty="0"/>
          </a:p>
        </p:txBody>
      </p: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0" y="980728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i="1" u="sng" baseline="0" dirty="0">
                <a:solidFill>
                  <a:srgbClr val="FF0000"/>
                </a:solidFill>
              </a:rPr>
              <a:t>Temperature at 2 m</a:t>
            </a:r>
          </a:p>
          <a:p>
            <a:pPr algn="ctr"/>
            <a:r>
              <a:rPr lang="en-US" i="1" u="sng" baseline="0" dirty="0">
                <a:solidFill>
                  <a:srgbClr val="FF0000"/>
                </a:solidFill>
              </a:rPr>
              <a:t>Dew point temperature at 2 m</a:t>
            </a:r>
          </a:p>
          <a:p>
            <a:pPr algn="ctr"/>
            <a:r>
              <a:rPr lang="en-US" i="1" u="sng" baseline="0" dirty="0">
                <a:solidFill>
                  <a:srgbClr val="FF0000"/>
                </a:solidFill>
              </a:rPr>
              <a:t>Pressure reduced to Mean Sea Level </a:t>
            </a:r>
          </a:p>
          <a:p>
            <a:pPr algn="ctr"/>
            <a:r>
              <a:rPr lang="en-US" i="1" u="sng" baseline="0" dirty="0">
                <a:solidFill>
                  <a:srgbClr val="FF0000"/>
                </a:solidFill>
              </a:rPr>
              <a:t>Wind speed at 10 m</a:t>
            </a:r>
          </a:p>
          <a:p>
            <a:pPr algn="ctr"/>
            <a:r>
              <a:rPr lang="en-US" i="1" u="sng" baseline="0" dirty="0">
                <a:solidFill>
                  <a:srgbClr val="FF0000"/>
                </a:solidFill>
              </a:rPr>
              <a:t>Total cloud cover</a:t>
            </a:r>
          </a:p>
        </p:txBody>
      </p:sp>
      <p:sp>
        <p:nvSpPr>
          <p:cNvPr id="1033" name="TextBox 10"/>
          <p:cNvSpPr txBox="1">
            <a:spLocks noChangeArrowheads="1"/>
          </p:cNvSpPr>
          <p:nvPr/>
        </p:nvSpPr>
        <p:spPr bwMode="auto">
          <a:xfrm>
            <a:off x="2365" y="3140968"/>
            <a:ext cx="45720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u="sng" baseline="0" dirty="0" smtClean="0">
                <a:solidFill>
                  <a:srgbClr val="FF0000"/>
                </a:solidFill>
              </a:rPr>
              <a:t>Total Precipitation (Various  thresholds)</a:t>
            </a:r>
          </a:p>
          <a:p>
            <a:pPr algn="ctr">
              <a:lnSpc>
                <a:spcPct val="150000"/>
              </a:lnSpc>
            </a:pPr>
            <a:r>
              <a:rPr lang="en-US" i="1" u="sng" baseline="0" dirty="0" smtClean="0">
                <a:solidFill>
                  <a:srgbClr val="FF0000"/>
                </a:solidFill>
              </a:rPr>
              <a:t>Total cloud cover (0-25,25-75,75-100)</a:t>
            </a:r>
          </a:p>
          <a:p>
            <a:pPr algn="ctr">
              <a:lnSpc>
                <a:spcPct val="150000"/>
              </a:lnSpc>
            </a:pPr>
            <a:r>
              <a:rPr lang="en-US" i="1" u="sng" baseline="0" dirty="0" smtClean="0">
                <a:solidFill>
                  <a:srgbClr val="FF0000"/>
                </a:solidFill>
              </a:rPr>
              <a:t>Wind gust at 10 m (&gt;12.5,&gt;15, &gt;20)</a:t>
            </a:r>
            <a:endParaRPr lang="en-US" i="1" u="sng" baseline="0" dirty="0">
              <a:solidFill>
                <a:srgbClr val="FF0000"/>
              </a:solidFill>
            </a:endParaRPr>
          </a:p>
        </p:txBody>
      </p:sp>
      <p:sp>
        <p:nvSpPr>
          <p:cNvPr id="56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761725" y="6553050"/>
            <a:ext cx="468000" cy="360000"/>
          </a:xfrm>
          <a:noFill/>
          <a:ln w="3175">
            <a:noFill/>
          </a:ln>
        </p:spPr>
        <p:txBody>
          <a:bodyPr/>
          <a:lstStyle/>
          <a:p>
            <a:pPr algn="ctr">
              <a:defRPr/>
            </a:pPr>
            <a:fld id="{C4A8F8C4-E23C-468D-B4FF-AF27FC14C157}" type="slidenum">
              <a:rPr lang="ru-RU" sz="2000" kern="0" smtClean="0"/>
              <a:pPr algn="ctr">
                <a:defRPr/>
              </a:pPr>
              <a:t>4</a:t>
            </a:fld>
            <a:endParaRPr lang="ru-RU" sz="2000" kern="0" dirty="0"/>
          </a:p>
        </p:txBody>
      </p:sp>
      <p:sp>
        <p:nvSpPr>
          <p:cNvPr id="1065" name="Rectangle 41"/>
          <p:cNvSpPr>
            <a:spLocks noChangeArrowheads="1"/>
          </p:cNvSpPr>
          <p:nvPr/>
        </p:nvSpPr>
        <p:spPr bwMode="auto">
          <a:xfrm>
            <a:off x="1" y="-138499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67" name="Rectangle 43"/>
          <p:cNvSpPr>
            <a:spLocks noChangeArrowheads="1"/>
          </p:cNvSpPr>
          <p:nvPr/>
        </p:nvSpPr>
        <p:spPr bwMode="auto">
          <a:xfrm>
            <a:off x="1" y="-138499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69" name="Rectangle 45"/>
          <p:cNvSpPr>
            <a:spLocks noChangeArrowheads="1"/>
          </p:cNvSpPr>
          <p:nvPr/>
        </p:nvSpPr>
        <p:spPr bwMode="auto">
          <a:xfrm>
            <a:off x="1" y="-138499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auto">
          <a:xfrm>
            <a:off x="1" y="-138499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73" name="Rectangle 49"/>
          <p:cNvSpPr>
            <a:spLocks noChangeArrowheads="1"/>
          </p:cNvSpPr>
          <p:nvPr/>
        </p:nvSpPr>
        <p:spPr bwMode="auto">
          <a:xfrm>
            <a:off x="1" y="-138499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75" name="Rectangle 51"/>
          <p:cNvSpPr>
            <a:spLocks noChangeArrowheads="1"/>
          </p:cNvSpPr>
          <p:nvPr/>
        </p:nvSpPr>
        <p:spPr bwMode="auto">
          <a:xfrm>
            <a:off x="1" y="-138499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77" name="Rectangle 53"/>
          <p:cNvSpPr>
            <a:spLocks noChangeArrowheads="1"/>
          </p:cNvSpPr>
          <p:nvPr/>
        </p:nvSpPr>
        <p:spPr bwMode="auto">
          <a:xfrm>
            <a:off x="1" y="-138499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79" name="Rectangle 55"/>
          <p:cNvSpPr>
            <a:spLocks noChangeArrowheads="1"/>
          </p:cNvSpPr>
          <p:nvPr/>
        </p:nvSpPr>
        <p:spPr bwMode="auto">
          <a:xfrm>
            <a:off x="1" y="-138499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81" name="Rectangle 57"/>
          <p:cNvSpPr>
            <a:spLocks noChangeArrowheads="1"/>
          </p:cNvSpPr>
          <p:nvPr/>
        </p:nvSpPr>
        <p:spPr bwMode="auto">
          <a:xfrm>
            <a:off x="1" y="-138499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8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 smtClean="0">
                <a:solidFill>
                  <a:prstClr val="black"/>
                </a:solidFill>
              </a:rPr>
              <a:t>General Information on Scores</a:t>
            </a:r>
            <a:endParaRPr lang="en-US" sz="2400" b="1" baseline="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65" y="1556792"/>
            <a:ext cx="3830421" cy="4424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5512190"/>
            <a:ext cx="4229690" cy="581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56" y="4623718"/>
            <a:ext cx="1066949" cy="5334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725760"/>
            <a:ext cx="1533739" cy="543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3" y="614343"/>
            <a:ext cx="2238687" cy="7906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4729628"/>
            <a:ext cx="1371791" cy="57158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 bwMode="auto">
          <a:xfrm>
            <a:off x="5482886" y="5771651"/>
            <a:ext cx="3183003" cy="10264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-2500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charset="0"/>
                <a:cs typeface="Arial" charset="0"/>
              </a:rPr>
              <a:t>Calculated with VERSUS software </a:t>
            </a:r>
            <a:endParaRPr kumimoji="0" lang="fr-FR" sz="2800" b="0" i="0" u="none" strike="noStrike" cap="none" normalizeH="0" baseline="-2500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761725" y="6553050"/>
            <a:ext cx="468000" cy="360000"/>
          </a:xfrm>
          <a:noFill/>
          <a:ln w="3175">
            <a:noFill/>
          </a:ln>
        </p:spPr>
        <p:txBody>
          <a:bodyPr/>
          <a:lstStyle/>
          <a:p>
            <a:pPr algn="ctr">
              <a:defRPr/>
            </a:pPr>
            <a:fld id="{C4A8F8C4-E23C-468D-B4FF-AF27FC14C157}" type="slidenum">
              <a:rPr lang="ru-RU" sz="2000" kern="0" smtClean="0"/>
              <a:pPr algn="ctr">
                <a:defRPr/>
              </a:pPr>
              <a:t>5</a:t>
            </a:fld>
            <a:endParaRPr lang="ru-RU" sz="2000" kern="0" dirty="0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778" y="365721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aseline="0" dirty="0" smtClean="0"/>
              <a:t>All the scores you can view at </a:t>
            </a:r>
            <a:r>
              <a:rPr lang="en-US" sz="2000" baseline="0" dirty="0"/>
              <a:t>the website:</a:t>
            </a:r>
          </a:p>
          <a:p>
            <a:pPr algn="ctr"/>
            <a:r>
              <a:rPr lang="en-US" sz="2000" baseline="0" dirty="0">
                <a:hlinkClick r:id="rId3"/>
              </a:rPr>
              <a:t>http://</a:t>
            </a:r>
            <a:r>
              <a:rPr lang="en-US" sz="2000" baseline="0" dirty="0" smtClean="0">
                <a:hlinkClick r:id="rId3"/>
              </a:rPr>
              <a:t>cosmo-model.org/content/tasks/verification.priv/common/plots/default.htm</a:t>
            </a:r>
            <a:endParaRPr lang="en-US" sz="2000" baseline="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0" y="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8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 smtClean="0">
                <a:solidFill>
                  <a:srgbClr val="FF0000"/>
                </a:solidFill>
              </a:rPr>
              <a:t>Common Plots Interactive view on COSMO Website</a:t>
            </a:r>
          </a:p>
          <a:p>
            <a:pPr algn="ctr">
              <a:defRPr sz="168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 smtClean="0">
                <a:solidFill>
                  <a:srgbClr val="FF0000"/>
                </a:solidFill>
              </a:rPr>
              <a:t>A. </a:t>
            </a:r>
            <a:r>
              <a:rPr lang="en-US" sz="2400" b="1" baseline="0" dirty="0" err="1" smtClean="0">
                <a:solidFill>
                  <a:srgbClr val="FF0000"/>
                </a:solidFill>
              </a:rPr>
              <a:t>Kirsanov</a:t>
            </a:r>
            <a:endParaRPr lang="en-US" sz="2400" b="1" baseline="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653769"/>
            <a:ext cx="9144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aseline="0" dirty="0" smtClean="0">
                <a:hlinkClick r:id="rId4"/>
              </a:rPr>
              <a:t>http://www.cosmo-model.org/</a:t>
            </a:r>
            <a:r>
              <a:rPr lang="en-US" sz="2000" baseline="0" dirty="0" smtClean="0"/>
              <a:t> -&gt; COSMO Tasks -&gt; Verification</a:t>
            </a:r>
          </a:p>
          <a:p>
            <a:pPr algn="ctr"/>
            <a:endParaRPr lang="en-US" sz="2000" baseline="0" dirty="0"/>
          </a:p>
          <a:p>
            <a:pPr algn="ctr"/>
            <a:endParaRPr lang="en-US" sz="2000" baseline="0" dirty="0" smtClean="0"/>
          </a:p>
          <a:p>
            <a:pPr algn="ctr"/>
            <a:r>
              <a:rPr lang="en-US" sz="2400" dirty="0"/>
              <a:t>S</a:t>
            </a:r>
            <a:r>
              <a:rPr lang="en-US" sz="2400" dirty="0" smtClean="0"/>
              <a:t>ince </a:t>
            </a:r>
            <a:r>
              <a:rPr lang="en-US" sz="2400" dirty="0"/>
              <a:t>Aug 2019, common plots can be viewed </a:t>
            </a:r>
            <a:r>
              <a:rPr lang="en-US" sz="2400" dirty="0">
                <a:hlinkClick r:id="rId5"/>
              </a:rPr>
              <a:t>interactively</a:t>
            </a:r>
            <a:r>
              <a:rPr lang="en-US" sz="2400" dirty="0"/>
              <a:t> (</a:t>
            </a:r>
            <a:r>
              <a:rPr lang="en-US" sz="2400" dirty="0" err="1"/>
              <a:t>Kirsanov</a:t>
            </a:r>
            <a:r>
              <a:rPr lang="en-US" sz="2400" dirty="0"/>
              <a:t>). Older-style plots before then, can be seen in the links below</a:t>
            </a:r>
            <a:endParaRPr lang="en-US" sz="2400" baseline="0" dirty="0" smtClean="0"/>
          </a:p>
        </p:txBody>
      </p:sp>
      <p:cxnSp>
        <p:nvCxnSpPr>
          <p:cNvPr id="3" name="Connecteur droit avec flèche 2"/>
          <p:cNvCxnSpPr/>
          <p:nvPr/>
        </p:nvCxnSpPr>
        <p:spPr bwMode="auto">
          <a:xfrm flipH="1">
            <a:off x="4932040" y="2476346"/>
            <a:ext cx="432048" cy="23257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t="-16830" r="-1200" b="69857"/>
          <a:stretch/>
        </p:blipFill>
        <p:spPr bwMode="auto">
          <a:xfrm>
            <a:off x="208634" y="-4638456"/>
            <a:ext cx="15240000" cy="402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78" y="494116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aseline="0" dirty="0"/>
              <a:t>Annual reports and Seasonal analytics are located at the website:</a:t>
            </a:r>
          </a:p>
          <a:p>
            <a:pPr algn="ctr"/>
            <a:r>
              <a:rPr lang="en-US" sz="2000" baseline="0" dirty="0" smtClean="0">
                <a:hlinkClick r:id="rId7"/>
              </a:rPr>
              <a:t>http://cosmo-model.org/content/tasks/verification.priv/</a:t>
            </a:r>
            <a:endParaRPr lang="ru-RU" sz="2000" baseline="0" dirty="0"/>
          </a:p>
        </p:txBody>
      </p:sp>
      <p:pic>
        <p:nvPicPr>
          <p:cNvPr id="10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1030"/>
            <a:ext cx="1008112" cy="102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56517" y="1307133"/>
            <a:ext cx="8735963" cy="3057973"/>
            <a:chOff x="360040" y="3068960"/>
            <a:chExt cx="8172400" cy="202425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2" r="5125" b="50000"/>
            <a:stretch/>
          </p:blipFill>
          <p:spPr bwMode="auto">
            <a:xfrm>
              <a:off x="360040" y="3068960"/>
              <a:ext cx="8172400" cy="202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2267744" y="3573014"/>
              <a:ext cx="6192688" cy="15202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39552" y="3573014"/>
              <a:ext cx="1008112" cy="15202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1" name="TextBox 27"/>
          <p:cNvSpPr txBox="1"/>
          <p:nvPr/>
        </p:nvSpPr>
        <p:spPr>
          <a:xfrm>
            <a:off x="0" y="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8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 smtClean="0">
                <a:solidFill>
                  <a:srgbClr val="FF0000"/>
                </a:solidFill>
              </a:rPr>
              <a:t>Common Plots Interactive view on COSMO Website</a:t>
            </a:r>
          </a:p>
          <a:p>
            <a:pPr algn="ctr">
              <a:defRPr sz="168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 smtClean="0">
                <a:solidFill>
                  <a:srgbClr val="FF0000"/>
                </a:solidFill>
              </a:rPr>
              <a:t>A. </a:t>
            </a:r>
            <a:r>
              <a:rPr lang="en-US" sz="2400" b="1" baseline="0" dirty="0" err="1" smtClean="0">
                <a:solidFill>
                  <a:srgbClr val="FF0000"/>
                </a:solidFill>
              </a:rPr>
              <a:t>Kirsanov</a:t>
            </a:r>
            <a:endParaRPr lang="en-US" sz="2400" b="1" baseline="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59632" y="5333148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0" dirty="0" smtClean="0"/>
              <a:t>All the graphs of this presentation  are downloaded from the website. </a:t>
            </a:r>
          </a:p>
          <a:p>
            <a:pPr algn="ctr"/>
            <a:endParaRPr lang="en-US" sz="2000" baseline="0" dirty="0"/>
          </a:p>
          <a:p>
            <a:pPr algn="ctr"/>
            <a:r>
              <a:rPr lang="en-US" sz="2000" baseline="0" dirty="0" smtClean="0"/>
              <a:t>Thanks Alexander for the great job !!</a:t>
            </a:r>
            <a:endParaRPr lang="en-US" sz="2000" baseline="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915817" y="2996952"/>
            <a:ext cx="5328592" cy="2016224"/>
          </a:xfrm>
          <a:prstGeom prst="rect">
            <a:avLst/>
          </a:prstGeom>
          <a:noFill/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baseline="0" dirty="0" smtClean="0">
                <a:solidFill>
                  <a:srgbClr val="FF0000"/>
                </a:solidFill>
              </a:rPr>
              <a:t>Selection of  year, season, type of graph, parameter, type of score, threshold, font, scale, number of values, etc</a:t>
            </a:r>
            <a:r>
              <a:rPr lang="en-US" b="1" baseline="0" dirty="0" smtClean="0"/>
              <a:t>. Trends of parameters of previous years since 2015 can be viewed.</a:t>
            </a:r>
          </a:p>
          <a:p>
            <a:endParaRPr lang="en-US" b="1" baseline="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baseline="0" dirty="0">
                <a:solidFill>
                  <a:srgbClr val="FF0000"/>
                </a:solidFill>
              </a:rPr>
              <a:t>Possibility of downloading the plot</a:t>
            </a:r>
          </a:p>
          <a:p>
            <a:endParaRPr lang="en-US" b="1" baseline="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baseline="0" dirty="0"/>
          </a:p>
        </p:txBody>
      </p:sp>
      <p:pic>
        <p:nvPicPr>
          <p:cNvPr id="12" name="Picture 4" descr="C:\Program Files\Microsoft Office\MEDIA\CAGCAT10\j030052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3" y="487981"/>
            <a:ext cx="9525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3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187624" y="1340768"/>
            <a:ext cx="6932820" cy="42484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The  diurnal cycle and the general scores evolution with lead time have not changed from last year, there are  only slight score value differences.</a:t>
            </a:r>
          </a:p>
          <a:p>
            <a:pPr algn="ctr"/>
            <a:endParaRPr lang="en-US" sz="3200" b="1" dirty="0" smtClean="0">
              <a:latin typeface="+mj-lt"/>
            </a:endParaRPr>
          </a:p>
          <a:p>
            <a:pPr algn="ctr"/>
            <a:r>
              <a:rPr lang="en-US" sz="2000" b="1" baseline="0" dirty="0" smtClean="0">
                <a:latin typeface="+mj-lt"/>
              </a:rPr>
              <a:t>The slight differences can be due to:</a:t>
            </a:r>
          </a:p>
          <a:p>
            <a:pPr algn="ctr"/>
            <a:r>
              <a:rPr lang="en-US" sz="2000" b="1" baseline="0" dirty="0" smtClean="0">
                <a:latin typeface="+mj-lt"/>
              </a:rPr>
              <a:t>Different weather regime, different number of data (observations and model).</a:t>
            </a:r>
          </a:p>
          <a:p>
            <a:pPr algn="ctr"/>
            <a:endParaRPr lang="en-US" sz="2000" b="1" baseline="0" dirty="0">
              <a:latin typeface="+mj-lt"/>
            </a:endParaRPr>
          </a:p>
        </p:txBody>
      </p:sp>
      <p:pic>
        <p:nvPicPr>
          <p:cNvPr id="2052" name="Picture 4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672" y="763324"/>
            <a:ext cx="1565453" cy="115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7"/>
          <p:cNvSpPr txBox="1"/>
          <p:nvPr/>
        </p:nvSpPr>
        <p:spPr>
          <a:xfrm>
            <a:off x="-180528" y="11663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8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u="sng" baseline="0" dirty="0" smtClean="0">
                <a:solidFill>
                  <a:srgbClr val="FF0000"/>
                </a:solidFill>
              </a:rPr>
              <a:t>Common Plots: Are there any changes on the scores ?</a:t>
            </a:r>
            <a:endParaRPr lang="en-US" sz="2400" u="sng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4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/>
          <p:cNvSpPr txBox="1"/>
          <p:nvPr/>
        </p:nvSpPr>
        <p:spPr>
          <a:xfrm>
            <a:off x="-180528" y="11663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8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b="1" u="sng" baseline="0" dirty="0" smtClean="0">
                <a:solidFill>
                  <a:srgbClr val="FF0000"/>
                </a:solidFill>
              </a:rPr>
              <a:t>Common Plots: Are ICON, ICON-LAM performing well ?</a:t>
            </a:r>
            <a:endParaRPr lang="en-US" sz="2400" b="1" u="sng" baseline="0" dirty="0">
              <a:solidFill>
                <a:srgbClr val="FF000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187624" y="1844824"/>
            <a:ext cx="6552728" cy="338437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latin typeface="+mj-lt"/>
            </a:endParaRPr>
          </a:p>
          <a:p>
            <a:pPr algn="ctr"/>
            <a:r>
              <a:rPr lang="en-US" sz="2000" b="1" baseline="0" dirty="0" smtClean="0">
                <a:latin typeface="+mj-lt"/>
              </a:rPr>
              <a:t>ICON is available for all seasons</a:t>
            </a:r>
          </a:p>
          <a:p>
            <a:pPr algn="ctr"/>
            <a:endParaRPr lang="en-US" sz="2000" b="1" baseline="0" dirty="0">
              <a:latin typeface="+mj-lt"/>
            </a:endParaRPr>
          </a:p>
          <a:p>
            <a:pPr algn="ctr"/>
            <a:r>
              <a:rPr lang="en-US" sz="2000" b="1" baseline="0" dirty="0"/>
              <a:t>Availability for ICON-LAM is limited for this year</a:t>
            </a:r>
          </a:p>
          <a:p>
            <a:pPr algn="ctr"/>
            <a:r>
              <a:rPr lang="en-US" sz="2000" b="1" baseline="0" dirty="0"/>
              <a:t> </a:t>
            </a:r>
          </a:p>
          <a:p>
            <a:pPr algn="ctr"/>
            <a:r>
              <a:rPr lang="en-US" sz="2000" b="1" baseline="0" dirty="0" smtClean="0">
                <a:latin typeface="+mj-lt"/>
              </a:rPr>
              <a:t>ICON-EU for summer</a:t>
            </a:r>
          </a:p>
          <a:p>
            <a:pPr algn="ctr"/>
            <a:r>
              <a:rPr lang="en-US" sz="2000" b="1" baseline="0" dirty="0" smtClean="0">
                <a:latin typeface="+mj-lt"/>
              </a:rPr>
              <a:t>ICON-GR for spring (new)</a:t>
            </a:r>
          </a:p>
          <a:p>
            <a:pPr algn="ctr"/>
            <a:r>
              <a:rPr lang="en-US" sz="2000" b="1" baseline="0" dirty="0" smtClean="0">
                <a:latin typeface="+mj-lt"/>
              </a:rPr>
              <a:t>Some emphasis is given to these seasons</a:t>
            </a:r>
          </a:p>
          <a:p>
            <a:pPr algn="ctr"/>
            <a:endParaRPr lang="en-US" sz="2000" b="1" baseline="0" dirty="0">
              <a:latin typeface="+mj-lt"/>
            </a:endParaRPr>
          </a:p>
        </p:txBody>
      </p:sp>
      <p:pic>
        <p:nvPicPr>
          <p:cNvPr id="4" name="Picture 4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672" y="763324"/>
            <a:ext cx="1565453" cy="115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0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r="19757"/>
          <a:stretch/>
        </p:blipFill>
        <p:spPr>
          <a:xfrm>
            <a:off x="144561" y="443348"/>
            <a:ext cx="4563325" cy="30406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5" t="11905" b="40871"/>
          <a:stretch/>
        </p:blipFill>
        <p:spPr>
          <a:xfrm>
            <a:off x="5220072" y="197321"/>
            <a:ext cx="1728192" cy="3288533"/>
          </a:xfrm>
          <a:prstGeom prst="rect">
            <a:avLst/>
          </a:prstGeom>
        </p:spPr>
      </p:pic>
      <p:sp>
        <p:nvSpPr>
          <p:cNvPr id="9" name="Скругленный прямоугольник 43"/>
          <p:cNvSpPr/>
          <p:nvPr/>
        </p:nvSpPr>
        <p:spPr bwMode="auto">
          <a:xfrm>
            <a:off x="5220073" y="3673441"/>
            <a:ext cx="3528392" cy="112371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baseline="0" dirty="0" smtClean="0">
                <a:solidFill>
                  <a:srgbClr val="008B8B"/>
                </a:solidFill>
              </a:rPr>
              <a:t>ICON-EU and ICON perform well for T2m, Td2m (RMSE lower) </a:t>
            </a:r>
          </a:p>
        </p:txBody>
      </p:sp>
      <p:pic>
        <p:nvPicPr>
          <p:cNvPr id="10" name="10 - Εικόνα" descr="http://www.jewishfolksongs.com/userfiles/four_season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3" t="1135" r="-1" b="49946"/>
          <a:stretch>
            <a:fillRect/>
          </a:stretch>
        </p:blipFill>
        <p:spPr bwMode="auto">
          <a:xfrm>
            <a:off x="7740353" y="649553"/>
            <a:ext cx="1008112" cy="88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6"/>
          <p:cNvSpPr txBox="1"/>
          <p:nvPr/>
        </p:nvSpPr>
        <p:spPr>
          <a:xfrm>
            <a:off x="611561" y="2708920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/>
              <a:t>M</a:t>
            </a:r>
            <a:r>
              <a:rPr lang="en-US" sz="2000" b="1" baseline="0" dirty="0" smtClean="0"/>
              <a:t>E</a:t>
            </a:r>
            <a:endParaRPr lang="ru-RU" sz="2000" b="1" baseline="0" dirty="0"/>
          </a:p>
        </p:txBody>
      </p:sp>
      <p:sp>
        <p:nvSpPr>
          <p:cNvPr id="14" name="TextBox 6"/>
          <p:cNvSpPr txBox="1"/>
          <p:nvPr/>
        </p:nvSpPr>
        <p:spPr>
          <a:xfrm>
            <a:off x="611561" y="46738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rgbClr val="FF0000"/>
                </a:solidFill>
              </a:rPr>
              <a:t>RMSE</a:t>
            </a:r>
            <a:endParaRPr lang="ru-RU" b="1" baseline="0" dirty="0">
              <a:solidFill>
                <a:srgbClr val="FF000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2747" r="18080" b="9976"/>
          <a:stretch/>
        </p:blipFill>
        <p:spPr>
          <a:xfrm>
            <a:off x="76086" y="3573016"/>
            <a:ext cx="4855955" cy="2880320"/>
          </a:xfrm>
          <a:prstGeom prst="rect">
            <a:avLst/>
          </a:prstGeom>
        </p:spPr>
      </p:pic>
      <p:sp>
        <p:nvSpPr>
          <p:cNvPr id="15" name="TextBox 6"/>
          <p:cNvSpPr txBox="1"/>
          <p:nvPr/>
        </p:nvSpPr>
        <p:spPr>
          <a:xfrm>
            <a:off x="611561" y="361540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rgbClr val="FF0000"/>
                </a:solidFill>
              </a:rPr>
              <a:t>RMSE</a:t>
            </a:r>
            <a:endParaRPr lang="ru-RU" b="1" baseline="0" dirty="0">
              <a:solidFill>
                <a:srgbClr val="FF0000"/>
              </a:solidFill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611561" y="498355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/>
              <a:t>M</a:t>
            </a:r>
            <a:r>
              <a:rPr lang="en-US" b="1" baseline="0" dirty="0" smtClean="0"/>
              <a:t>E</a:t>
            </a:r>
            <a:endParaRPr lang="ru-RU" b="1" baseline="0" dirty="0"/>
          </a:p>
        </p:txBody>
      </p:sp>
      <p:sp>
        <p:nvSpPr>
          <p:cNvPr id="19" name="TextBox 6"/>
          <p:cNvSpPr txBox="1"/>
          <p:nvPr/>
        </p:nvSpPr>
        <p:spPr>
          <a:xfrm>
            <a:off x="4644009" y="262762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T2m</a:t>
            </a:r>
            <a:endParaRPr lang="ru-RU" b="1" baseline="0" dirty="0"/>
          </a:p>
        </p:txBody>
      </p:sp>
      <p:sp>
        <p:nvSpPr>
          <p:cNvPr id="21" name="TextBox 6"/>
          <p:cNvSpPr txBox="1"/>
          <p:nvPr/>
        </p:nvSpPr>
        <p:spPr>
          <a:xfrm>
            <a:off x="4707886" y="515719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Td2m</a:t>
            </a:r>
            <a:endParaRPr lang="ru-RU" b="1" baseline="0" dirty="0"/>
          </a:p>
        </p:txBody>
      </p:sp>
      <p:sp>
        <p:nvSpPr>
          <p:cNvPr id="22" name="TextBox 29"/>
          <p:cNvSpPr txBox="1"/>
          <p:nvPr/>
        </p:nvSpPr>
        <p:spPr>
          <a:xfrm>
            <a:off x="539553" y="2"/>
            <a:ext cx="80648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0" dirty="0" smtClean="0"/>
              <a:t>Common Area 1, </a:t>
            </a:r>
            <a:r>
              <a:rPr lang="en-US" sz="2400" b="1" baseline="0" dirty="0" smtClean="0">
                <a:solidFill>
                  <a:srgbClr val="0000FF"/>
                </a:solidFill>
              </a:rPr>
              <a:t>Summer 2020</a:t>
            </a:r>
            <a:endParaRPr lang="ru-RU" sz="2400" b="1" baseline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73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6794</TotalTime>
  <Words>2046</Words>
  <Application>Microsoft Office PowerPoint</Application>
  <PresentationFormat>Affichage à l'écran (4:3)</PresentationFormat>
  <Paragraphs>322</Paragraphs>
  <Slides>37</Slides>
  <Notes>11</Notes>
  <HiddenSlides>0</HiddenSlides>
  <MMClips>0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1" baseType="lpstr">
      <vt:lpstr>Оформление по умолчанию</vt:lpstr>
      <vt:lpstr>Tema di Office</vt:lpstr>
      <vt:lpstr>1_Tema di Office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Fuzzy verification on Common Area 2</vt:lpstr>
      <vt:lpstr>WHAT IS COMMON AREA 2</vt:lpstr>
      <vt:lpstr>Fractions skill score (Roberts and Lean, MWR, 2008)</vt:lpstr>
      <vt:lpstr>Présentation PowerPoint</vt:lpstr>
      <vt:lpstr>Plot explanation</vt:lpstr>
      <vt:lpstr>FSS – D0 - 1T – COSMO 2I, COSMO IT, COSMO PL, COSMO 1                                               </vt:lpstr>
      <vt:lpstr>FAR and POD – D0 - 1T – COSMO 2I, COSMO IT, COSMO PL, COSMO 1</vt:lpstr>
      <vt:lpstr>FSS – D0 - 3T – COSMO 2I, COSMO IT, COSMO PL, COSMO 1</vt:lpstr>
      <vt:lpstr>FAR and POD – D0 - 3T – COSMO 2I, COSMO IT, COSMO PL, COSMO 1</vt:lpstr>
      <vt:lpstr>FSS – D0 - 1T – COSMO I5 and COSMO GR</vt:lpstr>
      <vt:lpstr>FAR and POD – D0 - 1T – COSMO I5 and COSMO GR</vt:lpstr>
      <vt:lpstr>FSS – D0 - 3T – COSMO I5 and COSMO GR</vt:lpstr>
      <vt:lpstr>FAR and POD – D0 - 3T – COSMO I5 and COSMO GR</vt:lpstr>
      <vt:lpstr>     Conclusions for D0 1/2 (0.025°)</vt:lpstr>
      <vt:lpstr>     Conclusions for D0 2/2 (0.045°)</vt:lpstr>
      <vt:lpstr>Présentation PowerPoint</vt:lpstr>
    </vt:vector>
  </TitlesOfParts>
  <Company>CWER.ws/blog/punsh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HEU3BECTEH</dc:creator>
  <cp:lastModifiedBy>Hervé</cp:lastModifiedBy>
  <cp:revision>423</cp:revision>
  <cp:lastPrinted>2017-09-08T16:20:40Z</cp:lastPrinted>
  <dcterms:created xsi:type="dcterms:W3CDTF">2017-08-28T14:57:34Z</dcterms:created>
  <dcterms:modified xsi:type="dcterms:W3CDTF">2020-09-22T10:49:41Z</dcterms:modified>
</cp:coreProperties>
</file>