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  <p:sldMasterId id="2147483731" r:id="rId5"/>
    <p:sldMasterId id="2147483743" r:id="rId6"/>
  </p:sldMasterIdLst>
  <p:notesMasterIdLst>
    <p:notesMasterId r:id="rId23"/>
  </p:notesMasterIdLst>
  <p:handoutMasterIdLst>
    <p:handoutMasterId r:id="rId24"/>
  </p:handoutMasterIdLst>
  <p:sldIdLst>
    <p:sldId id="260" r:id="rId7"/>
    <p:sldId id="310" r:id="rId8"/>
    <p:sldId id="491" r:id="rId9"/>
    <p:sldId id="307" r:id="rId10"/>
    <p:sldId id="306" r:id="rId11"/>
    <p:sldId id="546" r:id="rId12"/>
    <p:sldId id="539" r:id="rId13"/>
    <p:sldId id="308" r:id="rId14"/>
    <p:sldId id="552" r:id="rId15"/>
    <p:sldId id="558" r:id="rId16"/>
    <p:sldId id="1069" r:id="rId17"/>
    <p:sldId id="1070" r:id="rId18"/>
    <p:sldId id="557" r:id="rId19"/>
    <p:sldId id="1071" r:id="rId20"/>
    <p:sldId id="1072" r:id="rId21"/>
    <p:sldId id="273" r:id="rId22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0D4"/>
    <a:srgbClr val="FF0000"/>
    <a:srgbClr val="640000"/>
    <a:srgbClr val="39B1DB"/>
    <a:srgbClr val="60B4B2"/>
    <a:srgbClr val="08CDE8"/>
    <a:srgbClr val="CDCDCD"/>
    <a:srgbClr val="F0494A"/>
    <a:srgbClr val="F3BE91"/>
    <a:srgbClr val="88B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 autoAdjust="0"/>
    <p:restoredTop sz="91212" autoAdjust="0"/>
  </p:normalViewPr>
  <p:slideViewPr>
    <p:cSldViewPr snapToGrid="0" showGuides="1">
      <p:cViewPr varScale="1">
        <p:scale>
          <a:sx n="153" d="100"/>
          <a:sy n="153" d="100"/>
        </p:scale>
        <p:origin x="1544" y="168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9576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10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2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1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965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8829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0813" y="779463"/>
            <a:ext cx="6497637" cy="3652837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6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96" indent="-285921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686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160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634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6109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3583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1057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8532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6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438F6-50A0-429B-B8D4-2DC84A22E82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9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developments still in COSMO, but we are lucky because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11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43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79463"/>
            <a:ext cx="6494463" cy="3652837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6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96" indent="-285921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686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160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634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6109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3583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1057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8532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6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438F6-50A0-429B-B8D4-2DC84A22E82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479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2400" y="779463"/>
            <a:ext cx="6494463" cy="3652837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65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3396" indent="-285921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686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1160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8634" indent="-228737" defTabSz="9165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6109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3583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1057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8532" indent="-228737" defTabSz="91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65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438F6-50A0-429B-B8D4-2DC84A22E82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653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4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lessons learnt … </a:t>
            </a:r>
          </a:p>
          <a:p>
            <a:r>
              <a:rPr lang="en-US" dirty="0"/>
              <a:t>Maybe evident for core model developers at DWD, but useful when planning developments outside of this </a:t>
            </a:r>
            <a:r>
              <a:rPr lang="en-US"/>
              <a:t>core group…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991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438F6-50A0-429B-B8D4-2DC84A22E82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9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information…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35824-F435-405F-82FC-C5B86CD5CBFE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 49"/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Presentation Title Arial, 52 point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4" descr="logo">
            <a:extLst>
              <a:ext uri="{FF2B5EF4-FFF2-40B4-BE49-F238E27FC236}">
                <a16:creationId xmlns:a16="http://schemas.microsoft.com/office/drawing/2014/main" id="{A81A7005-2854-814D-B0F0-A27C7B21C5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75050"/>
            <a:ext cx="17986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574188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08462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9095110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17066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9083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158313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82087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911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8333295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3485218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Statement Arial normal 18. </a:t>
            </a:r>
            <a:r>
              <a:rPr lang="en-GB" noProof="0" dirty="0" err="1"/>
              <a:t>Feugiamet</a:t>
            </a:r>
            <a:r>
              <a:rPr lang="en-GB" noProof="0" dirty="0"/>
              <a:t> ad </a:t>
            </a:r>
            <a:r>
              <a:rPr lang="en-GB" noProof="0" dirty="0" err="1"/>
              <a:t>delisl</a:t>
            </a:r>
            <a:r>
              <a:rPr lang="en-GB" noProof="0" dirty="0"/>
              <a:t> in </a:t>
            </a:r>
            <a:r>
              <a:rPr lang="en-GB" noProof="0" dirty="0" err="1"/>
              <a:t>hent</a:t>
            </a:r>
            <a:r>
              <a:rPr lang="en-GB" noProof="0" dirty="0"/>
              <a:t> ad </a:t>
            </a:r>
            <a:r>
              <a:rPr lang="en-GB" noProof="0" dirty="0" err="1"/>
              <a:t>estion</a:t>
            </a:r>
            <a:r>
              <a:rPr lang="en-GB" noProof="0" dirty="0"/>
              <a:t> </a:t>
            </a:r>
            <a:r>
              <a:rPr lang="en-GB" noProof="0" dirty="0" err="1"/>
              <a:t>hent</a:t>
            </a:r>
            <a:r>
              <a:rPr lang="en-GB" noProof="0" dirty="0"/>
              <a:t> prat </a:t>
            </a:r>
            <a:r>
              <a:rPr lang="en-GB" noProof="0" dirty="0" err="1"/>
              <a:t>lortincilit</a:t>
            </a:r>
            <a:r>
              <a:rPr lang="en-GB" noProof="0" dirty="0"/>
              <a:t> </a:t>
            </a:r>
            <a:r>
              <a:rPr lang="en-GB" noProof="0" dirty="0" err="1"/>
              <a:t>utem</a:t>
            </a:r>
            <a:r>
              <a:rPr lang="en-GB" noProof="0" dirty="0"/>
              <a:t> </a:t>
            </a:r>
            <a:r>
              <a:rPr lang="en-GB" noProof="0" dirty="0" err="1"/>
              <a:t>doloreet</a:t>
            </a:r>
            <a:r>
              <a:rPr lang="en-GB" noProof="0" dirty="0"/>
              <a:t> </a:t>
            </a:r>
            <a:r>
              <a:rPr lang="en-GB" noProof="0" dirty="0" err="1"/>
              <a:t>alisis</a:t>
            </a:r>
            <a:r>
              <a:rPr lang="en-GB" noProof="0" dirty="0"/>
              <a:t> </a:t>
            </a:r>
            <a:r>
              <a:rPr lang="en-GB" noProof="0" dirty="0" err="1"/>
              <a:t>auguerc</a:t>
            </a:r>
            <a:r>
              <a:rPr lang="en-GB" noProof="0" dirty="0"/>
              <a:t> </a:t>
            </a:r>
            <a:r>
              <a:rPr lang="en-GB" noProof="0" dirty="0" err="1"/>
              <a:t>iliquatum</a:t>
            </a:r>
            <a:r>
              <a:rPr lang="en-GB" noProof="0" dirty="0"/>
              <a:t> </a:t>
            </a:r>
            <a:r>
              <a:rPr lang="en-GB" noProof="0" dirty="0" err="1"/>
              <a:t>euipsuscilis</a:t>
            </a:r>
            <a:r>
              <a:rPr lang="en-GB" noProof="0" dirty="0"/>
              <a:t> </a:t>
            </a:r>
            <a:r>
              <a:rPr lang="en-GB" noProof="0" dirty="0" err="1"/>
              <a:t>augue</a:t>
            </a:r>
            <a:r>
              <a:rPr lang="en-GB" noProof="0" dirty="0"/>
              <a:t> do </a:t>
            </a:r>
            <a:r>
              <a:rPr lang="en-GB" noProof="0" dirty="0" err="1"/>
              <a:t>consequipis</a:t>
            </a:r>
            <a:r>
              <a:rPr lang="en-GB" noProof="0" dirty="0"/>
              <a:t> </a:t>
            </a:r>
            <a:r>
              <a:rPr lang="en-GB" noProof="0" dirty="0" err="1"/>
              <a:t>nulputpat</a:t>
            </a:r>
            <a:r>
              <a:rPr lang="en-GB" noProof="0" dirty="0"/>
              <a:t> </a:t>
            </a:r>
            <a:r>
              <a:rPr lang="en-GB" noProof="0" dirty="0" err="1"/>
              <a:t>lum</a:t>
            </a:r>
            <a:r>
              <a:rPr lang="en-GB" noProof="0" dirty="0"/>
              <a:t> </a:t>
            </a:r>
            <a:r>
              <a:rPr lang="en-GB" noProof="0" dirty="0" err="1"/>
              <a:t>dolobore</a:t>
            </a:r>
            <a:r>
              <a:rPr lang="en-GB" noProof="0" dirty="0"/>
              <a:t> </a:t>
            </a:r>
            <a:r>
              <a:rPr lang="en-GB" noProof="0" dirty="0" err="1"/>
              <a:t>diodolorem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, </a:t>
            </a:r>
            <a:r>
              <a:rPr lang="en-GB" noProof="0" dirty="0" err="1"/>
              <a:t>susting</a:t>
            </a:r>
            <a:r>
              <a:rPr lang="en-GB" noProof="0" dirty="0"/>
              <a:t> </a:t>
            </a:r>
            <a:r>
              <a:rPr lang="en-GB" noProof="0" dirty="0" err="1"/>
              <a:t>eumsan</a:t>
            </a:r>
            <a:r>
              <a:rPr lang="en-GB" noProof="0" dirty="0"/>
              <a:t> </a:t>
            </a:r>
            <a:r>
              <a:rPr lang="en-GB" noProof="0" dirty="0" err="1"/>
              <a:t>veliquismod</a:t>
            </a:r>
            <a:r>
              <a:rPr lang="en-GB" noProof="0" dirty="0"/>
              <a:t> </a:t>
            </a:r>
            <a:r>
              <a:rPr lang="en-GB" noProof="0" dirty="0" err="1"/>
              <a:t>mincin</a:t>
            </a:r>
            <a:r>
              <a:rPr lang="en-GB" noProof="0" dirty="0"/>
              <a:t> </a:t>
            </a:r>
            <a:r>
              <a:rPr lang="en-GB" noProof="0" dirty="0" err="1"/>
              <a:t>ulluptat</a:t>
            </a:r>
            <a:r>
              <a:rPr lang="en-GB" noProof="0" dirty="0"/>
              <a:t>. </a:t>
            </a:r>
            <a:r>
              <a:rPr lang="en-GB" noProof="0" dirty="0" err="1"/>
              <a:t>Nulla</a:t>
            </a:r>
            <a:r>
              <a:rPr lang="en-GB" noProof="0" dirty="0"/>
              <a:t> </a:t>
            </a:r>
            <a:r>
              <a:rPr lang="en-GB" noProof="0" dirty="0" err="1"/>
              <a:t>commy</a:t>
            </a:r>
            <a:r>
              <a:rPr lang="en-GB" noProof="0" dirty="0"/>
              <a:t> </a:t>
            </a:r>
            <a:r>
              <a:rPr lang="en-GB" noProof="0" dirty="0" err="1"/>
              <a:t>niam</a:t>
            </a:r>
            <a:r>
              <a:rPr lang="en-GB" noProof="0" dirty="0"/>
              <a:t>, </a:t>
            </a:r>
            <a:r>
              <a:rPr lang="en-GB" noProof="0" dirty="0" err="1"/>
              <a:t>quismodit</a:t>
            </a:r>
            <a:r>
              <a:rPr lang="en-GB" noProof="0" dirty="0"/>
              <a:t> </a:t>
            </a:r>
            <a:r>
              <a:rPr lang="en-GB" noProof="0" dirty="0" err="1"/>
              <a:t>irilit</a:t>
            </a:r>
            <a:r>
              <a:rPr lang="en-GB" noProof="0" dirty="0"/>
              <a:t> </a:t>
            </a:r>
            <a:r>
              <a:rPr lang="en-GB" noProof="0" dirty="0" err="1"/>
              <a:t>incinim</a:t>
            </a:r>
            <a:r>
              <a:rPr lang="en-GB" noProof="0" dirty="0"/>
              <a:t> </a:t>
            </a:r>
            <a:r>
              <a:rPr lang="en-GB" noProof="0" dirty="0" err="1"/>
              <a:t>velisi</a:t>
            </a:r>
            <a:r>
              <a:rPr lang="en-GB" noProof="0" dirty="0"/>
              <a:t> </a:t>
            </a:r>
            <a:r>
              <a:rPr lang="en-GB" noProof="0" dirty="0" err="1"/>
              <a:t>exero</a:t>
            </a:r>
            <a:r>
              <a:rPr lang="en-GB" noProof="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9795998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8501345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93"/>
            <a:ext cx="3008313" cy="871538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22"/>
            </a:lvl1pPr>
            <a:lvl2pPr>
              <a:defRPr sz="2772"/>
            </a:lvl2pPr>
            <a:lvl3pPr>
              <a:defRPr sz="2397"/>
            </a:lvl3pPr>
            <a:lvl4pPr>
              <a:defRPr sz="2023"/>
            </a:lvl4pPr>
            <a:lvl5pPr>
              <a:defRPr sz="2023"/>
            </a:lvl5pPr>
            <a:lvl6pPr>
              <a:defRPr sz="2023"/>
            </a:lvl6pPr>
            <a:lvl7pPr>
              <a:defRPr sz="2023"/>
            </a:lvl7pPr>
            <a:lvl8pPr>
              <a:defRPr sz="2023"/>
            </a:lvl8pPr>
            <a:lvl9pPr>
              <a:defRPr sz="202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8"/>
            <a:ext cx="3008313" cy="351829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2089853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4"/>
          </a:xfrm>
        </p:spPr>
        <p:txBody>
          <a:bodyPr/>
          <a:lstStyle>
            <a:lvl1pPr algn="l">
              <a:defRPr sz="2023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22"/>
            </a:lvl1pPr>
            <a:lvl2pPr marL="457009" indent="0">
              <a:buNone/>
              <a:defRPr sz="2772"/>
            </a:lvl2pPr>
            <a:lvl3pPr marL="914018" indent="0">
              <a:buNone/>
              <a:defRPr sz="2397"/>
            </a:lvl3pPr>
            <a:lvl4pPr marL="1371028" indent="0">
              <a:buNone/>
              <a:defRPr sz="2023"/>
            </a:lvl4pPr>
            <a:lvl5pPr marL="1828037" indent="0">
              <a:buNone/>
              <a:defRPr sz="2023"/>
            </a:lvl5pPr>
            <a:lvl6pPr marL="2285046" indent="0">
              <a:buNone/>
              <a:defRPr sz="2023"/>
            </a:lvl6pPr>
            <a:lvl7pPr marL="2742055" indent="0">
              <a:buNone/>
              <a:defRPr sz="2023"/>
            </a:lvl7pPr>
            <a:lvl8pPr marL="3199065" indent="0">
              <a:buNone/>
              <a:defRPr sz="2023"/>
            </a:lvl8pPr>
            <a:lvl9pPr marL="3656074" indent="0">
              <a:buNone/>
              <a:defRPr sz="2023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23"/>
            </a:lvl1pPr>
            <a:lvl2pPr marL="457009" indent="0">
              <a:buNone/>
              <a:defRPr sz="1199"/>
            </a:lvl2pPr>
            <a:lvl3pPr marL="914018" indent="0">
              <a:buNone/>
              <a:defRPr sz="974"/>
            </a:lvl3pPr>
            <a:lvl4pPr marL="1371028" indent="0">
              <a:buNone/>
              <a:defRPr sz="899"/>
            </a:lvl4pPr>
            <a:lvl5pPr marL="1828037" indent="0">
              <a:buNone/>
              <a:defRPr sz="899"/>
            </a:lvl5pPr>
            <a:lvl6pPr marL="2285046" indent="0">
              <a:buNone/>
              <a:defRPr sz="899"/>
            </a:lvl6pPr>
            <a:lvl7pPr marL="2742055" indent="0">
              <a:buNone/>
              <a:defRPr sz="899"/>
            </a:lvl7pPr>
            <a:lvl8pPr marL="3199065" indent="0">
              <a:buNone/>
              <a:defRPr sz="899"/>
            </a:lvl8pPr>
            <a:lvl9pPr marL="3656074" indent="0">
              <a:buNone/>
              <a:defRPr sz="899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29488006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5880100" y="4772032"/>
            <a:ext cx="2895600" cy="195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GB FE 14  –  06/2013</a:t>
            </a:r>
          </a:p>
        </p:txBody>
      </p:sp>
    </p:spTree>
    <p:extLst>
      <p:ext uri="{BB962C8B-B14F-4D97-AF65-F5344CB8AC3E}">
        <p14:creationId xmlns:p14="http://schemas.microsoft.com/office/powerpoint/2010/main" val="37519611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609040" y="185710"/>
            <a:ext cx="8298790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00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/>
              <a:t>MeteoSvizzera</a:t>
            </a:r>
            <a:endParaRPr lang="en-GB" sz="1400" noProof="0" dirty="0"/>
          </a:p>
          <a:p>
            <a:r>
              <a:rPr lang="en-GB" sz="1400" noProof="0" dirty="0"/>
              <a:t>Via </a:t>
            </a:r>
            <a:r>
              <a:rPr lang="en-GB" sz="1400" noProof="0" dirty="0" err="1"/>
              <a:t>ai</a:t>
            </a:r>
            <a:r>
              <a:rPr lang="en-GB" sz="1400" noProof="0" dirty="0"/>
              <a:t> Monti 146</a:t>
            </a:r>
          </a:p>
          <a:p>
            <a:r>
              <a:rPr lang="en-GB" sz="1400" noProof="0" dirty="0"/>
              <a:t>CH-6605 Locarno-Monti</a:t>
            </a:r>
          </a:p>
          <a:p>
            <a:r>
              <a:rPr lang="en-GB" sz="1400" noProof="0" dirty="0"/>
              <a:t>T +41 58 460 92 22</a:t>
            </a:r>
          </a:p>
          <a:p>
            <a:r>
              <a:rPr lang="en-GB" sz="1400" noProof="0" dirty="0"/>
              <a:t>www.meteosvizzera.ch</a:t>
            </a: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>
                <a:solidFill>
                  <a:srgbClr val="000000"/>
                </a:solidFill>
                <a:latin typeface="Arial" charset="0"/>
              </a:rPr>
              <a:t>www.meteosuisse.ch</a:t>
            </a: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/>
              <a:t>MeteoSwiss</a:t>
            </a:r>
          </a:p>
          <a:p>
            <a:r>
              <a:rPr lang="en-GB" sz="1600" b="0" noProof="0" dirty="0"/>
              <a:t>Operation </a:t>
            </a:r>
            <a:r>
              <a:rPr lang="en-GB" sz="1600" b="0" noProof="0" dirty="0" err="1"/>
              <a:t>Center</a:t>
            </a:r>
            <a:r>
              <a:rPr lang="en-GB" sz="1600" b="0" noProof="0" dirty="0"/>
              <a:t> 1 </a:t>
            </a:r>
          </a:p>
          <a:p>
            <a:r>
              <a:rPr lang="en-GB" sz="1600" b="0" noProof="0" dirty="0"/>
              <a:t>CH-8058 Zurich-Airport </a:t>
            </a:r>
          </a:p>
          <a:p>
            <a:r>
              <a:rPr lang="en-GB" sz="1600" b="0" noProof="0" dirty="0"/>
              <a:t>T +41 58 460 91 11 www.meteoswiss.ch</a:t>
            </a: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/>
              <a:t>Federal Department of Home Affairs FDHA</a:t>
            </a:r>
            <a:br>
              <a:rPr lang="en-GB" sz="800" noProof="0" dirty="0"/>
            </a:br>
            <a:r>
              <a:rPr lang="en-GB" sz="800" b="1" noProof="0" dirty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1597826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009" indent="0" algn="ctr">
              <a:buNone/>
              <a:defRPr/>
            </a:lvl2pPr>
            <a:lvl3pPr marL="914018" indent="0" algn="ctr">
              <a:buNone/>
              <a:defRPr/>
            </a:lvl3pPr>
            <a:lvl4pPr marL="1371028" indent="0" algn="ctr">
              <a:buNone/>
              <a:defRPr/>
            </a:lvl4pPr>
            <a:lvl5pPr marL="1828037" indent="0" algn="ctr">
              <a:buNone/>
              <a:defRPr/>
            </a:lvl5pPr>
            <a:lvl6pPr marL="2285046" indent="0" algn="ctr">
              <a:buNone/>
              <a:defRPr/>
            </a:lvl6pPr>
            <a:lvl7pPr marL="2742055" indent="0" algn="ctr">
              <a:buNone/>
              <a:defRPr/>
            </a:lvl7pPr>
            <a:lvl8pPr marL="3199065" indent="0" algn="ctr">
              <a:buNone/>
              <a:defRPr/>
            </a:lvl8pPr>
            <a:lvl9pPr marL="3656074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7836883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654895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23"/>
            </a:lvl1pPr>
            <a:lvl2pPr marL="457009" indent="0">
              <a:buNone/>
              <a:defRPr sz="1798"/>
            </a:lvl2pPr>
            <a:lvl3pPr marL="914018" indent="0">
              <a:buNone/>
              <a:defRPr sz="1573"/>
            </a:lvl3pPr>
            <a:lvl4pPr marL="1371028" indent="0">
              <a:buNone/>
              <a:defRPr sz="1423"/>
            </a:lvl4pPr>
            <a:lvl5pPr marL="1828037" indent="0">
              <a:buNone/>
              <a:defRPr sz="1423"/>
            </a:lvl5pPr>
            <a:lvl6pPr marL="2285046" indent="0">
              <a:buNone/>
              <a:defRPr sz="1423"/>
            </a:lvl6pPr>
            <a:lvl7pPr marL="2742055" indent="0">
              <a:buNone/>
              <a:defRPr sz="1423"/>
            </a:lvl7pPr>
            <a:lvl8pPr marL="3199065" indent="0">
              <a:buNone/>
              <a:defRPr sz="1423"/>
            </a:lvl8pPr>
            <a:lvl9pPr marL="3656074" indent="0">
              <a:buNone/>
              <a:defRPr sz="1423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357419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31806" y="1402556"/>
            <a:ext cx="4062413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402556"/>
            <a:ext cx="4062412" cy="3238500"/>
          </a:xfrm>
        </p:spPr>
        <p:txBody>
          <a:bodyPr/>
          <a:lstStyle>
            <a:lvl1pPr>
              <a:defRPr sz="2772"/>
            </a:lvl1pPr>
            <a:lvl2pPr>
              <a:defRPr sz="2397"/>
            </a:lvl2pPr>
            <a:lvl3pPr>
              <a:defRPr sz="2023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41598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12"/>
          <p:cNvCxnSpPr>
            <a:cxnSpLocks noChangeShapeType="1"/>
          </p:cNvCxnSpPr>
          <p:nvPr userDrawn="1"/>
        </p:nvCxnSpPr>
        <p:spPr bwMode="auto">
          <a:xfrm>
            <a:off x="395288" y="735806"/>
            <a:ext cx="8424862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151338"/>
            <a:ext cx="4041775" cy="479822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7009" indent="0">
              <a:buNone/>
              <a:defRPr sz="2023" b="1"/>
            </a:lvl2pPr>
            <a:lvl3pPr marL="914018" indent="0">
              <a:buNone/>
              <a:defRPr sz="1798" b="1"/>
            </a:lvl3pPr>
            <a:lvl4pPr marL="1371028" indent="0">
              <a:buNone/>
              <a:defRPr sz="1573" b="1"/>
            </a:lvl4pPr>
            <a:lvl5pPr marL="1828037" indent="0">
              <a:buNone/>
              <a:defRPr sz="1573" b="1"/>
            </a:lvl5pPr>
            <a:lvl6pPr marL="2285046" indent="0">
              <a:buNone/>
              <a:defRPr sz="1573" b="1"/>
            </a:lvl6pPr>
            <a:lvl7pPr marL="2742055" indent="0">
              <a:buNone/>
              <a:defRPr sz="1573" b="1"/>
            </a:lvl7pPr>
            <a:lvl8pPr marL="3199065" indent="0">
              <a:buNone/>
              <a:defRPr sz="1573" b="1"/>
            </a:lvl8pPr>
            <a:lvl9pPr marL="3656074" indent="0">
              <a:buNone/>
              <a:defRPr sz="157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397"/>
            </a:lvl1pPr>
            <a:lvl2pPr>
              <a:defRPr sz="2023"/>
            </a:lvl2pPr>
            <a:lvl3pPr>
              <a:defRPr sz="179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9546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7064615" y="4825304"/>
            <a:ext cx="1688283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99" dirty="0"/>
              <a:t>J.</a:t>
            </a:r>
            <a:r>
              <a:rPr lang="de-DE" sz="1199" baseline="0" dirty="0"/>
              <a:t> </a:t>
            </a:r>
            <a:r>
              <a:rPr lang="de-DE" sz="1199" dirty="0"/>
              <a:t>Helmert et al.,</a:t>
            </a:r>
            <a:r>
              <a:rPr lang="de-DE" sz="1199" baseline="0" dirty="0"/>
              <a:t> 2020</a:t>
            </a:r>
            <a:endParaRPr lang="de-DE" sz="1199" dirty="0"/>
          </a:p>
        </p:txBody>
      </p:sp>
    </p:spTree>
    <p:extLst>
      <p:ext uri="{BB962C8B-B14F-4D97-AF65-F5344CB8AC3E}">
        <p14:creationId xmlns:p14="http://schemas.microsoft.com/office/powerpoint/2010/main" val="109132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1" y="863204"/>
            <a:ext cx="8277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1" y="1402556"/>
            <a:ext cx="82772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077" name="Line 23"/>
          <p:cNvSpPr>
            <a:spLocks noChangeShapeType="1"/>
          </p:cNvSpPr>
          <p:nvPr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sp>
        <p:nvSpPr>
          <p:cNvPr id="3080" name="Rectangle 16"/>
          <p:cNvSpPr>
            <a:spLocks noChangeArrowheads="1"/>
          </p:cNvSpPr>
          <p:nvPr userDrawn="1"/>
        </p:nvSpPr>
        <p:spPr bwMode="auto">
          <a:xfrm>
            <a:off x="8377238" y="4786320"/>
            <a:ext cx="309562" cy="270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04" tIns="45702" rIns="91404" bIns="45702" anchor="ctr"/>
          <a:lstStyle/>
          <a:p>
            <a:endParaRPr lang="de-DE" sz="1573"/>
          </a:p>
        </p:txBody>
      </p:sp>
      <p:sp>
        <p:nvSpPr>
          <p:cNvPr id="3081" name="Line 23"/>
          <p:cNvSpPr>
            <a:spLocks noChangeShapeType="1"/>
          </p:cNvSpPr>
          <p:nvPr userDrawn="1"/>
        </p:nvSpPr>
        <p:spPr bwMode="auto">
          <a:xfrm>
            <a:off x="0" y="4763691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4" tIns="45702" rIns="91404" bIns="45702"/>
          <a:lstStyle/>
          <a:p>
            <a:endParaRPr lang="de-DE" sz="1573"/>
          </a:p>
        </p:txBody>
      </p:sp>
      <p:pic>
        <p:nvPicPr>
          <p:cNvPr id="3082" name="Picture 28" descr="Bundesadler_kleiner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8" y="4792274"/>
            <a:ext cx="335240" cy="31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8" descr="Wortbildmarke-und-Claim-positiv-transparen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68" y="134543"/>
            <a:ext cx="1912460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>
          <a:xfrm>
            <a:off x="5795537" y="4809746"/>
            <a:ext cx="3360215" cy="334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73" dirty="0"/>
              <a:t>J.</a:t>
            </a:r>
            <a:r>
              <a:rPr lang="de-DE" sz="1573" baseline="0" dirty="0"/>
              <a:t> </a:t>
            </a:r>
            <a:r>
              <a:rPr lang="de-DE" sz="1573" dirty="0"/>
              <a:t>Helmert et al.,</a:t>
            </a:r>
            <a:r>
              <a:rPr lang="de-DE" sz="1573" baseline="0" dirty="0"/>
              <a:t> COSMO GM 2020</a:t>
            </a:r>
            <a:endParaRPr lang="de-DE" sz="1573" dirty="0"/>
          </a:p>
        </p:txBody>
      </p:sp>
    </p:spTree>
    <p:extLst>
      <p:ext uri="{BB962C8B-B14F-4D97-AF65-F5344CB8AC3E}">
        <p14:creationId xmlns:p14="http://schemas.microsoft.com/office/powerpoint/2010/main" val="132671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5pPr>
      <a:lvl6pPr marL="457009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6pPr>
      <a:lvl7pPr marL="91401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7pPr>
      <a:lvl8pPr marL="1371028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8pPr>
      <a:lvl9pPr marL="1828037" algn="l" rtl="0" fontAlgn="base">
        <a:spcBef>
          <a:spcPct val="0"/>
        </a:spcBef>
        <a:spcAft>
          <a:spcPct val="0"/>
        </a:spcAft>
        <a:defRPr sz="2397" b="1">
          <a:solidFill>
            <a:schemeClr val="accent1"/>
          </a:solidFill>
          <a:latin typeface="Arial" charset="0"/>
        </a:defRPr>
      </a:lvl9pPr>
    </p:titleStyle>
    <p:bodyStyle>
      <a:lvl1pPr marL="352278" indent="-35227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1861" indent="-260241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2523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3pPr>
      <a:lvl4pPr marL="1599532" indent="-228505" algn="l" rtl="0" eaLnBrk="0" fontAlgn="base" hangingPunct="0">
        <a:spcBef>
          <a:spcPct val="40000"/>
        </a:spcBef>
        <a:spcAft>
          <a:spcPct val="0"/>
        </a:spcAft>
        <a:buClr>
          <a:schemeClr val="bg2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6541" indent="-22850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355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0560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7569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4578" indent="-228505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7009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401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8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8037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5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18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SMO-ORG/terra-standalo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SMO-ORG/fieldextr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OSMO-ORG/fieldextra-wiki/blob/master/History.m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2SM-RCM/extpa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279" y="1020030"/>
            <a:ext cx="7617600" cy="1793137"/>
          </a:xfrm>
        </p:spPr>
        <p:txBody>
          <a:bodyPr/>
          <a:lstStyle/>
          <a:p>
            <a:pPr marL="450000" algn="ctr"/>
            <a:br>
              <a:rPr lang="en-GB" sz="2800" dirty="0"/>
            </a:br>
            <a:r>
              <a:rPr lang="en-GB" sz="3600" b="1" dirty="0"/>
              <a:t>Some important tools</a:t>
            </a:r>
            <a:br>
              <a:rPr lang="en-GB" sz="2200" b="1" dirty="0"/>
            </a:br>
            <a:br>
              <a:rPr lang="en-GB" sz="1400" b="1" dirty="0"/>
            </a:br>
            <a:r>
              <a:rPr lang="en-GB" sz="2800" dirty="0"/>
              <a:t>(WG3b / WG4: Status Report)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579555" y="3131801"/>
            <a:ext cx="8095487" cy="1639175"/>
          </a:xfrm>
        </p:spPr>
        <p:txBody>
          <a:bodyPr/>
          <a:lstStyle/>
          <a:p>
            <a:pPr algn="ctr"/>
            <a:endParaRPr lang="en-GB" sz="1400" dirty="0"/>
          </a:p>
          <a:p>
            <a:pPr algn="ctr"/>
            <a:r>
              <a:rPr lang="en-GB" sz="1400" dirty="0"/>
              <a:t>Jean-Marie Bettems</a:t>
            </a:r>
            <a:r>
              <a:rPr lang="en-GB" sz="1400" baseline="30000" dirty="0"/>
              <a:t>1</a:t>
            </a:r>
            <a:r>
              <a:rPr lang="en-GB" sz="1400" dirty="0"/>
              <a:t>, Juergen Helmert</a:t>
            </a:r>
            <a:r>
              <a:rPr lang="en-GB" sz="1400" baseline="30000" dirty="0"/>
              <a:t>2</a:t>
            </a:r>
            <a:r>
              <a:rPr lang="en-GB" sz="1400" dirty="0"/>
              <a:t> </a:t>
            </a:r>
            <a:endParaRPr lang="en-GB" sz="1400" baseline="30000" dirty="0"/>
          </a:p>
          <a:p>
            <a:pPr algn="ctr"/>
            <a:endParaRPr lang="en-GB" sz="1400" dirty="0"/>
          </a:p>
          <a:p>
            <a:pPr algn="ctr"/>
            <a:r>
              <a:rPr lang="en-GB" sz="1400" dirty="0"/>
              <a:t> </a:t>
            </a:r>
            <a:r>
              <a:rPr lang="en-GB" sz="1400" baseline="30000" dirty="0">
                <a:solidFill>
                  <a:srgbClr val="00B050"/>
                </a:solidFill>
              </a:rPr>
              <a:t>1</a:t>
            </a:r>
            <a:r>
              <a:rPr lang="en-GB" sz="1400" dirty="0">
                <a:solidFill>
                  <a:srgbClr val="00B050"/>
                </a:solidFill>
              </a:rPr>
              <a:t>MeteoSwiss, Zurich, Switzerland</a:t>
            </a:r>
          </a:p>
          <a:p>
            <a:pPr algn="ctr"/>
            <a:r>
              <a:rPr lang="en-GB" sz="1400" baseline="30000" dirty="0">
                <a:solidFill>
                  <a:srgbClr val="00B050"/>
                </a:solidFill>
              </a:rPr>
              <a:t>2</a:t>
            </a:r>
            <a:r>
              <a:rPr lang="en-GB" sz="1400" dirty="0">
                <a:solidFill>
                  <a:srgbClr val="00B050"/>
                </a:solidFill>
              </a:rPr>
              <a:t>DWD, Offenbach, Germany</a:t>
            </a:r>
          </a:p>
          <a:p>
            <a:pPr algn="ctr"/>
            <a:endParaRPr lang="en-GB" sz="1400" dirty="0">
              <a:solidFill>
                <a:srgbClr val="00B05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3BB879C-1267-734C-877C-F229533D7A89}"/>
              </a:ext>
            </a:extLst>
          </p:cNvPr>
          <p:cNvSpPr txBox="1">
            <a:spLocks/>
          </p:cNvSpPr>
          <p:nvPr/>
        </p:nvSpPr>
        <p:spPr>
          <a:xfrm>
            <a:off x="693127" y="893792"/>
            <a:ext cx="7725883" cy="391096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160D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TSA (WG3b)</a:t>
            </a:r>
          </a:p>
          <a:p>
            <a:pPr marL="6350" lv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Externalized version of TERRA</a:t>
            </a:r>
          </a:p>
          <a:p>
            <a:pPr marL="6350" lvl="0" algn="ctr">
              <a:lnSpc>
                <a:spcPct val="150000"/>
              </a:lnSpc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Not (yet) a COSMO software</a:t>
            </a:r>
          </a:p>
          <a:p>
            <a:pPr marL="6350" algn="ctr">
              <a:lnSpc>
                <a:spcPct val="150000"/>
              </a:lnSpc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Latest release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on 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13.07.2020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lang="en-GB" sz="2000" kern="0" dirty="0">
                <a:solidFill>
                  <a:srgbClr val="000000"/>
                </a:solidFill>
                <a:hlinkClick r:id="rId3"/>
              </a:rPr>
              <a:t>https://github.com/COSMO-ORG/terra-standalone</a:t>
            </a:r>
            <a:r>
              <a:rPr lang="en-GB" sz="2000" kern="0" dirty="0">
                <a:solidFill>
                  <a:srgbClr val="000000"/>
                </a:solidFill>
              </a:rPr>
              <a:t>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66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TSA Status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Very useful tool to </a:t>
            </a:r>
            <a:r>
              <a:rPr lang="en-US" sz="1600" i="1" kern="0" dirty="0">
                <a:solidFill>
                  <a:srgbClr val="1160D4"/>
                </a:solidFill>
              </a:rPr>
              <a:t>efficiently develop </a:t>
            </a:r>
            <a:r>
              <a:rPr lang="en-US" sz="1600" kern="0" dirty="0"/>
              <a:t>new soil &amp; surface parameterizations, to </a:t>
            </a:r>
            <a:r>
              <a:rPr lang="en-US" sz="1600" i="1" kern="0" dirty="0">
                <a:solidFill>
                  <a:srgbClr val="1160D4"/>
                </a:solidFill>
              </a:rPr>
              <a:t>spin-up the model, </a:t>
            </a:r>
            <a:r>
              <a:rPr lang="en-US" sz="1600" kern="0" dirty="0"/>
              <a:t>to run </a:t>
            </a:r>
            <a:r>
              <a:rPr lang="en-US" sz="1600" i="1" kern="0" dirty="0">
                <a:solidFill>
                  <a:srgbClr val="1160D4"/>
                </a:solidFill>
              </a:rPr>
              <a:t>climate scale </a:t>
            </a:r>
            <a:r>
              <a:rPr lang="en-US" sz="1600" kern="0" dirty="0"/>
              <a:t>simulations (e.g. high resolution re-analysis).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See e.g. the development workflow in SAINT </a:t>
            </a:r>
            <a:br>
              <a:rPr lang="en-US" sz="1600" kern="0" dirty="0"/>
            </a:br>
            <a:r>
              <a:rPr lang="en-US" sz="1600" kern="0" dirty="0"/>
              <a:t>(cheap high resolution full winter simulations, </a:t>
            </a:r>
            <a:br>
              <a:rPr lang="en-US" sz="1600" kern="0" dirty="0"/>
            </a:br>
            <a:r>
              <a:rPr lang="en-US" sz="1600" kern="0" dirty="0"/>
              <a:t>  support comparison with satellite products)</a:t>
            </a:r>
          </a:p>
          <a:p>
            <a:pPr marL="0" lvl="1" indent="0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None/>
            </a:pPr>
            <a:endParaRPr lang="en-US" sz="1600" kern="0" dirty="0"/>
          </a:p>
          <a:p>
            <a:pPr marL="0" lvl="1" indent="0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None/>
            </a:pPr>
            <a:endParaRPr lang="en-US" sz="1600" kern="0" dirty="0"/>
          </a:p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A </a:t>
            </a:r>
            <a:r>
              <a:rPr lang="en-US" sz="1600" b="1" i="1" kern="0" dirty="0">
                <a:solidFill>
                  <a:srgbClr val="1160D4"/>
                </a:solidFill>
              </a:rPr>
              <a:t>new version </a:t>
            </a:r>
            <a:r>
              <a:rPr lang="en-US" sz="1600" kern="0" dirty="0"/>
              <a:t>based on the latest </a:t>
            </a:r>
            <a:r>
              <a:rPr lang="en-US" sz="1600" b="1" i="1" kern="0" dirty="0">
                <a:solidFill>
                  <a:srgbClr val="1160D4"/>
                </a:solidFill>
              </a:rPr>
              <a:t>COSMO v6.0</a:t>
            </a:r>
            <a:r>
              <a:rPr lang="en-US" sz="1600" kern="0" dirty="0"/>
              <a:t>, including also the new SAINT model, is being prepared and will be ready before year end (</a:t>
            </a:r>
            <a:r>
              <a:rPr lang="en-US" sz="1600" kern="0" dirty="0" err="1"/>
              <a:t>Dörte</a:t>
            </a:r>
            <a:r>
              <a:rPr lang="en-US" sz="1600" kern="0" dirty="0"/>
              <a:t> </a:t>
            </a:r>
            <a:r>
              <a:rPr lang="en-US" sz="1600" kern="0" dirty="0" err="1"/>
              <a:t>Liermann</a:t>
            </a:r>
            <a:r>
              <a:rPr lang="en-US" sz="1600" kern="0" dirty="0"/>
              <a:t>, Ulrich </a:t>
            </a:r>
            <a:r>
              <a:rPr lang="en-US" sz="1600" kern="0" dirty="0" err="1"/>
              <a:t>Schätler</a:t>
            </a:r>
            <a:r>
              <a:rPr lang="en-US" sz="1600" kern="0" dirty="0"/>
              <a:t>, Varun Sharma). 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Because the included TERRA module is common to COSMO and ICON, this tool will be </a:t>
            </a:r>
            <a:r>
              <a:rPr lang="en-US" sz="1600" i="1" kern="0" dirty="0">
                <a:solidFill>
                  <a:srgbClr val="1160D4"/>
                </a:solidFill>
              </a:rPr>
              <a:t>ICON capable </a:t>
            </a:r>
            <a:r>
              <a:rPr lang="en-US" sz="1600" kern="0" dirty="0"/>
              <a:t>(but currently without tiles functionality). 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TERRA standalone will be proposed as an </a:t>
            </a:r>
            <a:r>
              <a:rPr lang="en-US" sz="1600" i="1" kern="0" dirty="0">
                <a:solidFill>
                  <a:srgbClr val="1160D4"/>
                </a:solidFill>
              </a:rPr>
              <a:t>official COSMO </a:t>
            </a:r>
            <a:r>
              <a:rPr lang="en-US" sz="1600" kern="0" dirty="0"/>
              <a:t>(consortium) </a:t>
            </a:r>
            <a:r>
              <a:rPr lang="en-US" sz="1600" i="1" kern="0" dirty="0">
                <a:solidFill>
                  <a:srgbClr val="1160D4"/>
                </a:solidFill>
              </a:rPr>
              <a:t>software</a:t>
            </a:r>
            <a:r>
              <a:rPr lang="en-US" sz="1600" kern="0" dirty="0"/>
              <a:t>.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7E882-DB7E-FE4F-B940-DE3EF64CFA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0"/>
          <a:stretch/>
        </p:blipFill>
        <p:spPr>
          <a:xfrm>
            <a:off x="5461217" y="1479668"/>
            <a:ext cx="1040442" cy="7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TSA Outlook 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b="1" kern="0" dirty="0"/>
              <a:t>Is the current code a good basis for providing the TSA functionality for the future decade (i.e. ICON)? Or are they any plan to directly include this functionality in the ICON framework?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endParaRPr lang="en-US" sz="1600" kern="0" dirty="0"/>
          </a:p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Find </a:t>
            </a:r>
            <a:r>
              <a:rPr lang="en-US" sz="1600" i="1" kern="0" dirty="0"/>
              <a:t>resources</a:t>
            </a:r>
            <a:r>
              <a:rPr lang="en-US" sz="1600" kern="0" dirty="0"/>
              <a:t> for further development !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Possible </a:t>
            </a:r>
            <a:r>
              <a:rPr lang="en-US" sz="1600" i="1" kern="0" dirty="0"/>
              <a:t>next steps </a:t>
            </a:r>
            <a:r>
              <a:rPr lang="en-US" sz="1600" kern="0" dirty="0"/>
              <a:t>: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Include necessary infrastructure to also support the new </a:t>
            </a:r>
            <a:r>
              <a:rPr lang="en-US" sz="1600" i="1" kern="0" dirty="0">
                <a:solidFill>
                  <a:srgbClr val="1160D4"/>
                </a:solidFill>
              </a:rPr>
              <a:t>urban model </a:t>
            </a:r>
            <a:br>
              <a:rPr lang="en-US" sz="1600" kern="0" dirty="0"/>
            </a:br>
            <a:r>
              <a:rPr lang="en-US" sz="1600" kern="0" dirty="0"/>
              <a:t>(“poor man” tiles, additional external parameters).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Include full support for ICON </a:t>
            </a:r>
            <a:r>
              <a:rPr lang="en-US" sz="1600" i="1" kern="0" dirty="0">
                <a:solidFill>
                  <a:srgbClr val="1160D4"/>
                </a:solidFill>
              </a:rPr>
              <a:t>tiles</a:t>
            </a:r>
            <a:r>
              <a:rPr lang="en-US" sz="1600" kern="0" dirty="0"/>
              <a:t>. 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Font typeface="Courier New" panose="02070309020205020404" pitchFamily="49" charset="0"/>
              <a:buChar char="o"/>
            </a:pPr>
            <a:r>
              <a:rPr lang="en-US" sz="1600" kern="0" dirty="0"/>
              <a:t>Include full support for ICON internal processing of </a:t>
            </a:r>
            <a:r>
              <a:rPr lang="en-US" sz="1600" i="1" kern="0" dirty="0">
                <a:solidFill>
                  <a:srgbClr val="1160D4"/>
                </a:solidFill>
              </a:rPr>
              <a:t>external parameters</a:t>
            </a:r>
            <a:r>
              <a:rPr lang="en-US" sz="1600" kern="0" dirty="0"/>
              <a:t>.</a:t>
            </a:r>
          </a:p>
          <a:p>
            <a:pPr marL="0" lvl="1" indent="0"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None/>
            </a:pPr>
            <a:r>
              <a:rPr lang="en-US" sz="1600" kern="0" dirty="0"/>
              <a:t> 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4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3BB879C-1267-734C-877C-F229533D7A89}"/>
              </a:ext>
            </a:extLst>
          </p:cNvPr>
          <p:cNvSpPr txBox="1">
            <a:spLocks/>
          </p:cNvSpPr>
          <p:nvPr/>
        </p:nvSpPr>
        <p:spPr>
          <a:xfrm>
            <a:off x="693127" y="893792"/>
            <a:ext cx="7725883" cy="391096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1160D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Fieldextra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1160D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(WG4)</a:t>
            </a:r>
          </a:p>
          <a:p>
            <a:pPr marL="6350" lv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COSMO software, </a:t>
            </a:r>
            <a:r>
              <a:rPr lang="en-GB" sz="2400" i="1" dirty="0">
                <a:solidFill>
                  <a:srgbClr val="000000"/>
                </a:solidFill>
              </a:rPr>
              <a:t>pre- and post-processing</a:t>
            </a: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SCA is 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Jean-Marie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Bettems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 / </a:t>
            </a:r>
            <a:r>
              <a:rPr lang="en-GB" sz="2000" dirty="0" err="1">
                <a:solidFill>
                  <a:srgbClr val="000000"/>
                </a:solidFill>
                <a:latin typeface="Arial" charset="0"/>
              </a:rPr>
              <a:t>MeteoSwiss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algn="ctr">
              <a:lnSpc>
                <a:spcPct val="150000"/>
              </a:lnSpc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Latest release </a:t>
            </a:r>
            <a:r>
              <a:rPr lang="en-GB" sz="2000" dirty="0">
                <a:solidFill>
                  <a:srgbClr val="000000"/>
                </a:solidFill>
                <a:latin typeface="Arial" charset="0"/>
              </a:rPr>
              <a:t>13.2.0 (17.04.2020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6350" lvl="0" algn="ctr">
              <a:lnSpc>
                <a:spcPct val="150000"/>
              </a:lnSpc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lang="en-GB" sz="2000" kern="0" dirty="0">
                <a:solidFill>
                  <a:srgbClr val="000000"/>
                </a:solidFill>
                <a:hlinkClick r:id="rId3"/>
              </a:rPr>
              <a:t>https://github.com/COSMO-ORG/fieldextra</a:t>
            </a:r>
            <a:r>
              <a:rPr lang="en-GB" sz="2000" kern="0" dirty="0">
                <a:solidFill>
                  <a:srgbClr val="000000"/>
                </a:solidFill>
              </a:rPr>
              <a:t> 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1A9EC2E2-CA9C-F241-9D26-7E699854D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1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Fieldextra</a:t>
            </a:r>
            <a:r>
              <a:rPr lang="en-US" dirty="0"/>
              <a:t> Status</a:t>
            </a:r>
            <a:br>
              <a:rPr lang="en-US" dirty="0"/>
            </a:b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v13.0.0 </a:t>
            </a:r>
            <a:r>
              <a:rPr lang="de-CH" sz="1400" i="1" dirty="0">
                <a:solidFill>
                  <a:srgbClr val="1160D4"/>
                </a:solidFill>
                <a:sym typeface="Wingdings" panose="05000000000000000000" pitchFamily="2" charset="2"/>
              </a:rPr>
              <a:t>(06.06.19), 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v13.1.0 </a:t>
            </a:r>
            <a:r>
              <a:rPr lang="de-CH" sz="1400" i="1" dirty="0">
                <a:solidFill>
                  <a:srgbClr val="1160D4"/>
                </a:solidFill>
                <a:sym typeface="Wingdings" panose="05000000000000000000" pitchFamily="2" charset="2"/>
              </a:rPr>
              <a:t>(25.10.19), 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v13.2.0</a:t>
            </a:r>
            <a:r>
              <a:rPr lang="de-CH" sz="1400" i="1" dirty="0">
                <a:solidFill>
                  <a:srgbClr val="1160D4"/>
                </a:solidFill>
                <a:sym typeface="Wingdings" panose="05000000000000000000" pitchFamily="2" charset="2"/>
              </a:rPr>
              <a:t> (17.04.20), </a:t>
            </a:r>
            <a:r>
              <a:rPr lang="de-CH" sz="1400" b="1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v13.3.0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(11.2020)</a:t>
            </a:r>
            <a:br>
              <a:rPr lang="de-CH" sz="1400" b="1" i="1" dirty="0">
                <a:sym typeface="Wingdings" panose="05000000000000000000" pitchFamily="2" charset="2"/>
              </a:rPr>
            </a:br>
            <a:endParaRPr lang="en-US" sz="1800" i="1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1172095"/>
            <a:ext cx="8645322" cy="37498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14313" lvl="1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400" b="1" dirty="0">
                <a:sym typeface="Wingdings" panose="05000000000000000000" pitchFamily="2" charset="2"/>
              </a:rPr>
              <a:t>Most </a:t>
            </a:r>
            <a:r>
              <a:rPr lang="de-CH" sz="1400" b="1" dirty="0" err="1">
                <a:sym typeface="Wingdings" panose="05000000000000000000" pitchFamily="2" charset="2"/>
              </a:rPr>
              <a:t>recent</a:t>
            </a:r>
            <a:r>
              <a:rPr lang="de-CH" sz="1400" b="1" dirty="0">
                <a:sym typeface="Wingdings" panose="05000000000000000000" pitchFamily="2" charset="2"/>
              </a:rPr>
              <a:t> </a:t>
            </a:r>
            <a:r>
              <a:rPr lang="de-CH" sz="1400" b="1" dirty="0" err="1">
                <a:sym typeface="Wingdings" panose="05000000000000000000" pitchFamily="2" charset="2"/>
              </a:rPr>
              <a:t>production</a:t>
            </a:r>
            <a:r>
              <a:rPr lang="de-CH" sz="1400" b="1" dirty="0">
                <a:sym typeface="Wingdings" panose="05000000000000000000" pitchFamily="2" charset="2"/>
              </a:rPr>
              <a:t> </a:t>
            </a:r>
            <a:r>
              <a:rPr lang="de-CH" sz="1400" b="1" dirty="0" err="1">
                <a:sym typeface="Wingdings" panose="05000000000000000000" pitchFamily="2" charset="2"/>
              </a:rPr>
              <a:t>release</a:t>
            </a:r>
            <a:r>
              <a:rPr lang="de-CH" sz="1400" b="1" dirty="0">
                <a:sym typeface="Wingdings" panose="05000000000000000000" pitchFamily="2" charset="2"/>
              </a:rPr>
              <a:t> </a:t>
            </a:r>
            <a:r>
              <a:rPr lang="de-CH" sz="1400" b="1" dirty="0" err="1">
                <a:sym typeface="Wingdings" panose="05000000000000000000" pitchFamily="2" charset="2"/>
              </a:rPr>
              <a:t>is</a:t>
            </a:r>
            <a:r>
              <a:rPr lang="de-CH" sz="1400" b="1" dirty="0">
                <a:sym typeface="Wingdings" panose="05000000000000000000" pitchFamily="2" charset="2"/>
              </a:rPr>
              <a:t> </a:t>
            </a:r>
            <a:r>
              <a:rPr lang="de-CH" sz="1400" b="1" dirty="0">
                <a:solidFill>
                  <a:srgbClr val="1160D4"/>
                </a:solidFill>
                <a:sym typeface="Wingdings" panose="05000000000000000000" pitchFamily="2" charset="2"/>
              </a:rPr>
              <a:t>v13.2.0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200" b="1" dirty="0">
                <a:sym typeface="Wingdings" panose="05000000000000000000" pitchFamily="2" charset="2"/>
              </a:rPr>
              <a:t>Massive </a:t>
            </a:r>
            <a:r>
              <a:rPr lang="de-CH" sz="1200" b="1" dirty="0" err="1">
                <a:solidFill>
                  <a:srgbClr val="1160D4"/>
                </a:solidFill>
                <a:sym typeface="Wingdings" panose="05000000000000000000" pitchFamily="2" charset="2"/>
              </a:rPr>
              <a:t>performance</a:t>
            </a:r>
            <a:r>
              <a:rPr lang="de-CH" sz="1200" b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200" b="1" dirty="0" err="1">
                <a:solidFill>
                  <a:srgbClr val="1160D4"/>
                </a:solidFill>
                <a:sym typeface="Wingdings" panose="05000000000000000000" pitchFamily="2" charset="2"/>
              </a:rPr>
              <a:t>improvements</a:t>
            </a:r>
            <a:r>
              <a:rPr lang="de-CH" sz="1200" b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200" b="1" dirty="0" err="1">
                <a:sym typeface="Wingdings" panose="05000000000000000000" pitchFamily="2" charset="2"/>
              </a:rPr>
              <a:t>for</a:t>
            </a:r>
            <a:r>
              <a:rPr lang="de-CH" sz="1200" b="1" dirty="0">
                <a:sym typeface="Wingdings" panose="05000000000000000000" pitchFamily="2" charset="2"/>
              </a:rPr>
              <a:t> </a:t>
            </a:r>
            <a:r>
              <a:rPr lang="de-CH" sz="1200" b="1" dirty="0" err="1">
                <a:sym typeface="Wingdings" panose="05000000000000000000" pitchFamily="2" charset="2"/>
              </a:rPr>
              <a:t>some</a:t>
            </a:r>
            <a:r>
              <a:rPr lang="de-CH" sz="1200" b="1" dirty="0">
                <a:sym typeface="Wingdings" panose="05000000000000000000" pitchFamily="2" charset="2"/>
              </a:rPr>
              <a:t> </a:t>
            </a:r>
            <a:r>
              <a:rPr lang="de-CH" sz="1200" b="1" dirty="0" err="1">
                <a:sym typeface="Wingdings" panose="05000000000000000000" pitchFamily="2" charset="2"/>
              </a:rPr>
              <a:t>applications</a:t>
            </a:r>
            <a:r>
              <a:rPr lang="de-CH" sz="1200" b="1" dirty="0">
                <a:sym typeface="Wingdings" panose="05000000000000000000" pitchFamily="2" charset="2"/>
              </a:rPr>
              <a:t> </a:t>
            </a:r>
            <a:r>
              <a:rPr lang="de-CH" sz="1200" b="1" i="1" dirty="0">
                <a:sym typeface="Wingdings" panose="05000000000000000000" pitchFamily="2" charset="2"/>
              </a:rPr>
              <a:t>(parallel </a:t>
            </a:r>
            <a:r>
              <a:rPr lang="de-CH" sz="1200" b="1" i="1" dirty="0" err="1">
                <a:sym typeface="Wingdings" panose="05000000000000000000" pitchFamily="2" charset="2"/>
              </a:rPr>
              <a:t>import</a:t>
            </a:r>
            <a:r>
              <a:rPr lang="de-CH" sz="1200" b="1" i="1" dirty="0">
                <a:sym typeface="Wingdings" panose="05000000000000000000" pitchFamily="2" charset="2"/>
              </a:rPr>
              <a:t> </a:t>
            </a:r>
            <a:r>
              <a:rPr lang="de-CH" sz="1200" b="1" i="1" dirty="0" err="1">
                <a:sym typeface="Wingdings" panose="05000000000000000000" pitchFamily="2" charset="2"/>
              </a:rPr>
              <a:t>and</a:t>
            </a:r>
            <a:r>
              <a:rPr lang="de-CH" sz="1200" b="1" i="1" dirty="0">
                <a:sym typeface="Wingdings" panose="05000000000000000000" pitchFamily="2" charset="2"/>
              </a:rPr>
              <a:t> </a:t>
            </a:r>
            <a:r>
              <a:rPr lang="de-CH" sz="1200" b="1" i="1" dirty="0" err="1">
                <a:sym typeface="Wingdings" panose="05000000000000000000" pitchFamily="2" charset="2"/>
              </a:rPr>
              <a:t>more</a:t>
            </a:r>
            <a:r>
              <a:rPr lang="de-CH" sz="1200" b="1" i="1" dirty="0">
                <a:sym typeface="Wingdings" panose="05000000000000000000" pitchFamily="2" charset="2"/>
              </a:rPr>
              <a:t>)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200" dirty="0" err="1">
                <a:solidFill>
                  <a:srgbClr val="1160D4"/>
                </a:solidFill>
                <a:sym typeface="Wingdings" panose="05000000000000000000" pitchFamily="2" charset="2"/>
              </a:rPr>
              <a:t>Upscaling</a:t>
            </a:r>
            <a:r>
              <a:rPr lang="de-CH" sz="1200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rgbClr val="1160D4"/>
                </a:solidFill>
                <a:sym typeface="Wingdings" panose="05000000000000000000" pitchFamily="2" charset="2"/>
              </a:rPr>
              <a:t>tool</a:t>
            </a:r>
            <a:r>
              <a:rPr lang="de-CH" sz="1200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200" i="1" dirty="0">
                <a:sym typeface="Wingdings" panose="05000000000000000000" pitchFamily="2" charset="2"/>
              </a:rPr>
              <a:t>(</a:t>
            </a:r>
            <a:r>
              <a:rPr lang="de-CH" sz="1200" i="1" dirty="0" err="1">
                <a:sym typeface="Wingdings" panose="05000000000000000000" pitchFamily="2" charset="2"/>
              </a:rPr>
              <a:t>used</a:t>
            </a:r>
            <a:r>
              <a:rPr lang="de-CH" sz="1200" i="1" dirty="0">
                <a:sym typeface="Wingdings" panose="05000000000000000000" pitchFamily="2" charset="2"/>
              </a:rPr>
              <a:t> at </a:t>
            </a:r>
            <a:r>
              <a:rPr lang="de-CH" sz="1200" i="1" dirty="0" err="1">
                <a:sym typeface="Wingdings" panose="05000000000000000000" pitchFamily="2" charset="2"/>
              </a:rPr>
              <a:t>MeteoSwiss</a:t>
            </a:r>
            <a:r>
              <a:rPr lang="de-CH" sz="1200" i="1" dirty="0">
                <a:sym typeface="Wingdings" panose="05000000000000000000" pitchFamily="2" charset="2"/>
              </a:rPr>
              <a:t> </a:t>
            </a:r>
            <a:r>
              <a:rPr lang="de-CH" sz="1200" i="1" dirty="0" err="1">
                <a:sym typeface="Wingdings" panose="05000000000000000000" pitchFamily="2" charset="2"/>
              </a:rPr>
              <a:t>to</a:t>
            </a:r>
            <a:r>
              <a:rPr lang="de-CH" sz="1200" i="1" dirty="0">
                <a:sym typeface="Wingdings" panose="05000000000000000000" pitchFamily="2" charset="2"/>
              </a:rPr>
              <a:t> </a:t>
            </a:r>
            <a:r>
              <a:rPr lang="de-CH" sz="1200" i="1" dirty="0" err="1">
                <a:sym typeface="Wingdings" panose="05000000000000000000" pitchFamily="2" charset="2"/>
              </a:rPr>
              <a:t>upscale</a:t>
            </a:r>
            <a:r>
              <a:rPr lang="de-CH" sz="1200" i="1" dirty="0">
                <a:sym typeface="Wingdings" panose="05000000000000000000" pitchFamily="2" charset="2"/>
              </a:rPr>
              <a:t> KENDA-1 </a:t>
            </a:r>
            <a:r>
              <a:rPr lang="de-CH" sz="1200" i="1" dirty="0" err="1">
                <a:sym typeface="Wingdings" panose="05000000000000000000" pitchFamily="2" charset="2"/>
              </a:rPr>
              <a:t>analysis</a:t>
            </a:r>
            <a:r>
              <a:rPr lang="de-CH" sz="1200" i="1" dirty="0">
                <a:sym typeface="Wingdings" panose="05000000000000000000" pitchFamily="2" charset="2"/>
              </a:rPr>
              <a:t> </a:t>
            </a:r>
            <a:r>
              <a:rPr lang="de-CH" sz="1200" i="1" dirty="0" err="1">
                <a:sym typeface="Wingdings" panose="05000000000000000000" pitchFamily="2" charset="2"/>
              </a:rPr>
              <a:t>onto</a:t>
            </a:r>
            <a:r>
              <a:rPr lang="de-CH" sz="1200" i="1" dirty="0">
                <a:sym typeface="Wingdings" panose="05000000000000000000" pitchFamily="2" charset="2"/>
              </a:rPr>
              <a:t> COSMO-2E </a:t>
            </a:r>
            <a:r>
              <a:rPr lang="de-CH" sz="1200" i="1" dirty="0" err="1">
                <a:sym typeface="Wingdings" panose="05000000000000000000" pitchFamily="2" charset="2"/>
              </a:rPr>
              <a:t>grid</a:t>
            </a:r>
            <a:r>
              <a:rPr lang="de-CH" sz="1200" i="1" dirty="0">
                <a:sym typeface="Wingdings" panose="05000000000000000000" pitchFamily="2" charset="2"/>
              </a:rPr>
              <a:t>)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200" dirty="0">
                <a:sym typeface="Wingdings" panose="05000000000000000000" pitchFamily="2" charset="2"/>
              </a:rPr>
              <a:t>Robust </a:t>
            </a:r>
            <a:r>
              <a:rPr lang="de-CH" sz="1200" dirty="0" err="1">
                <a:sym typeface="Wingdings" panose="05000000000000000000" pitchFamily="2" charset="2"/>
              </a:rPr>
              <a:t>and</a:t>
            </a:r>
            <a:r>
              <a:rPr lang="de-CH" sz="1200" dirty="0">
                <a:sym typeface="Wingdings" panose="05000000000000000000" pitchFamily="2" charset="2"/>
              </a:rPr>
              <a:t> flexible </a:t>
            </a:r>
            <a:r>
              <a:rPr lang="de-CH" sz="1200" dirty="0" err="1">
                <a:solidFill>
                  <a:srgbClr val="0066FF"/>
                </a:solidFill>
                <a:sym typeface="Wingdings" panose="05000000000000000000" pitchFamily="2" charset="2"/>
              </a:rPr>
              <a:t>NetCDF</a:t>
            </a:r>
            <a:r>
              <a:rPr lang="de-CH" sz="1200" dirty="0">
                <a:solidFill>
                  <a:srgbClr val="0066FF"/>
                </a:solidFill>
                <a:sym typeface="Wingdings" panose="05000000000000000000" pitchFamily="2" charset="2"/>
              </a:rPr>
              <a:t> CF </a:t>
            </a:r>
            <a:r>
              <a:rPr lang="de-CH" sz="1200" dirty="0" err="1">
                <a:solidFill>
                  <a:srgbClr val="0066FF"/>
                </a:solidFill>
                <a:sym typeface="Wingdings" panose="05000000000000000000" pitchFamily="2" charset="2"/>
              </a:rPr>
              <a:t>import</a:t>
            </a:r>
            <a:r>
              <a:rPr lang="de-CH" sz="1200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r>
              <a:rPr lang="en-US" sz="1200" i="1" dirty="0"/>
              <a:t>(incl. compression, nc4 / nc3 / nc3 with 64bits offset)</a:t>
            </a:r>
            <a:endParaRPr lang="de-CH" sz="1200" i="1" dirty="0">
              <a:sym typeface="Wingdings" panose="05000000000000000000" pitchFamily="2" charset="2"/>
            </a:endParaRP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altLang="de-DE" sz="1200" dirty="0">
                <a:sym typeface="Wingdings" panose="05000000000000000000" pitchFamily="2" charset="2"/>
              </a:rPr>
              <a:t>New </a:t>
            </a:r>
            <a:r>
              <a:rPr lang="de-CH" altLang="de-DE" sz="1200" dirty="0" err="1">
                <a:sym typeface="Wingdings" panose="05000000000000000000" pitchFamily="2" charset="2"/>
              </a:rPr>
              <a:t>operator</a:t>
            </a:r>
            <a:r>
              <a:rPr lang="de-CH" altLang="de-DE" sz="1200" dirty="0">
                <a:sym typeface="Wingdings" panose="05000000000000000000" pitchFamily="2" charset="2"/>
              </a:rPr>
              <a:t> </a:t>
            </a:r>
            <a:r>
              <a:rPr lang="de-CH" altLang="de-DE" sz="1200" dirty="0" err="1">
                <a:sym typeface="Wingdings" panose="05000000000000000000" pitchFamily="2" charset="2"/>
              </a:rPr>
              <a:t>to</a:t>
            </a:r>
            <a:r>
              <a:rPr lang="de-CH" altLang="de-DE" sz="1200" dirty="0">
                <a:sym typeface="Wingdings" panose="05000000000000000000" pitchFamily="2" charset="2"/>
              </a:rPr>
              <a:t> </a:t>
            </a:r>
            <a:r>
              <a:rPr lang="de-CH" altLang="de-DE" sz="1200" dirty="0" err="1">
                <a:sym typeface="Wingdings" panose="05000000000000000000" pitchFamily="2" charset="2"/>
              </a:rPr>
              <a:t>compute</a:t>
            </a:r>
            <a:r>
              <a:rPr lang="de-CH" altLang="de-DE" sz="1200" dirty="0">
                <a:sym typeface="Wingdings" panose="05000000000000000000" pitchFamily="2" charset="2"/>
              </a:rPr>
              <a:t> </a:t>
            </a:r>
            <a:r>
              <a:rPr lang="de-CH" altLang="de-DE" sz="1200" dirty="0" err="1">
                <a:solidFill>
                  <a:srgbClr val="0066FF"/>
                </a:solidFill>
                <a:sym typeface="Wingdings" panose="05000000000000000000" pitchFamily="2" charset="2"/>
              </a:rPr>
              <a:t>balanced</a:t>
            </a:r>
            <a:r>
              <a:rPr lang="de-CH" altLang="de-DE" sz="1200" dirty="0">
                <a:solidFill>
                  <a:srgbClr val="0066FF"/>
                </a:solidFill>
                <a:sym typeface="Wingdings" panose="05000000000000000000" pitchFamily="2" charset="2"/>
              </a:rPr>
              <a:t> PP </a:t>
            </a:r>
            <a:r>
              <a:rPr lang="de-CH" altLang="de-DE" sz="1200" dirty="0" err="1">
                <a:solidFill>
                  <a:srgbClr val="0066FF"/>
                </a:solidFill>
                <a:sym typeface="Wingdings" panose="05000000000000000000" pitchFamily="2" charset="2"/>
              </a:rPr>
              <a:t>and</a:t>
            </a:r>
            <a:r>
              <a:rPr lang="de-CH" altLang="de-DE" sz="1200" dirty="0">
                <a:solidFill>
                  <a:srgbClr val="0066FF"/>
                </a:solidFill>
                <a:sym typeface="Wingdings" panose="05000000000000000000" pitchFamily="2" charset="2"/>
              </a:rPr>
              <a:t> QX </a:t>
            </a:r>
            <a:r>
              <a:rPr lang="de-CH" altLang="de-DE" sz="1200" dirty="0" err="1">
                <a:solidFill>
                  <a:srgbClr val="0066FF"/>
                </a:solidFill>
                <a:sym typeface="Wingdings" panose="05000000000000000000" pitchFamily="2" charset="2"/>
              </a:rPr>
              <a:t>fields</a:t>
            </a:r>
            <a:r>
              <a:rPr lang="de-CH" altLang="de-DE" sz="1200" dirty="0">
                <a:solidFill>
                  <a:srgbClr val="0066FF"/>
                </a:solidFill>
                <a:sym typeface="Wingdings" panose="05000000000000000000" pitchFamily="2" charset="2"/>
              </a:rPr>
              <a:t> </a:t>
            </a:r>
            <a:r>
              <a:rPr lang="de-CH" altLang="de-DE" sz="1200" dirty="0">
                <a:sym typeface="Wingdings" panose="05000000000000000000" pitchFamily="2" charset="2"/>
              </a:rPr>
              <a:t>(</a:t>
            </a:r>
            <a:r>
              <a:rPr lang="de-CH" altLang="de-DE" sz="1200" dirty="0" err="1">
                <a:sym typeface="Wingdings" panose="05000000000000000000" pitchFamily="2" charset="2"/>
              </a:rPr>
              <a:t>from</a:t>
            </a:r>
            <a:r>
              <a:rPr lang="de-CH" altLang="de-DE" sz="1200" dirty="0">
                <a:sym typeface="Wingdings" panose="05000000000000000000" pitchFamily="2" charset="2"/>
              </a:rPr>
              <a:t> INT2LM)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Extend </a:t>
            </a:r>
            <a:r>
              <a:rPr lang="en-US" sz="1200" dirty="0">
                <a:solidFill>
                  <a:srgbClr val="0066FF"/>
                </a:solidFill>
              </a:rPr>
              <a:t>lateral re-gridding </a:t>
            </a:r>
            <a:r>
              <a:rPr lang="en-US" sz="1200" i="1" dirty="0"/>
              <a:t>(bi-linear, generalized distance, conditional, </a:t>
            </a:r>
            <a:r>
              <a:rPr lang="en-US" sz="1200" b="1" i="1" dirty="0"/>
              <a:t>barycentric for ICON</a:t>
            </a:r>
            <a:r>
              <a:rPr lang="en-US" sz="1200" i="1" dirty="0"/>
              <a:t>)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Support </a:t>
            </a:r>
            <a:r>
              <a:rPr lang="en-US" sz="1200" dirty="0">
                <a:solidFill>
                  <a:srgbClr val="0066FF"/>
                </a:solidFill>
              </a:rPr>
              <a:t>compacter </a:t>
            </a:r>
            <a:r>
              <a:rPr lang="en-US" sz="1200" dirty="0" err="1">
                <a:solidFill>
                  <a:srgbClr val="0066FF"/>
                </a:solidFill>
              </a:rPr>
              <a:t>namelist</a:t>
            </a:r>
            <a:r>
              <a:rPr lang="en-US" sz="1200" dirty="0">
                <a:solidFill>
                  <a:srgbClr val="0066FF"/>
                </a:solidFill>
              </a:rPr>
              <a:t> </a:t>
            </a:r>
            <a:r>
              <a:rPr lang="en-US" sz="1200" dirty="0"/>
              <a:t>for complex operations 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200" dirty="0" err="1">
                <a:sym typeface="Wingdings" panose="05000000000000000000" pitchFamily="2" charset="2"/>
              </a:rPr>
              <a:t>Comprehensive</a:t>
            </a:r>
            <a:r>
              <a:rPr lang="de-CH" sz="1200" dirty="0">
                <a:sym typeface="Wingdings" panose="05000000000000000000" pitchFamily="2" charset="2"/>
              </a:rPr>
              <a:t> </a:t>
            </a:r>
            <a:r>
              <a:rPr lang="de-CH" sz="1200" dirty="0" err="1">
                <a:solidFill>
                  <a:srgbClr val="0066FF"/>
                </a:solidFill>
                <a:sym typeface="Wingdings" panose="05000000000000000000" pitchFamily="2" charset="2"/>
              </a:rPr>
              <a:t>cookbook</a:t>
            </a:r>
            <a:r>
              <a:rPr lang="de-CH" sz="1200" dirty="0">
                <a:solidFill>
                  <a:srgbClr val="0066FF"/>
                </a:solidFill>
                <a:sym typeface="Wingdings" panose="05000000000000000000" pitchFamily="2" charset="2"/>
              </a:rPr>
              <a:t>  </a:t>
            </a:r>
            <a:r>
              <a:rPr lang="de-CH" sz="1200" i="1" dirty="0">
                <a:sym typeface="Wingdings" panose="05000000000000000000" pitchFamily="2" charset="2"/>
              </a:rPr>
              <a:t>(</a:t>
            </a:r>
            <a:r>
              <a:rPr lang="de-CH" sz="1200" i="1" dirty="0" err="1">
                <a:sym typeface="Wingdings" panose="05000000000000000000" pitchFamily="2" charset="2"/>
              </a:rPr>
              <a:t>more</a:t>
            </a:r>
            <a:r>
              <a:rPr lang="de-CH" sz="1200" i="1" dirty="0">
                <a:sym typeface="Wingdings" panose="05000000000000000000" pitchFamily="2" charset="2"/>
              </a:rPr>
              <a:t> </a:t>
            </a:r>
            <a:r>
              <a:rPr lang="de-CH" sz="1200" i="1" dirty="0" err="1">
                <a:sym typeface="Wingdings" panose="05000000000000000000" pitchFamily="2" charset="2"/>
              </a:rPr>
              <a:t>than</a:t>
            </a:r>
            <a:r>
              <a:rPr lang="de-CH" sz="1200" i="1" dirty="0">
                <a:sym typeface="Wingdings" panose="05000000000000000000" pitchFamily="2" charset="2"/>
              </a:rPr>
              <a:t> 60 </a:t>
            </a:r>
            <a:r>
              <a:rPr lang="de-CH" sz="1200" i="1" dirty="0" err="1">
                <a:sym typeface="Wingdings" panose="05000000000000000000" pitchFamily="2" charset="2"/>
              </a:rPr>
              <a:t>fully</a:t>
            </a:r>
            <a:r>
              <a:rPr lang="de-CH" sz="1200" i="1" dirty="0">
                <a:sym typeface="Wingdings" panose="05000000000000000000" pitchFamily="2" charset="2"/>
              </a:rPr>
              <a:t> </a:t>
            </a:r>
            <a:r>
              <a:rPr lang="de-CH" sz="1200" b="1" i="1" dirty="0" err="1">
                <a:sym typeface="Wingdings" panose="05000000000000000000" pitchFamily="2" charset="2"/>
              </a:rPr>
              <a:t>commented</a:t>
            </a:r>
            <a:r>
              <a:rPr lang="de-CH" sz="1200" b="1" i="1" dirty="0">
                <a:sym typeface="Wingdings" panose="05000000000000000000" pitchFamily="2" charset="2"/>
              </a:rPr>
              <a:t> </a:t>
            </a:r>
            <a:r>
              <a:rPr lang="de-CH" sz="1200" b="1" i="1" dirty="0" err="1">
                <a:sym typeface="Wingdings" panose="05000000000000000000" pitchFamily="2" charset="2"/>
              </a:rPr>
              <a:t>examples</a:t>
            </a:r>
            <a:r>
              <a:rPr lang="de-CH" sz="1200" i="1" dirty="0">
                <a:sym typeface="Wingdings" panose="05000000000000000000" pitchFamily="2" charset="2"/>
              </a:rPr>
              <a:t>)</a:t>
            </a:r>
          </a:p>
          <a:p>
            <a:pPr marL="685800" lvl="2">
              <a:spcBef>
                <a:spcPts val="12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200" dirty="0"/>
              <a:t>And </a:t>
            </a:r>
            <a:r>
              <a:rPr lang="en-US" sz="1200" dirty="0">
                <a:solidFill>
                  <a:srgbClr val="1160D4"/>
                </a:solidFill>
              </a:rPr>
              <a:t>much more </a:t>
            </a:r>
            <a:r>
              <a:rPr lang="en-US" sz="1200" dirty="0"/>
              <a:t>… </a:t>
            </a:r>
            <a:r>
              <a:rPr lang="en-US" sz="1200" dirty="0">
                <a:sym typeface="Wingdings" pitchFamily="2" charset="2"/>
              </a:rPr>
              <a:t> </a:t>
            </a:r>
            <a:r>
              <a:rPr lang="en-US" sz="1200" dirty="0"/>
              <a:t> </a:t>
            </a:r>
            <a:r>
              <a:rPr lang="en-US" sz="1200" dirty="0">
                <a:hlinkClick r:id="rId3"/>
              </a:rPr>
              <a:t>https://github.com/COSMO-ORG/fieldextra-wiki/blob/master/History.md</a:t>
            </a:r>
            <a:endParaRPr lang="en-US" sz="1600" i="1" dirty="0">
              <a:solidFill>
                <a:srgbClr val="1160D4"/>
              </a:solidFill>
              <a:sym typeface="Wingdings" panose="05000000000000000000" pitchFamily="2" charset="2"/>
            </a:endParaRPr>
          </a:p>
          <a:p>
            <a:pPr marL="214313" lvl="1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endParaRPr lang="de-CH" sz="1600" dirty="0">
              <a:solidFill>
                <a:srgbClr val="1160D4"/>
              </a:solidFill>
              <a:sym typeface="Wingdings" panose="05000000000000000000" pitchFamily="2" charset="2"/>
            </a:endParaRP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22AE41D8-E858-7B41-99DD-8EC3325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36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Fieldextra</a:t>
            </a:r>
            <a:r>
              <a:rPr lang="en-US" dirty="0"/>
              <a:t> Outlook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  <p:pic>
        <p:nvPicPr>
          <p:cNvPr id="4" name="Picture 12" descr="C:\Users\jmb\AppData\Local\Microsoft\Windows\Temporary Internet Files\Content.IE5\2XW2KGIA\9182-a-swiss-army-knife-isolated-on-a-white-background-pv[1].jpg">
            <a:extLst>
              <a:ext uri="{FF2B5EF4-FFF2-40B4-BE49-F238E27FC236}">
                <a16:creationId xmlns:a16="http://schemas.microsoft.com/office/drawing/2014/main" id="{22AE41D8-E858-7B41-99DD-8EC33254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659" y="185709"/>
            <a:ext cx="840060" cy="5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D60B32-7F33-E544-B4B0-F0BD9F081D9A}"/>
              </a:ext>
            </a:extLst>
          </p:cNvPr>
          <p:cNvSpPr txBox="1">
            <a:spLocks/>
          </p:cNvSpPr>
          <p:nvPr/>
        </p:nvSpPr>
        <p:spPr>
          <a:xfrm>
            <a:off x="348797" y="10461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14313" lvl="1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400" dirty="0">
                <a:sym typeface="Wingdings" panose="05000000000000000000" pitchFamily="2" charset="2"/>
              </a:rPr>
              <a:t>Release </a:t>
            </a:r>
            <a:r>
              <a:rPr lang="de-CH" sz="1400" b="1" dirty="0">
                <a:solidFill>
                  <a:srgbClr val="1160D4"/>
                </a:solidFill>
                <a:sym typeface="Wingdings" panose="05000000000000000000" pitchFamily="2" charset="2"/>
              </a:rPr>
              <a:t>v13.3.0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almost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ready</a:t>
            </a:r>
            <a:r>
              <a:rPr lang="de-CH" sz="1400" dirty="0">
                <a:sym typeface="Wingdings" panose="05000000000000000000" pitchFamily="2" charset="2"/>
              </a:rPr>
              <a:t> (</a:t>
            </a:r>
            <a:r>
              <a:rPr lang="de-CH" sz="1400" i="1" dirty="0">
                <a:sym typeface="Wingdings" panose="05000000000000000000" pitchFamily="2" charset="2"/>
              </a:rPr>
              <a:t>internal </a:t>
            </a:r>
            <a:r>
              <a:rPr lang="de-CH" sz="1400" i="1" dirty="0" err="1">
                <a:sym typeface="Wingdings" panose="05000000000000000000" pitchFamily="2" charset="2"/>
              </a:rPr>
              <a:t>consolidations</a:t>
            </a:r>
            <a:r>
              <a:rPr lang="de-CH" sz="1400" i="1" dirty="0">
                <a:sym typeface="Wingdings" panose="05000000000000000000" pitchFamily="2" charset="2"/>
              </a:rPr>
              <a:t>, </a:t>
            </a:r>
            <a:r>
              <a:rPr lang="de-CH" sz="1400" i="1" dirty="0" err="1">
                <a:sym typeface="Wingdings" panose="05000000000000000000" pitchFamily="2" charset="2"/>
              </a:rPr>
              <a:t>support</a:t>
            </a:r>
            <a:r>
              <a:rPr lang="de-CH" sz="1400" i="1" dirty="0"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ym typeface="Wingdings" panose="05000000000000000000" pitchFamily="2" charset="2"/>
              </a:rPr>
              <a:t>for</a:t>
            </a:r>
            <a:r>
              <a:rPr lang="de-CH" sz="1400" i="1" dirty="0">
                <a:sym typeface="Wingdings" panose="05000000000000000000" pitchFamily="2" charset="2"/>
              </a:rPr>
              <a:t> SAINT, </a:t>
            </a:r>
            <a:r>
              <a:rPr lang="de-CH" sz="1400" i="1" dirty="0" err="1">
                <a:sym typeface="Wingdings" panose="05000000000000000000" pitchFamily="2" charset="2"/>
              </a:rPr>
              <a:t>fx</a:t>
            </a:r>
            <a:r>
              <a:rPr lang="de-CH" sz="1400" i="1" dirty="0"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ym typeface="Wingdings" panose="05000000000000000000" pitchFamily="2" charset="2"/>
              </a:rPr>
              <a:t>tools</a:t>
            </a:r>
            <a:r>
              <a:rPr lang="de-CH" sz="1400" dirty="0">
                <a:sym typeface="Wingdings" panose="05000000000000000000" pitchFamily="2" charset="2"/>
              </a:rPr>
              <a:t>)</a:t>
            </a:r>
          </a:p>
          <a:p>
            <a:pPr marL="214313" lvl="1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400" dirty="0">
                <a:sym typeface="Wingdings" panose="05000000000000000000" pitchFamily="2" charset="2"/>
              </a:rPr>
              <a:t>Plan </a:t>
            </a:r>
            <a:r>
              <a:rPr lang="de-CH" sz="1400" dirty="0" err="1">
                <a:sym typeface="Wingdings" panose="05000000000000000000" pitchFamily="2" charset="2"/>
              </a:rPr>
              <a:t>for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the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next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months</a:t>
            </a:r>
            <a:r>
              <a:rPr lang="de-CH" sz="1400" dirty="0">
                <a:sym typeface="Wingdings" panose="05000000000000000000" pitchFamily="2" charset="2"/>
              </a:rPr>
              <a:t>: </a:t>
            </a:r>
            <a:r>
              <a:rPr lang="de-CH" sz="1400" dirty="0" err="1">
                <a:sym typeface="Wingdings" panose="05000000000000000000" pitchFamily="2" charset="2"/>
              </a:rPr>
              <a:t>improved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support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dirty="0" err="1">
                <a:sym typeface="Wingdings" panose="05000000000000000000" pitchFamily="2" charset="2"/>
              </a:rPr>
              <a:t>for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continuous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integration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and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deployment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dirty="0">
                <a:sym typeface="Wingdings" panose="05000000000000000000" pitchFamily="2" charset="2"/>
              </a:rPr>
              <a:t>(CI/CD)</a:t>
            </a:r>
            <a:br>
              <a:rPr lang="de-CH" sz="1400" dirty="0">
                <a:sym typeface="Wingdings" panose="05000000000000000000" pitchFamily="2" charset="2"/>
              </a:rPr>
            </a:br>
            <a:r>
              <a:rPr lang="de-CH" sz="1400" dirty="0">
                <a:sym typeface="Wingdings" panose="05000000000000000000" pitchFamily="2" charset="2"/>
              </a:rPr>
              <a:t>  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(CI/CD 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introduces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ongoing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automation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continuous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monitoring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throughout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lifecycle</a:t>
            </a:r>
            <a:b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</a:b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 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of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apps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,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from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integration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testing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phases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to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delivery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and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CH" sz="1400" i="1" dirty="0" err="1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deployment</a:t>
            </a:r>
            <a:r>
              <a:rPr lang="de-CH" sz="1400" i="1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614363" lvl="2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400" dirty="0" err="1">
                <a:sym typeface="Wingdings" panose="05000000000000000000" pitchFamily="2" charset="2"/>
              </a:rPr>
              <a:t>improved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installation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process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dirty="0">
                <a:sym typeface="Wingdings" panose="05000000000000000000" pitchFamily="2" charset="2"/>
              </a:rPr>
              <a:t>(Spack </a:t>
            </a:r>
            <a:r>
              <a:rPr lang="de-CH" sz="1400" dirty="0" err="1">
                <a:sym typeface="Wingdings" panose="05000000000000000000" pitchFamily="2" charset="2"/>
              </a:rPr>
              <a:t>integration</a:t>
            </a:r>
            <a:r>
              <a:rPr lang="de-CH" sz="1400" dirty="0">
                <a:sym typeface="Wingdings" panose="05000000000000000000" pitchFamily="2" charset="2"/>
              </a:rPr>
              <a:t>, </a:t>
            </a:r>
            <a:r>
              <a:rPr lang="de-CH" sz="1400" dirty="0" err="1">
                <a:sym typeface="Wingdings" panose="05000000000000000000" pitchFamily="2" charset="2"/>
              </a:rPr>
              <a:t>Cmake</a:t>
            </a:r>
            <a:r>
              <a:rPr lang="de-CH" sz="1400" dirty="0">
                <a:sym typeface="Wingdings" panose="05000000000000000000" pitchFamily="2" charset="2"/>
              </a:rPr>
              <a:t>,...)</a:t>
            </a:r>
          </a:p>
          <a:p>
            <a:pPr marL="614363" lvl="2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de-CH" sz="1400" dirty="0" err="1">
                <a:sym typeface="Wingdings" panose="05000000000000000000" pitchFamily="2" charset="2"/>
              </a:rPr>
              <a:t>improved</a:t>
            </a:r>
            <a:r>
              <a:rPr lang="de-CH" sz="1400" dirty="0"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regression</a:t>
            </a:r>
            <a:r>
              <a:rPr lang="de-CH" sz="1400" b="1" i="1" dirty="0">
                <a:solidFill>
                  <a:srgbClr val="1160D4"/>
                </a:solidFill>
                <a:sym typeface="Wingdings" panose="05000000000000000000" pitchFamily="2" charset="2"/>
              </a:rPr>
              <a:t> </a:t>
            </a:r>
            <a:r>
              <a:rPr lang="de-CH" sz="1400" b="1" i="1" dirty="0" err="1">
                <a:solidFill>
                  <a:srgbClr val="1160D4"/>
                </a:solidFill>
                <a:sym typeface="Wingdings" panose="05000000000000000000" pitchFamily="2" charset="2"/>
              </a:rPr>
              <a:t>suite</a:t>
            </a:r>
            <a:endParaRPr lang="de-CH" sz="1400" b="1" dirty="0">
              <a:solidFill>
                <a:srgbClr val="1160D4"/>
              </a:solidFill>
              <a:sym typeface="Wingdings" panose="05000000000000000000" pitchFamily="2" charset="2"/>
            </a:endParaRPr>
          </a:p>
          <a:p>
            <a:pPr marL="214313" lvl="1">
              <a:spcBef>
                <a:spcPts val="9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1400" dirty="0">
                <a:solidFill>
                  <a:srgbClr val="000000"/>
                </a:solidFill>
              </a:rPr>
              <a:t>Full support of </a:t>
            </a:r>
            <a:r>
              <a:rPr lang="en-US" sz="1400" b="1" i="1" dirty="0">
                <a:solidFill>
                  <a:srgbClr val="1160D4"/>
                </a:solidFill>
              </a:rPr>
              <a:t>ICON grid </a:t>
            </a:r>
            <a:r>
              <a:rPr lang="en-US" sz="1400" dirty="0">
                <a:solidFill>
                  <a:srgbClr val="000000"/>
                </a:solidFill>
              </a:rPr>
              <a:t>under consideration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 (currently only operations from ICON to regular grid are supported)</a:t>
            </a:r>
            <a:endParaRPr lang="de-CH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5595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3128" y="1275319"/>
            <a:ext cx="7617600" cy="1793137"/>
          </a:xfrm>
        </p:spPr>
        <p:txBody>
          <a:bodyPr/>
          <a:lstStyle/>
          <a:p>
            <a:pPr marL="450000" algn="ctr"/>
            <a:r>
              <a:rPr lang="en-GB" sz="3600" dirty="0"/>
              <a:t>Thank you!</a:t>
            </a:r>
            <a:br>
              <a:rPr lang="en-GB" sz="3600" dirty="0"/>
            </a:br>
            <a:r>
              <a:rPr lang="en-GB" sz="3600" dirty="0"/>
              <a:t>Questions or Comments?</a:t>
            </a:r>
            <a:endParaRPr lang="en-GB" sz="26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0073B99-202C-054A-AEE2-F341088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55" y="33304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2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3BB879C-1267-734C-877C-F229533D7A89}"/>
              </a:ext>
            </a:extLst>
          </p:cNvPr>
          <p:cNvSpPr txBox="1">
            <a:spLocks/>
          </p:cNvSpPr>
          <p:nvPr/>
        </p:nvSpPr>
        <p:spPr>
          <a:xfrm>
            <a:off x="693127" y="893792"/>
            <a:ext cx="7725883" cy="3910964"/>
          </a:xfrm>
          <a:prstGeom prst="rect">
            <a:avLst/>
          </a:prstGeom>
        </p:spPr>
        <p:txBody>
          <a:bodyPr anchor="t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50" algn="ctr"/>
            <a:r>
              <a:rPr lang="en-GB" sz="3600" b="1" dirty="0">
                <a:solidFill>
                  <a:srgbClr val="1160D4"/>
                </a:solidFill>
              </a:rPr>
              <a:t>EXTPAR (WG3b)</a:t>
            </a:r>
          </a:p>
          <a:p>
            <a:pPr marL="635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i="1" dirty="0">
                <a:solidFill>
                  <a:srgbClr val="000000"/>
                </a:solidFill>
              </a:rPr>
              <a:t>COSMO software, external parameters retrieval</a:t>
            </a:r>
          </a:p>
          <a:p>
            <a:pPr marL="6350" algn="ctr">
              <a:lnSpc>
                <a:spcPct val="150000"/>
              </a:lnSpc>
            </a:pPr>
            <a:endParaRPr lang="en-GB" sz="2000" dirty="0">
              <a:solidFill>
                <a:srgbClr val="000000"/>
              </a:solidFill>
            </a:endParaRPr>
          </a:p>
          <a:p>
            <a:pPr marL="6350" algn="ctr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SCA is Katie </a:t>
            </a:r>
            <a:r>
              <a:rPr lang="en-GB" sz="2000" dirty="0" err="1">
                <a:solidFill>
                  <a:srgbClr val="000000"/>
                </a:solidFill>
              </a:rPr>
              <a:t>Osterried</a:t>
            </a:r>
            <a:r>
              <a:rPr lang="en-GB" sz="2000" dirty="0">
                <a:solidFill>
                  <a:srgbClr val="000000"/>
                </a:solidFill>
              </a:rPr>
              <a:t> / ETHZ</a:t>
            </a:r>
          </a:p>
          <a:p>
            <a:pPr marL="6350" algn="ctr">
              <a:lnSpc>
                <a:spcPct val="150000"/>
              </a:lnSpc>
            </a:pPr>
            <a:r>
              <a:rPr lang="en-GB" sz="2000" dirty="0">
                <a:solidFill>
                  <a:srgbClr val="000000"/>
                </a:solidFill>
              </a:rPr>
              <a:t>Latest release 5.4 (29.05.2020)</a:t>
            </a:r>
            <a:endParaRPr lang="en-GB" sz="2000" b="1" kern="0" dirty="0"/>
          </a:p>
          <a:p>
            <a:pPr marL="6350" algn="ctr">
              <a:lnSpc>
                <a:spcPct val="150000"/>
              </a:lnSpc>
            </a:pPr>
            <a:r>
              <a:rPr lang="en-GB" sz="2000" kern="0" dirty="0"/>
              <a:t> </a:t>
            </a:r>
            <a:r>
              <a:rPr lang="en-GB" sz="2000" kern="0" dirty="0">
                <a:hlinkClick r:id="rId3"/>
              </a:rPr>
              <a:t>https://github.com/C2SM-RCM/extpar</a:t>
            </a:r>
            <a:r>
              <a:rPr lang="en-GB" sz="20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210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007456" y="4479280"/>
            <a:ext cx="5576938" cy="25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068" eaLnBrk="1" hangingPunct="1"/>
            <a:r>
              <a:rPr lang="en-US" sz="1049">
                <a:solidFill>
                  <a:srgbClr val="FFFFFF"/>
                </a:solidFill>
                <a:cs typeface="Arial" charset="0"/>
              </a:rPr>
              <a:t>Bog - St-Daniel sector - Frontenac National Park (Québec, Canada) -Wikipedia</a:t>
            </a:r>
            <a:endParaRPr lang="de-DE" sz="1049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5" y="180630"/>
            <a:ext cx="3473571" cy="461180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685068" eaLnBrk="1" hangingPunct="1"/>
            <a:r>
              <a:rPr lang="de-DE" sz="2397" b="1" dirty="0">
                <a:solidFill>
                  <a:srgbClr val="2D4B9B"/>
                </a:solidFill>
                <a:cs typeface="Arial" charset="0"/>
              </a:rPr>
              <a:t>EXTPAR - Background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6" y="845357"/>
            <a:ext cx="8852378" cy="161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58320" y="2518572"/>
            <a:ext cx="8631969" cy="2122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084" indent="-214084" algn="just" defTabSz="685068" eaLnBrk="1" hangingPunct="1">
              <a:lnSpc>
                <a:spcPts val="2697"/>
              </a:lnSpc>
              <a:buFont typeface="Arial" panose="020B0604020202020204" pitchFamily="34" charset="0"/>
              <a:buChar char="•"/>
            </a:pP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Geospatial data are retrieved from high-resolution satellite information or land registers and are aggregated to the model’s global or limited-area grid. </a:t>
            </a:r>
          </a:p>
          <a:p>
            <a:pPr marL="214084" indent="-214084" algn="just" defTabSz="685068" eaLnBrk="1" hangingPunct="1">
              <a:lnSpc>
                <a:spcPts val="2697"/>
              </a:lnSpc>
              <a:buFont typeface="Arial" panose="020B0604020202020204" pitchFamily="34" charset="0"/>
              <a:buChar char="•"/>
            </a:pP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In a final processing step all available data are cross-checked for consistency (e.g., to exclude vegetation on glaciers). </a:t>
            </a:r>
          </a:p>
          <a:p>
            <a:pPr marL="214084" indent="-214084" algn="just" defTabSz="685068" eaLnBrk="1" hangingPunct="1">
              <a:lnSpc>
                <a:spcPts val="2697"/>
              </a:lnSpc>
              <a:buFont typeface="Arial" panose="020B0604020202020204" pitchFamily="34" charset="0"/>
              <a:buChar char="•"/>
            </a:pP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The required model parameters are </a:t>
            </a:r>
            <a:r>
              <a:rPr lang="en-US" altLang="de-DE" sz="1349" dirty="0">
                <a:solidFill>
                  <a:srgbClr val="00B050"/>
                </a:solidFill>
                <a:cs typeface="Arial" charset="0"/>
              </a:rPr>
              <a:t>very similar </a:t>
            </a: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for NWP models, but the used </a:t>
            </a:r>
            <a:r>
              <a:rPr lang="en-US" altLang="de-DE" sz="1349" dirty="0">
                <a:solidFill>
                  <a:srgbClr val="FF0000"/>
                </a:solidFill>
                <a:cs typeface="Arial" charset="0"/>
              </a:rPr>
              <a:t>data sources </a:t>
            </a: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and the </a:t>
            </a:r>
            <a:r>
              <a:rPr lang="en-US" altLang="de-DE" sz="1349" dirty="0">
                <a:solidFill>
                  <a:srgbClr val="FF0000"/>
                </a:solidFill>
                <a:cs typeface="Arial" charset="0"/>
              </a:rPr>
              <a:t>applied</a:t>
            </a: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de-DE" sz="1349" dirty="0">
                <a:solidFill>
                  <a:srgbClr val="FF0000"/>
                </a:solidFill>
                <a:cs typeface="Arial" charset="0"/>
              </a:rPr>
              <a:t>tools</a:t>
            </a: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 vary between different models – i.e. different mapping of geospatial information (</a:t>
            </a:r>
            <a:r>
              <a:rPr lang="en-US" altLang="de-DE" sz="1349" dirty="0" err="1">
                <a:solidFill>
                  <a:srgbClr val="000000"/>
                </a:solidFill>
                <a:cs typeface="Arial" charset="0"/>
              </a:rPr>
              <a:t>Onvlee</a:t>
            </a:r>
            <a:r>
              <a:rPr lang="en-US" altLang="de-DE" sz="1349" dirty="0">
                <a:solidFill>
                  <a:srgbClr val="000000"/>
                </a:solidFill>
                <a:cs typeface="Arial" charset="0"/>
              </a:rPr>
              <a:t> et al, 2014). </a:t>
            </a:r>
            <a:endParaRPr lang="de-DE" altLang="de-DE" sz="1349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054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COSMO to ICON model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Turbulence Scheme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 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TERRA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FLake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SeaIce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unified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between COSMO and ICON. However, there are some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targeted modifications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TERRA, differences in the coupling due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tile approach,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differences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use of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parameters,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tunings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models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differ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936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Targeted modifications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better represent effects of partial snow cover and of snow under tree canopy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Reduction of roughness length over snow cover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Interception of rime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936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1160D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parameters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Post-processing of processed raw data, like use of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look-up tables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compute derived fields, computation of a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yearly cycle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or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topo smoothing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is done in …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EXTPAR and INT2LM (COSMO)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… the ICON model itself (ICON)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EXTPAR Status</a:t>
            </a:r>
            <a:endParaRPr lang="en-US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i="1" kern="0" dirty="0">
                <a:solidFill>
                  <a:srgbClr val="1160D4"/>
                </a:solidFill>
              </a:rPr>
              <a:t>Active</a:t>
            </a:r>
            <a:r>
              <a:rPr lang="en-US" sz="1600" kern="0" dirty="0">
                <a:solidFill>
                  <a:srgbClr val="000000"/>
                </a:solidFill>
              </a:rPr>
              <a:t> development team (ETHZ, MPI-M and DWD). 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One week </a:t>
            </a:r>
            <a:r>
              <a:rPr lang="en-US" sz="1600" i="1" kern="0" dirty="0">
                <a:solidFill>
                  <a:srgbClr val="1160D4"/>
                </a:solidFill>
              </a:rPr>
              <a:t>hackathon</a:t>
            </a:r>
            <a:r>
              <a:rPr lang="en-US" sz="1600" kern="0" dirty="0">
                <a:solidFill>
                  <a:srgbClr val="000000"/>
                </a:solidFill>
              </a:rPr>
              <a:t> organized yearly to accelerate development.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Code </a:t>
            </a:r>
            <a:r>
              <a:rPr lang="en-US" sz="1600" i="1" kern="0" dirty="0">
                <a:solidFill>
                  <a:srgbClr val="1160D4"/>
                </a:solidFill>
              </a:rPr>
              <a:t>unification</a:t>
            </a:r>
            <a:r>
              <a:rPr lang="en-US" sz="1600" kern="0" dirty="0">
                <a:solidFill>
                  <a:srgbClr val="000000"/>
                </a:solidFill>
              </a:rPr>
              <a:t> and major code</a:t>
            </a:r>
            <a:r>
              <a:rPr lang="en-US" sz="1600" i="1" kern="0" dirty="0">
                <a:solidFill>
                  <a:srgbClr val="000000"/>
                </a:solidFill>
              </a:rPr>
              <a:t> </a:t>
            </a:r>
            <a:r>
              <a:rPr lang="en-US" sz="1600" i="1" kern="0" dirty="0">
                <a:solidFill>
                  <a:srgbClr val="1160D4"/>
                </a:solidFill>
              </a:rPr>
              <a:t>consolidation</a:t>
            </a:r>
            <a:r>
              <a:rPr lang="en-US" sz="1600" i="1" kern="0" dirty="0">
                <a:solidFill>
                  <a:srgbClr val="000000"/>
                </a:solidFill>
              </a:rPr>
              <a:t> </a:t>
            </a:r>
            <a:r>
              <a:rPr lang="en-US" sz="1600" kern="0" dirty="0">
                <a:solidFill>
                  <a:srgbClr val="000000"/>
                </a:solidFill>
              </a:rPr>
              <a:t>performed these last 3 years.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Clean-up and unify </a:t>
            </a:r>
            <a:r>
              <a:rPr lang="en-US" sz="1600" i="1" kern="0" dirty="0">
                <a:solidFill>
                  <a:srgbClr val="1160D4"/>
                </a:solidFill>
              </a:rPr>
              <a:t>raw data sets</a:t>
            </a:r>
            <a:r>
              <a:rPr lang="en-US" sz="1600" kern="0" dirty="0">
                <a:solidFill>
                  <a:srgbClr val="000000"/>
                </a:solidFill>
              </a:rPr>
              <a:t>, now all available under Git-LFS repository</a:t>
            </a:r>
            <a:br>
              <a:rPr lang="en-US" sz="1600" kern="0" dirty="0">
                <a:solidFill>
                  <a:srgbClr val="000000"/>
                </a:solidFill>
              </a:rPr>
            </a:br>
            <a:r>
              <a:rPr lang="en-US" sz="1600" kern="0" dirty="0">
                <a:solidFill>
                  <a:srgbClr val="000000"/>
                </a:solidFill>
              </a:rPr>
              <a:t>(https://</a:t>
            </a:r>
            <a:r>
              <a:rPr lang="en-US" sz="1600" kern="0" dirty="0" err="1">
                <a:solidFill>
                  <a:srgbClr val="000000"/>
                </a:solidFill>
              </a:rPr>
              <a:t>gitlab.dkrz.de</a:t>
            </a:r>
            <a:r>
              <a:rPr lang="en-US" sz="1600" kern="0" dirty="0">
                <a:solidFill>
                  <a:srgbClr val="000000"/>
                </a:solidFill>
              </a:rPr>
              <a:t>/</a:t>
            </a:r>
            <a:r>
              <a:rPr lang="en-US" sz="1600" kern="0" dirty="0" err="1">
                <a:solidFill>
                  <a:srgbClr val="000000"/>
                </a:solidFill>
              </a:rPr>
              <a:t>extpar</a:t>
            </a:r>
            <a:r>
              <a:rPr lang="en-US" sz="1600" kern="0" dirty="0">
                <a:solidFill>
                  <a:srgbClr val="000000"/>
                </a:solidFill>
              </a:rPr>
              <a:t>-data/</a:t>
            </a:r>
            <a:r>
              <a:rPr lang="en-US" sz="1600" kern="0" dirty="0" err="1">
                <a:solidFill>
                  <a:srgbClr val="000000"/>
                </a:solidFill>
              </a:rPr>
              <a:t>extpar</a:t>
            </a:r>
            <a:r>
              <a:rPr lang="en-US" sz="1600" kern="0" dirty="0">
                <a:solidFill>
                  <a:srgbClr val="000000"/>
                </a:solidFill>
              </a:rPr>
              <a:t>-input-data/-/tree/master).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Comprehensive </a:t>
            </a:r>
            <a:r>
              <a:rPr lang="en-US" sz="1600" i="1" kern="0" dirty="0">
                <a:solidFill>
                  <a:srgbClr val="1160D4"/>
                </a:solidFill>
              </a:rPr>
              <a:t>regression suite</a:t>
            </a:r>
            <a:r>
              <a:rPr lang="en-US" sz="1600" kern="0" dirty="0">
                <a:solidFill>
                  <a:srgbClr val="000000"/>
                </a:solidFill>
              </a:rPr>
              <a:t> (different platforms, both COSMO and ICON models).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Up to date </a:t>
            </a:r>
            <a:r>
              <a:rPr lang="en-US" sz="1600" i="1" kern="0" dirty="0">
                <a:solidFill>
                  <a:srgbClr val="1160D4"/>
                </a:solidFill>
              </a:rPr>
              <a:t>documentation</a:t>
            </a:r>
            <a:r>
              <a:rPr lang="en-US" sz="1600" kern="0" dirty="0">
                <a:solidFill>
                  <a:srgbClr val="000000"/>
                </a:solidFill>
              </a:rPr>
              <a:t> (“User and Implementation manual”).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i="1" kern="0" dirty="0">
                <a:solidFill>
                  <a:srgbClr val="1160D4"/>
                </a:solidFill>
              </a:rPr>
              <a:t>Raw data sets </a:t>
            </a:r>
            <a:r>
              <a:rPr lang="en-US" sz="1600" kern="0" dirty="0">
                <a:solidFill>
                  <a:srgbClr val="000000"/>
                </a:solidFill>
              </a:rPr>
              <a:t>recently added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CAMEL Emissivity (NASA, global)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ESA CCI land cover (ESA, global)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Corine land cover (Copernicus, Europe)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i="1" kern="0" dirty="0">
                <a:solidFill>
                  <a:srgbClr val="1160D4"/>
                </a:solidFill>
              </a:rPr>
              <a:t>Output fields </a:t>
            </a:r>
            <a:r>
              <a:rPr lang="en-US" sz="1600" kern="0" dirty="0">
                <a:solidFill>
                  <a:srgbClr val="000000"/>
                </a:solidFill>
              </a:rPr>
              <a:t>recently added</a:t>
            </a:r>
          </a:p>
          <a:p>
            <a:pPr marL="685800"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600" kern="0" dirty="0">
                <a:solidFill>
                  <a:srgbClr val="000000"/>
                </a:solidFill>
              </a:rPr>
              <a:t>Skin conductivity (SKC)</a:t>
            </a:r>
          </a:p>
          <a:p>
            <a:pPr marL="285750" lvl="1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96316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67545" y="180630"/>
            <a:ext cx="4435372" cy="461180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685068" eaLnBrk="1" hangingPunct="1"/>
            <a:r>
              <a:rPr lang="de-DE" sz="2397" b="1" dirty="0">
                <a:solidFill>
                  <a:srgbClr val="2D4B9B"/>
                </a:solidFill>
                <a:cs typeface="Arial" charset="0"/>
              </a:rPr>
              <a:t>EXTPAR – </a:t>
            </a:r>
            <a:r>
              <a:rPr lang="de-DE" sz="2397" b="1" dirty="0" err="1">
                <a:solidFill>
                  <a:srgbClr val="2D4B9B"/>
                </a:solidFill>
                <a:cs typeface="Arial" charset="0"/>
              </a:rPr>
              <a:t>From</a:t>
            </a:r>
            <a:r>
              <a:rPr lang="de-DE" sz="2397" b="1" dirty="0">
                <a:solidFill>
                  <a:srgbClr val="2D4B9B"/>
                </a:solidFill>
                <a:cs typeface="Arial" charset="0"/>
              </a:rPr>
              <a:t> 2017 </a:t>
            </a:r>
            <a:r>
              <a:rPr lang="de-DE" sz="2397" b="1" dirty="0" err="1">
                <a:solidFill>
                  <a:srgbClr val="2D4B9B"/>
                </a:solidFill>
                <a:cs typeface="Arial" charset="0"/>
              </a:rPr>
              <a:t>to</a:t>
            </a:r>
            <a:r>
              <a:rPr lang="de-DE" sz="2397" b="1" dirty="0">
                <a:solidFill>
                  <a:srgbClr val="2D4B9B"/>
                </a:solidFill>
                <a:cs typeface="Arial" charset="0"/>
              </a:rPr>
              <a:t> 2020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83095"/>
              </p:ext>
            </p:extLst>
          </p:nvPr>
        </p:nvGraphicFramePr>
        <p:xfrm>
          <a:off x="741564" y="791406"/>
          <a:ext cx="7660872" cy="362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218">
                  <a:extLst>
                    <a:ext uri="{9D8B030D-6E8A-4147-A177-3AD203B41FA5}">
                      <a16:colId xmlns:a16="http://schemas.microsoft.com/office/drawing/2014/main" val="3040217585"/>
                    </a:ext>
                  </a:extLst>
                </a:gridCol>
                <a:gridCol w="1915218">
                  <a:extLst>
                    <a:ext uri="{9D8B030D-6E8A-4147-A177-3AD203B41FA5}">
                      <a16:colId xmlns:a16="http://schemas.microsoft.com/office/drawing/2014/main" val="3853464780"/>
                    </a:ext>
                  </a:extLst>
                </a:gridCol>
                <a:gridCol w="1915218">
                  <a:extLst>
                    <a:ext uri="{9D8B030D-6E8A-4147-A177-3AD203B41FA5}">
                      <a16:colId xmlns:a16="http://schemas.microsoft.com/office/drawing/2014/main" val="3555089941"/>
                    </a:ext>
                  </a:extLst>
                </a:gridCol>
                <a:gridCol w="1915218">
                  <a:extLst>
                    <a:ext uri="{9D8B030D-6E8A-4147-A177-3AD203B41FA5}">
                      <a16:colId xmlns:a16="http://schemas.microsoft.com/office/drawing/2014/main" val="1758428749"/>
                    </a:ext>
                  </a:extLst>
                </a:gridCol>
              </a:tblGrid>
              <a:tr h="377649">
                <a:tc>
                  <a:txBody>
                    <a:bodyPr/>
                    <a:lstStyle/>
                    <a:p>
                      <a:r>
                        <a:rPr lang="de-DE" sz="1500" dirty="0"/>
                        <a:t>Features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2017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500" dirty="0"/>
                        <a:t>2020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500" dirty="0" err="1"/>
                        <a:t>Results</a:t>
                      </a:r>
                      <a:endParaRPr lang="de-DE" sz="1500" dirty="0"/>
                    </a:p>
                  </a:txBody>
                  <a:tcPr marL="68509" marR="68509" marT="34254" marB="34254"/>
                </a:tc>
                <a:extLst>
                  <a:ext uri="{0D108BD9-81ED-4DB2-BD59-A6C34878D82A}">
                    <a16:rowId xmlns:a16="http://schemas.microsoft.com/office/drawing/2014/main" val="1806014774"/>
                  </a:ext>
                </a:extLst>
              </a:tr>
              <a:tr h="388216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rgbClr val="FF0000"/>
                          </a:solidFill>
                        </a:rPr>
                        <a:t>Development </a:t>
                      </a:r>
                      <a:r>
                        <a:rPr lang="de-DE" sz="1000" b="1" dirty="0" err="1">
                          <a:solidFill>
                            <a:srgbClr val="FF0000"/>
                          </a:solidFill>
                        </a:rPr>
                        <a:t>requests</a:t>
                      </a:r>
                      <a:endParaRPr lang="de-DE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pers. </a:t>
                      </a:r>
                      <a:r>
                        <a:rPr lang="de-DE" sz="1000" dirty="0" err="1"/>
                        <a:t>communication</a:t>
                      </a:r>
                      <a:r>
                        <a:rPr lang="de-DE" sz="1000" dirty="0"/>
                        <a:t>,</a:t>
                      </a:r>
                    </a:p>
                    <a:p>
                      <a:r>
                        <a:rPr lang="de-DE" sz="1000" dirty="0"/>
                        <a:t>E-Mail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b="1" dirty="0" err="1"/>
                        <a:t>GitHub</a:t>
                      </a:r>
                      <a:r>
                        <a:rPr lang="de-DE" sz="1000" b="1" dirty="0"/>
                        <a:t> </a:t>
                      </a:r>
                      <a:r>
                        <a:rPr lang="de-DE" sz="1000" b="1" dirty="0" err="1"/>
                        <a:t>Issue</a:t>
                      </a:r>
                      <a:r>
                        <a:rPr lang="de-DE" sz="1000" b="1" dirty="0"/>
                        <a:t> List</a:t>
                      </a:r>
                      <a:r>
                        <a:rPr lang="de-DE" sz="1000" b="1" baseline="30000" dirty="0"/>
                        <a:t>1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Better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overview</a:t>
                      </a:r>
                      <a:r>
                        <a:rPr lang="de-DE" sz="1000" dirty="0"/>
                        <a:t>, </a:t>
                      </a:r>
                      <a:r>
                        <a:rPr lang="de-DE" sz="1000" dirty="0" err="1"/>
                        <a:t>avoid</a:t>
                      </a:r>
                      <a:r>
                        <a:rPr lang="de-DE" sz="1000" dirty="0"/>
                        <a:t> </a:t>
                      </a:r>
                      <a:r>
                        <a:rPr lang="de-DE" sz="1000" baseline="0" dirty="0" err="1"/>
                        <a:t>work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duplication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466704"/>
                  </a:ext>
                </a:extLst>
              </a:tr>
              <a:tr h="707923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rgbClr val="FF0000"/>
                          </a:solidFill>
                        </a:rPr>
                        <a:t>Source </a:t>
                      </a:r>
                      <a:r>
                        <a:rPr lang="de-DE" sz="1000" b="1" dirty="0" err="1">
                          <a:solidFill>
                            <a:srgbClr val="FF0000"/>
                          </a:solidFill>
                        </a:rPr>
                        <a:t>code</a:t>
                      </a:r>
                      <a:r>
                        <a:rPr lang="de-DE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0000"/>
                          </a:solidFill>
                        </a:rPr>
                        <a:t>handling</a:t>
                      </a:r>
                      <a:endParaRPr lang="de-DE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$ADM/</a:t>
                      </a:r>
                      <a:r>
                        <a:rPr lang="de-DE" sz="1000" dirty="0" err="1"/>
                        <a:t>workbench</a:t>
                      </a:r>
                      <a:r>
                        <a:rPr lang="de-DE" sz="1000" dirty="0"/>
                        <a:t> @DWD</a:t>
                      </a:r>
                    </a:p>
                    <a:p>
                      <a:r>
                        <a:rPr lang="de-DE" sz="1000" dirty="0" err="1"/>
                        <a:t>GitHub</a:t>
                      </a:r>
                      <a:r>
                        <a:rPr lang="de-DE" sz="1000" baseline="0" dirty="0"/>
                        <a:t> (CLM)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en-US" sz="1000" b="1" dirty="0" err="1"/>
                        <a:t>Github</a:t>
                      </a:r>
                      <a:r>
                        <a:rPr lang="en-US" sz="1000" dirty="0"/>
                        <a:t> handling, Jenkins, and merging of available modifications</a:t>
                      </a:r>
                      <a:endParaRPr lang="de-DE" sz="1000" dirty="0"/>
                    </a:p>
                    <a:p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robust </a:t>
                      </a:r>
                      <a:r>
                        <a:rPr lang="de-DE" sz="1000" dirty="0" err="1"/>
                        <a:t>and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stable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environment</a:t>
                      </a:r>
                      <a:r>
                        <a:rPr lang="de-DE" sz="1000" dirty="0"/>
                        <a:t> </a:t>
                      </a:r>
                    </a:p>
                    <a:p>
                      <a:r>
                        <a:rPr lang="de-DE" sz="1000" baseline="0" dirty="0" err="1"/>
                        <a:t>Parallelization</a:t>
                      </a:r>
                      <a:r>
                        <a:rPr lang="de-DE" sz="1000" baseline="0" dirty="0"/>
                        <a:t>: fast CDO </a:t>
                      </a:r>
                      <a:r>
                        <a:rPr lang="de-DE" sz="1000" baseline="0" dirty="0" err="1"/>
                        <a:t>with</a:t>
                      </a:r>
                      <a:r>
                        <a:rPr lang="de-DE" sz="1000" baseline="0" dirty="0"/>
                        <a:t> OMP </a:t>
                      </a:r>
                      <a:r>
                        <a:rPr lang="de-DE" sz="1000" baseline="0" dirty="0" err="1"/>
                        <a:t>support</a:t>
                      </a:r>
                      <a:r>
                        <a:rPr lang="de-DE" sz="1000" baseline="0" dirty="0"/>
                        <a:t> 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10181"/>
                  </a:ext>
                </a:extLst>
              </a:tr>
              <a:tr h="38821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Software Test Suite</a:t>
                      </a:r>
                      <a:endParaRPr lang="de-DE"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Own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tests</a:t>
                      </a:r>
                      <a:r>
                        <a:rPr lang="de-DE" sz="1000" dirty="0"/>
                        <a:t> @ DWD, CSCS, MPI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TestSuite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with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="1" baseline="0" dirty="0"/>
                        <a:t>Jenkins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including</a:t>
                      </a:r>
                      <a:r>
                        <a:rPr lang="de-DE" sz="1000" baseline="0" dirty="0"/>
                        <a:t> ICON @</a:t>
                      </a:r>
                      <a:r>
                        <a:rPr lang="de-DE" sz="1000" baseline="0" dirty="0" err="1"/>
                        <a:t>GitHub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Improved</a:t>
                      </a:r>
                      <a:r>
                        <a:rPr lang="de-DE" sz="1000" baseline="0" dirty="0"/>
                        <a:t> Quality </a:t>
                      </a:r>
                      <a:r>
                        <a:rPr lang="de-DE" sz="1000" baseline="0" dirty="0" err="1"/>
                        <a:t>management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240038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Web-Interface</a:t>
                      </a:r>
                      <a:r>
                        <a:rPr lang="en-US" sz="1000" dirty="0"/>
                        <a:t>: Evaluate existing versions, hosting a common interface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PAMORE</a:t>
                      </a:r>
                      <a:r>
                        <a:rPr lang="de-DE" sz="1000" baseline="0" dirty="0"/>
                        <a:t> (DWD), </a:t>
                      </a:r>
                      <a:r>
                        <a:rPr lang="de-DE" sz="1000" baseline="0" dirty="0" err="1"/>
                        <a:t>WebPEP</a:t>
                      </a:r>
                      <a:r>
                        <a:rPr lang="de-DE" sz="1000" baseline="0" dirty="0"/>
                        <a:t> (CLM)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pPr marL="0" marR="0" lvl="0" indent="0" algn="l" defTabSz="1219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/>
                        <a:t>PAMORE </a:t>
                      </a:r>
                      <a:r>
                        <a:rPr lang="de-DE" sz="1000" baseline="0" dirty="0"/>
                        <a:t>(DWD), </a:t>
                      </a:r>
                      <a:br>
                        <a:rPr lang="de-DE" sz="1000" baseline="0" dirty="0"/>
                      </a:br>
                      <a:r>
                        <a:rPr lang="de-DE" sz="1000" b="1" baseline="0" dirty="0" err="1"/>
                        <a:t>WebPEP</a:t>
                      </a:r>
                      <a:r>
                        <a:rPr lang="de-DE" sz="1000" baseline="0" dirty="0"/>
                        <a:t> (CLM)</a:t>
                      </a:r>
                      <a:endParaRPr lang="de-DE" sz="1000" dirty="0"/>
                    </a:p>
                    <a:p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Actually</a:t>
                      </a:r>
                      <a:r>
                        <a:rPr lang="de-DE" sz="1000" baseline="0" dirty="0"/>
                        <a:t> PAMORE </a:t>
                      </a:r>
                      <a:r>
                        <a:rPr lang="de-DE" sz="1000" baseline="0" dirty="0" err="1"/>
                        <a:t>and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WebPEP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13671"/>
                  </a:ext>
                </a:extLst>
              </a:tr>
              <a:tr h="38821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General module for reading new data </a:t>
                      </a:r>
                      <a:r>
                        <a:rPr lang="en-US" sz="1000" dirty="0"/>
                        <a:t>as demand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Own</a:t>
                      </a:r>
                      <a:r>
                        <a:rPr lang="de-DE" sz="1000" dirty="0"/>
                        <a:t> F90 </a:t>
                      </a:r>
                      <a:r>
                        <a:rPr lang="de-DE" sz="1000" dirty="0" err="1"/>
                        <a:t>module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for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new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data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Easy </a:t>
                      </a:r>
                      <a:r>
                        <a:rPr lang="de-DE" sz="1000" dirty="0" err="1"/>
                        <a:t>implementation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by</a:t>
                      </a:r>
                      <a:r>
                        <a:rPr lang="de-DE" sz="1000" dirty="0"/>
                        <a:t> simple </a:t>
                      </a:r>
                      <a:r>
                        <a:rPr lang="de-DE" sz="1000" b="1" dirty="0"/>
                        <a:t>CDO </a:t>
                      </a:r>
                      <a:r>
                        <a:rPr lang="de-DE" sz="1000" b="1" dirty="0" err="1"/>
                        <a:t>scripts</a:t>
                      </a:r>
                      <a:endParaRPr lang="de-DE" sz="1000" b="1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Faster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implementation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of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dirty="0" err="1"/>
                        <a:t>new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data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219201"/>
                  </a:ext>
                </a:extLst>
              </a:tr>
              <a:tr h="277841">
                <a:tc>
                  <a:txBody>
                    <a:bodyPr/>
                    <a:lstStyle/>
                    <a:p>
                      <a:r>
                        <a:rPr lang="de-DE" sz="1000" b="1" dirty="0"/>
                        <a:t>Compiler </a:t>
                      </a:r>
                      <a:r>
                        <a:rPr lang="de-DE" sz="1000" b="1" dirty="0" err="1"/>
                        <a:t>support</a:t>
                      </a:r>
                      <a:endParaRPr lang="de-DE" sz="1000" b="1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Intel, Cray</a:t>
                      </a:r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Intel,</a:t>
                      </a:r>
                      <a:r>
                        <a:rPr lang="de-DE" sz="1000" baseline="0" dirty="0"/>
                        <a:t> Cray, NAG, PGI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More robust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and</a:t>
                      </a:r>
                      <a:r>
                        <a:rPr lang="de-DE" sz="1000" baseline="0" dirty="0"/>
                        <a:t> clean </a:t>
                      </a:r>
                      <a:r>
                        <a:rPr lang="de-DE" sz="1000" baseline="0" dirty="0" err="1"/>
                        <a:t>code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445363"/>
                  </a:ext>
                </a:extLst>
              </a:tr>
              <a:tr h="548069">
                <a:tc>
                  <a:txBody>
                    <a:bodyPr/>
                    <a:lstStyle/>
                    <a:p>
                      <a:r>
                        <a:rPr lang="de-DE" sz="1000" b="1" dirty="0">
                          <a:solidFill>
                            <a:srgbClr val="FF0000"/>
                          </a:solidFill>
                        </a:rPr>
                        <a:t>Integration </a:t>
                      </a:r>
                      <a:r>
                        <a:rPr lang="de-DE" sz="1000" b="1" dirty="0" err="1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de-DE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rgbClr val="FF0000"/>
                          </a:solidFill>
                        </a:rPr>
                        <a:t>developments</a:t>
                      </a:r>
                      <a:r>
                        <a:rPr lang="de-DE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000" dirty="0" err="1"/>
                        <a:t>for</a:t>
                      </a:r>
                      <a:r>
                        <a:rPr lang="de-DE" sz="1000" dirty="0"/>
                        <a:t> SSO, glacier </a:t>
                      </a:r>
                      <a:r>
                        <a:rPr lang="de-DE" sz="1000" dirty="0" err="1"/>
                        <a:t>points</a:t>
                      </a:r>
                      <a:r>
                        <a:rPr lang="de-DE" sz="1000" dirty="0"/>
                        <a:t>,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emissivity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Available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only</a:t>
                      </a:r>
                      <a:r>
                        <a:rPr lang="de-DE" sz="1000" dirty="0"/>
                        <a:t> @DWD,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or</a:t>
                      </a:r>
                      <a:r>
                        <a:rPr lang="de-DE" sz="1000" baseline="0" dirty="0"/>
                        <a:t> MPI, ETH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 err="1"/>
                        <a:t>Available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for</a:t>
                      </a:r>
                      <a:r>
                        <a:rPr lang="de-DE" sz="1000" baseline="0" dirty="0"/>
                        <a:t> all </a:t>
                      </a:r>
                      <a:r>
                        <a:rPr lang="de-DE" sz="1000" baseline="0" dirty="0" err="1"/>
                        <a:t>users</a:t>
                      </a:r>
                      <a:r>
                        <a:rPr lang="de-DE" sz="1000" baseline="0" dirty="0"/>
                        <a:t> @</a:t>
                      </a:r>
                      <a:r>
                        <a:rPr lang="de-DE" sz="1000" baseline="0" dirty="0" err="1"/>
                        <a:t>GitHub</a:t>
                      </a:r>
                      <a:r>
                        <a:rPr lang="de-DE" sz="1000" baseline="0" dirty="0"/>
                        <a:t> EXTPAR</a:t>
                      </a:r>
                      <a:endParaRPr lang="de-DE" sz="1000" dirty="0"/>
                    </a:p>
                  </a:txBody>
                  <a:tcPr marL="68509" marR="68509" marT="34254" marB="34254"/>
                </a:tc>
                <a:tc>
                  <a:txBody>
                    <a:bodyPr/>
                    <a:lstStyle/>
                    <a:p>
                      <a:r>
                        <a:rPr lang="de-DE" sz="1000" dirty="0"/>
                        <a:t>Share </a:t>
                      </a:r>
                      <a:r>
                        <a:rPr lang="de-DE" sz="1000" dirty="0" err="1"/>
                        <a:t>ressources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for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new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developments</a:t>
                      </a:r>
                      <a:endParaRPr lang="de-DE" sz="1000" dirty="0"/>
                    </a:p>
                  </a:txBody>
                  <a:tcPr marL="68509" marR="68509" marT="34254" marB="34254">
                    <a:solidFill>
                      <a:srgbClr val="78A8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3378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9CDEB6-52FA-424B-87F2-DA2465F5F720}"/>
              </a:ext>
            </a:extLst>
          </p:cNvPr>
          <p:cNvSpPr txBox="1"/>
          <p:nvPr/>
        </p:nvSpPr>
        <p:spPr>
          <a:xfrm>
            <a:off x="741564" y="4426701"/>
            <a:ext cx="3054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baseline="30000" dirty="0"/>
              <a:t>1</a:t>
            </a:r>
            <a:r>
              <a:rPr lang="en-US" sz="1100" i="1" dirty="0"/>
              <a:t> https://</a:t>
            </a:r>
            <a:r>
              <a:rPr lang="en-US" sz="1100" i="1" dirty="0" err="1"/>
              <a:t>github.com</a:t>
            </a:r>
            <a:r>
              <a:rPr lang="en-US" sz="1100" i="1" dirty="0"/>
              <a:t>/C2SM-RCM/</a:t>
            </a:r>
            <a:r>
              <a:rPr lang="en-US" sz="1100" i="1" dirty="0" err="1"/>
              <a:t>extpar</a:t>
            </a:r>
            <a:r>
              <a:rPr lang="en-US" sz="1100" i="1" dirty="0"/>
              <a:t>/issues</a:t>
            </a:r>
          </a:p>
        </p:txBody>
      </p:sp>
    </p:spTree>
    <p:extLst>
      <p:ext uri="{BB962C8B-B14F-4D97-AF65-F5344CB8AC3E}">
        <p14:creationId xmlns:p14="http://schemas.microsoft.com/office/powerpoint/2010/main" val="886569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71815" y="99569"/>
            <a:ext cx="3707802" cy="691691"/>
          </a:xfrm>
          <a:prstGeom prst="rect">
            <a:avLst/>
          </a:prstGeom>
        </p:spPr>
        <p:txBody>
          <a:bodyPr wrap="none" lIns="91404" tIns="45702" rIns="91404" bIns="45702">
            <a:spAutoFit/>
          </a:bodyPr>
          <a:lstStyle/>
          <a:p>
            <a:pPr defTabSz="685068" eaLnBrk="1" hangingPunct="1"/>
            <a:r>
              <a:rPr lang="de-DE" sz="2397" b="1" dirty="0">
                <a:solidFill>
                  <a:srgbClr val="2D4B9B"/>
                </a:solidFill>
                <a:cs typeface="Arial" charset="0"/>
              </a:rPr>
              <a:t>ESA CCI* Land-</a:t>
            </a:r>
            <a:r>
              <a:rPr lang="de-DE" sz="2397" b="1" dirty="0" err="1">
                <a:solidFill>
                  <a:srgbClr val="2D4B9B"/>
                </a:solidFill>
                <a:cs typeface="Arial" charset="0"/>
              </a:rPr>
              <a:t>use</a:t>
            </a:r>
            <a:r>
              <a:rPr lang="de-DE" sz="2397" b="1" dirty="0">
                <a:solidFill>
                  <a:srgbClr val="2D4B9B"/>
                </a:solidFill>
                <a:cs typeface="Arial" charset="0"/>
              </a:rPr>
              <a:t> </a:t>
            </a:r>
            <a:r>
              <a:rPr lang="de-DE" sz="2397" b="1" dirty="0" err="1">
                <a:solidFill>
                  <a:srgbClr val="2D4B9B"/>
                </a:solidFill>
                <a:cs typeface="Arial" charset="0"/>
              </a:rPr>
              <a:t>data</a:t>
            </a:r>
            <a:endParaRPr lang="de-DE" sz="2397" b="1" dirty="0">
              <a:solidFill>
                <a:srgbClr val="2D4B9B"/>
              </a:solidFill>
              <a:cs typeface="Arial" charset="0"/>
            </a:endParaRPr>
          </a:p>
          <a:p>
            <a:pPr defTabSz="685068" eaLnBrk="1" hangingPunct="1"/>
            <a:r>
              <a:rPr lang="de-DE" sz="1498" dirty="0">
                <a:solidFill>
                  <a:srgbClr val="000000"/>
                </a:solidFill>
                <a:cs typeface="Arial" charset="0"/>
              </a:rPr>
              <a:t>*</a:t>
            </a:r>
            <a:r>
              <a:rPr lang="de-DE" sz="1498" dirty="0" err="1">
                <a:solidFill>
                  <a:srgbClr val="000000"/>
                </a:solidFill>
                <a:cs typeface="Arial" charset="0"/>
              </a:rPr>
              <a:t>climate</a:t>
            </a:r>
            <a:r>
              <a:rPr lang="de-DE" sz="1498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498" dirty="0" err="1">
                <a:solidFill>
                  <a:srgbClr val="000000"/>
                </a:solidFill>
                <a:cs typeface="Arial" charset="0"/>
              </a:rPr>
              <a:t>change</a:t>
            </a:r>
            <a:r>
              <a:rPr lang="de-DE" sz="1498" dirty="0">
                <a:solidFill>
                  <a:srgbClr val="000000"/>
                </a:solidFill>
                <a:cs typeface="Arial" charset="0"/>
              </a:rPr>
              <a:t> initiative</a:t>
            </a:r>
            <a:endParaRPr lang="de-DE" sz="1498" b="1" dirty="0">
              <a:solidFill>
                <a:srgbClr val="2D4B9B"/>
              </a:solidFill>
              <a:cs typeface="Arial" charset="0"/>
            </a:endParaRPr>
          </a:p>
        </p:txBody>
      </p:sp>
      <p:pic>
        <p:nvPicPr>
          <p:cNvPr id="27650" name="Picture 2" descr="Z:\jhelmert\peatl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2" y="791407"/>
            <a:ext cx="3506737" cy="207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jhelmert\mire_r03b0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2" y="2625700"/>
            <a:ext cx="3614637" cy="21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>
          <a:xfrm>
            <a:off x="3843947" y="953256"/>
            <a:ext cx="4990087" cy="3765033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marL="256901" indent="-256901" defTabSz="685068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349" dirty="0">
                <a:solidFill>
                  <a:srgbClr val="000000"/>
                </a:solidFill>
                <a:cs typeface="Arial" charset="0"/>
              </a:rPr>
              <a:t>Outcome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from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COSMO-D2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experiments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with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MIRE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parameterization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: </a:t>
            </a:r>
          </a:p>
          <a:p>
            <a:pPr marL="256901" indent="-256901" defTabSz="685068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349" dirty="0">
                <a:solidFill>
                  <a:srgbClr val="000000"/>
                </a:solidFill>
                <a:cs typeface="Arial" charset="0"/>
              </a:rPr>
              <a:t>New land-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use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data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(ESA CCI)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can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provide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improved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representation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of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active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mires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compared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000000"/>
                </a:solidFill>
                <a:cs typeface="Arial" charset="0"/>
              </a:rPr>
              <a:t>to</a:t>
            </a:r>
            <a:r>
              <a:rPr lang="de-DE" sz="1349" dirty="0">
                <a:solidFill>
                  <a:srgbClr val="000000"/>
                </a:solidFill>
                <a:cs typeface="Arial" charset="0"/>
              </a:rPr>
              <a:t> FAO </a:t>
            </a:r>
          </a:p>
          <a:p>
            <a:pPr marL="256901" indent="-256901" defTabSz="685068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349" b="1" dirty="0">
                <a:solidFill>
                  <a:srgbClr val="1160D4"/>
                </a:solidFill>
                <a:cs typeface="Arial" charset="0"/>
              </a:rPr>
              <a:t>Advantages </a:t>
            </a:r>
            <a:r>
              <a:rPr lang="de-DE" sz="1349" b="1" dirty="0" err="1">
                <a:solidFill>
                  <a:srgbClr val="1160D4"/>
                </a:solidFill>
                <a:cs typeface="Arial" charset="0"/>
              </a:rPr>
              <a:t>of</a:t>
            </a:r>
            <a:r>
              <a:rPr lang="de-DE" sz="1349" b="1" dirty="0">
                <a:solidFill>
                  <a:srgbClr val="1160D4"/>
                </a:solidFill>
                <a:cs typeface="Arial" charset="0"/>
              </a:rPr>
              <a:t> ESA CCI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:</a:t>
            </a:r>
          </a:p>
          <a:p>
            <a:pPr marL="713910" lvl="1" indent="-256901" defTabSz="685068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349" dirty="0">
                <a:solidFill>
                  <a:srgbClr val="1160D4"/>
                </a:solidFill>
                <a:cs typeface="Arial" charset="0"/>
              </a:rPr>
              <a:t>Higher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resolution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(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compared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to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FAO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soil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)</a:t>
            </a:r>
          </a:p>
          <a:p>
            <a:pPr marL="713910" lvl="1" indent="-256901" defTabSz="685068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349" dirty="0">
                <a:solidFill>
                  <a:srgbClr val="1160D4"/>
                </a:solidFill>
                <a:cs typeface="Arial" charset="0"/>
              </a:rPr>
              <a:t>Higher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granularity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compared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to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GlobCover2009 (38 vs. 23 land-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use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classes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and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full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global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coverage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)</a:t>
            </a:r>
          </a:p>
          <a:p>
            <a:pPr marL="713910" lvl="1" indent="-256901" defTabSz="685068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Periodic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updates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(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advantage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in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reanalysis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 </a:t>
            </a:r>
            <a:r>
              <a:rPr lang="de-DE" sz="1349" dirty="0" err="1">
                <a:solidFill>
                  <a:srgbClr val="1160D4"/>
                </a:solidFill>
                <a:cs typeface="Arial" charset="0"/>
              </a:rPr>
              <a:t>projects</a:t>
            </a:r>
            <a:r>
              <a:rPr lang="de-DE" sz="1349" dirty="0">
                <a:solidFill>
                  <a:srgbClr val="1160D4"/>
                </a:solidFill>
                <a:cs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024013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1AB5F3-8E74-2E48-B0E8-B134B92CA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/>
              <a:t>critical issues</a:t>
            </a:r>
            <a:endParaRPr lang="en-US" sz="2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E2BC98-2021-734F-9515-292A243938A5}"/>
              </a:ext>
            </a:extLst>
          </p:cNvPr>
          <p:cNvSpPr txBox="1">
            <a:spLocks/>
          </p:cNvSpPr>
          <p:nvPr/>
        </p:nvSpPr>
        <p:spPr>
          <a:xfrm>
            <a:off x="196397" y="893791"/>
            <a:ext cx="8645322" cy="402814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Developing / adapting a new parameterization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means more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 developing / adapting a new parameterization…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Recent developments in WG3b have shown that the following tasks may consume 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considerable amount of resources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Development of new / consolidated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1160D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external parameters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(high resolution, global)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Tuning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(application specific, CALMO methodology)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(global, multiple resolutions, multiple time scales)</a:t>
            </a: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7D6E5F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37DDBE-6D97-C64E-B75E-ADE1D3B040B4}"/>
              </a:ext>
            </a:extLst>
          </p:cNvPr>
          <p:cNvGrpSpPr/>
          <p:nvPr/>
        </p:nvGrpSpPr>
        <p:grpSpPr>
          <a:xfrm>
            <a:off x="196397" y="3050177"/>
            <a:ext cx="8488164" cy="1938923"/>
            <a:chOff x="196397" y="3050177"/>
            <a:chExt cx="8488164" cy="1938923"/>
          </a:xfrm>
        </p:grpSpPr>
        <p:pic>
          <p:nvPicPr>
            <p:cNvPr id="4" name="Grafik 4">
              <a:extLst>
                <a:ext uri="{FF2B5EF4-FFF2-40B4-BE49-F238E27FC236}">
                  <a16:creationId xmlns:a16="http://schemas.microsoft.com/office/drawing/2014/main" id="{832AE212-C317-0248-AE40-C6A6EF70E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397" y="3222710"/>
              <a:ext cx="2420694" cy="1449996"/>
            </a:xfrm>
            <a:prstGeom prst="rect">
              <a:avLst/>
            </a:prstGeom>
          </p:spPr>
        </p:pic>
        <p:pic>
          <p:nvPicPr>
            <p:cNvPr id="5" name="Grafik 1">
              <a:extLst>
                <a:ext uri="{FF2B5EF4-FFF2-40B4-BE49-F238E27FC236}">
                  <a16:creationId xmlns:a16="http://schemas.microsoft.com/office/drawing/2014/main" id="{592EC2B6-8FC2-FF46-8C54-F1D72B3C1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091" y="3222709"/>
              <a:ext cx="2420695" cy="1449997"/>
            </a:xfrm>
            <a:prstGeom prst="rect">
              <a:avLst/>
            </a:prstGeom>
          </p:spPr>
        </p:pic>
        <p:pic>
          <p:nvPicPr>
            <p:cNvPr id="6" name="Grafik 2">
              <a:extLst>
                <a:ext uri="{FF2B5EF4-FFF2-40B4-BE49-F238E27FC236}">
                  <a16:creationId xmlns:a16="http://schemas.microsoft.com/office/drawing/2014/main" id="{A70D7079-0A3B-334C-96B0-FD24EB792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724" y="3050177"/>
              <a:ext cx="3055837" cy="1803906"/>
            </a:xfrm>
            <a:prstGeom prst="rect">
              <a:avLst/>
            </a:prstGeom>
          </p:spPr>
        </p:pic>
        <p:sp>
          <p:nvSpPr>
            <p:cNvPr id="8" name="Ellipse 11">
              <a:extLst>
                <a:ext uri="{FF2B5EF4-FFF2-40B4-BE49-F238E27FC236}">
                  <a16:creationId xmlns:a16="http://schemas.microsoft.com/office/drawing/2014/main" id="{CF95FB5B-7E71-1A42-930E-DFAF57C57E6C}"/>
                </a:ext>
              </a:extLst>
            </p:cNvPr>
            <p:cNvSpPr/>
            <p:nvPr/>
          </p:nvSpPr>
          <p:spPr bwMode="auto">
            <a:xfrm>
              <a:off x="6379459" y="4290003"/>
              <a:ext cx="492877" cy="31874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F250C75-BFC3-5C44-BBB5-D55E510BE656}"/>
                </a:ext>
              </a:extLst>
            </p:cNvPr>
            <p:cNvSpPr txBox="1"/>
            <p:nvPr/>
          </p:nvSpPr>
          <p:spPr>
            <a:xfrm>
              <a:off x="215954" y="4558213"/>
              <a:ext cx="77973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Surface </a:t>
              </a:r>
              <a:r>
                <a:rPr kumimoji="0" lang="de-DE" sz="11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albedo</a:t>
              </a:r>
              <a:br>
                <a:rPr kumimoji="0" lang="de-DE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</a:br>
              <a:r>
                <a:rPr kumimoji="0" lang="de-DE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EXTPAR </a:t>
              </a:r>
              <a:r>
                <a:rPr kumimoji="0" lang="de-DE" sz="11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GlobCover</a:t>
              </a:r>
              <a:r>
                <a:rPr kumimoji="0" lang="de-DE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/GLCC                    </a:t>
              </a:r>
              <a:r>
                <a:rPr kumimoji="0" lang="de-DE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Wingdings" pitchFamily="2" charset="2"/>
                </a:rPr>
                <a:t> </a:t>
              </a:r>
              <a:r>
                <a:rPr kumimoji="0" lang="de-DE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de-DE" sz="11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EXTPAR ESA CCI                                           </a:t>
              </a:r>
              <a:r>
                <a:rPr kumimoji="0" lang="de-D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 </a:t>
              </a:r>
              <a:r>
                <a:rPr kumimoji="0" lang="de-DE" sz="11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degraded</a:t>
              </a:r>
              <a:r>
                <a:rPr kumimoji="0" lang="de-D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 </a:t>
              </a:r>
              <a:r>
                <a:rPr kumimoji="0" lang="de-DE" sz="11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near</a:t>
              </a:r>
              <a:r>
                <a:rPr kumimoji="0" lang="de-D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 </a:t>
              </a:r>
              <a:r>
                <a:rPr kumimoji="0" lang="de-DE" sz="11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surface</a:t>
              </a:r>
              <a:r>
                <a:rPr kumimoji="0" lang="de-DE" sz="11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Wingdings" pitchFamily="2" charset="2"/>
                </a:rPr>
                <a:t> T !</a:t>
              </a:r>
              <a:endParaRPr kumimoji="0" lang="de-DE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Ellipse 11">
              <a:extLst>
                <a:ext uri="{FF2B5EF4-FFF2-40B4-BE49-F238E27FC236}">
                  <a16:creationId xmlns:a16="http://schemas.microsoft.com/office/drawing/2014/main" id="{30563E00-FDB5-234C-9361-7444974C8145}"/>
                </a:ext>
              </a:extLst>
            </p:cNvPr>
            <p:cNvSpPr/>
            <p:nvPr/>
          </p:nvSpPr>
          <p:spPr bwMode="auto">
            <a:xfrm>
              <a:off x="842921" y="4301151"/>
              <a:ext cx="492877" cy="31874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Ellipse 11">
              <a:extLst>
                <a:ext uri="{FF2B5EF4-FFF2-40B4-BE49-F238E27FC236}">
                  <a16:creationId xmlns:a16="http://schemas.microsoft.com/office/drawing/2014/main" id="{E33D1D31-E809-314E-9403-F6494F569572}"/>
                </a:ext>
              </a:extLst>
            </p:cNvPr>
            <p:cNvSpPr/>
            <p:nvPr/>
          </p:nvSpPr>
          <p:spPr bwMode="auto">
            <a:xfrm>
              <a:off x="3263615" y="4298006"/>
              <a:ext cx="492877" cy="31874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845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71816" y="197959"/>
            <a:ext cx="4944262" cy="512625"/>
          </a:xfrm>
        </p:spPr>
        <p:txBody>
          <a:bodyPr/>
          <a:lstStyle/>
          <a:p>
            <a:pPr eaLnBrk="1" hangingPunct="1"/>
            <a:r>
              <a:rPr lang="de-DE" sz="2098" dirty="0"/>
              <a:t> </a:t>
            </a:r>
            <a:br>
              <a:rPr lang="de-DE" sz="2098" dirty="0"/>
            </a:br>
            <a:r>
              <a:rPr lang="en-US" sz="2697" dirty="0"/>
              <a:t>EXTPAR – Outlook 2021</a:t>
            </a:r>
            <a:endParaRPr lang="de-DE" b="0" i="1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822870" y="4777411"/>
            <a:ext cx="2169440" cy="195059"/>
          </a:xfrm>
        </p:spPr>
        <p:txBody>
          <a:bodyPr/>
          <a:lstStyle>
            <a:lvl1pPr>
              <a:defRPr b="1"/>
            </a:lvl1pPr>
          </a:lstStyle>
          <a:p>
            <a:pPr defTabSz="685068" eaLnBrk="1" hangingPunct="1">
              <a:defRPr/>
            </a:pPr>
            <a:r>
              <a:rPr lang="de-DE" sz="1349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2737707" y="853036"/>
            <a:ext cx="2880577" cy="4396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888474" y="916319"/>
            <a:ext cx="2693879" cy="369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798" dirty="0">
                <a:solidFill>
                  <a:srgbClr val="000000"/>
                </a:solidFill>
                <a:cs typeface="Arial" charset="0"/>
              </a:rPr>
              <a:t>EXTPAR work packages</a:t>
            </a:r>
            <a:endParaRPr lang="de-DE" sz="1798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471815" y="1435115"/>
            <a:ext cx="1553468" cy="5493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71914" y="1571434"/>
            <a:ext cx="598241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Code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427978" y="1422850"/>
            <a:ext cx="1553468" cy="561615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32882" y="1565302"/>
            <a:ext cx="790601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Content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136543" y="1422850"/>
            <a:ext cx="1553468" cy="56161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72096" y="1571434"/>
            <a:ext cx="1204176" cy="299954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Infrastructure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416596" y="2654588"/>
            <a:ext cx="2328706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624756" y="2723068"/>
            <a:ext cx="1242648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B050"/>
                </a:solidFill>
                <a:cs typeface="Arial" charset="0"/>
              </a:rPr>
              <a:t>B2 </a:t>
            </a:r>
            <a:r>
              <a:rPr lang="en-US" sz="1349" dirty="0" err="1">
                <a:solidFill>
                  <a:srgbClr val="00B050"/>
                </a:solidFill>
                <a:cs typeface="Arial" charset="0"/>
              </a:rPr>
              <a:t>SoilGrids</a:t>
            </a:r>
            <a:r>
              <a:rPr lang="en-US" sz="1349" dirty="0">
                <a:solidFill>
                  <a:srgbClr val="00B050"/>
                </a:solidFill>
                <a:cs typeface="Arial" charset="0"/>
              </a:rPr>
              <a:t>  </a:t>
            </a:r>
            <a:endParaRPr lang="de-DE" sz="1349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416596" y="3197286"/>
            <a:ext cx="2328706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626625" y="3274729"/>
            <a:ext cx="1021433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B050"/>
                </a:solidFill>
                <a:cs typeface="Arial" charset="0"/>
              </a:rPr>
              <a:t>B3 Pollen  </a:t>
            </a:r>
            <a:endParaRPr lang="de-DE" sz="1349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3416596" y="2102824"/>
            <a:ext cx="2328706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635716" y="2180268"/>
            <a:ext cx="2069862" cy="2999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B050"/>
                </a:solidFill>
                <a:cs typeface="Arial" charset="0"/>
              </a:rPr>
              <a:t>B1 ESA CCI </a:t>
            </a:r>
            <a:r>
              <a:rPr lang="en-US" sz="1349" dirty="0" err="1">
                <a:solidFill>
                  <a:srgbClr val="00B050"/>
                </a:solidFill>
                <a:cs typeface="Arial" charset="0"/>
              </a:rPr>
              <a:t>LandCover</a:t>
            </a:r>
            <a:r>
              <a:rPr lang="en-US" sz="1349" dirty="0">
                <a:solidFill>
                  <a:srgbClr val="00B050"/>
                </a:solidFill>
                <a:cs typeface="Arial" charset="0"/>
              </a:rPr>
              <a:t> </a:t>
            </a:r>
            <a:endParaRPr lang="de-DE" sz="1349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3416597" y="2102824"/>
            <a:ext cx="180309" cy="43159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3416595" y="3197286"/>
            <a:ext cx="176968" cy="43159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416596" y="2654588"/>
            <a:ext cx="176968" cy="43159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460433" y="2072368"/>
            <a:ext cx="2520494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693257" y="2149812"/>
            <a:ext cx="2108269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A1 Disk cache approach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460434" y="2072368"/>
            <a:ext cx="191586" cy="43159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481896" y="2654588"/>
            <a:ext cx="2499031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93257" y="2732348"/>
            <a:ext cx="2040943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A2 fast topo processing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460434" y="2654904"/>
            <a:ext cx="191586" cy="43159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460434" y="3192194"/>
            <a:ext cx="2520494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693890" y="3269638"/>
            <a:ext cx="2345707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A3 register raw, buffer, </a:t>
            </a:r>
            <a:r>
              <a:rPr lang="en-US" sz="1349" dirty="0" err="1">
                <a:solidFill>
                  <a:srgbClr val="000000"/>
                </a:solidFill>
                <a:cs typeface="Arial" charset="0"/>
              </a:rPr>
              <a:t>grib</a:t>
            </a:r>
            <a:r>
              <a:rPr lang="en-US" sz="1349" dirty="0">
                <a:solidFill>
                  <a:srgbClr val="000000"/>
                </a:solidFill>
                <a:cs typeface="Arial" charset="0"/>
              </a:rPr>
              <a:t> 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460434" y="3192194"/>
            <a:ext cx="192106" cy="43159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Rechteck 38"/>
          <p:cNvSpPr/>
          <p:nvPr/>
        </p:nvSpPr>
        <p:spPr bwMode="auto">
          <a:xfrm>
            <a:off x="6125163" y="2654588"/>
            <a:ext cx="2455671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6366575" y="2714755"/>
            <a:ext cx="2060179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C2 </a:t>
            </a:r>
            <a:r>
              <a:rPr lang="en-US" sz="1349" dirty="0" err="1">
                <a:solidFill>
                  <a:srgbClr val="000000"/>
                </a:solidFill>
                <a:cs typeface="Arial" charset="0"/>
              </a:rPr>
              <a:t>cmake</a:t>
            </a:r>
            <a:r>
              <a:rPr lang="en-US" sz="1349" dirty="0">
                <a:solidFill>
                  <a:srgbClr val="000000"/>
                </a:solidFill>
                <a:cs typeface="Arial" charset="0"/>
              </a:rPr>
              <a:t> environment 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Rechteck 40"/>
          <p:cNvSpPr/>
          <p:nvPr/>
        </p:nvSpPr>
        <p:spPr bwMode="auto">
          <a:xfrm>
            <a:off x="6125163" y="3197286"/>
            <a:ext cx="2455671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376757" y="3274729"/>
            <a:ext cx="2073003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C3 Repository @DKRZ 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6125163" y="2102824"/>
            <a:ext cx="2440483" cy="431598"/>
            <a:chOff x="5007446" y="3100289"/>
            <a:chExt cx="2913023" cy="576064"/>
          </a:xfrm>
        </p:grpSpPr>
        <p:sp>
          <p:nvSpPr>
            <p:cNvPr id="44" name="Rechteck 43"/>
            <p:cNvSpPr/>
            <p:nvPr/>
          </p:nvSpPr>
          <p:spPr bwMode="auto">
            <a:xfrm>
              <a:off x="5007446" y="3100289"/>
              <a:ext cx="2913023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09" tIns="34254" rIns="68509" bIns="34254" numCol="1" rtlCol="0" anchor="t" anchorCtr="0" compatLnSpc="1">
              <a:prstTxWarp prst="textNoShape">
                <a:avLst/>
              </a:prstTxWarp>
            </a:bodyPr>
            <a:lstStyle/>
            <a:p>
              <a:pPr defTabSz="685068"/>
              <a:endParaRPr lang="de-DE" sz="1349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5294490" y="3203655"/>
              <a:ext cx="2447602" cy="4003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068" eaLnBrk="1" hangingPunct="1"/>
              <a:r>
                <a:rPr lang="en-US" sz="1349" dirty="0">
                  <a:solidFill>
                    <a:srgbClr val="000000"/>
                  </a:solidFill>
                  <a:cs typeface="Arial" charset="0"/>
                </a:rPr>
                <a:t>C1 raw data processing </a:t>
              </a:r>
              <a:endParaRPr lang="de-DE" sz="1349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5007446" y="3100289"/>
              <a:ext cx="236203" cy="57606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509" tIns="34254" rIns="68509" bIns="34254" numCol="1" rtlCol="0" anchor="t" anchorCtr="0" compatLnSpc="1">
              <a:prstTxWarp prst="textNoShape">
                <a:avLst/>
              </a:prstTxWarp>
            </a:bodyPr>
            <a:lstStyle/>
            <a:p>
              <a:pPr defTabSz="685068"/>
              <a:endParaRPr lang="de-DE" sz="1349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7" name="Rechteck 46"/>
          <p:cNvSpPr/>
          <p:nvPr/>
        </p:nvSpPr>
        <p:spPr bwMode="auto">
          <a:xfrm>
            <a:off x="6125162" y="3197286"/>
            <a:ext cx="176968" cy="43159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" name="Rechteck 47"/>
          <p:cNvSpPr/>
          <p:nvPr/>
        </p:nvSpPr>
        <p:spPr bwMode="auto">
          <a:xfrm>
            <a:off x="6125162" y="2654588"/>
            <a:ext cx="176968" cy="43159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9" name="Rechteck 48"/>
          <p:cNvSpPr/>
          <p:nvPr/>
        </p:nvSpPr>
        <p:spPr bwMode="auto">
          <a:xfrm>
            <a:off x="6125163" y="3739984"/>
            <a:ext cx="2455671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6376756" y="3817427"/>
            <a:ext cx="2310248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C4 Input data maintenance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" name="Rechteck 50"/>
          <p:cNvSpPr/>
          <p:nvPr/>
        </p:nvSpPr>
        <p:spPr bwMode="auto">
          <a:xfrm>
            <a:off x="6125162" y="3739984"/>
            <a:ext cx="176968" cy="43159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" name="Rechteck 52"/>
          <p:cNvSpPr/>
          <p:nvPr/>
        </p:nvSpPr>
        <p:spPr bwMode="auto">
          <a:xfrm>
            <a:off x="458223" y="3755847"/>
            <a:ext cx="2522705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91677" y="3833291"/>
            <a:ext cx="2252540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A4 code replacement- </a:t>
            </a:r>
            <a:r>
              <a:rPr lang="en-US" sz="1349" dirty="0" err="1">
                <a:solidFill>
                  <a:srgbClr val="000000"/>
                </a:solidFill>
                <a:cs typeface="Arial" charset="0"/>
              </a:rPr>
              <a:t>cdo</a:t>
            </a:r>
            <a:r>
              <a:rPr lang="en-US" sz="1349" dirty="0">
                <a:solidFill>
                  <a:srgbClr val="000000"/>
                </a:solidFill>
                <a:cs typeface="Arial" charset="0"/>
              </a:rPr>
              <a:t> 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5" name="Rechteck 54"/>
          <p:cNvSpPr/>
          <p:nvPr/>
        </p:nvSpPr>
        <p:spPr bwMode="auto">
          <a:xfrm>
            <a:off x="458222" y="3755847"/>
            <a:ext cx="192106" cy="43159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" name="Rechteck 55"/>
          <p:cNvSpPr/>
          <p:nvPr/>
        </p:nvSpPr>
        <p:spPr bwMode="auto">
          <a:xfrm>
            <a:off x="3416595" y="3771664"/>
            <a:ext cx="2328708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7" name="Rechteck 56"/>
          <p:cNvSpPr/>
          <p:nvPr/>
        </p:nvSpPr>
        <p:spPr>
          <a:xfrm>
            <a:off x="3626623" y="3849107"/>
            <a:ext cx="2291012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B050"/>
                </a:solidFill>
                <a:cs typeface="Arial" charset="0"/>
              </a:rPr>
              <a:t>B4 Global hires orography  </a:t>
            </a:r>
            <a:endParaRPr lang="de-DE" sz="1349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58" name="Rechteck 57"/>
          <p:cNvSpPr/>
          <p:nvPr/>
        </p:nvSpPr>
        <p:spPr bwMode="auto">
          <a:xfrm>
            <a:off x="3416594" y="3771664"/>
            <a:ext cx="176968" cy="431598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9" name="Rechteck 58"/>
          <p:cNvSpPr/>
          <p:nvPr/>
        </p:nvSpPr>
        <p:spPr bwMode="auto">
          <a:xfrm>
            <a:off x="6125163" y="4249026"/>
            <a:ext cx="2455671" cy="4315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0" name="Rechteck 59"/>
          <p:cNvSpPr/>
          <p:nvPr/>
        </p:nvSpPr>
        <p:spPr>
          <a:xfrm>
            <a:off x="6376757" y="4326470"/>
            <a:ext cx="2069797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dirty="0">
                <a:solidFill>
                  <a:srgbClr val="000000"/>
                </a:solidFill>
                <a:cs typeface="Arial" charset="0"/>
              </a:rPr>
              <a:t>C5 Unified web interface</a:t>
            </a:r>
            <a:endParaRPr lang="de-DE" sz="1349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" name="Rechteck 60"/>
          <p:cNvSpPr/>
          <p:nvPr/>
        </p:nvSpPr>
        <p:spPr bwMode="auto">
          <a:xfrm>
            <a:off x="6125162" y="4249026"/>
            <a:ext cx="176968" cy="43159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09" tIns="34254" rIns="68509" bIns="34254" numCol="1" rtlCol="0" anchor="t" anchorCtr="0" compatLnSpc="1">
            <a:prstTxWarp prst="textNoShape">
              <a:avLst/>
            </a:prstTxWarp>
          </a:bodyPr>
          <a:lstStyle/>
          <a:p>
            <a:pPr defTabSz="685068"/>
            <a:endParaRPr lang="de-DE" sz="1349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F76DB7-5364-CF48-92CF-35AFE54F0BB2}"/>
              </a:ext>
            </a:extLst>
          </p:cNvPr>
          <p:cNvSpPr/>
          <p:nvPr/>
        </p:nvSpPr>
        <p:spPr bwMode="auto">
          <a:xfrm>
            <a:off x="3324078" y="1348614"/>
            <a:ext cx="2528082" cy="3332010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Rechteck 56">
            <a:extLst>
              <a:ext uri="{FF2B5EF4-FFF2-40B4-BE49-F238E27FC236}">
                <a16:creationId xmlns:a16="http://schemas.microsoft.com/office/drawing/2014/main" id="{D91D07B5-D184-DE4E-9C05-36183C14446E}"/>
              </a:ext>
            </a:extLst>
          </p:cNvPr>
          <p:cNvSpPr/>
          <p:nvPr/>
        </p:nvSpPr>
        <p:spPr>
          <a:xfrm>
            <a:off x="3658008" y="4314012"/>
            <a:ext cx="1776448" cy="299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068" eaLnBrk="1" hangingPunct="1"/>
            <a:r>
              <a:rPr lang="en-US" sz="1349" i="1" dirty="0">
                <a:solidFill>
                  <a:srgbClr val="00B050"/>
                </a:solidFill>
                <a:cs typeface="Arial" charset="0"/>
              </a:rPr>
              <a:t>+ Urban parameters </a:t>
            </a:r>
            <a:endParaRPr lang="de-DE" sz="1349" i="1" dirty="0">
              <a:solidFill>
                <a:srgbClr val="00B05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15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16" grpId="0" animBg="1"/>
      <p:bldP spid="17" grpId="0" animBg="1"/>
      <p:bldP spid="24" grpId="0" animBg="1"/>
      <p:bldP spid="25" grpId="0" animBg="1"/>
      <p:bldP spid="26" grpId="0" animBg="1"/>
      <p:bldP spid="28" grpId="0" animBg="1"/>
      <p:bldP spid="29" grpId="0"/>
      <p:bldP spid="30" grpId="0" animBg="1"/>
      <p:bldP spid="32" grpId="0" animBg="1"/>
      <p:bldP spid="33" grpId="0"/>
      <p:bldP spid="34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/>
      <p:bldP spid="47" grpId="0" animBg="1"/>
      <p:bldP spid="48" grpId="0" animBg="1"/>
      <p:bldP spid="49" grpId="0" animBg="1"/>
      <p:bldP spid="50" grpId="0"/>
      <p:bldP spid="51" grpId="0" animBg="1"/>
      <p:bldP spid="53" grpId="0" animBg="1"/>
      <p:bldP spid="54" grpId="0"/>
      <p:bldP spid="55" grpId="0" animBg="1"/>
      <p:bldP spid="56" grpId="0" animBg="1"/>
      <p:bldP spid="57" grpId="0"/>
      <p:bldP spid="58" grpId="0" animBg="1"/>
      <p:bldP spid="59" grpId="0" animBg="1"/>
      <p:bldP spid="60" grpId="0"/>
      <p:bldP spid="61" grpId="0" animBg="1"/>
      <p:bldP spid="62" grpId="0"/>
    </p:bld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WD - Master Aufzählung Punkte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D4B9B"/>
      </a:accent1>
      <a:accent2>
        <a:srgbClr val="96B9DC"/>
      </a:accent2>
      <a:accent3>
        <a:srgbClr val="FFFFFF"/>
      </a:accent3>
      <a:accent4>
        <a:srgbClr val="000000"/>
      </a:accent4>
      <a:accent5>
        <a:srgbClr val="ADB1CB"/>
      </a:accent5>
      <a:accent6>
        <a:srgbClr val="87A7C7"/>
      </a:accent6>
      <a:hlink>
        <a:srgbClr val="2E41CC"/>
      </a:hlink>
      <a:folHlink>
        <a:srgbClr val="E10019"/>
      </a:folHlink>
    </a:clrScheme>
    <a:fontScheme name="1_DWD - Master Aufzählung Punk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WD - Master Aufzählung Punk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WD - Master Aufzählung Punk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WD - Master Aufzählung Punk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10794</TotalTime>
  <Words>1435</Words>
  <Application>Microsoft Macintosh PowerPoint</Application>
  <PresentationFormat>On-screen Show (16:9)</PresentationFormat>
  <Paragraphs>180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Courier New</vt:lpstr>
      <vt:lpstr>Roboto Light</vt:lpstr>
      <vt:lpstr>Times</vt:lpstr>
      <vt:lpstr>Times New Roman</vt:lpstr>
      <vt:lpstr>Wingdings</vt:lpstr>
      <vt:lpstr>1_Kreuzraster komplett</vt:lpstr>
      <vt:lpstr>1_DWD - Master Aufzählung Punkte</vt:lpstr>
      <vt:lpstr>2_DWD - Master Aufzählung Punkte</vt:lpstr>
      <vt:lpstr> Some important tools  (WG3b / WG4: Status Report)</vt:lpstr>
      <vt:lpstr>PowerPoint Presentation</vt:lpstr>
      <vt:lpstr>PowerPoint Presentation</vt:lpstr>
      <vt:lpstr>From COSMO to ICON model</vt:lpstr>
      <vt:lpstr>EXTPAR Status</vt:lpstr>
      <vt:lpstr>PowerPoint Presentation</vt:lpstr>
      <vt:lpstr>PowerPoint Presentation</vt:lpstr>
      <vt:lpstr>Some critical issues</vt:lpstr>
      <vt:lpstr>  EXTPAR – Outlook 2021</vt:lpstr>
      <vt:lpstr>PowerPoint Presentation</vt:lpstr>
      <vt:lpstr>TSA Status</vt:lpstr>
      <vt:lpstr>TSA Outlook </vt:lpstr>
      <vt:lpstr>PowerPoint Presentation</vt:lpstr>
      <vt:lpstr>Fieldextra Status v13.0.0 (06.06.19), v13.1.0 (25.10.19), v13.2.0 (17.04.20), v13.3.0 (11.2020) </vt:lpstr>
      <vt:lpstr>Fieldextra Outlook</vt:lpstr>
      <vt:lpstr>Thank you! Questions or Comments?</vt:lpstr>
    </vt:vector>
  </TitlesOfParts>
  <Company>MeteoSwiss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SAINT –  Status &amp; Future plans</dc:title>
  <dc:creator>Bellaire Sascha</dc:creator>
  <cp:lastModifiedBy>Jean-Marie Bettems</cp:lastModifiedBy>
  <cp:revision>276</cp:revision>
  <cp:lastPrinted>2016-02-16T15:38:09Z</cp:lastPrinted>
  <dcterms:created xsi:type="dcterms:W3CDTF">2020-01-16T08:19:36Z</dcterms:created>
  <dcterms:modified xsi:type="dcterms:W3CDTF">2020-09-09T09:02:30Z</dcterms:modified>
</cp:coreProperties>
</file>