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1"/>
  </p:notesMasterIdLst>
  <p:handoutMasterIdLst>
    <p:handoutMasterId r:id="rId12"/>
  </p:handoutMasterIdLst>
  <p:sldIdLst>
    <p:sldId id="260" r:id="rId5"/>
    <p:sldId id="306" r:id="rId6"/>
    <p:sldId id="307" r:id="rId7"/>
    <p:sldId id="308" r:id="rId8"/>
    <p:sldId id="309" r:id="rId9"/>
    <p:sldId id="310" r:id="rId10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0D4"/>
    <a:srgbClr val="FF0000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7017" autoAdjust="0"/>
  </p:normalViewPr>
  <p:slideViewPr>
    <p:cSldViewPr snapToGrid="0" showGuides="1">
      <p:cViewPr varScale="1">
        <p:scale>
          <a:sx n="145" d="100"/>
          <a:sy n="145" d="100"/>
        </p:scale>
        <p:origin x="1784" y="176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WG3a</a:t>
            </a:r>
          </a:p>
          <a:p>
            <a:r>
              <a:rPr lang="en-US" dirty="0"/>
              <a:t>Hope I forgot nothing</a:t>
            </a:r>
          </a:p>
          <a:p>
            <a:r>
              <a:rPr lang="en-US" dirty="0"/>
              <a:t>Blue: more details coming later / Grey: proposal for new  PT or PP in preparation /  group of people involved, availability</a:t>
            </a:r>
          </a:p>
          <a:p>
            <a:r>
              <a:rPr lang="en-US" dirty="0"/>
              <a:t>See also WG3b parallel session repo for more information (e.g. </a:t>
            </a:r>
            <a:r>
              <a:rPr lang="en-US"/>
              <a:t>VAINT)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43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developments still in COSMO, but we are lucky because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833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lessons learnt … </a:t>
            </a:r>
          </a:p>
          <a:p>
            <a:r>
              <a:rPr lang="en-US" dirty="0"/>
              <a:t>Maybe evident for core model developers at DWD, but useful when planning developments outside of this </a:t>
            </a:r>
            <a:r>
              <a:rPr lang="en-US"/>
              <a:t>core group…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9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442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88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A81A7005-2854-814D-B0F0-A27C7B21C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75050"/>
            <a:ext cx="1798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0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-model.org/view/repository/GM-2020/WG3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ean-marie.bettems@meteoswiss.ch" TargetMode="External"/><Relationship Id="rId5" Type="http://schemas.openxmlformats.org/officeDocument/2006/relationships/hyperlink" Target="mailto:wg3b@cosmo-model.org" TargetMode="External"/><Relationship Id="rId4" Type="http://schemas.openxmlformats.org/officeDocument/2006/relationships/hyperlink" Target="http://www.cosmo-model.org/content/tasks/workGroups/wg3b/default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279" y="1020030"/>
            <a:ext cx="7617600" cy="1793137"/>
          </a:xfrm>
        </p:spPr>
        <p:txBody>
          <a:bodyPr/>
          <a:lstStyle/>
          <a:p>
            <a:pPr marL="450000" algn="ctr"/>
            <a:br>
              <a:rPr lang="en-GB" sz="2800" dirty="0"/>
            </a:br>
            <a:r>
              <a:rPr lang="en-GB" sz="3600" b="1" dirty="0"/>
              <a:t>Soil and surface activities</a:t>
            </a:r>
            <a:br>
              <a:rPr lang="en-GB" sz="2200" b="1" dirty="0"/>
            </a:br>
            <a:br>
              <a:rPr lang="en-GB" sz="1400" b="1" dirty="0"/>
            </a:br>
            <a:r>
              <a:rPr lang="en-GB" sz="2800" dirty="0"/>
              <a:t>(WG3b: Status Report)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9555" y="3131801"/>
            <a:ext cx="8095487" cy="1639175"/>
          </a:xfrm>
        </p:spPr>
        <p:txBody>
          <a:bodyPr/>
          <a:lstStyle/>
          <a:p>
            <a:pPr algn="ctr"/>
            <a:endParaRPr lang="en-GB" sz="1400" dirty="0"/>
          </a:p>
          <a:p>
            <a:pPr algn="ctr"/>
            <a:r>
              <a:rPr lang="en-GB" sz="1400" dirty="0" err="1"/>
              <a:t>Sascha</a:t>
            </a:r>
            <a:r>
              <a:rPr lang="en-GB" sz="1400" dirty="0"/>
              <a:t> Bellaire</a:t>
            </a:r>
            <a:r>
              <a:rPr lang="en-GB" sz="1400" baseline="30000" dirty="0"/>
              <a:t>1</a:t>
            </a:r>
            <a:r>
              <a:rPr lang="en-GB" sz="1400" dirty="0"/>
              <a:t>, Jean-Marie Bettems</a:t>
            </a:r>
            <a:r>
              <a:rPr lang="en-GB" sz="1400" baseline="30000" dirty="0"/>
              <a:t>1</a:t>
            </a:r>
            <a:r>
              <a:rPr lang="en-GB" sz="1400" dirty="0"/>
              <a:t>, Paola Mercogliano</a:t>
            </a:r>
            <a:r>
              <a:rPr lang="en-GB" sz="1400" baseline="30000" dirty="0"/>
              <a:t>2</a:t>
            </a:r>
            <a:r>
              <a:rPr lang="en-GB" sz="1400" dirty="0"/>
              <a:t>, </a:t>
            </a:r>
            <a:r>
              <a:rPr lang="en-GB" sz="1400" dirty="0" err="1"/>
              <a:t>Antigoni</a:t>
            </a:r>
            <a:r>
              <a:rPr lang="en-GB" sz="1400" dirty="0"/>
              <a:t> Voudouri</a:t>
            </a:r>
            <a:r>
              <a:rPr lang="en-GB" sz="1400" baseline="30000" dirty="0"/>
              <a:t>3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 </a:t>
            </a:r>
            <a:r>
              <a:rPr lang="en-GB" sz="1400" baseline="30000" dirty="0">
                <a:solidFill>
                  <a:srgbClr val="00B050"/>
                </a:solidFill>
              </a:rPr>
              <a:t>1</a:t>
            </a:r>
            <a:r>
              <a:rPr lang="en-GB" sz="1400" dirty="0">
                <a:solidFill>
                  <a:srgbClr val="00B050"/>
                </a:solidFill>
              </a:rPr>
              <a:t>MeteoSwiss, Zurich, Switzerland</a:t>
            </a:r>
          </a:p>
          <a:p>
            <a:pPr algn="ctr"/>
            <a:r>
              <a:rPr lang="en-GB" sz="1400" baseline="30000" dirty="0">
                <a:solidFill>
                  <a:srgbClr val="00B050"/>
                </a:solidFill>
              </a:rPr>
              <a:t>2</a:t>
            </a:r>
            <a:r>
              <a:rPr lang="en-GB" sz="1400" dirty="0">
                <a:solidFill>
                  <a:srgbClr val="00B050"/>
                </a:solidFill>
              </a:rPr>
              <a:t>Centro euro-</a:t>
            </a:r>
            <a:r>
              <a:rPr lang="en-GB" sz="1400" dirty="0" err="1">
                <a:solidFill>
                  <a:srgbClr val="00B050"/>
                </a:solidFill>
              </a:rPr>
              <a:t>Mediterraneo</a:t>
            </a:r>
            <a:r>
              <a:rPr lang="en-GB" sz="1400" dirty="0">
                <a:solidFill>
                  <a:srgbClr val="00B050"/>
                </a:solidFill>
              </a:rPr>
              <a:t> sui </a:t>
            </a:r>
            <a:r>
              <a:rPr lang="en-GB" sz="1400" dirty="0" err="1">
                <a:solidFill>
                  <a:srgbClr val="00B050"/>
                </a:solidFill>
              </a:rPr>
              <a:t>Cambiamenti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Climatici</a:t>
            </a:r>
            <a:r>
              <a:rPr lang="en-GB" sz="1400" dirty="0">
                <a:solidFill>
                  <a:srgbClr val="00B050"/>
                </a:solidFill>
              </a:rPr>
              <a:t>, Italy</a:t>
            </a:r>
          </a:p>
          <a:p>
            <a:pPr algn="ctr"/>
            <a:r>
              <a:rPr lang="en-GB" sz="1400" baseline="30000" dirty="0">
                <a:solidFill>
                  <a:srgbClr val="00B050"/>
                </a:solidFill>
              </a:rPr>
              <a:t>3</a:t>
            </a:r>
            <a:r>
              <a:rPr lang="en-GB" sz="1400" dirty="0">
                <a:solidFill>
                  <a:srgbClr val="00B050"/>
                </a:solidFill>
              </a:rPr>
              <a:t>Hellenic National Meteorological Service, Greece</a:t>
            </a:r>
          </a:p>
          <a:p>
            <a:pPr algn="ctr"/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&amp; surface activities </a:t>
            </a:r>
            <a:r>
              <a:rPr lang="en-US" sz="2800" dirty="0"/>
              <a:t>(WG3 </a:t>
            </a:r>
            <a:r>
              <a:rPr lang="en-US" sz="2800" dirty="0" err="1"/>
              <a:t>a&amp;b</a:t>
            </a:r>
            <a:r>
              <a:rPr lang="en-US" sz="2800" dirty="0"/>
              <a:t>)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160D4"/>
                </a:solidFill>
              </a:rPr>
              <a:t>Reformulation of land surface processes – </a:t>
            </a:r>
            <a:r>
              <a:rPr lang="en-US" sz="1600" b="1" i="1" dirty="0">
                <a:solidFill>
                  <a:srgbClr val="1160D4"/>
                </a:solidFill>
              </a:rPr>
              <a:t>implicit</a:t>
            </a:r>
            <a:r>
              <a:rPr lang="en-US" sz="1600" dirty="0">
                <a:solidFill>
                  <a:srgbClr val="1160D4"/>
                </a:solidFill>
              </a:rPr>
              <a:t> solver, </a:t>
            </a:r>
            <a:r>
              <a:rPr lang="en-US" sz="1600" b="1" i="1" dirty="0">
                <a:solidFill>
                  <a:srgbClr val="1160D4"/>
                </a:solidFill>
              </a:rPr>
              <a:t>consistency</a:t>
            </a:r>
            <a:br>
              <a:rPr lang="en-US" sz="1600" dirty="0"/>
            </a:br>
            <a:r>
              <a:rPr lang="en-US" sz="1600" dirty="0"/>
              <a:t>[PT </a:t>
            </a:r>
            <a:r>
              <a:rPr lang="en-US" sz="1600" dirty="0" err="1"/>
              <a:t>ConSAT</a:t>
            </a:r>
            <a:r>
              <a:rPr lang="en-US" sz="1600" dirty="0"/>
              <a:t>, ▻ 2021Q1]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Revision of </a:t>
            </a:r>
            <a:r>
              <a:rPr lang="en-US" sz="1600" b="1" i="1" dirty="0"/>
              <a:t>interception storage </a:t>
            </a:r>
            <a:r>
              <a:rPr lang="en-US" sz="1600" dirty="0"/>
              <a:t>[PT </a:t>
            </a:r>
            <a:r>
              <a:rPr lang="en-US" sz="1600" dirty="0" err="1"/>
              <a:t>ConSAT</a:t>
            </a:r>
            <a:r>
              <a:rPr lang="en-US" sz="1600" dirty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Revision of TERRA </a:t>
            </a:r>
            <a:r>
              <a:rPr lang="en-US" sz="1600" b="1" i="1" dirty="0"/>
              <a:t>hydrology</a:t>
            </a:r>
            <a:r>
              <a:rPr lang="en-US" sz="1600" dirty="0"/>
              <a:t> [DWD &amp; MCH, ▻ COSMO v6.0]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Effect of </a:t>
            </a:r>
            <a:r>
              <a:rPr lang="en-US" sz="1600" b="1" i="1" dirty="0"/>
              <a:t>vegetation canopy </a:t>
            </a:r>
            <a:r>
              <a:rPr lang="en-US" sz="1600" dirty="0"/>
              <a:t>(skin layer, resistance formulation, semi-transparent layer) [DWD, PT </a:t>
            </a:r>
            <a:r>
              <a:rPr lang="en-US" sz="1600" dirty="0" err="1"/>
              <a:t>ConSAT</a:t>
            </a:r>
            <a:r>
              <a:rPr lang="en-US" sz="1600" dirty="0"/>
              <a:t>, ▻ skin layer available now]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Improved vegetation </a:t>
            </a:r>
            <a:r>
              <a:rPr lang="en-US" sz="1600" b="1" i="1" dirty="0"/>
              <a:t>phenology</a:t>
            </a:r>
            <a:r>
              <a:rPr lang="en-US" sz="1600" dirty="0"/>
              <a:t> and </a:t>
            </a:r>
            <a:r>
              <a:rPr lang="en-US" sz="1600" b="1" i="1" dirty="0"/>
              <a:t>stomatal conductance </a:t>
            </a:r>
            <a:r>
              <a:rPr lang="en-US" sz="1600" dirty="0"/>
              <a:t>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PT VAINT</a:t>
            </a:r>
            <a:r>
              <a:rPr lang="en-US" sz="1600" dirty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160D4"/>
                </a:solidFill>
              </a:rPr>
              <a:t>New </a:t>
            </a:r>
            <a:r>
              <a:rPr lang="en-US" sz="1600" b="1" i="1" dirty="0">
                <a:solidFill>
                  <a:srgbClr val="1160D4"/>
                </a:solidFill>
              </a:rPr>
              <a:t>urban</a:t>
            </a:r>
            <a:r>
              <a:rPr lang="en-US" sz="1600" dirty="0">
                <a:solidFill>
                  <a:srgbClr val="1160D4"/>
                </a:solidFill>
              </a:rPr>
              <a:t> </a:t>
            </a:r>
            <a:r>
              <a:rPr lang="en-US" sz="1600" b="1" i="1" dirty="0">
                <a:solidFill>
                  <a:srgbClr val="1160D4"/>
                </a:solidFill>
              </a:rPr>
              <a:t>model</a:t>
            </a:r>
            <a:r>
              <a:rPr lang="en-US" sz="1600" dirty="0">
                <a:solidFill>
                  <a:srgbClr val="1160D4"/>
                </a:solidFill>
              </a:rPr>
              <a:t> </a:t>
            </a:r>
            <a:r>
              <a:rPr lang="en-US" sz="1600" dirty="0"/>
              <a:t>[PT AEVUS 2, ▻ COSMO v6.0] 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PP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Città</a:t>
            </a:r>
            <a:r>
              <a:rPr lang="en-US" sz="1600" dirty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160D4"/>
                </a:solidFill>
              </a:rPr>
              <a:t>Advanced </a:t>
            </a:r>
            <a:r>
              <a:rPr lang="en-US" sz="1600" b="1" i="1" dirty="0">
                <a:solidFill>
                  <a:srgbClr val="1160D4"/>
                </a:solidFill>
              </a:rPr>
              <a:t>snow</a:t>
            </a:r>
            <a:r>
              <a:rPr lang="en-US" sz="1600" b="1" dirty="0">
                <a:solidFill>
                  <a:srgbClr val="1160D4"/>
                </a:solidFill>
              </a:rPr>
              <a:t> </a:t>
            </a:r>
            <a:r>
              <a:rPr lang="en-US" sz="1600" b="1" i="1" dirty="0">
                <a:solidFill>
                  <a:srgbClr val="1160D4"/>
                </a:solidFill>
              </a:rPr>
              <a:t>model</a:t>
            </a:r>
            <a:r>
              <a:rPr lang="en-US" sz="1600" b="1" dirty="0">
                <a:solidFill>
                  <a:srgbClr val="1160D4"/>
                </a:solidFill>
              </a:rPr>
              <a:t> </a:t>
            </a:r>
            <a:r>
              <a:rPr lang="en-US" sz="1600" dirty="0"/>
              <a:t>[PT SAINT, ▻ COSMO v6.0] 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PT SAINT 2</a:t>
            </a:r>
            <a:r>
              <a:rPr lang="en-US" sz="1600" dirty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Common </a:t>
            </a:r>
            <a:r>
              <a:rPr lang="en-US" sz="1600" b="1" i="1" dirty="0"/>
              <a:t>snow analysis </a:t>
            </a:r>
            <a:r>
              <a:rPr lang="en-US" sz="1600" dirty="0"/>
              <a:t>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New PP, kick off 18.11.2020</a:t>
            </a:r>
            <a:r>
              <a:rPr lang="en-US" sz="1600" dirty="0"/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Helvetica" pitchFamily="2" charset="0"/>
              </a:rPr>
              <a:t>(Tool) </a:t>
            </a:r>
            <a:r>
              <a:rPr lang="en-US" sz="1600" dirty="0">
                <a:solidFill>
                  <a:srgbClr val="1160D4"/>
                </a:solidFill>
                <a:latin typeface="Helvetica" pitchFamily="2" charset="0"/>
              </a:rPr>
              <a:t>Model </a:t>
            </a:r>
            <a:r>
              <a:rPr lang="en-US" sz="1600" b="1" i="1" dirty="0">
                <a:solidFill>
                  <a:srgbClr val="1160D4"/>
                </a:solidFill>
                <a:latin typeface="Helvetica" pitchFamily="2" charset="0"/>
              </a:rPr>
              <a:t>calibration</a:t>
            </a:r>
            <a:r>
              <a:rPr lang="en-US" sz="1600" dirty="0">
                <a:solidFill>
                  <a:srgbClr val="1160D4"/>
                </a:solidFill>
                <a:latin typeface="Helvetica" pitchFamily="2" charset="0"/>
              </a:rPr>
              <a:t> </a:t>
            </a:r>
            <a:r>
              <a:rPr lang="en-US" sz="1600" dirty="0">
                <a:latin typeface="Helvetica" pitchFamily="2" charset="0"/>
              </a:rPr>
              <a:t>[PP CALMO-MAX</a:t>
            </a:r>
            <a:r>
              <a:rPr lang="en-US" sz="1600" dirty="0"/>
              <a:t>, ▻ 2020Q4</a:t>
            </a:r>
            <a:r>
              <a:rPr lang="en-US" sz="1600" dirty="0">
                <a:latin typeface="Helvetica" pitchFamily="2" charset="0"/>
              </a:rPr>
              <a:t>] [</a:t>
            </a:r>
            <a:r>
              <a:rPr lang="en-US" sz="1600" dirty="0" err="1">
                <a:latin typeface="Helvetica" pitchFamily="2" charset="0"/>
              </a:rPr>
              <a:t>trCLIM@ETHZ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new PP</a:t>
            </a:r>
            <a:r>
              <a:rPr lang="en-US" sz="1600" dirty="0">
                <a:latin typeface="Helvetica" pitchFamily="2" charset="0"/>
              </a:rPr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Helvetica" pitchFamily="2" charset="0"/>
              </a:rPr>
              <a:t>(Tool) </a:t>
            </a:r>
            <a:r>
              <a:rPr lang="en-US" sz="1600" b="1" i="1" dirty="0">
                <a:solidFill>
                  <a:srgbClr val="1160D4"/>
                </a:solidFill>
                <a:latin typeface="Helvetica" pitchFamily="2" charset="0"/>
              </a:rPr>
              <a:t>TERRA standalone </a:t>
            </a:r>
            <a:r>
              <a:rPr lang="en-US" sz="1600" dirty="0">
                <a:latin typeface="Helvetica" pitchFamily="2" charset="0"/>
              </a:rPr>
              <a:t>(consolidate &amp; extend) [DWD, PT SAINT</a:t>
            </a:r>
            <a:r>
              <a:rPr lang="en-US" sz="1600" dirty="0"/>
              <a:t>, ▻ 2020Q4</a:t>
            </a:r>
            <a:r>
              <a:rPr lang="en-US" sz="1600" dirty="0">
                <a:latin typeface="Helvetica" pitchFamily="2" charset="0"/>
              </a:rPr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Helvetica" pitchFamily="2" charset="0"/>
              </a:rPr>
              <a:t>(COSMO software) </a:t>
            </a:r>
            <a:r>
              <a:rPr lang="en-US" sz="1600" b="1" i="1" dirty="0">
                <a:solidFill>
                  <a:srgbClr val="1160D4"/>
                </a:solidFill>
                <a:latin typeface="Helvetica" pitchFamily="2" charset="0"/>
              </a:rPr>
              <a:t>EXTPAR</a:t>
            </a:r>
            <a:r>
              <a:rPr lang="en-US" sz="1600" dirty="0">
                <a:latin typeface="Helvetica" pitchFamily="2" charset="0"/>
              </a:rPr>
              <a:t> (code, land use, topography, urban parameters, soil, pollen) [ETHZ, DWD, MPI-H</a:t>
            </a:r>
            <a:r>
              <a:rPr lang="en-US" sz="1600" dirty="0"/>
              <a:t>, ▻</a:t>
            </a:r>
            <a:r>
              <a:rPr lang="en-US" sz="1600" dirty="0">
                <a:solidFill>
                  <a:srgbClr val="191919"/>
                </a:solidFill>
                <a:latin typeface="Helvetica" pitchFamily="2" charset="0"/>
              </a:rPr>
              <a:t> running task</a:t>
            </a:r>
            <a:r>
              <a:rPr lang="en-US" sz="1600" dirty="0">
                <a:latin typeface="Helvetica" pitchFamily="2" charset="0"/>
              </a:rPr>
              <a:t>]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96316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COSMO to ICON model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1160D4"/>
                </a:solidFill>
              </a:rPr>
              <a:t>Turbulence Scheme</a:t>
            </a:r>
            <a:r>
              <a:rPr lang="en-US" sz="1400" dirty="0"/>
              <a:t>, </a:t>
            </a:r>
            <a:r>
              <a:rPr lang="en-US" sz="1400" b="1" i="1" dirty="0">
                <a:solidFill>
                  <a:srgbClr val="1160D4"/>
                </a:solidFill>
              </a:rPr>
              <a:t>TERRA</a:t>
            </a:r>
            <a:r>
              <a:rPr lang="en-US" sz="1400" dirty="0"/>
              <a:t>, </a:t>
            </a:r>
            <a:r>
              <a:rPr lang="en-US" sz="1400" b="1" i="1" dirty="0" err="1">
                <a:solidFill>
                  <a:srgbClr val="1160D4"/>
                </a:solidFill>
              </a:rPr>
              <a:t>FLake</a:t>
            </a:r>
            <a:r>
              <a:rPr lang="en-US" sz="1400" dirty="0"/>
              <a:t>, </a:t>
            </a:r>
            <a:r>
              <a:rPr lang="en-US" sz="1400" b="1" i="1" dirty="0" err="1">
                <a:solidFill>
                  <a:srgbClr val="1160D4"/>
                </a:solidFill>
              </a:rPr>
              <a:t>SeaIce</a:t>
            </a:r>
            <a:r>
              <a:rPr lang="en-US" sz="1400" dirty="0"/>
              <a:t> are </a:t>
            </a:r>
            <a:r>
              <a:rPr lang="en-US" sz="1400" b="1" dirty="0">
                <a:solidFill>
                  <a:srgbClr val="1160D4"/>
                </a:solidFill>
              </a:rPr>
              <a:t>unified</a:t>
            </a:r>
            <a:r>
              <a:rPr lang="en-US" sz="1400" dirty="0"/>
              <a:t> between COSMO and ICON. However, there are some </a:t>
            </a:r>
            <a:r>
              <a:rPr lang="en-US" sz="1400" b="1" dirty="0"/>
              <a:t>targeted modifications </a:t>
            </a:r>
            <a:r>
              <a:rPr lang="en-US" sz="1400" dirty="0"/>
              <a:t>in TERRA, differences in the coupling due to the </a:t>
            </a:r>
            <a:r>
              <a:rPr lang="en-US" sz="1400" b="1" dirty="0"/>
              <a:t>tile approach, </a:t>
            </a:r>
            <a:r>
              <a:rPr lang="en-US" sz="1400" dirty="0"/>
              <a:t>differences</a:t>
            </a:r>
            <a:r>
              <a:rPr lang="en-US" sz="1400" b="1" dirty="0"/>
              <a:t> </a:t>
            </a:r>
            <a:r>
              <a:rPr lang="en-US" sz="1400" dirty="0"/>
              <a:t>in the use of the </a:t>
            </a:r>
            <a:r>
              <a:rPr lang="en-US" sz="1400" b="1" dirty="0"/>
              <a:t>external parameters, </a:t>
            </a:r>
            <a:r>
              <a:rPr lang="en-US" sz="1400" dirty="0"/>
              <a:t>and the </a:t>
            </a:r>
            <a:r>
              <a:rPr lang="en-US" sz="1400" b="1" dirty="0"/>
              <a:t>tunings </a:t>
            </a:r>
            <a:r>
              <a:rPr lang="en-US" sz="1400" dirty="0"/>
              <a:t>of the models</a:t>
            </a:r>
            <a:r>
              <a:rPr lang="en-US" sz="1400" b="1" dirty="0"/>
              <a:t> </a:t>
            </a:r>
            <a:r>
              <a:rPr lang="en-US" sz="1400" dirty="0"/>
              <a:t>differ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spcBef>
                <a:spcPts val="936"/>
              </a:spcBef>
              <a:buFont typeface="Courier New" panose="02070309020205020404" pitchFamily="49" charset="0"/>
              <a:buChar char="o"/>
            </a:pPr>
            <a:r>
              <a:rPr lang="en-US" sz="1400" b="1" i="1" kern="0" dirty="0"/>
              <a:t>Targeted modifications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kern="0" dirty="0"/>
              <a:t>To better represent effects of partial snow cover and of snow under tree canopy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kern="0" dirty="0"/>
              <a:t>Reduction of roughness length over snow cover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kern="0" dirty="0"/>
              <a:t>Interception of rime</a:t>
            </a:r>
          </a:p>
          <a:p>
            <a:pPr>
              <a:spcBef>
                <a:spcPts val="936"/>
              </a:spcBef>
              <a:buFont typeface="Courier New" panose="02070309020205020404" pitchFamily="49" charset="0"/>
              <a:buChar char="o"/>
            </a:pPr>
            <a:r>
              <a:rPr lang="en-US" sz="1400" b="1" i="1" kern="0" dirty="0"/>
              <a:t>External parameters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Post-processing of processed raw data, like use of look-up tables to compute derived fields, computation of a yearly cycle, or topo smoothing, is done in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… EXTPAR and INT2LM (COSMO)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… the ICON model itself (ICON)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80394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/>
              <a:t>critical issues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Developing / adapting a new parameterization </a:t>
            </a:r>
            <a:r>
              <a:rPr lang="en-US" sz="1600" b="1" dirty="0"/>
              <a:t>means more </a:t>
            </a:r>
            <a:r>
              <a:rPr lang="en-US" sz="1600" dirty="0"/>
              <a:t>than developing / adapting a new parameterization…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Recent developments in WG3b have shown that the following tasks may consume a </a:t>
            </a:r>
            <a:r>
              <a:rPr lang="en-US" sz="1600" b="1" dirty="0"/>
              <a:t>considerable amount of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Development of new / consolidated </a:t>
            </a:r>
            <a:r>
              <a:rPr lang="en-US" sz="1600" b="1" i="1" dirty="0">
                <a:solidFill>
                  <a:srgbClr val="1160D4"/>
                </a:solidFill>
              </a:rPr>
              <a:t>external parameters </a:t>
            </a:r>
            <a:r>
              <a:rPr lang="en-US" sz="1600" dirty="0"/>
              <a:t>(high resolution, global)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i="1" dirty="0">
                <a:solidFill>
                  <a:srgbClr val="1160D4"/>
                </a:solidFill>
              </a:rPr>
              <a:t>Tuning</a:t>
            </a:r>
            <a:r>
              <a:rPr lang="en-US" sz="1600" dirty="0"/>
              <a:t> (application specific, CALMO methodology)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i="1" dirty="0">
                <a:solidFill>
                  <a:srgbClr val="1160D4"/>
                </a:solidFill>
              </a:rPr>
              <a:t>Testing</a:t>
            </a:r>
            <a:r>
              <a:rPr lang="en-US" sz="1600" dirty="0"/>
              <a:t> (global, multiple resolutions, multiple time scales)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37DDBE-6D97-C64E-B75E-ADE1D3B040B4}"/>
              </a:ext>
            </a:extLst>
          </p:cNvPr>
          <p:cNvGrpSpPr/>
          <p:nvPr/>
        </p:nvGrpSpPr>
        <p:grpSpPr>
          <a:xfrm>
            <a:off x="196397" y="3050177"/>
            <a:ext cx="8488164" cy="1938923"/>
            <a:chOff x="196397" y="3050177"/>
            <a:chExt cx="8488164" cy="1938923"/>
          </a:xfrm>
        </p:grpSpPr>
        <p:pic>
          <p:nvPicPr>
            <p:cNvPr id="4" name="Grafik 4">
              <a:extLst>
                <a:ext uri="{FF2B5EF4-FFF2-40B4-BE49-F238E27FC236}">
                  <a16:creationId xmlns:a16="http://schemas.microsoft.com/office/drawing/2014/main" id="{832AE212-C317-0248-AE40-C6A6EF70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7" y="3222710"/>
              <a:ext cx="2420694" cy="1449996"/>
            </a:xfrm>
            <a:prstGeom prst="rect">
              <a:avLst/>
            </a:prstGeom>
          </p:spPr>
        </p:pic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592EC2B6-8FC2-FF46-8C54-F1D72B3C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091" y="3222709"/>
              <a:ext cx="2420695" cy="1449997"/>
            </a:xfrm>
            <a:prstGeom prst="rect">
              <a:avLst/>
            </a:prstGeom>
          </p:spPr>
        </p:pic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A70D7079-0A3B-334C-96B0-FD24EB79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724" y="3050177"/>
              <a:ext cx="3055837" cy="1803906"/>
            </a:xfrm>
            <a:prstGeom prst="rect">
              <a:avLst/>
            </a:prstGeom>
          </p:spPr>
        </p:pic>
        <p:sp>
          <p:nvSpPr>
            <p:cNvPr id="8" name="Ellipse 11">
              <a:extLst>
                <a:ext uri="{FF2B5EF4-FFF2-40B4-BE49-F238E27FC236}">
                  <a16:creationId xmlns:a16="http://schemas.microsoft.com/office/drawing/2014/main" id="{CF95FB5B-7E71-1A42-930E-DFAF57C57E6C}"/>
                </a:ext>
              </a:extLst>
            </p:cNvPr>
            <p:cNvSpPr/>
            <p:nvPr/>
          </p:nvSpPr>
          <p:spPr bwMode="auto">
            <a:xfrm>
              <a:off x="6379459" y="4290003"/>
              <a:ext cx="492877" cy="31874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F250C75-BFC3-5C44-BBB5-D55E510BE656}"/>
                </a:ext>
              </a:extLst>
            </p:cNvPr>
            <p:cNvSpPr txBox="1"/>
            <p:nvPr/>
          </p:nvSpPr>
          <p:spPr>
            <a:xfrm>
              <a:off x="215954" y="4558213"/>
              <a:ext cx="77973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1" hangingPunct="1"/>
              <a:r>
                <a:rPr lang="de-DE" sz="1100" b="1" i="1" dirty="0">
                  <a:solidFill>
                    <a:srgbClr val="000000"/>
                  </a:solidFill>
                  <a:cs typeface="Arial" charset="0"/>
                </a:rPr>
                <a:t>Surface </a:t>
              </a:r>
              <a:r>
                <a:rPr lang="de-DE" sz="1100" b="1" i="1" dirty="0" err="1">
                  <a:solidFill>
                    <a:srgbClr val="000000"/>
                  </a:solidFill>
                  <a:cs typeface="Arial" charset="0"/>
                </a:rPr>
                <a:t>albedo</a:t>
              </a:r>
              <a:br>
                <a:rPr lang="de-DE" sz="1100" i="1" dirty="0">
                  <a:solidFill>
                    <a:srgbClr val="000000"/>
                  </a:solidFill>
                  <a:cs typeface="Arial" charset="0"/>
                </a:rPr>
              </a:br>
              <a:r>
                <a:rPr lang="de-DE" sz="1100" i="1" dirty="0">
                  <a:solidFill>
                    <a:srgbClr val="000000"/>
                  </a:solidFill>
                  <a:cs typeface="Arial" charset="0"/>
                </a:rPr>
                <a:t>EXTPAR </a:t>
              </a:r>
              <a:r>
                <a:rPr lang="de-DE" sz="1100" i="1" dirty="0" err="1">
                  <a:solidFill>
                    <a:srgbClr val="000000"/>
                  </a:solidFill>
                  <a:cs typeface="Arial" charset="0"/>
                </a:rPr>
                <a:t>GlobCover</a:t>
              </a:r>
              <a:r>
                <a:rPr lang="de-DE" sz="1100" i="1" dirty="0">
                  <a:solidFill>
                    <a:srgbClr val="000000"/>
                  </a:solidFill>
                  <a:cs typeface="Arial" charset="0"/>
                </a:rPr>
                <a:t>/GLCC                    </a:t>
              </a:r>
              <a:r>
                <a:rPr lang="de-DE" sz="1100" i="1" dirty="0">
                  <a:solidFill>
                    <a:srgbClr val="000000"/>
                  </a:solidFill>
                  <a:cs typeface="Arial" charset="0"/>
                  <a:sym typeface="Wingdings" pitchFamily="2" charset="2"/>
                </a:rPr>
                <a:t> </a:t>
              </a:r>
              <a:r>
                <a:rPr lang="de-DE" sz="1100" i="1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de-DE" sz="1100" i="1" dirty="0"/>
                <a:t>EXTPAR ESA CCI                                           </a:t>
              </a:r>
              <a:r>
                <a:rPr lang="de-DE" sz="1100" b="1" i="1" dirty="0">
                  <a:solidFill>
                    <a:schemeClr val="accent1"/>
                  </a:solidFill>
                  <a:sym typeface="Wingdings" pitchFamily="2" charset="2"/>
                </a:rPr>
                <a:t> </a:t>
              </a:r>
              <a:r>
                <a:rPr lang="de-DE" sz="1100" b="1" i="1" dirty="0" err="1">
                  <a:solidFill>
                    <a:schemeClr val="accent1"/>
                  </a:solidFill>
                  <a:sym typeface="Wingdings" pitchFamily="2" charset="2"/>
                </a:rPr>
                <a:t>degraded</a:t>
              </a:r>
              <a:r>
                <a:rPr lang="de-DE" sz="1100" b="1" i="1" dirty="0">
                  <a:solidFill>
                    <a:schemeClr val="accent1"/>
                  </a:solidFill>
                  <a:sym typeface="Wingdings" pitchFamily="2" charset="2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sym typeface="Wingdings" pitchFamily="2" charset="2"/>
                </a:rPr>
                <a:t>near</a:t>
              </a:r>
              <a:r>
                <a:rPr lang="de-DE" sz="1100" b="1" i="1" dirty="0">
                  <a:solidFill>
                    <a:schemeClr val="accent1"/>
                  </a:solidFill>
                  <a:sym typeface="Wingdings" pitchFamily="2" charset="2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sym typeface="Wingdings" pitchFamily="2" charset="2"/>
                </a:rPr>
                <a:t>surface</a:t>
              </a:r>
              <a:r>
                <a:rPr lang="de-DE" sz="1100" b="1" i="1" dirty="0">
                  <a:solidFill>
                    <a:schemeClr val="accent1"/>
                  </a:solidFill>
                  <a:sym typeface="Wingdings" pitchFamily="2" charset="2"/>
                </a:rPr>
                <a:t> T !</a:t>
              </a:r>
              <a:endParaRPr lang="de-DE" sz="1100" b="1" i="1" dirty="0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17" name="Ellipse 11">
              <a:extLst>
                <a:ext uri="{FF2B5EF4-FFF2-40B4-BE49-F238E27FC236}">
                  <a16:creationId xmlns:a16="http://schemas.microsoft.com/office/drawing/2014/main" id="{30563E00-FDB5-234C-9361-7444974C8145}"/>
                </a:ext>
              </a:extLst>
            </p:cNvPr>
            <p:cNvSpPr/>
            <p:nvPr/>
          </p:nvSpPr>
          <p:spPr bwMode="auto">
            <a:xfrm>
              <a:off x="842921" y="4301151"/>
              <a:ext cx="492877" cy="31874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1">
              <a:extLst>
                <a:ext uri="{FF2B5EF4-FFF2-40B4-BE49-F238E27FC236}">
                  <a16:creationId xmlns:a16="http://schemas.microsoft.com/office/drawing/2014/main" id="{E33D1D31-E809-314E-9403-F6494F569572}"/>
                </a:ext>
              </a:extLst>
            </p:cNvPr>
            <p:cNvSpPr/>
            <p:nvPr/>
          </p:nvSpPr>
          <p:spPr bwMode="auto">
            <a:xfrm>
              <a:off x="3263615" y="4298006"/>
              <a:ext cx="492877" cy="31874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 …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1275319"/>
            <a:ext cx="7725883" cy="30288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b="1" kern="0" dirty="0"/>
              <a:t>More plenary session talks coming now …</a:t>
            </a:r>
          </a:p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kern="0" dirty="0"/>
              <a:t>WG3b parallel session talks </a:t>
            </a:r>
            <a:r>
              <a:rPr lang="en-GB" sz="1400" kern="0" dirty="0">
                <a:solidFill>
                  <a:srgbClr val="1160D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http://www.cosmo-model.org/view/repository/GM-2020/WG3b</a:t>
            </a:r>
            <a:endParaRPr lang="en-GB" sz="1400" kern="0" dirty="0">
              <a:solidFill>
                <a:srgbClr val="1160D4"/>
              </a:solidFill>
            </a:endParaRPr>
          </a:p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b="1" kern="0" dirty="0"/>
              <a:t>WG3b web page </a:t>
            </a:r>
            <a:r>
              <a:rPr lang="en-GB" sz="1400" kern="0" dirty="0">
                <a:solidFill>
                  <a:srgbClr val="1160D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http://www.cosmo-model.org/content/tasks/workGroups/wg3b/default.htm</a:t>
            </a:r>
            <a:endParaRPr lang="en-GB" sz="1400" kern="0" dirty="0">
              <a:solidFill>
                <a:srgbClr val="1160D4"/>
              </a:solidFill>
            </a:endParaRPr>
          </a:p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kern="0" dirty="0"/>
              <a:t>WG3b mailing list </a:t>
            </a:r>
            <a:r>
              <a:rPr lang="en-GB" sz="1400" kern="0" dirty="0">
                <a:solidFill>
                  <a:srgbClr val="1160D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wg3b@cosmo-model.org</a:t>
            </a:r>
            <a:endParaRPr lang="en-GB" sz="1400" kern="0" dirty="0">
              <a:solidFill>
                <a:srgbClr val="1160D4"/>
              </a:solidFill>
            </a:endParaRPr>
          </a:p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kern="0" dirty="0"/>
              <a:t>WG3b coordinator </a:t>
            </a:r>
            <a:r>
              <a:rPr lang="en-GB" sz="1400" kern="0" dirty="0">
                <a:solidFill>
                  <a:srgbClr val="1160D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jean-marie.bettems@meteoswiss.ch</a:t>
            </a:r>
            <a:r>
              <a:rPr lang="en-GB" sz="1400" kern="0" dirty="0">
                <a:solidFill>
                  <a:srgbClr val="1160D4"/>
                </a:solidFill>
              </a:rPr>
              <a:t> </a:t>
            </a:r>
          </a:p>
          <a:p>
            <a:pPr marL="29210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1400" kern="0" dirty="0"/>
              <a:t>… and </a:t>
            </a:r>
            <a:r>
              <a:rPr lang="en-GB" sz="1400" b="1" kern="0" dirty="0"/>
              <a:t>“WG3ab development guidelines for ICON” </a:t>
            </a:r>
            <a:r>
              <a:rPr lang="en-GB" sz="1400" kern="0" dirty="0"/>
              <a:t>… coming soon!</a:t>
            </a:r>
          </a:p>
        </p:txBody>
      </p:sp>
    </p:spTree>
    <p:extLst>
      <p:ext uri="{BB962C8B-B14F-4D97-AF65-F5344CB8AC3E}">
        <p14:creationId xmlns:p14="http://schemas.microsoft.com/office/powerpoint/2010/main" val="15221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1275319"/>
            <a:ext cx="7725883" cy="302889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algn="ctr">
              <a:lnSpc>
                <a:spcPct val="200000"/>
              </a:lnSpc>
            </a:pPr>
            <a:r>
              <a:rPr lang="en-GB" sz="2400" b="1" kern="0" dirty="0">
                <a:solidFill>
                  <a:srgbClr val="1160D4"/>
                </a:solidFill>
              </a:rPr>
              <a:t>Next talk please (urban parameterization)…</a:t>
            </a:r>
          </a:p>
          <a:p>
            <a:pPr marL="6350" algn="ctr">
              <a:lnSpc>
                <a:spcPct val="200000"/>
              </a:lnSpc>
            </a:pPr>
            <a:endParaRPr lang="en-GB" sz="2400" b="1" kern="0" dirty="0"/>
          </a:p>
          <a:p>
            <a:pPr marL="6350" algn="ctr">
              <a:lnSpc>
                <a:spcPct val="200000"/>
              </a:lnSpc>
            </a:pPr>
            <a:r>
              <a:rPr lang="en-GB" sz="2400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1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10501</TotalTime>
  <Words>640</Words>
  <Application>Microsoft Macintosh PowerPoint</Application>
  <PresentationFormat>On-screen Show (16:9)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Courier New</vt:lpstr>
      <vt:lpstr>Helvetica</vt:lpstr>
      <vt:lpstr>Roboto Light</vt:lpstr>
      <vt:lpstr>Times</vt:lpstr>
      <vt:lpstr>Wingdings</vt:lpstr>
      <vt:lpstr>1_Kreuzraster komplett</vt:lpstr>
      <vt:lpstr> Soil and surface activities  (WG3b: Status Report)</vt:lpstr>
      <vt:lpstr>Soil &amp; surface activities (WG3 a&amp;b)</vt:lpstr>
      <vt:lpstr>From COSMO to ICON model</vt:lpstr>
      <vt:lpstr>Some critical issues</vt:lpstr>
      <vt:lpstr>Stay tuned …</vt:lpstr>
      <vt:lpstr>PowerPoint Presentation</vt:lpstr>
    </vt:vector>
  </TitlesOfParts>
  <Company>MeteoSwiss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Jean-Marie Bettems</cp:lastModifiedBy>
  <cp:revision>242</cp:revision>
  <cp:lastPrinted>2016-02-16T15:38:09Z</cp:lastPrinted>
  <dcterms:created xsi:type="dcterms:W3CDTF">2020-01-16T08:19:36Z</dcterms:created>
  <dcterms:modified xsi:type="dcterms:W3CDTF">2020-09-09T08:05:40Z</dcterms:modified>
</cp:coreProperties>
</file>