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4" r:id="rId2"/>
  </p:sldMasterIdLst>
  <p:notesMasterIdLst>
    <p:notesMasterId r:id="rId14"/>
  </p:notesMasterIdLst>
  <p:handoutMasterIdLst>
    <p:handoutMasterId r:id="rId15"/>
  </p:handoutMasterIdLst>
  <p:sldIdLst>
    <p:sldId id="388" r:id="rId3"/>
    <p:sldId id="356" r:id="rId4"/>
    <p:sldId id="360" r:id="rId5"/>
    <p:sldId id="353" r:id="rId6"/>
    <p:sldId id="419" r:id="rId7"/>
    <p:sldId id="299" r:id="rId8"/>
    <p:sldId id="418" r:id="rId9"/>
    <p:sldId id="424" r:id="rId10"/>
    <p:sldId id="423" r:id="rId11"/>
    <p:sldId id="367" r:id="rId12"/>
    <p:sldId id="42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cchignani Edoardo" initials="B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>
      <p:cViewPr varScale="1">
        <p:scale>
          <a:sx n="112" d="100"/>
          <a:sy n="112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574C6-7D18-4B23-9EA1-07DF7F6CBE74}" type="datetimeFigureOut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0270-7A5E-43B7-82BC-FE35AB4311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07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AAE292-FD4F-4996-ADDE-DDFD474B5A4A}" type="datetimeFigureOut">
              <a:rPr lang="en-GB"/>
              <a:pPr>
                <a:defRPr/>
              </a:pPr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DA3AC0-04E0-49C3-AFD7-153E23684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20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0C20F-C768-4D94-B1B8-16F4D317BC42}" type="slidenum">
              <a:rPr lang="de-CH" altLang="en-US" smtClean="0"/>
              <a:pPr>
                <a:defRPr/>
              </a:pPr>
              <a:t>2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381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antigoni.voudouri@hnms.gr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DAC1-4E88-4ECB-BEDA-D29D7A12B21D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5EFA-60CA-46A9-8583-868B02DA7250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B1E4-2A24-4948-AF8E-62DD48AAB0C7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8ABD-CB38-4E41-A39A-7F93B9EF1C8C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0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18DC-8E2E-485A-92B2-BFB153793065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8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98B9-9DF7-416B-85B9-3AF667BA162F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4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EE25-CBE1-49F0-8DF9-A35CB4EFC3E1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5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8DE1-EBEE-4E0F-B5ED-C3FE6E66A537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60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17BC-4F24-4E13-8FB7-62853D2E4AA6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7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3A23-CA06-425D-8D0A-044B5F7F8874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724-A9FF-4883-B156-C743B10A9A3E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BED2-44AC-4A89-A17D-C242A7B848D0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9208-4A6F-43DF-8891-8F46428A0D00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FF18-6669-41A0-9290-294DF94CA288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71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6A69-9001-4BEE-9958-9AF0188CE568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6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42D2-0C3B-4E2A-8C56-D7AFCB4F5A8C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COSMO-GM Offenbach,  September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CBA-70C3-4CD1-AD5F-562897B6F577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antigoni.voudouri@hnms.gr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86B7-762A-49A1-814E-5D1A9A61136B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antigoni.voudouri@hnms.gr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3E7E-7E07-4478-92F4-AFA30C0782D5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antigoni.voudouri@hnms.gr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1521-94BF-4D84-983D-A167957C5C51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antigoni.voudouri@hnms.gr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1480-BDDF-4BE5-ADB3-9E13A0E1EE10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965-A04C-4FAD-8942-2FAAF5B482A9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9316-6F06-4805-B0C8-6984DE695AB0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1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ACBA-70C3-4CD1-AD5F-562897B6F577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B6E2-8A4E-4821-8890-AF6693FD7D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 descr="http://www.hnms.gr/hnms/greek/images/logo_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4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27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26" r:id="rId11"/>
    <p:sldLayoutId id="2147483711" r:id="rId12"/>
    <p:sldLayoutId id="2147483712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92EC-0634-41B1-900C-59592471AEB9}" type="datetime1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9390-EF4D-497A-959A-F3C7360B446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52320" y="37523"/>
            <a:ext cx="1691680" cy="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SMO-ORG/CALMO-M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849437"/>
          </a:xfrm>
        </p:spPr>
        <p:txBody>
          <a:bodyPr>
            <a:normAutofit/>
          </a:bodyPr>
          <a:lstStyle/>
          <a:p>
            <a:r>
              <a:rPr lang="de-CH" altLang="en-US" sz="3600" b="1" dirty="0" err="1">
                <a:solidFill>
                  <a:srgbClr val="0070C0"/>
                </a:solidFill>
                <a:latin typeface="+mn-lt"/>
              </a:rPr>
              <a:t>CAL</a:t>
            </a:r>
            <a:r>
              <a:rPr lang="de-CH" altLang="en-US" sz="3600" dirty="0" err="1">
                <a:solidFill>
                  <a:srgbClr val="0070C0"/>
                </a:solidFill>
                <a:latin typeface="+mn-lt"/>
              </a:rPr>
              <a:t>ibration</a:t>
            </a:r>
            <a:r>
              <a:rPr lang="de-CH" alt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CH" altLang="en-US" sz="3600" dirty="0" err="1">
                <a:solidFill>
                  <a:srgbClr val="0070C0"/>
                </a:solidFill>
                <a:latin typeface="+mn-lt"/>
              </a:rPr>
              <a:t>of</a:t>
            </a:r>
            <a:r>
              <a:rPr lang="de-CH" altLang="en-US" sz="3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CH" altLang="en-US" sz="3600" dirty="0" err="1">
                <a:solidFill>
                  <a:srgbClr val="0070C0"/>
                </a:solidFill>
                <a:latin typeface="+mn-lt"/>
              </a:rPr>
              <a:t>the</a:t>
            </a:r>
            <a:r>
              <a:rPr lang="de-CH" altLang="en-US" sz="3600" dirty="0">
                <a:solidFill>
                  <a:srgbClr val="0070C0"/>
                </a:solidFill>
                <a:latin typeface="+mn-lt"/>
              </a:rPr>
              <a:t> COSMO </a:t>
            </a:r>
            <a:r>
              <a:rPr lang="de-CH" altLang="en-US" sz="3600" b="1" dirty="0" err="1">
                <a:solidFill>
                  <a:srgbClr val="0070C0"/>
                </a:solidFill>
                <a:latin typeface="+mn-lt"/>
              </a:rPr>
              <a:t>MO</a:t>
            </a:r>
            <a:r>
              <a:rPr lang="de-CH" altLang="en-US" sz="3600" dirty="0" err="1">
                <a:solidFill>
                  <a:srgbClr val="0070C0"/>
                </a:solidFill>
                <a:latin typeface="+mn-lt"/>
              </a:rPr>
              <a:t>del</a:t>
            </a:r>
            <a:br>
              <a:rPr lang="de-CH" altLang="en-US" sz="3600" b="1" dirty="0">
                <a:solidFill>
                  <a:srgbClr val="0070C0"/>
                </a:solidFill>
                <a:latin typeface="+mn-lt"/>
              </a:rPr>
            </a:br>
            <a:r>
              <a:rPr lang="de-CH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CALMO -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MAX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43000" y="3276599"/>
            <a:ext cx="7162800" cy="2459037"/>
          </a:xfrm>
        </p:spPr>
        <p:txBody>
          <a:bodyPr>
            <a:noAutofit/>
          </a:bodyPr>
          <a:lstStyle/>
          <a:p>
            <a:r>
              <a:rPr lang="en-US" sz="2000" dirty="0"/>
              <a:t>Project participants*</a:t>
            </a:r>
          </a:p>
          <a:p>
            <a:r>
              <a:rPr lang="en-US" sz="2000" dirty="0" err="1"/>
              <a:t>Antigoni</a:t>
            </a:r>
            <a:r>
              <a:rPr lang="en-US" sz="2000" dirty="0"/>
              <a:t> </a:t>
            </a:r>
            <a:r>
              <a:rPr lang="en-US" sz="2000" dirty="0" err="1"/>
              <a:t>Voudouri</a:t>
            </a:r>
            <a:r>
              <a:rPr lang="en-US" sz="2000" dirty="0"/>
              <a:t>, Euripides </a:t>
            </a:r>
            <a:r>
              <a:rPr lang="en-US" sz="2000" dirty="0" err="1"/>
              <a:t>Avgoustoglou</a:t>
            </a:r>
            <a:r>
              <a:rPr lang="en-US" sz="2000" dirty="0"/>
              <a:t>, Yoav Levi, </a:t>
            </a:r>
            <a:r>
              <a:rPr lang="en-US" sz="2000" dirty="0" err="1"/>
              <a:t>Izthak</a:t>
            </a:r>
            <a:r>
              <a:rPr lang="en-US" sz="2000" dirty="0"/>
              <a:t> Carmona, Eduardo </a:t>
            </a:r>
            <a:r>
              <a:rPr lang="en-US" sz="2000" dirty="0" err="1"/>
              <a:t>Bucchignani</a:t>
            </a:r>
            <a:r>
              <a:rPr lang="en-US" sz="2000" dirty="0"/>
              <a:t> and Jean-Marie </a:t>
            </a:r>
            <a:r>
              <a:rPr lang="en-US" sz="2000" dirty="0" err="1"/>
              <a:t>Bettems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*with the contribution of </a:t>
            </a:r>
            <a:r>
              <a:rPr lang="en-US" sz="2000" dirty="0" err="1"/>
              <a:t>Pirmin</a:t>
            </a:r>
            <a:r>
              <a:rPr lang="en-US" sz="2000" dirty="0"/>
              <a:t> Kaufmann, </a:t>
            </a:r>
            <a:r>
              <a:rPr lang="en-US" sz="2000" dirty="0" err="1"/>
              <a:t>Silje</a:t>
            </a:r>
            <a:r>
              <a:rPr lang="en-US" sz="2000" dirty="0"/>
              <a:t> </a:t>
            </a:r>
            <a:r>
              <a:rPr lang="en-US" sz="2000" dirty="0" err="1"/>
              <a:t>Soerland</a:t>
            </a:r>
            <a:r>
              <a:rPr lang="en-US" sz="2000" dirty="0"/>
              <a:t> (ETHZ) and Andreas Will (BTU)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</a:t>
            </a:r>
            <a:r>
              <a:rPr lang="el-GR" sz="2000" dirty="0"/>
              <a:t>2</a:t>
            </a:r>
            <a:r>
              <a:rPr lang="en-US" sz="2000" baseline="30000" dirty="0" err="1"/>
              <a:t>nd</a:t>
            </a:r>
            <a:r>
              <a:rPr lang="en-US" sz="2000" dirty="0"/>
              <a:t>  COSMO General Meeting, 1-11.09.2020</a:t>
            </a:r>
          </a:p>
        </p:txBody>
      </p:sp>
    </p:spTree>
    <p:extLst>
      <p:ext uri="{BB962C8B-B14F-4D97-AF65-F5344CB8AC3E}">
        <p14:creationId xmlns:p14="http://schemas.microsoft.com/office/powerpoint/2010/main" val="395907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spc="-1" dirty="0">
                <a:solidFill>
                  <a:schemeClr val="accent5"/>
                </a:solidFill>
                <a:latin typeface="Calibri Light"/>
              </a:rPr>
              <a:t>Future </a:t>
            </a:r>
            <a:r>
              <a:rPr lang="en-US" sz="3300" b="1" strike="noStrike" spc="-1" dirty="0">
                <a:solidFill>
                  <a:schemeClr val="accent5"/>
                </a:solidFill>
                <a:latin typeface="Calibri Light"/>
              </a:rPr>
              <a:t>work – </a:t>
            </a:r>
            <a:r>
              <a:rPr lang="en-US" sz="3300" spc="-1" dirty="0">
                <a:solidFill>
                  <a:schemeClr val="accent5"/>
                </a:solidFill>
                <a:latin typeface="Calibri Light"/>
              </a:rPr>
              <a:t>CALMO based next PP</a:t>
            </a:r>
            <a:endParaRPr lang="en-US" sz="3300" spc="-1" dirty="0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28560" y="125352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Schedule a web conference for a </a:t>
            </a:r>
            <a:r>
              <a:rPr lang="en-US" sz="1800" dirty="0">
                <a:latin typeface="+mn-lt"/>
              </a:rPr>
              <a:t>training</a:t>
            </a:r>
            <a:r>
              <a:rPr lang="en-US" sz="1800" b="0" dirty="0">
                <a:latin typeface="+mn-lt"/>
              </a:rPr>
              <a:t> with a full MM package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Final report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CALMO-Next……..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dirty="0">
                <a:latin typeface="+mn-lt"/>
              </a:rPr>
              <a:t>Cost reduction in terms of </a:t>
            </a:r>
            <a:r>
              <a:rPr lang="en-US" sz="1800" dirty="0">
                <a:latin typeface="+mn-lt"/>
              </a:rPr>
              <a:t>computational cost</a:t>
            </a:r>
            <a:r>
              <a:rPr lang="en-US" sz="1800" b="0" dirty="0">
                <a:latin typeface="+mn-lt"/>
              </a:rPr>
              <a:t> with respect to </a:t>
            </a:r>
            <a:r>
              <a:rPr lang="en-US" sz="1800" dirty="0">
                <a:latin typeface="+mn-lt"/>
              </a:rPr>
              <a:t>model performance </a:t>
            </a:r>
            <a:r>
              <a:rPr lang="en-US" sz="1800" b="0" dirty="0">
                <a:latin typeface="+mn-lt"/>
              </a:rPr>
              <a:t>improvement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dirty="0">
                <a:latin typeface="+mn-lt"/>
              </a:rPr>
              <a:t>Synchronize</a:t>
            </a:r>
            <a:r>
              <a:rPr lang="en-US" sz="1800" b="0" dirty="0">
                <a:latin typeface="+mn-lt"/>
              </a:rPr>
              <a:t> the COSMO and the ETHZ </a:t>
            </a:r>
            <a:r>
              <a:rPr lang="en-US" sz="1800" dirty="0">
                <a:latin typeface="+mn-lt"/>
              </a:rPr>
              <a:t>developments</a:t>
            </a:r>
            <a:r>
              <a:rPr lang="en-US" sz="1800" b="0" dirty="0">
                <a:latin typeface="+mn-lt"/>
              </a:rPr>
              <a:t>. Provide a unified, consolidated, portable (Octave or Python) and well documented (user guide) </a:t>
            </a:r>
            <a:r>
              <a:rPr lang="en-US" sz="1800" dirty="0">
                <a:latin typeface="+mn-lt"/>
              </a:rPr>
              <a:t>meta-model</a:t>
            </a:r>
            <a:r>
              <a:rPr lang="en-US" sz="1800" b="0" dirty="0">
                <a:latin typeface="+mn-lt"/>
              </a:rPr>
              <a:t> code  for </a:t>
            </a:r>
            <a:r>
              <a:rPr lang="en-US" sz="1800" dirty="0">
                <a:latin typeface="+mn-lt"/>
              </a:rPr>
              <a:t>both RCM and NWP</a:t>
            </a:r>
            <a:r>
              <a:rPr lang="en-US" sz="1800" b="0" dirty="0">
                <a:latin typeface="+mn-lt"/>
              </a:rPr>
              <a:t> and an automatized  procedure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dirty="0">
                <a:latin typeface="+mn-lt"/>
              </a:rPr>
              <a:t>Cottbus</a:t>
            </a:r>
            <a:r>
              <a:rPr lang="en-US" sz="1800" b="0" dirty="0">
                <a:latin typeface="+mn-lt"/>
              </a:rPr>
              <a:t> department of mathematics to: (a) propose a </a:t>
            </a:r>
            <a:r>
              <a:rPr lang="en-US" sz="1800" dirty="0">
                <a:latin typeface="+mn-lt"/>
              </a:rPr>
              <a:t>new approach on MM </a:t>
            </a:r>
            <a:r>
              <a:rPr lang="en-US" sz="1800" b="0" dirty="0">
                <a:latin typeface="+mn-lt"/>
              </a:rPr>
              <a:t>(b) perform </a:t>
            </a:r>
            <a:r>
              <a:rPr lang="en-US" sz="1800" dirty="0">
                <a:latin typeface="+mn-lt"/>
              </a:rPr>
              <a:t>calibration on the new dynamical core</a:t>
            </a:r>
            <a:endParaRPr lang="en-US" sz="1800" strike="noStrike" spc="-1" dirty="0"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+mn-lt"/>
              </a:rPr>
              <a:t>Use calibration to check </a:t>
            </a:r>
            <a:r>
              <a:rPr lang="en-US" sz="1800" strike="noStrike" spc="-1" dirty="0">
                <a:latin typeface="+mn-lt"/>
              </a:rPr>
              <a:t>robustness of parameterization schemes</a:t>
            </a:r>
            <a:r>
              <a:rPr lang="en-GB" sz="1800" strike="noStrike" spc="-1" dirty="0">
                <a:latin typeface="+mn-lt"/>
              </a:rPr>
              <a:t> </a:t>
            </a:r>
            <a:r>
              <a:rPr lang="en-GB" sz="1800" b="0" strike="noStrike" spc="-1" dirty="0">
                <a:latin typeface="+mn-lt"/>
              </a:rPr>
              <a:t>e.g. do </a:t>
            </a:r>
            <a:r>
              <a:rPr lang="en-GB" sz="1800" b="0" dirty="0">
                <a:latin typeface="+mn-lt"/>
              </a:rPr>
              <a:t>similar optimum parameter values define confidence interval of the parameterization scheme? </a:t>
            </a:r>
            <a:endParaRPr lang="en-US" sz="1800" b="0" dirty="0"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dirty="0">
                <a:latin typeface="+mn-lt"/>
              </a:rPr>
              <a:t>List of </a:t>
            </a:r>
            <a:r>
              <a:rPr lang="en-US" sz="1800" dirty="0">
                <a:latin typeface="+mn-lt"/>
              </a:rPr>
              <a:t>unconfined and ‘tuned’ parameters </a:t>
            </a:r>
            <a:r>
              <a:rPr lang="en-US" sz="1800" b="0" dirty="0">
                <a:latin typeface="+mn-lt"/>
              </a:rPr>
              <a:t>correlated to model variables is </a:t>
            </a:r>
            <a:r>
              <a:rPr lang="en-US" sz="1800" dirty="0">
                <a:latin typeface="+mn-lt"/>
              </a:rPr>
              <a:t>needed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GB" sz="1800" b="0" dirty="0"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1800" b="0" dirty="0"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2100" b="0" strike="noStrike" spc="-1" dirty="0">
              <a:solidFill>
                <a:srgbClr val="000000"/>
              </a:solidFill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2100" b="0" strike="noStrike" spc="-1" dirty="0">
              <a:solidFill>
                <a:srgbClr val="000000"/>
              </a:solidFill>
              <a:latin typeface="+mn-lt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2100" b="0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900" b="1" strike="noStrike" spc="-1" dirty="0" err="1">
                <a:solidFill>
                  <a:srgbClr val="8B8B8B"/>
                </a:solidFill>
                <a:latin typeface="Arial"/>
              </a:rPr>
              <a:t>antigoni.voudouri@hnms.gr</a:t>
            </a:r>
            <a:endParaRPr lang="el-GR" sz="9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el-GR" sz="900" b="0" strike="noStrike" spc="-1" dirty="0">
              <a:latin typeface="Times New Roman"/>
            </a:endParaRPr>
          </a:p>
        </p:txBody>
      </p:sp>
      <p:sp>
        <p:nvSpPr>
          <p:cNvPr id="16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16FAC4A-9485-4E05-85BA-C4D21CB9D9AF}" type="slidenum">
              <a:rPr lang="el-GR" sz="900" b="1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el-GR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3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0326A-9DCE-F04D-A832-DE192386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pc="-1" dirty="0" err="1">
                <a:solidFill>
                  <a:srgbClr val="8B8B8B"/>
                </a:solidFill>
                <a:latin typeface="Arial"/>
              </a:rPr>
              <a:t>antigoni.voudouri@hnms.gr</a:t>
            </a:r>
            <a:endParaRPr lang="el-GR" b="0" spc="-1" dirty="0">
              <a:latin typeface="Times New Roman"/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AA3A0-1EA3-DE42-B5CF-AAB65B8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E16567E-877F-2F42-B9D1-34747755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621AF-B3F8-5B42-9E17-01F9F3FA428C}"/>
              </a:ext>
            </a:extLst>
          </p:cNvPr>
          <p:cNvSpPr txBox="1"/>
          <p:nvPr/>
        </p:nvSpPr>
        <p:spPr>
          <a:xfrm>
            <a:off x="4560570" y="5334000"/>
            <a:ext cx="45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dirty="0">
                <a:solidFill>
                  <a:srgbClr val="FFC000"/>
                </a:solidFill>
                <a:latin typeface="+mn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6230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4B91-B058-4913-A5C4-1238F313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4800"/>
            <a:ext cx="5715000" cy="989013"/>
          </a:xfrm>
        </p:spPr>
        <p:txBody>
          <a:bodyPr>
            <a:normAutofit/>
          </a:bodyPr>
          <a:lstStyle/>
          <a:p>
            <a:r>
              <a:rPr lang="en-GB" dirty="0"/>
              <a:t>	</a:t>
            </a:r>
            <a:r>
              <a:rPr lang="en-GB" dirty="0">
                <a:solidFill>
                  <a:srgbClr val="0066FF"/>
                </a:solidFill>
                <a:latin typeface="+mn-lt"/>
              </a:rPr>
              <a:t>Status of the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9C77-DCD5-4F2B-87F2-F12FB06B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29" y="1600200"/>
            <a:ext cx="8497941" cy="5373297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The project has been </a:t>
            </a:r>
            <a:r>
              <a:rPr lang="en-GB" sz="2000" b="1" dirty="0"/>
              <a:t>extended until December 2020 </a:t>
            </a:r>
            <a:r>
              <a:rPr lang="en-GB" sz="2000" dirty="0"/>
              <a:t>due to COVID-19 </a:t>
            </a:r>
          </a:p>
          <a:p>
            <a:r>
              <a:rPr lang="en-GB" sz="2000" dirty="0"/>
              <a:t>C-MAX </a:t>
            </a:r>
            <a:r>
              <a:rPr lang="en-GB" sz="2000" b="1" dirty="0"/>
              <a:t>workshop</a:t>
            </a:r>
            <a:r>
              <a:rPr lang="en-GB" sz="2000" dirty="0"/>
              <a:t> took place in Cottbus 3-5.02.2020</a:t>
            </a:r>
            <a:endParaRPr lang="en-GB" sz="2000" b="1" dirty="0"/>
          </a:p>
          <a:p>
            <a:r>
              <a:rPr lang="en-GB" sz="2000" dirty="0"/>
              <a:t>Calibration of </a:t>
            </a:r>
            <a:r>
              <a:rPr lang="en-GB" sz="2000" b="1" dirty="0"/>
              <a:t>COSMO-1  for 5 parameters </a:t>
            </a:r>
            <a:r>
              <a:rPr lang="en-GB" sz="2000" dirty="0"/>
              <a:t>(</a:t>
            </a:r>
            <a:r>
              <a:rPr lang="en-GB" sz="2000" dirty="0" err="1"/>
              <a:t>tkhmin</a:t>
            </a:r>
            <a:r>
              <a:rPr lang="en-GB" sz="2000" dirty="0"/>
              <a:t>, v0snow, uc1, </a:t>
            </a:r>
            <a:r>
              <a:rPr lang="en-GB" sz="2000" dirty="0" err="1"/>
              <a:t>rlam_heat</a:t>
            </a:r>
            <a:r>
              <a:rPr lang="en-GB" sz="2000" dirty="0"/>
              <a:t>, </a:t>
            </a:r>
            <a:r>
              <a:rPr lang="en-GB" sz="2000" dirty="0" err="1"/>
              <a:t>radfac</a:t>
            </a:r>
            <a:r>
              <a:rPr lang="en-GB" sz="2000" dirty="0"/>
              <a:t>) has been finalised and verification of the results is available. </a:t>
            </a:r>
            <a:endParaRPr lang="en-US" sz="2000" spc="-1" dirty="0">
              <a:solidFill>
                <a:schemeClr val="accent6"/>
              </a:solidFill>
            </a:endParaRPr>
          </a:p>
          <a:p>
            <a:r>
              <a:rPr lang="en-US" sz="2000" dirty="0"/>
              <a:t>Attempt to </a:t>
            </a:r>
            <a:r>
              <a:rPr lang="en-US" sz="2000" b="1" dirty="0"/>
              <a:t>reduce the computational cost </a:t>
            </a:r>
            <a:r>
              <a:rPr lang="en-US" sz="2000" dirty="0"/>
              <a:t>by modifying</a:t>
            </a:r>
            <a:r>
              <a:rPr lang="en-US" sz="2000" spc="-1" dirty="0">
                <a:solidFill>
                  <a:srgbClr val="000000"/>
                </a:solidFill>
              </a:rPr>
              <a:t>  calculation of performance score and  by </a:t>
            </a:r>
            <a:r>
              <a:rPr lang="en-US" sz="2000" dirty="0"/>
              <a:t>performing </a:t>
            </a:r>
            <a:r>
              <a:rPr lang="en-US" sz="2000" b="1" dirty="0"/>
              <a:t>minimum number of simulations </a:t>
            </a:r>
            <a:r>
              <a:rPr lang="en-US" sz="2000" dirty="0"/>
              <a:t>to fit the MM</a:t>
            </a:r>
            <a:endParaRPr lang="en-GB" sz="2000" dirty="0"/>
          </a:p>
          <a:p>
            <a:r>
              <a:rPr lang="en-GB" sz="2000" dirty="0"/>
              <a:t>Simulations over the </a:t>
            </a:r>
            <a:r>
              <a:rPr lang="en-GB" sz="2000" b="1" dirty="0"/>
              <a:t>Mediterranean Sea for 5 parameters </a:t>
            </a:r>
            <a:r>
              <a:rPr lang="en-GB" sz="2000" dirty="0"/>
              <a:t>have been performed and calibration is pending</a:t>
            </a:r>
          </a:p>
          <a:p>
            <a:r>
              <a:rPr lang="en-GB" sz="2000" dirty="0"/>
              <a:t>Collaboration with </a:t>
            </a:r>
            <a:r>
              <a:rPr lang="en-GB" sz="2000" b="1" dirty="0"/>
              <a:t>ETHZ</a:t>
            </a:r>
            <a:r>
              <a:rPr lang="en-GB" sz="2000" dirty="0"/>
              <a:t> on a new </a:t>
            </a:r>
            <a:r>
              <a:rPr lang="en-GB" sz="2000" b="1" dirty="0"/>
              <a:t>project </a:t>
            </a:r>
            <a:r>
              <a:rPr lang="en-GB" sz="2000" b="1" dirty="0" err="1"/>
              <a:t>trCLIM</a:t>
            </a:r>
            <a:r>
              <a:rPr lang="en-GB" sz="2000" b="1" dirty="0"/>
              <a:t> </a:t>
            </a:r>
            <a:endParaRPr lang="el-GR" sz="2000" b="1" dirty="0"/>
          </a:p>
          <a:p>
            <a:r>
              <a:rPr lang="en-US" sz="2000" dirty="0"/>
              <a:t>Collaboration with the</a:t>
            </a:r>
            <a:r>
              <a:rPr lang="en-GB" sz="2000" b="1" dirty="0"/>
              <a:t> University of Cottbus</a:t>
            </a:r>
            <a:r>
              <a:rPr lang="en-GB" sz="2000" dirty="0"/>
              <a:t> on MM modifications to improve efficiency</a:t>
            </a:r>
          </a:p>
          <a:p>
            <a:r>
              <a:rPr lang="en-US" sz="2000" dirty="0"/>
              <a:t>Networking with other groups IRSN (currently suspended)</a:t>
            </a:r>
          </a:p>
          <a:p>
            <a:r>
              <a:rPr lang="en-GB" sz="2200" b="1" dirty="0"/>
              <a:t>Documents and deliverables</a:t>
            </a:r>
          </a:p>
          <a:p>
            <a:pPr lvl="1"/>
            <a:r>
              <a:rPr lang="en-US" sz="2200" dirty="0"/>
              <a:t>Detailed description of the parameters convergence (used in optimization method)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200" dirty="0"/>
              <a:t>Technical report No 42</a:t>
            </a:r>
          </a:p>
          <a:p>
            <a:pPr lvl="1"/>
            <a:r>
              <a:rPr lang="en-US" sz="2200" dirty="0"/>
              <a:t>Contribution to the 20</a:t>
            </a:r>
            <a:r>
              <a:rPr lang="en-US" sz="2200" baseline="30000" dirty="0"/>
              <a:t>th</a:t>
            </a:r>
            <a:r>
              <a:rPr lang="en-US" sz="2200" dirty="0"/>
              <a:t> COSMO Newsletter</a:t>
            </a:r>
          </a:p>
          <a:p>
            <a:pPr lvl="1"/>
            <a:r>
              <a:rPr lang="en-US" sz="2200" dirty="0"/>
              <a:t>Meta model available at ECMWF and </a:t>
            </a:r>
            <a:r>
              <a:rPr lang="en-US" sz="2200" dirty="0">
                <a:solidFill>
                  <a:schemeClr val="accent5"/>
                </a:solidFill>
              </a:rPr>
              <a:t>@ </a:t>
            </a:r>
            <a:r>
              <a:rPr lang="en-GB" sz="22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https://github.com/COSMO-ORG/CALMO-MM</a:t>
            </a:r>
            <a:r>
              <a:rPr lang="en-GB" sz="2200" dirty="0">
                <a:solidFill>
                  <a:schemeClr val="accent5"/>
                </a:solidFill>
              </a:rPr>
              <a:t> </a:t>
            </a:r>
            <a:endParaRPr lang="en-US" sz="2200" dirty="0">
              <a:solidFill>
                <a:schemeClr val="accent5"/>
              </a:solidFill>
            </a:endParaRPr>
          </a:p>
          <a:p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28740" y="4572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	</a:t>
            </a:r>
            <a:r>
              <a:rPr lang="en-US" sz="3300" b="0" strike="noStrike" spc="-1" dirty="0">
                <a:solidFill>
                  <a:srgbClr val="0066FF"/>
                </a:solidFill>
                <a:latin typeface="+mn-lt"/>
              </a:rPr>
              <a:t>Meta Model Status summary</a:t>
            </a:r>
            <a:br>
              <a:rPr dirty="0">
                <a:latin typeface="+mn-lt"/>
              </a:rPr>
            </a:br>
            <a:r>
              <a:rPr lang="en-US" sz="3300" b="0" strike="noStrike" spc="-1" dirty="0">
                <a:solidFill>
                  <a:srgbClr val="0066FF"/>
                </a:solidFill>
                <a:latin typeface="+mn-lt"/>
              </a:rPr>
              <a:t>(IMS contribution)</a:t>
            </a:r>
            <a:br>
              <a:rPr dirty="0">
                <a:latin typeface="+mn-lt"/>
              </a:rPr>
            </a:br>
            <a:br>
              <a:rPr dirty="0"/>
            </a:b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371600"/>
            <a:ext cx="7912800" cy="4762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A perturbed initial condition run was made to estimate the </a:t>
            </a:r>
            <a:r>
              <a:rPr lang="en-US" sz="1600" strike="noStrike" spc="-1" dirty="0">
                <a:latin typeface="Calibri"/>
              </a:rPr>
              <a:t>internal model variability.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Screen out cases where internal model variability is larger that parameter dependency.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trike="noStrike" spc="-1" dirty="0">
                <a:latin typeface="Calibri"/>
              </a:rPr>
              <a:t>2m dew point temperature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(from INCA) has been introduced in the performance score to reduce the risk of over fitting the temperature.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dirty="0">
                <a:latin typeface="Calibri" panose="020F0502020204030204" pitchFamily="34" charset="0"/>
              </a:rPr>
              <a:t>Calculate the skill score using</a:t>
            </a:r>
            <a:r>
              <a:rPr lang="en-US" sz="1600" b="0" spc="-1" dirty="0">
                <a:solidFill>
                  <a:srgbClr val="000000"/>
                </a:solidFill>
                <a:latin typeface="Calibri"/>
              </a:rPr>
              <a:t> spatial verification for precipitation</a:t>
            </a:r>
            <a:r>
              <a:rPr lang="en-GB" sz="1600" b="0" dirty="0">
                <a:latin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</a:rPr>
              <a:t>FSS </a:t>
            </a:r>
            <a:r>
              <a:rPr lang="en-GB" sz="1600" b="0" dirty="0">
                <a:latin typeface="Calibri" panose="020F0502020204030204" pitchFamily="34" charset="0"/>
              </a:rPr>
              <a:t>instead of </a:t>
            </a:r>
            <a:r>
              <a:rPr lang="en-GB" sz="1600" dirty="0">
                <a:latin typeface="Calibri" panose="020F0502020204030204" pitchFamily="34" charset="0"/>
              </a:rPr>
              <a:t>ETS</a:t>
            </a:r>
            <a:r>
              <a:rPr lang="en-GB" sz="1600" b="0" dirty="0">
                <a:latin typeface="Calibri" panose="020F0502020204030204" pitchFamily="34" charset="0"/>
              </a:rPr>
              <a:t> and  </a:t>
            </a:r>
            <a:r>
              <a:rPr lang="en-GB" sz="1600" dirty="0">
                <a:latin typeface="Calibri" panose="020F0502020204030204" pitchFamily="34" charset="0"/>
              </a:rPr>
              <a:t>weights</a:t>
            </a:r>
            <a:r>
              <a:rPr lang="en-GB" sz="1600" b="0" dirty="0">
                <a:latin typeface="Calibri" panose="020F0502020204030204" pitchFamily="34" charset="0"/>
              </a:rPr>
              <a:t> given to fields included.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dirty="0">
                <a:latin typeface="Calibri" panose="020F0502020204030204" pitchFamily="34" charset="0"/>
              </a:rPr>
              <a:t>Minimize computational cost needed for  MM by  calculating optimum value for 365 days by:  </a:t>
            </a:r>
          </a:p>
          <a:p>
            <a:pPr marL="743310" lvl="1" indent="-28575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600" b="0" dirty="0">
                <a:latin typeface="Calibri" panose="020F0502020204030204" pitchFamily="34" charset="0"/>
              </a:rPr>
              <a:t>objective </a:t>
            </a:r>
            <a:r>
              <a:rPr lang="en-GB" sz="1600" dirty="0">
                <a:latin typeface="Calibri" panose="020F0502020204030204" pitchFamily="34" charset="0"/>
              </a:rPr>
              <a:t>cluster analysis </a:t>
            </a:r>
            <a:r>
              <a:rPr lang="en-GB" sz="1600" b="0" dirty="0">
                <a:latin typeface="Calibri" panose="020F0502020204030204" pitchFamily="34" charset="0"/>
              </a:rPr>
              <a:t>(20 members-representative days) </a:t>
            </a:r>
          </a:p>
          <a:p>
            <a:pPr marL="743310" lvl="1" indent="-28575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600" dirty="0">
                <a:latin typeface="Calibri" panose="020F0502020204030204" pitchFamily="34" charset="0"/>
              </a:rPr>
              <a:t>reduce</a:t>
            </a:r>
            <a:r>
              <a:rPr lang="en-GB" sz="1600" b="0" dirty="0">
                <a:latin typeface="Calibri" panose="020F0502020204030204" pitchFamily="34" charset="0"/>
              </a:rPr>
              <a:t>  grid points used by the MM (full data records)</a:t>
            </a:r>
            <a:endParaRPr lang="en-GB" sz="1600" dirty="0">
              <a:latin typeface="Calibri" panose="020F0502020204030204" pitchFamily="34" charset="0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pc="-1" dirty="0">
                <a:solidFill>
                  <a:srgbClr val="000000"/>
                </a:solidFill>
                <a:latin typeface="Calibri" panose="020F0502020204030204" pitchFamily="34" charset="0"/>
              </a:rPr>
              <a:t>Modifications to </a:t>
            </a:r>
            <a:r>
              <a:rPr lang="en-US" sz="1600" b="0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MatLab</a:t>
            </a:r>
            <a:r>
              <a:rPr lang="en-US" sz="1600" b="0" spc="-1" dirty="0">
                <a:solidFill>
                  <a:srgbClr val="000000"/>
                </a:solidFill>
                <a:latin typeface="Calibri" panose="020F0502020204030204" pitchFamily="34" charset="0"/>
              </a:rPr>
              <a:t> code to increase  efficiency </a:t>
            </a:r>
            <a:r>
              <a:rPr lang="en-GB" sz="1600" b="0" dirty="0">
                <a:latin typeface="Calibri" panose="020F0502020204030204" pitchFamily="34" charset="0"/>
              </a:rPr>
              <a:t>- now </a:t>
            </a:r>
            <a:r>
              <a:rPr lang="en-GB" sz="1600" dirty="0">
                <a:latin typeface="Calibri" panose="020F0502020204030204" pitchFamily="34" charset="0"/>
              </a:rPr>
              <a:t>the computation time is 10%  less</a:t>
            </a:r>
            <a:r>
              <a:rPr lang="en-GB" sz="1600" b="0" dirty="0">
                <a:latin typeface="Calibri" panose="020F0502020204030204" pitchFamily="34" charset="0"/>
              </a:rPr>
              <a:t> from original!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dirty="0">
                <a:latin typeface="Calibri" panose="020F0502020204030204" pitchFamily="34" charset="0"/>
              </a:rPr>
              <a:t>Translation of the MM  </a:t>
            </a:r>
            <a:r>
              <a:rPr lang="en-GB" sz="1600" dirty="0">
                <a:latin typeface="Calibri" panose="020F0502020204030204" pitchFamily="34" charset="0"/>
              </a:rPr>
              <a:t>from </a:t>
            </a:r>
            <a:r>
              <a:rPr lang="en-GB" sz="1600" dirty="0" err="1">
                <a:latin typeface="Calibri" panose="020F0502020204030204" pitchFamily="34" charset="0"/>
              </a:rPr>
              <a:t>Matlab</a:t>
            </a:r>
            <a:r>
              <a:rPr lang="en-GB" sz="1600" dirty="0">
                <a:latin typeface="Calibri" panose="020F0502020204030204" pitchFamily="34" charset="0"/>
              </a:rPr>
              <a:t> to Octave</a:t>
            </a:r>
            <a:r>
              <a:rPr lang="en-GB" sz="1600" b="0" dirty="0">
                <a:latin typeface="Calibri" panose="020F0502020204030204" pitchFamily="34" charset="0"/>
              </a:rPr>
              <a:t>, to run at ECMWF machines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GB" sz="1600" b="0" dirty="0">
              <a:latin typeface="Calibri" panose="020F0502020204030204" pitchFamily="34" charset="0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0000"/>
              </a:buClr>
              <a:buFont typeface="Arial"/>
              <a:buChar char="•"/>
            </a:pP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70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F9802114-D75F-4A4F-9136-51E5CF17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4" y="188940"/>
            <a:ext cx="7049360" cy="7854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FF"/>
                </a:solidFill>
                <a:latin typeface="+mn-lt"/>
              </a:rPr>
              <a:t>Calibration of COSMO-1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471287-6FD8-2D4C-9CE6-231F8FAD6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0142"/>
              </p:ext>
            </p:extLst>
          </p:nvPr>
        </p:nvGraphicFramePr>
        <p:xfrm>
          <a:off x="3429000" y="2590800"/>
          <a:ext cx="5520692" cy="3516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154">
                  <a:extLst>
                    <a:ext uri="{9D8B030D-6E8A-4147-A177-3AD203B41FA5}">
                      <a16:colId xmlns:a16="http://schemas.microsoft.com/office/drawing/2014/main" val="649363738"/>
                    </a:ext>
                  </a:extLst>
                </a:gridCol>
                <a:gridCol w="758657">
                  <a:extLst>
                    <a:ext uri="{9D8B030D-6E8A-4147-A177-3AD203B41FA5}">
                      <a16:colId xmlns:a16="http://schemas.microsoft.com/office/drawing/2014/main" val="632844397"/>
                    </a:ext>
                  </a:extLst>
                </a:gridCol>
                <a:gridCol w="739205">
                  <a:extLst>
                    <a:ext uri="{9D8B030D-6E8A-4147-A177-3AD203B41FA5}">
                      <a16:colId xmlns:a16="http://schemas.microsoft.com/office/drawing/2014/main" val="4028530654"/>
                    </a:ext>
                  </a:extLst>
                </a:gridCol>
                <a:gridCol w="918819">
                  <a:extLst>
                    <a:ext uri="{9D8B030D-6E8A-4147-A177-3AD203B41FA5}">
                      <a16:colId xmlns:a16="http://schemas.microsoft.com/office/drawing/2014/main" val="4147810899"/>
                    </a:ext>
                  </a:extLst>
                </a:gridCol>
                <a:gridCol w="1746857">
                  <a:extLst>
                    <a:ext uri="{9D8B030D-6E8A-4147-A177-3AD203B41FA5}">
                      <a16:colId xmlns:a16="http://schemas.microsoft.com/office/drawing/2014/main" val="29574808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Acronym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Parameter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Parameter</a:t>
                      </a:r>
                      <a:endParaRPr lang="en-GR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Range 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 dirty="0">
                          <a:effectLst/>
                        </a:rPr>
                        <a:t>Optimum value</a:t>
                      </a:r>
                      <a:endParaRPr lang="en-G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ETHZ </a:t>
                      </a:r>
                      <a:r>
                        <a:rPr lang="el-GR" sz="1000" dirty="0" err="1">
                          <a:effectLst/>
                        </a:rPr>
                        <a:t>Value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904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Minimal diffusion coefficient for heat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tkhmin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 dirty="0">
                          <a:effectLst/>
                        </a:rPr>
                        <a:t>[0. 1 ,</a:t>
                      </a:r>
                      <a:r>
                        <a:rPr lang="el-GR" sz="1000" b="1" dirty="0">
                          <a:effectLst/>
                        </a:rPr>
                        <a:t>0.4</a:t>
                      </a:r>
                      <a:r>
                        <a:rPr lang="el-GR" sz="1000" dirty="0">
                          <a:effectLst/>
                        </a:rPr>
                        <a:t>,1]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>
                          <a:effectLst/>
                        </a:rPr>
                        <a:t>0.279</a:t>
                      </a:r>
                      <a:endParaRPr lang="en-GR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1.37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76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Factor for laminar resistance for heat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rlam_heat 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 dirty="0">
                          <a:effectLst/>
                        </a:rPr>
                        <a:t>[0.1,</a:t>
                      </a:r>
                      <a:r>
                        <a:rPr lang="el-GR" sz="1000" b="1" dirty="0">
                          <a:effectLst/>
                        </a:rPr>
                        <a:t>1</a:t>
                      </a:r>
                      <a:r>
                        <a:rPr lang="el-GR" sz="1000" dirty="0">
                          <a:effectLst/>
                        </a:rPr>
                        <a:t>,2]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>
                          <a:effectLst/>
                        </a:rPr>
                        <a:t>0.9296</a:t>
                      </a:r>
                      <a:endParaRPr lang="en-GR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0.72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12080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Parameter controlling the vertical variation of critical relative humidity for sub-grid cloud formation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uc1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 dirty="0">
                          <a:effectLst/>
                        </a:rPr>
                        <a:t>[0,</a:t>
                      </a:r>
                      <a:r>
                        <a:rPr lang="el-GR" sz="1000" b="1" dirty="0">
                          <a:effectLst/>
                        </a:rPr>
                        <a:t>0.8,</a:t>
                      </a:r>
                      <a:r>
                        <a:rPr lang="el-GR" sz="1000" dirty="0">
                          <a:effectLst/>
                        </a:rPr>
                        <a:t>1]</a:t>
                      </a:r>
                      <a:endParaRPr lang="en-GR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R" sz="1000" dirty="0">
                          <a:effectLst/>
                        </a:rPr>
                        <a:t> 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>
                          <a:effectLst/>
                        </a:rPr>
                        <a:t>0.7686</a:t>
                      </a:r>
                      <a:endParaRPr lang="en-GR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0.75</a:t>
                      </a:r>
                      <a:endParaRPr lang="en-GR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295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Factor for vertical velocity of snow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v0snow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 dirty="0">
                          <a:effectLst/>
                        </a:rPr>
                        <a:t>[10,</a:t>
                      </a:r>
                      <a:r>
                        <a:rPr lang="el-GR" sz="1000" b="1" dirty="0">
                          <a:effectLst/>
                        </a:rPr>
                        <a:t>20</a:t>
                      </a:r>
                      <a:r>
                        <a:rPr lang="el-GR" sz="1000" dirty="0">
                          <a:effectLst/>
                        </a:rPr>
                        <a:t>,30]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>
                          <a:effectLst/>
                        </a:rPr>
                        <a:t>18.95</a:t>
                      </a:r>
                      <a:endParaRPr lang="en-GR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25.6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0002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Fraction of cloud water and ice considered by the radiation scheme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>
                          <a:effectLst/>
                        </a:rPr>
                        <a:t>radfac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l-GR" sz="1000" dirty="0">
                          <a:effectLst/>
                        </a:rPr>
                        <a:t>[0.3,</a:t>
                      </a:r>
                      <a:r>
                        <a:rPr lang="el-GR" sz="1000" b="1" dirty="0">
                          <a:effectLst/>
                        </a:rPr>
                        <a:t>0.6</a:t>
                      </a:r>
                      <a:r>
                        <a:rPr lang="el-GR" sz="1000" dirty="0">
                          <a:effectLst/>
                        </a:rPr>
                        <a:t>,0.9]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b="1" dirty="0">
                          <a:effectLst/>
                        </a:rPr>
                        <a:t>0.6775</a:t>
                      </a:r>
                      <a:endParaRPr lang="en-G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0.59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52362"/>
                  </a:ext>
                </a:extLst>
              </a:tr>
            </a:tbl>
          </a:graphicData>
        </a:graphic>
      </p:graphicFrame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58BBB32-8357-B248-8ED7-15150DEE2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98686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02F21C-749E-AE44-8B2A-1E33B7EBE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242314"/>
              </p:ext>
            </p:extLst>
          </p:nvPr>
        </p:nvGraphicFramePr>
        <p:xfrm>
          <a:off x="1898650" y="798750"/>
          <a:ext cx="5873750" cy="282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750">
                  <a:extLst>
                    <a:ext uri="{9D8B030D-6E8A-4147-A177-3AD203B41FA5}">
                      <a16:colId xmlns:a16="http://schemas.microsoft.com/office/drawing/2014/main" val="35630022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762364361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271281741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1852380593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73217198"/>
                    </a:ext>
                  </a:extLst>
                </a:gridCol>
              </a:tblGrid>
              <a:tr h="195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effectLst/>
                        </a:rPr>
                        <a:t>Year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000" dirty="0">
                          <a:effectLst/>
                        </a:rPr>
                        <a:t>2013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2017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71139"/>
                  </a:ext>
                </a:extLst>
              </a:tr>
              <a:tr h="305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Measure </a:t>
                      </a:r>
                      <a:r>
                        <a:rPr lang="en-GB" sz="1000">
                          <a:effectLst/>
                        </a:rPr>
                        <a:t>T2m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DEF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effectLst/>
                        </a:rPr>
                        <a:t>BEST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DEF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BEST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1290554"/>
                  </a:ext>
                </a:extLst>
              </a:tr>
              <a:tr h="305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ME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0.043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0.128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0.236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0.143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4024606"/>
                  </a:ext>
                </a:extLst>
              </a:tr>
              <a:tr h="305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RMSE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2.2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2.1</a:t>
                      </a:r>
                      <a:endParaRPr lang="en-G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2.35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2.33</a:t>
                      </a:r>
                      <a:endParaRPr lang="en-G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984319"/>
                  </a:ext>
                </a:extLst>
              </a:tr>
              <a:tr h="305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MINMOD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-28.67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-28.67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-29.64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effectLst/>
                        </a:rPr>
                        <a:t>-28.77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2951183"/>
                  </a:ext>
                </a:extLst>
              </a:tr>
              <a:tr h="305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MINOBS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-28.7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-29.5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R" sz="1000" dirty="0">
                          <a:effectLst/>
                        </a:rPr>
                        <a:t> 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864264"/>
                  </a:ext>
                </a:extLst>
              </a:tr>
              <a:tr h="553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MAXMOD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38.43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37.41</a:t>
                      </a:r>
                      <a:endParaRPr lang="en-G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40.0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40.0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5314495"/>
                  </a:ext>
                </a:extLst>
              </a:tr>
              <a:tr h="553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MAXOBS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37.1</a:t>
                      </a:r>
                      <a:endParaRPr lang="en-G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37.1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000">
                          <a:effectLst/>
                        </a:rPr>
                        <a:t>36.9</a:t>
                      </a:r>
                      <a:endParaRPr lang="en-G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R" sz="1000" dirty="0">
                          <a:effectLst/>
                        </a:rPr>
                        <a:t> </a:t>
                      </a:r>
                      <a:endParaRPr lang="en-G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321085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3B2A5-551F-C642-8FCC-B3D371BF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F79A6-4E10-E84D-BA86-6E056100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EA92D75-98ED-5B46-BA78-A91659A7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3876"/>
            <a:ext cx="47231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G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2m temperature for years 2013 and 2017 </a:t>
            </a:r>
            <a:endParaRPr kumimoji="0" lang="en-US" altLang="en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64B425-034A-9F4E-AE60-562062408C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94168" y="3775075"/>
            <a:ext cx="4014330" cy="2828449"/>
          </a:xfrm>
          <a:prstGeom prst="rect">
            <a:avLst/>
          </a:prstGeom>
          <a:ln>
            <a:noFill/>
          </a:ln>
        </p:spPr>
      </p:pic>
      <p:pic>
        <p:nvPicPr>
          <p:cNvPr id="12" name="172 - Εικόνα">
            <a:extLst>
              <a:ext uri="{FF2B5EF4-FFF2-40B4-BE49-F238E27FC236}">
                <a16:creationId xmlns:a16="http://schemas.microsoft.com/office/drawing/2014/main" id="{93607C3E-CC73-5B4B-A38F-50CF8796E9E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260285" y="3775075"/>
            <a:ext cx="4395330" cy="29273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0"/>
            <a:ext cx="4600804" cy="3450603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1087491" y="2014308"/>
            <a:ext cx="1647593" cy="1193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8117" y="2877540"/>
            <a:ext cx="15379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/>
              <a:t>Mean 36 decades (“decade”=10 days)</a:t>
            </a:r>
            <a:endParaRPr lang="he-IL" sz="900" dirty="0"/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1465924" y="2154502"/>
            <a:ext cx="1720075" cy="1902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188" y="3839533"/>
            <a:ext cx="11457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/>
              <a:t>Median 36 decades</a:t>
            </a:r>
            <a:endParaRPr lang="he-IL" sz="900" dirty="0"/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3443778" y="1897075"/>
            <a:ext cx="3259258" cy="10036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169" y="1618232"/>
            <a:ext cx="90973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>
                <a:solidFill>
                  <a:srgbClr val="7030A0"/>
                </a:solidFill>
              </a:rPr>
              <a:t>20 clusters</a:t>
            </a:r>
            <a:endParaRPr lang="he-IL" sz="9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4615" y="1189727"/>
            <a:ext cx="69279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default</a:t>
            </a:r>
            <a:endParaRPr lang="he-IL" sz="900" dirty="0">
              <a:solidFill>
                <a:srgbClr val="FF0000"/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4038600" y="1402269"/>
            <a:ext cx="1782089" cy="662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>
            <a:cxnSpLocks/>
          </p:cNvCxnSpPr>
          <p:nvPr/>
        </p:nvCxnSpPr>
        <p:spPr>
          <a:xfrm flipV="1">
            <a:off x="756848" y="993578"/>
            <a:ext cx="1057551" cy="8633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942" y="757801"/>
            <a:ext cx="206806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>
                <a:solidFill>
                  <a:srgbClr val="00B050"/>
                </a:solidFill>
              </a:rPr>
              <a:t>For all 365 days in one run</a:t>
            </a:r>
            <a:endParaRPr lang="he-IL" sz="9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46768-9145-EA4F-8C31-9B3B1EFF8157}"/>
              </a:ext>
            </a:extLst>
          </p:cNvPr>
          <p:cNvSpPr txBox="1"/>
          <p:nvPr/>
        </p:nvSpPr>
        <p:spPr>
          <a:xfrm>
            <a:off x="1814399" y="340374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</a:t>
            </a:r>
            <a:r>
              <a:rPr lang="en-GR" sz="1400" dirty="0"/>
              <a:t>lam_heat</a:t>
            </a:r>
          </a:p>
        </p:txBody>
      </p:sp>
      <p:pic>
        <p:nvPicPr>
          <p:cNvPr id="17" name="תמונה 1">
            <a:extLst>
              <a:ext uri="{FF2B5EF4-FFF2-40B4-BE49-F238E27FC236}">
                <a16:creationId xmlns:a16="http://schemas.microsoft.com/office/drawing/2014/main" id="{89F3CE20-E3EE-B14B-8F12-50C43382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8" y="3207545"/>
            <a:ext cx="4600803" cy="34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3F88-2247-6A4D-BA1D-DFE26391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GR" sz="2400" dirty="0">
                <a:solidFill>
                  <a:srgbClr val="0070C0"/>
                </a:solidFill>
                <a:latin typeface="+mn-lt"/>
              </a:rPr>
              <a:t>Calibration over the Mediterranean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1E0AB-E8E1-6047-8142-04833B4C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71E2-C16F-A24C-ACAE-19BCDF75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042633-C322-5740-8A88-4BF555365443}"/>
              </a:ext>
            </a:extLst>
          </p:cNvPr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 l="4724" t="6116" r="5197" b="12231"/>
          <a:stretch>
            <a:fillRect/>
          </a:stretch>
        </p:blipFill>
        <p:spPr bwMode="auto">
          <a:xfrm>
            <a:off x="1143000" y="1054634"/>
            <a:ext cx="6172200" cy="3204309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7" name="3 - Πίνακας">
            <a:extLst>
              <a:ext uri="{FF2B5EF4-FFF2-40B4-BE49-F238E27FC236}">
                <a16:creationId xmlns:a16="http://schemas.microsoft.com/office/drawing/2014/main" id="{58EE1F61-ED66-A74D-BF2C-6452D72D5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69423"/>
              </p:ext>
            </p:extLst>
          </p:nvPr>
        </p:nvGraphicFramePr>
        <p:xfrm>
          <a:off x="381000" y="4334608"/>
          <a:ext cx="7961321" cy="2303583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117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496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all" baseline="0" dirty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l-GR" sz="12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cap="all" baseline="0" dirty="0">
                          <a:latin typeface="Arial" pitchFamily="34" charset="0"/>
                          <a:cs typeface="Arial" pitchFamily="34" charset="0"/>
                        </a:rPr>
                        <a:t>INTERPRETATION</a:t>
                      </a: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cap="all" baseline="0" dirty="0">
                          <a:latin typeface="Arial" pitchFamily="34" charset="0"/>
                          <a:cs typeface="Arial" pitchFamily="34" charset="0"/>
                        </a:rPr>
                        <a:t>range</a:t>
                      </a:r>
                      <a:endParaRPr lang="el-GR" sz="12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cap="all" baseline="0" dirty="0">
                          <a:latin typeface="Arial" pitchFamily="34" charset="0"/>
                          <a:cs typeface="Arial" pitchFamily="34" charset="0"/>
                        </a:rPr>
                        <a:t>Test values 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default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at_sea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atio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of laminar scaling factors for heat over sea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1-100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1,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50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rlam_heat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scaling factor of the laminar boundary layer for heat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 – 10.0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0.1, 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2.0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tkhmin</a:t>
                      </a:r>
                      <a:br>
                        <a:rPr lang="de-CH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de-CH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tkmmin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minimal value of diffusion coefficient for heat  and momentum</a:t>
                      </a:r>
                      <a:r>
                        <a:rPr lang="el-G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l-GR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kept</a:t>
                      </a:r>
                      <a:r>
                        <a:rPr lang="el-G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l-GR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equal</a:t>
                      </a:r>
                      <a:r>
                        <a:rPr lang="el-G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0.0-2.0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0.1,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2.0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tur_len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asymptotic maximal turbulent length scale</a:t>
                      </a:r>
                      <a:r>
                        <a:rPr lang="el-G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(m)</a:t>
                      </a: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– 10000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100,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100</a:t>
                      </a:r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c_soil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surface area index of evaporative soil surfaces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 </a:t>
                      </a:r>
                      <a:r>
                        <a:rPr lang="el-G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dependent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l-G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</a:rPr>
                        <a:t>surface area density of the roughness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elements over land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 , </a:t>
                      </a:r>
                      <a:r>
                        <a:rPr lang="el-GR" sz="12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c_lnd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0-</a:t>
                      </a:r>
                      <a:r>
                        <a:rPr lang="el-GR" sz="12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c_lnd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(2.0)</a:t>
                      </a:r>
                      <a:endParaRPr lang="el-G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0,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2</a:t>
                      </a:r>
                      <a:endParaRPr lang="el-G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8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98EB6-611C-A349-9B3B-E2EAB0B8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F663F-F125-6B45-ADDA-11F51FD0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6" name="24 - Ομάδα">
            <a:extLst>
              <a:ext uri="{FF2B5EF4-FFF2-40B4-BE49-F238E27FC236}">
                <a16:creationId xmlns:a16="http://schemas.microsoft.com/office/drawing/2014/main" id="{984811CA-0145-6D41-B4A5-1A7BBF947BD7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645986"/>
            <a:ext cx="7020000" cy="5566027"/>
            <a:chOff x="945965" y="642918"/>
            <a:chExt cx="7298035" cy="5786478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DDD3CBD8-3E5A-6A4C-97B8-219BCE52E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67" r="10208"/>
            <a:stretch>
              <a:fillRect/>
            </a:stretch>
          </p:blipFill>
          <p:spPr bwMode="auto">
            <a:xfrm>
              <a:off x="954167" y="642918"/>
              <a:ext cx="3600000" cy="26160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5 - TextBox">
              <a:extLst>
                <a:ext uri="{FF2B5EF4-FFF2-40B4-BE49-F238E27FC236}">
                  <a16:creationId xmlns:a16="http://schemas.microsoft.com/office/drawing/2014/main" id="{5048D6B2-CDE2-EC4E-890C-8C661BF71B8F}"/>
                </a:ext>
              </a:extLst>
            </p:cNvPr>
            <p:cNvSpPr txBox="1"/>
            <p:nvPr/>
          </p:nvSpPr>
          <p:spPr>
            <a:xfrm>
              <a:off x="954000" y="3232800"/>
              <a:ext cx="3600000" cy="255600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</a:t>
              </a:r>
              <a:r>
                <a:rPr lang="en-US" sz="1050" dirty="0"/>
                <a:t>&lt;TOT_PREC&gt;</a:t>
              </a:r>
              <a:r>
                <a:rPr lang="en-US" sz="800" dirty="0"/>
                <a:t>TEST</a:t>
              </a:r>
              <a:r>
                <a:rPr lang="en-US" sz="1050" dirty="0"/>
                <a:t>-&lt;TOT_PREC&gt;</a:t>
              </a:r>
              <a:r>
                <a:rPr lang="en-US" sz="800" dirty="0"/>
                <a:t>DEFAULT</a:t>
              </a:r>
              <a:r>
                <a:rPr lang="en-US" sz="1100" dirty="0"/>
                <a:t>) /</a:t>
              </a:r>
              <a:r>
                <a:rPr lang="en-US" sz="1050" dirty="0"/>
                <a:t> &lt;TOT_PREC&gt;</a:t>
              </a:r>
              <a:r>
                <a:rPr lang="en-US" sz="800" dirty="0"/>
                <a:t>DEFAULT</a:t>
              </a:r>
              <a:endParaRPr lang="el-GR" sz="1050" dirty="0"/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F8C554F-F9DE-7E4E-A44E-493E31D9B93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/>
            <a:srcRect l="7067" r="10208"/>
            <a:stretch>
              <a:fillRect/>
            </a:stretch>
          </p:blipFill>
          <p:spPr bwMode="auto">
            <a:xfrm>
              <a:off x="4643438" y="642918"/>
              <a:ext cx="3600000" cy="261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8 - TextBox">
              <a:extLst>
                <a:ext uri="{FF2B5EF4-FFF2-40B4-BE49-F238E27FC236}">
                  <a16:creationId xmlns:a16="http://schemas.microsoft.com/office/drawing/2014/main" id="{80709E4E-3929-E549-8D04-FA6C4997D580}"/>
                </a:ext>
              </a:extLst>
            </p:cNvPr>
            <p:cNvSpPr txBox="1"/>
            <p:nvPr/>
          </p:nvSpPr>
          <p:spPr>
            <a:xfrm>
              <a:off x="4645686" y="3244670"/>
              <a:ext cx="3596621" cy="253916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&lt;</a:t>
              </a:r>
              <a:r>
                <a:rPr lang="en-US" sz="1050" dirty="0"/>
                <a:t>TMAX_2M-TMIN_2M&gt;</a:t>
              </a:r>
              <a:r>
                <a:rPr lang="en-US" sz="800" dirty="0"/>
                <a:t>TEST</a:t>
              </a:r>
              <a:r>
                <a:rPr lang="en-US" sz="1050" dirty="0"/>
                <a:t> / &lt;TMAX_2M-TMIN_2M&gt;</a:t>
              </a:r>
              <a:r>
                <a:rPr lang="en-US" sz="800" dirty="0"/>
                <a:t>DEFAULT</a:t>
              </a:r>
              <a:endParaRPr lang="el-GR" sz="1050" dirty="0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8FE1FACC-43D5-8349-BD75-99C55D5CE07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 l="7067" r="10208"/>
            <a:stretch>
              <a:fillRect/>
            </a:stretch>
          </p:blipFill>
          <p:spPr bwMode="auto">
            <a:xfrm>
              <a:off x="945965" y="3571876"/>
              <a:ext cx="3600000" cy="261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7 - TextBox">
              <a:extLst>
                <a:ext uri="{FF2B5EF4-FFF2-40B4-BE49-F238E27FC236}">
                  <a16:creationId xmlns:a16="http://schemas.microsoft.com/office/drawing/2014/main" id="{1DA933DA-2DAE-5F45-8456-F290213392A4}"/>
                </a:ext>
              </a:extLst>
            </p:cNvPr>
            <p:cNvSpPr txBox="1"/>
            <p:nvPr/>
          </p:nvSpPr>
          <p:spPr>
            <a:xfrm>
              <a:off x="950400" y="6167786"/>
              <a:ext cx="3596400" cy="261610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</a:t>
              </a:r>
              <a:r>
                <a:rPr lang="en-US" sz="1050" dirty="0"/>
                <a:t>&lt;TMIN_2M&gt;</a:t>
              </a:r>
              <a:r>
                <a:rPr lang="en-US" sz="800" dirty="0"/>
                <a:t>TEST</a:t>
              </a:r>
              <a:r>
                <a:rPr lang="en-US" sz="1050" dirty="0"/>
                <a:t>-&lt;TMIN_2M&gt;</a:t>
              </a:r>
              <a:r>
                <a:rPr lang="en-US" sz="800" dirty="0"/>
                <a:t>DEFAULT</a:t>
              </a:r>
              <a:r>
                <a:rPr lang="en-US" sz="1100" dirty="0"/>
                <a:t>) /</a:t>
              </a:r>
              <a:r>
                <a:rPr lang="en-US" sz="1050" dirty="0"/>
                <a:t> &lt;TMIN_2M&gt;</a:t>
              </a:r>
              <a:r>
                <a:rPr lang="en-US" sz="800" dirty="0"/>
                <a:t>DEFAULT</a:t>
              </a:r>
              <a:endParaRPr lang="el-GR" sz="1050" dirty="0"/>
            </a:p>
          </p:txBody>
        </p:sp>
        <p:grpSp>
          <p:nvGrpSpPr>
            <p:cNvPr id="13" name="21 - Ομάδα">
              <a:extLst>
                <a:ext uri="{FF2B5EF4-FFF2-40B4-BE49-F238E27FC236}">
                  <a16:creationId xmlns:a16="http://schemas.microsoft.com/office/drawing/2014/main" id="{0D3FD1F0-2EB9-E544-8192-4BB4015DEAF1}"/>
                </a:ext>
              </a:extLst>
            </p:cNvPr>
            <p:cNvGrpSpPr/>
            <p:nvPr/>
          </p:nvGrpSpPr>
          <p:grpSpPr>
            <a:xfrm>
              <a:off x="4643438" y="3571876"/>
              <a:ext cx="3600562" cy="2853618"/>
              <a:chOff x="4857752" y="3714752"/>
              <a:chExt cx="3600562" cy="2853618"/>
            </a:xfrm>
          </p:grpSpPr>
          <p:pic>
            <p:nvPicPr>
              <p:cNvPr id="14" name="Picture 7">
                <a:extLst>
                  <a:ext uri="{FF2B5EF4-FFF2-40B4-BE49-F238E27FC236}">
                    <a16:creationId xmlns:a16="http://schemas.microsoft.com/office/drawing/2014/main" id="{41AA4BFF-FF39-D84D-9625-58B9FF0F6A0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7067" r="10208"/>
              <a:stretch>
                <a:fillRect/>
              </a:stretch>
            </p:blipFill>
            <p:spPr bwMode="auto">
              <a:xfrm>
                <a:off x="4858314" y="3714752"/>
                <a:ext cx="3600000" cy="2617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19 - TextBox">
                <a:extLst>
                  <a:ext uri="{FF2B5EF4-FFF2-40B4-BE49-F238E27FC236}">
                    <a16:creationId xmlns:a16="http://schemas.microsoft.com/office/drawing/2014/main" id="{0EF4B967-C557-B94E-90E4-4B5D09EED86B}"/>
                  </a:ext>
                </a:extLst>
              </p:cNvPr>
              <p:cNvSpPr txBox="1"/>
              <p:nvPr/>
            </p:nvSpPr>
            <p:spPr>
              <a:xfrm>
                <a:off x="4857752" y="6306760"/>
                <a:ext cx="3600000" cy="261610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(</a:t>
                </a:r>
                <a:r>
                  <a:rPr lang="en-US" sz="1050" dirty="0"/>
                  <a:t>&lt;TMAX_2M&gt;</a:t>
                </a:r>
                <a:r>
                  <a:rPr lang="en-US" sz="800" dirty="0"/>
                  <a:t>TEST</a:t>
                </a:r>
                <a:r>
                  <a:rPr lang="en-US" sz="1050" dirty="0"/>
                  <a:t>-&lt;TMAX_2M&gt;</a:t>
                </a:r>
                <a:r>
                  <a:rPr lang="en-US" sz="800" dirty="0"/>
                  <a:t>DEFAULT</a:t>
                </a:r>
                <a:r>
                  <a:rPr lang="en-US" sz="1100" dirty="0"/>
                  <a:t>) /</a:t>
                </a:r>
                <a:r>
                  <a:rPr lang="en-US" sz="1050" dirty="0"/>
                  <a:t> &lt;TMAX_2M&gt;</a:t>
                </a:r>
                <a:r>
                  <a:rPr lang="en-US" sz="800" dirty="0"/>
                  <a:t>DEFAULT</a:t>
                </a:r>
                <a:endParaRPr lang="el-GR" sz="1050" dirty="0"/>
              </a:p>
            </p:txBody>
          </p:sp>
        </p:grpSp>
      </p:grpSp>
      <p:graphicFrame>
        <p:nvGraphicFramePr>
          <p:cNvPr id="16" name="18 - Πίνακας">
            <a:extLst>
              <a:ext uri="{FF2B5EF4-FFF2-40B4-BE49-F238E27FC236}">
                <a16:creationId xmlns:a16="http://schemas.microsoft.com/office/drawing/2014/main" id="{89AABF32-CAAF-0144-8C0A-1F993CC2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8172"/>
              </p:ext>
            </p:extLst>
          </p:nvPr>
        </p:nvGraphicFramePr>
        <p:xfrm>
          <a:off x="323527" y="808951"/>
          <a:ext cx="8424939" cy="555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1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8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9753"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c_soil_0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c_soil_2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rat_sea_1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rat_sea_50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rlam_heat_0.1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rlam_heat_2.0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tkhmin_0.1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tkhmin_2.0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tur_len_1000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tur_len_100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c_soil_0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c_soil_2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rat_sea_1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4B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rat_sea_50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4A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rlam_heat_0.1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5B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1A</a:t>
                      </a:r>
                    </a:p>
                    <a:p>
                      <a:r>
                        <a:rPr lang="en-US" sz="1000" dirty="0"/>
                        <a:t>TOT_PREC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rlam_heat_2.0</a:t>
                      </a:r>
                      <a:endParaRPr lang="el-G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5A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1B</a:t>
                      </a:r>
                    </a:p>
                    <a:p>
                      <a:pPr algn="ctr"/>
                      <a:r>
                        <a:rPr lang="en-US" sz="1000" dirty="0"/>
                        <a:t>TOT_PREC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tkhmin_0.1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7B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2B</a:t>
                      </a:r>
                    </a:p>
                    <a:p>
                      <a:pPr algn="ctr"/>
                      <a:r>
                        <a:rPr lang="en-US" sz="1000" dirty="0"/>
                        <a:t>T_RANGE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3B</a:t>
                      </a:r>
                    </a:p>
                    <a:p>
                      <a:pPr algn="ctr"/>
                      <a:r>
                        <a:rPr lang="en-US" sz="1000" dirty="0"/>
                        <a:t>T_RANGE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tkhmin_2.0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7A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2A</a:t>
                      </a:r>
                    </a:p>
                    <a:p>
                      <a:pPr algn="ctr"/>
                      <a:r>
                        <a:rPr lang="en-US" sz="1000" dirty="0"/>
                        <a:t>T_RANGE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3A</a:t>
                      </a:r>
                    </a:p>
                    <a:p>
                      <a:pPr algn="ctr"/>
                      <a:r>
                        <a:rPr lang="en-US" sz="1000" dirty="0"/>
                        <a:t>T_RANG</a:t>
                      </a:r>
                      <a:r>
                        <a:rPr lang="el-GR" sz="1000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tur_len_1000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8A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6A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9A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  <a:r>
                        <a:rPr lang="el-GR" sz="1000"/>
                        <a:t>A</a:t>
                      </a:r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tur_len_100</a:t>
                      </a:r>
                      <a:endParaRPr lang="el-G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8B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6B</a:t>
                      </a:r>
                    </a:p>
                    <a:p>
                      <a:pPr algn="ctr"/>
                      <a:r>
                        <a:rPr lang="en-US" sz="1000" dirty="0"/>
                        <a:t>TMAX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9B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10B</a:t>
                      </a:r>
                    </a:p>
                    <a:p>
                      <a:pPr algn="ctr"/>
                      <a:r>
                        <a:rPr lang="en-US" sz="1000" dirty="0"/>
                        <a:t>TMIN</a:t>
                      </a:r>
                      <a:endParaRPr lang="el-G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C680-F5AE-FF4B-9A57-EB8191BC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>
                <a:solidFill>
                  <a:srgbClr val="0070C0"/>
                </a:solidFill>
                <a:latin typeface="+mn-lt"/>
              </a:rPr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8808-E738-1343-8430-3BAF7140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r>
              <a:rPr lang="en-US" dirty="0"/>
              <a:t>Strong </a:t>
            </a:r>
            <a:r>
              <a:rPr lang="en-US" b="1" dirty="0"/>
              <a:t>dependency</a:t>
            </a:r>
            <a:r>
              <a:rPr lang="en-US" dirty="0"/>
              <a:t> of parameters optimum on the </a:t>
            </a:r>
            <a:r>
              <a:rPr lang="en-US" b="1" dirty="0"/>
              <a:t>time</a:t>
            </a:r>
            <a:r>
              <a:rPr lang="en-US" dirty="0"/>
              <a:t> of the year</a:t>
            </a:r>
          </a:p>
          <a:p>
            <a:r>
              <a:rPr lang="en-US" kern="50" dirty="0">
                <a:ea typeface="Droid Sans Fallback"/>
                <a:cs typeface="FreeSans"/>
              </a:rPr>
              <a:t>Significant </a:t>
            </a:r>
            <a:r>
              <a:rPr lang="en-US" b="1" kern="50" dirty="0">
                <a:ea typeface="Droid Sans Fallback"/>
                <a:cs typeface="FreeSans"/>
              </a:rPr>
              <a:t>optimum value differences</a:t>
            </a:r>
            <a:r>
              <a:rPr lang="en-US" kern="50" dirty="0">
                <a:ea typeface="Droid Sans Fallback"/>
                <a:cs typeface="FreeSans"/>
              </a:rPr>
              <a:t>, l</a:t>
            </a:r>
            <a:r>
              <a:rPr lang="en-US" dirty="0"/>
              <a:t>arge </a:t>
            </a:r>
            <a:r>
              <a:rPr lang="en-US" b="1" dirty="0"/>
              <a:t>intra-annual fluctuations</a:t>
            </a:r>
            <a:endParaRPr lang="en-US" b="1" kern="50" dirty="0">
              <a:ea typeface="Droid Sans Fallback"/>
              <a:cs typeface="FreeSans"/>
            </a:endParaRPr>
          </a:p>
          <a:p>
            <a:r>
              <a:rPr lang="en-US" dirty="0"/>
              <a:t>Variation of the optimum reflects </a:t>
            </a:r>
            <a:r>
              <a:rPr lang="en-US" b="1" dirty="0"/>
              <a:t>dependency on the atmospheric flow</a:t>
            </a:r>
            <a:r>
              <a:rPr lang="en-US" dirty="0"/>
              <a:t> or weather pattern (check with observed atmospheric fields)</a:t>
            </a:r>
          </a:p>
          <a:p>
            <a:r>
              <a:rPr lang="en-US" b="1" dirty="0"/>
              <a:t>Implicit</a:t>
            </a:r>
            <a:r>
              <a:rPr lang="en-US" dirty="0"/>
              <a:t> dependency of some tuning parameters to model variables</a:t>
            </a:r>
          </a:p>
          <a:p>
            <a:r>
              <a:rPr lang="en-US" dirty="0"/>
              <a:t>Methodology is “</a:t>
            </a:r>
            <a:r>
              <a:rPr lang="en-US" b="1" dirty="0"/>
              <a:t>model independent</a:t>
            </a:r>
            <a:r>
              <a:rPr lang="en-US" dirty="0"/>
              <a:t>” and can be applied to any NWP or climate model. </a:t>
            </a:r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77BA4-EB60-E547-BE32-092538A6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antigoni.voudouri@hnms.gr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BD9A7-BBC5-DF41-871B-E4A4BBBD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6E2-8A4E-4821-8890-AF6693FD7D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7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10565</TotalTime>
  <Words>1151</Words>
  <Application>Microsoft Macintosh PowerPoint</Application>
  <PresentationFormat>On-screen Show (4:3)</PresentationFormat>
  <Paragraphs>235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CALibration of the COSMO MOdel CALMO -MAX</vt:lpstr>
      <vt:lpstr> Status of the project</vt:lpstr>
      <vt:lpstr>PowerPoint Presentation</vt:lpstr>
      <vt:lpstr>Calibration of COSMO-1 </vt:lpstr>
      <vt:lpstr>PowerPoint Presentation</vt:lpstr>
      <vt:lpstr>PowerPoint Presentation</vt:lpstr>
      <vt:lpstr>Calibration over the Mediterranean</vt:lpstr>
      <vt:lpstr>PowerPoint Presentation</vt:lpstr>
      <vt:lpstr>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administrator</dc:creator>
  <cp:lastModifiedBy>Microsoft Office User</cp:lastModifiedBy>
  <cp:revision>576</cp:revision>
  <cp:lastPrinted>1601-01-01T00:00:00Z</cp:lastPrinted>
  <dcterms:created xsi:type="dcterms:W3CDTF">2015-07-14T06:37:46Z</dcterms:created>
  <dcterms:modified xsi:type="dcterms:W3CDTF">2020-09-08T20:23:18Z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