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9" r:id="rId2"/>
    <p:sldId id="279" r:id="rId3"/>
    <p:sldId id="260" r:id="rId4"/>
    <p:sldId id="258" r:id="rId5"/>
    <p:sldId id="310" r:id="rId6"/>
    <p:sldId id="262" r:id="rId7"/>
    <p:sldId id="322" r:id="rId8"/>
    <p:sldId id="323" r:id="rId9"/>
    <p:sldId id="309" r:id="rId10"/>
    <p:sldId id="307" r:id="rId11"/>
    <p:sldId id="283" r:id="rId12"/>
    <p:sldId id="302" r:id="rId13"/>
    <p:sldId id="284" r:id="rId14"/>
    <p:sldId id="303" r:id="rId15"/>
    <p:sldId id="308" r:id="rId16"/>
    <p:sldId id="285" r:id="rId17"/>
    <p:sldId id="286" r:id="rId18"/>
    <p:sldId id="261" r:id="rId19"/>
    <p:sldId id="290" r:id="rId20"/>
    <p:sldId id="297" r:id="rId21"/>
    <p:sldId id="313" r:id="rId22"/>
    <p:sldId id="312" r:id="rId23"/>
    <p:sldId id="314" r:id="rId24"/>
    <p:sldId id="315" r:id="rId25"/>
    <p:sldId id="289" r:id="rId26"/>
    <p:sldId id="316" r:id="rId27"/>
    <p:sldId id="317" r:id="rId28"/>
    <p:sldId id="288" r:id="rId29"/>
    <p:sldId id="287" r:id="rId30"/>
    <p:sldId id="318" r:id="rId31"/>
    <p:sldId id="311" r:id="rId32"/>
    <p:sldId id="294" r:id="rId33"/>
    <p:sldId id="295" r:id="rId34"/>
    <p:sldId id="304" r:id="rId35"/>
    <p:sldId id="305" r:id="rId36"/>
    <p:sldId id="306" r:id="rId37"/>
    <p:sldId id="291" r:id="rId38"/>
    <p:sldId id="292" r:id="rId39"/>
    <p:sldId id="293" r:id="rId40"/>
    <p:sldId id="298" r:id="rId41"/>
    <p:sldId id="319" r:id="rId42"/>
    <p:sldId id="299" r:id="rId43"/>
    <p:sldId id="300" r:id="rId44"/>
    <p:sldId id="320" r:id="rId45"/>
    <p:sldId id="321" r:id="rId46"/>
    <p:sldId id="282" r:id="rId4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33F34"/>
    <a:srgbClr val="FCFFF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2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9F18F-6A54-40A9-80B0-1F79C19EFEA5}" type="datetimeFigureOut">
              <a:rPr lang="de-DE" smtClean="0"/>
              <a:t>11.09.2020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85347-6691-4E9C-8D91-900F9B8ACC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714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9109A-8D35-42B2-9D66-C7768A13E347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575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 W soil is constrained to be within </a:t>
            </a:r>
            <a:r>
              <a:rPr lang="en-US" sz="1200" i="1" dirty="0" smtClean="0"/>
              <a:t>wilting point </a:t>
            </a:r>
            <a:r>
              <a:rPr lang="en-US" sz="1200" dirty="0" smtClean="0"/>
              <a:t>and </a:t>
            </a:r>
            <a:r>
              <a:rPr lang="en-US" sz="1200" i="1" dirty="0" smtClean="0"/>
              <a:t>field capacity</a:t>
            </a:r>
            <a:r>
              <a:rPr lang="en-US" sz="1200" dirty="0" smtClean="0"/>
              <a:t>.   </a:t>
            </a:r>
            <a:endParaRPr lang="en-US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9109A-8D35-42B2-9D66-C7768A13E347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82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11/09/2020</a:t>
            </a:fld>
            <a:endParaRPr lang="it-I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0366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11/09/2020</a:t>
            </a:fld>
            <a:endParaRPr lang="it-I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0716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11/09/2020</a:t>
            </a:fld>
            <a:endParaRPr lang="it-I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7300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11/09/2020</a:t>
            </a:fld>
            <a:endParaRPr lang="it-I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5157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11/09/2020</a:t>
            </a:fld>
            <a:endParaRPr lang="it-I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5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11/09/2020</a:t>
            </a:fld>
            <a:endParaRPr lang="it-I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1011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11/09/2020</a:t>
            </a:fld>
            <a:endParaRPr lang="it-I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903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11/09/2020</a:t>
            </a:fld>
            <a:endParaRPr lang="it-I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0543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11/09/2020</a:t>
            </a:fld>
            <a:endParaRPr lang="it-I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646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11/09/2020</a:t>
            </a:fld>
            <a:endParaRPr lang="it-I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6023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11/09/2020</a:t>
            </a:fld>
            <a:endParaRPr lang="it-I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8679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244475" y="6351588"/>
            <a:ext cx="8613775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pic>
        <p:nvPicPr>
          <p:cNvPr id="8" name="Picture 28" descr="Bundesadler_klein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5"/>
          <p:cNvSpPr txBox="1">
            <a:spLocks noChangeArrowheads="1"/>
          </p:cNvSpPr>
          <p:nvPr/>
        </p:nvSpPr>
        <p:spPr>
          <a:xfrm>
            <a:off x="4572000" y="6381750"/>
            <a:ext cx="3709988" cy="2159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0" algn="r" defTabSz="914400" rtl="0" eaLnBrk="1" latinLnBrk="0" hangingPunct="1">
              <a:defRPr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 smtClean="0">
                <a:solidFill>
                  <a:prstClr val="black"/>
                </a:solidFill>
              </a:rPr>
              <a:t>Chiara Marsigli    COSMO GM 2020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0" name="Foliennummernplatzhalter 1"/>
          <p:cNvSpPr txBox="1">
            <a:spLocks/>
          </p:cNvSpPr>
          <p:nvPr/>
        </p:nvSpPr>
        <p:spPr>
          <a:xfrm>
            <a:off x="8283575" y="6381750"/>
            <a:ext cx="465138" cy="21590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it-IT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9B16664-85EB-4910-924C-F666024CB114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11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23"/>
          <p:cNvSpPr>
            <a:spLocks noChangeShapeType="1"/>
          </p:cNvSpPr>
          <p:nvPr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19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COSMO WG7 and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APSU </a:t>
            </a:r>
            <a:r>
              <a:rPr lang="en-US" sz="2800" b="1" dirty="0">
                <a:solidFill>
                  <a:srgbClr val="C00000"/>
                </a:solidFill>
              </a:rPr>
              <a:t>PP </a:t>
            </a:r>
            <a:r>
              <a:rPr lang="en-US" sz="2800" b="1" dirty="0" smtClean="0">
                <a:solidFill>
                  <a:srgbClr val="C00000"/>
                </a:solidFill>
              </a:rPr>
              <a:t>activities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&amp;</a:t>
            </a:r>
            <a:r>
              <a:rPr lang="en-US" sz="2800" b="1" dirty="0" smtClean="0">
                <a:solidFill>
                  <a:srgbClr val="C00000"/>
                </a:solidFill>
              </a:rPr>
              <a:t/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status of the COSMO ensembles</a:t>
            </a:r>
            <a:endParaRPr lang="de-DE" sz="2800" b="1" dirty="0">
              <a:solidFill>
                <a:srgbClr val="C00000"/>
              </a:solidFill>
            </a:endParaRP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>
                <a:solidFill>
                  <a:schemeClr val="tx1"/>
                </a:solidFill>
              </a:rPr>
              <a:t>Chiara Marsigli</a:t>
            </a:r>
          </a:p>
          <a:p>
            <a:r>
              <a:rPr lang="de-DE" sz="2000" b="1" dirty="0" smtClean="0">
                <a:solidFill>
                  <a:schemeClr val="tx1"/>
                </a:solidFill>
              </a:rPr>
              <a:t>Deutscher Wetterdienst</a:t>
            </a:r>
            <a:endParaRPr lang="de-DE" sz="2000" b="1" dirty="0">
              <a:solidFill>
                <a:schemeClr val="tx1"/>
              </a:solidFill>
            </a:endParaRPr>
          </a:p>
        </p:txBody>
      </p:sp>
      <p:pic>
        <p:nvPicPr>
          <p:cNvPr id="6" name="Picture 883" descr="logo_high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1706561" cy="3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960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/>
          <p:nvPr/>
        </p:nvSpPr>
        <p:spPr>
          <a:xfrm>
            <a:off x="5796136" y="5949280"/>
            <a:ext cx="3334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A. </a:t>
            </a:r>
            <a:r>
              <a:rPr lang="en-GB" dirty="0" smtClean="0"/>
              <a:t>Walser and P. Kaufmann </a:t>
            </a:r>
            <a:r>
              <a:rPr lang="en-GB" dirty="0" smtClean="0"/>
              <a:t>- MCH</a:t>
            </a:r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r="39415"/>
          <a:stretch/>
        </p:blipFill>
        <p:spPr>
          <a:xfrm>
            <a:off x="530024" y="1763541"/>
            <a:ext cx="2587691" cy="215358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67531"/>
            <a:ext cx="5043911" cy="53327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/>
          <a:srcRect r="39289"/>
          <a:stretch/>
        </p:blipFill>
        <p:spPr>
          <a:xfrm>
            <a:off x="3272560" y="3986686"/>
            <a:ext cx="2595583" cy="224889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/>
          <a:srcRect r="39401"/>
          <a:stretch/>
        </p:blipFill>
        <p:spPr>
          <a:xfrm>
            <a:off x="3299799" y="1763541"/>
            <a:ext cx="2479456" cy="216951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6"/>
          <a:srcRect r="39386"/>
          <a:stretch/>
        </p:blipFill>
        <p:spPr>
          <a:xfrm>
            <a:off x="530025" y="3986686"/>
            <a:ext cx="2587691" cy="2248489"/>
          </a:xfrm>
          <a:prstGeom prst="rect">
            <a:avLst/>
          </a:prstGeom>
        </p:spPr>
      </p:pic>
      <p:pic>
        <p:nvPicPr>
          <p:cNvPr id="12" name="Picture 883" descr="logo_highr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3151" y="404664"/>
            <a:ext cx="1706561" cy="3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332656"/>
            <a:ext cx="4320480" cy="514350"/>
          </a:xfrm>
        </p:spPr>
        <p:txBody>
          <a:bodyPr>
            <a:noAutofit/>
          </a:bodyPr>
          <a:lstStyle/>
          <a:p>
            <a:r>
              <a:rPr lang="en-GB" sz="2500" b="1" dirty="0" smtClean="0">
                <a:solidFill>
                  <a:srgbClr val="C00000"/>
                </a:solidFill>
                <a:latin typeface="Gill Sans MT" pitchFamily="34" charset="0"/>
              </a:rPr>
              <a:t>COSMO-1E vs COSMO-2E</a:t>
            </a:r>
            <a:endParaRPr lang="en-US" sz="2500" dirty="0" smtClean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804248" y="1772816"/>
            <a:ext cx="192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0B050"/>
                </a:solidFill>
              </a:rPr>
              <a:t>COSMO-1E </a:t>
            </a:r>
            <a:r>
              <a:rPr lang="de-DE" sz="1600" b="1" dirty="0" err="1" smtClean="0">
                <a:solidFill>
                  <a:srgbClr val="00B050"/>
                </a:solidFill>
              </a:rPr>
              <a:t>better</a:t>
            </a:r>
            <a:endParaRPr lang="de-DE" sz="1600" b="1" dirty="0" smtClean="0">
              <a:solidFill>
                <a:srgbClr val="00B050"/>
              </a:solidFill>
            </a:endParaRPr>
          </a:p>
          <a:p>
            <a:endParaRPr lang="de-DE" sz="1600" b="1" dirty="0"/>
          </a:p>
          <a:p>
            <a:r>
              <a:rPr lang="de-DE" sz="1600" b="1" dirty="0" smtClean="0">
                <a:solidFill>
                  <a:srgbClr val="C00000"/>
                </a:solidFill>
              </a:rPr>
              <a:t>COSMO-1E </a:t>
            </a:r>
            <a:r>
              <a:rPr lang="de-DE" sz="1600" b="1" dirty="0" err="1" smtClean="0">
                <a:solidFill>
                  <a:srgbClr val="C00000"/>
                </a:solidFill>
              </a:rPr>
              <a:t>worse</a:t>
            </a:r>
            <a:endParaRPr lang="de-DE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17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1042442"/>
            <a:ext cx="4320480" cy="514350"/>
          </a:xfrm>
        </p:spPr>
        <p:txBody>
          <a:bodyPr>
            <a:noAutofit/>
          </a:bodyPr>
          <a:lstStyle/>
          <a:p>
            <a:r>
              <a:rPr lang="en-GB" sz="2500" b="1" dirty="0">
                <a:solidFill>
                  <a:srgbClr val="C00000"/>
                </a:solidFill>
                <a:latin typeface="Gill Sans MT" pitchFamily="34" charset="0"/>
              </a:rPr>
              <a:t>COSMO-1E vs COSMO-2E</a:t>
            </a:r>
            <a:endParaRPr lang="en-US" sz="2500" dirty="0" smtClean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6927968" y="5949280"/>
            <a:ext cx="2036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</a:t>
            </a:r>
            <a:r>
              <a:rPr lang="en-GB" dirty="0" smtClean="0"/>
              <a:t>. Kaufmann - MCH</a:t>
            </a:r>
            <a:endParaRPr lang="en-GB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9783" t="11686" b="11516"/>
          <a:stretch/>
        </p:blipFill>
        <p:spPr>
          <a:xfrm>
            <a:off x="395536" y="2132856"/>
            <a:ext cx="8284051" cy="3888432"/>
          </a:xfrm>
          <a:prstGeom prst="rect">
            <a:avLst/>
          </a:prstGeom>
        </p:spPr>
      </p:pic>
      <p:sp>
        <p:nvSpPr>
          <p:cNvPr id="15" name="TextBox 8"/>
          <p:cNvSpPr txBox="1"/>
          <p:nvPr/>
        </p:nvSpPr>
        <p:spPr>
          <a:xfrm>
            <a:off x="611560" y="1671191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Ranked Probability Skill Score (RPSS)</a:t>
            </a:r>
            <a:endParaRPr lang="en-GB" sz="2400" b="1" dirty="0"/>
          </a:p>
        </p:txBody>
      </p:sp>
      <p:pic>
        <p:nvPicPr>
          <p:cNvPr id="16" name="Picture 883" descr="logo_high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151" y="404664"/>
            <a:ext cx="1706561" cy="3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1571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/>
          <p:nvPr/>
        </p:nvSpPr>
        <p:spPr>
          <a:xfrm>
            <a:off x="6927968" y="5949280"/>
            <a:ext cx="2036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</a:t>
            </a:r>
            <a:r>
              <a:rPr lang="en-GB" dirty="0" smtClean="0"/>
              <a:t>. Kaufmann - MCH</a:t>
            </a:r>
            <a:endParaRPr lang="en-GB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91" y="2060848"/>
            <a:ext cx="7881849" cy="3633245"/>
          </a:xfrm>
          <a:prstGeom prst="rect">
            <a:avLst/>
          </a:prstGeom>
        </p:spPr>
      </p:pic>
      <p:pic>
        <p:nvPicPr>
          <p:cNvPr id="8" name="Picture 883" descr="logo_high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151" y="404664"/>
            <a:ext cx="1706561" cy="3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1042442"/>
            <a:ext cx="4320480" cy="514350"/>
          </a:xfrm>
        </p:spPr>
        <p:txBody>
          <a:bodyPr>
            <a:noAutofit/>
          </a:bodyPr>
          <a:lstStyle/>
          <a:p>
            <a:r>
              <a:rPr lang="en-GB" sz="2500" b="1" dirty="0">
                <a:solidFill>
                  <a:srgbClr val="C00000"/>
                </a:solidFill>
                <a:latin typeface="Gill Sans MT" pitchFamily="34" charset="0"/>
              </a:rPr>
              <a:t>COSMO-1E vs COSMO-2E</a:t>
            </a:r>
            <a:endParaRPr lang="en-US" sz="2500" dirty="0" smtClean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611560" y="177281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Outliers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518439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/>
          <p:nvPr/>
        </p:nvSpPr>
        <p:spPr>
          <a:xfrm>
            <a:off x="6876256" y="5949280"/>
            <a:ext cx="1983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</a:t>
            </a:r>
            <a:r>
              <a:rPr lang="en-GB" dirty="0" smtClean="0"/>
              <a:t>. Kaufmann - MCH</a:t>
            </a:r>
            <a:endParaRPr lang="en-GB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t="15240" b="6868"/>
          <a:stretch/>
        </p:blipFill>
        <p:spPr>
          <a:xfrm>
            <a:off x="251520" y="2060848"/>
            <a:ext cx="8623330" cy="3672408"/>
          </a:xfrm>
          <a:prstGeom prst="rect">
            <a:avLst/>
          </a:prstGeom>
        </p:spPr>
      </p:pic>
      <p:sp>
        <p:nvSpPr>
          <p:cNvPr id="6" name="TextBox 8"/>
          <p:cNvSpPr txBox="1"/>
          <p:nvPr/>
        </p:nvSpPr>
        <p:spPr>
          <a:xfrm>
            <a:off x="899592" y="1599183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Spread/error relation</a:t>
            </a:r>
            <a:endParaRPr lang="en-GB" sz="2400" b="1" dirty="0"/>
          </a:p>
        </p:txBody>
      </p:sp>
      <p:pic>
        <p:nvPicPr>
          <p:cNvPr id="8" name="Picture 883" descr="logo_high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151" y="404664"/>
            <a:ext cx="1706561" cy="3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483768" y="1042442"/>
            <a:ext cx="4320480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b="1" smtClean="0">
                <a:solidFill>
                  <a:srgbClr val="C00000"/>
                </a:solidFill>
                <a:latin typeface="Gill Sans MT" pitchFamily="34" charset="0"/>
              </a:rPr>
              <a:t>COSMO-1E vs COSMO-2E</a:t>
            </a:r>
            <a:endParaRPr lang="en-US" sz="2500" dirty="0" smtClean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512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832" y="322362"/>
            <a:ext cx="3240360" cy="514350"/>
          </a:xfrm>
        </p:spPr>
        <p:txBody>
          <a:bodyPr>
            <a:noAutofit/>
          </a:bodyPr>
          <a:lstStyle/>
          <a:p>
            <a:r>
              <a:rPr lang="en-GB" sz="2500" b="1" dirty="0" smtClean="0">
                <a:solidFill>
                  <a:srgbClr val="C00000"/>
                </a:solidFill>
                <a:latin typeface="Gill Sans MT" pitchFamily="34" charset="0"/>
              </a:rPr>
              <a:t>COSMO ensembles</a:t>
            </a:r>
            <a:endParaRPr lang="en-US" sz="2500" dirty="0" smtClean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179512" y="4437112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000" dirty="0">
                <a:latin typeface="Gill Sans MT" pitchFamily="34" charset="0"/>
              </a:rPr>
              <a:t>In case testing is needed, in order to re-tune the model, it would be worth to organise it at the COSMO level (NWP Test Suite? COSMO-LEPS parallel suite?)</a:t>
            </a: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en-GB" sz="1000" dirty="0">
              <a:latin typeface="Gill Sans MT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000" dirty="0">
                <a:latin typeface="Gill Sans MT" pitchFamily="34" charset="0"/>
              </a:rPr>
              <a:t>It could be useful to have a common testing framework for the future, to test the developments of ICON-LAM over a COSMO domain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12200" t="10800" r="39721" b="62485"/>
          <a:stretch/>
        </p:blipFill>
        <p:spPr>
          <a:xfrm>
            <a:off x="2123728" y="1844824"/>
            <a:ext cx="6984776" cy="218313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1944216" cy="3057571"/>
          </a:xfrm>
          <a:prstGeom prst="rect">
            <a:avLst/>
          </a:prstGeom>
        </p:spPr>
      </p:pic>
      <p:pic>
        <p:nvPicPr>
          <p:cNvPr id="8" name="Picture 883" descr="logo_highr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151" y="404664"/>
            <a:ext cx="1706561" cy="3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9289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9852" y="970434"/>
            <a:ext cx="2448272" cy="514350"/>
          </a:xfrm>
        </p:spPr>
        <p:txBody>
          <a:bodyPr>
            <a:noAutofit/>
          </a:bodyPr>
          <a:lstStyle/>
          <a:p>
            <a:r>
              <a:rPr lang="en-GB" sz="2500" b="1" dirty="0" smtClean="0">
                <a:solidFill>
                  <a:srgbClr val="C00000"/>
                </a:solidFill>
                <a:latin typeface="Gill Sans MT" pitchFamily="34" charset="0"/>
              </a:rPr>
              <a:t>ICON-D2-EPS</a:t>
            </a:r>
            <a:endParaRPr lang="en-US" sz="2500" dirty="0" smtClean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6986061" y="5949280"/>
            <a:ext cx="1975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C. Gebhardt - DWD</a:t>
            </a:r>
            <a:endParaRPr lang="en-GB" dirty="0"/>
          </a:p>
        </p:txBody>
      </p:sp>
      <p:sp>
        <p:nvSpPr>
          <p:cNvPr id="11" name="Rechteck 10"/>
          <p:cNvSpPr/>
          <p:nvPr/>
        </p:nvSpPr>
        <p:spPr>
          <a:xfrm>
            <a:off x="179512" y="1456323"/>
            <a:ext cx="85689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de-DE" sz="2000" b="1" u="sng" kern="0" dirty="0" smtClean="0">
                <a:solidFill>
                  <a:srgbClr val="2D4B9B"/>
                </a:solidFill>
                <a:latin typeface="Arial"/>
              </a:rPr>
              <a:t>ICON-D2-EPS (</a:t>
            </a:r>
            <a:r>
              <a:rPr lang="en-US" altLang="de-DE" sz="2000" b="1" u="sng" kern="0" dirty="0" smtClean="0">
                <a:solidFill>
                  <a:schemeClr val="accent2"/>
                </a:solidFill>
                <a:latin typeface="Arial"/>
              </a:rPr>
              <a:t>pre-operational</a:t>
            </a:r>
            <a:r>
              <a:rPr lang="en-US" altLang="de-DE" sz="2000" b="1" u="sng" kern="0" dirty="0" smtClean="0">
                <a:solidFill>
                  <a:srgbClr val="2D4B9B"/>
                </a:solidFill>
                <a:latin typeface="Arial"/>
              </a:rPr>
              <a:t>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b="1" kern="0" dirty="0" smtClean="0">
                <a:solidFill>
                  <a:schemeClr val="tx2"/>
                </a:solidFill>
                <a:latin typeface="Arial"/>
              </a:rPr>
              <a:t> ~ 2.1 km icosahedral grid</a:t>
            </a:r>
          </a:p>
          <a:p>
            <a:pPr lvl="1">
              <a:lnSpc>
                <a:spcPct val="150000"/>
              </a:lnSpc>
            </a:pPr>
            <a:r>
              <a:rPr lang="en-US" altLang="de-DE" b="1" kern="0" dirty="0">
                <a:solidFill>
                  <a:schemeClr val="tx2"/>
                </a:solidFill>
              </a:rPr>
              <a:t>can be interpolated to the rotated </a:t>
            </a:r>
            <a:r>
              <a:rPr lang="en-US" altLang="de-DE" b="1" kern="0" dirty="0" err="1">
                <a:solidFill>
                  <a:schemeClr val="tx2"/>
                </a:solidFill>
              </a:rPr>
              <a:t>lat-lon</a:t>
            </a:r>
            <a:r>
              <a:rPr lang="en-US" altLang="de-DE" b="1" kern="0" dirty="0">
                <a:solidFill>
                  <a:schemeClr val="tx2"/>
                </a:solidFill>
              </a:rPr>
              <a:t> grid of COSMO-D2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b="1" kern="0" dirty="0" smtClean="0">
                <a:solidFill>
                  <a:schemeClr val="tx2"/>
                </a:solidFill>
                <a:latin typeface="Arial"/>
              </a:rPr>
              <a:t>20 members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b="1" kern="0" dirty="0" smtClean="0">
                <a:solidFill>
                  <a:schemeClr val="tx2"/>
                </a:solidFill>
                <a:latin typeface="Arial"/>
              </a:rPr>
              <a:t>00, 03, 06, 09, 12, 15, 18, 21 UTC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b="1" kern="0" dirty="0" smtClean="0">
                <a:solidFill>
                  <a:schemeClr val="tx2"/>
                </a:solidFill>
                <a:latin typeface="Arial"/>
              </a:rPr>
              <a:t>27 hours (45 hours for 03 UTC)</a:t>
            </a:r>
            <a:r>
              <a:rPr lang="en-US" altLang="de-DE" b="1" kern="0" dirty="0">
                <a:solidFill>
                  <a:schemeClr val="tx2"/>
                </a:solidFill>
                <a:latin typeface="Arial"/>
              </a:rPr>
              <a:t> </a:t>
            </a:r>
            <a:r>
              <a:rPr lang="en-US" altLang="de-DE" i="1" kern="0" dirty="0" smtClean="0">
                <a:solidFill>
                  <a:schemeClr val="tx2"/>
                </a:solidFill>
              </a:rPr>
              <a:t>(</a:t>
            </a:r>
            <a:r>
              <a:rPr lang="en-US" altLang="de-DE" i="1" kern="0" dirty="0">
                <a:solidFill>
                  <a:schemeClr val="tx2"/>
                </a:solidFill>
              </a:rPr>
              <a:t>planned: 48 hours</a:t>
            </a:r>
            <a:r>
              <a:rPr lang="en-US" altLang="de-DE" i="1" kern="0" dirty="0" smtClean="0">
                <a:solidFill>
                  <a:schemeClr val="tx2"/>
                </a:solidFill>
              </a:rPr>
              <a:t>)</a:t>
            </a:r>
            <a:endParaRPr lang="en-US" altLang="de-DE" b="1" i="1" kern="0" dirty="0" smtClean="0">
              <a:solidFill>
                <a:schemeClr val="tx2"/>
              </a:solidFill>
              <a:latin typeface="Arial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b="1" kern="0" dirty="0" smtClean="0">
                <a:solidFill>
                  <a:srgbClr val="2D4B9B"/>
                </a:solidFill>
                <a:latin typeface="Arial"/>
              </a:rPr>
              <a:t>perturbation of</a:t>
            </a:r>
          </a:p>
          <a:p>
            <a:pPr marL="1200150" lvl="2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altLang="de-DE" b="1" kern="0" dirty="0" smtClean="0">
                <a:solidFill>
                  <a:srgbClr val="2D4B9B"/>
                </a:solidFill>
                <a:latin typeface="Arial"/>
              </a:rPr>
              <a:t>BC 	       ICON-EU-EPS </a:t>
            </a:r>
          </a:p>
          <a:p>
            <a:pPr marL="1200150" lvl="2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altLang="de-DE" b="1" kern="0" dirty="0" smtClean="0">
                <a:solidFill>
                  <a:srgbClr val="2D4B9B"/>
                </a:solidFill>
                <a:latin typeface="Arial"/>
              </a:rPr>
              <a:t>physics   randomized perturbed parameters </a:t>
            </a:r>
            <a:r>
              <a:rPr lang="en-US" altLang="de-DE" b="1" kern="0" dirty="0" smtClean="0">
                <a:solidFill>
                  <a:srgbClr val="2D4B9B"/>
                </a:solidFill>
                <a:sym typeface="Wingdings"/>
              </a:rPr>
              <a:t> </a:t>
            </a:r>
            <a:endParaRPr lang="en-US" altLang="de-DE" b="1" kern="0" dirty="0" smtClean="0">
              <a:solidFill>
                <a:srgbClr val="2D4B9B"/>
              </a:solidFill>
              <a:latin typeface="Arial"/>
            </a:endParaRPr>
          </a:p>
          <a:p>
            <a:pPr marL="1200150" lvl="2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altLang="de-DE" b="1" kern="0" dirty="0" smtClean="0">
                <a:solidFill>
                  <a:srgbClr val="2D4B9B"/>
                </a:solidFill>
              </a:rPr>
              <a:t>IC 	        </a:t>
            </a:r>
            <a:r>
              <a:rPr lang="en-US" altLang="de-DE" b="1" kern="0" dirty="0" smtClean="0">
                <a:solidFill>
                  <a:srgbClr val="2D4B9B"/>
                </a:solidFill>
                <a:latin typeface="Arial"/>
              </a:rPr>
              <a:t>KENDA</a:t>
            </a:r>
            <a:endParaRPr lang="en-US" altLang="de-DE" b="1" kern="0" dirty="0">
              <a:solidFill>
                <a:srgbClr val="2D4B9B"/>
              </a:solidFill>
              <a:latin typeface="Arial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b="1" kern="0" dirty="0" smtClean="0">
                <a:solidFill>
                  <a:srgbClr val="2D4B9B"/>
                </a:solidFill>
                <a:latin typeface="Arial"/>
              </a:rPr>
              <a:t>operational in Q1 2021</a:t>
            </a:r>
          </a:p>
        </p:txBody>
      </p:sp>
      <p:pic>
        <p:nvPicPr>
          <p:cNvPr id="12" name="Picture 883" descr="logo_high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151" y="404664"/>
            <a:ext cx="1706561" cy="3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4290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0" y="1196752"/>
            <a:ext cx="6285599" cy="514601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9512" y="975315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tx2"/>
                </a:solidFill>
              </a:rPr>
              <a:t>00 UTC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79512" y="155679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CRPS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79512" y="255561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Bias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79512" y="349171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RMSE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179512" y="44278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Spread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179512" y="5291916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Spread</a:t>
            </a:r>
            <a:r>
              <a:rPr lang="de-DE" dirty="0" smtClean="0"/>
              <a:t>/</a:t>
            </a:r>
            <a:r>
              <a:rPr lang="de-DE" dirty="0" err="1" smtClean="0"/>
              <a:t>Skill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3313177" y="1897087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TD_2M</a:t>
            </a:r>
            <a:endParaRPr lang="de-DE" sz="1400" dirty="0"/>
          </a:p>
        </p:txBody>
      </p:sp>
      <p:sp>
        <p:nvSpPr>
          <p:cNvPr id="14" name="Textfeld 13"/>
          <p:cNvSpPr txBox="1"/>
          <p:nvPr/>
        </p:nvSpPr>
        <p:spPr>
          <a:xfrm>
            <a:off x="1855574" y="1897087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T_2M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4740293" y="1897087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FF</a:t>
            </a:r>
            <a:endParaRPr lang="de-DE" sz="1400" dirty="0"/>
          </a:p>
        </p:txBody>
      </p:sp>
      <p:sp>
        <p:nvSpPr>
          <p:cNvPr id="16" name="Textfeld 15"/>
          <p:cNvSpPr txBox="1"/>
          <p:nvPr/>
        </p:nvSpPr>
        <p:spPr>
          <a:xfrm>
            <a:off x="6126558" y="1897087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1h </a:t>
            </a:r>
            <a:r>
              <a:rPr lang="de-DE" sz="1400" dirty="0" err="1" smtClean="0"/>
              <a:t>gusts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7668344" y="1344647"/>
            <a:ext cx="11876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accent2"/>
                </a:solidFill>
              </a:rPr>
              <a:t>ICON-D2</a:t>
            </a:r>
            <a:br>
              <a:rPr lang="de-DE" sz="1400" b="1" dirty="0" smtClean="0">
                <a:solidFill>
                  <a:schemeClr val="accent2"/>
                </a:solidFill>
              </a:rPr>
            </a:br>
            <a:r>
              <a:rPr lang="de-DE" sz="1400" b="1" dirty="0" smtClean="0">
                <a:solidFill>
                  <a:schemeClr val="accent2"/>
                </a:solidFill>
              </a:rPr>
              <a:t>EPS</a:t>
            </a:r>
          </a:p>
          <a:p>
            <a:endParaRPr lang="de-DE" sz="1400" b="1" dirty="0"/>
          </a:p>
          <a:p>
            <a:r>
              <a:rPr lang="de-DE" sz="1400" b="1" dirty="0" smtClean="0"/>
              <a:t>COSMO-D2</a:t>
            </a:r>
            <a:br>
              <a:rPr lang="de-DE" sz="1400" b="1" dirty="0" smtClean="0"/>
            </a:br>
            <a:r>
              <a:rPr lang="de-DE" sz="1400" b="1" dirty="0" smtClean="0"/>
              <a:t>EPS</a:t>
            </a:r>
            <a:endParaRPr lang="de-DE" sz="1400" b="1" dirty="0"/>
          </a:p>
        </p:txBody>
      </p:sp>
      <p:sp>
        <p:nvSpPr>
          <p:cNvPr id="18" name="Rechteck 17"/>
          <p:cNvSpPr/>
          <p:nvPr/>
        </p:nvSpPr>
        <p:spPr bwMode="auto">
          <a:xfrm>
            <a:off x="179512" y="1556792"/>
            <a:ext cx="860374" cy="354627"/>
          </a:xfrm>
          <a:prstGeom prst="rect">
            <a:avLst/>
          </a:prstGeom>
          <a:noFill/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179512" y="2564904"/>
            <a:ext cx="860374" cy="354627"/>
          </a:xfrm>
          <a:prstGeom prst="rect">
            <a:avLst/>
          </a:prstGeom>
          <a:noFill/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179512" y="3506421"/>
            <a:ext cx="860374" cy="354627"/>
          </a:xfrm>
          <a:prstGeom prst="rect">
            <a:avLst/>
          </a:prstGeom>
          <a:noFill/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179512" y="4458628"/>
            <a:ext cx="860374" cy="354627"/>
          </a:xfrm>
          <a:prstGeom prst="rect">
            <a:avLst/>
          </a:prstGeom>
          <a:noFill/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107504" y="5302550"/>
            <a:ext cx="1080120" cy="606996"/>
          </a:xfrm>
          <a:prstGeom prst="rect">
            <a:avLst/>
          </a:prstGeom>
          <a:noFill/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7133220" y="5949280"/>
            <a:ext cx="1975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C. Gebhardt - DWD</a:t>
            </a:r>
            <a:endParaRPr lang="en-GB" dirty="0"/>
          </a:p>
        </p:txBody>
      </p:sp>
      <p:pic>
        <p:nvPicPr>
          <p:cNvPr id="27" name="Picture 883" descr="logo_high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151" y="404664"/>
            <a:ext cx="1706561" cy="3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826418"/>
            <a:ext cx="5328593" cy="514350"/>
          </a:xfrm>
        </p:spPr>
        <p:txBody>
          <a:bodyPr>
            <a:noAutofit/>
          </a:bodyPr>
          <a:lstStyle/>
          <a:p>
            <a:r>
              <a:rPr lang="en-GB" sz="2500" b="1" dirty="0" smtClean="0">
                <a:solidFill>
                  <a:srgbClr val="C00000"/>
                </a:solidFill>
                <a:latin typeface="Gill Sans MT" pitchFamily="34" charset="0"/>
              </a:rPr>
              <a:t>ICON-D2-EPS vs COSMO-D2-EPS</a:t>
            </a:r>
            <a:endParaRPr lang="en-US" sz="2500" dirty="0" smtClean="0">
              <a:solidFill>
                <a:schemeClr val="tx1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098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3" grpId="0" animBg="1"/>
      <p:bldP spid="23" grpId="1" animBg="1"/>
      <p:bldP spid="24" grpId="0" animBg="1"/>
      <p:bldP spid="24" grpId="1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970434"/>
            <a:ext cx="5400600" cy="514350"/>
          </a:xfrm>
        </p:spPr>
        <p:txBody>
          <a:bodyPr>
            <a:noAutofit/>
          </a:bodyPr>
          <a:lstStyle/>
          <a:p>
            <a:r>
              <a:rPr lang="en-GB" sz="2500" b="1" dirty="0">
                <a:solidFill>
                  <a:srgbClr val="C00000"/>
                </a:solidFill>
                <a:latin typeface="Gill Sans MT" pitchFamily="34" charset="0"/>
              </a:rPr>
              <a:t>ICON-D2-EPS vs COSMO-D2-EPS</a:t>
            </a:r>
            <a:endParaRPr lang="en-US" sz="2500" dirty="0" smtClean="0">
              <a:solidFill>
                <a:schemeClr val="tx1"/>
              </a:solidFill>
              <a:latin typeface="Gill Sans MT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0" y="2276872"/>
            <a:ext cx="8818654" cy="379880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835696" y="1763523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chemeClr val="tx2"/>
                </a:solidFill>
              </a:rPr>
              <a:t>Reliability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diagram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smtClean="0">
                <a:solidFill>
                  <a:schemeClr val="tx2"/>
                </a:solidFill>
              </a:rPr>
              <a:t>00 &amp; 12 UTC </a:t>
            </a:r>
            <a:r>
              <a:rPr lang="de-DE" b="1" dirty="0" err="1" smtClean="0">
                <a:solidFill>
                  <a:schemeClr val="tx2"/>
                </a:solidFill>
              </a:rPr>
              <a:t>fc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range</a:t>
            </a:r>
            <a:r>
              <a:rPr lang="de-DE" b="1" dirty="0" smtClean="0">
                <a:solidFill>
                  <a:schemeClr val="tx2"/>
                </a:solidFill>
              </a:rPr>
              <a:t>: 1 – 27h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812360" y="1682805"/>
            <a:ext cx="1187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accent2"/>
                </a:solidFill>
              </a:rPr>
              <a:t>ICON-D2</a:t>
            </a:r>
            <a:br>
              <a:rPr lang="de-DE" sz="1400" b="1" dirty="0" smtClean="0">
                <a:solidFill>
                  <a:schemeClr val="accent2"/>
                </a:solidFill>
              </a:rPr>
            </a:br>
            <a:r>
              <a:rPr lang="de-DE" sz="1400" b="1" dirty="0" smtClean="0">
                <a:solidFill>
                  <a:schemeClr val="accent2"/>
                </a:solidFill>
              </a:rPr>
              <a:t>EPS</a:t>
            </a:r>
            <a:endParaRPr lang="de-DE" sz="1400" b="1" dirty="0"/>
          </a:p>
          <a:p>
            <a:r>
              <a:rPr lang="de-DE" sz="1400" b="1" dirty="0" smtClean="0"/>
              <a:t>COSMO-D2</a:t>
            </a:r>
            <a:br>
              <a:rPr lang="de-DE" sz="1400" b="1" dirty="0" smtClean="0"/>
            </a:br>
            <a:r>
              <a:rPr lang="de-DE" sz="1400" b="1" dirty="0" smtClean="0"/>
              <a:t>EPS</a:t>
            </a:r>
            <a:endParaRPr lang="de-DE" sz="14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5796136" y="2947815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1h-RR &gt; 2mm</a:t>
            </a:r>
            <a:endParaRPr lang="de-DE" sz="1400" dirty="0"/>
          </a:p>
        </p:txBody>
      </p:sp>
      <p:sp>
        <p:nvSpPr>
          <p:cNvPr id="10" name="Textfeld 9"/>
          <p:cNvSpPr txBox="1"/>
          <p:nvPr/>
        </p:nvSpPr>
        <p:spPr>
          <a:xfrm>
            <a:off x="719572" y="292320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1h </a:t>
            </a:r>
            <a:r>
              <a:rPr lang="de-DE" sz="1400" dirty="0" err="1" smtClean="0"/>
              <a:t>gusts</a:t>
            </a:r>
            <a:r>
              <a:rPr lang="de-DE" sz="1400" dirty="0" smtClean="0"/>
              <a:t> &gt; 14m/s</a:t>
            </a:r>
            <a:endParaRPr lang="de-DE" sz="1400" dirty="0"/>
          </a:p>
        </p:txBody>
      </p:sp>
      <p:sp>
        <p:nvSpPr>
          <p:cNvPr id="7" name="TextBox 2"/>
          <p:cNvSpPr txBox="1"/>
          <p:nvPr/>
        </p:nvSpPr>
        <p:spPr>
          <a:xfrm>
            <a:off x="6986061" y="5949280"/>
            <a:ext cx="1975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C. Gebhardt - DWD</a:t>
            </a:r>
            <a:endParaRPr lang="en-GB" dirty="0"/>
          </a:p>
        </p:txBody>
      </p:sp>
      <p:pic>
        <p:nvPicPr>
          <p:cNvPr id="11" name="Picture 883" descr="logo_high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151" y="404664"/>
            <a:ext cx="1706561" cy="3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3971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042442"/>
            <a:ext cx="8229600" cy="514350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latin typeface="Gill Sans MT" pitchFamily="34" charset="0"/>
              </a:rPr>
              <a:t>Model perturbation</a:t>
            </a:r>
            <a:endParaRPr lang="en-GB" sz="2400" b="1" dirty="0">
              <a:solidFill>
                <a:srgbClr val="C00000"/>
              </a:solidFill>
              <a:latin typeface="Gill Sans MT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374441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400" dirty="0">
                <a:latin typeface="Gill Sans MT" pitchFamily="34" charset="0"/>
              </a:rPr>
              <a:t>Methods currently operational: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000" dirty="0" smtClean="0">
                <a:latin typeface="Gill Sans MT" pitchFamily="34" charset="0"/>
              </a:rPr>
              <a:t>SPPT	</a:t>
            </a:r>
            <a:r>
              <a:rPr lang="en-GB" sz="1800" dirty="0" smtClean="0">
                <a:latin typeface="Gill Sans MT" pitchFamily="34" charset="0"/>
              </a:rPr>
              <a:t>COSMO-2E, COSMO-1E, COSMO-IT-EPS, COSMO-ME-EPS</a:t>
            </a:r>
            <a:endParaRPr lang="en-GB" sz="1800" dirty="0">
              <a:latin typeface="Gill Sans MT" pitchFamily="34" charset="0"/>
            </a:endParaRP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000" dirty="0" smtClean="0">
                <a:latin typeface="Gill Sans MT" pitchFamily="34" charset="0"/>
              </a:rPr>
              <a:t>PP 	</a:t>
            </a:r>
            <a:r>
              <a:rPr lang="en-GB" sz="1800" dirty="0" smtClean="0">
                <a:latin typeface="Gill Sans MT" pitchFamily="34" charset="0"/>
              </a:rPr>
              <a:t>COSMO-LEPS, COSMO-D2-EPS, TLE-MVE</a:t>
            </a:r>
            <a:endParaRPr lang="en-GB" sz="1800" dirty="0">
              <a:latin typeface="Gill Sans MT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tx1"/>
                </a:solidFill>
                <a:latin typeface="Gill Sans MT" pitchFamily="34" charset="0"/>
              </a:rPr>
              <a:t>Methods currently under development: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tx1"/>
                </a:solidFill>
                <a:latin typeface="Gill Sans MT" pitchFamily="34" charset="0"/>
              </a:rPr>
              <a:t>SEM – Stochastic Error Model (DWD)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000" dirty="0" smtClean="0">
                <a:latin typeface="Gill Sans MT" pitchFamily="34" charset="0"/>
              </a:rPr>
              <a:t>AMPT – </a:t>
            </a:r>
            <a:r>
              <a:rPr lang="en-US" sz="2000" dirty="0" smtClean="0">
                <a:latin typeface="Gill Sans MT" pitchFamily="34" charset="0"/>
              </a:rPr>
              <a:t>Additive Model-error </a:t>
            </a:r>
            <a:r>
              <a:rPr lang="en-US" sz="2000" dirty="0">
                <a:latin typeface="Gill Sans MT" pitchFamily="34" charset="0"/>
              </a:rPr>
              <a:t>perturbations scaled </a:t>
            </a:r>
            <a:r>
              <a:rPr lang="en-US" sz="2000" dirty="0" smtClean="0">
                <a:latin typeface="Gill Sans MT" pitchFamily="34" charset="0"/>
              </a:rPr>
              <a:t>by Physical Tendencies (RHM)</a:t>
            </a:r>
            <a:endParaRPr lang="en-GB" sz="2000" dirty="0" smtClean="0">
              <a:solidFill>
                <a:schemeClr val="tx1"/>
              </a:solidFill>
              <a:latin typeface="Gill Sans MT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tx1"/>
                </a:solidFill>
                <a:latin typeface="Gill Sans MT" pitchFamily="34" charset="0"/>
              </a:rPr>
              <a:t>New development outside WG7: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000" dirty="0" smtClean="0">
                <a:latin typeface="Gill Sans MT" pitchFamily="34" charset="0"/>
              </a:rPr>
              <a:t>Stochastic shallow convection</a:t>
            </a:r>
          </a:p>
        </p:txBody>
      </p:sp>
      <p:pic>
        <p:nvPicPr>
          <p:cNvPr id="4" name="Picture 883" descr="logo_high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1706561" cy="3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245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042442"/>
            <a:ext cx="8229600" cy="514350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latin typeface="Gill Sans MT" pitchFamily="34" charset="0"/>
              </a:rPr>
              <a:t>Why are ensemble talks so obscure?</a:t>
            </a:r>
            <a:endParaRPr lang="en-GB" sz="2400" b="1" dirty="0">
              <a:solidFill>
                <a:srgbClr val="C00000"/>
              </a:solidFill>
              <a:latin typeface="Gill Sans MT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208823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tx1"/>
                </a:solidFill>
                <a:latin typeface="Gill Sans MT" pitchFamily="34" charset="0"/>
              </a:rPr>
              <a:t>Ensemble developer perspective: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tx1"/>
                </a:solidFill>
                <a:latin typeface="Gill Sans MT" pitchFamily="34" charset="0"/>
              </a:rPr>
              <a:t>Obscure???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400" dirty="0" err="1" smtClean="0">
                <a:solidFill>
                  <a:schemeClr val="tx1"/>
                </a:solidFill>
                <a:latin typeface="Gill Sans MT" pitchFamily="34" charset="0"/>
              </a:rPr>
              <a:t>RestOfTheWorld</a:t>
            </a:r>
            <a:r>
              <a:rPr lang="en-GB" sz="2400" dirty="0" smtClean="0">
                <a:latin typeface="Gill Sans MT" pitchFamily="34" charset="0"/>
              </a:rPr>
              <a:t> </a:t>
            </a:r>
            <a:r>
              <a:rPr lang="en-GB" sz="2400" dirty="0" smtClean="0">
                <a:solidFill>
                  <a:schemeClr val="tx1"/>
                </a:solidFill>
                <a:latin typeface="Gill Sans MT" pitchFamily="34" charset="0"/>
              </a:rPr>
              <a:t>perspective: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tx1"/>
                </a:solidFill>
                <a:latin typeface="Gill Sans MT" pitchFamily="34" charset="0"/>
              </a:rPr>
              <a:t>Because the speakers are very bad!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400" dirty="0" smtClean="0">
                <a:latin typeface="Gill Sans MT" pitchFamily="34" charset="0"/>
              </a:rPr>
              <a:t>A possible explanation:</a:t>
            </a:r>
          </a:p>
        </p:txBody>
      </p:sp>
      <p:pic>
        <p:nvPicPr>
          <p:cNvPr id="4" name="Picture 883" descr="logo_high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1706561" cy="3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41" r="4255" b="13783"/>
          <a:stretch/>
        </p:blipFill>
        <p:spPr>
          <a:xfrm>
            <a:off x="2843808" y="3645024"/>
            <a:ext cx="3537987" cy="230425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483768" y="5877272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The mean temperature is good!</a:t>
            </a:r>
            <a:endParaRPr lang="en-GB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2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70484" y="1052736"/>
            <a:ext cx="6203032" cy="668037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latin typeface="Gill Sans MT" pitchFamily="34" charset="0"/>
              </a:rPr>
              <a:t>Outline</a:t>
            </a:r>
            <a:endParaRPr lang="en-GB" sz="2400" b="1" dirty="0">
              <a:solidFill>
                <a:srgbClr val="C00000"/>
              </a:solidFill>
              <a:latin typeface="Gill Sans MT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988840"/>
            <a:ext cx="8496944" cy="3672408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/>
              <a:t>The COSMO ensembles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/>
              <a:t>What is more relevant: Increasing the model resolution or increasing the number of ensemble members?</a:t>
            </a:r>
            <a:endParaRPr lang="en-US" sz="2000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/>
              <a:t>The eternal topic: Spread/skill relation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/>
              <a:t>Recent developments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/>
              <a:t>Model perturbation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/>
              <a:t>Boundary condition perturbation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/>
              <a:t>Ensemble interpretation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/>
              <a:t>A bit of administration: Old and new Priority Project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/>
              <a:t>Future plans</a:t>
            </a:r>
            <a:endParaRPr lang="en-US" sz="2000" dirty="0"/>
          </a:p>
        </p:txBody>
      </p:sp>
      <p:pic>
        <p:nvPicPr>
          <p:cNvPr id="5" name="Picture 883" descr="logo_high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1706561" cy="3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084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042442"/>
            <a:ext cx="8229600" cy="514350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srgbClr val="C00000"/>
                </a:solidFill>
                <a:latin typeface="Gill Sans MT" pitchFamily="34" charset="0"/>
              </a:rPr>
              <a:t>Stochastic Error </a:t>
            </a:r>
            <a:r>
              <a:rPr lang="en-GB" sz="2400" b="1" dirty="0" smtClean="0">
                <a:solidFill>
                  <a:srgbClr val="C00000"/>
                </a:solidFill>
                <a:latin typeface="Gill Sans MT" pitchFamily="34" charset="0"/>
              </a:rPr>
              <a:t>Model (previously EM-scheme)</a:t>
            </a:r>
            <a:endParaRPr lang="en-GB" sz="2400" b="1" dirty="0">
              <a:solidFill>
                <a:srgbClr val="C00000"/>
              </a:solidFill>
              <a:latin typeface="Gill Sans MT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17646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400" dirty="0" smtClean="0">
                <a:latin typeface="Gill Sans MT" pitchFamily="34" charset="0"/>
              </a:rPr>
              <a:t>A m</a:t>
            </a:r>
            <a:r>
              <a:rPr lang="en-GB" sz="2400" dirty="0" smtClean="0">
                <a:solidFill>
                  <a:schemeClr val="tx1"/>
                </a:solidFill>
                <a:latin typeface="Gill Sans MT" pitchFamily="34" charset="0"/>
              </a:rPr>
              <a:t>odel for the model error, for COSMO and ICON</a:t>
            </a:r>
          </a:p>
        </p:txBody>
      </p:sp>
      <p:pic>
        <p:nvPicPr>
          <p:cNvPr id="4" name="Picture 883" descr="logo_high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1706561" cy="3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"/>
          <p:cNvSpPr txBox="1"/>
          <p:nvPr/>
        </p:nvSpPr>
        <p:spPr>
          <a:xfrm>
            <a:off x="5119140" y="5949280"/>
            <a:ext cx="384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M. </a:t>
            </a:r>
            <a:r>
              <a:rPr lang="en-GB" dirty="0" err="1" smtClean="0"/>
              <a:t>Sprengel</a:t>
            </a:r>
            <a:r>
              <a:rPr lang="en-GB" dirty="0" smtClean="0"/>
              <a:t> and T. Heppelmann - DWD</a:t>
            </a:r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0" y="2492896"/>
            <a:ext cx="8952206" cy="261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5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042442"/>
            <a:ext cx="8229600" cy="514350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srgbClr val="C00000"/>
                </a:solidFill>
                <a:latin typeface="Gill Sans MT" pitchFamily="34" charset="0"/>
              </a:rPr>
              <a:t>Stochastic Error </a:t>
            </a:r>
            <a:r>
              <a:rPr lang="en-GB" sz="2400" b="1" dirty="0" smtClean="0">
                <a:solidFill>
                  <a:srgbClr val="C00000"/>
                </a:solidFill>
                <a:latin typeface="Gill Sans MT" pitchFamily="34" charset="0"/>
              </a:rPr>
              <a:t>Model </a:t>
            </a:r>
            <a:r>
              <a:rPr lang="en-GB" sz="2400" b="1" dirty="0">
                <a:solidFill>
                  <a:srgbClr val="C00000"/>
                </a:solidFill>
                <a:latin typeface="Gill Sans MT" pitchFamily="34" charset="0"/>
              </a:rPr>
              <a:t>(previously EM-scheme)</a:t>
            </a:r>
          </a:p>
        </p:txBody>
      </p:sp>
      <p:pic>
        <p:nvPicPr>
          <p:cNvPr id="4" name="Picture 883" descr="logo_high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1706561" cy="3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"/>
          <p:cNvSpPr txBox="1"/>
          <p:nvPr/>
        </p:nvSpPr>
        <p:spPr>
          <a:xfrm>
            <a:off x="5119140" y="5949280"/>
            <a:ext cx="384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M. </a:t>
            </a:r>
            <a:r>
              <a:rPr lang="en-GB" dirty="0" err="1" smtClean="0"/>
              <a:t>Sprengel</a:t>
            </a:r>
            <a:r>
              <a:rPr lang="en-GB" dirty="0" smtClean="0"/>
              <a:t> and T. Heppelmann - DWD</a:t>
            </a:r>
            <a:endParaRPr lang="en-GB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12" y="1772816"/>
            <a:ext cx="878177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042442"/>
            <a:ext cx="8229600" cy="514350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srgbClr val="C00000"/>
                </a:solidFill>
                <a:latin typeface="Gill Sans MT" pitchFamily="34" charset="0"/>
              </a:rPr>
              <a:t>Stochastic Error </a:t>
            </a:r>
            <a:r>
              <a:rPr lang="en-GB" sz="2400" b="1" dirty="0" smtClean="0">
                <a:solidFill>
                  <a:srgbClr val="C00000"/>
                </a:solidFill>
                <a:latin typeface="Gill Sans MT" pitchFamily="34" charset="0"/>
              </a:rPr>
              <a:t>Model</a:t>
            </a:r>
            <a:endParaRPr lang="en-GB" sz="2400" b="1" dirty="0">
              <a:solidFill>
                <a:srgbClr val="C00000"/>
              </a:solidFill>
              <a:latin typeface="Gill Sans MT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10445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tx1"/>
                </a:solidFill>
                <a:latin typeface="Gill Sans MT" pitchFamily="34" charset="0"/>
              </a:rPr>
              <a:t>Experiment with COSMO-D2-EPS - October 2018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400" dirty="0" smtClean="0">
                <a:latin typeface="Gill Sans MT" pitchFamily="34" charset="0"/>
              </a:rPr>
              <a:t>The </a:t>
            </a:r>
            <a:r>
              <a:rPr lang="en-GB" sz="2400" dirty="0" smtClean="0">
                <a:solidFill>
                  <a:schemeClr val="tx1"/>
                </a:solidFill>
                <a:latin typeface="Gill Sans MT" pitchFamily="34" charset="0"/>
              </a:rPr>
              <a:t>spread increases but the error as well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400" dirty="0" smtClean="0">
                <a:latin typeface="Gill Sans MT" pitchFamily="34" charset="0"/>
              </a:rPr>
              <a:t>Spread/skill ratio improves, especially for 10m wind</a:t>
            </a:r>
            <a:endParaRPr lang="en-GB" sz="2400" dirty="0" smtClean="0">
              <a:solidFill>
                <a:schemeClr val="tx1"/>
              </a:solidFill>
              <a:latin typeface="Gill Sans MT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tx1"/>
                </a:solidFill>
                <a:latin typeface="Gill Sans MT" pitchFamily="34" charset="0"/>
              </a:rPr>
              <a:t>Problem at night with stable boundary layer: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Gill Sans MT" pitchFamily="34" charset="0"/>
              </a:rPr>
              <a:t>Bulk </a:t>
            </a:r>
            <a:r>
              <a:rPr lang="en-US" sz="2000" dirty="0">
                <a:latin typeface="Gill Sans MT" pitchFamily="34" charset="0"/>
              </a:rPr>
              <a:t>Richardson number was found to effectively discriminate between (un)stable PBL</a:t>
            </a:r>
            <a:endParaRPr lang="en-GB" sz="2000" dirty="0" smtClean="0">
              <a:latin typeface="Gill Sans MT" pitchFamily="34" charset="0"/>
            </a:endParaRP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000" dirty="0" smtClean="0">
                <a:latin typeface="Gill Sans MT" pitchFamily="34" charset="0"/>
              </a:rPr>
              <a:t>Include the Richardson levels as predictor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400" dirty="0" smtClean="0">
                <a:latin typeface="Gill Sans MT" pitchFamily="34" charset="0"/>
              </a:rPr>
              <a:t>Work is on-going and will continue in PROPHECY</a:t>
            </a:r>
          </a:p>
        </p:txBody>
      </p:sp>
      <p:pic>
        <p:nvPicPr>
          <p:cNvPr id="4" name="Picture 883" descr="logo_high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1706561" cy="3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"/>
          <p:cNvSpPr txBox="1"/>
          <p:nvPr/>
        </p:nvSpPr>
        <p:spPr>
          <a:xfrm>
            <a:off x="5119140" y="5949280"/>
            <a:ext cx="384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M. </a:t>
            </a:r>
            <a:r>
              <a:rPr lang="en-GB" dirty="0" err="1" smtClean="0"/>
              <a:t>Sprengel</a:t>
            </a:r>
            <a:r>
              <a:rPr lang="en-GB" dirty="0" smtClean="0"/>
              <a:t> and T. Heppelmann - DWD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738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042442"/>
            <a:ext cx="8229600" cy="514350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srgbClr val="C00000"/>
                </a:solidFill>
                <a:latin typeface="Gill Sans MT" pitchFamily="34" charset="0"/>
              </a:rPr>
              <a:t>Stochastic Error </a:t>
            </a:r>
            <a:r>
              <a:rPr lang="en-GB" sz="2400" b="1" dirty="0" smtClean="0">
                <a:solidFill>
                  <a:srgbClr val="C00000"/>
                </a:solidFill>
                <a:latin typeface="Gill Sans MT" pitchFamily="34" charset="0"/>
              </a:rPr>
              <a:t>Model</a:t>
            </a:r>
            <a:endParaRPr lang="en-GB" sz="2400" b="1" dirty="0">
              <a:solidFill>
                <a:srgbClr val="C00000"/>
              </a:solidFill>
              <a:latin typeface="Gill Sans MT" pitchFamily="34" charset="0"/>
            </a:endParaRPr>
          </a:p>
        </p:txBody>
      </p:sp>
      <p:pic>
        <p:nvPicPr>
          <p:cNvPr id="4" name="Picture 883" descr="logo_high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1706561" cy="3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"/>
          <p:cNvSpPr txBox="1"/>
          <p:nvPr/>
        </p:nvSpPr>
        <p:spPr>
          <a:xfrm>
            <a:off x="5119140" y="5949280"/>
            <a:ext cx="384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M. </a:t>
            </a:r>
            <a:r>
              <a:rPr lang="en-GB" dirty="0" err="1" smtClean="0"/>
              <a:t>Sprengel</a:t>
            </a:r>
            <a:r>
              <a:rPr lang="en-GB" dirty="0" smtClean="0"/>
              <a:t> and T. Heppelmann - DWD</a:t>
            </a:r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607719"/>
            <a:ext cx="7212212" cy="434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5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042442"/>
            <a:ext cx="8229600" cy="514350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srgbClr val="C00000"/>
                </a:solidFill>
                <a:latin typeface="Gill Sans MT" pitchFamily="34" charset="0"/>
              </a:rPr>
              <a:t>Stochastic Error </a:t>
            </a:r>
            <a:r>
              <a:rPr lang="en-GB" sz="2400" b="1" dirty="0" smtClean="0">
                <a:solidFill>
                  <a:srgbClr val="C00000"/>
                </a:solidFill>
                <a:latin typeface="Gill Sans MT" pitchFamily="34" charset="0"/>
              </a:rPr>
              <a:t>Model</a:t>
            </a:r>
            <a:endParaRPr lang="en-GB" sz="2400" b="1" dirty="0">
              <a:solidFill>
                <a:srgbClr val="C00000"/>
              </a:solidFill>
              <a:latin typeface="Gill Sans MT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17646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tx1"/>
                </a:solidFill>
                <a:latin typeface="Gill Sans MT" pitchFamily="34" charset="0"/>
              </a:rPr>
              <a:t>Experiment with ICON-EPS: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000" dirty="0" smtClean="0">
                <a:latin typeface="Gill Sans MT" pitchFamily="34" charset="0"/>
              </a:rPr>
              <a:t>40 km, 90 levels, 40 members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000" dirty="0" smtClean="0">
                <a:latin typeface="Gill Sans MT" pitchFamily="34" charset="0"/>
              </a:rPr>
              <a:t>October 2018, on going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endParaRPr lang="en-GB" sz="2000" dirty="0" smtClean="0">
              <a:solidFill>
                <a:schemeClr val="tx1"/>
              </a:solidFill>
              <a:latin typeface="Gill Sans MT" pitchFamily="34" charset="0"/>
            </a:endParaRPr>
          </a:p>
        </p:txBody>
      </p:sp>
      <p:pic>
        <p:nvPicPr>
          <p:cNvPr id="4" name="Picture 883" descr="logo_high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1706561" cy="3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"/>
          <p:cNvSpPr txBox="1"/>
          <p:nvPr/>
        </p:nvSpPr>
        <p:spPr>
          <a:xfrm>
            <a:off x="5119140" y="5949280"/>
            <a:ext cx="384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M. </a:t>
            </a:r>
            <a:r>
              <a:rPr lang="en-GB" dirty="0" err="1" smtClean="0"/>
              <a:t>Sprengel</a:t>
            </a:r>
            <a:r>
              <a:rPr lang="en-GB" dirty="0" smtClean="0"/>
              <a:t> and T. Heppelmann - DWD</a:t>
            </a:r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957" y="2732355"/>
            <a:ext cx="4913523" cy="321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042442"/>
            <a:ext cx="8229600" cy="514350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latin typeface="Gill Sans MT" pitchFamily="34" charset="0"/>
              </a:rPr>
              <a:t>AMPT</a:t>
            </a:r>
            <a:endParaRPr lang="en-GB" sz="2400" b="1" dirty="0">
              <a:solidFill>
                <a:srgbClr val="C00000"/>
              </a:solidFill>
              <a:latin typeface="Gill Sans MT" pitchFamily="34" charset="0"/>
            </a:endParaRPr>
          </a:p>
        </p:txBody>
      </p:sp>
      <p:pic>
        <p:nvPicPr>
          <p:cNvPr id="4" name="Picture 883" descr="logo_high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1706561" cy="3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30" y="1628800"/>
            <a:ext cx="8472942" cy="4392488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6950988" y="5949280"/>
            <a:ext cx="2013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E. Astakhova - RHM</a:t>
            </a:r>
            <a:endParaRPr lang="en-GB" dirty="0"/>
          </a:p>
        </p:txBody>
      </p:sp>
      <p:sp>
        <p:nvSpPr>
          <p:cNvPr id="8" name="TextBox 8"/>
          <p:cNvSpPr txBox="1"/>
          <p:nvPr/>
        </p:nvSpPr>
        <p:spPr>
          <a:xfrm rot="19818458">
            <a:off x="2473151" y="3351323"/>
            <a:ext cx="369012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atmosphere &amp; soil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64511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4010" y="997278"/>
            <a:ext cx="66105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C00000"/>
                </a:solidFill>
              </a:rPr>
              <a:t>Application of AMPT to perturbation of soil characteristics  </a:t>
            </a:r>
            <a:endParaRPr lang="ru-RU" sz="21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1496973"/>
                <a:ext cx="91440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>
                    <a:solidFill>
                      <a:srgbClr val="C00000"/>
                    </a:solidFill>
                  </a:rPr>
                  <a:t>Which elements are perturbed?</a:t>
                </a:r>
                <a:r>
                  <a:rPr lang="en-US" b="1" u="sng" dirty="0"/>
                  <a:t> </a:t>
                </a:r>
              </a:p>
              <a:p>
                <a:pPr>
                  <a:lnSpc>
                    <a:spcPct val="80000"/>
                  </a:lnSpc>
                </a:pPr>
                <a:endParaRPr lang="en-US" b="1" u="sng" dirty="0"/>
              </a:p>
              <a:p>
                <a:r>
                  <a:rPr lang="en-US" dirty="0"/>
                  <a:t>      Soil temperature T soil and soil water content W soil at all model levels are perturbed each model time step.</a:t>
                </a:r>
              </a:p>
              <a:p>
                <a:r>
                  <a:rPr lang="en-US" dirty="0"/>
                  <a:t>    In addition, initial perturbations are introduced to T soil and soil moisture index (SMI). The perturbed SMI is then converted to W soil.</a:t>
                </a:r>
                <a:endParaRPr lang="ru-RU" dirty="0"/>
              </a:p>
              <a:p>
                <a:pPr>
                  <a:lnSpc>
                    <a:spcPct val="80000"/>
                  </a:lnSpc>
                </a:pPr>
                <a:endParaRPr lang="en-US" dirty="0"/>
              </a:p>
              <a:p>
                <a:r>
                  <a:rPr lang="en-US" b="1" u="sng" dirty="0">
                    <a:solidFill>
                      <a:srgbClr val="C00000"/>
                    </a:solidFill>
                  </a:rPr>
                  <a:t>Does the perturbation pattern change from level to  level ?</a:t>
                </a:r>
              </a:p>
              <a:p>
                <a:pPr>
                  <a:lnSpc>
                    <a:spcPct val="80000"/>
                  </a:lnSpc>
                </a:pPr>
                <a:endParaRPr lang="en-US" b="1" u="sng" dirty="0">
                  <a:solidFill>
                    <a:srgbClr val="C0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     </a:t>
                </a:r>
                <a:r>
                  <a:rPr lang="en-US" dirty="0"/>
                  <a:t> No, the same random field is used for all levels but perturbations have different magnitudes</a:t>
                </a:r>
                <a:r>
                  <a:rPr lang="ru-RU" dirty="0"/>
                  <a:t>.</a:t>
                </a:r>
                <a:endParaRPr lang="en-US" dirty="0"/>
              </a:p>
              <a:p>
                <a:r>
                  <a:rPr lang="en-US" dirty="0"/>
                  <a:t>The pseudo-random  field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is 2D for soil.</a:t>
                </a:r>
              </a:p>
              <a:p>
                <a:pPr>
                  <a:lnSpc>
                    <a:spcPct val="80000"/>
                  </a:lnSpc>
                </a:pPr>
                <a:endParaRPr lang="en-US" dirty="0"/>
              </a:p>
              <a:p>
                <a:r>
                  <a:rPr lang="en-US" b="1" u="sng" dirty="0">
                    <a:solidFill>
                      <a:srgbClr val="C00000"/>
                    </a:solidFill>
                  </a:rPr>
                  <a:t>Do the perturbations decay downward?</a:t>
                </a:r>
                <a:r>
                  <a:rPr lang="en-US" b="1" u="sng" dirty="0"/>
                  <a:t> </a:t>
                </a:r>
              </a:p>
              <a:p>
                <a:pPr>
                  <a:lnSpc>
                    <a:spcPct val="80000"/>
                  </a:lnSpc>
                </a:pPr>
                <a:endParaRPr lang="en-US" b="1" u="sng" dirty="0"/>
              </a:p>
              <a:p>
                <a:r>
                  <a:rPr lang="en-US" dirty="0"/>
                  <a:t>      Yes, their magnitude is specified for the uppermost level k=1. At level k&gt;1 (recall that levels in soil go downwards) the magnitude equals that at level k-1 divided by a number greater than one (from 1.5 to 3, subject for  tuning)</a:t>
                </a:r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96973"/>
                <a:ext cx="9144000" cy="4524315"/>
              </a:xfrm>
              <a:prstGeom prst="rect">
                <a:avLst/>
              </a:prstGeom>
              <a:blipFill>
                <a:blip r:embed="rId3"/>
                <a:stretch>
                  <a:fillRect l="-533" t="-809" b="-12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883" descr="logo_highr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4664"/>
            <a:ext cx="1706561" cy="3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2"/>
          <p:cNvSpPr txBox="1"/>
          <p:nvPr/>
        </p:nvSpPr>
        <p:spPr>
          <a:xfrm>
            <a:off x="6950988" y="5949280"/>
            <a:ext cx="2013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E. Astakhova - RHM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579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4010" y="997278"/>
            <a:ext cx="66105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C00000"/>
                </a:solidFill>
              </a:rPr>
              <a:t>Application of AMPT to perturbation of soil characteristics  </a:t>
            </a:r>
            <a:endParaRPr lang="ru-RU" sz="21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690930"/>
            <a:ext cx="85684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C00000"/>
                </a:solidFill>
              </a:rPr>
              <a:t>Are the temperature and moisture perturbations related to each other? </a:t>
            </a:r>
          </a:p>
          <a:p>
            <a:endParaRPr lang="ru-RU" b="1" u="sng" dirty="0">
              <a:solidFill>
                <a:srgbClr val="C00000"/>
              </a:solidFill>
            </a:endParaRPr>
          </a:p>
          <a:p>
            <a:r>
              <a:rPr lang="en-US" dirty="0"/>
              <a:t>      No. But the temporal scales of W and T soil perturbations are the same (and significantly greater than in the atmosphere). </a:t>
            </a:r>
          </a:p>
          <a:p>
            <a:endParaRPr lang="ru-RU" b="1" u="sng" dirty="0">
              <a:solidFill>
                <a:srgbClr val="C00000"/>
              </a:solidFill>
            </a:endParaRPr>
          </a:p>
          <a:p>
            <a:r>
              <a:rPr lang="en-US" b="1" u="sng" dirty="0">
                <a:solidFill>
                  <a:srgbClr val="C00000"/>
                </a:solidFill>
              </a:rPr>
              <a:t>Are temperature and moisture perturbations introduced in the same manner?</a:t>
            </a:r>
          </a:p>
          <a:p>
            <a:r>
              <a:rPr lang="en-US" dirty="0"/>
              <a:t>       </a:t>
            </a:r>
          </a:p>
          <a:p>
            <a:r>
              <a:rPr lang="en-US" dirty="0"/>
              <a:t>Both T soil and W soil are perturbed using AMPT, but the averaging is different.  We average over the whole domain for T soil and over a sliding spot around  the point at which perturbation is calculated for W soil.</a:t>
            </a:r>
          </a:p>
          <a:p>
            <a:endParaRPr lang="en-US" dirty="0"/>
          </a:p>
          <a:p>
            <a:r>
              <a:rPr lang="en-US" b="1" u="sng" dirty="0">
                <a:solidFill>
                  <a:srgbClr val="C00000"/>
                </a:solidFill>
              </a:rPr>
              <a:t>How often averaging is done?</a:t>
            </a:r>
          </a:p>
          <a:p>
            <a:endParaRPr lang="en-US" b="1" u="sng" dirty="0">
              <a:solidFill>
                <a:srgbClr val="C00000"/>
              </a:solidFill>
            </a:endParaRPr>
          </a:p>
          <a:p>
            <a:r>
              <a:rPr lang="en-US" dirty="0"/>
              <a:t>The averaging is done once per hour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(less frequently than each  20 min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for T,</a:t>
            </a:r>
            <a:r>
              <a:rPr lang="ru-RU" dirty="0"/>
              <a:t> </a:t>
            </a:r>
            <a:r>
              <a:rPr lang="en-US" dirty="0"/>
              <a:t>u,</a:t>
            </a:r>
            <a:r>
              <a:rPr lang="ru-RU" dirty="0"/>
              <a:t> </a:t>
            </a:r>
            <a:r>
              <a:rPr lang="en-US" dirty="0"/>
              <a:t>v) </a:t>
            </a:r>
          </a:p>
        </p:txBody>
      </p:sp>
      <p:pic>
        <p:nvPicPr>
          <p:cNvPr id="4" name="Picture 883" descr="logo_high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1706561" cy="3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2"/>
          <p:cNvSpPr txBox="1"/>
          <p:nvPr/>
        </p:nvSpPr>
        <p:spPr>
          <a:xfrm>
            <a:off x="6950988" y="5949280"/>
            <a:ext cx="2013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E. Astakhova - RHM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39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970434"/>
            <a:ext cx="4320480" cy="514350"/>
          </a:xfrm>
        </p:spPr>
        <p:txBody>
          <a:bodyPr>
            <a:noAutofit/>
          </a:bodyPr>
          <a:lstStyle/>
          <a:p>
            <a:r>
              <a:rPr lang="en-GB" sz="2500" b="1" dirty="0" smtClean="0">
                <a:solidFill>
                  <a:srgbClr val="C00000"/>
                </a:solidFill>
                <a:latin typeface="Gill Sans MT" pitchFamily="34" charset="0"/>
              </a:rPr>
              <a:t>COSMO-Ru2-EPS</a:t>
            </a:r>
            <a:endParaRPr lang="en-US" sz="2500" dirty="0" smtClean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6950988" y="5949280"/>
            <a:ext cx="2013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E. Astakhova - RHM</a:t>
            </a:r>
            <a:endParaRPr lang="en-GB" dirty="0"/>
          </a:p>
        </p:txBody>
      </p:sp>
      <p:pic>
        <p:nvPicPr>
          <p:cNvPr id="10" name="Picture 883" descr="logo_high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1706561" cy="3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700" y="3210035"/>
            <a:ext cx="3351772" cy="2595229"/>
          </a:xfrm>
          <a:prstGeom prst="rect">
            <a:avLst/>
          </a:prstGeom>
        </p:spPr>
      </p:pic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316835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>
                <a:latin typeface="Gill Sans MT" pitchFamily="34" charset="0"/>
              </a:rPr>
              <a:t>Initial and lateral boundary conditions </a:t>
            </a:r>
            <a:r>
              <a:rPr lang="en-US" sz="2400" dirty="0" smtClean="0">
                <a:latin typeface="Gill Sans MT" pitchFamily="34" charset="0"/>
              </a:rPr>
              <a:t>taken </a:t>
            </a:r>
            <a:r>
              <a:rPr lang="en-US" sz="2400" dirty="0">
                <a:latin typeface="Gill Sans MT" pitchFamily="34" charset="0"/>
              </a:rPr>
              <a:t>from COSMO-LEPS adapted for a larger Sochi region (resolution 7 km</a:t>
            </a:r>
            <a:r>
              <a:rPr lang="en-US" sz="2400" dirty="0" smtClean="0">
                <a:latin typeface="Gill Sans MT" pitchFamily="34" charset="0"/>
              </a:rPr>
              <a:t>)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>
                <a:latin typeface="Gill Sans MT" pitchFamily="34" charset="0"/>
              </a:rPr>
              <a:t>300*400 km area centered at </a:t>
            </a:r>
            <a:r>
              <a:rPr lang="en-US" sz="2400" dirty="0" smtClean="0">
                <a:latin typeface="Gill Sans MT" pitchFamily="34" charset="0"/>
              </a:rPr>
              <a:t>Sochi (latitude </a:t>
            </a:r>
            <a:r>
              <a:rPr lang="en-US" sz="2400" dirty="0">
                <a:latin typeface="Gill Sans MT" pitchFamily="34" charset="0"/>
              </a:rPr>
              <a:t>44N)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>
                <a:latin typeface="Gill Sans MT" pitchFamily="34" charset="0"/>
              </a:rPr>
              <a:t>Model resolution: 2.2 km, 50 levels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>
                <a:latin typeface="Gill Sans MT" pitchFamily="34" charset="0"/>
              </a:rPr>
              <a:t>Ensemble size: 10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>
                <a:latin typeface="Gill Sans MT" pitchFamily="34" charset="0"/>
              </a:rPr>
              <a:t>Time period: February - March 2014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>
                <a:latin typeface="Gill Sans MT" pitchFamily="34" charset="0"/>
              </a:rPr>
              <a:t>Verification against ~40 </a:t>
            </a:r>
            <a:r>
              <a:rPr lang="en-US" sz="2400" dirty="0" smtClean="0">
                <a:latin typeface="Gill Sans MT" pitchFamily="34" charset="0"/>
              </a:rPr>
              <a:t>stations</a:t>
            </a:r>
            <a:endParaRPr lang="en-US" sz="2400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128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1019012"/>
            <a:ext cx="4320480" cy="514350"/>
          </a:xfrm>
        </p:spPr>
        <p:txBody>
          <a:bodyPr>
            <a:noAutofit/>
          </a:bodyPr>
          <a:lstStyle/>
          <a:p>
            <a:r>
              <a:rPr lang="en-GB" sz="2500" b="1" dirty="0" smtClean="0">
                <a:solidFill>
                  <a:srgbClr val="C00000"/>
                </a:solidFill>
                <a:latin typeface="Gill Sans MT" pitchFamily="34" charset="0"/>
              </a:rPr>
              <a:t>COSMO-Ru2-EPS</a:t>
            </a:r>
            <a:endParaRPr lang="en-US" sz="2500" dirty="0" smtClean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6950988" y="5949280"/>
            <a:ext cx="2013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E. Astakhova - RHM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35496" y="1412776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Spread/error relation: 2m T</a:t>
            </a:r>
            <a:endParaRPr lang="en-GB" sz="2400" b="1" dirty="0"/>
          </a:p>
        </p:txBody>
      </p:sp>
      <p:pic>
        <p:nvPicPr>
          <p:cNvPr id="10" name="Picture 883" descr="logo_high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1706561" cy="3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814160"/>
            <a:ext cx="5616624" cy="449516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2348880"/>
            <a:ext cx="859316" cy="12504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"/>
              <p:cNvSpPr/>
              <p:nvPr/>
            </p:nvSpPr>
            <p:spPr>
              <a:xfrm>
                <a:off x="5868144" y="3886016"/>
                <a:ext cx="3096344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fontAlgn="t">
                  <a:buFont typeface="Arial" panose="020B0604020202020204" pitchFamily="34" charset="0"/>
                  <a:buChar char="•"/>
                </a:pPr>
                <a:r>
                  <a:rPr lang="en-US" altLang="ru-RU" i="1" dirty="0" smtClean="0"/>
                  <a:t>no tapering</a:t>
                </a:r>
                <a:endParaRPr lang="en-US" altLang="ru-RU" i="1" dirty="0"/>
              </a:p>
              <a:p>
                <a:pPr marL="285750" indent="-285750" fontAlgn="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i="1" dirty="0" smtClean="0"/>
                  <a:t>=0.75 (soil &amp; atmosphere)</a:t>
                </a:r>
                <a:endParaRPr lang="en-US" i="1" dirty="0"/>
              </a:p>
              <a:p>
                <a:pPr marL="285750" indent="-285750" fontAlgn="t">
                  <a:buFont typeface="Arial" panose="020B0604020202020204" pitchFamily="34" charset="0"/>
                  <a:buChar char="•"/>
                </a:pPr>
                <a:r>
                  <a:rPr lang="en-US" altLang="ru-RU" i="1" dirty="0" smtClean="0"/>
                  <a:t>random </a:t>
                </a:r>
                <a:r>
                  <a:rPr lang="en-US" altLang="ru-RU" i="1" dirty="0"/>
                  <a:t>field </a:t>
                </a:r>
                <a:r>
                  <a:rPr lang="en-US" altLang="ru-RU" i="1" dirty="0" smtClean="0"/>
                  <a:t>atm.:</a:t>
                </a:r>
              </a:p>
              <a:p>
                <a:pPr fontAlgn="t"/>
                <a:r>
                  <a:rPr lang="en-US" altLang="ru-RU" i="1" dirty="0"/>
                  <a:t> </a:t>
                </a:r>
                <a:r>
                  <a:rPr lang="en-US" altLang="ru-RU" i="1" dirty="0" smtClean="0"/>
                  <a:t>    spatial </a:t>
                </a:r>
                <a:r>
                  <a:rPr lang="en-US" altLang="ru-RU" i="1" dirty="0"/>
                  <a:t>scale </a:t>
                </a:r>
                <a:r>
                  <a:rPr lang="en-US" altLang="ru-RU" i="1" dirty="0" smtClean="0"/>
                  <a:t>50 km </a:t>
                </a:r>
              </a:p>
              <a:p>
                <a:pPr fontAlgn="t"/>
                <a:r>
                  <a:rPr lang="en-US" altLang="ru-RU" i="1" dirty="0" smtClean="0"/>
                  <a:t>     temporal </a:t>
                </a:r>
                <a:r>
                  <a:rPr lang="en-US" altLang="ru-RU" i="1" dirty="0"/>
                  <a:t>scale </a:t>
                </a:r>
                <a:r>
                  <a:rPr lang="en-US" altLang="ru-RU" i="1" dirty="0" smtClean="0"/>
                  <a:t>~1h</a:t>
                </a:r>
                <a:endParaRPr lang="en-US" altLang="ru-RU" i="1" dirty="0"/>
              </a:p>
            </p:txBody>
          </p:sp>
        </mc:Choice>
        <mc:Fallback xmlns="">
          <p:sp>
            <p:nvSpPr>
              <p:cNvPr id="13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3886016"/>
                <a:ext cx="3096344" cy="1477328"/>
              </a:xfrm>
              <a:prstGeom prst="rect">
                <a:avLst/>
              </a:prstGeom>
              <a:blipFill>
                <a:blip r:embed="rId5"/>
                <a:stretch>
                  <a:fillRect l="-1378" t="-1646" b="-57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4"/>
          <p:cNvSpPr txBox="1"/>
          <p:nvPr/>
        </p:nvSpPr>
        <p:spPr>
          <a:xfrm>
            <a:off x="5652120" y="2218195"/>
            <a:ext cx="2697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 model perturbations</a:t>
            </a:r>
            <a:endParaRPr lang="ru-RU" sz="2000" dirty="0"/>
          </a:p>
        </p:txBody>
      </p:sp>
      <p:sp>
        <p:nvSpPr>
          <p:cNvPr id="15" name="TextBox 5"/>
          <p:cNvSpPr txBox="1"/>
          <p:nvPr/>
        </p:nvSpPr>
        <p:spPr>
          <a:xfrm>
            <a:off x="5655780" y="2492896"/>
            <a:ext cx="3452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SPPT with  </a:t>
            </a:r>
            <a:r>
              <a:rPr lang="en-US" sz="2000" dirty="0" err="1" smtClean="0"/>
              <a:t>MeteoSwiss</a:t>
            </a:r>
            <a:r>
              <a:rPr lang="en-US" sz="2000" dirty="0" smtClean="0"/>
              <a:t> settings</a:t>
            </a:r>
          </a:p>
        </p:txBody>
      </p:sp>
      <p:sp>
        <p:nvSpPr>
          <p:cNvPr id="16" name="TextBox 6"/>
          <p:cNvSpPr txBox="1"/>
          <p:nvPr/>
        </p:nvSpPr>
        <p:spPr>
          <a:xfrm>
            <a:off x="5655780" y="2740858"/>
            <a:ext cx="3308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AMPT only in the atmosphere</a:t>
            </a:r>
            <a:endParaRPr lang="ru-RU" sz="2000" dirty="0"/>
          </a:p>
        </p:txBody>
      </p:sp>
      <p:sp>
        <p:nvSpPr>
          <p:cNvPr id="17" name="TextBox 7"/>
          <p:cNvSpPr txBox="1"/>
          <p:nvPr/>
        </p:nvSpPr>
        <p:spPr>
          <a:xfrm>
            <a:off x="5652120" y="2996952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AMPT atmosphere &amp; soil</a:t>
            </a:r>
            <a:r>
              <a:rPr lang="en-US" sz="2000" dirty="0"/>
              <a:t> </a:t>
            </a:r>
            <a:r>
              <a:rPr lang="en-US" sz="2000" dirty="0" smtClean="0"/>
              <a:t>T05=20</a:t>
            </a:r>
          </a:p>
        </p:txBody>
      </p:sp>
      <p:sp>
        <p:nvSpPr>
          <p:cNvPr id="18" name="TextBox 8"/>
          <p:cNvSpPr txBox="1"/>
          <p:nvPr/>
        </p:nvSpPr>
        <p:spPr>
          <a:xfrm>
            <a:off x="5652120" y="3244914"/>
            <a:ext cx="3605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AMPT atmosphere &amp; soil</a:t>
            </a:r>
            <a:r>
              <a:rPr lang="en-US" sz="2000" dirty="0"/>
              <a:t> </a:t>
            </a:r>
            <a:r>
              <a:rPr lang="en-US" sz="2000" dirty="0" smtClean="0"/>
              <a:t>T05=12 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554524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130622"/>
            <a:ext cx="6336704" cy="634082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C00000"/>
                </a:solidFill>
                <a:latin typeface="Gill Sans MT" pitchFamily="34" charset="0"/>
              </a:rPr>
              <a:t>The COSMO ensembles</a:t>
            </a:r>
          </a:p>
        </p:txBody>
      </p:sp>
      <p:pic>
        <p:nvPicPr>
          <p:cNvPr id="5" name="Picture 883" descr="logo_high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151" y="404664"/>
            <a:ext cx="1706561" cy="3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1763688" y="5949280"/>
            <a:ext cx="561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http://</a:t>
            </a:r>
            <a:r>
              <a:rPr lang="de-DE" sz="1600" b="1" dirty="0" smtClean="0">
                <a:solidFill>
                  <a:srgbClr val="0000FF"/>
                </a:solidFill>
              </a:rPr>
              <a:t>www.cosmo-model.org/content/tasks/workGroups/wg7</a:t>
            </a:r>
            <a:endParaRPr lang="de-DE" sz="1600" b="1" dirty="0">
              <a:solidFill>
                <a:srgbClr val="0000FF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4285719" y="1474903"/>
            <a:ext cx="3114936" cy="4052210"/>
            <a:chOff x="4285719" y="1474903"/>
            <a:chExt cx="3114936" cy="4052210"/>
          </a:xfrm>
        </p:grpSpPr>
        <p:sp>
          <p:nvSpPr>
            <p:cNvPr id="8" name="TextBox 8"/>
            <p:cNvSpPr txBox="1"/>
            <p:nvPr/>
          </p:nvSpPr>
          <p:spPr>
            <a:xfrm rot="19818458">
              <a:off x="4285719" y="5065448"/>
              <a:ext cx="954696" cy="461665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NEW!</a:t>
              </a:r>
              <a:endParaRPr lang="en-GB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 rot="19818458">
              <a:off x="6445959" y="1474903"/>
              <a:ext cx="954696" cy="461665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NEW!</a:t>
              </a:r>
              <a:endParaRPr lang="en-GB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0288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1019012"/>
            <a:ext cx="4320480" cy="514350"/>
          </a:xfrm>
        </p:spPr>
        <p:txBody>
          <a:bodyPr>
            <a:noAutofit/>
          </a:bodyPr>
          <a:lstStyle/>
          <a:p>
            <a:r>
              <a:rPr lang="en-GB" sz="2500" b="1" dirty="0" smtClean="0">
                <a:solidFill>
                  <a:srgbClr val="C00000"/>
                </a:solidFill>
                <a:latin typeface="Gill Sans MT" pitchFamily="34" charset="0"/>
              </a:rPr>
              <a:t>COSMO-Ru2-EPS</a:t>
            </a:r>
            <a:endParaRPr lang="en-US" sz="2500" dirty="0" smtClean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179512" y="126876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Brier Score: TP</a:t>
            </a:r>
            <a:endParaRPr lang="en-GB" sz="2400" b="1" dirty="0"/>
          </a:p>
        </p:txBody>
      </p:sp>
      <p:pic>
        <p:nvPicPr>
          <p:cNvPr id="10" name="Picture 883" descr="logo_high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1706561" cy="3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180" y="3212976"/>
            <a:ext cx="859316" cy="125041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/>
          <a:srcRect l="2869" t="6538" r="14294" b="9095"/>
          <a:stretch/>
        </p:blipFill>
        <p:spPr>
          <a:xfrm>
            <a:off x="256424" y="1651707"/>
            <a:ext cx="3758850" cy="213865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5"/>
          <a:srcRect l="2637" t="6074" r="7076" b="8514"/>
          <a:stretch/>
        </p:blipFill>
        <p:spPr>
          <a:xfrm>
            <a:off x="3996362" y="1556792"/>
            <a:ext cx="3955536" cy="226955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6"/>
          <a:srcRect l="2551" t="9131" r="857" b="9131"/>
          <a:stretch/>
        </p:blipFill>
        <p:spPr>
          <a:xfrm>
            <a:off x="256425" y="3766221"/>
            <a:ext cx="3523185" cy="247236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7"/>
          <a:srcRect l="5373" b="2890"/>
          <a:stretch/>
        </p:blipFill>
        <p:spPr>
          <a:xfrm>
            <a:off x="3995936" y="3764283"/>
            <a:ext cx="3706868" cy="2402337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6950988" y="5949280"/>
            <a:ext cx="2013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E. Astakhova - RHM</a:t>
            </a:r>
          </a:p>
        </p:txBody>
      </p:sp>
    </p:spTree>
    <p:extLst>
      <p:ext uri="{BB962C8B-B14F-4D97-AF65-F5344CB8AC3E}">
        <p14:creationId xmlns:p14="http://schemas.microsoft.com/office/powerpoint/2010/main" val="3937538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83" descr="logo_high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1706561" cy="3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492258"/>
            <a:ext cx="1800838" cy="180083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77049"/>
            <a:ext cx="1800838" cy="180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5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/>
          <a:srcRect t="64365"/>
          <a:stretch/>
        </p:blipFill>
        <p:spPr>
          <a:xfrm>
            <a:off x="179512" y="4664290"/>
            <a:ext cx="8836720" cy="1429006"/>
          </a:xfrm>
          <a:prstGeom prst="rect">
            <a:avLst/>
          </a:prstGeom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347864" y="980728"/>
            <a:ext cx="2736304" cy="514350"/>
          </a:xfrm>
        </p:spPr>
        <p:txBody>
          <a:bodyPr>
            <a:noAutofit/>
          </a:bodyPr>
          <a:lstStyle/>
          <a:p>
            <a:r>
              <a:rPr lang="en-GB" sz="2500" b="1" dirty="0" smtClean="0">
                <a:solidFill>
                  <a:srgbClr val="C00000"/>
                </a:solidFill>
                <a:latin typeface="Gill Sans MT" pitchFamily="34" charset="0"/>
              </a:rPr>
              <a:t>COSMO-IL-ENS</a:t>
            </a:r>
            <a:endParaRPr lang="en-US" sz="2500" dirty="0" smtClean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7371614" y="5949280"/>
            <a:ext cx="1448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P. Khain - IMS</a:t>
            </a: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b="47926"/>
          <a:stretch/>
        </p:blipFill>
        <p:spPr>
          <a:xfrm>
            <a:off x="107504" y="1628800"/>
            <a:ext cx="8908728" cy="208823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0" r="21444" b="18500"/>
          <a:stretch/>
        </p:blipFill>
        <p:spPr>
          <a:xfrm>
            <a:off x="5220072" y="2628114"/>
            <a:ext cx="3347863" cy="2169038"/>
          </a:xfrm>
          <a:prstGeom prst="rect">
            <a:avLst/>
          </a:prstGeom>
        </p:spPr>
      </p:pic>
      <p:pic>
        <p:nvPicPr>
          <p:cNvPr id="11" name="Picture 883" descr="logo_highr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4664"/>
            <a:ext cx="1706561" cy="3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3499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832" y="980728"/>
            <a:ext cx="2736304" cy="514350"/>
          </a:xfrm>
        </p:spPr>
        <p:txBody>
          <a:bodyPr>
            <a:noAutofit/>
          </a:bodyPr>
          <a:lstStyle/>
          <a:p>
            <a:r>
              <a:rPr lang="en-GB" sz="2500" b="1" dirty="0" smtClean="0">
                <a:solidFill>
                  <a:srgbClr val="C00000"/>
                </a:solidFill>
                <a:latin typeface="Gill Sans MT" pitchFamily="34" charset="0"/>
              </a:rPr>
              <a:t>COSMO-IL-ENS</a:t>
            </a:r>
            <a:endParaRPr lang="en-US" sz="2500" dirty="0" smtClean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7371614" y="5949280"/>
            <a:ext cx="1448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P. Khain - IMS</a:t>
            </a:r>
            <a:endParaRPr lang="en-GB" dirty="0"/>
          </a:p>
        </p:txBody>
      </p:sp>
      <p:sp>
        <p:nvSpPr>
          <p:cNvPr id="6" name="TextBox 8"/>
          <p:cNvSpPr txBox="1"/>
          <p:nvPr/>
        </p:nvSpPr>
        <p:spPr>
          <a:xfrm>
            <a:off x="323528" y="119675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Cluster Analysis</a:t>
            </a:r>
            <a:endParaRPr lang="en-GB" sz="240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791980"/>
            <a:ext cx="7058376" cy="4242811"/>
          </a:xfrm>
          <a:prstGeom prst="rect">
            <a:avLst/>
          </a:prstGeom>
        </p:spPr>
      </p:pic>
      <p:pic>
        <p:nvPicPr>
          <p:cNvPr id="8" name="Picture 883" descr="logo_high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1706561" cy="3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2614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228" y="980728"/>
            <a:ext cx="2736304" cy="514350"/>
          </a:xfrm>
        </p:spPr>
        <p:txBody>
          <a:bodyPr>
            <a:noAutofit/>
          </a:bodyPr>
          <a:lstStyle/>
          <a:p>
            <a:r>
              <a:rPr lang="en-GB" sz="2500" b="1" dirty="0" smtClean="0">
                <a:solidFill>
                  <a:srgbClr val="C00000"/>
                </a:solidFill>
                <a:latin typeface="Gill Sans MT" pitchFamily="34" charset="0"/>
              </a:rPr>
              <a:t>COSMO-IL-ENS</a:t>
            </a:r>
            <a:endParaRPr lang="en-US" sz="2500" dirty="0" smtClean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323528" y="112474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Cluster Analysis</a:t>
            </a:r>
            <a:endParaRPr lang="en-GB" sz="240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89" y="1576606"/>
            <a:ext cx="8498183" cy="4463846"/>
          </a:xfrm>
          <a:prstGeom prst="rect">
            <a:avLst/>
          </a:prstGeom>
        </p:spPr>
      </p:pic>
      <p:pic>
        <p:nvPicPr>
          <p:cNvPr id="8" name="Picture 883" descr="logo_high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1706561" cy="3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2"/>
          <p:cNvSpPr txBox="1"/>
          <p:nvPr/>
        </p:nvSpPr>
        <p:spPr>
          <a:xfrm>
            <a:off x="7371614" y="5949280"/>
            <a:ext cx="1448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P. Khain - IMS</a:t>
            </a:r>
            <a:endParaRPr lang="en-GB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/>
          <a:srcRect r="49728" b="66739"/>
          <a:stretch/>
        </p:blipFill>
        <p:spPr>
          <a:xfrm>
            <a:off x="1619672" y="2448573"/>
            <a:ext cx="5760640" cy="242058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490386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131840" y="322362"/>
            <a:ext cx="2736304" cy="514350"/>
          </a:xfrm>
        </p:spPr>
        <p:txBody>
          <a:bodyPr>
            <a:noAutofit/>
          </a:bodyPr>
          <a:lstStyle/>
          <a:p>
            <a:r>
              <a:rPr lang="en-GB" sz="2500" b="1" dirty="0" smtClean="0">
                <a:solidFill>
                  <a:srgbClr val="C00000"/>
                </a:solidFill>
                <a:latin typeface="Gill Sans MT" pitchFamily="34" charset="0"/>
              </a:rPr>
              <a:t>COSMO-IL-ENS</a:t>
            </a:r>
            <a:endParaRPr lang="en-US" sz="2500" dirty="0" smtClean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7371614" y="5949280"/>
            <a:ext cx="1448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P. Khain - IMS</a:t>
            </a:r>
            <a:endParaRPr lang="en-GB" dirty="0"/>
          </a:p>
        </p:txBody>
      </p:sp>
      <p:sp>
        <p:nvSpPr>
          <p:cNvPr id="6" name="TextBox 8"/>
          <p:cNvSpPr txBox="1"/>
          <p:nvPr/>
        </p:nvSpPr>
        <p:spPr>
          <a:xfrm>
            <a:off x="179512" y="1023119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Verification of precipitation</a:t>
            </a:r>
            <a:endParaRPr lang="en-GB" sz="240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4247"/>
          <a:stretch/>
        </p:blipFill>
        <p:spPr>
          <a:xfrm>
            <a:off x="251520" y="1426684"/>
            <a:ext cx="6241233" cy="473862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3465652"/>
            <a:ext cx="3204682" cy="2483628"/>
          </a:xfrm>
          <a:prstGeom prst="rect">
            <a:avLst/>
          </a:prstGeom>
        </p:spPr>
      </p:pic>
      <p:pic>
        <p:nvPicPr>
          <p:cNvPr id="8" name="Picture 883" descr="logo_highr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4664"/>
            <a:ext cx="1706561" cy="3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833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848" y="322362"/>
            <a:ext cx="2736304" cy="514350"/>
          </a:xfrm>
        </p:spPr>
        <p:txBody>
          <a:bodyPr>
            <a:noAutofit/>
          </a:bodyPr>
          <a:lstStyle/>
          <a:p>
            <a:r>
              <a:rPr lang="en-GB" sz="2500" b="1" dirty="0" smtClean="0">
                <a:solidFill>
                  <a:srgbClr val="C00000"/>
                </a:solidFill>
                <a:latin typeface="Gill Sans MT" pitchFamily="34" charset="0"/>
              </a:rPr>
              <a:t>COSMO-IL-ENS</a:t>
            </a:r>
            <a:endParaRPr lang="en-US" sz="2500" dirty="0" smtClean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7371614" y="5949280"/>
            <a:ext cx="1448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P. Khain - IMS</a:t>
            </a:r>
            <a:endParaRPr lang="en-GB" dirty="0"/>
          </a:p>
        </p:txBody>
      </p:sp>
      <p:sp>
        <p:nvSpPr>
          <p:cNvPr id="6" name="TextBox 8"/>
          <p:cNvSpPr txBox="1"/>
          <p:nvPr/>
        </p:nvSpPr>
        <p:spPr>
          <a:xfrm>
            <a:off x="179512" y="951111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Verification of precipitation</a:t>
            </a:r>
            <a:endParaRPr lang="en-GB" sz="24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l="929"/>
          <a:stretch/>
        </p:blipFill>
        <p:spPr>
          <a:xfrm>
            <a:off x="251520" y="1395354"/>
            <a:ext cx="7679557" cy="4625934"/>
          </a:xfrm>
          <a:prstGeom prst="rect">
            <a:avLst/>
          </a:prstGeom>
        </p:spPr>
      </p:pic>
      <p:pic>
        <p:nvPicPr>
          <p:cNvPr id="8" name="Picture 883" descr="logo_high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1706561" cy="3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4527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/>
          <p:nvPr/>
        </p:nvSpPr>
        <p:spPr>
          <a:xfrm>
            <a:off x="7167201" y="5949280"/>
            <a:ext cx="1797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G. Pincini - </a:t>
            </a:r>
            <a:r>
              <a:rPr lang="en-GB" dirty="0" err="1" smtClean="0"/>
              <a:t>Arpae</a:t>
            </a:r>
            <a:endParaRPr lang="en-GB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10" y="1196752"/>
            <a:ext cx="8532062" cy="4824536"/>
          </a:xfrm>
          <a:prstGeom prst="rect">
            <a:avLst/>
          </a:prstGeom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131840" y="332656"/>
            <a:ext cx="2664296" cy="514350"/>
          </a:xfrm>
        </p:spPr>
        <p:txBody>
          <a:bodyPr>
            <a:noAutofit/>
          </a:bodyPr>
          <a:lstStyle/>
          <a:p>
            <a:r>
              <a:rPr lang="en-GB" sz="2500" b="1" dirty="0" smtClean="0">
                <a:solidFill>
                  <a:srgbClr val="C00000"/>
                </a:solidFill>
                <a:latin typeface="Gill Sans MT" pitchFamily="34" charset="0"/>
              </a:rPr>
              <a:t>COSMO-2I-EPS</a:t>
            </a:r>
            <a:endParaRPr lang="en-US" sz="2500" dirty="0" smtClean="0">
              <a:solidFill>
                <a:schemeClr val="tx1"/>
              </a:solidFill>
              <a:latin typeface="Gill Sans MT" pitchFamily="34" charset="0"/>
            </a:endParaRPr>
          </a:p>
        </p:txBody>
      </p:sp>
      <p:pic>
        <p:nvPicPr>
          <p:cNvPr id="9" name="Picture 883" descr="logo_high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1706561" cy="3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35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75856" y="322362"/>
            <a:ext cx="2664296" cy="514350"/>
          </a:xfrm>
        </p:spPr>
        <p:txBody>
          <a:bodyPr>
            <a:noAutofit/>
          </a:bodyPr>
          <a:lstStyle/>
          <a:p>
            <a:r>
              <a:rPr lang="en-GB" sz="2500" b="1" dirty="0" smtClean="0">
                <a:solidFill>
                  <a:srgbClr val="C00000"/>
                </a:solidFill>
                <a:latin typeface="Gill Sans MT" pitchFamily="34" charset="0"/>
              </a:rPr>
              <a:t>COSMO-2I-EPS</a:t>
            </a:r>
            <a:endParaRPr lang="en-US" sz="2500" dirty="0" smtClean="0">
              <a:solidFill>
                <a:schemeClr val="tx1"/>
              </a:solidFill>
              <a:latin typeface="Gill Sans MT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61225"/>
            <a:ext cx="7040053" cy="484809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759" y="3284984"/>
            <a:ext cx="1674564" cy="710588"/>
          </a:xfrm>
          <a:prstGeom prst="rect">
            <a:avLst/>
          </a:prstGeom>
        </p:spPr>
      </p:pic>
      <p:sp>
        <p:nvSpPr>
          <p:cNvPr id="10" name="TextBox 8"/>
          <p:cNvSpPr txBox="1"/>
          <p:nvPr/>
        </p:nvSpPr>
        <p:spPr>
          <a:xfrm>
            <a:off x="1187624" y="980728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BCs from IFS-ENS instead of COSMO-ME-EPS</a:t>
            </a:r>
            <a:endParaRPr lang="en-GB" sz="2400" b="1" dirty="0"/>
          </a:p>
        </p:txBody>
      </p:sp>
      <p:pic>
        <p:nvPicPr>
          <p:cNvPr id="11" name="Picture 883" descr="logo_highr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4664"/>
            <a:ext cx="1706561" cy="3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2"/>
          <p:cNvSpPr txBox="1"/>
          <p:nvPr/>
        </p:nvSpPr>
        <p:spPr>
          <a:xfrm>
            <a:off x="7167201" y="5949280"/>
            <a:ext cx="1797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G. Pincini - </a:t>
            </a:r>
            <a:r>
              <a:rPr lang="en-GB" dirty="0" err="1"/>
              <a:t>Arpae</a:t>
            </a:r>
            <a:endParaRPr lang="en-GB" dirty="0"/>
          </a:p>
        </p:txBody>
      </p:sp>
      <p:sp>
        <p:nvSpPr>
          <p:cNvPr id="12" name="TextBox 8"/>
          <p:cNvSpPr txBox="1"/>
          <p:nvPr/>
        </p:nvSpPr>
        <p:spPr>
          <a:xfrm>
            <a:off x="7308304" y="1412776"/>
            <a:ext cx="1856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</a:t>
            </a:r>
            <a:r>
              <a:rPr lang="en-GB" sz="2400" dirty="0" smtClean="0"/>
              <a:t>otal precipitation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29874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848" y="332656"/>
            <a:ext cx="2664296" cy="514350"/>
          </a:xfrm>
        </p:spPr>
        <p:txBody>
          <a:bodyPr>
            <a:noAutofit/>
          </a:bodyPr>
          <a:lstStyle/>
          <a:p>
            <a:r>
              <a:rPr lang="en-GB" sz="2500" b="1" dirty="0" smtClean="0">
                <a:solidFill>
                  <a:srgbClr val="C00000"/>
                </a:solidFill>
                <a:latin typeface="Gill Sans MT" pitchFamily="34" charset="0"/>
              </a:rPr>
              <a:t>COSMO-2I-EPS</a:t>
            </a:r>
            <a:endParaRPr lang="en-US" sz="2500" dirty="0" smtClean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6951177" y="5949280"/>
            <a:ext cx="1797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G. Pincini - </a:t>
            </a:r>
            <a:r>
              <a:rPr lang="en-GB" dirty="0" err="1"/>
              <a:t>Arpae</a:t>
            </a:r>
            <a:endParaRPr lang="en-GB" dirty="0"/>
          </a:p>
        </p:txBody>
      </p:sp>
      <p:pic>
        <p:nvPicPr>
          <p:cNvPr id="8" name="Picture 883" descr="logo_high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1706561" cy="3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11"/>
          <p:cNvSpPr txBox="1"/>
          <p:nvPr/>
        </p:nvSpPr>
        <p:spPr>
          <a:xfrm>
            <a:off x="3066541" y="5364505"/>
            <a:ext cx="5465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/>
              <a:t>observed precipitation in </a:t>
            </a:r>
            <a:r>
              <a:rPr lang="en-GB" sz="1600" i="1" dirty="0"/>
              <a:t>the two most significant days of the verification </a:t>
            </a:r>
            <a:r>
              <a:rPr lang="en-GB" sz="1600" i="1" dirty="0" smtClean="0"/>
              <a:t>period from 28 February to 9 March 2020</a:t>
            </a:r>
            <a:endParaRPr lang="en-GB" sz="1600" i="1" dirty="0"/>
          </a:p>
        </p:txBody>
      </p:sp>
      <p:sp>
        <p:nvSpPr>
          <p:cNvPr id="11" name="CasellaDiTesto 1"/>
          <p:cNvSpPr txBox="1"/>
          <p:nvPr/>
        </p:nvSpPr>
        <p:spPr>
          <a:xfrm>
            <a:off x="5300310" y="3729806"/>
            <a:ext cx="1503938" cy="92333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whole period </a:t>
            </a:r>
          </a:p>
          <a:p>
            <a:pPr algn="ctr"/>
            <a:r>
              <a:rPr lang="it-IT" dirty="0" smtClean="0"/>
              <a:t>Step 0-24</a:t>
            </a:r>
          </a:p>
          <a:p>
            <a:pPr algn="ctr"/>
            <a:r>
              <a:rPr lang="it-IT" dirty="0" smtClean="0"/>
              <a:t>ensmean</a:t>
            </a:r>
            <a:endParaRPr lang="en-GB" dirty="0"/>
          </a:p>
        </p:txBody>
      </p:sp>
      <p:sp>
        <p:nvSpPr>
          <p:cNvPr id="12" name="CasellaDiTesto 4"/>
          <p:cNvSpPr txBox="1"/>
          <p:nvPr/>
        </p:nvSpPr>
        <p:spPr>
          <a:xfrm>
            <a:off x="1187624" y="3419708"/>
            <a:ext cx="901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IFS-ENS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" name="CasellaDiTesto 5"/>
          <p:cNvSpPr txBox="1"/>
          <p:nvPr/>
        </p:nvSpPr>
        <p:spPr>
          <a:xfrm>
            <a:off x="3966136" y="3417846"/>
            <a:ext cx="1439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COSMO-LEPS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4" name="CasellaDiTesto 6"/>
          <p:cNvSpPr txBox="1"/>
          <p:nvPr/>
        </p:nvSpPr>
        <p:spPr>
          <a:xfrm>
            <a:off x="6653973" y="3417846"/>
            <a:ext cx="1590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92D050"/>
                </a:solidFill>
              </a:rPr>
              <a:t>COSMO-2I-EPS</a:t>
            </a:r>
            <a:endParaRPr lang="en-GB" b="1" dirty="0">
              <a:solidFill>
                <a:srgbClr val="92D050"/>
              </a:solidFill>
            </a:endParaRPr>
          </a:p>
        </p:txBody>
      </p:sp>
      <p:pic>
        <p:nvPicPr>
          <p:cNvPr id="16" name="Immagin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" t="17027" r="35792" b="4496"/>
          <a:stretch/>
        </p:blipFill>
        <p:spPr>
          <a:xfrm>
            <a:off x="237513" y="3770832"/>
            <a:ext cx="2759568" cy="2538488"/>
          </a:xfrm>
          <a:prstGeom prst="rect">
            <a:avLst/>
          </a:prstGeom>
        </p:spPr>
      </p:pic>
      <p:pic>
        <p:nvPicPr>
          <p:cNvPr id="17" name="Immagin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1" t="11958" r="37494" b="82220"/>
          <a:stretch/>
        </p:blipFill>
        <p:spPr>
          <a:xfrm>
            <a:off x="3131840" y="4725144"/>
            <a:ext cx="5904656" cy="655996"/>
          </a:xfrm>
          <a:prstGeom prst="rect">
            <a:avLst/>
          </a:prstGeom>
        </p:spPr>
      </p:pic>
      <p:pic>
        <p:nvPicPr>
          <p:cNvPr id="18" name="Immagin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5" t="19811" r="35791" b="4495"/>
          <a:stretch/>
        </p:blipFill>
        <p:spPr>
          <a:xfrm>
            <a:off x="273226" y="1009866"/>
            <a:ext cx="2612167" cy="2448466"/>
          </a:xfrm>
          <a:prstGeom prst="rect">
            <a:avLst/>
          </a:prstGeom>
        </p:spPr>
      </p:pic>
      <p:pic>
        <p:nvPicPr>
          <p:cNvPr id="19" name="Immagin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5" t="19559" r="35791" b="4496"/>
          <a:stretch/>
        </p:blipFill>
        <p:spPr>
          <a:xfrm>
            <a:off x="3217797" y="1006733"/>
            <a:ext cx="2612167" cy="2456585"/>
          </a:xfrm>
          <a:prstGeom prst="rect">
            <a:avLst/>
          </a:prstGeom>
        </p:spPr>
      </p:pic>
      <p:pic>
        <p:nvPicPr>
          <p:cNvPr id="20" name="Immagine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5" t="19559" r="35791" b="4496"/>
          <a:stretch/>
        </p:blipFill>
        <p:spPr>
          <a:xfrm>
            <a:off x="6156065" y="1006652"/>
            <a:ext cx="2612167" cy="2456585"/>
          </a:xfrm>
          <a:prstGeom prst="rect">
            <a:avLst/>
          </a:prstGeom>
        </p:spPr>
      </p:pic>
      <p:sp>
        <p:nvSpPr>
          <p:cNvPr id="22" name="CasellaDiTesto 3"/>
          <p:cNvSpPr txBox="1"/>
          <p:nvPr/>
        </p:nvSpPr>
        <p:spPr>
          <a:xfrm>
            <a:off x="424608" y="5847655"/>
            <a:ext cx="1831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observations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371752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994718"/>
            <a:ext cx="6336704" cy="634082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C00000"/>
                </a:solidFill>
                <a:latin typeface="Gill Sans MT" pitchFamily="34" charset="0"/>
              </a:rPr>
              <a:t>The COSMO ensembles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680520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/>
              <a:t>the </a:t>
            </a:r>
            <a:r>
              <a:rPr lang="en-US" sz="2000" dirty="0"/>
              <a:t>COSMO members develop and maintain several ensemble systems at the convection-permitting scale</a:t>
            </a:r>
            <a:r>
              <a:rPr lang="en-US" sz="2000" dirty="0" smtClean="0"/>
              <a:t>: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/>
              <a:t>COSMO-D2-EPS</a:t>
            </a:r>
            <a:r>
              <a:rPr lang="en-US" sz="2000" dirty="0"/>
              <a:t>, </a:t>
            </a:r>
            <a:r>
              <a:rPr lang="en-US" sz="2000" dirty="0" smtClean="0"/>
              <a:t>DWD</a:t>
            </a:r>
            <a:r>
              <a:rPr lang="en-US" sz="2000" dirty="0"/>
              <a:t>, operational, 2.2 </a:t>
            </a:r>
            <a:r>
              <a:rPr lang="en-US" sz="2000" dirty="0" smtClean="0"/>
              <a:t>km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/>
              <a:t>COSMO-2E</a:t>
            </a:r>
            <a:r>
              <a:rPr lang="en-US" sz="2000" dirty="0"/>
              <a:t> </a:t>
            </a:r>
            <a:r>
              <a:rPr lang="en-US" sz="2000" dirty="0" smtClean="0"/>
              <a:t>and COSMO-1E, MCH</a:t>
            </a:r>
            <a:r>
              <a:rPr lang="en-US" sz="2000" dirty="0"/>
              <a:t>, operational, 2.2 km </a:t>
            </a:r>
            <a:r>
              <a:rPr lang="en-US" sz="2000" dirty="0" smtClean="0"/>
              <a:t>and 1.1 km resp.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/>
              <a:t>TLE-MVE, IMGW</a:t>
            </a:r>
            <a:r>
              <a:rPr lang="en-US" sz="2000" dirty="0"/>
              <a:t>, operational, 2.8 km    </a:t>
            </a:r>
            <a:endParaRPr lang="en-US" sz="2000" dirty="0" smtClean="0"/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/>
              <a:t>COSMO-IT-EPS, </a:t>
            </a:r>
            <a:r>
              <a:rPr lang="en-US" sz="2000" dirty="0" smtClean="0"/>
              <a:t>COMET</a:t>
            </a:r>
            <a:r>
              <a:rPr lang="en-US" sz="2000" dirty="0"/>
              <a:t>, operational, 2.2 km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/>
              <a:t>COSMO-2I-EPS</a:t>
            </a:r>
            <a:r>
              <a:rPr lang="en-US" sz="2000" dirty="0"/>
              <a:t>, </a:t>
            </a:r>
            <a:r>
              <a:rPr lang="en-US" sz="2000" dirty="0" err="1" smtClean="0"/>
              <a:t>Arpae</a:t>
            </a:r>
            <a:r>
              <a:rPr lang="en-US" sz="2000" dirty="0"/>
              <a:t>, pre-operational, 2.2 </a:t>
            </a:r>
            <a:r>
              <a:rPr lang="en-US" sz="2000" dirty="0" smtClean="0"/>
              <a:t>km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/>
              <a:t>COSMO-Ru2-EPS</a:t>
            </a:r>
            <a:r>
              <a:rPr lang="en-US" sz="2000" dirty="0"/>
              <a:t>, </a:t>
            </a:r>
            <a:r>
              <a:rPr lang="en-US" sz="2000" dirty="0" smtClean="0"/>
              <a:t>RHM</a:t>
            </a:r>
            <a:r>
              <a:rPr lang="en-US" sz="2000" dirty="0"/>
              <a:t>, for </a:t>
            </a:r>
            <a:r>
              <a:rPr lang="en-US" sz="2000" dirty="0" smtClean="0"/>
              <a:t>research</a:t>
            </a:r>
            <a:r>
              <a:rPr lang="en-US" sz="2000" dirty="0"/>
              <a:t>, 2.8 </a:t>
            </a:r>
            <a:r>
              <a:rPr lang="en-US" sz="2000" dirty="0" smtClean="0"/>
              <a:t>km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/>
              <a:t>COSMO-IL-ENS, IMS, under development, 2.2 km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sz="1000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/>
              <a:t>COMET </a:t>
            </a:r>
            <a:r>
              <a:rPr lang="en-US" sz="2000" dirty="0"/>
              <a:t>operates an ensemble at 7 km, </a:t>
            </a:r>
            <a:r>
              <a:rPr lang="en-US" sz="2000" dirty="0" smtClean="0"/>
              <a:t>COSMO-ME-EPS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sz="1000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/>
              <a:t>COSMO-LEPS is the Consortium ensemble, running since 2002, 7 km</a:t>
            </a:r>
            <a:endParaRPr lang="en-US" sz="2000" dirty="0"/>
          </a:p>
        </p:txBody>
      </p:sp>
      <p:pic>
        <p:nvPicPr>
          <p:cNvPr id="5" name="Picture 883" descr="logo_high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151" y="404664"/>
            <a:ext cx="1706561" cy="3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uppieren 13"/>
          <p:cNvGrpSpPr/>
          <p:nvPr/>
        </p:nvGrpSpPr>
        <p:grpSpPr>
          <a:xfrm>
            <a:off x="251520" y="2471022"/>
            <a:ext cx="3672408" cy="2353839"/>
            <a:chOff x="251520" y="2471022"/>
            <a:chExt cx="3672408" cy="2353839"/>
          </a:xfrm>
        </p:grpSpPr>
        <p:cxnSp>
          <p:nvCxnSpPr>
            <p:cNvPr id="6" name="Gerader Verbinder 5"/>
            <p:cNvCxnSpPr/>
            <p:nvPr/>
          </p:nvCxnSpPr>
          <p:spPr>
            <a:xfrm>
              <a:off x="1187624" y="2636912"/>
              <a:ext cx="1584176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r Verbinder 7"/>
            <p:cNvCxnSpPr/>
            <p:nvPr/>
          </p:nvCxnSpPr>
          <p:spPr>
            <a:xfrm>
              <a:off x="1187624" y="2996952"/>
              <a:ext cx="2736304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9"/>
            <p:cNvCxnSpPr/>
            <p:nvPr/>
          </p:nvCxnSpPr>
          <p:spPr>
            <a:xfrm>
              <a:off x="1187624" y="3717032"/>
              <a:ext cx="1584176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/>
            <p:cNvCxnSpPr/>
            <p:nvPr/>
          </p:nvCxnSpPr>
          <p:spPr>
            <a:xfrm>
              <a:off x="1178388" y="4095544"/>
              <a:ext cx="1584176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/>
            <p:cNvCxnSpPr/>
            <p:nvPr/>
          </p:nvCxnSpPr>
          <p:spPr>
            <a:xfrm>
              <a:off x="1150678" y="4824861"/>
              <a:ext cx="1584176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2"/>
            <p:cNvSpPr txBox="1"/>
            <p:nvPr/>
          </p:nvSpPr>
          <p:spPr>
            <a:xfrm>
              <a:off x="251520" y="2471022"/>
              <a:ext cx="432048" cy="2246769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2000" b="1" dirty="0" smtClean="0"/>
                <a:t>KENDA</a:t>
              </a:r>
            </a:p>
            <a:p>
              <a:r>
                <a:rPr lang="de-DE" sz="2000" b="1" dirty="0" smtClean="0"/>
                <a:t> IC</a:t>
              </a:r>
              <a:endParaRPr lang="de-DE" sz="2000" b="1" dirty="0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888" y="980728"/>
            <a:ext cx="1944216" cy="514350"/>
          </a:xfrm>
        </p:spPr>
        <p:txBody>
          <a:bodyPr>
            <a:noAutofit/>
          </a:bodyPr>
          <a:lstStyle/>
          <a:p>
            <a:r>
              <a:rPr lang="en-GB" sz="2500" b="1" dirty="0" smtClean="0">
                <a:solidFill>
                  <a:srgbClr val="C00000"/>
                </a:solidFill>
                <a:latin typeface="Gill Sans MT" pitchFamily="34" charset="0"/>
              </a:rPr>
              <a:t>TLE-MVE</a:t>
            </a:r>
            <a:endParaRPr lang="en-US" sz="2500" dirty="0" smtClean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7308304" y="5949280"/>
            <a:ext cx="1810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A. Mazur - IMGW</a:t>
            </a:r>
            <a:endParaRPr lang="en-GB" dirty="0"/>
          </a:p>
        </p:txBody>
      </p:sp>
      <p:pic>
        <p:nvPicPr>
          <p:cNvPr id="8" name="Picture 883" descr="logo_high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1706561" cy="3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16"/>
          <p:cNvPicPr>
            <a:picLocks noChangeAspect="1" noChangeArrowheads="1"/>
          </p:cNvPicPr>
          <p:nvPr/>
        </p:nvPicPr>
        <p:blipFill rotWithShape="1">
          <a:blip r:embed="rId3" cstate="print"/>
          <a:srcRect r="6179"/>
          <a:stretch/>
        </p:blipFill>
        <p:spPr bwMode="auto">
          <a:xfrm>
            <a:off x="611561" y="2692039"/>
            <a:ext cx="7920879" cy="3257241"/>
          </a:xfrm>
          <a:prstGeom prst="rect">
            <a:avLst/>
          </a:prstGeom>
          <a:noFill/>
          <a:ln w="38100">
            <a:solidFill>
              <a:srgbClr val="FF3399"/>
            </a:solidFill>
            <a:miter lim="800000"/>
            <a:headEnd/>
            <a:tailEnd/>
          </a:ln>
        </p:spPr>
      </p:pic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15212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400" dirty="0">
                <a:latin typeface="Gill Sans MT" pitchFamily="34" charset="0"/>
              </a:rPr>
              <a:t>o</a:t>
            </a:r>
            <a:r>
              <a:rPr lang="en-GB" sz="2400" dirty="0" smtClean="0">
                <a:latin typeface="Gill Sans MT" pitchFamily="34" charset="0"/>
              </a:rPr>
              <a:t>perational ensemble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400" dirty="0">
                <a:latin typeface="Gill Sans MT" pitchFamily="34" charset="0"/>
              </a:rPr>
              <a:t>20 </a:t>
            </a:r>
            <a:r>
              <a:rPr lang="en-GB" sz="2400" dirty="0" smtClean="0">
                <a:latin typeface="Gill Sans MT" pitchFamily="34" charset="0"/>
              </a:rPr>
              <a:t>members, 2.8 km res.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400" dirty="0">
                <a:latin typeface="Gill Sans MT" pitchFamily="34" charset="0"/>
              </a:rPr>
              <a:t>l</a:t>
            </a:r>
            <a:r>
              <a:rPr lang="en-GB" sz="2400" dirty="0" smtClean="0">
                <a:latin typeface="Gill Sans MT" pitchFamily="34" charset="0"/>
              </a:rPr>
              <a:t>agged approach for boundaries, </a:t>
            </a:r>
            <a:r>
              <a:rPr lang="en-GB" sz="2400" dirty="0" err="1" smtClean="0">
                <a:latin typeface="Gill Sans MT" pitchFamily="34" charset="0"/>
              </a:rPr>
              <a:t>c_soil</a:t>
            </a:r>
            <a:r>
              <a:rPr lang="en-GB" sz="2400" dirty="0" smtClean="0">
                <a:latin typeface="Gill Sans MT" pitchFamily="34" charset="0"/>
              </a:rPr>
              <a:t> perturbation</a:t>
            </a:r>
            <a:endParaRPr lang="en-GB" sz="2400" dirty="0">
              <a:latin typeface="Gill Sans MT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GB" sz="1800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908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888" y="322362"/>
            <a:ext cx="1944216" cy="514350"/>
          </a:xfrm>
        </p:spPr>
        <p:txBody>
          <a:bodyPr>
            <a:noAutofit/>
          </a:bodyPr>
          <a:lstStyle/>
          <a:p>
            <a:r>
              <a:rPr lang="en-GB" sz="2500" b="1" dirty="0" smtClean="0">
                <a:solidFill>
                  <a:srgbClr val="C00000"/>
                </a:solidFill>
                <a:latin typeface="Gill Sans MT" pitchFamily="34" charset="0"/>
              </a:rPr>
              <a:t>TLE-MVE</a:t>
            </a:r>
            <a:endParaRPr lang="en-US" sz="2500" dirty="0" smtClean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7308304" y="5949280"/>
            <a:ext cx="1810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A. Mazur - IMGW</a:t>
            </a:r>
            <a:endParaRPr lang="en-GB" dirty="0"/>
          </a:p>
        </p:txBody>
      </p:sp>
      <p:sp>
        <p:nvSpPr>
          <p:cNvPr id="6" name="TextBox 8"/>
          <p:cNvSpPr txBox="1"/>
          <p:nvPr/>
        </p:nvSpPr>
        <p:spPr>
          <a:xfrm>
            <a:off x="323528" y="980728"/>
            <a:ext cx="77768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Space lag correlation: Vector Of Displacement (VOD):</a:t>
            </a:r>
          </a:p>
          <a:p>
            <a:endParaRPr lang="en-GB" sz="1200" dirty="0" smtClean="0"/>
          </a:p>
          <a:p>
            <a:pPr marL="457200" indent="-457200">
              <a:buAutoNum type="arabicPeriod"/>
            </a:pPr>
            <a:r>
              <a:rPr lang="en-GB" sz="2000" dirty="0" smtClean="0"/>
              <a:t>Calculate coordinates of “centres of mass” (asterisks) for both distribution patterns (obs. vs </a:t>
            </a:r>
            <a:r>
              <a:rPr lang="en-GB" sz="2000" dirty="0" err="1" smtClean="0"/>
              <a:t>fcst</a:t>
            </a:r>
            <a:r>
              <a:rPr lang="en-GB" sz="2000" dirty="0" smtClean="0"/>
              <a:t>.)</a:t>
            </a:r>
          </a:p>
          <a:p>
            <a:pPr marL="457200" indent="-457200">
              <a:buAutoNum type="arabicPeriod"/>
            </a:pPr>
            <a:r>
              <a:rPr lang="en-GB" sz="2000" dirty="0" smtClean="0"/>
              <a:t>Compute VOD of </a:t>
            </a:r>
            <a:r>
              <a:rPr lang="en-GB" sz="2000" dirty="0" err="1" smtClean="0"/>
              <a:t>fcst</a:t>
            </a:r>
            <a:r>
              <a:rPr lang="en-GB" sz="2000" dirty="0" smtClean="0"/>
              <a:t> to </a:t>
            </a:r>
            <a:r>
              <a:rPr lang="en-GB" sz="2000" dirty="0" err="1" smtClean="0"/>
              <a:t>obs</a:t>
            </a:r>
            <a:r>
              <a:rPr lang="en-GB" sz="2000" dirty="0" smtClean="0"/>
              <a:t> as a difference of the two above</a:t>
            </a:r>
          </a:p>
          <a:p>
            <a:pPr marL="457200" indent="-457200">
              <a:buAutoNum type="arabicPeriod"/>
            </a:pPr>
            <a:r>
              <a:rPr lang="en-GB" sz="2000" dirty="0" smtClean="0"/>
              <a:t>Displace linearly every value of </a:t>
            </a:r>
            <a:r>
              <a:rPr lang="en-GB" sz="2000" dirty="0" err="1" smtClean="0"/>
              <a:t>fcst</a:t>
            </a:r>
            <a:r>
              <a:rPr lang="en-GB" sz="2000" dirty="0" smtClean="0"/>
              <a:t> by the VOD</a:t>
            </a:r>
            <a:endParaRPr lang="en-GB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t="14474"/>
          <a:stretch/>
        </p:blipFill>
        <p:spPr>
          <a:xfrm>
            <a:off x="35496" y="2996952"/>
            <a:ext cx="5688632" cy="283366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18560" t="13048" r="19260"/>
          <a:stretch/>
        </p:blipFill>
        <p:spPr>
          <a:xfrm>
            <a:off x="5811920" y="2924944"/>
            <a:ext cx="3307263" cy="3083197"/>
          </a:xfrm>
          <a:prstGeom prst="rect">
            <a:avLst/>
          </a:prstGeom>
        </p:spPr>
      </p:pic>
      <p:pic>
        <p:nvPicPr>
          <p:cNvPr id="8" name="Picture 883" descr="logo_highr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4664"/>
            <a:ext cx="1706561" cy="3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2280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t="1" b="1151"/>
          <a:stretch/>
        </p:blipFill>
        <p:spPr>
          <a:xfrm>
            <a:off x="899592" y="984912"/>
            <a:ext cx="7488832" cy="5131055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7308304" y="5949280"/>
            <a:ext cx="1810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A. Mazur - IMGW</a:t>
            </a:r>
            <a:endParaRPr lang="en-GB" dirty="0"/>
          </a:p>
        </p:txBody>
      </p:sp>
      <p:pic>
        <p:nvPicPr>
          <p:cNvPr id="8" name="Picture 883" descr="logo_high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1706561" cy="3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888" y="322362"/>
            <a:ext cx="1944216" cy="514350"/>
          </a:xfrm>
        </p:spPr>
        <p:txBody>
          <a:bodyPr>
            <a:noAutofit/>
          </a:bodyPr>
          <a:lstStyle/>
          <a:p>
            <a:r>
              <a:rPr lang="en-GB" sz="2500" b="1" dirty="0" smtClean="0">
                <a:solidFill>
                  <a:srgbClr val="C00000"/>
                </a:solidFill>
                <a:latin typeface="Gill Sans MT" pitchFamily="34" charset="0"/>
              </a:rPr>
              <a:t>TLE-MVE</a:t>
            </a:r>
            <a:endParaRPr lang="en-US" sz="2500" dirty="0" smtClean="0">
              <a:solidFill>
                <a:schemeClr val="tx1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581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5" y="949664"/>
            <a:ext cx="7488831" cy="515702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7308304" y="5949280"/>
            <a:ext cx="1810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A. Mazur - IMGW</a:t>
            </a:r>
            <a:endParaRPr lang="en-GB" dirty="0"/>
          </a:p>
        </p:txBody>
      </p:sp>
      <p:pic>
        <p:nvPicPr>
          <p:cNvPr id="6" name="Picture 883" descr="logo_high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1706561" cy="3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563888" y="322362"/>
            <a:ext cx="1944216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b="1" smtClean="0">
                <a:solidFill>
                  <a:srgbClr val="C00000"/>
                </a:solidFill>
                <a:latin typeface="Gill Sans MT" pitchFamily="34" charset="0"/>
              </a:rPr>
              <a:t>TLE-MVE</a:t>
            </a:r>
            <a:endParaRPr lang="en-US" sz="2500" dirty="0" smtClean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91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70484" y="1052737"/>
            <a:ext cx="6203032" cy="576064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latin typeface="Gill Sans MT" pitchFamily="34" charset="0"/>
              </a:rPr>
              <a:t>Administrative issues</a:t>
            </a:r>
            <a:endParaRPr lang="en-GB" sz="2400" b="1" dirty="0">
              <a:solidFill>
                <a:srgbClr val="C00000"/>
              </a:solidFill>
              <a:latin typeface="Gill Sans MT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176464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Gill Sans MT" panose="020B0502020104020203" pitchFamily="34" charset="0"/>
              </a:rPr>
              <a:t>APSU PP is concluded: the Priority Project has prepared the transition to ICON-LAM for the ensembles and it has established new methods for model perturbation 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>
                <a:latin typeface="Gill Sans MT" panose="020B0502020104020203" pitchFamily="34" charset="0"/>
              </a:rPr>
              <a:t>A</a:t>
            </a:r>
            <a:r>
              <a:rPr lang="en-US" sz="2000" dirty="0" smtClean="0">
                <a:latin typeface="Gill Sans MT" panose="020B0502020104020203" pitchFamily="34" charset="0"/>
              </a:rPr>
              <a:t> COSMO Technical Report about APSU will be published</a:t>
            </a:r>
            <a:endParaRPr lang="en-US" sz="2000" dirty="0">
              <a:latin typeface="Gill Sans MT" panose="020B0502020104020203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Gill Sans MT" panose="020B0502020104020203" pitchFamily="34" charset="0"/>
              </a:rPr>
              <a:t>Other WG7 activities: it is planned a </a:t>
            </a:r>
            <a:r>
              <a:rPr lang="en-US" sz="2000" dirty="0">
                <a:latin typeface="Gill Sans MT" panose="020B0502020104020203" pitchFamily="34" charset="0"/>
              </a:rPr>
              <a:t>development </a:t>
            </a:r>
            <a:r>
              <a:rPr lang="en-US" sz="2000" dirty="0" smtClean="0">
                <a:latin typeface="Gill Sans MT" panose="020B0502020104020203" pitchFamily="34" charset="0"/>
              </a:rPr>
              <a:t>of COSMO-LEPS towards </a:t>
            </a:r>
            <a:r>
              <a:rPr lang="en-US" sz="2000" dirty="0">
                <a:latin typeface="Gill Sans MT" panose="020B0502020104020203" pitchFamily="34" charset="0"/>
              </a:rPr>
              <a:t>an ICON-based </a:t>
            </a:r>
            <a:r>
              <a:rPr lang="en-US" sz="2000" dirty="0" smtClean="0">
                <a:latin typeface="Gill Sans MT" panose="020B0502020104020203" pitchFamily="34" charset="0"/>
              </a:rPr>
              <a:t>version. This includes the adaptation of the perturbation method to ICON</a:t>
            </a:r>
            <a:endParaRPr lang="en-US" sz="2000" dirty="0">
              <a:latin typeface="Gill Sans MT" panose="020B0502020104020203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Gill Sans MT" panose="020B0502020104020203" pitchFamily="34" charset="0"/>
              </a:rPr>
              <a:t>The new PP PROPHECY has been submitted to the STC, with a 4 year scope</a:t>
            </a:r>
            <a:endParaRPr lang="en-US" sz="2000" dirty="0">
              <a:latin typeface="Gill Sans MT" panose="020B0502020104020203" pitchFamily="34" charset="0"/>
            </a:endParaRPr>
          </a:p>
        </p:txBody>
      </p:sp>
      <p:pic>
        <p:nvPicPr>
          <p:cNvPr id="5" name="Picture 883" descr="logo_high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1706561" cy="3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192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70484" y="1052737"/>
            <a:ext cx="6203032" cy="576064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latin typeface="Gill Sans MT" pitchFamily="34" charset="0"/>
              </a:rPr>
              <a:t>Future work: the PROPHECY PP</a:t>
            </a:r>
            <a:endParaRPr lang="en-GB" sz="2400" b="1" dirty="0">
              <a:solidFill>
                <a:srgbClr val="C00000"/>
              </a:solidFill>
              <a:latin typeface="Gill Sans MT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608512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Gill Sans MT" panose="020B0502020104020203" pitchFamily="34" charset="0"/>
              </a:rPr>
              <a:t>Development of the COSMO ensembles towards the next generation of convection-permitting systems based on ICON-LAM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sz="1000" dirty="0">
              <a:latin typeface="Gill Sans MT" panose="020B0502020104020203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Gill Sans MT" panose="020B0502020104020203" pitchFamily="34" charset="0"/>
              </a:rPr>
              <a:t>Develop and consolidate currently operational model perturbation methods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>
                <a:latin typeface="Gill Sans MT" panose="020B0502020104020203" pitchFamily="34" charset="0"/>
              </a:rPr>
              <a:t>Implement SPPT in ICON (</a:t>
            </a:r>
            <a:r>
              <a:rPr lang="en-US" sz="2000" dirty="0" err="1">
                <a:latin typeface="Gill Sans MT" panose="020B0502020104020203" pitchFamily="34" charset="0"/>
              </a:rPr>
              <a:t>iSPPT</a:t>
            </a:r>
            <a:r>
              <a:rPr lang="en-US" sz="2000" dirty="0">
                <a:latin typeface="Gill Sans MT" panose="020B0502020104020203" pitchFamily="34" charset="0"/>
              </a:rPr>
              <a:t> variant)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Gill Sans MT" panose="020B0502020104020203" pitchFamily="34" charset="0"/>
              </a:rPr>
              <a:t>PP, SPPT: Adapt to new domains; adapt to ICON-LAM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Gill Sans MT" panose="020B0502020104020203" pitchFamily="34" charset="0"/>
              </a:rPr>
              <a:t>Further develop and bring to operational usage the newly developed methods: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Gill Sans MT" panose="020B0502020104020203" pitchFamily="34" charset="0"/>
              </a:rPr>
              <a:t>SEM, AMPT: Bring to ICON-LAM and consolidate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Gill Sans MT" panose="020B0502020104020203" pitchFamily="34" charset="0"/>
              </a:rPr>
              <a:t>Test the stochastic shallow convection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Gill Sans MT" panose="020B0502020104020203" pitchFamily="34" charset="0"/>
              </a:rPr>
              <a:t>Boundary Conditions: Use of cluster analysis to select the “best” driving members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Gill Sans MT" panose="020B0502020104020203" pitchFamily="34" charset="0"/>
              </a:rPr>
              <a:t>Initial Conditions: make a better usage of the KENDA analyses</a:t>
            </a:r>
            <a:endParaRPr lang="en-US" sz="2000" dirty="0">
              <a:latin typeface="Gill Sans MT" panose="020B0502020104020203" pitchFamily="34" charset="0"/>
            </a:endParaRPr>
          </a:p>
        </p:txBody>
      </p:sp>
      <p:pic>
        <p:nvPicPr>
          <p:cNvPr id="5" name="Picture 883" descr="logo_high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1706561" cy="3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559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70484" y="1052737"/>
            <a:ext cx="6203032" cy="576064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latin typeface="Gill Sans MT" pitchFamily="34" charset="0"/>
              </a:rPr>
              <a:t>Keep at home message</a:t>
            </a:r>
            <a:endParaRPr lang="en-GB" sz="2400" b="1" dirty="0">
              <a:solidFill>
                <a:srgbClr val="C00000"/>
              </a:solidFill>
              <a:latin typeface="Gill Sans MT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2592288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Gill Sans MT" panose="020B0502020104020203" pitchFamily="34" charset="0"/>
              </a:rPr>
              <a:t>The first COSMO 1km ensemble is operational, with 1km KENDA data assimilation</a:t>
            </a:r>
            <a:endParaRPr lang="en-US" sz="2000" dirty="0">
              <a:latin typeface="Gill Sans MT" panose="020B0502020104020203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Gill Sans MT" panose="020B0502020104020203" pitchFamily="34" charset="0"/>
              </a:rPr>
              <a:t>The first ICON-LAM ensemble is pre-operational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Gill Sans MT" panose="020B0502020104020203" pitchFamily="34" charset="0"/>
              </a:rPr>
              <a:t>Israel joined the ensemble development group of COSMO!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Gill Sans MT" panose="020B0502020104020203" pitchFamily="34" charset="0"/>
              </a:rPr>
              <a:t>Added value of higher resolution ensemble is (again) demonstrated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Gill Sans MT" panose="020B0502020104020203" pitchFamily="34" charset="0"/>
              </a:rPr>
              <a:t>A lot of work to develop </a:t>
            </a:r>
            <a:r>
              <a:rPr lang="en-US" sz="2000" dirty="0">
                <a:latin typeface="Gill Sans MT" panose="020B0502020104020203" pitchFamily="34" charset="0"/>
              </a:rPr>
              <a:t>model </a:t>
            </a:r>
            <a:r>
              <a:rPr lang="en-US" sz="2000" dirty="0" smtClean="0">
                <a:latin typeface="Gill Sans MT" panose="020B0502020104020203" pitchFamily="34" charset="0"/>
              </a:rPr>
              <a:t>perturbations has been performed and further work is planned for the next years</a:t>
            </a:r>
            <a:endParaRPr lang="en-US" sz="2000" dirty="0">
              <a:latin typeface="Gill Sans MT" panose="020B0502020104020203" pitchFamily="34" charset="0"/>
            </a:endParaRPr>
          </a:p>
        </p:txBody>
      </p:sp>
      <p:pic>
        <p:nvPicPr>
          <p:cNvPr id="5" name="Picture 883" descr="logo_high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1706561" cy="3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980" y="4519297"/>
            <a:ext cx="1790023" cy="179002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6" t="16874" r="16029" b="23147"/>
          <a:stretch/>
        </p:blipFill>
        <p:spPr>
          <a:xfrm>
            <a:off x="3707904" y="4087249"/>
            <a:ext cx="1296144" cy="1080120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114253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994718"/>
            <a:ext cx="6840760" cy="634082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C00000"/>
                </a:solidFill>
                <a:latin typeface="Gill Sans MT" pitchFamily="34" charset="0"/>
              </a:rPr>
              <a:t>The COSMO </a:t>
            </a:r>
            <a:r>
              <a:rPr lang="en-GB" sz="2400" b="1" dirty="0" smtClean="0">
                <a:solidFill>
                  <a:srgbClr val="C00000"/>
                </a:solidFill>
                <a:latin typeface="Gill Sans MT" pitchFamily="34" charset="0"/>
              </a:rPr>
              <a:t>ensembles in transition to ICON</a:t>
            </a:r>
            <a:endParaRPr lang="en-GB" sz="2400" b="1" dirty="0">
              <a:solidFill>
                <a:srgbClr val="C00000"/>
              </a:solidFill>
              <a:latin typeface="Gill Sans MT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680520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/>
              <a:t>“C2I-ensembles”: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/>
              <a:t>DWD: ICON-D2-EPS</a:t>
            </a:r>
            <a:r>
              <a:rPr lang="en-US" sz="2000" dirty="0"/>
              <a:t>, </a:t>
            </a:r>
            <a:r>
              <a:rPr lang="en-US" sz="2000" dirty="0" smtClean="0"/>
              <a:t>pre-operational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/>
              <a:t>MCH</a:t>
            </a:r>
            <a:r>
              <a:rPr lang="en-US" sz="2000" dirty="0"/>
              <a:t>: </a:t>
            </a:r>
            <a:r>
              <a:rPr lang="en-US" sz="2000" dirty="0" smtClean="0"/>
              <a:t>move </a:t>
            </a:r>
            <a:r>
              <a:rPr lang="en-US" sz="2000" dirty="0"/>
              <a:t>to ICON ensemble in 2022-2023, once the model is ready to run on </a:t>
            </a:r>
            <a:r>
              <a:rPr lang="en-US" sz="2000" dirty="0" smtClean="0"/>
              <a:t>GPU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/>
              <a:t>IMGW</a:t>
            </a:r>
            <a:r>
              <a:rPr lang="en-US" sz="2000" dirty="0"/>
              <a:t>:</a:t>
            </a:r>
            <a:r>
              <a:rPr lang="en-US" sz="2000" dirty="0" smtClean="0"/>
              <a:t> not planned yet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/>
              <a:t>COMET: transition for KENDA </a:t>
            </a:r>
            <a:r>
              <a:rPr lang="en-US" sz="2000" dirty="0" smtClean="0"/>
              <a:t>(DA) ensemble </a:t>
            </a:r>
            <a:r>
              <a:rPr lang="en-US" sz="2000" dirty="0"/>
              <a:t>made, </a:t>
            </a:r>
            <a:r>
              <a:rPr lang="en-US" sz="2000" dirty="0" smtClean="0"/>
              <a:t>move </a:t>
            </a:r>
            <a:r>
              <a:rPr lang="en-US" sz="2000" dirty="0"/>
              <a:t>to ICON in ensemble </a:t>
            </a:r>
            <a:r>
              <a:rPr lang="en-US" sz="2000" dirty="0" smtClean="0"/>
              <a:t>once </a:t>
            </a:r>
            <a:r>
              <a:rPr lang="en-US" sz="2000" dirty="0"/>
              <a:t>the model is ready to run on </a:t>
            </a:r>
            <a:r>
              <a:rPr lang="en-US" sz="2000" dirty="0" smtClean="0"/>
              <a:t>GPU</a:t>
            </a:r>
            <a:endParaRPr lang="en-US" sz="2000" dirty="0"/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err="1" smtClean="0"/>
              <a:t>Arpae</a:t>
            </a:r>
            <a:r>
              <a:rPr lang="en-US" sz="2000" dirty="0" smtClean="0"/>
              <a:t>: not planned yet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/>
              <a:t>RHM</a:t>
            </a:r>
            <a:r>
              <a:rPr lang="en-US" sz="2000" dirty="0"/>
              <a:t>: </a:t>
            </a:r>
            <a:r>
              <a:rPr lang="en-US" sz="2000" dirty="0" smtClean="0"/>
              <a:t>an </a:t>
            </a:r>
            <a:r>
              <a:rPr lang="en-US" sz="2000" dirty="0"/>
              <a:t>ICON-based ensemble at 2.2 km for the Moscow </a:t>
            </a:r>
            <a:r>
              <a:rPr lang="en-US" sz="2000" dirty="0" smtClean="0"/>
              <a:t>area is being implemented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/>
              <a:t>IMS: ICON-based </a:t>
            </a:r>
            <a:r>
              <a:rPr lang="en-US" sz="2000" dirty="0"/>
              <a:t>ensemble is planned </a:t>
            </a:r>
            <a:r>
              <a:rPr lang="en-US" sz="2000" dirty="0" smtClean="0"/>
              <a:t>for 2022</a:t>
            </a:r>
          </a:p>
          <a:p>
            <a:pPr marL="0" indent="0">
              <a:buClr>
                <a:srgbClr val="C00000"/>
              </a:buClr>
              <a:buNone/>
            </a:pPr>
            <a:endParaRPr lang="en-US" sz="1000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/>
              <a:t>COSMO-LEPS: plan for the transition to ICON has been submitted to the STC</a:t>
            </a:r>
            <a:endParaRPr lang="en-US" sz="2000" dirty="0"/>
          </a:p>
        </p:txBody>
      </p:sp>
      <p:pic>
        <p:nvPicPr>
          <p:cNvPr id="5" name="Picture 883" descr="logo_high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151" y="404664"/>
            <a:ext cx="1706561" cy="3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0021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658366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latin typeface="Gill Sans MT" pitchFamily="34" charset="0"/>
              </a:rPr>
              <a:t>The performance of an ensemble</a:t>
            </a:r>
            <a:br>
              <a:rPr lang="en-GB" sz="2400" b="1" dirty="0" smtClean="0">
                <a:solidFill>
                  <a:srgbClr val="C00000"/>
                </a:solidFill>
                <a:latin typeface="Gill Sans MT" pitchFamily="34" charset="0"/>
              </a:rPr>
            </a:br>
            <a:r>
              <a:rPr lang="en-GB" sz="2000" b="1" dirty="0" smtClean="0">
                <a:solidFill>
                  <a:srgbClr val="C00000"/>
                </a:solidFill>
                <a:latin typeface="Gill Sans MT" pitchFamily="34" charset="0"/>
              </a:rPr>
              <a:t>(or: again trying to get a good coffee …)</a:t>
            </a:r>
            <a:endParaRPr lang="en-GB" sz="2000" b="1" dirty="0">
              <a:solidFill>
                <a:srgbClr val="C00000"/>
              </a:solidFill>
              <a:latin typeface="Gill Sans MT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tx1"/>
                </a:solidFill>
                <a:latin typeface="Gill Sans MT" pitchFamily="34" charset="0"/>
              </a:rPr>
              <a:t>Are we sure that among 20 different coffees we will find the one satisfying our taste? 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tx1"/>
                </a:solidFill>
                <a:latin typeface="Gill Sans MT" pitchFamily="34" charset="0"/>
              </a:rPr>
              <a:t>Add milk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000" dirty="0" smtClean="0">
                <a:latin typeface="Gill Sans MT" pitchFamily="34" charset="0"/>
              </a:rPr>
              <a:t>Add sugar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000" dirty="0">
                <a:latin typeface="Gill Sans MT" pitchFamily="34" charset="0"/>
              </a:rPr>
              <a:t>Change the </a:t>
            </a:r>
            <a:r>
              <a:rPr lang="en-GB" sz="2000" dirty="0" smtClean="0">
                <a:latin typeface="Gill Sans MT" pitchFamily="34" charset="0"/>
              </a:rPr>
              <a:t>brewing time</a:t>
            </a:r>
            <a:endParaRPr lang="en-GB" sz="2000" dirty="0">
              <a:latin typeface="Gill Sans MT" pitchFamily="34" charset="0"/>
            </a:endParaRP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tx1"/>
                </a:solidFill>
                <a:latin typeface="Gill Sans MT" pitchFamily="34" charset="0"/>
              </a:rPr>
              <a:t>Stir very fast!</a:t>
            </a:r>
            <a:endParaRPr lang="en-GB" sz="2000" dirty="0" smtClean="0">
              <a:latin typeface="Gill Sans MT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GB" sz="2400" dirty="0" smtClean="0">
              <a:latin typeface="Gill Sans MT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400" dirty="0" smtClean="0">
                <a:latin typeface="Gill Sans MT" pitchFamily="34" charset="0"/>
              </a:rPr>
              <a:t>If the basis is not good, nothing can help!</a:t>
            </a:r>
            <a:endParaRPr lang="en-GB" sz="2400" dirty="0">
              <a:latin typeface="Gill Sans MT" pitchFamily="34" charset="0"/>
            </a:endParaRPr>
          </a:p>
        </p:txBody>
      </p:sp>
      <p:pic>
        <p:nvPicPr>
          <p:cNvPr id="1026" name="Picture 2" descr="U:\presentations\ReadingUniFeb2019\coffe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424" y="2299072"/>
            <a:ext cx="35560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pieren 4"/>
          <p:cNvGrpSpPr/>
          <p:nvPr/>
        </p:nvGrpSpPr>
        <p:grpSpPr>
          <a:xfrm>
            <a:off x="981983" y="4897171"/>
            <a:ext cx="7046401" cy="1196125"/>
            <a:chOff x="981983" y="4941168"/>
            <a:chExt cx="7046401" cy="1196125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18" t="19532" b="53121"/>
            <a:stretch/>
          </p:blipFill>
          <p:spPr>
            <a:xfrm>
              <a:off x="6670615" y="4941168"/>
              <a:ext cx="1357769" cy="1196125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757" r="74423" b="28092"/>
            <a:stretch/>
          </p:blipFill>
          <p:spPr>
            <a:xfrm>
              <a:off x="981983" y="4949741"/>
              <a:ext cx="1491610" cy="1187552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33" t="72653"/>
            <a:stretch/>
          </p:blipFill>
          <p:spPr>
            <a:xfrm>
              <a:off x="2422143" y="4941168"/>
              <a:ext cx="4354460" cy="1196125"/>
            </a:xfrm>
            <a:prstGeom prst="rect">
              <a:avLst/>
            </a:prstGeom>
          </p:spPr>
        </p:pic>
      </p:grpSp>
      <p:pic>
        <p:nvPicPr>
          <p:cNvPr id="10" name="Picture 883" descr="logo_highr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151" y="404664"/>
            <a:ext cx="1706561" cy="3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708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332656"/>
            <a:ext cx="4320480" cy="514350"/>
          </a:xfrm>
        </p:spPr>
        <p:txBody>
          <a:bodyPr>
            <a:noAutofit/>
          </a:bodyPr>
          <a:lstStyle/>
          <a:p>
            <a:r>
              <a:rPr lang="en-GB" sz="2500" b="1" dirty="0" smtClean="0">
                <a:solidFill>
                  <a:srgbClr val="C00000"/>
                </a:solidFill>
                <a:latin typeface="Gill Sans MT" pitchFamily="34" charset="0"/>
              </a:rPr>
              <a:t>COSMO-2E &amp; COSMO-1E</a:t>
            </a:r>
            <a:endParaRPr lang="en-US" sz="2500" dirty="0" smtClean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6927968" y="5949280"/>
            <a:ext cx="1716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  <a:r>
              <a:rPr lang="en-GB" dirty="0" smtClean="0"/>
              <a:t>. Walser - MCH</a:t>
            </a:r>
            <a:endParaRPr lang="en-GB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64236" y="980728"/>
            <a:ext cx="8456236" cy="529977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50"/>
              </a:spcBef>
              <a:buNone/>
            </a:pPr>
            <a:r>
              <a:rPr lang="en-GB" sz="2000" dirty="0" smtClean="0">
                <a:solidFill>
                  <a:srgbClr val="00B050"/>
                </a:solidFill>
              </a:rPr>
              <a:t>COSMO-2E</a:t>
            </a:r>
          </a:p>
          <a:p>
            <a:pPr>
              <a:spcBef>
                <a:spcPts val="450"/>
              </a:spcBef>
            </a:pPr>
            <a:r>
              <a:rPr lang="en-GB" sz="2000" dirty="0" smtClean="0"/>
              <a:t>21 members</a:t>
            </a:r>
            <a:r>
              <a:rPr lang="en-GB" sz="2000" b="1" dirty="0" smtClean="0"/>
              <a:t>; </a:t>
            </a:r>
            <a:r>
              <a:rPr lang="en-GB" sz="2000" dirty="0" smtClean="0"/>
              <a:t>2.2 </a:t>
            </a:r>
            <a:r>
              <a:rPr lang="en-GB" sz="2000" dirty="0"/>
              <a:t>km horizontal mesh-size, 60 vertical levels</a:t>
            </a:r>
          </a:p>
          <a:p>
            <a:pPr>
              <a:spcBef>
                <a:spcPts val="450"/>
              </a:spcBef>
            </a:pPr>
            <a:r>
              <a:rPr lang="en-GB" sz="2000" dirty="0" smtClean="0">
                <a:solidFill>
                  <a:srgbClr val="0000FF"/>
                </a:solidFill>
              </a:rPr>
              <a:t>initial </a:t>
            </a:r>
            <a:r>
              <a:rPr lang="en-GB" sz="2000" dirty="0">
                <a:solidFill>
                  <a:srgbClr val="0000FF"/>
                </a:solidFill>
              </a:rPr>
              <a:t>condition (perturbations): </a:t>
            </a:r>
            <a:r>
              <a:rPr lang="en-GB" sz="2000" dirty="0"/>
              <a:t>KENDA-1 analyses </a:t>
            </a:r>
            <a:r>
              <a:rPr lang="en-GB" sz="2000" dirty="0" err="1">
                <a:solidFill>
                  <a:srgbClr val="00B050"/>
                </a:solidFill>
                <a:sym typeface="Wingdings" panose="05000000000000000000" pitchFamily="2" charset="2"/>
              </a:rPr>
              <a:t>upscaled</a:t>
            </a:r>
            <a:r>
              <a:rPr lang="en-GB" sz="2000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GB" sz="2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to </a:t>
            </a:r>
            <a:r>
              <a:rPr lang="en-GB" sz="2000" dirty="0">
                <a:solidFill>
                  <a:srgbClr val="00B050"/>
                </a:solidFill>
                <a:sym typeface="Wingdings" panose="05000000000000000000" pitchFamily="2" charset="2"/>
              </a:rPr>
              <a:t>2.2 km</a:t>
            </a:r>
            <a:endParaRPr lang="en-GB" sz="2000" dirty="0"/>
          </a:p>
          <a:p>
            <a:pPr>
              <a:spcBef>
                <a:spcPts val="450"/>
              </a:spcBef>
            </a:pPr>
            <a:r>
              <a:rPr lang="en-GB" sz="2000" dirty="0" smtClean="0">
                <a:solidFill>
                  <a:srgbClr val="0000FF"/>
                </a:solidFill>
              </a:rPr>
              <a:t>lateral </a:t>
            </a:r>
            <a:r>
              <a:rPr lang="en-GB" sz="2000" dirty="0">
                <a:solidFill>
                  <a:srgbClr val="0000FF"/>
                </a:solidFill>
              </a:rPr>
              <a:t>boundary condition (perturbations): </a:t>
            </a:r>
            <a:r>
              <a:rPr lang="en-GB" sz="2000" dirty="0"/>
              <a:t>ECMWF (6h older LBCs)</a:t>
            </a:r>
          </a:p>
          <a:p>
            <a:pPr lvl="1">
              <a:spcBef>
                <a:spcPts val="450"/>
              </a:spcBef>
            </a:pPr>
            <a:r>
              <a:rPr lang="en-GB" sz="2000" dirty="0"/>
              <a:t>ENS control </a:t>
            </a:r>
            <a:r>
              <a:rPr lang="en-GB" sz="2000" dirty="0" smtClean="0"/>
              <a:t>+ ENS </a:t>
            </a:r>
            <a:r>
              <a:rPr lang="en-GB" sz="2000" dirty="0"/>
              <a:t>members selected by </a:t>
            </a:r>
            <a:r>
              <a:rPr lang="en-GB" sz="2000" dirty="0" smtClean="0"/>
              <a:t>clustering</a:t>
            </a:r>
            <a:endParaRPr lang="en-GB" sz="2000" dirty="0"/>
          </a:p>
          <a:p>
            <a:pPr>
              <a:spcBef>
                <a:spcPts val="450"/>
              </a:spcBef>
            </a:pPr>
            <a:r>
              <a:rPr lang="en-GB" sz="2000" dirty="0">
                <a:solidFill>
                  <a:srgbClr val="0000FF"/>
                </a:solidFill>
              </a:rPr>
              <a:t>model uncertainty</a:t>
            </a:r>
            <a:r>
              <a:rPr lang="en-GB" sz="2000" dirty="0"/>
              <a:t>: SPPT (</a:t>
            </a:r>
            <a:r>
              <a:rPr lang="en-GB" sz="2000" dirty="0" err="1"/>
              <a:t>range_rn</a:t>
            </a:r>
            <a:r>
              <a:rPr lang="en-GB" sz="2000" dirty="0"/>
              <a:t>=0.8)</a:t>
            </a:r>
          </a:p>
          <a:p>
            <a:pPr>
              <a:spcBef>
                <a:spcPts val="450"/>
              </a:spcBef>
            </a:pPr>
            <a:endParaRPr lang="en-GB" sz="10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450"/>
              </a:spcBef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COSMO-1E</a:t>
            </a:r>
          </a:p>
          <a:p>
            <a:pPr>
              <a:spcBef>
                <a:spcPts val="450"/>
              </a:spcBef>
            </a:pPr>
            <a:r>
              <a:rPr lang="en-GB" sz="2000" dirty="0" smtClean="0">
                <a:solidFill>
                  <a:srgbClr val="FF0000"/>
                </a:solidFill>
              </a:rPr>
              <a:t>11</a:t>
            </a:r>
            <a:r>
              <a:rPr lang="en-GB" sz="2000" dirty="0" smtClean="0"/>
              <a:t> members; </a:t>
            </a:r>
            <a:r>
              <a:rPr lang="en-GB" sz="2000" dirty="0" smtClean="0">
                <a:solidFill>
                  <a:srgbClr val="FF0000"/>
                </a:solidFill>
              </a:rPr>
              <a:t>1.1</a:t>
            </a:r>
            <a:r>
              <a:rPr lang="en-GB" sz="2000" dirty="0" smtClean="0"/>
              <a:t> km horizontal mesh-size, </a:t>
            </a:r>
            <a:r>
              <a:rPr lang="en-GB" sz="2000" dirty="0" smtClean="0">
                <a:solidFill>
                  <a:srgbClr val="FF0000"/>
                </a:solidFill>
              </a:rPr>
              <a:t>80</a:t>
            </a:r>
            <a:r>
              <a:rPr lang="en-GB" sz="2000" dirty="0" smtClean="0"/>
              <a:t> vertical levels</a:t>
            </a:r>
          </a:p>
          <a:p>
            <a:pPr>
              <a:spcBef>
                <a:spcPts val="450"/>
              </a:spcBef>
            </a:pPr>
            <a:r>
              <a:rPr lang="en-GB" sz="2000" dirty="0" smtClean="0">
                <a:solidFill>
                  <a:srgbClr val="0000FF"/>
                </a:solidFill>
              </a:rPr>
              <a:t>initial condition (perturbations): </a:t>
            </a:r>
            <a:r>
              <a:rPr lang="en-GB" sz="2000" dirty="0" smtClean="0"/>
              <a:t>KENDA-1 analyses</a:t>
            </a:r>
          </a:p>
          <a:p>
            <a:pPr>
              <a:spcBef>
                <a:spcPts val="450"/>
              </a:spcBef>
            </a:pPr>
            <a:r>
              <a:rPr lang="en-GB" sz="2000" dirty="0" smtClean="0">
                <a:solidFill>
                  <a:srgbClr val="0000FF"/>
                </a:solidFill>
              </a:rPr>
              <a:t>lateral boundary condition (perturbations): </a:t>
            </a:r>
            <a:r>
              <a:rPr lang="en-GB" sz="2000" dirty="0" smtClean="0"/>
              <a:t>ECMWF (6h older LBCs)</a:t>
            </a:r>
          </a:p>
          <a:p>
            <a:pPr lvl="1">
              <a:spcBef>
                <a:spcPts val="450"/>
              </a:spcBef>
            </a:pPr>
            <a:r>
              <a:rPr lang="en-GB" sz="2000" dirty="0" smtClean="0">
                <a:solidFill>
                  <a:srgbClr val="FF0000"/>
                </a:solidFill>
              </a:rPr>
              <a:t>HRES control </a:t>
            </a:r>
            <a:r>
              <a:rPr lang="en-GB" sz="2000" dirty="0" smtClean="0"/>
              <a:t>+ ENS members selected by clustering</a:t>
            </a:r>
          </a:p>
          <a:p>
            <a:pPr>
              <a:spcBef>
                <a:spcPts val="450"/>
              </a:spcBef>
            </a:pPr>
            <a:r>
              <a:rPr lang="en-GB" sz="2000" dirty="0" smtClean="0">
                <a:solidFill>
                  <a:srgbClr val="0000FF"/>
                </a:solidFill>
              </a:rPr>
              <a:t>model uncertainty</a:t>
            </a:r>
            <a:r>
              <a:rPr lang="en-GB" sz="2000" dirty="0" smtClean="0"/>
              <a:t>: SPPT (</a:t>
            </a:r>
            <a:r>
              <a:rPr lang="en-GB" sz="2000" dirty="0" err="1" smtClean="0">
                <a:solidFill>
                  <a:srgbClr val="FF0000"/>
                </a:solidFill>
              </a:rPr>
              <a:t>range_rn</a:t>
            </a:r>
            <a:r>
              <a:rPr lang="en-GB" sz="2000" dirty="0" smtClean="0">
                <a:solidFill>
                  <a:srgbClr val="FF0000"/>
                </a:solidFill>
              </a:rPr>
              <a:t>=0.6</a:t>
            </a:r>
            <a:r>
              <a:rPr lang="en-GB" sz="2000" dirty="0" smtClean="0"/>
              <a:t>)</a:t>
            </a:r>
          </a:p>
          <a:p>
            <a:pPr>
              <a:spcBef>
                <a:spcPts val="450"/>
              </a:spcBef>
            </a:pPr>
            <a:endParaRPr lang="en-GB" sz="1000" dirty="0" smtClean="0"/>
          </a:p>
          <a:p>
            <a:pPr>
              <a:spcBef>
                <a:spcPts val="450"/>
              </a:spcBef>
            </a:pPr>
            <a:r>
              <a:rPr lang="en-GB" sz="2000" dirty="0" smtClean="0"/>
              <a:t>COSMO 5.07 (single precision) -&gt; </a:t>
            </a:r>
            <a:r>
              <a:rPr lang="en-GB" sz="2000" b="1" dirty="0" smtClean="0"/>
              <a:t>re-tuning</a:t>
            </a:r>
            <a:r>
              <a:rPr lang="en-GB" sz="2000" dirty="0" smtClean="0"/>
              <a:t>!</a:t>
            </a:r>
            <a:endParaRPr lang="en-GB" sz="2000" dirty="0"/>
          </a:p>
        </p:txBody>
      </p:sp>
      <p:pic>
        <p:nvPicPr>
          <p:cNvPr id="9" name="Picture 883" descr="logo_high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151" y="404664"/>
            <a:ext cx="1706561" cy="3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4103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/>
          <p:nvPr/>
        </p:nvSpPr>
        <p:spPr>
          <a:xfrm>
            <a:off x="6927968" y="5949280"/>
            <a:ext cx="1716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A. Walser - MCH</a:t>
            </a:r>
            <a:endParaRPr lang="en-GB" dirty="0"/>
          </a:p>
        </p:txBody>
      </p:sp>
      <p:pic>
        <p:nvPicPr>
          <p:cNvPr id="12" name="Picture 883" descr="logo_high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151" y="404664"/>
            <a:ext cx="1706561" cy="3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332656"/>
            <a:ext cx="4320480" cy="514350"/>
          </a:xfrm>
        </p:spPr>
        <p:txBody>
          <a:bodyPr>
            <a:noAutofit/>
          </a:bodyPr>
          <a:lstStyle/>
          <a:p>
            <a:r>
              <a:rPr lang="en-GB" sz="2500" b="1" dirty="0" smtClean="0">
                <a:solidFill>
                  <a:srgbClr val="C00000"/>
                </a:solidFill>
                <a:latin typeface="Gill Sans MT" pitchFamily="34" charset="0"/>
              </a:rPr>
              <a:t>COSMO-2E &amp; COSMO-1E</a:t>
            </a:r>
            <a:endParaRPr lang="en-US" sz="2500" dirty="0" smtClean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827584" y="134076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Operational configuration</a:t>
            </a:r>
            <a:endParaRPr lang="en-GB" sz="24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52" y="2058200"/>
            <a:ext cx="7559695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47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332656"/>
            <a:ext cx="4320480" cy="514350"/>
          </a:xfrm>
        </p:spPr>
        <p:txBody>
          <a:bodyPr>
            <a:noAutofit/>
          </a:bodyPr>
          <a:lstStyle/>
          <a:p>
            <a:r>
              <a:rPr lang="en-GB" sz="2500" b="1" dirty="0" smtClean="0">
                <a:solidFill>
                  <a:srgbClr val="C00000"/>
                </a:solidFill>
                <a:latin typeface="Gill Sans MT" pitchFamily="34" charset="0"/>
              </a:rPr>
              <a:t>COSMO-2E &amp; COSMO-1E</a:t>
            </a:r>
            <a:endParaRPr lang="en-US" sz="2500" dirty="0" smtClean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6927968" y="5949280"/>
            <a:ext cx="1716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  <a:r>
              <a:rPr lang="en-GB" dirty="0" smtClean="0"/>
              <a:t>. Walser - MCH</a:t>
            </a:r>
            <a:endParaRPr lang="en-GB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64236" y="980728"/>
            <a:ext cx="8456236" cy="529977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50"/>
              </a:spcBef>
              <a:buNone/>
            </a:pPr>
            <a:r>
              <a:rPr lang="en-GB" sz="2000" dirty="0" smtClean="0">
                <a:solidFill>
                  <a:srgbClr val="00B050"/>
                </a:solidFill>
              </a:rPr>
              <a:t>COSMO-2E</a:t>
            </a:r>
          </a:p>
          <a:p>
            <a:pPr>
              <a:spcBef>
                <a:spcPts val="450"/>
              </a:spcBef>
            </a:pPr>
            <a:r>
              <a:rPr lang="en-GB" sz="2000" dirty="0" smtClean="0"/>
              <a:t>21 members</a:t>
            </a:r>
            <a:r>
              <a:rPr lang="en-GB" sz="2000" b="1" dirty="0" smtClean="0"/>
              <a:t>; </a:t>
            </a:r>
            <a:r>
              <a:rPr lang="en-GB" sz="2000" dirty="0" smtClean="0"/>
              <a:t>2.2 </a:t>
            </a:r>
            <a:r>
              <a:rPr lang="en-GB" sz="2000" dirty="0"/>
              <a:t>km horizontal mesh-size, 60 vertical levels</a:t>
            </a:r>
          </a:p>
          <a:p>
            <a:pPr>
              <a:spcBef>
                <a:spcPts val="450"/>
              </a:spcBef>
            </a:pPr>
            <a:r>
              <a:rPr lang="en-GB" sz="2000" dirty="0" smtClean="0">
                <a:solidFill>
                  <a:srgbClr val="0000FF"/>
                </a:solidFill>
              </a:rPr>
              <a:t>initial </a:t>
            </a:r>
            <a:r>
              <a:rPr lang="en-GB" sz="2000" dirty="0">
                <a:solidFill>
                  <a:srgbClr val="0000FF"/>
                </a:solidFill>
              </a:rPr>
              <a:t>condition (perturbations): </a:t>
            </a:r>
            <a:r>
              <a:rPr lang="en-GB" sz="2000" dirty="0"/>
              <a:t>KENDA-1 analyses </a:t>
            </a:r>
            <a:r>
              <a:rPr lang="en-GB" sz="2000" dirty="0" err="1">
                <a:solidFill>
                  <a:srgbClr val="00B050"/>
                </a:solidFill>
                <a:sym typeface="Wingdings" panose="05000000000000000000" pitchFamily="2" charset="2"/>
              </a:rPr>
              <a:t>upscaled</a:t>
            </a:r>
            <a:r>
              <a:rPr lang="en-GB" sz="2000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GB" sz="2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to </a:t>
            </a:r>
            <a:r>
              <a:rPr lang="en-GB" sz="2000" dirty="0">
                <a:solidFill>
                  <a:srgbClr val="00B050"/>
                </a:solidFill>
                <a:sym typeface="Wingdings" panose="05000000000000000000" pitchFamily="2" charset="2"/>
              </a:rPr>
              <a:t>2.2 km</a:t>
            </a:r>
            <a:endParaRPr lang="en-GB" sz="2000" dirty="0"/>
          </a:p>
          <a:p>
            <a:pPr>
              <a:spcBef>
                <a:spcPts val="450"/>
              </a:spcBef>
            </a:pPr>
            <a:r>
              <a:rPr lang="en-GB" sz="2000" dirty="0" smtClean="0">
                <a:solidFill>
                  <a:srgbClr val="0000FF"/>
                </a:solidFill>
              </a:rPr>
              <a:t>lateral </a:t>
            </a:r>
            <a:r>
              <a:rPr lang="en-GB" sz="2000" dirty="0">
                <a:solidFill>
                  <a:srgbClr val="0000FF"/>
                </a:solidFill>
              </a:rPr>
              <a:t>boundary condition (perturbations): </a:t>
            </a:r>
            <a:r>
              <a:rPr lang="en-GB" sz="2000" dirty="0"/>
              <a:t>ECMWF (6h older LBCs)</a:t>
            </a:r>
          </a:p>
          <a:p>
            <a:pPr lvl="1">
              <a:spcBef>
                <a:spcPts val="450"/>
              </a:spcBef>
            </a:pPr>
            <a:r>
              <a:rPr lang="en-GB" sz="2000" dirty="0"/>
              <a:t>ENS control </a:t>
            </a:r>
            <a:r>
              <a:rPr lang="en-GB" sz="2000" dirty="0" smtClean="0"/>
              <a:t>+ ENS </a:t>
            </a:r>
            <a:r>
              <a:rPr lang="en-GB" sz="2000" dirty="0"/>
              <a:t>members selected by </a:t>
            </a:r>
            <a:r>
              <a:rPr lang="en-GB" sz="2000" dirty="0" smtClean="0"/>
              <a:t>clustering</a:t>
            </a:r>
            <a:endParaRPr lang="en-GB" sz="2000" dirty="0"/>
          </a:p>
          <a:p>
            <a:pPr>
              <a:spcBef>
                <a:spcPts val="450"/>
              </a:spcBef>
            </a:pPr>
            <a:r>
              <a:rPr lang="en-GB" sz="2000" dirty="0">
                <a:solidFill>
                  <a:srgbClr val="0000FF"/>
                </a:solidFill>
              </a:rPr>
              <a:t>model uncertainty</a:t>
            </a:r>
            <a:r>
              <a:rPr lang="en-GB" sz="2000" dirty="0"/>
              <a:t>: SPPT (</a:t>
            </a:r>
            <a:r>
              <a:rPr lang="en-GB" sz="2000" dirty="0" err="1"/>
              <a:t>range_rn</a:t>
            </a:r>
            <a:r>
              <a:rPr lang="en-GB" sz="2000" dirty="0"/>
              <a:t>=0.8)</a:t>
            </a:r>
          </a:p>
          <a:p>
            <a:pPr>
              <a:spcBef>
                <a:spcPts val="450"/>
              </a:spcBef>
            </a:pPr>
            <a:endParaRPr lang="en-GB" sz="10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450"/>
              </a:spcBef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COSMO-1E</a:t>
            </a:r>
          </a:p>
          <a:p>
            <a:pPr>
              <a:spcBef>
                <a:spcPts val="450"/>
              </a:spcBef>
            </a:pPr>
            <a:r>
              <a:rPr lang="en-GB" sz="2000" dirty="0" smtClean="0">
                <a:solidFill>
                  <a:srgbClr val="FF0000"/>
                </a:solidFill>
              </a:rPr>
              <a:t>11</a:t>
            </a:r>
            <a:r>
              <a:rPr lang="en-GB" sz="2000" dirty="0" smtClean="0"/>
              <a:t> members; </a:t>
            </a:r>
            <a:r>
              <a:rPr lang="en-GB" sz="2000" dirty="0" smtClean="0">
                <a:solidFill>
                  <a:srgbClr val="FF0000"/>
                </a:solidFill>
              </a:rPr>
              <a:t>1.1</a:t>
            </a:r>
            <a:r>
              <a:rPr lang="en-GB" sz="2000" dirty="0" smtClean="0"/>
              <a:t> km horizontal mesh-size, </a:t>
            </a:r>
            <a:r>
              <a:rPr lang="en-GB" sz="2000" dirty="0" smtClean="0">
                <a:solidFill>
                  <a:srgbClr val="FF0000"/>
                </a:solidFill>
              </a:rPr>
              <a:t>80</a:t>
            </a:r>
            <a:r>
              <a:rPr lang="en-GB" sz="2000" dirty="0" smtClean="0"/>
              <a:t> vertical levels</a:t>
            </a:r>
          </a:p>
          <a:p>
            <a:pPr>
              <a:spcBef>
                <a:spcPts val="450"/>
              </a:spcBef>
            </a:pPr>
            <a:r>
              <a:rPr lang="en-GB" sz="2000" dirty="0" smtClean="0">
                <a:solidFill>
                  <a:srgbClr val="0000FF"/>
                </a:solidFill>
              </a:rPr>
              <a:t>initial condition (perturbations): </a:t>
            </a:r>
            <a:r>
              <a:rPr lang="en-GB" sz="2000" dirty="0" smtClean="0"/>
              <a:t>KENDA-1 analyses</a:t>
            </a:r>
          </a:p>
          <a:p>
            <a:pPr>
              <a:spcBef>
                <a:spcPts val="450"/>
              </a:spcBef>
            </a:pPr>
            <a:r>
              <a:rPr lang="en-GB" sz="2000" dirty="0" smtClean="0">
                <a:solidFill>
                  <a:srgbClr val="0000FF"/>
                </a:solidFill>
              </a:rPr>
              <a:t>lateral boundary condition (perturbations): </a:t>
            </a:r>
            <a:r>
              <a:rPr lang="en-GB" sz="2000" dirty="0" smtClean="0"/>
              <a:t>ECMWF (6h older LBCs)</a:t>
            </a:r>
          </a:p>
          <a:p>
            <a:pPr lvl="1">
              <a:spcBef>
                <a:spcPts val="450"/>
              </a:spcBef>
            </a:pPr>
            <a:r>
              <a:rPr lang="en-GB" sz="2000" dirty="0" smtClean="0">
                <a:solidFill>
                  <a:srgbClr val="FF0000"/>
                </a:solidFill>
              </a:rPr>
              <a:t>HRES control </a:t>
            </a:r>
            <a:r>
              <a:rPr lang="en-GB" sz="2000" dirty="0" smtClean="0"/>
              <a:t>+ ENS members selected by clustering</a:t>
            </a:r>
          </a:p>
          <a:p>
            <a:pPr>
              <a:spcBef>
                <a:spcPts val="450"/>
              </a:spcBef>
            </a:pPr>
            <a:r>
              <a:rPr lang="en-GB" sz="2000" dirty="0" smtClean="0">
                <a:solidFill>
                  <a:srgbClr val="0000FF"/>
                </a:solidFill>
              </a:rPr>
              <a:t>model uncertainty</a:t>
            </a:r>
            <a:r>
              <a:rPr lang="en-GB" sz="2000" dirty="0" smtClean="0"/>
              <a:t>: SPPT (</a:t>
            </a:r>
            <a:r>
              <a:rPr lang="en-GB" sz="2000" dirty="0" err="1" smtClean="0">
                <a:solidFill>
                  <a:srgbClr val="FF0000"/>
                </a:solidFill>
              </a:rPr>
              <a:t>range_rn</a:t>
            </a:r>
            <a:r>
              <a:rPr lang="en-GB" sz="2000" dirty="0" smtClean="0">
                <a:solidFill>
                  <a:srgbClr val="FF0000"/>
                </a:solidFill>
              </a:rPr>
              <a:t>=0.6</a:t>
            </a:r>
            <a:r>
              <a:rPr lang="en-GB" sz="2000" dirty="0" smtClean="0"/>
              <a:t>)</a:t>
            </a:r>
          </a:p>
          <a:p>
            <a:pPr>
              <a:spcBef>
                <a:spcPts val="450"/>
              </a:spcBef>
            </a:pPr>
            <a:endParaRPr lang="en-GB" sz="1000" dirty="0" smtClean="0"/>
          </a:p>
          <a:p>
            <a:pPr>
              <a:spcBef>
                <a:spcPts val="450"/>
              </a:spcBef>
            </a:pPr>
            <a:r>
              <a:rPr lang="en-GB" sz="2000" dirty="0" smtClean="0"/>
              <a:t>COSMO 5.07 (single precision) -&gt; </a:t>
            </a:r>
            <a:r>
              <a:rPr lang="en-GB" sz="2000" b="1" dirty="0" smtClean="0"/>
              <a:t>re-tuning</a:t>
            </a:r>
            <a:r>
              <a:rPr lang="en-GB" sz="2000" dirty="0" smtClean="0"/>
              <a:t>!</a:t>
            </a:r>
            <a:endParaRPr lang="en-GB" sz="20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598150"/>
            <a:ext cx="8784976" cy="1838962"/>
          </a:xfrm>
          <a:prstGeom prst="rect">
            <a:avLst/>
          </a:prstGeom>
        </p:spPr>
      </p:pic>
      <p:pic>
        <p:nvPicPr>
          <p:cNvPr id="9" name="Picture 883" descr="logo_high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151" y="404664"/>
            <a:ext cx="1706561" cy="3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2492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1936</Words>
  <Application>Microsoft Office PowerPoint</Application>
  <PresentationFormat>Bildschirmpräsentation (4:3)</PresentationFormat>
  <Paragraphs>304</Paragraphs>
  <Slides>46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46</vt:i4>
      </vt:variant>
    </vt:vector>
  </HeadingPairs>
  <TitlesOfParts>
    <vt:vector size="53" baseType="lpstr">
      <vt:lpstr>Arial</vt:lpstr>
      <vt:lpstr>Calibri</vt:lpstr>
      <vt:lpstr>Cambria Math</vt:lpstr>
      <vt:lpstr>Gill Sans MT</vt:lpstr>
      <vt:lpstr>Symbol</vt:lpstr>
      <vt:lpstr>Wingdings</vt:lpstr>
      <vt:lpstr>1_Benutzerdefiniertes Design</vt:lpstr>
      <vt:lpstr>COSMO WG7 and APSU PP activities &amp; status of the COSMO ensembles</vt:lpstr>
      <vt:lpstr>Outline</vt:lpstr>
      <vt:lpstr>The COSMO ensembles</vt:lpstr>
      <vt:lpstr>The COSMO ensembles</vt:lpstr>
      <vt:lpstr>The COSMO ensembles in transition to ICON</vt:lpstr>
      <vt:lpstr>The performance of an ensemble (or: again trying to get a good coffee …)</vt:lpstr>
      <vt:lpstr>COSMO-2E &amp; COSMO-1E</vt:lpstr>
      <vt:lpstr>COSMO-2E &amp; COSMO-1E</vt:lpstr>
      <vt:lpstr>COSMO-2E &amp; COSMO-1E</vt:lpstr>
      <vt:lpstr>COSMO-1E vs COSMO-2E</vt:lpstr>
      <vt:lpstr>COSMO-1E vs COSMO-2E</vt:lpstr>
      <vt:lpstr>COSMO-1E vs COSMO-2E</vt:lpstr>
      <vt:lpstr>PowerPoint-Präsentation</vt:lpstr>
      <vt:lpstr>COSMO ensembles</vt:lpstr>
      <vt:lpstr>ICON-D2-EPS</vt:lpstr>
      <vt:lpstr>ICON-D2-EPS vs COSMO-D2-EPS</vt:lpstr>
      <vt:lpstr>ICON-D2-EPS vs COSMO-D2-EPS</vt:lpstr>
      <vt:lpstr>Model perturbation</vt:lpstr>
      <vt:lpstr>Why are ensemble talks so obscure?</vt:lpstr>
      <vt:lpstr>Stochastic Error Model (previously EM-scheme)</vt:lpstr>
      <vt:lpstr>Stochastic Error Model (previously EM-scheme)</vt:lpstr>
      <vt:lpstr>Stochastic Error Model</vt:lpstr>
      <vt:lpstr>Stochastic Error Model</vt:lpstr>
      <vt:lpstr>Stochastic Error Model</vt:lpstr>
      <vt:lpstr>AMPT</vt:lpstr>
      <vt:lpstr>PowerPoint-Präsentation</vt:lpstr>
      <vt:lpstr>PowerPoint-Präsentation</vt:lpstr>
      <vt:lpstr>COSMO-Ru2-EPS</vt:lpstr>
      <vt:lpstr>COSMO-Ru2-EPS</vt:lpstr>
      <vt:lpstr>COSMO-Ru2-EPS</vt:lpstr>
      <vt:lpstr>PowerPoint-Präsentation</vt:lpstr>
      <vt:lpstr>COSMO-IL-ENS</vt:lpstr>
      <vt:lpstr>COSMO-IL-ENS</vt:lpstr>
      <vt:lpstr>COSMO-IL-ENS</vt:lpstr>
      <vt:lpstr>COSMO-IL-ENS</vt:lpstr>
      <vt:lpstr>COSMO-IL-ENS</vt:lpstr>
      <vt:lpstr>COSMO-2I-EPS</vt:lpstr>
      <vt:lpstr>COSMO-2I-EPS</vt:lpstr>
      <vt:lpstr>COSMO-2I-EPS</vt:lpstr>
      <vt:lpstr>TLE-MVE</vt:lpstr>
      <vt:lpstr>TLE-MVE</vt:lpstr>
      <vt:lpstr>TLE-MVE</vt:lpstr>
      <vt:lpstr>PowerPoint-Präsentation</vt:lpstr>
      <vt:lpstr>Administrative issues</vt:lpstr>
      <vt:lpstr>Future work: the PROPHECY PP</vt:lpstr>
      <vt:lpstr>Keep at home message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WG7 activities and SPRED PP</dc:title>
  <dc:creator>Chiara Marsigli</dc:creator>
  <cp:lastModifiedBy>Marsigli Chiara</cp:lastModifiedBy>
  <cp:revision>318</cp:revision>
  <dcterms:created xsi:type="dcterms:W3CDTF">2016-01-31T11:07:57Z</dcterms:created>
  <dcterms:modified xsi:type="dcterms:W3CDTF">2020-09-11T07:54:25Z</dcterms:modified>
</cp:coreProperties>
</file>