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726" r:id="rId4"/>
  </p:sldMasterIdLst>
  <p:notesMasterIdLst>
    <p:notesMasterId r:id="rId37"/>
  </p:notesMasterIdLst>
  <p:handoutMasterIdLst>
    <p:handoutMasterId r:id="rId38"/>
  </p:handoutMasterIdLst>
  <p:sldIdLst>
    <p:sldId id="260" r:id="rId5"/>
    <p:sldId id="284" r:id="rId6"/>
    <p:sldId id="283" r:id="rId7"/>
    <p:sldId id="290" r:id="rId8"/>
    <p:sldId id="285" r:id="rId9"/>
    <p:sldId id="286" r:id="rId10"/>
    <p:sldId id="291" r:id="rId11"/>
    <p:sldId id="307" r:id="rId12"/>
    <p:sldId id="306" r:id="rId13"/>
    <p:sldId id="292" r:id="rId14"/>
    <p:sldId id="293" r:id="rId15"/>
    <p:sldId id="294" r:id="rId16"/>
    <p:sldId id="308" r:id="rId17"/>
    <p:sldId id="302" r:id="rId18"/>
    <p:sldId id="303" r:id="rId19"/>
    <p:sldId id="304" r:id="rId20"/>
    <p:sldId id="295" r:id="rId21"/>
    <p:sldId id="305" r:id="rId22"/>
    <p:sldId id="314" r:id="rId23"/>
    <p:sldId id="309" r:id="rId24"/>
    <p:sldId id="297" r:id="rId25"/>
    <p:sldId id="298" r:id="rId26"/>
    <p:sldId id="299" r:id="rId27"/>
    <p:sldId id="300" r:id="rId28"/>
    <p:sldId id="310" r:id="rId29"/>
    <p:sldId id="272" r:id="rId30"/>
    <p:sldId id="273" r:id="rId31"/>
    <p:sldId id="301" r:id="rId32"/>
    <p:sldId id="311" r:id="rId33"/>
    <p:sldId id="312" r:id="rId34"/>
    <p:sldId id="313" r:id="rId35"/>
    <p:sldId id="259" r:id="rId36"/>
  </p:sldIdLst>
  <p:sldSz cx="9144000" cy="5143500" type="screen16x9"/>
  <p:notesSz cx="7023100" cy="9309100"/>
  <p:defaultTextStyle>
    <a:defPPr>
      <a:defRPr lang="de-CH"/>
    </a:defPPr>
    <a:lvl1pPr algn="l" rtl="0" eaLnBrk="0" fontAlgn="base" hangingPunct="0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1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1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1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1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618" userDrawn="1">
          <p15:clr>
            <a:srgbClr val="A4A3A4"/>
          </p15:clr>
        </p15:guide>
        <p15:guide id="2" pos="1905" userDrawn="1">
          <p15:clr>
            <a:srgbClr val="A4A3A4"/>
          </p15:clr>
        </p15:guide>
        <p15:guide id="3" orient="horz" pos="645" userDrawn="1">
          <p15:clr>
            <a:srgbClr val="A4A3A4"/>
          </p15:clr>
        </p15:guide>
        <p15:guide id="4" pos="485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2">
          <p15:clr>
            <a:srgbClr val="A4A3A4"/>
          </p15:clr>
        </p15:guide>
        <p15:guide id="2" pos="2212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urrer Bettina" initials="dub" lastIdx="8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1807"/>
    <a:srgbClr val="2EFF22"/>
    <a:srgbClr val="942BF6"/>
    <a:srgbClr val="AC1D13"/>
    <a:srgbClr val="9D0000"/>
    <a:srgbClr val="A6CDFD"/>
    <a:srgbClr val="F8CFC7"/>
    <a:srgbClr val="0FCF0F"/>
    <a:srgbClr val="EF7A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78" autoAdjust="0"/>
    <p:restoredTop sz="84538" autoAdjust="0"/>
  </p:normalViewPr>
  <p:slideViewPr>
    <p:cSldViewPr snapToGrid="0" showGuides="1">
      <p:cViewPr varScale="1">
        <p:scale>
          <a:sx n="128" d="100"/>
          <a:sy n="128" d="100"/>
        </p:scale>
        <p:origin x="888" y="126"/>
      </p:cViewPr>
      <p:guideLst>
        <p:guide orient="horz" pos="2618"/>
        <p:guide pos="1905"/>
        <p:guide orient="horz" pos="645"/>
        <p:guide pos="485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170" d="100"/>
        <a:sy n="170" d="100"/>
      </p:scale>
      <p:origin x="0" y="0"/>
    </p:cViewPr>
  </p:sorterViewPr>
  <p:notesViewPr>
    <p:cSldViewPr showGuides="1">
      <p:cViewPr varScale="1">
        <p:scale>
          <a:sx n="78" d="100"/>
          <a:sy n="78" d="100"/>
        </p:scale>
        <p:origin x="-3318" y="-108"/>
      </p:cViewPr>
      <p:guideLst>
        <p:guide orient="horz" pos="2932"/>
        <p:guide pos="221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notesMaster" Target="notesMasters/notesMaster1.xml"/><Relationship Id="rId40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image" Target="../media/image1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3344" cy="465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9758" y="0"/>
            <a:ext cx="3043344" cy="465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43645"/>
            <a:ext cx="3043344" cy="465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5" rIns="91430" bIns="45715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9758" y="8843645"/>
            <a:ext cx="3043344" cy="465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5" rIns="91430" bIns="45715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fld id="{5539B3AE-4F5B-4C8A-901D-39FC07883CC1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380452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3344" cy="465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9758" y="0"/>
            <a:ext cx="3043344" cy="465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11163" y="698500"/>
            <a:ext cx="6200775" cy="34893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6415" y="4421824"/>
            <a:ext cx="5150273" cy="4189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CH" noProof="0" smtClean="0"/>
              <a:t>Mastertextformat bearbeiten</a:t>
            </a:r>
          </a:p>
          <a:p>
            <a:pPr lvl="1"/>
            <a:r>
              <a:rPr lang="de-CH" noProof="0" smtClean="0"/>
              <a:t>Zweite Ebene</a:t>
            </a:r>
          </a:p>
          <a:p>
            <a:pPr lvl="2"/>
            <a:r>
              <a:rPr lang="de-CH" noProof="0" smtClean="0"/>
              <a:t>Dritte Ebene</a:t>
            </a:r>
          </a:p>
          <a:p>
            <a:pPr lvl="3"/>
            <a:r>
              <a:rPr lang="de-CH" noProof="0" smtClean="0"/>
              <a:t>Vierte Ebene</a:t>
            </a:r>
          </a:p>
          <a:p>
            <a:pPr lvl="4"/>
            <a:r>
              <a:rPr lang="de-CH" noProof="0" smtClean="0"/>
              <a:t>Fünfte Ebene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43645"/>
            <a:ext cx="3043344" cy="465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5" rIns="91430" bIns="45715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9758" y="8843645"/>
            <a:ext cx="3043344" cy="465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5" rIns="91430" bIns="45715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fld id="{A1435824-F435-405F-82FC-C5B86CD5CBFE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07055105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err="1" smtClean="0">
                <a:solidFill>
                  <a:schemeClr val="tx1"/>
                </a:solidFill>
                <a:effectLst/>
                <a:latin typeface="Times" pitchFamily="18" charset="0"/>
                <a:ea typeface="+mn-ea"/>
                <a:cs typeface="+mn-cs"/>
              </a:rPr>
              <a:t>Es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Times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Times" pitchFamily="18" charset="0"/>
                <a:ea typeface="+mn-ea"/>
                <a:cs typeface="+mn-cs"/>
              </a:rPr>
              <a:t>wird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Times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Times" pitchFamily="18" charset="0"/>
                <a:ea typeface="+mn-ea"/>
                <a:cs typeface="+mn-cs"/>
              </a:rPr>
              <a:t>nach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Times" pitchFamily="18" charset="0"/>
                <a:ea typeface="+mn-ea"/>
                <a:cs typeface="+mn-cs"/>
              </a:rPr>
              <a:t> initial times und forecast time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Times" pitchFamily="18" charset="0"/>
                <a:ea typeface="+mn-ea"/>
                <a:cs typeface="+mn-cs"/>
              </a:rPr>
              <a:t>gruppiert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Times" pitchFamily="18" charset="0"/>
                <a:ea typeface="+mn-ea"/>
                <a:cs typeface="+mn-cs"/>
              </a:rPr>
              <a:t>, so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Times" pitchFamily="18" charset="0"/>
                <a:ea typeface="+mn-ea"/>
                <a:cs typeface="+mn-cs"/>
              </a:rPr>
              <a:t>versuche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Times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Times" pitchFamily="18" charset="0"/>
                <a:ea typeface="+mn-ea"/>
                <a:cs typeface="+mn-cs"/>
              </a:rPr>
              <a:t>ich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Times" pitchFamily="18" charset="0"/>
                <a:ea typeface="+mn-ea"/>
                <a:cs typeface="+mn-cs"/>
              </a:rPr>
              <a:t> die Scores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Times" pitchFamily="18" charset="0"/>
                <a:ea typeface="+mn-ea"/>
                <a:cs typeface="+mn-cs"/>
              </a:rPr>
              <a:t>möglichst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Times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Times" pitchFamily="18" charset="0"/>
                <a:ea typeface="+mn-ea"/>
                <a:cs typeface="+mn-cs"/>
              </a:rPr>
              <a:t>unabhängig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Times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Times" pitchFamily="18" charset="0"/>
                <a:ea typeface="+mn-ea"/>
                <a:cs typeface="+mn-cs"/>
              </a:rPr>
              <a:t>zu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Times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Times" pitchFamily="18" charset="0"/>
                <a:ea typeface="+mn-ea"/>
                <a:cs typeface="+mn-cs"/>
              </a:rPr>
              <a:t>halten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Times" pitchFamily="18" charset="0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Times" pitchFamily="18" charset="0"/>
                <a:ea typeface="+mn-ea"/>
                <a:cs typeface="+mn-cs"/>
              </a:rPr>
              <a:t>es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Times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Times" pitchFamily="18" charset="0"/>
                <a:ea typeface="+mn-ea"/>
                <a:cs typeface="+mn-cs"/>
              </a:rPr>
              <a:t>liegen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Times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Times" pitchFamily="18" charset="0"/>
                <a:ea typeface="+mn-ea"/>
                <a:cs typeface="+mn-cs"/>
              </a:rPr>
              <a:t>immer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Times" pitchFamily="18" charset="0"/>
                <a:ea typeface="+mn-ea"/>
                <a:cs typeface="+mn-cs"/>
              </a:rPr>
              <a:t> 24h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Times" pitchFamily="18" charset="0"/>
                <a:ea typeface="+mn-ea"/>
                <a:cs typeface="+mn-cs"/>
              </a:rPr>
              <a:t>zwischen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Times" pitchFamily="18" charset="0"/>
                <a:ea typeface="+mn-ea"/>
                <a:cs typeface="+mn-cs"/>
              </a:rPr>
              <a:t> den Scores.</a:t>
            </a:r>
          </a:p>
          <a:p>
            <a:r>
              <a:rPr lang="en-US" sz="1200" kern="1200" dirty="0" err="1" smtClean="0">
                <a:solidFill>
                  <a:schemeClr val="tx1"/>
                </a:solidFill>
                <a:effectLst/>
                <a:latin typeface="Times" pitchFamily="18" charset="0"/>
                <a:ea typeface="+mn-ea"/>
                <a:cs typeface="+mn-cs"/>
              </a:rPr>
              <a:t>Bei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Times" pitchFamily="18" charset="0"/>
                <a:ea typeface="+mn-ea"/>
                <a:cs typeface="+mn-cs"/>
              </a:rPr>
              <a:t> initial times 00 und 12 und 2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Times" pitchFamily="18" charset="0"/>
                <a:ea typeface="+mn-ea"/>
                <a:cs typeface="+mn-cs"/>
              </a:rPr>
              <a:t>Experimenten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Times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Times" pitchFamily="18" charset="0"/>
                <a:ea typeface="+mn-ea"/>
                <a:cs typeface="+mn-cs"/>
              </a:rPr>
              <a:t>gibt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Times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Times" pitchFamily="18" charset="0"/>
                <a:ea typeface="+mn-ea"/>
                <a:cs typeface="+mn-cs"/>
              </a:rPr>
              <a:t>es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Times" pitchFamily="18" charset="0"/>
                <a:ea typeface="+mn-ea"/>
                <a:cs typeface="+mn-cs"/>
              </a:rPr>
              <a:t> 2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Times" pitchFamily="18" charset="0"/>
                <a:ea typeface="+mn-ea"/>
                <a:cs typeface="+mn-cs"/>
              </a:rPr>
              <a:t>Gruppen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Times" pitchFamily="18" charset="0"/>
                <a:ea typeface="+mn-ea"/>
                <a:cs typeface="+mn-cs"/>
              </a:rPr>
              <a:t>, da die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Times" pitchFamily="18" charset="0"/>
                <a:ea typeface="+mn-ea"/>
                <a:cs typeface="+mn-cs"/>
              </a:rPr>
              <a:t>Differenzen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Times" pitchFamily="18" charset="0"/>
                <a:ea typeface="+mn-ea"/>
                <a:cs typeface="+mn-cs"/>
              </a:rPr>
              <a:t> der Scores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Times" pitchFamily="18" charset="0"/>
                <a:ea typeface="+mn-ea"/>
                <a:cs typeface="+mn-cs"/>
              </a:rPr>
              <a:t>zwischen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Times" pitchFamily="18" charset="0"/>
                <a:ea typeface="+mn-ea"/>
                <a:cs typeface="+mn-cs"/>
              </a:rPr>
              <a:t> den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Times" pitchFamily="18" charset="0"/>
                <a:ea typeface="+mn-ea"/>
                <a:cs typeface="+mn-cs"/>
              </a:rPr>
              <a:t>Experimenten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Times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Times" pitchFamily="18" charset="0"/>
                <a:ea typeface="+mn-ea"/>
                <a:cs typeface="+mn-cs"/>
              </a:rPr>
              <a:t>getestet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Times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Times" pitchFamily="18" charset="0"/>
                <a:ea typeface="+mn-ea"/>
                <a:cs typeface="+mn-cs"/>
              </a:rPr>
              <a:t>werden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Times" pitchFamily="18" charset="0"/>
                <a:ea typeface="+mn-ea"/>
                <a:cs typeface="+mn-cs"/>
              </a:rPr>
              <a:t>. Das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Times" pitchFamily="18" charset="0"/>
                <a:ea typeface="+mn-ea"/>
                <a:cs typeface="+mn-cs"/>
              </a:rPr>
              <a:t>resultiert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Times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Times" pitchFamily="18" charset="0"/>
                <a:ea typeface="+mn-ea"/>
                <a:cs typeface="+mn-cs"/>
              </a:rPr>
              <a:t>dann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Times" pitchFamily="18" charset="0"/>
                <a:ea typeface="+mn-ea"/>
                <a:cs typeface="+mn-cs"/>
              </a:rPr>
              <a:t> in 3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Times" pitchFamily="18" charset="0"/>
                <a:ea typeface="+mn-ea"/>
                <a:cs typeface="+mn-cs"/>
              </a:rPr>
              <a:t>möglichen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Times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Times" pitchFamily="18" charset="0"/>
                <a:ea typeface="+mn-ea"/>
                <a:cs typeface="+mn-cs"/>
              </a:rPr>
              <a:t>Ergebnissen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Times" pitchFamily="18" charset="0"/>
                <a:ea typeface="+mn-ea"/>
                <a:cs typeface="+mn-cs"/>
              </a:rPr>
              <a:t> (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Times" pitchFamily="18" charset="0"/>
                <a:ea typeface="+mn-ea"/>
                <a:cs typeface="+mn-cs"/>
              </a:rPr>
              <a:t>kein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Times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Times" pitchFamily="18" charset="0"/>
                <a:ea typeface="+mn-ea"/>
                <a:cs typeface="+mn-cs"/>
              </a:rPr>
              <a:t>Lauf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Times" pitchFamily="18" charset="0"/>
                <a:ea typeface="+mn-ea"/>
                <a:cs typeface="+mn-cs"/>
              </a:rPr>
              <a:t>, 1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Times" pitchFamily="18" charset="0"/>
                <a:ea typeface="+mn-ea"/>
                <a:cs typeface="+mn-cs"/>
              </a:rPr>
              <a:t>Lauf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Times" pitchFamily="18" charset="0"/>
                <a:ea typeface="+mn-ea"/>
                <a:cs typeface="+mn-cs"/>
              </a:rPr>
              <a:t>, 2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Times" pitchFamily="18" charset="0"/>
                <a:ea typeface="+mn-ea"/>
                <a:cs typeface="+mn-cs"/>
              </a:rPr>
              <a:t>Läufe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Times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Times" pitchFamily="18" charset="0"/>
                <a:ea typeface="+mn-ea"/>
                <a:cs typeface="+mn-cs"/>
              </a:rPr>
              <a:t>signifikant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Times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Times" pitchFamily="18" charset="0"/>
                <a:ea typeface="+mn-ea"/>
                <a:cs typeface="+mn-cs"/>
              </a:rPr>
              <a:t>unterschiedlich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Times" pitchFamily="18" charset="0"/>
                <a:ea typeface="+mn-ea"/>
                <a:cs typeface="+mn-cs"/>
              </a:rPr>
              <a:t>) die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Times" pitchFamily="18" charset="0"/>
                <a:ea typeface="+mn-ea"/>
                <a:cs typeface="+mn-cs"/>
              </a:rPr>
              <a:t>über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Times" pitchFamily="18" charset="0"/>
                <a:ea typeface="+mn-ea"/>
                <a:cs typeface="+mn-cs"/>
              </a:rPr>
              <a:t> die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Times" pitchFamily="18" charset="0"/>
                <a:ea typeface="+mn-ea"/>
                <a:cs typeface="+mn-cs"/>
              </a:rPr>
              <a:t>Kästechenbreite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Times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Times" pitchFamily="18" charset="0"/>
                <a:ea typeface="+mn-ea"/>
                <a:cs typeface="+mn-cs"/>
              </a:rPr>
              <a:t>dargestellt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Times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Times" pitchFamily="18" charset="0"/>
                <a:ea typeface="+mn-ea"/>
                <a:cs typeface="+mn-cs"/>
              </a:rPr>
              <a:t>werden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Times" pitchFamily="18" charset="0"/>
                <a:ea typeface="+mn-ea"/>
                <a:cs typeface="+mn-cs"/>
              </a:rPr>
              <a:t>.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Times" pitchFamily="18" charset="0"/>
                <a:ea typeface="+mn-ea"/>
                <a:cs typeface="+mn-cs"/>
              </a:rPr>
              <a:t>Welcher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Times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Times" pitchFamily="18" charset="0"/>
                <a:ea typeface="+mn-ea"/>
                <a:cs typeface="+mn-cs"/>
              </a:rPr>
              <a:t>Lauf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Times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Times" pitchFamily="18" charset="0"/>
                <a:ea typeface="+mn-ea"/>
                <a:cs typeface="+mn-cs"/>
              </a:rPr>
              <a:t>signifikant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Times" pitchFamily="18" charset="0"/>
                <a:ea typeface="+mn-ea"/>
                <a:cs typeface="+mn-cs"/>
              </a:rPr>
              <a:t> war,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Times" pitchFamily="18" charset="0"/>
                <a:ea typeface="+mn-ea"/>
                <a:cs typeface="+mn-cs"/>
              </a:rPr>
              <a:t>weiss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Times" pitchFamily="18" charset="0"/>
                <a:ea typeface="+mn-ea"/>
                <a:cs typeface="+mn-cs"/>
              </a:rPr>
              <a:t> man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Times" pitchFamily="18" charset="0"/>
                <a:ea typeface="+mn-ea"/>
                <a:cs typeface="+mn-cs"/>
              </a:rPr>
              <a:t>im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Times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Times" pitchFamily="18" charset="0"/>
                <a:ea typeface="+mn-ea"/>
                <a:cs typeface="+mn-cs"/>
              </a:rPr>
              <a:t>Zweifel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Times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Times" pitchFamily="18" charset="0"/>
                <a:ea typeface="+mn-ea"/>
                <a:cs typeface="+mn-cs"/>
              </a:rPr>
              <a:t>nicht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Times" pitchFamily="18" charset="0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Times" pitchFamily="18" charset="0"/>
                <a:ea typeface="+mn-ea"/>
                <a:cs typeface="+mn-cs"/>
              </a:rPr>
              <a:t>ist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Times" pitchFamily="18" charset="0"/>
                <a:ea typeface="+mn-ea"/>
                <a:cs typeface="+mn-cs"/>
              </a:rPr>
              <a:t> halt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Times" pitchFamily="18" charset="0"/>
                <a:ea typeface="+mn-ea"/>
                <a:cs typeface="+mn-cs"/>
              </a:rPr>
              <a:t>auch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Times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Times" pitchFamily="18" charset="0"/>
                <a:ea typeface="+mn-ea"/>
                <a:cs typeface="+mn-cs"/>
              </a:rPr>
              <a:t>ein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Times" pitchFamily="18" charset="0"/>
                <a:ea typeface="+mn-ea"/>
                <a:cs typeface="+mn-cs"/>
              </a:rPr>
              <a:t> Summary Plot der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Times" pitchFamily="18" charset="0"/>
                <a:ea typeface="+mn-ea"/>
                <a:cs typeface="+mn-cs"/>
              </a:rPr>
              <a:t>viele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Times" pitchFamily="18" charset="0"/>
                <a:ea typeface="+mn-ea"/>
                <a:cs typeface="+mn-cs"/>
              </a:rPr>
              <a:t> Details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Times" pitchFamily="18" charset="0"/>
                <a:ea typeface="+mn-ea"/>
                <a:cs typeface="+mn-cs"/>
              </a:rPr>
              <a:t>vernachlässigt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Times" pitchFamily="18" charset="0"/>
                <a:ea typeface="+mn-ea"/>
                <a:cs typeface="+mn-cs"/>
              </a:rPr>
              <a:t>.</a:t>
            </a:r>
          </a:p>
          <a:p>
            <a:r>
              <a:rPr lang="en-US" sz="1200" kern="1200" dirty="0" err="1" smtClean="0">
                <a:solidFill>
                  <a:schemeClr val="tx1"/>
                </a:solidFill>
                <a:effectLst/>
                <a:latin typeface="Times" pitchFamily="18" charset="0"/>
                <a:ea typeface="+mn-ea"/>
                <a:cs typeface="+mn-cs"/>
              </a:rPr>
              <a:t>Getestet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Times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Times" pitchFamily="18" charset="0"/>
                <a:ea typeface="+mn-ea"/>
                <a:cs typeface="+mn-cs"/>
              </a:rPr>
              <a:t>wird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Times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Times" pitchFamily="18" charset="0"/>
                <a:ea typeface="+mn-ea"/>
                <a:cs typeface="+mn-cs"/>
              </a:rPr>
              <a:t>immer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Times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Times" pitchFamily="18" charset="0"/>
                <a:ea typeface="+mn-ea"/>
                <a:cs typeface="+mn-cs"/>
              </a:rPr>
              <a:t>mit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Times" pitchFamily="18" charset="0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Times" pitchFamily="18" charset="0"/>
                <a:ea typeface="+mn-ea"/>
                <a:cs typeface="+mn-cs"/>
              </a:rPr>
              <a:t>dem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Times" pitchFamily="18" charset="0"/>
                <a:ea typeface="+mn-ea"/>
                <a:cs typeface="+mn-cs"/>
              </a:rPr>
              <a:t> t-Test auf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Times" pitchFamily="18" charset="0"/>
                <a:ea typeface="+mn-ea"/>
                <a:cs typeface="+mn-cs"/>
              </a:rPr>
              <a:t>dem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Times" pitchFamily="18" charset="0"/>
                <a:ea typeface="+mn-ea"/>
                <a:cs typeface="+mn-cs"/>
              </a:rPr>
              <a:t> 95%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Times" pitchFamily="18" charset="0"/>
                <a:ea typeface="+mn-ea"/>
                <a:cs typeface="+mn-cs"/>
              </a:rPr>
              <a:t>Niveau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Times" pitchFamily="18" charset="0"/>
                <a:ea typeface="+mn-ea"/>
                <a:cs typeface="+mn-cs"/>
              </a:rPr>
              <a:t>.</a:t>
            </a:r>
          </a:p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435824-F435-405F-82FC-C5B86CD5CBFE}" type="slidenum">
              <a:rPr lang="de-CH" smtClean="0"/>
              <a:pPr>
                <a:defRPr/>
              </a:pPr>
              <a:t>26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1959461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Summer 2019: http://zueub496.meteoswiss.ch:3838/devt/7_eps_profile_scores/?varname-selectized=&amp;modelname=C-1E_449,COSMO-E_opr&amp;varname=T,RH,U,V&amp;leadtime=012,024&amp;scorename=CRPS,SD,SPREAD,LEN&amp;domainname-selectized=&amp;scorename-selectized=&amp;validtime-selectized=&amp;domainname=ALL&amp;domainsmulti=ALL,PAY&amp;limit=20&amp;file=./0_scorefiles//TEMPe_T003_Exp_summer19_449_549.Rdata&amp;doDiff=FALSE&amp;leadtime-selectized=&amp;validtime=ALL&amp;logname=shinyserver&amp;modelname-selectized=&amp;initime=ALL&amp;domainsmulti-selectized=&amp;show1000=FALSE&amp;initime-selectized=&amp;goButton=1&amp;showAna=FALSE&amp;tab=3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435824-F435-405F-82FC-C5B86CD5CBFE}" type="slidenum">
              <a:rPr lang="de-CH" smtClean="0"/>
              <a:pPr>
                <a:defRPr/>
              </a:pPr>
              <a:t>27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6832747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wmf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188981" y="3604312"/>
            <a:ext cx="6858000" cy="648000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marL="342900" indent="-342900">
              <a:buNone/>
              <a:defRPr kumimoji="0" lang="de-DE" sz="2200" b="0" i="0" u="none" strike="noStrike" kern="120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defRPr>
            </a:lvl1pPr>
          </a:lstStyle>
          <a:p>
            <a:pPr marL="0" marR="0" lvl="0" indent="0" defTabSz="68580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tabLst/>
            </a:pPr>
            <a:r>
              <a:rPr lang="en-GB" noProof="0" dirty="0" smtClean="0"/>
              <a:t>Subtitle Arial, 22 point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147051" y="1843923"/>
            <a:ext cx="7617600" cy="1638000"/>
          </a:xfrm>
          <a:prstGeom prst="rect">
            <a:avLst/>
          </a:prstGeom>
        </p:spPr>
        <p:txBody>
          <a:bodyPr/>
          <a:lstStyle>
            <a:lvl1pPr>
              <a:defRPr kumimoji="0" lang="de-DE" sz="5200" b="0" i="0" u="none" strike="noStrike" kern="120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r>
              <a:rPr lang="en-GB" noProof="0" dirty="0" smtClean="0"/>
              <a:t>Presentation Title Arial, 52 point</a:t>
            </a:r>
          </a:p>
        </p:txBody>
      </p:sp>
      <p:sp>
        <p:nvSpPr>
          <p:cNvPr id="9" name="Text Box 32"/>
          <p:cNvSpPr txBox="1">
            <a:spLocks noChangeArrowheads="1"/>
          </p:cNvSpPr>
          <p:nvPr userDrawn="1"/>
        </p:nvSpPr>
        <p:spPr bwMode="auto">
          <a:xfrm>
            <a:off x="4572000" y="378804"/>
            <a:ext cx="3581400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sz="21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5000"/>
              </a:lnSpc>
              <a:spcBef>
                <a:spcPct val="50000"/>
              </a:spcBef>
            </a:pPr>
            <a:r>
              <a:rPr lang="en-GB" sz="800" noProof="0" dirty="0" smtClean="0"/>
              <a:t>Federal Department of Home Affairs FDHA</a:t>
            </a:r>
            <a:br>
              <a:rPr lang="en-GB" sz="800" noProof="0" dirty="0" smtClean="0"/>
            </a:br>
            <a:r>
              <a:rPr lang="en-GB" sz="800" b="1" noProof="0" dirty="0" smtClean="0"/>
              <a:t>Federal Office of Meteorology and Climatology  MeteoSwiss</a:t>
            </a:r>
            <a:endParaRPr lang="en-GB" sz="800" noProof="0" dirty="0"/>
          </a:p>
        </p:txBody>
      </p:sp>
      <p:grpSp>
        <p:nvGrpSpPr>
          <p:cNvPr id="3" name="Gruppieren 2"/>
          <p:cNvGrpSpPr/>
          <p:nvPr userDrawn="1"/>
        </p:nvGrpSpPr>
        <p:grpSpPr>
          <a:xfrm>
            <a:off x="924938" y="362579"/>
            <a:ext cx="2004962" cy="774471"/>
            <a:chOff x="924938" y="362579"/>
            <a:chExt cx="2004962" cy="774471"/>
          </a:xfrm>
        </p:grpSpPr>
        <p:pic>
          <p:nvPicPr>
            <p:cNvPr id="13" name="Picture 41" descr="Bund_e_100%"/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6000" y="375050"/>
              <a:ext cx="1993900" cy="76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44" descr="Wappen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4938" y="362579"/>
              <a:ext cx="292100" cy="330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" name="Bild 49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185" b="20458"/>
          <a:stretch/>
        </p:blipFill>
        <p:spPr>
          <a:xfrm>
            <a:off x="66261" y="1863884"/>
            <a:ext cx="9011477" cy="3237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0331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 userDrawn="1"/>
        </p:nvSpPr>
        <p:spPr bwMode="auto">
          <a:xfrm>
            <a:off x="0" y="-6410"/>
            <a:ext cx="9162000" cy="5157000"/>
          </a:xfrm>
          <a:prstGeom prst="rect">
            <a:avLst/>
          </a:prstGeom>
          <a:solidFill>
            <a:srgbClr val="7D6E5F">
              <a:lumMod val="60000"/>
              <a:lumOff val="4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100" b="0" i="0" u="none" strike="noStrike" kern="0" cap="none" spc="0" normalizeH="0" baseline="0" noProof="0" dirty="0" smtClean="0">
              <a:ln>
                <a:noFill/>
              </a:ln>
              <a:solidFill>
                <a:srgbClr val="B4A89C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532413" y="1808163"/>
            <a:ext cx="6081933" cy="2133875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>
              <a:buNone/>
              <a:defRPr lang="de-CH"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 smtClean="0"/>
              <a:t>Statement Arial normal 18. </a:t>
            </a:r>
            <a:r>
              <a:rPr lang="en-GB" noProof="0" dirty="0" err="1" smtClean="0"/>
              <a:t>Feugiamet</a:t>
            </a:r>
            <a:r>
              <a:rPr lang="en-GB" noProof="0" dirty="0" smtClean="0"/>
              <a:t> ad </a:t>
            </a:r>
            <a:r>
              <a:rPr lang="en-GB" noProof="0" dirty="0" err="1" smtClean="0"/>
              <a:t>delisl</a:t>
            </a:r>
            <a:r>
              <a:rPr lang="en-GB" noProof="0" dirty="0" smtClean="0"/>
              <a:t> in </a:t>
            </a:r>
            <a:r>
              <a:rPr lang="en-GB" noProof="0" dirty="0" err="1" smtClean="0"/>
              <a:t>hent</a:t>
            </a:r>
            <a:r>
              <a:rPr lang="en-GB" noProof="0" dirty="0" smtClean="0"/>
              <a:t> ad </a:t>
            </a:r>
            <a:r>
              <a:rPr lang="en-GB" noProof="0" dirty="0" err="1" smtClean="0"/>
              <a:t>estion</a:t>
            </a:r>
            <a:r>
              <a:rPr lang="en-GB" noProof="0" dirty="0" smtClean="0"/>
              <a:t> </a:t>
            </a:r>
            <a:r>
              <a:rPr lang="en-GB" noProof="0" dirty="0" err="1" smtClean="0"/>
              <a:t>hent</a:t>
            </a:r>
            <a:r>
              <a:rPr lang="en-GB" noProof="0" dirty="0" smtClean="0"/>
              <a:t> prat </a:t>
            </a:r>
            <a:r>
              <a:rPr lang="en-GB" noProof="0" dirty="0" err="1" smtClean="0"/>
              <a:t>lortincilit</a:t>
            </a:r>
            <a:r>
              <a:rPr lang="en-GB" noProof="0" dirty="0" smtClean="0"/>
              <a:t> </a:t>
            </a:r>
            <a:r>
              <a:rPr lang="en-GB" noProof="0" dirty="0" err="1" smtClean="0"/>
              <a:t>utem</a:t>
            </a:r>
            <a:r>
              <a:rPr lang="en-GB" noProof="0" dirty="0" smtClean="0"/>
              <a:t> </a:t>
            </a:r>
            <a:r>
              <a:rPr lang="en-GB" noProof="0" dirty="0" err="1" smtClean="0"/>
              <a:t>doloreet</a:t>
            </a:r>
            <a:r>
              <a:rPr lang="en-GB" noProof="0" dirty="0" smtClean="0"/>
              <a:t> </a:t>
            </a:r>
            <a:r>
              <a:rPr lang="en-GB" noProof="0" dirty="0" err="1" smtClean="0"/>
              <a:t>alisis</a:t>
            </a:r>
            <a:r>
              <a:rPr lang="en-GB" noProof="0" dirty="0" smtClean="0"/>
              <a:t> </a:t>
            </a:r>
            <a:r>
              <a:rPr lang="en-GB" noProof="0" dirty="0" err="1" smtClean="0"/>
              <a:t>auguerc</a:t>
            </a:r>
            <a:r>
              <a:rPr lang="en-GB" noProof="0" dirty="0" smtClean="0"/>
              <a:t> </a:t>
            </a:r>
            <a:r>
              <a:rPr lang="en-GB" noProof="0" dirty="0" err="1" smtClean="0"/>
              <a:t>iliquatum</a:t>
            </a:r>
            <a:r>
              <a:rPr lang="en-GB" noProof="0" dirty="0" smtClean="0"/>
              <a:t> </a:t>
            </a:r>
            <a:r>
              <a:rPr lang="en-GB" noProof="0" dirty="0" err="1" smtClean="0"/>
              <a:t>euipsuscilis</a:t>
            </a:r>
            <a:r>
              <a:rPr lang="en-GB" noProof="0" dirty="0" smtClean="0"/>
              <a:t> </a:t>
            </a:r>
            <a:r>
              <a:rPr lang="en-GB" noProof="0" dirty="0" err="1" smtClean="0"/>
              <a:t>augue</a:t>
            </a:r>
            <a:r>
              <a:rPr lang="en-GB" noProof="0" dirty="0" smtClean="0"/>
              <a:t> do </a:t>
            </a:r>
            <a:r>
              <a:rPr lang="en-GB" noProof="0" dirty="0" err="1" smtClean="0"/>
              <a:t>consequipis</a:t>
            </a:r>
            <a:r>
              <a:rPr lang="en-GB" noProof="0" dirty="0" smtClean="0"/>
              <a:t> </a:t>
            </a:r>
            <a:r>
              <a:rPr lang="en-GB" noProof="0" dirty="0" err="1" smtClean="0"/>
              <a:t>nulputpat</a:t>
            </a:r>
            <a:r>
              <a:rPr lang="en-GB" noProof="0" dirty="0" smtClean="0"/>
              <a:t> </a:t>
            </a:r>
            <a:r>
              <a:rPr lang="en-GB" noProof="0" dirty="0" err="1" smtClean="0"/>
              <a:t>lum</a:t>
            </a:r>
            <a:r>
              <a:rPr lang="en-GB" noProof="0" dirty="0" smtClean="0"/>
              <a:t> </a:t>
            </a:r>
            <a:r>
              <a:rPr lang="en-GB" noProof="0" dirty="0" err="1" smtClean="0"/>
              <a:t>dolobore</a:t>
            </a:r>
            <a:r>
              <a:rPr lang="en-GB" noProof="0" dirty="0" smtClean="0"/>
              <a:t> </a:t>
            </a:r>
            <a:r>
              <a:rPr lang="en-GB" noProof="0" dirty="0" err="1" smtClean="0"/>
              <a:t>diodolorem</a:t>
            </a:r>
            <a:r>
              <a:rPr lang="en-GB" noProof="0" dirty="0" smtClean="0"/>
              <a:t> </a:t>
            </a:r>
            <a:r>
              <a:rPr lang="en-GB" noProof="0" dirty="0" err="1" smtClean="0"/>
              <a:t>nullam</a:t>
            </a:r>
            <a:r>
              <a:rPr lang="en-GB" noProof="0" dirty="0" smtClean="0"/>
              <a:t>, </a:t>
            </a:r>
            <a:r>
              <a:rPr lang="en-GB" noProof="0" dirty="0" err="1" smtClean="0"/>
              <a:t>susting</a:t>
            </a:r>
            <a:r>
              <a:rPr lang="en-GB" noProof="0" dirty="0" smtClean="0"/>
              <a:t> </a:t>
            </a:r>
            <a:r>
              <a:rPr lang="en-GB" noProof="0" dirty="0" err="1" smtClean="0"/>
              <a:t>eumsan</a:t>
            </a:r>
            <a:r>
              <a:rPr lang="en-GB" noProof="0" dirty="0" smtClean="0"/>
              <a:t> </a:t>
            </a:r>
            <a:r>
              <a:rPr lang="en-GB" noProof="0" dirty="0" err="1" smtClean="0"/>
              <a:t>veliquismod</a:t>
            </a:r>
            <a:r>
              <a:rPr lang="en-GB" noProof="0" dirty="0" smtClean="0"/>
              <a:t> </a:t>
            </a:r>
            <a:r>
              <a:rPr lang="en-GB" noProof="0" dirty="0" err="1" smtClean="0"/>
              <a:t>mincin</a:t>
            </a:r>
            <a:r>
              <a:rPr lang="en-GB" noProof="0" dirty="0" smtClean="0"/>
              <a:t> </a:t>
            </a:r>
            <a:r>
              <a:rPr lang="en-GB" noProof="0" dirty="0" err="1" smtClean="0"/>
              <a:t>ulluptat</a:t>
            </a:r>
            <a:r>
              <a:rPr lang="en-GB" noProof="0" dirty="0" smtClean="0"/>
              <a:t>. </a:t>
            </a:r>
            <a:r>
              <a:rPr lang="en-GB" noProof="0" dirty="0" err="1" smtClean="0"/>
              <a:t>Nulla</a:t>
            </a:r>
            <a:r>
              <a:rPr lang="en-GB" noProof="0" dirty="0" smtClean="0"/>
              <a:t> </a:t>
            </a:r>
            <a:r>
              <a:rPr lang="en-GB" noProof="0" dirty="0" err="1" smtClean="0"/>
              <a:t>commy</a:t>
            </a:r>
            <a:r>
              <a:rPr lang="en-GB" noProof="0" dirty="0" smtClean="0"/>
              <a:t> </a:t>
            </a:r>
            <a:r>
              <a:rPr lang="en-GB" noProof="0" dirty="0" err="1" smtClean="0"/>
              <a:t>niam</a:t>
            </a:r>
            <a:r>
              <a:rPr lang="en-GB" noProof="0" dirty="0" smtClean="0"/>
              <a:t>, </a:t>
            </a:r>
            <a:r>
              <a:rPr lang="en-GB" noProof="0" dirty="0" err="1" smtClean="0"/>
              <a:t>quismodit</a:t>
            </a:r>
            <a:r>
              <a:rPr lang="en-GB" noProof="0" dirty="0" smtClean="0"/>
              <a:t> </a:t>
            </a:r>
            <a:r>
              <a:rPr lang="en-GB" noProof="0" dirty="0" err="1" smtClean="0"/>
              <a:t>irilit</a:t>
            </a:r>
            <a:r>
              <a:rPr lang="en-GB" noProof="0" dirty="0" smtClean="0"/>
              <a:t> </a:t>
            </a:r>
            <a:r>
              <a:rPr lang="en-GB" noProof="0" dirty="0" err="1" smtClean="0"/>
              <a:t>incinim</a:t>
            </a:r>
            <a:r>
              <a:rPr lang="en-GB" noProof="0" dirty="0" smtClean="0"/>
              <a:t> </a:t>
            </a:r>
            <a:r>
              <a:rPr lang="en-GB" noProof="0" dirty="0" err="1" smtClean="0"/>
              <a:t>velisi</a:t>
            </a:r>
            <a:r>
              <a:rPr lang="en-GB" noProof="0" dirty="0" smtClean="0"/>
              <a:t> </a:t>
            </a:r>
            <a:r>
              <a:rPr lang="en-GB" noProof="0" dirty="0" err="1" smtClean="0"/>
              <a:t>exero</a:t>
            </a:r>
            <a:r>
              <a:rPr lang="en-GB" noProof="0" dirty="0" smtClean="0"/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8180131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platzhalter 16"/>
          <p:cNvSpPr>
            <a:spLocks noGrp="1"/>
          </p:cNvSpPr>
          <p:nvPr>
            <p:ph type="body" sz="quarter" idx="15" hasCustomPrompt="1"/>
          </p:nvPr>
        </p:nvSpPr>
        <p:spPr>
          <a:xfrm>
            <a:off x="1179830" y="1394459"/>
            <a:ext cx="7527926" cy="2484121"/>
          </a:xfrm>
          <a:prstGeom prst="rect">
            <a:avLst/>
          </a:prstGeom>
        </p:spPr>
        <p:txBody>
          <a:bodyPr/>
          <a:lstStyle>
            <a:lvl1pPr marL="266700" marR="0" indent="-2667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/>
            </a:lvl1pPr>
            <a:lvl2pPr marL="714375" indent="-257175">
              <a:buClrTx/>
              <a:buFont typeface="Symbol" panose="05050102010706020507" pitchFamily="18" charset="2"/>
              <a:buChar char="-"/>
              <a:defRPr sz="1600" baseline="0"/>
            </a:lvl2pPr>
            <a:lvl3pPr>
              <a:buClrTx/>
              <a:defRPr sz="1600"/>
            </a:lvl3pPr>
          </a:lstStyle>
          <a:p>
            <a:pPr lvl="0"/>
            <a:r>
              <a:rPr lang="en-GB" noProof="0" dirty="0" err="1" smtClean="0"/>
              <a:t>Grundschrift</a:t>
            </a:r>
            <a:r>
              <a:rPr lang="en-GB" noProof="0" dirty="0" smtClean="0"/>
              <a:t> </a:t>
            </a:r>
            <a:r>
              <a:rPr lang="en-GB" noProof="0" dirty="0" err="1" smtClean="0"/>
              <a:t>mit</a:t>
            </a:r>
            <a:r>
              <a:rPr lang="en-GB" noProof="0" dirty="0" smtClean="0"/>
              <a:t> </a:t>
            </a:r>
            <a:r>
              <a:rPr lang="en-GB" noProof="0" dirty="0" err="1" smtClean="0"/>
              <a:t>Aufzählung</a:t>
            </a:r>
            <a:r>
              <a:rPr lang="en-GB" noProof="0" dirty="0" smtClean="0"/>
              <a:t>, Arial normal, 16 </a:t>
            </a:r>
            <a:r>
              <a:rPr lang="en-GB" noProof="0" dirty="0" err="1" smtClean="0"/>
              <a:t>Punkt</a:t>
            </a:r>
            <a:endParaRPr lang="en-GB" noProof="0" dirty="0" smtClean="0"/>
          </a:p>
          <a:p>
            <a:pPr lvl="1"/>
            <a:r>
              <a:rPr lang="en-GB" noProof="0" dirty="0" err="1" smtClean="0"/>
              <a:t>Ebene</a:t>
            </a:r>
            <a:r>
              <a:rPr lang="en-GB" noProof="0" dirty="0" smtClean="0"/>
              <a:t> </a:t>
            </a:r>
            <a:r>
              <a:rPr lang="en-GB" noProof="0" dirty="0" err="1" smtClean="0"/>
              <a:t>zwei</a:t>
            </a:r>
            <a:r>
              <a:rPr lang="en-GB" noProof="0" dirty="0" smtClean="0"/>
              <a:t>, 16 </a:t>
            </a:r>
            <a:r>
              <a:rPr lang="en-GB" noProof="0" dirty="0" err="1" smtClean="0"/>
              <a:t>Punkt</a:t>
            </a:r>
            <a:endParaRPr lang="en-GB" noProof="0" dirty="0" smtClean="0"/>
          </a:p>
          <a:p>
            <a:pPr lvl="2"/>
            <a:endParaRPr lang="en-GB" noProof="0" dirty="0" smtClean="0"/>
          </a:p>
        </p:txBody>
      </p:sp>
      <p:sp>
        <p:nvSpPr>
          <p:cNvPr id="14" name="Titel 3"/>
          <p:cNvSpPr>
            <a:spLocks noGrp="1"/>
          </p:cNvSpPr>
          <p:nvPr>
            <p:ph type="title" hasCustomPrompt="1"/>
          </p:nvPr>
        </p:nvSpPr>
        <p:spPr>
          <a:xfrm>
            <a:off x="1186180" y="185710"/>
            <a:ext cx="7516008" cy="708082"/>
          </a:xfrm>
          <a:prstGeom prst="rect">
            <a:avLst/>
          </a:prstGeom>
        </p:spPr>
        <p:txBody>
          <a:bodyPr/>
          <a:lstStyle>
            <a:lvl1pPr>
              <a:defRPr sz="3200" b="0"/>
            </a:lvl1pPr>
          </a:lstStyle>
          <a:p>
            <a:r>
              <a:rPr lang="en-GB" noProof="0" dirty="0" smtClean="0"/>
              <a:t>Title, Arial, normal, 32 point</a:t>
            </a:r>
          </a:p>
        </p:txBody>
      </p:sp>
      <p:pic>
        <p:nvPicPr>
          <p:cNvPr id="5" name="Bild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185" b="74924"/>
          <a:stretch/>
        </p:blipFill>
        <p:spPr>
          <a:xfrm>
            <a:off x="75165" y="4068473"/>
            <a:ext cx="9037853" cy="1023496"/>
          </a:xfrm>
          <a:prstGeom prst="rect">
            <a:avLst/>
          </a:prstGeom>
        </p:spPr>
      </p:pic>
      <p:pic>
        <p:nvPicPr>
          <p:cNvPr id="7" name="Picture 44" descr="Wappen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832" y="374457"/>
            <a:ext cx="292100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chteck 17"/>
          <p:cNvSpPr/>
          <p:nvPr userDrawn="1"/>
        </p:nvSpPr>
        <p:spPr bwMode="auto">
          <a:xfrm>
            <a:off x="1228550" y="4527892"/>
            <a:ext cx="1265367" cy="89787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100" b="0" i="0" u="none" strike="noStrike" cap="none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65337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s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185" b="74924"/>
          <a:stretch/>
        </p:blipFill>
        <p:spPr>
          <a:xfrm>
            <a:off x="75165" y="4068473"/>
            <a:ext cx="9037853" cy="1023496"/>
          </a:xfrm>
          <a:prstGeom prst="rect">
            <a:avLst/>
          </a:prstGeom>
        </p:spPr>
      </p:pic>
      <p:sp>
        <p:nvSpPr>
          <p:cNvPr id="13" name="Rechteck 12"/>
          <p:cNvSpPr/>
          <p:nvPr userDrawn="1"/>
        </p:nvSpPr>
        <p:spPr>
          <a:xfrm>
            <a:off x="1290227" y="3001610"/>
            <a:ext cx="2284015" cy="107721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sz="1400" b="1" noProof="0" dirty="0" err="1" smtClean="0"/>
              <a:t>MeteoSvizzera</a:t>
            </a:r>
            <a:endParaRPr lang="en-GB" sz="1400" noProof="0" dirty="0" smtClean="0"/>
          </a:p>
          <a:p>
            <a:r>
              <a:rPr lang="en-GB" sz="1400" noProof="0" dirty="0" smtClean="0"/>
              <a:t>Via </a:t>
            </a:r>
            <a:r>
              <a:rPr lang="en-GB" sz="1400" noProof="0" dirty="0" err="1" smtClean="0"/>
              <a:t>ai</a:t>
            </a:r>
            <a:r>
              <a:rPr lang="en-GB" sz="1400" noProof="0" dirty="0" smtClean="0"/>
              <a:t> Monti 146</a:t>
            </a:r>
          </a:p>
          <a:p>
            <a:r>
              <a:rPr lang="en-GB" sz="1400" noProof="0" dirty="0" smtClean="0"/>
              <a:t>CH-6605 Locarno-Monti</a:t>
            </a:r>
          </a:p>
          <a:p>
            <a:r>
              <a:rPr lang="en-GB" sz="1400" noProof="0" dirty="0" smtClean="0"/>
              <a:t>T +41 58 460 92 22</a:t>
            </a:r>
          </a:p>
          <a:p>
            <a:r>
              <a:rPr lang="en-GB" sz="1400" noProof="0" dirty="0" smtClean="0"/>
              <a:t>www.meteosvizzera.ch</a:t>
            </a:r>
            <a:endParaRPr lang="en-GB" sz="1400" noProof="0" dirty="0"/>
          </a:p>
        </p:txBody>
      </p:sp>
      <p:sp>
        <p:nvSpPr>
          <p:cNvPr id="15" name="Rechteck 14"/>
          <p:cNvSpPr/>
          <p:nvPr userDrawn="1"/>
        </p:nvSpPr>
        <p:spPr>
          <a:xfrm>
            <a:off x="4014378" y="3001610"/>
            <a:ext cx="2005422" cy="107721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400" b="1" noProof="0" dirty="0" smtClean="0">
                <a:solidFill>
                  <a:srgbClr val="000000"/>
                </a:solidFill>
                <a:latin typeface="Arial" charset="0"/>
              </a:rPr>
              <a:t>MétéoSuisse</a:t>
            </a:r>
            <a:endParaRPr lang="en-GB" sz="1400" noProof="0" dirty="0" smtClean="0">
              <a:solidFill>
                <a:srgbClr val="000000"/>
              </a:solidFill>
              <a:latin typeface="Arial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400" noProof="0" dirty="0" smtClean="0">
                <a:solidFill>
                  <a:srgbClr val="000000"/>
                </a:solidFill>
                <a:latin typeface="Arial" charset="0"/>
              </a:rPr>
              <a:t>7bis, av. de la </a:t>
            </a:r>
            <a:r>
              <a:rPr lang="en-GB" sz="1400" noProof="0" dirty="0" err="1" smtClean="0">
                <a:solidFill>
                  <a:srgbClr val="000000"/>
                </a:solidFill>
                <a:latin typeface="Arial" charset="0"/>
              </a:rPr>
              <a:t>Paix</a:t>
            </a:r>
            <a:endParaRPr lang="en-GB" sz="1400" noProof="0" dirty="0" smtClean="0">
              <a:solidFill>
                <a:srgbClr val="000000"/>
              </a:solidFill>
              <a:latin typeface="Arial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400" noProof="0" dirty="0" smtClean="0">
                <a:solidFill>
                  <a:srgbClr val="000000"/>
                </a:solidFill>
                <a:latin typeface="Arial" charset="0"/>
              </a:rPr>
              <a:t>CH-1211 Genève 2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400" noProof="0" dirty="0" smtClean="0">
                <a:solidFill>
                  <a:srgbClr val="000000"/>
                </a:solidFill>
                <a:latin typeface="Arial" charset="0"/>
              </a:rPr>
              <a:t>T +41 58 460 98 88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400" noProof="0" dirty="0" smtClean="0">
                <a:solidFill>
                  <a:srgbClr val="000000"/>
                </a:solidFill>
                <a:latin typeface="Arial" charset="0"/>
              </a:rPr>
              <a:t>www.meteosuisse.ch</a:t>
            </a:r>
            <a:endParaRPr lang="en-GB" sz="1400" noProof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6" name="Rechteck 15"/>
          <p:cNvSpPr/>
          <p:nvPr userDrawn="1"/>
        </p:nvSpPr>
        <p:spPr>
          <a:xfrm>
            <a:off x="6484528" y="3001610"/>
            <a:ext cx="2102930" cy="107721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400" b="1" noProof="0" dirty="0" smtClean="0">
                <a:solidFill>
                  <a:srgbClr val="000000"/>
                </a:solidFill>
                <a:latin typeface="Arial" charset="0"/>
              </a:rPr>
              <a:t>MétéoSuisse</a:t>
            </a:r>
            <a:endParaRPr lang="en-GB" sz="1400" noProof="0" dirty="0" smtClean="0">
              <a:solidFill>
                <a:srgbClr val="000000"/>
              </a:solidFill>
              <a:latin typeface="Arial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400" noProof="0" dirty="0" err="1" smtClean="0">
                <a:solidFill>
                  <a:srgbClr val="000000"/>
                </a:solidFill>
                <a:latin typeface="Arial" charset="0"/>
              </a:rPr>
              <a:t>Chemin</a:t>
            </a:r>
            <a:r>
              <a:rPr lang="en-GB" sz="1400" noProof="0" dirty="0" smtClean="0">
                <a:solidFill>
                  <a:srgbClr val="000000"/>
                </a:solidFill>
                <a:latin typeface="Arial" charset="0"/>
              </a:rPr>
              <a:t> de </a:t>
            </a:r>
            <a:r>
              <a:rPr lang="en-GB" sz="1400" noProof="0" dirty="0" err="1" smtClean="0">
                <a:solidFill>
                  <a:srgbClr val="000000"/>
                </a:solidFill>
                <a:latin typeface="Arial" charset="0"/>
              </a:rPr>
              <a:t>l‘Aérologie</a:t>
            </a:r>
            <a:endParaRPr lang="en-GB" sz="1400" noProof="0" dirty="0" smtClean="0">
              <a:solidFill>
                <a:srgbClr val="000000"/>
              </a:solidFill>
              <a:latin typeface="Arial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400" noProof="0" dirty="0" smtClean="0">
                <a:solidFill>
                  <a:srgbClr val="000000"/>
                </a:solidFill>
                <a:latin typeface="Arial" charset="0"/>
              </a:rPr>
              <a:t>CH-1530 </a:t>
            </a:r>
            <a:r>
              <a:rPr lang="en-GB" sz="1400" noProof="0" dirty="0" err="1" smtClean="0">
                <a:solidFill>
                  <a:srgbClr val="000000"/>
                </a:solidFill>
                <a:latin typeface="Arial" charset="0"/>
              </a:rPr>
              <a:t>Payerne</a:t>
            </a:r>
            <a:endParaRPr lang="en-GB" sz="1400" noProof="0" dirty="0" smtClean="0">
              <a:solidFill>
                <a:srgbClr val="000000"/>
              </a:solidFill>
              <a:latin typeface="Arial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400" noProof="0" dirty="0" smtClean="0">
                <a:solidFill>
                  <a:srgbClr val="000000"/>
                </a:solidFill>
                <a:latin typeface="Arial" charset="0"/>
              </a:rPr>
              <a:t>T +41 58 460 94 44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400" noProof="0" dirty="0" smtClean="0">
                <a:solidFill>
                  <a:srgbClr val="000000"/>
                </a:solidFill>
                <a:latin typeface="Arial" charset="0"/>
              </a:rPr>
              <a:t>www.meteosuisse.ch</a:t>
            </a:r>
            <a:endParaRPr lang="en-GB" sz="1400" noProof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0" name="Rechteck 19"/>
          <p:cNvSpPr/>
          <p:nvPr userDrawn="1"/>
        </p:nvSpPr>
        <p:spPr>
          <a:xfrm>
            <a:off x="1277766" y="1449484"/>
            <a:ext cx="3441290" cy="123110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sz="1600" b="1" noProof="0" dirty="0" smtClean="0"/>
              <a:t>MeteoSwiss</a:t>
            </a:r>
          </a:p>
          <a:p>
            <a:r>
              <a:rPr lang="en-GB" sz="1600" b="0" noProof="0" dirty="0" smtClean="0"/>
              <a:t>Operation </a:t>
            </a:r>
            <a:r>
              <a:rPr lang="en-GB" sz="1600" b="0" noProof="0" dirty="0" err="1" smtClean="0"/>
              <a:t>Center</a:t>
            </a:r>
            <a:r>
              <a:rPr lang="en-GB" sz="1600" b="0" noProof="0" dirty="0" smtClean="0"/>
              <a:t> 1 </a:t>
            </a:r>
          </a:p>
          <a:p>
            <a:r>
              <a:rPr lang="en-GB" sz="1600" b="0" noProof="0" dirty="0" smtClean="0"/>
              <a:t>CH-8058 Zurich-Airport </a:t>
            </a:r>
          </a:p>
          <a:p>
            <a:r>
              <a:rPr lang="en-GB" sz="1600" b="0" noProof="0" dirty="0" smtClean="0"/>
              <a:t>T +41 58 460 91 11 www.meteoswiss.ch</a:t>
            </a:r>
            <a:endParaRPr lang="en-GB" sz="1600" b="0" noProof="0" dirty="0"/>
          </a:p>
        </p:txBody>
      </p:sp>
      <p:sp>
        <p:nvSpPr>
          <p:cNvPr id="17" name="Text Box 32"/>
          <p:cNvSpPr txBox="1">
            <a:spLocks noChangeArrowheads="1"/>
          </p:cNvSpPr>
          <p:nvPr userDrawn="1"/>
        </p:nvSpPr>
        <p:spPr bwMode="auto">
          <a:xfrm>
            <a:off x="4572000" y="378804"/>
            <a:ext cx="3581400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sz="21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5000"/>
              </a:lnSpc>
              <a:spcBef>
                <a:spcPct val="50000"/>
              </a:spcBef>
            </a:pPr>
            <a:r>
              <a:rPr lang="en-GB" sz="800" noProof="0" dirty="0" smtClean="0"/>
              <a:t>Federal Department of Home Affairs FDHA</a:t>
            </a:r>
            <a:br>
              <a:rPr lang="en-GB" sz="800" noProof="0" dirty="0" smtClean="0"/>
            </a:br>
            <a:r>
              <a:rPr lang="en-GB" sz="800" b="1" noProof="0" dirty="0" smtClean="0"/>
              <a:t>Federal Office of Meteorology and Climatology  MeteoSwiss</a:t>
            </a:r>
            <a:endParaRPr lang="en-GB" sz="800" noProof="0" dirty="0"/>
          </a:p>
        </p:txBody>
      </p:sp>
      <p:grpSp>
        <p:nvGrpSpPr>
          <p:cNvPr id="2" name="Gruppieren 1"/>
          <p:cNvGrpSpPr/>
          <p:nvPr userDrawn="1"/>
        </p:nvGrpSpPr>
        <p:grpSpPr>
          <a:xfrm>
            <a:off x="924938" y="362579"/>
            <a:ext cx="2004962" cy="774471"/>
            <a:chOff x="924938" y="362579"/>
            <a:chExt cx="2004962" cy="774471"/>
          </a:xfrm>
        </p:grpSpPr>
        <p:pic>
          <p:nvPicPr>
            <p:cNvPr id="14" name="Picture 41" descr="Bund_e_100%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6000" y="375050"/>
              <a:ext cx="1993900" cy="76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44" descr="Wappen"/>
            <p:cNvPicPr>
              <a:picLocks noChangeAspect="1" noChangeArrowheads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4938" y="362579"/>
              <a:ext cx="292100" cy="330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1" name="Rechteck 20"/>
          <p:cNvSpPr/>
          <p:nvPr userDrawn="1"/>
        </p:nvSpPr>
        <p:spPr bwMode="auto">
          <a:xfrm>
            <a:off x="1228550" y="4527892"/>
            <a:ext cx="1265367" cy="89787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100" b="0" i="0" u="none" strike="noStrike" cap="none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21056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el 3"/>
          <p:cNvSpPr>
            <a:spLocks noGrp="1"/>
          </p:cNvSpPr>
          <p:nvPr>
            <p:ph type="title" hasCustomPrompt="1"/>
          </p:nvPr>
        </p:nvSpPr>
        <p:spPr>
          <a:xfrm>
            <a:off x="1186180" y="185710"/>
            <a:ext cx="7516008" cy="708082"/>
          </a:xfrm>
          <a:prstGeom prst="rect">
            <a:avLst/>
          </a:prstGeom>
        </p:spPr>
        <p:txBody>
          <a:bodyPr/>
          <a:lstStyle>
            <a:lvl1pPr>
              <a:defRPr sz="3200" b="0"/>
            </a:lvl1pPr>
          </a:lstStyle>
          <a:p>
            <a:r>
              <a:rPr lang="en-GB" noProof="0" dirty="0" smtClean="0"/>
              <a:t>Title, Arial, normal, 32 point</a:t>
            </a:r>
          </a:p>
        </p:txBody>
      </p:sp>
      <p:pic>
        <p:nvPicPr>
          <p:cNvPr id="7" name="Picture 44" descr="Wappen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832" y="374457"/>
            <a:ext cx="292100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chteck 17"/>
          <p:cNvSpPr/>
          <p:nvPr userDrawn="1"/>
        </p:nvSpPr>
        <p:spPr bwMode="auto">
          <a:xfrm>
            <a:off x="1228550" y="4527892"/>
            <a:ext cx="1265367" cy="89787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100" b="0" i="0" u="none" strike="noStrike" cap="none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26231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Bild 48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0" y="0"/>
            <a:ext cx="9144000" cy="102870"/>
          </a:xfrm>
          <a:prstGeom prst="rect">
            <a:avLst/>
          </a:prstGeom>
        </p:spPr>
      </p:pic>
      <p:sp>
        <p:nvSpPr>
          <p:cNvPr id="20" name="Rechteck 19"/>
          <p:cNvSpPr/>
          <p:nvPr userDrawn="1"/>
        </p:nvSpPr>
        <p:spPr bwMode="auto">
          <a:xfrm>
            <a:off x="1321496" y="4650565"/>
            <a:ext cx="6403581" cy="23083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45720" rIns="3600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900" noProof="0" dirty="0" smtClean="0">
                <a:latin typeface="Roboto Light"/>
                <a:cs typeface="Roboto Light"/>
              </a:rPr>
              <a:t>© </a:t>
            </a:r>
            <a:r>
              <a:rPr lang="en-GB" sz="900" noProof="0" dirty="0" smtClean="0">
                <a:latin typeface="Roboto Light"/>
                <a:cs typeface="Roboto Light"/>
              </a:rPr>
              <a:t>COSMO</a:t>
            </a:r>
            <a:r>
              <a:rPr lang="en-GB" sz="900" baseline="0" noProof="0" dirty="0" smtClean="0">
                <a:latin typeface="Roboto Light"/>
                <a:cs typeface="Roboto Light"/>
              </a:rPr>
              <a:t> General Meeting</a:t>
            </a:r>
            <a:r>
              <a:rPr lang="en-GB" sz="900" noProof="0" dirty="0" smtClean="0">
                <a:latin typeface="Roboto Light"/>
                <a:cs typeface="Roboto Light"/>
              </a:rPr>
              <a:t>, WG3b parallel session, 2020-09-07</a:t>
            </a:r>
            <a:r>
              <a:rPr lang="en-GB" sz="900" noProof="0" dirty="0" smtClean="0">
                <a:latin typeface="Roboto Light"/>
                <a:cs typeface="Roboto Light"/>
              </a:rPr>
              <a:t>	</a:t>
            </a:r>
            <a:r>
              <a:rPr lang="en-GB" sz="900" noProof="0" dirty="0" smtClean="0">
                <a:latin typeface="Roboto Light"/>
                <a:cs typeface="Roboto Light"/>
              </a:rPr>
              <a:t>Marco Arpagaus for the </a:t>
            </a:r>
            <a:r>
              <a:rPr lang="en-GB" sz="900" noProof="0" dirty="0" err="1" smtClean="0">
                <a:latin typeface="Roboto Light"/>
                <a:cs typeface="Roboto Light"/>
              </a:rPr>
              <a:t>ModInterim</a:t>
            </a:r>
            <a:r>
              <a:rPr lang="en-GB" sz="900" noProof="0" dirty="0" smtClean="0">
                <a:latin typeface="Roboto Light"/>
                <a:cs typeface="Roboto Light"/>
              </a:rPr>
              <a:t> project team</a:t>
            </a:r>
            <a:endParaRPr lang="en-GB" sz="900" noProof="0" dirty="0" smtClean="0">
              <a:latin typeface="Roboto Light"/>
              <a:cs typeface="Roboto Light"/>
            </a:endParaRPr>
          </a:p>
        </p:txBody>
      </p:sp>
      <p:sp>
        <p:nvSpPr>
          <p:cNvPr id="25" name="Rechteck 24"/>
          <p:cNvSpPr/>
          <p:nvPr userDrawn="1"/>
        </p:nvSpPr>
        <p:spPr>
          <a:xfrm>
            <a:off x="7659141" y="4650565"/>
            <a:ext cx="1075037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1EE35605-8AB3-442C-A293-9F31FDF185BC}" type="slidenum">
              <a:rPr lang="en-GB" sz="900" noProof="0" smtClean="0">
                <a:solidFill>
                  <a:prstClr val="black"/>
                </a:solidFill>
                <a:latin typeface="Roboto Light"/>
                <a:cs typeface="Roboto Light"/>
              </a:rPr>
              <a:pPr algn="r"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‹Nr.›</a:t>
            </a:fld>
            <a:endParaRPr lang="en-GB" sz="900" noProof="0" dirty="0">
              <a:solidFill>
                <a:prstClr val="black"/>
              </a:solidFill>
              <a:latin typeface="Roboto Light"/>
              <a:cs typeface="Roboto Light"/>
            </a:endParaRPr>
          </a:p>
        </p:txBody>
      </p:sp>
    </p:spTree>
    <p:extLst>
      <p:ext uri="{BB962C8B-B14F-4D97-AF65-F5344CB8AC3E}">
        <p14:creationId xmlns:p14="http://schemas.microsoft.com/office/powerpoint/2010/main" val="651152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2" r:id="rId2"/>
    <p:sldLayoutId id="2147483729" r:id="rId3"/>
    <p:sldLayoutId id="2147483730" r:id="rId4"/>
    <p:sldLayoutId id="2147483731" r:id="rId5"/>
  </p:sldLayoutIdLst>
  <p:timing>
    <p:tnLst>
      <p:par>
        <p:cTn id="1" dur="indefinite" restart="never" nodeType="tmRoot"/>
      </p:par>
    </p:tnLst>
  </p:timing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1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Char char="•"/>
        <a:defRPr sz="21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B2B2B2"/>
        </a:buClr>
        <a:buChar char="•"/>
        <a:defRPr sz="21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C0C0C0"/>
        </a:buClr>
        <a:buChar char="•"/>
        <a:defRPr sz="21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DDDDDD"/>
        </a:buClr>
        <a:buChar char="•"/>
        <a:defRPr sz="21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DDDDDD"/>
        </a:buClr>
        <a:buChar char="•"/>
        <a:defRPr sz="21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DDDDDD"/>
        </a:buClr>
        <a:buChar char="•"/>
        <a:defRPr sz="21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DDDDDD"/>
        </a:buClr>
        <a:buChar char="•"/>
        <a:defRPr sz="21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DDDDDD"/>
        </a:buClr>
        <a:buChar char="•"/>
        <a:defRPr sz="21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smo-model.org/content/tasks/workGroups/wg3b/docs/TERRAsettings.pdf" TargetMode="External"/><Relationship Id="rId2" Type="http://schemas.openxmlformats.org/officeDocument/2006/relationships/hyperlink" Target="https://doi.org/10.3390/atmos11050513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smo-model.org/content/tasks/workGroups/wg3b/docs/TERRAsettings.pdf" TargetMode="External"/><Relationship Id="rId2" Type="http://schemas.openxmlformats.org/officeDocument/2006/relationships/hyperlink" Target="http://www.cosmo-model.org/content/model/releases/cosmo-icon-physics.htm" TargetMode="Externa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oleObject" Target="../embeddings/oleObject1.bin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11" Type="http://schemas.openxmlformats.org/officeDocument/2006/relationships/oleObject" Target="../embeddings/oleObject6.bin"/><Relationship Id="rId5" Type="http://schemas.openxmlformats.org/officeDocument/2006/relationships/oleObject" Target="../embeddings/oleObject2.bin"/><Relationship Id="rId10" Type="http://schemas.openxmlformats.org/officeDocument/2006/relationships/oleObject" Target="../embeddings/oleObject5.bin"/><Relationship Id="rId4" Type="http://schemas.openxmlformats.org/officeDocument/2006/relationships/image" Target="../media/image5.png"/><Relationship Id="rId9" Type="http://schemas.openxmlformats.org/officeDocument/2006/relationships/oleObject" Target="../embeddings/oleObject4.bin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28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5.e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1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47051" y="1542197"/>
            <a:ext cx="7617600" cy="1939726"/>
          </a:xfrm>
        </p:spPr>
        <p:txBody>
          <a:bodyPr/>
          <a:lstStyle/>
          <a:p>
            <a:r>
              <a:rPr lang="en-US" sz="4000" dirty="0" smtClean="0"/>
              <a:t>Verification highlights of </a:t>
            </a:r>
            <a:r>
              <a:rPr lang="en-US" sz="4000" dirty="0"/>
              <a:t>the </a:t>
            </a:r>
            <a:r>
              <a:rPr lang="en-US" sz="4000" dirty="0" smtClean="0"/>
              <a:t>new </a:t>
            </a:r>
            <a:r>
              <a:rPr lang="en-US" sz="4000" dirty="0"/>
              <a:t>MeteoSwiss models COSMO-1E and COSMO-2E</a:t>
            </a:r>
            <a:endParaRPr lang="en-GB" sz="400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0"/>
          </p:nvPr>
        </p:nvSpPr>
        <p:spPr>
          <a:xfrm>
            <a:off x="1188980" y="3604312"/>
            <a:ext cx="7842593" cy="648000"/>
          </a:xfrm>
        </p:spPr>
        <p:txBody>
          <a:bodyPr/>
          <a:lstStyle/>
          <a:p>
            <a:pPr marL="0" indent="0"/>
            <a:r>
              <a:rPr lang="en-GB" sz="2000" dirty="0" err="1" smtClean="0"/>
              <a:t>ModInterim</a:t>
            </a:r>
            <a:r>
              <a:rPr lang="en-GB" sz="2000" dirty="0" smtClean="0"/>
              <a:t> project team: André Walser, Pirmin </a:t>
            </a:r>
            <a:r>
              <a:rPr lang="en-GB" sz="2000" dirty="0" smtClean="0"/>
              <a:t>Kaufmann, </a:t>
            </a:r>
            <a:r>
              <a:rPr lang="en-GB" sz="2000" dirty="0" smtClean="0"/>
              <a:t>Jean-Marie Bettems, Andreas Pauling</a:t>
            </a:r>
            <a:r>
              <a:rPr lang="en-GB" sz="2000" dirty="0" smtClean="0"/>
              <a:t>, </a:t>
            </a:r>
            <a:r>
              <a:rPr lang="en-GB" sz="2000" dirty="0" smtClean="0"/>
              <a:t>Jan-Peter Schulz, </a:t>
            </a:r>
            <a:r>
              <a:rPr lang="en-GB" sz="2000" i="1" dirty="0" smtClean="0"/>
              <a:t>and many more</a:t>
            </a:r>
            <a:endParaRPr lang="en-GB" sz="2000" i="1" dirty="0" smtClean="0"/>
          </a:p>
        </p:txBody>
      </p:sp>
    </p:spTree>
    <p:extLst>
      <p:ext uri="{BB962C8B-B14F-4D97-AF65-F5344CB8AC3E}">
        <p14:creationId xmlns:p14="http://schemas.microsoft.com/office/powerpoint/2010/main" val="2257206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531033" y="989676"/>
            <a:ext cx="6158921" cy="2086674"/>
          </a:xfrm>
        </p:spPr>
        <p:txBody>
          <a:bodyPr/>
          <a:lstStyle/>
          <a:p>
            <a:pPr lvl="0"/>
            <a:r>
              <a:rPr lang="en-GB" sz="2400" dirty="0" smtClean="0">
                <a:solidFill>
                  <a:srgbClr val="FF0000"/>
                </a:solidFill>
              </a:rPr>
              <a:t>Help from Jan-Peter Schulz and </a:t>
            </a:r>
            <a:r>
              <a:rPr lang="en-GB" sz="2400" dirty="0" err="1" smtClean="0">
                <a:solidFill>
                  <a:srgbClr val="FF0000"/>
                </a:solidFill>
              </a:rPr>
              <a:t>Gerd</a:t>
            </a:r>
            <a:r>
              <a:rPr lang="en-GB" sz="2400" dirty="0" smtClean="0">
                <a:solidFill>
                  <a:srgbClr val="FF0000"/>
                </a:solidFill>
              </a:rPr>
              <a:t> Vogel</a:t>
            </a:r>
            <a:r>
              <a:rPr lang="en-GB" sz="2400" dirty="0">
                <a:solidFill>
                  <a:srgbClr val="FF0000"/>
                </a:solidFill>
              </a:rPr>
              <a:t/>
            </a:r>
            <a:br>
              <a:rPr lang="en-GB" sz="2400" dirty="0">
                <a:solidFill>
                  <a:srgbClr val="FF0000"/>
                </a:solidFill>
              </a:rPr>
            </a:br>
            <a:endParaRPr lang="en-GB" sz="2400" dirty="0">
              <a:solidFill>
                <a:srgbClr val="FF0000"/>
              </a:solidFill>
            </a:endParaRPr>
          </a:p>
          <a:p>
            <a:r>
              <a:rPr lang="en-GB" sz="1600" dirty="0" smtClean="0"/>
              <a:t>Use of </a:t>
            </a:r>
            <a:r>
              <a:rPr lang="en-GB" sz="1600" dirty="0" err="1" smtClean="0"/>
              <a:t>namelist</a:t>
            </a:r>
            <a:r>
              <a:rPr lang="en-GB" sz="1600" dirty="0" smtClean="0"/>
              <a:t> settings recommended by WG3b based on paper by </a:t>
            </a:r>
            <a:r>
              <a:rPr lang="en-GB" sz="1600" dirty="0" smtClean="0">
                <a:solidFill>
                  <a:srgbClr val="0000FF"/>
                </a:solidFill>
              </a:rPr>
              <a:t>Jan-Peter Schulz and </a:t>
            </a:r>
            <a:r>
              <a:rPr lang="en-GB" sz="1600" dirty="0" err="1" smtClean="0">
                <a:solidFill>
                  <a:srgbClr val="0000FF"/>
                </a:solidFill>
              </a:rPr>
              <a:t>Gerd</a:t>
            </a:r>
            <a:r>
              <a:rPr lang="en-GB" sz="1600" dirty="0" smtClean="0">
                <a:solidFill>
                  <a:srgbClr val="0000FF"/>
                </a:solidFill>
              </a:rPr>
              <a:t> Vogel («Improving the Processes in the Land Surface Scheme TERRA: Bare Soil Evaporation and Skin Temperature”</a:t>
            </a:r>
            <a:r>
              <a:rPr lang="en-GB" sz="1600" dirty="0" smtClean="0"/>
              <a:t>, Atmosphere 2020, 11, 513; </a:t>
            </a:r>
            <a:r>
              <a:rPr lang="en-GB" sz="1600" dirty="0" smtClean="0">
                <a:hlinkClick r:id="rId2"/>
              </a:rPr>
              <a:t>https://doi.org/10.3390/atmos11050513</a:t>
            </a:r>
            <a:r>
              <a:rPr lang="en-GB" sz="1600" dirty="0" smtClean="0"/>
              <a:t>; see </a:t>
            </a:r>
            <a:r>
              <a:rPr lang="en-GB" sz="1600" dirty="0" smtClean="0">
                <a:hlinkClick r:id="rId3"/>
              </a:rPr>
              <a:t>http://www.cosmo-model.org/content/tasks/workGroups/wg3b/docs/TERRAsettings.pdf</a:t>
            </a:r>
            <a:r>
              <a:rPr lang="en-GB" sz="1600" dirty="0" smtClean="0"/>
              <a:t> for the list of </a:t>
            </a:r>
            <a:r>
              <a:rPr lang="en-GB" sz="1600" dirty="0" err="1" smtClean="0"/>
              <a:t>namelist</a:t>
            </a:r>
            <a:r>
              <a:rPr lang="en-GB" sz="1600" dirty="0" smtClean="0"/>
              <a:t> settings)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 smtClean="0"/>
          </a:p>
          <a:p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962730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5"/>
          </p:nvPr>
        </p:nvSpPr>
        <p:spPr>
          <a:xfrm>
            <a:off x="1179830" y="967244"/>
            <a:ext cx="7527926" cy="2484121"/>
          </a:xfrm>
        </p:spPr>
        <p:txBody>
          <a:bodyPr/>
          <a:lstStyle/>
          <a:p>
            <a:r>
              <a:rPr lang="en-GB" dirty="0" smtClean="0">
                <a:solidFill>
                  <a:srgbClr val="FF0000"/>
                </a:solidFill>
              </a:rPr>
              <a:t>improved </a:t>
            </a:r>
            <a:r>
              <a:rPr lang="en-GB" dirty="0">
                <a:solidFill>
                  <a:srgbClr val="FF0000"/>
                </a:solidFill>
              </a:rPr>
              <a:t>bare soil </a:t>
            </a:r>
            <a:r>
              <a:rPr lang="en-GB" dirty="0" smtClean="0">
                <a:solidFill>
                  <a:srgbClr val="FF0000"/>
                </a:solidFill>
              </a:rPr>
              <a:t>evaporation</a:t>
            </a:r>
          </a:p>
          <a:p>
            <a:pPr lvl="1"/>
            <a:r>
              <a:rPr lang="en-GB" dirty="0" smtClean="0">
                <a:solidFill>
                  <a:srgbClr val="0000FF"/>
                </a:solidFill>
              </a:rPr>
              <a:t>less</a:t>
            </a:r>
            <a:r>
              <a:rPr lang="en-GB" dirty="0" smtClean="0"/>
              <a:t> </a:t>
            </a:r>
            <a:r>
              <a:rPr lang="en-GB" dirty="0"/>
              <a:t>evaporation for medium-wet to wet soil </a:t>
            </a:r>
            <a:r>
              <a:rPr lang="en-GB" dirty="0" smtClean="0"/>
              <a:t>conditions, thereby </a:t>
            </a:r>
            <a:r>
              <a:rPr lang="en-GB" dirty="0"/>
              <a:t>leading to </a:t>
            </a:r>
            <a:r>
              <a:rPr lang="en-GB" dirty="0">
                <a:solidFill>
                  <a:srgbClr val="FF0000"/>
                </a:solidFill>
              </a:rPr>
              <a:t>smaller Td2m </a:t>
            </a:r>
            <a:r>
              <a:rPr lang="en-GB" dirty="0"/>
              <a:t>and </a:t>
            </a:r>
            <a:r>
              <a:rPr lang="en-GB" dirty="0">
                <a:solidFill>
                  <a:srgbClr val="FF0000"/>
                </a:solidFill>
              </a:rPr>
              <a:t>larger T2m </a:t>
            </a:r>
            <a:r>
              <a:rPr lang="en-GB" dirty="0"/>
              <a:t>values as well as to a </a:t>
            </a:r>
            <a:r>
              <a:rPr lang="en-GB" dirty="0">
                <a:solidFill>
                  <a:srgbClr val="FF0000"/>
                </a:solidFill>
              </a:rPr>
              <a:t>larger diurnal temperature </a:t>
            </a:r>
            <a:r>
              <a:rPr lang="en-GB" dirty="0" smtClean="0">
                <a:solidFill>
                  <a:srgbClr val="FF0000"/>
                </a:solidFill>
              </a:rPr>
              <a:t>range</a:t>
            </a:r>
          </a:p>
          <a:p>
            <a:pPr lvl="1"/>
            <a:r>
              <a:rPr lang="en-GB" dirty="0" smtClean="0">
                <a:solidFill>
                  <a:srgbClr val="0000FF"/>
                </a:solidFill>
              </a:rPr>
              <a:t>more</a:t>
            </a:r>
            <a:r>
              <a:rPr lang="en-GB" dirty="0" smtClean="0"/>
              <a:t> </a:t>
            </a:r>
            <a:r>
              <a:rPr lang="en-GB" dirty="0"/>
              <a:t>evaporation </a:t>
            </a:r>
            <a:r>
              <a:rPr lang="en-GB" dirty="0" smtClean="0"/>
              <a:t>for </a:t>
            </a:r>
            <a:r>
              <a:rPr lang="en-GB" dirty="0"/>
              <a:t>medium-dry to dry soil </a:t>
            </a:r>
            <a:r>
              <a:rPr lang="en-GB" dirty="0" smtClean="0"/>
              <a:t>conditions, thereby </a:t>
            </a:r>
            <a:r>
              <a:rPr lang="en-GB" dirty="0"/>
              <a:t>leading to </a:t>
            </a:r>
            <a:r>
              <a:rPr lang="en-GB" dirty="0" smtClean="0">
                <a:solidFill>
                  <a:srgbClr val="FF0000"/>
                </a:solidFill>
              </a:rPr>
              <a:t>larger </a:t>
            </a:r>
            <a:r>
              <a:rPr lang="en-GB" dirty="0">
                <a:solidFill>
                  <a:srgbClr val="FF0000"/>
                </a:solidFill>
              </a:rPr>
              <a:t>Td2m </a:t>
            </a:r>
            <a:r>
              <a:rPr lang="en-GB" dirty="0"/>
              <a:t>and </a:t>
            </a:r>
            <a:r>
              <a:rPr lang="en-GB" dirty="0" smtClean="0">
                <a:solidFill>
                  <a:srgbClr val="FF0000"/>
                </a:solidFill>
              </a:rPr>
              <a:t>smaller </a:t>
            </a:r>
            <a:r>
              <a:rPr lang="en-GB" dirty="0">
                <a:solidFill>
                  <a:srgbClr val="FF0000"/>
                </a:solidFill>
              </a:rPr>
              <a:t>T2m </a:t>
            </a:r>
            <a:r>
              <a:rPr lang="en-GB" dirty="0"/>
              <a:t>values as well as to a </a:t>
            </a:r>
            <a:r>
              <a:rPr lang="en-GB" dirty="0" smtClean="0"/>
              <a:t>smaller </a:t>
            </a:r>
            <a:r>
              <a:rPr lang="en-GB" dirty="0"/>
              <a:t>diurnal temperature </a:t>
            </a:r>
            <a:r>
              <a:rPr lang="en-GB" dirty="0" smtClean="0"/>
              <a:t>range </a:t>
            </a:r>
          </a:p>
          <a:p>
            <a:r>
              <a:rPr lang="en-GB" dirty="0" smtClean="0">
                <a:solidFill>
                  <a:srgbClr val="FF0000"/>
                </a:solidFill>
              </a:rPr>
              <a:t>skin </a:t>
            </a:r>
            <a:r>
              <a:rPr lang="en-GB" dirty="0">
                <a:solidFill>
                  <a:srgbClr val="FF0000"/>
                </a:solidFill>
              </a:rPr>
              <a:t>layer </a:t>
            </a:r>
            <a:r>
              <a:rPr lang="en-GB" dirty="0" smtClean="0">
                <a:solidFill>
                  <a:srgbClr val="FF0000"/>
                </a:solidFill>
              </a:rPr>
              <a:t>temperature (new; to </a:t>
            </a:r>
            <a:r>
              <a:rPr lang="en-GB" dirty="0">
                <a:solidFill>
                  <a:srgbClr val="FF0000"/>
                </a:solidFill>
              </a:rPr>
              <a:t>simulate vegetation canopy </a:t>
            </a:r>
            <a:r>
              <a:rPr lang="en-GB" dirty="0" smtClean="0">
                <a:solidFill>
                  <a:srgbClr val="FF0000"/>
                </a:solidFill>
              </a:rPr>
              <a:t>effect)</a:t>
            </a:r>
          </a:p>
          <a:p>
            <a:r>
              <a:rPr lang="en-GB" dirty="0" smtClean="0"/>
              <a:t>interception </a:t>
            </a:r>
            <a:r>
              <a:rPr lang="en-GB" dirty="0"/>
              <a:t>reservoir </a:t>
            </a:r>
            <a:r>
              <a:rPr lang="en-GB" dirty="0" smtClean="0"/>
              <a:t>activated (new)</a:t>
            </a:r>
            <a:endParaRPr lang="en-GB" dirty="0"/>
          </a:p>
          <a:p>
            <a:r>
              <a:rPr lang="en-GB" dirty="0" smtClean="0"/>
              <a:t>a few more smaller changes; </a:t>
            </a:r>
            <a:r>
              <a:rPr lang="en-GB" i="1" dirty="0" smtClean="0">
                <a:solidFill>
                  <a:srgbClr val="FF0000"/>
                </a:solidFill>
              </a:rPr>
              <a:t>still unsatisfactory: plant </a:t>
            </a:r>
            <a:r>
              <a:rPr lang="en-GB" i="1" dirty="0" smtClean="0">
                <a:solidFill>
                  <a:srgbClr val="FF0000"/>
                </a:solidFill>
              </a:rPr>
              <a:t>transpiration</a:t>
            </a:r>
          </a:p>
          <a:p>
            <a:pPr marL="0" indent="0">
              <a:buNone/>
            </a:pPr>
            <a:endParaRPr lang="en-GB" sz="600" i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GB" b="1" i="1" dirty="0" smtClean="0">
                <a:sym typeface="Wingdings" panose="05000000000000000000" pitchFamily="2" charset="2"/>
              </a:rPr>
              <a:t> </a:t>
            </a:r>
            <a:r>
              <a:rPr lang="en-GB" b="1" i="1" dirty="0" smtClean="0"/>
              <a:t>additionally needed for mitigation of </a:t>
            </a:r>
            <a:r>
              <a:rPr lang="en-GB" b="1" i="1" dirty="0"/>
              <a:t>poorly tuned model: </a:t>
            </a:r>
            <a:r>
              <a:rPr lang="en-GB" b="1" i="1" dirty="0" smtClean="0"/>
              <a:t/>
            </a:r>
            <a:br>
              <a:rPr lang="en-GB" b="1" i="1" dirty="0" smtClean="0"/>
            </a:br>
            <a:r>
              <a:rPr lang="en-GB" b="1" i="1" dirty="0" smtClean="0">
                <a:sym typeface="Wingdings" panose="05000000000000000000" pitchFamily="2" charset="2"/>
              </a:rPr>
              <a:t> </a:t>
            </a:r>
            <a:r>
              <a:rPr lang="en-GB" b="1" i="1" dirty="0" smtClean="0"/>
              <a:t>artificially </a:t>
            </a:r>
            <a:r>
              <a:rPr lang="en-GB" b="1" i="1" dirty="0"/>
              <a:t>reduced </a:t>
            </a:r>
            <a:r>
              <a:rPr lang="en-GB" b="1" i="1" dirty="0" smtClean="0"/>
              <a:t>evapotranspiration</a:t>
            </a:r>
            <a:r>
              <a:rPr lang="en-GB" i="1" dirty="0" smtClean="0"/>
              <a:t> </a:t>
            </a:r>
            <a:endParaRPr lang="en-GB" i="1" dirty="0" smtClean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Schulz &amp; Vogel: main changes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69963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Operational configuration</a:t>
            </a:r>
            <a:endParaRPr lang="en-GB" dirty="0"/>
          </a:p>
        </p:txBody>
      </p:sp>
      <p:sp>
        <p:nvSpPr>
          <p:cNvPr id="2" name="Textplatzhalter 1"/>
          <p:cNvSpPr>
            <a:spLocks noGrp="1"/>
          </p:cNvSpPr>
          <p:nvPr>
            <p:ph type="body" sz="quarter" idx="4294967295"/>
          </p:nvPr>
        </p:nvSpPr>
        <p:spPr>
          <a:xfrm>
            <a:off x="1243782" y="893792"/>
            <a:ext cx="7900218" cy="3660775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GB" sz="1600" dirty="0" err="1"/>
              <a:t>N</a:t>
            </a:r>
            <a:r>
              <a:rPr lang="en-GB" sz="1600" dirty="0" err="1" smtClean="0"/>
              <a:t>amelist</a:t>
            </a:r>
            <a:r>
              <a:rPr lang="en-GB" sz="1600" dirty="0" smtClean="0"/>
              <a:t> </a:t>
            </a:r>
            <a:r>
              <a:rPr lang="en-GB" sz="1600" dirty="0"/>
              <a:t>settings recommended </a:t>
            </a:r>
            <a:r>
              <a:rPr lang="en-GB" sz="1600" dirty="0" smtClean="0"/>
              <a:t>for </a:t>
            </a:r>
            <a:r>
              <a:rPr lang="en-GB" sz="1600" b="1" dirty="0" err="1">
                <a:solidFill>
                  <a:srgbClr val="FF0000"/>
                </a:solidFill>
              </a:rPr>
              <a:t>loldtur</a:t>
            </a:r>
            <a:r>
              <a:rPr lang="en-GB" sz="1600" b="1" dirty="0">
                <a:solidFill>
                  <a:srgbClr val="FF0000"/>
                </a:solidFill>
              </a:rPr>
              <a:t> = </a:t>
            </a:r>
            <a:r>
              <a:rPr lang="en-GB" sz="1600" b="1" dirty="0" smtClean="0">
                <a:solidFill>
                  <a:srgbClr val="FF0000"/>
                </a:solidFill>
              </a:rPr>
              <a:t>.TRUE. </a:t>
            </a:r>
            <a:r>
              <a:rPr lang="en-GB" sz="1600" dirty="0" smtClean="0"/>
              <a:t>(see </a:t>
            </a:r>
            <a:r>
              <a:rPr lang="en-GB" sz="1600" dirty="0">
                <a:hlinkClick r:id="rId2"/>
              </a:rPr>
              <a:t>http://</a:t>
            </a:r>
            <a:r>
              <a:rPr lang="en-GB" sz="1600" dirty="0" smtClean="0">
                <a:hlinkClick r:id="rId2"/>
              </a:rPr>
              <a:t>www.cosmo-model.org/content/model/releases/cosmo-icon-physics.htm</a:t>
            </a:r>
            <a:r>
              <a:rPr lang="en-GB" sz="1600" dirty="0" smtClean="0"/>
              <a:t> </a:t>
            </a:r>
            <a:r>
              <a:rPr lang="en-GB" sz="1600" b="1" dirty="0" smtClean="0">
                <a:solidFill>
                  <a:srgbClr val="FF0000"/>
                </a:solidFill>
              </a:rPr>
              <a:t>as well as by </a:t>
            </a:r>
            <a:r>
              <a:rPr lang="en-GB" sz="1600" b="1" dirty="0">
                <a:solidFill>
                  <a:srgbClr val="FF0000"/>
                </a:solidFill>
              </a:rPr>
              <a:t>WG3b based on paper by </a:t>
            </a:r>
            <a:r>
              <a:rPr lang="en-GB" sz="1600" b="1" dirty="0" smtClean="0">
                <a:solidFill>
                  <a:srgbClr val="FF0000"/>
                </a:solidFill>
              </a:rPr>
              <a:t>Schulz &amp; </a:t>
            </a:r>
            <a:r>
              <a:rPr lang="en-GB" sz="1600" b="1" dirty="0">
                <a:solidFill>
                  <a:srgbClr val="FF0000"/>
                </a:solidFill>
              </a:rPr>
              <a:t>Vogel</a:t>
            </a:r>
            <a:r>
              <a:rPr lang="en-GB" sz="1600" dirty="0"/>
              <a:t> </a:t>
            </a:r>
            <a:r>
              <a:rPr lang="en-GB" sz="1600" dirty="0" smtClean="0"/>
              <a:t>(</a:t>
            </a:r>
            <a:r>
              <a:rPr lang="en-GB" sz="1600" dirty="0"/>
              <a:t>see </a:t>
            </a:r>
            <a:r>
              <a:rPr lang="en-GB" sz="1600" dirty="0">
                <a:hlinkClick r:id="rId3"/>
              </a:rPr>
              <a:t>http://</a:t>
            </a:r>
            <a:r>
              <a:rPr lang="en-GB" sz="1600" dirty="0" smtClean="0">
                <a:hlinkClick r:id="rId3"/>
              </a:rPr>
              <a:t>www.cosmo-model.org/content/tasks/workGroups/wg3b/docs/TERRAsettings.pdf</a:t>
            </a:r>
            <a:r>
              <a:rPr lang="en-GB" sz="1600" dirty="0" smtClean="0"/>
              <a:t>), </a:t>
            </a:r>
            <a:r>
              <a:rPr lang="en-GB" sz="1600" i="1" dirty="0" smtClean="0">
                <a:solidFill>
                  <a:srgbClr val="FF0000"/>
                </a:solidFill>
              </a:rPr>
              <a:t>except for</a:t>
            </a:r>
          </a:p>
          <a:p>
            <a:pPr marL="0" indent="0">
              <a:buNone/>
            </a:pPr>
            <a:endParaRPr lang="de-CH" sz="1600" i="1" dirty="0">
              <a:solidFill>
                <a:srgbClr val="FF0000"/>
              </a:solidFill>
            </a:endParaRPr>
          </a:p>
          <a:p>
            <a:r>
              <a:rPr lang="en-US" sz="1600" dirty="0" err="1" smtClean="0">
                <a:solidFill>
                  <a:srgbClr val="FF0000"/>
                </a:solidFill>
              </a:rPr>
              <a:t>c_soil</a:t>
            </a:r>
            <a:r>
              <a:rPr lang="en-US" sz="1600" dirty="0" smtClean="0">
                <a:solidFill>
                  <a:srgbClr val="FF0000"/>
                </a:solidFill>
              </a:rPr>
              <a:t> = </a:t>
            </a:r>
            <a:r>
              <a:rPr lang="en-US" sz="1600" b="1" dirty="0" smtClean="0">
                <a:solidFill>
                  <a:srgbClr val="FF0000"/>
                </a:solidFill>
              </a:rPr>
              <a:t>0.8</a:t>
            </a:r>
            <a:r>
              <a:rPr lang="en-US" sz="1600" dirty="0" smtClean="0">
                <a:solidFill>
                  <a:srgbClr val="FF0000"/>
                </a:solidFill>
              </a:rPr>
              <a:t> </a:t>
            </a:r>
            <a:r>
              <a:rPr lang="en-US" sz="1600" dirty="0" smtClean="0"/>
              <a:t>(instead of </a:t>
            </a:r>
            <a:r>
              <a:rPr lang="en-US" sz="1600" dirty="0" smtClean="0"/>
              <a:t>1.0 </a:t>
            </a:r>
            <a:r>
              <a:rPr lang="en-US" sz="1600" b="1" dirty="0" smtClean="0"/>
              <a:t>to decrease evaporation</a:t>
            </a:r>
            <a:r>
              <a:rPr lang="en-US" sz="1600" dirty="0" smtClean="0"/>
              <a:t>)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GB" sz="1600" dirty="0">
                <a:solidFill>
                  <a:srgbClr val="0000FF"/>
                </a:solidFill>
              </a:rPr>
              <a:t>Surface area density of the (evaporative) soil </a:t>
            </a:r>
            <a:r>
              <a:rPr lang="en-GB" sz="1600" dirty="0" smtClean="0">
                <a:solidFill>
                  <a:srgbClr val="0000FF"/>
                </a:solidFill>
              </a:rPr>
              <a:t>surface</a:t>
            </a:r>
            <a:endParaRPr lang="en-US" sz="1600" dirty="0" smtClean="0">
              <a:solidFill>
                <a:srgbClr val="0000FF"/>
              </a:solidFill>
            </a:endParaRPr>
          </a:p>
          <a:p>
            <a:r>
              <a:rPr lang="en-US" sz="1600" dirty="0" smtClean="0">
                <a:solidFill>
                  <a:srgbClr val="FF0000"/>
                </a:solidFill>
              </a:rPr>
              <a:t>RSMIN = min(RSMIN,150</a:t>
            </a:r>
            <a:r>
              <a:rPr lang="en-US" sz="1600" dirty="0">
                <a:solidFill>
                  <a:srgbClr val="FF0000"/>
                </a:solidFill>
              </a:rPr>
              <a:t>)</a:t>
            </a:r>
            <a:r>
              <a:rPr lang="en-US" sz="1600" b="1" dirty="0">
                <a:solidFill>
                  <a:srgbClr val="FF0000"/>
                </a:solidFill>
              </a:rPr>
              <a:t>*</a:t>
            </a:r>
            <a:r>
              <a:rPr lang="en-US" sz="1600" b="1" dirty="0" smtClean="0">
                <a:solidFill>
                  <a:srgbClr val="FF0000"/>
                </a:solidFill>
              </a:rPr>
              <a:t>1.5 </a:t>
            </a:r>
            <a:r>
              <a:rPr lang="en-US" sz="1600" dirty="0" smtClean="0"/>
              <a:t>(</a:t>
            </a:r>
            <a:r>
              <a:rPr lang="en-US" sz="1600" b="1" dirty="0" smtClean="0"/>
              <a:t>to decrease transpiration</a:t>
            </a:r>
            <a:r>
              <a:rPr lang="en-US" sz="1600" dirty="0" smtClean="0"/>
              <a:t>; </a:t>
            </a:r>
            <a:r>
              <a:rPr lang="en-US" sz="1600" dirty="0" err="1"/>
              <a:t>lstomata</a:t>
            </a:r>
            <a:r>
              <a:rPr lang="en-US" sz="1600" dirty="0"/>
              <a:t>=.TRUE</a:t>
            </a:r>
            <a:r>
              <a:rPr lang="en-US" sz="1600" dirty="0" smtClean="0"/>
              <a:t>.)</a:t>
            </a:r>
            <a:br>
              <a:rPr lang="en-US" sz="1600" dirty="0" smtClean="0"/>
            </a:br>
            <a:r>
              <a:rPr lang="en-GB" sz="1600" dirty="0">
                <a:solidFill>
                  <a:srgbClr val="0000FF"/>
                </a:solidFill>
              </a:rPr>
              <a:t>E</a:t>
            </a:r>
            <a:r>
              <a:rPr lang="en-GB" sz="1600" dirty="0" smtClean="0">
                <a:solidFill>
                  <a:srgbClr val="0000FF"/>
                </a:solidFill>
              </a:rPr>
              <a:t>xternal parameter field </a:t>
            </a:r>
            <a:r>
              <a:rPr lang="en-GB" sz="1600" dirty="0">
                <a:solidFill>
                  <a:srgbClr val="0000FF"/>
                </a:solidFill>
              </a:rPr>
              <a:t>for the minimum stomata resistance of </a:t>
            </a:r>
            <a:r>
              <a:rPr lang="en-GB" sz="1600" dirty="0" smtClean="0">
                <a:solidFill>
                  <a:srgbClr val="0000FF"/>
                </a:solidFill>
              </a:rPr>
              <a:t>plants</a:t>
            </a:r>
            <a:endParaRPr lang="en-US" sz="1600" dirty="0" smtClean="0">
              <a:solidFill>
                <a:srgbClr val="0000FF"/>
              </a:solidFill>
            </a:endParaRPr>
          </a:p>
          <a:p>
            <a:r>
              <a:rPr lang="en-US" sz="1600" i="1" dirty="0" smtClean="0"/>
              <a:t>for 1.1km: </a:t>
            </a:r>
            <a:r>
              <a:rPr lang="en-US" sz="1600" i="1" dirty="0" err="1" smtClean="0"/>
              <a:t>cimpl</a:t>
            </a:r>
            <a:r>
              <a:rPr lang="en-US" sz="1600" i="1" dirty="0" smtClean="0"/>
              <a:t> </a:t>
            </a:r>
            <a:r>
              <a:rPr lang="en-US" sz="1600" i="1" dirty="0" smtClean="0"/>
              <a:t>= </a:t>
            </a:r>
            <a:r>
              <a:rPr lang="en-US" sz="1600" b="1" i="1" dirty="0" smtClean="0"/>
              <a:t>250</a:t>
            </a:r>
            <a:r>
              <a:rPr lang="en-US" sz="1600" i="1" dirty="0" smtClean="0"/>
              <a:t> </a:t>
            </a:r>
            <a:r>
              <a:rPr lang="en-US" sz="1600" i="1" dirty="0"/>
              <a:t>(instead of </a:t>
            </a:r>
            <a:r>
              <a:rPr lang="en-US" sz="1600" i="1" dirty="0" smtClean="0"/>
              <a:t>150)</a:t>
            </a:r>
            <a:r>
              <a:rPr lang="en-US" sz="1600" i="1" dirty="0"/>
              <a:t/>
            </a:r>
            <a:br>
              <a:rPr lang="en-US" sz="1600" i="1" dirty="0"/>
            </a:br>
            <a:r>
              <a:rPr lang="en-US" sz="1600" i="1" dirty="0">
                <a:solidFill>
                  <a:srgbClr val="0000FF"/>
                </a:solidFill>
              </a:rPr>
              <a:t>Stability parameter for the computation of the skin </a:t>
            </a:r>
            <a:r>
              <a:rPr lang="en-US" sz="1600" i="1" dirty="0" smtClean="0">
                <a:solidFill>
                  <a:srgbClr val="0000FF"/>
                </a:solidFill>
              </a:rPr>
              <a:t>temperature</a:t>
            </a:r>
          </a:p>
          <a:p>
            <a:r>
              <a:rPr lang="en-US" sz="1600" i="1" dirty="0" smtClean="0"/>
              <a:t>for 1.1km: SKC </a:t>
            </a:r>
            <a:r>
              <a:rPr lang="en-US" sz="1600" i="1" dirty="0" smtClean="0"/>
              <a:t>= max(SKC,</a:t>
            </a:r>
            <a:r>
              <a:rPr lang="en-US" sz="1600" b="1" i="1" dirty="0" smtClean="0"/>
              <a:t>40</a:t>
            </a:r>
            <a:r>
              <a:rPr lang="en-US" sz="1600" i="1" dirty="0"/>
              <a:t>) where </a:t>
            </a:r>
            <a:r>
              <a:rPr lang="en-US" sz="1600" i="1" dirty="0" smtClean="0"/>
              <a:t>FR_LAND&gt;0.5 (instead of SKC </a:t>
            </a:r>
            <a:r>
              <a:rPr lang="en-US" sz="1600" i="1" dirty="0" smtClean="0">
                <a:latin typeface="Symbol" panose="05050102010706020507" pitchFamily="18" charset="2"/>
                <a:sym typeface="Symbol" panose="05050102010706020507" pitchFamily="18" charset="2"/>
              </a:rPr>
              <a:t></a:t>
            </a:r>
            <a:r>
              <a:rPr lang="en-US" sz="1600" i="1" dirty="0" smtClean="0"/>
              <a:t> [</a:t>
            </a:r>
            <a:r>
              <a:rPr lang="en-US" sz="1600" i="1" dirty="0" smtClean="0"/>
              <a:t>10., </a:t>
            </a:r>
            <a:r>
              <a:rPr lang="en-US" sz="1600" i="1" dirty="0" smtClean="0"/>
              <a:t>…])</a:t>
            </a:r>
            <a:r>
              <a:rPr lang="en-US" sz="1600" i="1" dirty="0"/>
              <a:t/>
            </a:r>
            <a:br>
              <a:rPr lang="en-US" sz="1600" i="1" dirty="0"/>
            </a:br>
            <a:r>
              <a:rPr lang="en-US" sz="1600" i="1" dirty="0" smtClean="0">
                <a:solidFill>
                  <a:srgbClr val="0000FF"/>
                </a:solidFill>
              </a:rPr>
              <a:t>External </a:t>
            </a:r>
            <a:r>
              <a:rPr lang="en-US" sz="1600" i="1" dirty="0">
                <a:solidFill>
                  <a:srgbClr val="0000FF"/>
                </a:solidFill>
              </a:rPr>
              <a:t>parameter field </a:t>
            </a:r>
            <a:r>
              <a:rPr lang="en-US" sz="1600" i="1" dirty="0" smtClean="0">
                <a:solidFill>
                  <a:srgbClr val="0000FF"/>
                </a:solidFill>
              </a:rPr>
              <a:t>for </a:t>
            </a:r>
            <a:r>
              <a:rPr lang="en-US" sz="1600" i="1" dirty="0">
                <a:solidFill>
                  <a:srgbClr val="0000FF"/>
                </a:solidFill>
              </a:rPr>
              <a:t>skin </a:t>
            </a:r>
            <a:r>
              <a:rPr lang="en-US" sz="1600" i="1" dirty="0" smtClean="0">
                <a:solidFill>
                  <a:srgbClr val="0000FF"/>
                </a:solidFill>
              </a:rPr>
              <a:t>conductivity</a:t>
            </a:r>
          </a:p>
        </p:txBody>
      </p:sp>
    </p:spTree>
    <p:extLst>
      <p:ext uri="{BB962C8B-B14F-4D97-AF65-F5344CB8AC3E}">
        <p14:creationId xmlns:p14="http://schemas.microsoft.com/office/powerpoint/2010/main" val="25060062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5"/>
          </p:nvPr>
        </p:nvSpPr>
        <p:spPr>
          <a:xfrm>
            <a:off x="1179830" y="974739"/>
            <a:ext cx="7527926" cy="2484121"/>
          </a:xfrm>
        </p:spPr>
        <p:txBody>
          <a:bodyPr/>
          <a:lstStyle/>
          <a:p>
            <a:r>
              <a:rPr lang="en-GB" i="1" dirty="0" smtClean="0">
                <a:solidFill>
                  <a:srgbClr val="0000FF"/>
                </a:solidFill>
              </a:rPr>
              <a:t>Radiation</a:t>
            </a:r>
            <a:r>
              <a:rPr lang="en-GB" i="1" dirty="0" smtClean="0"/>
              <a:t>: </a:t>
            </a:r>
            <a:r>
              <a:rPr lang="en-GB" i="1" dirty="0" smtClean="0">
                <a:solidFill>
                  <a:schemeClr val="bg1">
                    <a:lumMod val="50000"/>
                  </a:schemeClr>
                </a:solidFill>
              </a:rPr>
              <a:t>no (significant) change</a:t>
            </a:r>
          </a:p>
          <a:p>
            <a:pPr lvl="1"/>
            <a:r>
              <a:rPr lang="en-GB" i="1" dirty="0" smtClean="0"/>
              <a:t>note: no new aerosols</a:t>
            </a:r>
          </a:p>
          <a:p>
            <a:r>
              <a:rPr lang="en-GB" dirty="0" smtClean="0">
                <a:solidFill>
                  <a:srgbClr val="0000FF"/>
                </a:solidFill>
              </a:rPr>
              <a:t>Surface</a:t>
            </a:r>
            <a:r>
              <a:rPr lang="en-GB" dirty="0" smtClean="0"/>
              <a:t> (soil, lakes; </a:t>
            </a:r>
            <a:r>
              <a:rPr lang="en-GB" i="1" dirty="0" smtClean="0"/>
              <a:t>no urban yet</a:t>
            </a:r>
            <a:r>
              <a:rPr lang="en-GB" dirty="0" smtClean="0"/>
              <a:t>)</a:t>
            </a:r>
          </a:p>
          <a:p>
            <a:pPr lvl="1"/>
            <a:r>
              <a:rPr lang="en-GB" b="1" dirty="0" smtClean="0">
                <a:solidFill>
                  <a:srgbClr val="FF0000"/>
                </a:solidFill>
              </a:rPr>
              <a:t>soil (TERRA): significant changes</a:t>
            </a:r>
          </a:p>
          <a:p>
            <a:pPr lvl="2"/>
            <a:r>
              <a:rPr lang="en-GB" i="1" dirty="0" smtClean="0">
                <a:solidFill>
                  <a:srgbClr val="0000FF"/>
                </a:solidFill>
              </a:rPr>
              <a:t>snow</a:t>
            </a:r>
            <a:r>
              <a:rPr lang="en-GB" i="1" dirty="0" smtClean="0"/>
              <a:t>: </a:t>
            </a:r>
            <a:r>
              <a:rPr lang="en-GB" i="1" dirty="0" smtClean="0">
                <a:solidFill>
                  <a:schemeClr val="bg1">
                    <a:lumMod val="50000"/>
                  </a:schemeClr>
                </a:solidFill>
              </a:rPr>
              <a:t>no (significant) change, </a:t>
            </a:r>
            <a:r>
              <a:rPr lang="en-GB" i="1" dirty="0" smtClean="0">
                <a:solidFill>
                  <a:srgbClr val="FF0000"/>
                </a:solidFill>
              </a:rPr>
              <a:t>yet …</a:t>
            </a:r>
            <a:endParaRPr lang="en-GB" b="1" dirty="0" smtClean="0">
              <a:solidFill>
                <a:srgbClr val="FF0000"/>
              </a:solidFill>
            </a:endParaRPr>
          </a:p>
          <a:p>
            <a:pPr lvl="1"/>
            <a:r>
              <a:rPr lang="en-GB" dirty="0" smtClean="0">
                <a:solidFill>
                  <a:srgbClr val="0000FF"/>
                </a:solidFill>
              </a:rPr>
              <a:t>lakes</a:t>
            </a:r>
            <a:r>
              <a:rPr lang="en-GB" dirty="0" smtClean="0"/>
              <a:t>: </a:t>
            </a:r>
            <a:r>
              <a:rPr lang="en-GB" i="1" dirty="0" smtClean="0"/>
              <a:t>1E: on, </a:t>
            </a:r>
            <a:r>
              <a:rPr lang="en-GB" dirty="0" smtClean="0">
                <a:solidFill>
                  <a:srgbClr val="FF0000"/>
                </a:solidFill>
              </a:rPr>
              <a:t>2E: on</a:t>
            </a:r>
            <a:r>
              <a:rPr lang="en-GB" dirty="0" smtClean="0"/>
              <a:t>; </a:t>
            </a:r>
            <a:r>
              <a:rPr lang="en-GB" i="1" dirty="0" smtClean="0">
                <a:solidFill>
                  <a:schemeClr val="bg1">
                    <a:lumMod val="50000"/>
                  </a:schemeClr>
                </a:solidFill>
              </a:rPr>
              <a:t>no (significant) change otherwise</a:t>
            </a:r>
          </a:p>
          <a:p>
            <a:r>
              <a:rPr lang="en-GB" i="1" dirty="0" smtClean="0">
                <a:solidFill>
                  <a:srgbClr val="0000FF"/>
                </a:solidFill>
              </a:rPr>
              <a:t>Boundary layer / vertical turbulent diffusion</a:t>
            </a:r>
            <a:r>
              <a:rPr lang="en-GB" i="1" dirty="0" smtClean="0"/>
              <a:t>: </a:t>
            </a:r>
            <a:r>
              <a:rPr lang="en-GB" i="1" dirty="0" smtClean="0">
                <a:solidFill>
                  <a:schemeClr val="bg1">
                    <a:lumMod val="50000"/>
                  </a:schemeClr>
                </a:solidFill>
              </a:rPr>
              <a:t>no (significant) change</a:t>
            </a:r>
          </a:p>
          <a:p>
            <a:r>
              <a:rPr lang="en-GB" i="1" dirty="0" smtClean="0">
                <a:solidFill>
                  <a:srgbClr val="0000FF"/>
                </a:solidFill>
              </a:rPr>
              <a:t>Microphysics / grid-scale precipitation</a:t>
            </a:r>
            <a:r>
              <a:rPr lang="en-GB" i="1" dirty="0" smtClean="0"/>
              <a:t>: </a:t>
            </a:r>
            <a:r>
              <a:rPr lang="en-GB" i="1" dirty="0" smtClean="0">
                <a:solidFill>
                  <a:schemeClr val="bg1">
                    <a:lumMod val="50000"/>
                  </a:schemeClr>
                </a:solidFill>
              </a:rPr>
              <a:t>no (significant) change</a:t>
            </a:r>
          </a:p>
          <a:p>
            <a:pPr lvl="1"/>
            <a:r>
              <a:rPr lang="en-GB" i="1" dirty="0" smtClean="0"/>
              <a:t>note: no two-moment microphysics, no hail</a:t>
            </a:r>
          </a:p>
          <a:p>
            <a:r>
              <a:rPr lang="en-GB" i="1" dirty="0" smtClean="0">
                <a:solidFill>
                  <a:srgbClr val="0000FF"/>
                </a:solidFill>
              </a:rPr>
              <a:t>Shallow convection</a:t>
            </a:r>
            <a:r>
              <a:rPr lang="en-GB" i="1" dirty="0" smtClean="0"/>
              <a:t>: 1E: off, 2E: on; </a:t>
            </a:r>
            <a:r>
              <a:rPr lang="en-GB" i="1" dirty="0" smtClean="0">
                <a:solidFill>
                  <a:schemeClr val="bg1">
                    <a:lumMod val="50000"/>
                  </a:schemeClr>
                </a:solidFill>
              </a:rPr>
              <a:t>no (significant) change</a:t>
            </a:r>
          </a:p>
          <a:p>
            <a:endParaRPr lang="en-GB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What’s New</a:t>
            </a:r>
            <a:r>
              <a:rPr lang="en-GB" dirty="0" smtClean="0"/>
              <a:t>?</a:t>
            </a:r>
            <a:r>
              <a:rPr lang="en-GB" dirty="0"/>
              <a:t> </a:t>
            </a:r>
            <a:r>
              <a:rPr lang="en-GB" dirty="0" smtClean="0"/>
              <a:t>– Parametrisations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82555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6901" y="900323"/>
            <a:ext cx="5309622" cy="3539748"/>
          </a:xfrm>
          <a:prstGeom prst="rect">
            <a:avLst/>
          </a:prstGeom>
        </p:spPr>
      </p:pic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2m </a:t>
            </a:r>
            <a:r>
              <a:rPr lang="en-GB" dirty="0" smtClean="0"/>
              <a:t>Dewpoint Spring 2020 (</a:t>
            </a:r>
            <a:r>
              <a:rPr lang="en-GB" dirty="0" smtClean="0"/>
              <a:t>15d</a:t>
            </a:r>
            <a:r>
              <a:rPr lang="en-GB" dirty="0" smtClean="0"/>
              <a:t>)</a:t>
            </a:r>
            <a:endParaRPr lang="en-GB" dirty="0"/>
          </a:p>
        </p:txBody>
      </p:sp>
      <p:sp>
        <p:nvSpPr>
          <p:cNvPr id="6" name="Rechteck 5"/>
          <p:cNvSpPr/>
          <p:nvPr/>
        </p:nvSpPr>
        <p:spPr bwMode="auto">
          <a:xfrm>
            <a:off x="5395261" y="2002121"/>
            <a:ext cx="140911" cy="132296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3097800" y="1198044"/>
            <a:ext cx="14063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/>
              <a:t>Bias </a:t>
            </a:r>
            <a:r>
              <a:rPr lang="en-GB" sz="2000" dirty="0" smtClean="0"/>
              <a:t>Td2m</a:t>
            </a:r>
            <a:endParaRPr lang="en-GB" sz="2000" dirty="0"/>
          </a:p>
        </p:txBody>
      </p:sp>
      <p:sp>
        <p:nvSpPr>
          <p:cNvPr id="9" name="Textfeld 8"/>
          <p:cNvSpPr txBox="1"/>
          <p:nvPr/>
        </p:nvSpPr>
        <p:spPr>
          <a:xfrm>
            <a:off x="7004194" y="838026"/>
            <a:ext cx="1601721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GB" sz="1200" dirty="0" smtClean="0">
                <a:solidFill>
                  <a:srgbClr val="BBD8FD"/>
                </a:solidFill>
              </a:rPr>
              <a:t>COSMO-1E Control</a:t>
            </a:r>
          </a:p>
          <a:p>
            <a:r>
              <a:rPr lang="en-GB" sz="1200" dirty="0" smtClean="0">
                <a:solidFill>
                  <a:srgbClr val="F9D3CB"/>
                </a:solidFill>
              </a:rPr>
              <a:t>COSMO-2E Control</a:t>
            </a:r>
          </a:p>
          <a:p>
            <a:r>
              <a:rPr lang="en-GB" sz="1200" dirty="0" smtClean="0">
                <a:solidFill>
                  <a:srgbClr val="942BF6"/>
                </a:solidFill>
              </a:rPr>
              <a:t>New Settings 1E Ctrl</a:t>
            </a:r>
          </a:p>
          <a:p>
            <a:r>
              <a:rPr lang="en-GB" sz="1200" dirty="0" smtClean="0">
                <a:solidFill>
                  <a:srgbClr val="0FCF0F"/>
                </a:solidFill>
              </a:rPr>
              <a:t>New Settings 2E Ctrl</a:t>
            </a:r>
          </a:p>
          <a:p>
            <a:r>
              <a:rPr lang="en-GB" sz="1200" dirty="0" smtClean="0">
                <a:solidFill>
                  <a:srgbClr val="F4A24B"/>
                </a:solidFill>
              </a:rPr>
              <a:t>COSMO-E Control</a:t>
            </a:r>
          </a:p>
          <a:p>
            <a:r>
              <a:rPr lang="en-GB" sz="1200" dirty="0" smtClean="0">
                <a:solidFill>
                  <a:srgbClr val="FF0101"/>
                </a:solidFill>
              </a:rPr>
              <a:t>COSMO-1</a:t>
            </a:r>
            <a:endParaRPr lang="en-GB" sz="1200" dirty="0">
              <a:solidFill>
                <a:srgbClr val="FF0101"/>
              </a:solidFill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589503" y="1498624"/>
            <a:ext cx="1880120" cy="147732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sz="1800" dirty="0" smtClean="0"/>
              <a:t>T</a:t>
            </a:r>
            <a:r>
              <a:rPr lang="en-GB" sz="1800" baseline="-25000" dirty="0" smtClean="0"/>
              <a:t>d</a:t>
            </a:r>
            <a:r>
              <a:rPr lang="en-GB" sz="1800" dirty="0" smtClean="0"/>
              <a:t> bias almost back to normal (afternoon) or even improved (night, morning)</a:t>
            </a:r>
            <a:endParaRPr lang="en-GB" sz="1800" dirty="0"/>
          </a:p>
        </p:txBody>
      </p:sp>
      <p:cxnSp>
        <p:nvCxnSpPr>
          <p:cNvPr id="14" name="Gerade Verbindung mit Pfeil 13"/>
          <p:cNvCxnSpPr/>
          <p:nvPr/>
        </p:nvCxnSpPr>
        <p:spPr bwMode="auto">
          <a:xfrm>
            <a:off x="3725092" y="3066505"/>
            <a:ext cx="0" cy="320041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942BF6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Gerade Verbindung mit Pfeil 20"/>
          <p:cNvCxnSpPr/>
          <p:nvPr/>
        </p:nvCxnSpPr>
        <p:spPr bwMode="auto">
          <a:xfrm>
            <a:off x="7240249" y="2383436"/>
            <a:ext cx="928" cy="819797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0FCF0F"/>
            </a:solidFill>
            <a:prstDash val="sysDot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" name="Gerade Verbindung mit Pfeil 24"/>
          <p:cNvCxnSpPr/>
          <p:nvPr/>
        </p:nvCxnSpPr>
        <p:spPr bwMode="auto">
          <a:xfrm>
            <a:off x="3616235" y="2602029"/>
            <a:ext cx="0" cy="791794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942BF6"/>
            </a:solidFill>
            <a:prstDash val="sysDot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" name="Gerade Verbindung mit Pfeil 26"/>
          <p:cNvCxnSpPr/>
          <p:nvPr/>
        </p:nvCxnSpPr>
        <p:spPr bwMode="auto">
          <a:xfrm>
            <a:off x="7332617" y="2202952"/>
            <a:ext cx="0" cy="794974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942BF6"/>
            </a:solidFill>
            <a:prstDash val="sysDot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9" name="Rechteck 28"/>
          <p:cNvSpPr/>
          <p:nvPr/>
        </p:nvSpPr>
        <p:spPr bwMode="auto">
          <a:xfrm>
            <a:off x="3097800" y="2202952"/>
            <a:ext cx="104788" cy="146409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0" name="Textfeld 29"/>
          <p:cNvSpPr txBox="1"/>
          <p:nvPr/>
        </p:nvSpPr>
        <p:spPr>
          <a:xfrm>
            <a:off x="3144313" y="1566385"/>
            <a:ext cx="15260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/>
              <a:t>Lead Time 13-24</a:t>
            </a:r>
            <a:endParaRPr lang="en-GB" sz="1400" dirty="0"/>
          </a:p>
        </p:txBody>
      </p:sp>
      <p:sp>
        <p:nvSpPr>
          <p:cNvPr id="20" name="Rechteck 19"/>
          <p:cNvSpPr/>
          <p:nvPr/>
        </p:nvSpPr>
        <p:spPr bwMode="auto">
          <a:xfrm>
            <a:off x="5381896" y="1764161"/>
            <a:ext cx="147745" cy="22945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23" name="Gerade Verbindung mit Pfeil 22"/>
          <p:cNvCxnSpPr/>
          <p:nvPr/>
        </p:nvCxnSpPr>
        <p:spPr bwMode="auto">
          <a:xfrm>
            <a:off x="6163491" y="1324062"/>
            <a:ext cx="0" cy="794974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942BF6"/>
            </a:solidFill>
            <a:prstDash val="sysDot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" name="Textfeld 21"/>
          <p:cNvSpPr txBox="1"/>
          <p:nvPr/>
        </p:nvSpPr>
        <p:spPr>
          <a:xfrm>
            <a:off x="4096862" y="4290438"/>
            <a:ext cx="2717812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/>
              <a:t>Daytime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1256790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1451" y="893792"/>
            <a:ext cx="5312389" cy="3541593"/>
          </a:xfrm>
          <a:prstGeom prst="rect">
            <a:avLst/>
          </a:prstGeom>
        </p:spPr>
      </p:pic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Cloud Cover Spring 2020 (</a:t>
            </a:r>
            <a:r>
              <a:rPr lang="en-GB" dirty="0" smtClean="0"/>
              <a:t>15d</a:t>
            </a:r>
            <a:r>
              <a:rPr lang="en-GB" dirty="0" smtClean="0"/>
              <a:t>)</a:t>
            </a:r>
            <a:endParaRPr lang="en-GB" dirty="0"/>
          </a:p>
        </p:txBody>
      </p:sp>
      <p:sp>
        <p:nvSpPr>
          <p:cNvPr id="6" name="Rechteck 5"/>
          <p:cNvSpPr/>
          <p:nvPr/>
        </p:nvSpPr>
        <p:spPr bwMode="auto">
          <a:xfrm>
            <a:off x="5410269" y="2707217"/>
            <a:ext cx="136099" cy="526717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Rechteck 6"/>
          <p:cNvSpPr/>
          <p:nvPr/>
        </p:nvSpPr>
        <p:spPr bwMode="auto">
          <a:xfrm>
            <a:off x="5410269" y="3260735"/>
            <a:ext cx="136099" cy="526717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3111604" y="1178165"/>
            <a:ext cx="14269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/>
              <a:t>Bias CLCT</a:t>
            </a:r>
            <a:endParaRPr lang="en-GB" sz="2000" dirty="0"/>
          </a:p>
        </p:txBody>
      </p:sp>
      <p:sp>
        <p:nvSpPr>
          <p:cNvPr id="10" name="Textfeld 9"/>
          <p:cNvSpPr txBox="1"/>
          <p:nvPr/>
        </p:nvSpPr>
        <p:spPr>
          <a:xfrm>
            <a:off x="5521527" y="893792"/>
            <a:ext cx="1601721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GB" sz="1200" dirty="0" smtClean="0">
                <a:solidFill>
                  <a:srgbClr val="BBD8FD"/>
                </a:solidFill>
              </a:rPr>
              <a:t>COSMO-1E Control</a:t>
            </a:r>
          </a:p>
          <a:p>
            <a:r>
              <a:rPr lang="en-GB" sz="1200" dirty="0" smtClean="0">
                <a:solidFill>
                  <a:srgbClr val="F9D3CB"/>
                </a:solidFill>
              </a:rPr>
              <a:t>COSMO-2E Control</a:t>
            </a:r>
          </a:p>
          <a:p>
            <a:r>
              <a:rPr lang="en-GB" sz="1200" dirty="0" smtClean="0">
                <a:solidFill>
                  <a:srgbClr val="942BF6"/>
                </a:solidFill>
              </a:rPr>
              <a:t>New Settings 1E Ctrl</a:t>
            </a:r>
          </a:p>
          <a:p>
            <a:r>
              <a:rPr lang="en-GB" sz="1200" dirty="0" smtClean="0">
                <a:solidFill>
                  <a:srgbClr val="15D015"/>
                </a:solidFill>
              </a:rPr>
              <a:t>New Settings 2E Ctrl</a:t>
            </a:r>
          </a:p>
          <a:p>
            <a:r>
              <a:rPr lang="en-GB" sz="1200" dirty="0" smtClean="0">
                <a:solidFill>
                  <a:srgbClr val="EF7D00"/>
                </a:solidFill>
              </a:rPr>
              <a:t>COSMO-E Control</a:t>
            </a:r>
          </a:p>
          <a:p>
            <a:r>
              <a:rPr lang="en-GB" sz="1200" dirty="0" smtClean="0">
                <a:solidFill>
                  <a:srgbClr val="FF0101"/>
                </a:solidFill>
              </a:rPr>
              <a:t>COSMO-1</a:t>
            </a:r>
            <a:endParaRPr lang="en-GB" sz="1200" dirty="0">
              <a:solidFill>
                <a:srgbClr val="FF0101"/>
              </a:solidFill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4296379" y="4287482"/>
            <a:ext cx="231346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/>
              <a:t>Daytime</a:t>
            </a:r>
            <a:endParaRPr lang="en-GB" sz="1400" dirty="0"/>
          </a:p>
        </p:txBody>
      </p:sp>
      <p:sp>
        <p:nvSpPr>
          <p:cNvPr id="12" name="Textfeld 11"/>
          <p:cNvSpPr txBox="1"/>
          <p:nvPr/>
        </p:nvSpPr>
        <p:spPr>
          <a:xfrm>
            <a:off x="640714" y="1479608"/>
            <a:ext cx="1670766" cy="147732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sz="1800" dirty="0" smtClean="0"/>
              <a:t>Cloud coverage bias improved or at least less deteriorated</a:t>
            </a:r>
            <a:endParaRPr lang="en-GB" sz="1800" dirty="0"/>
          </a:p>
        </p:txBody>
      </p:sp>
      <p:cxnSp>
        <p:nvCxnSpPr>
          <p:cNvPr id="16" name="Gerade Verbindung mit Pfeil 15"/>
          <p:cNvCxnSpPr/>
          <p:nvPr/>
        </p:nvCxnSpPr>
        <p:spPr bwMode="auto">
          <a:xfrm flipV="1">
            <a:off x="7136310" y="2894946"/>
            <a:ext cx="0" cy="253202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942BF6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" name="Gerade Verbindung mit Pfeil 18"/>
          <p:cNvCxnSpPr/>
          <p:nvPr/>
        </p:nvCxnSpPr>
        <p:spPr bwMode="auto">
          <a:xfrm flipV="1">
            <a:off x="4007981" y="3787452"/>
            <a:ext cx="0" cy="18366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0FCF0F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" name="Gerade Verbindung mit Pfeil 24"/>
          <p:cNvCxnSpPr/>
          <p:nvPr/>
        </p:nvCxnSpPr>
        <p:spPr bwMode="auto">
          <a:xfrm>
            <a:off x="3616235" y="2945674"/>
            <a:ext cx="0" cy="578419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942BF6"/>
            </a:solidFill>
            <a:prstDash val="sysDot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" name="Gerade Verbindung mit Pfeil 26"/>
          <p:cNvCxnSpPr/>
          <p:nvPr/>
        </p:nvCxnSpPr>
        <p:spPr bwMode="auto">
          <a:xfrm>
            <a:off x="7136310" y="2584643"/>
            <a:ext cx="0" cy="316834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942BF6"/>
            </a:solidFill>
            <a:prstDash val="sysDot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9" name="Rechteck 28"/>
          <p:cNvSpPr/>
          <p:nvPr/>
        </p:nvSpPr>
        <p:spPr bwMode="auto">
          <a:xfrm>
            <a:off x="3052072" y="2894946"/>
            <a:ext cx="128736" cy="89250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0" name="Textfeld 29"/>
          <p:cNvSpPr txBox="1"/>
          <p:nvPr/>
        </p:nvSpPr>
        <p:spPr>
          <a:xfrm>
            <a:off x="3111604" y="1615598"/>
            <a:ext cx="15260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/>
              <a:t>Lead Time 13-24</a:t>
            </a:r>
            <a:endParaRPr lang="en-GB" sz="1400" dirty="0"/>
          </a:p>
        </p:txBody>
      </p:sp>
      <p:cxnSp>
        <p:nvCxnSpPr>
          <p:cNvPr id="26" name="Gerade Verbindung mit Pfeil 25"/>
          <p:cNvCxnSpPr/>
          <p:nvPr/>
        </p:nvCxnSpPr>
        <p:spPr bwMode="auto">
          <a:xfrm>
            <a:off x="3552733" y="3072275"/>
            <a:ext cx="0" cy="45181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942BF6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42027947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726" y="901337"/>
            <a:ext cx="5310050" cy="3540033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2m </a:t>
            </a:r>
            <a:r>
              <a:rPr lang="en-GB" dirty="0" smtClean="0"/>
              <a:t>Temperature Spring 2020 (</a:t>
            </a:r>
            <a:r>
              <a:rPr lang="en-GB" dirty="0" smtClean="0"/>
              <a:t>15d</a:t>
            </a:r>
            <a:r>
              <a:rPr lang="en-GB" dirty="0" smtClean="0"/>
              <a:t>)</a:t>
            </a:r>
            <a:endParaRPr lang="en-GB" dirty="0"/>
          </a:p>
        </p:txBody>
      </p:sp>
      <p:sp>
        <p:nvSpPr>
          <p:cNvPr id="4" name="Rechteck 3"/>
          <p:cNvSpPr/>
          <p:nvPr/>
        </p:nvSpPr>
        <p:spPr bwMode="auto">
          <a:xfrm>
            <a:off x="5365362" y="2666350"/>
            <a:ext cx="136836" cy="128469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3154508" y="3414691"/>
            <a:ext cx="12636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/>
              <a:t>Bias </a:t>
            </a:r>
            <a:r>
              <a:rPr lang="en-GB" sz="2000" dirty="0" smtClean="0"/>
              <a:t>T2m</a:t>
            </a:r>
            <a:endParaRPr lang="en-GB" sz="2000" dirty="0"/>
          </a:p>
        </p:txBody>
      </p:sp>
      <p:sp>
        <p:nvSpPr>
          <p:cNvPr id="7" name="Textfeld 6"/>
          <p:cNvSpPr txBox="1"/>
          <p:nvPr/>
        </p:nvSpPr>
        <p:spPr>
          <a:xfrm>
            <a:off x="5502198" y="893792"/>
            <a:ext cx="1601721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GB" sz="1200" dirty="0" smtClean="0">
                <a:solidFill>
                  <a:srgbClr val="BBD8FD"/>
                </a:solidFill>
              </a:rPr>
              <a:t>COSMO-1E Control</a:t>
            </a:r>
          </a:p>
          <a:p>
            <a:r>
              <a:rPr lang="en-GB" sz="1200" dirty="0" smtClean="0">
                <a:solidFill>
                  <a:srgbClr val="F9D3CB"/>
                </a:solidFill>
              </a:rPr>
              <a:t>COSMO-2E Control</a:t>
            </a:r>
          </a:p>
          <a:p>
            <a:r>
              <a:rPr lang="en-GB" sz="1200" dirty="0" smtClean="0">
                <a:solidFill>
                  <a:srgbClr val="942BF6"/>
                </a:solidFill>
              </a:rPr>
              <a:t>New Settings 1E Ctrl</a:t>
            </a:r>
          </a:p>
          <a:p>
            <a:r>
              <a:rPr lang="en-GB" sz="1200" dirty="0" smtClean="0">
                <a:solidFill>
                  <a:srgbClr val="0FCF0F"/>
                </a:solidFill>
              </a:rPr>
              <a:t>New Settings 2E Ctrl</a:t>
            </a:r>
          </a:p>
          <a:p>
            <a:r>
              <a:rPr lang="en-GB" sz="1200" dirty="0" smtClean="0">
                <a:solidFill>
                  <a:srgbClr val="F4A24B"/>
                </a:solidFill>
              </a:rPr>
              <a:t>COSMO-E Control</a:t>
            </a:r>
          </a:p>
          <a:p>
            <a:r>
              <a:rPr lang="en-GB" sz="1200" dirty="0" smtClean="0">
                <a:solidFill>
                  <a:srgbClr val="FF0101"/>
                </a:solidFill>
              </a:rPr>
              <a:t>COSMO-1</a:t>
            </a:r>
            <a:endParaRPr lang="en-GB" sz="1200" dirty="0">
              <a:solidFill>
                <a:srgbClr val="FF0101"/>
              </a:solidFill>
            </a:endParaRPr>
          </a:p>
        </p:txBody>
      </p:sp>
      <p:cxnSp>
        <p:nvCxnSpPr>
          <p:cNvPr id="9" name="Gerade Verbindung mit Pfeil 8"/>
          <p:cNvCxnSpPr/>
          <p:nvPr/>
        </p:nvCxnSpPr>
        <p:spPr bwMode="auto">
          <a:xfrm flipV="1">
            <a:off x="4789715" y="3056709"/>
            <a:ext cx="0" cy="515283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0FCF0F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" name="Textfeld 12"/>
          <p:cNvSpPr txBox="1"/>
          <p:nvPr/>
        </p:nvSpPr>
        <p:spPr>
          <a:xfrm>
            <a:off x="640714" y="1479608"/>
            <a:ext cx="1487961" cy="147732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sz="1800" dirty="0" smtClean="0"/>
              <a:t>T2m </a:t>
            </a:r>
            <a:r>
              <a:rPr lang="en-GB" sz="1800" dirty="0" smtClean="0"/>
              <a:t>bias mostly improved instead of deteriorated</a:t>
            </a:r>
            <a:endParaRPr lang="en-GB" sz="1800" dirty="0"/>
          </a:p>
        </p:txBody>
      </p:sp>
      <p:cxnSp>
        <p:nvCxnSpPr>
          <p:cNvPr id="14" name="Gerade Verbindung mit Pfeil 13"/>
          <p:cNvCxnSpPr/>
          <p:nvPr/>
        </p:nvCxnSpPr>
        <p:spPr bwMode="auto">
          <a:xfrm>
            <a:off x="3796937" y="1993095"/>
            <a:ext cx="0" cy="331005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942BF6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Gerade Verbindung mit Pfeil 14"/>
          <p:cNvCxnSpPr/>
          <p:nvPr/>
        </p:nvCxnSpPr>
        <p:spPr bwMode="auto">
          <a:xfrm flipV="1">
            <a:off x="4970308" y="2956936"/>
            <a:ext cx="0" cy="291144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942BF6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Gerade Verbindung mit Pfeil 15"/>
          <p:cNvCxnSpPr/>
          <p:nvPr/>
        </p:nvCxnSpPr>
        <p:spPr bwMode="auto">
          <a:xfrm>
            <a:off x="7321731" y="2158597"/>
            <a:ext cx="0" cy="112961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942BF6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" name="Rechteck 20"/>
          <p:cNvSpPr/>
          <p:nvPr/>
        </p:nvSpPr>
        <p:spPr bwMode="auto">
          <a:xfrm>
            <a:off x="3030042" y="1862648"/>
            <a:ext cx="124466" cy="629147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2" name="Textfeld 21"/>
          <p:cNvSpPr txBox="1"/>
          <p:nvPr/>
        </p:nvSpPr>
        <p:spPr>
          <a:xfrm>
            <a:off x="3154680" y="3768634"/>
            <a:ext cx="15260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/>
              <a:t>Lead Time 13-24</a:t>
            </a:r>
            <a:endParaRPr lang="en-GB" sz="1400" dirty="0"/>
          </a:p>
        </p:txBody>
      </p:sp>
      <p:sp>
        <p:nvSpPr>
          <p:cNvPr id="17" name="Textfeld 16"/>
          <p:cNvSpPr txBox="1"/>
          <p:nvPr/>
        </p:nvSpPr>
        <p:spPr>
          <a:xfrm>
            <a:off x="4277050" y="4287482"/>
            <a:ext cx="231346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/>
              <a:t>Daytime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12390420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4194" y="893792"/>
            <a:ext cx="5336176" cy="3557450"/>
          </a:xfrm>
          <a:prstGeom prst="rect">
            <a:avLst/>
          </a:prstGeom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2m </a:t>
            </a:r>
            <a:r>
              <a:rPr lang="en-GB" dirty="0" smtClean="0"/>
              <a:t>Temperature </a:t>
            </a:r>
            <a:r>
              <a:rPr lang="en-GB" dirty="0"/>
              <a:t>Summer </a:t>
            </a:r>
            <a:r>
              <a:rPr lang="en-GB" dirty="0" smtClean="0"/>
              <a:t>2019 (15d)</a:t>
            </a:r>
            <a:endParaRPr lang="en-GB" dirty="0"/>
          </a:p>
        </p:txBody>
      </p:sp>
      <p:sp>
        <p:nvSpPr>
          <p:cNvPr id="6" name="Textfeld 5"/>
          <p:cNvSpPr txBox="1"/>
          <p:nvPr/>
        </p:nvSpPr>
        <p:spPr>
          <a:xfrm>
            <a:off x="5476571" y="851424"/>
            <a:ext cx="2004075" cy="83099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GB" sz="1200" dirty="0" smtClean="0">
                <a:solidFill>
                  <a:srgbClr val="FF0000"/>
                </a:solidFill>
              </a:rPr>
              <a:t>COSMO-1</a:t>
            </a:r>
          </a:p>
          <a:p>
            <a:r>
              <a:rPr lang="en-GB" sz="1200" dirty="0" smtClean="0">
                <a:solidFill>
                  <a:srgbClr val="FFC000"/>
                </a:solidFill>
              </a:rPr>
              <a:t>COSMO-E Ctrl</a:t>
            </a:r>
          </a:p>
          <a:p>
            <a:r>
              <a:rPr lang="en-GB" sz="1200" dirty="0" smtClean="0">
                <a:solidFill>
                  <a:srgbClr val="942BF6"/>
                </a:solidFill>
              </a:rPr>
              <a:t>COSMO-1E (new settings)</a:t>
            </a:r>
          </a:p>
          <a:p>
            <a:r>
              <a:rPr lang="en-GB" sz="1200" dirty="0" smtClean="0">
                <a:solidFill>
                  <a:srgbClr val="0FCF0F"/>
                </a:solidFill>
              </a:rPr>
              <a:t>COSMO-2E (new settings)</a:t>
            </a:r>
            <a:endParaRPr lang="en-GB" sz="1200" dirty="0">
              <a:solidFill>
                <a:srgbClr val="0FCF0F"/>
              </a:solidFill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574767" y="1640052"/>
            <a:ext cx="1857101" cy="203132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sz="1800" dirty="0" smtClean="0"/>
              <a:t>Considerably smaller bias late afternoon and night ↓, some degradation during few </a:t>
            </a:r>
            <a:r>
              <a:rPr lang="en-GB" sz="1800" dirty="0"/>
              <a:t>morning hours ↑</a:t>
            </a:r>
          </a:p>
        </p:txBody>
      </p:sp>
      <p:cxnSp>
        <p:nvCxnSpPr>
          <p:cNvPr id="12" name="Gerade Verbindung mit Pfeil 11"/>
          <p:cNvCxnSpPr/>
          <p:nvPr/>
        </p:nvCxnSpPr>
        <p:spPr bwMode="auto">
          <a:xfrm>
            <a:off x="7147561" y="1831727"/>
            <a:ext cx="0" cy="330176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942BF6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Gerade Verbindung mit Pfeil 12"/>
          <p:cNvCxnSpPr/>
          <p:nvPr/>
        </p:nvCxnSpPr>
        <p:spPr bwMode="auto">
          <a:xfrm>
            <a:off x="3603171" y="1907177"/>
            <a:ext cx="0" cy="385354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942BF6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" name="Rechteck 13"/>
          <p:cNvSpPr/>
          <p:nvPr/>
        </p:nvSpPr>
        <p:spPr bwMode="auto">
          <a:xfrm>
            <a:off x="5362304" y="1947297"/>
            <a:ext cx="163286" cy="629147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3154680" y="3768634"/>
            <a:ext cx="15260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/>
              <a:t>Lead Time 13-24</a:t>
            </a:r>
            <a:endParaRPr lang="en-GB" sz="1400" dirty="0"/>
          </a:p>
        </p:txBody>
      </p:sp>
      <p:cxnSp>
        <p:nvCxnSpPr>
          <p:cNvPr id="16" name="Gerade Verbindung mit Pfeil 15"/>
          <p:cNvCxnSpPr/>
          <p:nvPr/>
        </p:nvCxnSpPr>
        <p:spPr bwMode="auto">
          <a:xfrm>
            <a:off x="7045234" y="2062400"/>
            <a:ext cx="0" cy="199005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0FCF0F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Gerade Verbindung mit Pfeil 16"/>
          <p:cNvCxnSpPr/>
          <p:nvPr/>
        </p:nvCxnSpPr>
        <p:spPr bwMode="auto">
          <a:xfrm>
            <a:off x="3696788" y="2214154"/>
            <a:ext cx="0" cy="15454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0FCF0F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Gerade Verbindung mit Pfeil 17"/>
          <p:cNvCxnSpPr/>
          <p:nvPr/>
        </p:nvCxnSpPr>
        <p:spPr bwMode="auto">
          <a:xfrm flipV="1">
            <a:off x="4534985" y="2214154"/>
            <a:ext cx="0" cy="285016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0FCF0F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" name="Gerade Verbindung mit Pfeil 18"/>
          <p:cNvCxnSpPr/>
          <p:nvPr/>
        </p:nvCxnSpPr>
        <p:spPr bwMode="auto">
          <a:xfrm flipV="1">
            <a:off x="4661146" y="2181493"/>
            <a:ext cx="0" cy="87707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942BF6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" name="Rechteck 20"/>
          <p:cNvSpPr/>
          <p:nvPr/>
        </p:nvSpPr>
        <p:spPr bwMode="auto">
          <a:xfrm>
            <a:off x="3061994" y="1764079"/>
            <a:ext cx="124466" cy="629147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" name="Textfeld 19"/>
          <p:cNvSpPr txBox="1"/>
          <p:nvPr/>
        </p:nvSpPr>
        <p:spPr>
          <a:xfrm>
            <a:off x="3154680" y="3357508"/>
            <a:ext cx="12636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/>
              <a:t>Bias </a:t>
            </a:r>
            <a:r>
              <a:rPr lang="en-GB" sz="2000" dirty="0" smtClean="0"/>
              <a:t>T2m</a:t>
            </a:r>
            <a:endParaRPr lang="en-GB" sz="2000" dirty="0"/>
          </a:p>
        </p:txBody>
      </p:sp>
      <p:sp>
        <p:nvSpPr>
          <p:cNvPr id="22" name="Textfeld 21"/>
          <p:cNvSpPr txBox="1"/>
          <p:nvPr/>
        </p:nvSpPr>
        <p:spPr>
          <a:xfrm>
            <a:off x="4277050" y="4287482"/>
            <a:ext cx="231346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/>
              <a:t>Daytime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2101101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2m </a:t>
            </a:r>
            <a:r>
              <a:rPr lang="en-GB" dirty="0" err="1" smtClean="0"/>
              <a:t>Dewpoint</a:t>
            </a:r>
            <a:r>
              <a:rPr lang="en-GB" dirty="0" smtClean="0"/>
              <a:t> </a:t>
            </a:r>
            <a:r>
              <a:rPr lang="en-GB" dirty="0"/>
              <a:t>Summer 2019 (15d)</a:t>
            </a:r>
            <a:endParaRPr lang="en-GB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9909" y="893792"/>
            <a:ext cx="5376182" cy="3584121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5476571" y="851424"/>
            <a:ext cx="2004075" cy="83099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GB" sz="1200" dirty="0" smtClean="0">
                <a:solidFill>
                  <a:srgbClr val="FF0000"/>
                </a:solidFill>
              </a:rPr>
              <a:t>COSMO-1</a:t>
            </a:r>
          </a:p>
          <a:p>
            <a:r>
              <a:rPr lang="en-GB" sz="1200" dirty="0" smtClean="0">
                <a:solidFill>
                  <a:srgbClr val="FFC000"/>
                </a:solidFill>
              </a:rPr>
              <a:t>COSMO-E Ctrl</a:t>
            </a:r>
          </a:p>
          <a:p>
            <a:r>
              <a:rPr lang="en-GB" sz="1200" dirty="0" smtClean="0">
                <a:solidFill>
                  <a:srgbClr val="942BF6"/>
                </a:solidFill>
              </a:rPr>
              <a:t>COSMO-1E (new settings)</a:t>
            </a:r>
          </a:p>
          <a:p>
            <a:r>
              <a:rPr lang="en-GB" sz="1200" dirty="0" smtClean="0">
                <a:solidFill>
                  <a:srgbClr val="0FCF0F"/>
                </a:solidFill>
              </a:rPr>
              <a:t>COSMO-2E (new settings)</a:t>
            </a:r>
            <a:endParaRPr lang="en-GB" sz="1200" dirty="0">
              <a:solidFill>
                <a:srgbClr val="0FCF0F"/>
              </a:solidFill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574767" y="1640052"/>
            <a:ext cx="1800331" cy="230832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sz="1800" dirty="0" smtClean="0"/>
              <a:t>Drawback: Degradation of COSMO-1E Td at </a:t>
            </a:r>
            <a:r>
              <a:rPr lang="en-GB" sz="1800" dirty="0" smtClean="0"/>
              <a:t>night (as compared to COSMO-1)</a:t>
            </a:r>
            <a:endParaRPr lang="en-GB" sz="1800" dirty="0" smtClean="0"/>
          </a:p>
          <a:p>
            <a:r>
              <a:rPr lang="en-GB" sz="1800" dirty="0" smtClean="0">
                <a:sym typeface="Wingdings" panose="05000000000000000000" pitchFamily="2" charset="2"/>
              </a:rPr>
              <a:t> Assimilate Td in the future</a:t>
            </a:r>
            <a:endParaRPr lang="en-GB" sz="1800" dirty="0"/>
          </a:p>
        </p:txBody>
      </p:sp>
      <p:cxnSp>
        <p:nvCxnSpPr>
          <p:cNvPr id="7" name="Gerade Verbindung mit Pfeil 6"/>
          <p:cNvCxnSpPr/>
          <p:nvPr/>
        </p:nvCxnSpPr>
        <p:spPr bwMode="auto">
          <a:xfrm>
            <a:off x="3616234" y="2848634"/>
            <a:ext cx="0" cy="436675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942BF6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" name="Textfeld 7"/>
          <p:cNvSpPr txBox="1"/>
          <p:nvPr/>
        </p:nvSpPr>
        <p:spPr>
          <a:xfrm>
            <a:off x="3165355" y="1572627"/>
            <a:ext cx="15260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/>
              <a:t>Lead Time 13-24</a:t>
            </a:r>
            <a:endParaRPr lang="en-GB" sz="1400" dirty="0"/>
          </a:p>
        </p:txBody>
      </p:sp>
      <p:sp>
        <p:nvSpPr>
          <p:cNvPr id="13" name="Rechteck 12"/>
          <p:cNvSpPr/>
          <p:nvPr/>
        </p:nvSpPr>
        <p:spPr bwMode="auto">
          <a:xfrm>
            <a:off x="5433780" y="2656162"/>
            <a:ext cx="124466" cy="629147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Rechteck 13"/>
          <p:cNvSpPr/>
          <p:nvPr/>
        </p:nvSpPr>
        <p:spPr bwMode="auto">
          <a:xfrm>
            <a:off x="3075935" y="2765231"/>
            <a:ext cx="124466" cy="629147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3154680" y="1211158"/>
            <a:ext cx="14063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/>
              <a:t>Bias </a:t>
            </a:r>
            <a:r>
              <a:rPr lang="en-GB" sz="2000" dirty="0" smtClean="0"/>
              <a:t>Td2m</a:t>
            </a:r>
            <a:endParaRPr lang="en-GB" sz="2000" dirty="0"/>
          </a:p>
        </p:txBody>
      </p:sp>
      <p:cxnSp>
        <p:nvCxnSpPr>
          <p:cNvPr id="16" name="Gerade Verbindung mit Pfeil 15"/>
          <p:cNvCxnSpPr/>
          <p:nvPr/>
        </p:nvCxnSpPr>
        <p:spPr bwMode="auto">
          <a:xfrm>
            <a:off x="7576456" y="2771762"/>
            <a:ext cx="0" cy="218337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942BF6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Gerade Verbindung mit Pfeil 17"/>
          <p:cNvCxnSpPr/>
          <p:nvPr/>
        </p:nvCxnSpPr>
        <p:spPr bwMode="auto">
          <a:xfrm>
            <a:off x="3616234" y="3429001"/>
            <a:ext cx="0" cy="106863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0FCF0F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" name="Textfeld 16"/>
          <p:cNvSpPr txBox="1"/>
          <p:nvPr/>
        </p:nvSpPr>
        <p:spPr>
          <a:xfrm>
            <a:off x="4277050" y="4309967"/>
            <a:ext cx="231346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/>
              <a:t>Daytime</a:t>
            </a:r>
            <a:endParaRPr lang="en-GB" sz="1400" dirty="0"/>
          </a:p>
        </p:txBody>
      </p:sp>
      <p:cxnSp>
        <p:nvCxnSpPr>
          <p:cNvPr id="19" name="Gerade Verbindung mit Pfeil 18"/>
          <p:cNvCxnSpPr/>
          <p:nvPr/>
        </p:nvCxnSpPr>
        <p:spPr bwMode="auto">
          <a:xfrm flipV="1">
            <a:off x="5006715" y="2990099"/>
            <a:ext cx="460" cy="15034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0FCF0F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3418666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482"/>
            <a:ext cx="9144000" cy="5295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766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/>
          <p:cNvGraphicFramePr>
            <a:graphicFrameLocks noChangeAspect="1"/>
          </p:cNvGraphicFramePr>
          <p:nvPr>
            <p:extLst/>
          </p:nvPr>
        </p:nvGraphicFramePr>
        <p:xfrm>
          <a:off x="1441306" y="1015856"/>
          <a:ext cx="1055688" cy="1022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2" name="Photo Editor Photo" r:id="rId3" imgW="4742857" imgH="4590476" progId="MSPhotoEd.3">
                  <p:embed/>
                </p:oleObj>
              </mc:Choice>
              <mc:Fallback>
                <p:oleObj name="Photo Editor Photo" r:id="rId3" imgW="4742857" imgH="4590476" progId="MSPhotoEd.3">
                  <p:embed/>
                  <p:pic>
                    <p:nvPicPr>
                      <p:cNvPr id="1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1306" y="1015856"/>
                        <a:ext cx="1055688" cy="1022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/>
          </p:nvPr>
        </p:nvGraphicFramePr>
        <p:xfrm>
          <a:off x="1378365" y="952915"/>
          <a:ext cx="1055688" cy="1022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3" name="Photo Editor Photo" r:id="rId5" imgW="4742857" imgH="4590476" progId="MSPhotoEd.3">
                  <p:embed/>
                </p:oleObj>
              </mc:Choice>
              <mc:Fallback>
                <p:oleObj name="Photo Editor Photo" r:id="rId5" imgW="4742857" imgH="4590476" progId="MSPhotoEd.3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8365" y="952915"/>
                        <a:ext cx="1055688" cy="1022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7"/>
          <p:cNvGraphicFramePr>
            <a:graphicFrameLocks noChangeAspect="1"/>
          </p:cNvGraphicFramePr>
          <p:nvPr>
            <p:extLst/>
          </p:nvPr>
        </p:nvGraphicFramePr>
        <p:xfrm>
          <a:off x="1314320" y="889499"/>
          <a:ext cx="1055649" cy="10212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4" name="Photo Editor Photo" r:id="rId6" imgW="4742857" imgH="4590476" progId="MSPhotoEd.3">
                  <p:embed/>
                </p:oleObj>
              </mc:Choice>
              <mc:Fallback>
                <p:oleObj name="Photo Editor Photo" r:id="rId6" imgW="4742857" imgH="4590476" progId="MSPhotoEd.3">
                  <p:embed/>
                  <p:pic>
                    <p:nvPicPr>
                      <p:cNvPr id="4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14320" y="889499"/>
                        <a:ext cx="1055649" cy="102123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6" name="Picture 286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092"/>
          <a:stretch/>
        </p:blipFill>
        <p:spPr bwMode="auto">
          <a:xfrm>
            <a:off x="1619008" y="3282039"/>
            <a:ext cx="2737944" cy="18302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86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092"/>
          <a:stretch/>
        </p:blipFill>
        <p:spPr bwMode="auto">
          <a:xfrm>
            <a:off x="1466608" y="3129639"/>
            <a:ext cx="2737944" cy="18302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287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941"/>
          <a:stretch/>
        </p:blipFill>
        <p:spPr bwMode="auto">
          <a:xfrm>
            <a:off x="5165209" y="3282038"/>
            <a:ext cx="2742701" cy="18302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Picture 287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941"/>
          <a:stretch/>
        </p:blipFill>
        <p:spPr bwMode="auto">
          <a:xfrm>
            <a:off x="5089525" y="3213613"/>
            <a:ext cx="2742701" cy="18302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287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941"/>
          <a:stretch/>
        </p:blipFill>
        <p:spPr bwMode="auto">
          <a:xfrm>
            <a:off x="5012809" y="3129638"/>
            <a:ext cx="2742701" cy="18302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287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941"/>
          <a:stretch/>
        </p:blipFill>
        <p:spPr bwMode="auto">
          <a:xfrm>
            <a:off x="4929597" y="3054993"/>
            <a:ext cx="2742701" cy="18302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287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941"/>
          <a:stretch/>
        </p:blipFill>
        <p:spPr bwMode="auto">
          <a:xfrm>
            <a:off x="4860409" y="2977238"/>
            <a:ext cx="2742701" cy="18302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Line 30"/>
          <p:cNvSpPr>
            <a:spLocks noChangeShapeType="1"/>
          </p:cNvSpPr>
          <p:nvPr/>
        </p:nvSpPr>
        <p:spPr bwMode="auto">
          <a:xfrm flipH="1">
            <a:off x="1314206" y="1457326"/>
            <a:ext cx="590794" cy="1519913"/>
          </a:xfrm>
          <a:prstGeom prst="line">
            <a:avLst/>
          </a:prstGeom>
          <a:noFill/>
          <a:ln w="12700">
            <a:solidFill>
              <a:schemeClr val="bg1">
                <a:lumMod val="65000"/>
              </a:scheme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de-CH"/>
          </a:p>
        </p:txBody>
      </p:sp>
      <p:sp>
        <p:nvSpPr>
          <p:cNvPr id="20" name="Line 30"/>
          <p:cNvSpPr>
            <a:spLocks noChangeShapeType="1"/>
          </p:cNvSpPr>
          <p:nvPr/>
        </p:nvSpPr>
        <p:spPr bwMode="auto">
          <a:xfrm>
            <a:off x="1905000" y="1457326"/>
            <a:ext cx="2147152" cy="1519914"/>
          </a:xfrm>
          <a:prstGeom prst="line">
            <a:avLst/>
          </a:prstGeom>
          <a:noFill/>
          <a:ln w="12700">
            <a:solidFill>
              <a:schemeClr val="bg1">
                <a:lumMod val="65000"/>
              </a:scheme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de-CH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COSMO-1E &amp; COSMO-2E</a:t>
            </a:r>
            <a:endParaRPr lang="en-GB" dirty="0"/>
          </a:p>
        </p:txBody>
      </p:sp>
      <p:sp>
        <p:nvSpPr>
          <p:cNvPr id="11" name="Rectangle 14"/>
          <p:cNvSpPr>
            <a:spLocks noChangeArrowheads="1"/>
          </p:cNvSpPr>
          <p:nvPr/>
        </p:nvSpPr>
        <p:spPr bwMode="auto">
          <a:xfrm>
            <a:off x="803850" y="3559175"/>
            <a:ext cx="1419225" cy="142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CH"/>
          </a:p>
        </p:txBody>
      </p:sp>
      <p:sp>
        <p:nvSpPr>
          <p:cNvPr id="13" name="Text Box 16"/>
          <p:cNvSpPr txBox="1">
            <a:spLocks noChangeArrowheads="1"/>
          </p:cNvSpPr>
          <p:nvPr/>
        </p:nvSpPr>
        <p:spPr bwMode="auto">
          <a:xfrm>
            <a:off x="2168676" y="882524"/>
            <a:ext cx="239395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541338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r" eaLnBrk="1" hangingPunct="1">
              <a:spcBef>
                <a:spcPct val="20000"/>
              </a:spcBef>
              <a:buSzPct val="85000"/>
            </a:pPr>
            <a:r>
              <a:rPr lang="en-GB" sz="1200" b="1" dirty="0" smtClean="0">
                <a:latin typeface="Arial" pitchFamily="34" charset="0"/>
              </a:rPr>
              <a:t>Lateral boundary conditions: IFS ENS &amp; HRES</a:t>
            </a:r>
            <a:br>
              <a:rPr lang="en-GB" sz="1200" b="1" dirty="0" smtClean="0">
                <a:latin typeface="Arial" pitchFamily="34" charset="0"/>
              </a:rPr>
            </a:br>
            <a:r>
              <a:rPr lang="en-GB" sz="1200" b="1" dirty="0" smtClean="0">
                <a:latin typeface="Arial" pitchFamily="34" charset="0"/>
              </a:rPr>
              <a:t>18km </a:t>
            </a:r>
            <a:r>
              <a:rPr lang="en-GB" sz="1200" b="1" dirty="0">
                <a:latin typeface="Arial" pitchFamily="34" charset="0"/>
              </a:rPr>
              <a:t>/ </a:t>
            </a:r>
            <a:r>
              <a:rPr lang="en-GB" sz="1200" b="1" dirty="0" smtClean="0">
                <a:latin typeface="Arial" pitchFamily="34" charset="0"/>
              </a:rPr>
              <a:t>0.2°</a:t>
            </a:r>
            <a:br>
              <a:rPr lang="en-GB" sz="1200" b="1" dirty="0" smtClean="0">
                <a:latin typeface="Arial" pitchFamily="34" charset="0"/>
              </a:rPr>
            </a:br>
            <a:r>
              <a:rPr lang="en-GB" sz="1200" b="1" dirty="0" smtClean="0">
                <a:latin typeface="Arial" pitchFamily="34" charset="0"/>
              </a:rPr>
              <a:t>4x per day</a:t>
            </a:r>
            <a:endParaRPr lang="en-GB" sz="1200" b="1" dirty="0">
              <a:latin typeface="Arial" pitchFamily="34" charset="0"/>
            </a:endParaRPr>
          </a:p>
        </p:txBody>
      </p:sp>
      <p:pic>
        <p:nvPicPr>
          <p:cNvPr id="15" name="Picture 286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092"/>
          <a:stretch/>
        </p:blipFill>
        <p:spPr bwMode="auto">
          <a:xfrm>
            <a:off x="1314208" y="2977239"/>
            <a:ext cx="2737944" cy="18302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Text Box 22"/>
          <p:cNvSpPr txBox="1">
            <a:spLocks noChangeArrowheads="1"/>
          </p:cNvSpPr>
          <p:nvPr/>
        </p:nvSpPr>
        <p:spPr bwMode="auto">
          <a:xfrm>
            <a:off x="5774570" y="882524"/>
            <a:ext cx="239395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541338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r" eaLnBrk="1" hangingPunct="1">
              <a:spcBef>
                <a:spcPct val="20000"/>
              </a:spcBef>
              <a:buSzPct val="85000"/>
            </a:pPr>
            <a:r>
              <a:rPr lang="en-GB" sz="1200" b="1" dirty="0" smtClean="0">
                <a:latin typeface="Arial" pitchFamily="34" charset="0"/>
              </a:rPr>
              <a:t>Lateral boundary conditions: IFS ENS</a:t>
            </a:r>
            <a:br>
              <a:rPr lang="en-GB" sz="1200" b="1" dirty="0" smtClean="0">
                <a:latin typeface="Arial" pitchFamily="34" charset="0"/>
              </a:rPr>
            </a:br>
            <a:r>
              <a:rPr lang="en-GB" sz="1200" b="1" dirty="0">
                <a:latin typeface="Arial" pitchFamily="34" charset="0"/>
              </a:rPr>
              <a:t>18km / </a:t>
            </a:r>
            <a:r>
              <a:rPr lang="en-GB" sz="1200" b="1" dirty="0" smtClean="0">
                <a:latin typeface="Arial" pitchFamily="34" charset="0"/>
              </a:rPr>
              <a:t>0.2°</a:t>
            </a:r>
            <a:br>
              <a:rPr lang="en-GB" sz="1200" b="1" dirty="0" smtClean="0">
                <a:latin typeface="Arial" pitchFamily="34" charset="0"/>
              </a:rPr>
            </a:br>
            <a:r>
              <a:rPr lang="en-GB" sz="1200" b="1" dirty="0" smtClean="0">
                <a:latin typeface="Arial" pitchFamily="34" charset="0"/>
              </a:rPr>
              <a:t>4x per day</a:t>
            </a:r>
            <a:endParaRPr lang="en-GB" sz="1200" b="1" dirty="0">
              <a:latin typeface="Arial" pitchFamily="34" charset="0"/>
            </a:endParaRPr>
          </a:p>
        </p:txBody>
      </p:sp>
      <p:graphicFrame>
        <p:nvGraphicFramePr>
          <p:cNvPr id="33" name="Object 32"/>
          <p:cNvGraphicFramePr>
            <a:graphicFrameLocks noChangeAspect="1"/>
          </p:cNvGraphicFramePr>
          <p:nvPr>
            <p:extLst/>
          </p:nvPr>
        </p:nvGraphicFramePr>
        <p:xfrm>
          <a:off x="4968078" y="1021142"/>
          <a:ext cx="1055688" cy="1022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5" name="Photo Editor Photo" r:id="rId9" imgW="4742857" imgH="4590476" progId="MSPhotoEd.3">
                  <p:embed/>
                </p:oleObj>
              </mc:Choice>
              <mc:Fallback>
                <p:oleObj name="Photo Editor Photo" r:id="rId9" imgW="4742857" imgH="4590476" progId="MSPhotoEd.3">
                  <p:embed/>
                  <p:pic>
                    <p:nvPicPr>
                      <p:cNvPr id="33" name="Object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68078" y="1021142"/>
                        <a:ext cx="1055688" cy="1022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33"/>
          <p:cNvGraphicFramePr>
            <a:graphicFrameLocks noChangeAspect="1"/>
          </p:cNvGraphicFramePr>
          <p:nvPr>
            <p:extLst/>
          </p:nvPr>
        </p:nvGraphicFramePr>
        <p:xfrm>
          <a:off x="4904578" y="957425"/>
          <a:ext cx="1055688" cy="1022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6" name="Photo Editor Photo" r:id="rId10" imgW="4742857" imgH="4590476" progId="MSPhotoEd.3">
                  <p:embed/>
                </p:oleObj>
              </mc:Choice>
              <mc:Fallback>
                <p:oleObj name="Photo Editor Photo" r:id="rId10" imgW="4742857" imgH="4590476" progId="MSPhotoEd.3">
                  <p:embed/>
                  <p:pic>
                    <p:nvPicPr>
                      <p:cNvPr id="34" name="Object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04578" y="957425"/>
                        <a:ext cx="1055688" cy="1022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ct 34"/>
          <p:cNvGraphicFramePr>
            <a:graphicFrameLocks noChangeAspect="1"/>
          </p:cNvGraphicFramePr>
          <p:nvPr>
            <p:extLst/>
          </p:nvPr>
        </p:nvGraphicFramePr>
        <p:xfrm>
          <a:off x="4841078" y="893925"/>
          <a:ext cx="1055688" cy="1022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7" name="Photo Editor Photo" r:id="rId11" imgW="4742857" imgH="4590476" progId="MSPhotoEd.3">
                  <p:embed/>
                </p:oleObj>
              </mc:Choice>
              <mc:Fallback>
                <p:oleObj name="Photo Editor Photo" r:id="rId11" imgW="4742857" imgH="4590476" progId="MSPhotoEd.3">
                  <p:embed/>
                  <p:pic>
                    <p:nvPicPr>
                      <p:cNvPr id="35" name="Object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41078" y="893925"/>
                        <a:ext cx="1055688" cy="1022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Line 30"/>
          <p:cNvSpPr>
            <a:spLocks noChangeShapeType="1"/>
          </p:cNvSpPr>
          <p:nvPr/>
        </p:nvSpPr>
        <p:spPr bwMode="auto">
          <a:xfrm>
            <a:off x="5447300" y="1454226"/>
            <a:ext cx="2147152" cy="1519914"/>
          </a:xfrm>
          <a:prstGeom prst="line">
            <a:avLst/>
          </a:prstGeom>
          <a:noFill/>
          <a:ln w="12700">
            <a:solidFill>
              <a:schemeClr val="bg1">
                <a:lumMod val="65000"/>
              </a:scheme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de-CH"/>
          </a:p>
        </p:txBody>
      </p:sp>
      <p:sp>
        <p:nvSpPr>
          <p:cNvPr id="25" name="Line 30"/>
          <p:cNvSpPr>
            <a:spLocks noChangeShapeType="1"/>
          </p:cNvSpPr>
          <p:nvPr/>
        </p:nvSpPr>
        <p:spPr bwMode="auto">
          <a:xfrm flipH="1">
            <a:off x="4856506" y="1454226"/>
            <a:ext cx="590794" cy="1519913"/>
          </a:xfrm>
          <a:prstGeom prst="line">
            <a:avLst/>
          </a:prstGeom>
          <a:noFill/>
          <a:ln w="12700">
            <a:solidFill>
              <a:schemeClr val="bg1">
                <a:lumMod val="65000"/>
              </a:scheme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de-CH"/>
          </a:p>
        </p:txBody>
      </p:sp>
      <p:sp>
        <p:nvSpPr>
          <p:cNvPr id="24" name="TextBox 23"/>
          <p:cNvSpPr txBox="1"/>
          <p:nvPr/>
        </p:nvSpPr>
        <p:spPr>
          <a:xfrm>
            <a:off x="2854555" y="2074283"/>
            <a:ext cx="3433953" cy="276999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r"/>
            <a:r>
              <a:rPr lang="en-GB" sz="1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ensemble data assimilation:</a:t>
            </a:r>
            <a:r>
              <a:rPr lang="en-GB" sz="1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LETKF at 1.1km</a:t>
            </a:r>
            <a:endParaRPr lang="en-GB" sz="1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 Box 15"/>
          <p:cNvSpPr txBox="1">
            <a:spLocks noChangeArrowheads="1"/>
          </p:cNvSpPr>
          <p:nvPr/>
        </p:nvSpPr>
        <p:spPr bwMode="auto">
          <a:xfrm>
            <a:off x="1215417" y="2346481"/>
            <a:ext cx="332361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541338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eaLnBrk="1" hangingPunct="1">
              <a:spcBef>
                <a:spcPct val="20000"/>
              </a:spcBef>
              <a:buSzPct val="85000"/>
            </a:pPr>
            <a:r>
              <a:rPr lang="en-GB" sz="1200" b="1" dirty="0" smtClean="0">
                <a:solidFill>
                  <a:srgbClr val="0000FF"/>
                </a:solidFill>
                <a:latin typeface="Arial" pitchFamily="34" charset="0"/>
              </a:rPr>
              <a:t>COSMO-1E</a:t>
            </a:r>
            <a:r>
              <a:rPr lang="en-GB" sz="1200" b="1" dirty="0" smtClean="0">
                <a:latin typeface="Arial" pitchFamily="34" charset="0"/>
              </a:rPr>
              <a:t>: 33 hour forecasts, 8x per day </a:t>
            </a:r>
            <a:br>
              <a:rPr lang="en-GB" sz="1200" b="1" dirty="0" smtClean="0">
                <a:latin typeface="Arial" pitchFamily="34" charset="0"/>
              </a:rPr>
            </a:br>
            <a:r>
              <a:rPr lang="en-GB" sz="1200" b="1" dirty="0" smtClean="0">
                <a:latin typeface="Arial" pitchFamily="34" charset="0"/>
              </a:rPr>
              <a:t>1.1km grid size (convection permitting</a:t>
            </a:r>
            <a:r>
              <a:rPr lang="en-GB" sz="1200" b="1" dirty="0">
                <a:latin typeface="Arial" pitchFamily="34" charset="0"/>
              </a:rPr>
              <a:t>)</a:t>
            </a:r>
            <a:br>
              <a:rPr lang="en-GB" sz="1200" b="1" dirty="0">
                <a:latin typeface="Arial" pitchFamily="34" charset="0"/>
              </a:rPr>
            </a:br>
            <a:r>
              <a:rPr lang="en-GB" sz="1200" b="1" dirty="0" smtClean="0">
                <a:solidFill>
                  <a:srgbClr val="FF0000"/>
                </a:solidFill>
                <a:latin typeface="Arial" pitchFamily="34" charset="0"/>
              </a:rPr>
              <a:t>11 </a:t>
            </a:r>
            <a:r>
              <a:rPr lang="en-GB" sz="1200" b="1" dirty="0">
                <a:solidFill>
                  <a:srgbClr val="FF0000"/>
                </a:solidFill>
                <a:latin typeface="Arial" pitchFamily="34" charset="0"/>
              </a:rPr>
              <a:t>ensemble </a:t>
            </a:r>
            <a:r>
              <a:rPr lang="en-GB" sz="1200" b="1" dirty="0" smtClean="0">
                <a:solidFill>
                  <a:srgbClr val="FF0000"/>
                </a:solidFill>
                <a:latin typeface="Arial" pitchFamily="34" charset="0"/>
              </a:rPr>
              <a:t>members</a:t>
            </a:r>
            <a:endParaRPr lang="en-GB" sz="1200" b="1" dirty="0">
              <a:latin typeface="Arial" pitchFamily="34" charset="0"/>
            </a:endParaRPr>
          </a:p>
        </p:txBody>
      </p:sp>
      <p:sp>
        <p:nvSpPr>
          <p:cNvPr id="36" name="Text Box 21"/>
          <p:cNvSpPr txBox="1">
            <a:spLocks noChangeArrowheads="1"/>
          </p:cNvSpPr>
          <p:nvPr/>
        </p:nvSpPr>
        <p:spPr bwMode="auto">
          <a:xfrm>
            <a:off x="4764852" y="2346274"/>
            <a:ext cx="40382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541338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eaLnBrk="1" hangingPunct="1">
              <a:spcBef>
                <a:spcPct val="20000"/>
              </a:spcBef>
              <a:buSzPct val="85000"/>
            </a:pPr>
            <a:r>
              <a:rPr lang="en-GB" sz="1200" b="1" dirty="0" smtClean="0">
                <a:solidFill>
                  <a:srgbClr val="0000FF"/>
                </a:solidFill>
                <a:latin typeface="Arial" pitchFamily="34" charset="0"/>
              </a:rPr>
              <a:t>COSMO-2E</a:t>
            </a:r>
            <a:r>
              <a:rPr lang="en-GB" sz="1200" b="1" dirty="0" smtClean="0">
                <a:latin typeface="Arial" pitchFamily="34" charset="0"/>
              </a:rPr>
              <a:t>: 5 day forecasts, </a:t>
            </a:r>
            <a:r>
              <a:rPr lang="en-GB" sz="1200" b="1" dirty="0" smtClean="0">
                <a:solidFill>
                  <a:srgbClr val="FF0000"/>
                </a:solidFill>
                <a:latin typeface="Arial" pitchFamily="34" charset="0"/>
              </a:rPr>
              <a:t>4x</a:t>
            </a:r>
            <a:r>
              <a:rPr lang="en-GB" sz="1200" b="1" dirty="0" smtClean="0">
                <a:latin typeface="Arial" pitchFamily="34" charset="0"/>
              </a:rPr>
              <a:t> per day </a:t>
            </a:r>
            <a:br>
              <a:rPr lang="en-GB" sz="1200" b="1" dirty="0" smtClean="0">
                <a:latin typeface="Arial" pitchFamily="34" charset="0"/>
              </a:rPr>
            </a:br>
            <a:r>
              <a:rPr lang="en-GB" sz="1200" b="1" dirty="0" smtClean="0">
                <a:latin typeface="Arial" pitchFamily="34" charset="0"/>
              </a:rPr>
              <a:t>2.2km grid size (convection permitting) </a:t>
            </a:r>
            <a:br>
              <a:rPr lang="en-GB" sz="1200" b="1" dirty="0" smtClean="0">
                <a:latin typeface="Arial" pitchFamily="34" charset="0"/>
              </a:rPr>
            </a:br>
            <a:r>
              <a:rPr lang="en-GB" sz="1200" b="1" dirty="0" smtClean="0">
                <a:latin typeface="Arial" pitchFamily="34" charset="0"/>
              </a:rPr>
              <a:t>21 ensemble members</a:t>
            </a:r>
            <a:endParaRPr lang="en-GB" sz="1200" b="1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825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86179" y="185710"/>
            <a:ext cx="7888810" cy="708082"/>
          </a:xfrm>
        </p:spPr>
        <p:txBody>
          <a:bodyPr/>
          <a:lstStyle/>
          <a:p>
            <a:r>
              <a:rPr lang="en-GB" dirty="0" smtClean="0"/>
              <a:t>COSMO-1E </a:t>
            </a:r>
            <a:r>
              <a:rPr lang="en-GB" dirty="0"/>
              <a:t>vs </a:t>
            </a:r>
            <a:r>
              <a:rPr lang="en-GB" dirty="0" smtClean="0"/>
              <a:t>COSMO-</a:t>
            </a:r>
            <a:r>
              <a:rPr lang="en-GB" dirty="0"/>
              <a:t>(2)E </a:t>
            </a:r>
            <a:r>
              <a:rPr lang="en-GB" dirty="0" smtClean="0"/>
              <a:t>Control</a:t>
            </a:r>
            <a:endParaRPr lang="en-GB" dirty="0">
              <a:solidFill>
                <a:srgbClr val="FF0000"/>
              </a:solidFill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8888" y="709084"/>
            <a:ext cx="2584662" cy="282358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 rotWithShape="1">
          <a:blip r:embed="rId3"/>
          <a:srcRect r="53310"/>
          <a:stretch/>
        </p:blipFill>
        <p:spPr>
          <a:xfrm>
            <a:off x="1008063" y="1095375"/>
            <a:ext cx="1661271" cy="3238952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4"/>
          <a:srcRect r="53190"/>
          <a:stretch/>
        </p:blipFill>
        <p:spPr>
          <a:xfrm>
            <a:off x="6869503" y="1095375"/>
            <a:ext cx="1663310" cy="3157978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5"/>
          <a:srcRect r="53182"/>
          <a:stretch/>
        </p:blipFill>
        <p:spPr>
          <a:xfrm>
            <a:off x="2956888" y="1095375"/>
            <a:ext cx="1668054" cy="3243715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6"/>
          <a:srcRect r="53080"/>
          <a:stretch/>
        </p:blipFill>
        <p:spPr>
          <a:xfrm>
            <a:off x="4912496" y="1095375"/>
            <a:ext cx="1669453" cy="3248479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 rotWithShape="1">
          <a:blip r:embed="rId7"/>
          <a:srcRect r="7330" b="1071"/>
          <a:stretch/>
        </p:blipFill>
        <p:spPr>
          <a:xfrm>
            <a:off x="3334782" y="4398432"/>
            <a:ext cx="1290160" cy="142241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455571" y="4374355"/>
            <a:ext cx="1077242" cy="80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99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tertitel 1"/>
          <p:cNvSpPr>
            <a:spLocks noGrp="1"/>
          </p:cNvSpPr>
          <p:nvPr>
            <p:ph type="subTitle" idx="1"/>
          </p:nvPr>
        </p:nvSpPr>
        <p:spPr>
          <a:xfrm>
            <a:off x="1532413" y="1148602"/>
            <a:ext cx="6081933" cy="2133875"/>
          </a:xfrm>
        </p:spPr>
        <p:txBody>
          <a:bodyPr/>
          <a:lstStyle/>
          <a:p>
            <a:pPr lvl="0"/>
            <a:r>
              <a:rPr lang="en-GB" sz="2400" dirty="0" smtClean="0">
                <a:solidFill>
                  <a:srgbClr val="FF0000"/>
                </a:solidFill>
              </a:rPr>
              <a:t>Verification highlights</a:t>
            </a:r>
            <a:r>
              <a:rPr lang="en-GB" sz="2400" dirty="0">
                <a:solidFill>
                  <a:srgbClr val="FF0000"/>
                </a:solidFill>
              </a:rPr>
              <a:t/>
            </a:r>
            <a:br>
              <a:rPr lang="en-GB" sz="2400" dirty="0">
                <a:solidFill>
                  <a:srgbClr val="FF0000"/>
                </a:solidFill>
              </a:rPr>
            </a:br>
            <a:endParaRPr lang="en-GB" sz="2400" dirty="0">
              <a:solidFill>
                <a:srgbClr val="FF0000"/>
              </a:solidFill>
            </a:endParaRPr>
          </a:p>
          <a:p>
            <a:r>
              <a:rPr lang="en-GB" dirty="0" smtClean="0"/>
              <a:t>Higher resolution versus higher number of ensemble members – can the smaller COSMO-1E ensemble with 11 members beat the bigger COSMO-2E ensemble with 22 members?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3367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Ensemble Verification: “Outliers”</a:t>
            </a:r>
            <a:endParaRPr lang="en-GB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2317" y="931182"/>
            <a:ext cx="3869871" cy="3224893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7138048" y="1172478"/>
            <a:ext cx="1039067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GB" sz="1200" dirty="0" smtClean="0">
                <a:solidFill>
                  <a:srgbClr val="BBD8FD"/>
                </a:solidFill>
              </a:rPr>
              <a:t>COSMO-1E</a:t>
            </a:r>
          </a:p>
          <a:p>
            <a:r>
              <a:rPr lang="en-GB" sz="1200" dirty="0" smtClean="0">
                <a:solidFill>
                  <a:srgbClr val="F9D3CB"/>
                </a:solidFill>
              </a:rPr>
              <a:t>COSMO-2E</a:t>
            </a:r>
          </a:p>
          <a:p>
            <a:r>
              <a:rPr lang="en-GB" sz="1200" dirty="0" smtClean="0">
                <a:solidFill>
                  <a:srgbClr val="9D0000"/>
                </a:solidFill>
              </a:rPr>
              <a:t>COSMO-E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1186180" y="1182189"/>
            <a:ext cx="3287849" cy="23544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The smaller ensemble size of COSMO-1E leads to a larger number of outliers</a:t>
            </a:r>
          </a:p>
          <a:p>
            <a:endParaRPr lang="en-GB" dirty="0"/>
          </a:p>
          <a:p>
            <a:r>
              <a:rPr lang="en-GB" dirty="0" smtClean="0"/>
              <a:t>Example: </a:t>
            </a:r>
            <a:r>
              <a:rPr lang="en-GB" dirty="0" smtClean="0"/>
              <a:t>T2m</a:t>
            </a:r>
            <a:r>
              <a:rPr lang="en-GB" dirty="0" smtClean="0"/>
              <a:t>, summer 2019</a:t>
            </a:r>
            <a:endParaRPr lang="en-GB" dirty="0"/>
          </a:p>
        </p:txBody>
      </p:sp>
      <p:cxnSp>
        <p:nvCxnSpPr>
          <p:cNvPr id="7" name="Gerade Verbindung mit Pfeil 6"/>
          <p:cNvCxnSpPr/>
          <p:nvPr/>
        </p:nvCxnSpPr>
        <p:spPr bwMode="auto">
          <a:xfrm>
            <a:off x="5728063" y="1319349"/>
            <a:ext cx="0" cy="67926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A6CDFD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154822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Spread / Error Relation</a:t>
            </a:r>
            <a:endParaRPr lang="en-GB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3" t="50032" r="52116" b="3238"/>
          <a:stretch/>
        </p:blipFill>
        <p:spPr>
          <a:xfrm>
            <a:off x="5846005" y="1893816"/>
            <a:ext cx="2638697" cy="2403567"/>
          </a:xfrm>
          <a:prstGeom prst="rect">
            <a:avLst/>
          </a:prstGeom>
        </p:spPr>
      </p:pic>
      <p:sp>
        <p:nvSpPr>
          <p:cNvPr id="4" name="Rechteck 3"/>
          <p:cNvSpPr/>
          <p:nvPr/>
        </p:nvSpPr>
        <p:spPr>
          <a:xfrm>
            <a:off x="4340465" y="2060066"/>
            <a:ext cx="1505540" cy="12695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1050" dirty="0">
                <a:solidFill>
                  <a:srgbClr val="9D0000"/>
                </a:solidFill>
              </a:rPr>
              <a:t>Δ</a:t>
            </a:r>
            <a:r>
              <a:rPr lang="de-CH" sz="1050" dirty="0">
                <a:solidFill>
                  <a:srgbClr val="9D0000"/>
                </a:solidFill>
              </a:rPr>
              <a:t> </a:t>
            </a:r>
            <a:r>
              <a:rPr lang="en-GB" sz="1050" dirty="0">
                <a:solidFill>
                  <a:srgbClr val="9D0000"/>
                </a:solidFill>
              </a:rPr>
              <a:t>COSMO-E </a:t>
            </a:r>
            <a:r>
              <a:rPr lang="en-GB" sz="1050" dirty="0" smtClean="0">
                <a:solidFill>
                  <a:srgbClr val="9D0000"/>
                </a:solidFill>
              </a:rPr>
              <a:t>Error</a:t>
            </a:r>
          </a:p>
          <a:p>
            <a:r>
              <a:rPr lang="el-GR" sz="1050" dirty="0">
                <a:solidFill>
                  <a:srgbClr val="F8CFC7"/>
                </a:solidFill>
              </a:rPr>
              <a:t>Δ</a:t>
            </a:r>
            <a:r>
              <a:rPr lang="de-CH" sz="1050" dirty="0">
                <a:solidFill>
                  <a:srgbClr val="F8CFC7"/>
                </a:solidFill>
              </a:rPr>
              <a:t> </a:t>
            </a:r>
            <a:r>
              <a:rPr lang="en-GB" sz="1050" dirty="0" smtClean="0">
                <a:solidFill>
                  <a:srgbClr val="F8CFC7"/>
                </a:solidFill>
              </a:rPr>
              <a:t>COSMO-2E </a:t>
            </a:r>
            <a:r>
              <a:rPr lang="en-GB" sz="1050" dirty="0">
                <a:solidFill>
                  <a:srgbClr val="F8CFC7"/>
                </a:solidFill>
              </a:rPr>
              <a:t>Error</a:t>
            </a:r>
          </a:p>
          <a:p>
            <a:r>
              <a:rPr lang="el-GR" sz="1050" dirty="0">
                <a:solidFill>
                  <a:srgbClr val="A6CDFD"/>
                </a:solidFill>
              </a:rPr>
              <a:t>Δ</a:t>
            </a:r>
            <a:r>
              <a:rPr lang="de-CH" sz="1050" dirty="0">
                <a:solidFill>
                  <a:srgbClr val="A6CDFD"/>
                </a:solidFill>
              </a:rPr>
              <a:t> </a:t>
            </a:r>
            <a:r>
              <a:rPr lang="en-GB" sz="1050" dirty="0" smtClean="0">
                <a:solidFill>
                  <a:srgbClr val="A6CDFD"/>
                </a:solidFill>
              </a:rPr>
              <a:t>COSMO-1E Error</a:t>
            </a:r>
          </a:p>
          <a:p>
            <a:endParaRPr lang="en-GB" sz="1050" dirty="0">
              <a:solidFill>
                <a:srgbClr val="A6CDFD"/>
              </a:solidFill>
            </a:endParaRPr>
          </a:p>
          <a:p>
            <a:r>
              <a:rPr lang="el-GR" sz="1050" dirty="0">
                <a:solidFill>
                  <a:srgbClr val="A6CDFD"/>
                </a:solidFill>
              </a:rPr>
              <a:t>Δ</a:t>
            </a:r>
            <a:r>
              <a:rPr lang="de-CH" sz="1050" dirty="0">
                <a:solidFill>
                  <a:srgbClr val="A6CDFD"/>
                </a:solidFill>
              </a:rPr>
              <a:t> </a:t>
            </a:r>
            <a:r>
              <a:rPr lang="en-GB" sz="1050" dirty="0">
                <a:solidFill>
                  <a:srgbClr val="A6CDFD"/>
                </a:solidFill>
              </a:rPr>
              <a:t>COSMO-1E </a:t>
            </a:r>
            <a:r>
              <a:rPr lang="en-GB" sz="1050" dirty="0" smtClean="0">
                <a:solidFill>
                  <a:srgbClr val="A6CDFD"/>
                </a:solidFill>
              </a:rPr>
              <a:t>Spread</a:t>
            </a:r>
            <a:endParaRPr lang="en-GB" sz="1050" dirty="0">
              <a:solidFill>
                <a:srgbClr val="A6CDFD"/>
              </a:solidFill>
            </a:endParaRPr>
          </a:p>
          <a:p>
            <a:r>
              <a:rPr lang="el-GR" sz="1200" dirty="0" smtClean="0">
                <a:solidFill>
                  <a:srgbClr val="F8CFC7"/>
                </a:solidFill>
              </a:rPr>
              <a:t>□</a:t>
            </a:r>
            <a:r>
              <a:rPr lang="de-CH" sz="1050" dirty="0" smtClean="0">
                <a:solidFill>
                  <a:srgbClr val="F8CFC7"/>
                </a:solidFill>
              </a:rPr>
              <a:t> </a:t>
            </a:r>
            <a:r>
              <a:rPr lang="en-GB" sz="1050" dirty="0">
                <a:solidFill>
                  <a:srgbClr val="F8CFC7"/>
                </a:solidFill>
              </a:rPr>
              <a:t>COSMO-2E </a:t>
            </a:r>
            <a:r>
              <a:rPr lang="en-GB" sz="1050" dirty="0" smtClean="0">
                <a:solidFill>
                  <a:srgbClr val="F8CFC7"/>
                </a:solidFill>
              </a:rPr>
              <a:t>Spread</a:t>
            </a:r>
            <a:endParaRPr lang="en-GB" sz="1050" dirty="0">
              <a:solidFill>
                <a:srgbClr val="F8CFC7"/>
              </a:solidFill>
            </a:endParaRPr>
          </a:p>
          <a:p>
            <a:r>
              <a:rPr lang="de-CH" sz="1100" dirty="0" smtClean="0">
                <a:solidFill>
                  <a:srgbClr val="9D0000"/>
                </a:solidFill>
              </a:rPr>
              <a:t>+</a:t>
            </a:r>
            <a:r>
              <a:rPr lang="de-CH" sz="1050" dirty="0" smtClean="0">
                <a:solidFill>
                  <a:srgbClr val="9D0000"/>
                </a:solidFill>
              </a:rPr>
              <a:t> COSMO-E </a:t>
            </a:r>
            <a:r>
              <a:rPr lang="de-CH" sz="1050" dirty="0" err="1" smtClean="0">
                <a:solidFill>
                  <a:srgbClr val="9D0000"/>
                </a:solidFill>
              </a:rPr>
              <a:t>Spread</a:t>
            </a:r>
            <a:endParaRPr lang="de-CH" sz="1050" dirty="0" smtClean="0">
              <a:solidFill>
                <a:srgbClr val="9D0000"/>
              </a:solidFill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825702" y="1023938"/>
            <a:ext cx="3128554" cy="3647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The spread/error relation for the </a:t>
            </a:r>
            <a:r>
              <a:rPr lang="en-GB" dirty="0" smtClean="0">
                <a:solidFill>
                  <a:srgbClr val="A6CDFD"/>
                </a:solidFill>
              </a:rPr>
              <a:t>1.1 km model COSMO-1E</a:t>
            </a:r>
            <a:r>
              <a:rPr lang="en-GB" dirty="0" smtClean="0"/>
              <a:t> is similar for most parameters and </a:t>
            </a:r>
            <a:r>
              <a:rPr lang="en-GB" b="1" dirty="0"/>
              <a:t>for some </a:t>
            </a:r>
            <a:r>
              <a:rPr lang="en-GB" b="1" dirty="0" smtClean="0"/>
              <a:t>even better</a:t>
            </a:r>
            <a:r>
              <a:rPr lang="en-GB" dirty="0" smtClean="0"/>
              <a:t> than for the 2.2 km models </a:t>
            </a:r>
            <a:r>
              <a:rPr lang="en-GB" dirty="0" smtClean="0">
                <a:solidFill>
                  <a:srgbClr val="F8CFC7"/>
                </a:solidFill>
              </a:rPr>
              <a:t>COSMO-2E</a:t>
            </a:r>
            <a:r>
              <a:rPr lang="en-GB" dirty="0" smtClean="0"/>
              <a:t> and </a:t>
            </a:r>
            <a:r>
              <a:rPr lang="en-GB" dirty="0" smtClean="0">
                <a:solidFill>
                  <a:srgbClr val="9D0000"/>
                </a:solidFill>
              </a:rPr>
              <a:t>COSMO-E</a:t>
            </a:r>
          </a:p>
          <a:p>
            <a:endParaRPr lang="en-GB" dirty="0" smtClean="0"/>
          </a:p>
          <a:p>
            <a:r>
              <a:rPr lang="en-GB" dirty="0" smtClean="0"/>
              <a:t>Example: wind speed, summer 2019</a:t>
            </a:r>
          </a:p>
        </p:txBody>
      </p:sp>
      <p:cxnSp>
        <p:nvCxnSpPr>
          <p:cNvPr id="7" name="Gerade Verbindung mit Pfeil 6"/>
          <p:cNvCxnSpPr/>
          <p:nvPr/>
        </p:nvCxnSpPr>
        <p:spPr bwMode="auto">
          <a:xfrm>
            <a:off x="6230983" y="2312126"/>
            <a:ext cx="0" cy="67926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A6CDFD"/>
            </a:solidFill>
            <a:prstDash val="solid"/>
            <a:round/>
            <a:headEnd type="triangl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" name="Gerade Verbindung mit Pfeil 7"/>
          <p:cNvCxnSpPr/>
          <p:nvPr/>
        </p:nvCxnSpPr>
        <p:spPr bwMode="auto">
          <a:xfrm>
            <a:off x="6500949" y="2170611"/>
            <a:ext cx="0" cy="873035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9D0000"/>
            </a:solidFill>
            <a:prstDash val="solid"/>
            <a:round/>
            <a:headEnd type="triangl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" name="Textfeld 8"/>
          <p:cNvSpPr txBox="1"/>
          <p:nvPr/>
        </p:nvSpPr>
        <p:spPr>
          <a:xfrm>
            <a:off x="6760029" y="4297383"/>
            <a:ext cx="11415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/>
              <a:t>Lead Time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1705529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Ranked Probability Skill Score RPSS</a:t>
            </a:r>
            <a:endParaRPr lang="en-GB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3543" y="893791"/>
            <a:ext cx="4041541" cy="3367951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6564223" y="893790"/>
            <a:ext cx="2004075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GB" sz="1200" dirty="0" smtClean="0">
                <a:solidFill>
                  <a:srgbClr val="942BF6"/>
                </a:solidFill>
              </a:rPr>
              <a:t>COSMO-1E (new settings)</a:t>
            </a:r>
          </a:p>
          <a:p>
            <a:r>
              <a:rPr lang="en-GB" sz="1200" dirty="0" smtClean="0">
                <a:solidFill>
                  <a:srgbClr val="0FCF0F"/>
                </a:solidFill>
              </a:rPr>
              <a:t>COSMO-2E (new settings)</a:t>
            </a:r>
          </a:p>
          <a:p>
            <a:r>
              <a:rPr lang="en-GB" sz="1200" dirty="0" smtClean="0">
                <a:solidFill>
                  <a:srgbClr val="AC1D13"/>
                </a:solidFill>
              </a:rPr>
              <a:t>COSMO-E (old 2 km res.)</a:t>
            </a:r>
            <a:endParaRPr lang="en-GB" sz="1200" dirty="0">
              <a:solidFill>
                <a:srgbClr val="0FCF0F"/>
              </a:solidFill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1254035" y="1169126"/>
            <a:ext cx="2815046" cy="23544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The RPSS of </a:t>
            </a:r>
            <a:r>
              <a:rPr lang="en-GB" dirty="0" smtClean="0">
                <a:solidFill>
                  <a:srgbClr val="942BF6"/>
                </a:solidFill>
              </a:rPr>
              <a:t>COSMO-1E</a:t>
            </a:r>
            <a:r>
              <a:rPr lang="en-GB" dirty="0" smtClean="0"/>
              <a:t> is </a:t>
            </a:r>
            <a:r>
              <a:rPr lang="en-GB" b="1" dirty="0" smtClean="0"/>
              <a:t>better for most parameters </a:t>
            </a:r>
            <a:r>
              <a:rPr lang="en-GB" dirty="0" smtClean="0"/>
              <a:t>and most seasons</a:t>
            </a:r>
          </a:p>
          <a:p>
            <a:endParaRPr lang="en-GB" dirty="0"/>
          </a:p>
          <a:p>
            <a:r>
              <a:rPr lang="en-GB" dirty="0" smtClean="0"/>
              <a:t>Example: RPSS T2m, </a:t>
            </a:r>
            <a:r>
              <a:rPr lang="en-GB" dirty="0" smtClean="0"/>
              <a:t>autumn </a:t>
            </a:r>
            <a:r>
              <a:rPr lang="en-GB" dirty="0" smtClean="0"/>
              <a:t>2019</a:t>
            </a:r>
            <a:endParaRPr lang="en-GB" dirty="0"/>
          </a:p>
        </p:txBody>
      </p:sp>
      <p:cxnSp>
        <p:nvCxnSpPr>
          <p:cNvPr id="6" name="Gerade Verbindung mit Pfeil 5"/>
          <p:cNvCxnSpPr/>
          <p:nvPr/>
        </p:nvCxnSpPr>
        <p:spPr bwMode="auto">
          <a:xfrm flipV="1">
            <a:off x="4765649" y="2031270"/>
            <a:ext cx="0" cy="93399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942BF6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" name="Gerade Verbindung mit Pfeil 7"/>
          <p:cNvCxnSpPr/>
          <p:nvPr/>
        </p:nvCxnSpPr>
        <p:spPr bwMode="auto">
          <a:xfrm flipV="1">
            <a:off x="4765649" y="2965268"/>
            <a:ext cx="0" cy="685801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942BF6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" name="Textfeld 8"/>
          <p:cNvSpPr txBox="1"/>
          <p:nvPr/>
        </p:nvSpPr>
        <p:spPr>
          <a:xfrm>
            <a:off x="4765649" y="4059247"/>
            <a:ext cx="260916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/>
              <a:t>Lead Time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3745229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86179" y="185710"/>
            <a:ext cx="7802545" cy="708082"/>
          </a:xfrm>
        </p:spPr>
        <p:txBody>
          <a:bodyPr/>
          <a:lstStyle/>
          <a:p>
            <a:r>
              <a:rPr lang="en-GB" dirty="0" smtClean="0"/>
              <a:t>COSMO-1E vs COSMO-(2)E probabilistic</a:t>
            </a:r>
            <a:endParaRPr lang="en-GB" dirty="0">
              <a:solidFill>
                <a:srgbClr val="FF0000"/>
              </a:solidFill>
            </a:endParaRPr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 rotWithShape="1">
          <a:blip r:embed="rId2"/>
          <a:srcRect r="39415"/>
          <a:stretch/>
        </p:blipFill>
        <p:spPr>
          <a:xfrm>
            <a:off x="1258888" y="1103598"/>
            <a:ext cx="2054664" cy="1709976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8889" y="665160"/>
            <a:ext cx="3000684" cy="317253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4"/>
          <a:srcRect r="39289"/>
          <a:stretch/>
        </p:blipFill>
        <p:spPr>
          <a:xfrm>
            <a:off x="3912368" y="2850350"/>
            <a:ext cx="2056045" cy="1781424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5"/>
          <a:srcRect r="39401"/>
          <a:stretch/>
        </p:blipFill>
        <p:spPr>
          <a:xfrm>
            <a:off x="3916161" y="1000137"/>
            <a:ext cx="2052252" cy="1795713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6"/>
          <a:srcRect r="39386"/>
          <a:stretch/>
        </p:blipFill>
        <p:spPr>
          <a:xfrm>
            <a:off x="1263485" y="2850350"/>
            <a:ext cx="2055647" cy="1786187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23028" y="3361714"/>
            <a:ext cx="1077242" cy="80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185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dirty="0"/>
              <a:t>Profile Verification: CRPS COSMO-1E vs </a:t>
            </a:r>
            <a:r>
              <a:rPr lang="en-GB" sz="2400" dirty="0" smtClean="0"/>
              <a:t>COSMO-2E</a:t>
            </a:r>
            <a:br>
              <a:rPr lang="en-GB" sz="2400" dirty="0" smtClean="0"/>
            </a:br>
            <a:r>
              <a:rPr lang="en-US" sz="1600" dirty="0" smtClean="0"/>
              <a:t>aggregated </a:t>
            </a:r>
            <a:r>
              <a:rPr lang="en-US" sz="1600" dirty="0"/>
              <a:t>over all initial times and all forecast ranges &gt; 0h</a:t>
            </a:r>
            <a:endParaRPr lang="en-GB" sz="1600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4624" y="914570"/>
            <a:ext cx="2200978" cy="4252375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94" y="898949"/>
            <a:ext cx="2221049" cy="4244552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94830" y="900054"/>
            <a:ext cx="2209794" cy="4243446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0770" y="867689"/>
            <a:ext cx="2205031" cy="4244551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308084" y="831062"/>
            <a:ext cx="1547949" cy="4154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Summer</a:t>
            </a:r>
            <a:endParaRPr lang="en-GB" dirty="0"/>
          </a:p>
        </p:txBody>
      </p:sp>
      <p:sp>
        <p:nvSpPr>
          <p:cNvPr id="9" name="Textfeld 8"/>
          <p:cNvSpPr txBox="1"/>
          <p:nvPr/>
        </p:nvSpPr>
        <p:spPr>
          <a:xfrm>
            <a:off x="2363260" y="793105"/>
            <a:ext cx="1442749" cy="4154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Autumn</a:t>
            </a:r>
            <a:endParaRPr lang="en-GB" dirty="0"/>
          </a:p>
        </p:txBody>
      </p:sp>
      <p:sp>
        <p:nvSpPr>
          <p:cNvPr id="10" name="Textfeld 9"/>
          <p:cNvSpPr txBox="1"/>
          <p:nvPr/>
        </p:nvSpPr>
        <p:spPr>
          <a:xfrm>
            <a:off x="5183847" y="831062"/>
            <a:ext cx="1547949" cy="4154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Winter</a:t>
            </a:r>
            <a:endParaRPr lang="en-GB" dirty="0"/>
          </a:p>
        </p:txBody>
      </p:sp>
      <p:sp>
        <p:nvSpPr>
          <p:cNvPr id="11" name="Textfeld 10"/>
          <p:cNvSpPr txBox="1"/>
          <p:nvPr/>
        </p:nvSpPr>
        <p:spPr>
          <a:xfrm>
            <a:off x="7153635" y="862427"/>
            <a:ext cx="1618074" cy="4154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Spring</a:t>
            </a:r>
            <a:endParaRPr lang="en-GB" dirty="0"/>
          </a:p>
        </p:txBody>
      </p:sp>
      <p:grpSp>
        <p:nvGrpSpPr>
          <p:cNvPr id="12" name="Gruppieren 11"/>
          <p:cNvGrpSpPr/>
          <p:nvPr/>
        </p:nvGrpSpPr>
        <p:grpSpPr>
          <a:xfrm>
            <a:off x="3751671" y="838293"/>
            <a:ext cx="2236510" cy="1015663"/>
            <a:chOff x="3744991" y="793105"/>
            <a:chExt cx="2236510" cy="1015663"/>
          </a:xfrm>
        </p:grpSpPr>
        <p:sp>
          <p:nvSpPr>
            <p:cNvPr id="13" name="Textfeld 12"/>
            <p:cNvSpPr txBox="1"/>
            <p:nvPr/>
          </p:nvSpPr>
          <p:spPr>
            <a:xfrm>
              <a:off x="3744991" y="793105"/>
              <a:ext cx="2236510" cy="101566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en-GB" sz="1200" dirty="0">
                  <a:solidFill>
                    <a:srgbClr val="2EFF22"/>
                  </a:solidFill>
                </a:rPr>
                <a:t>COSMO-1E better</a:t>
              </a:r>
            </a:p>
            <a:p>
              <a:r>
                <a:rPr lang="en-GB" sz="1200" dirty="0" smtClean="0">
                  <a:solidFill>
                    <a:srgbClr val="FF1807"/>
                  </a:solidFill>
                </a:rPr>
                <a:t>COSMO-2E better</a:t>
              </a:r>
            </a:p>
            <a:p>
              <a:r>
                <a:rPr lang="en-GB" sz="1200" dirty="0" smtClean="0">
                  <a:solidFill>
                    <a:srgbClr val="2EFF22"/>
                  </a:solidFill>
                </a:rPr>
                <a:t>       </a:t>
              </a:r>
              <a:r>
                <a:rPr lang="en-GB" sz="1200" dirty="0" smtClean="0"/>
                <a:t>significant (00 &amp; 12 UTC)</a:t>
              </a:r>
            </a:p>
            <a:p>
              <a:r>
                <a:rPr lang="en-GB" sz="1200" dirty="0"/>
                <a:t> </a:t>
              </a:r>
              <a:r>
                <a:rPr lang="en-GB" sz="1200" dirty="0" smtClean="0"/>
                <a:t>      significant (00 or 12 UTC)</a:t>
              </a:r>
            </a:p>
            <a:p>
              <a:r>
                <a:rPr lang="en-GB" sz="1200" dirty="0"/>
                <a:t> </a:t>
              </a:r>
              <a:r>
                <a:rPr lang="en-GB" sz="1200" dirty="0" smtClean="0"/>
                <a:t>      not significant</a:t>
              </a:r>
            </a:p>
          </p:txBody>
        </p:sp>
        <p:sp>
          <p:nvSpPr>
            <p:cNvPr id="14" name="Rechteck 13"/>
            <p:cNvSpPr/>
            <p:nvPr/>
          </p:nvSpPr>
          <p:spPr bwMode="auto">
            <a:xfrm>
              <a:off x="3851812" y="1418866"/>
              <a:ext cx="144761" cy="111717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5" name="Rechteck 14"/>
            <p:cNvSpPr/>
            <p:nvPr/>
          </p:nvSpPr>
          <p:spPr bwMode="auto">
            <a:xfrm>
              <a:off x="3897310" y="1591172"/>
              <a:ext cx="45719" cy="120278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16" name="Rechteck 15"/>
          <p:cNvSpPr/>
          <p:nvPr/>
        </p:nvSpPr>
        <p:spPr bwMode="auto">
          <a:xfrm>
            <a:off x="3806009" y="1291748"/>
            <a:ext cx="245601" cy="120278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6604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15913" y="185709"/>
            <a:ext cx="7516008" cy="708082"/>
          </a:xfrm>
        </p:spPr>
        <p:txBody>
          <a:bodyPr/>
          <a:lstStyle/>
          <a:p>
            <a:r>
              <a:rPr lang="en-GB" sz="2400" dirty="0" smtClean="0"/>
              <a:t>Profile Verification: CRPS COSMO-1E vs COSMO-E</a:t>
            </a:r>
            <a:r>
              <a:rPr lang="en-GB" sz="2400" dirty="0"/>
              <a:t/>
            </a:r>
            <a:br>
              <a:rPr lang="en-GB" sz="2400" dirty="0"/>
            </a:br>
            <a:r>
              <a:rPr lang="en-US" sz="1600" dirty="0" smtClean="0"/>
              <a:t>aggregated </a:t>
            </a:r>
            <a:r>
              <a:rPr lang="en-US" sz="1600" dirty="0"/>
              <a:t>over all initial times and all forecast ranges &gt; </a:t>
            </a:r>
            <a:r>
              <a:rPr lang="en-US" sz="1600" dirty="0" smtClean="0"/>
              <a:t>0h</a:t>
            </a:r>
            <a:endParaRPr lang="en-GB" sz="1600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93790"/>
            <a:ext cx="2224588" cy="4246456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01459" y="893791"/>
            <a:ext cx="2223747" cy="4249709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76620" y="893791"/>
            <a:ext cx="2224839" cy="4267402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21642" y="846692"/>
            <a:ext cx="2269989" cy="4312438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308084" y="854612"/>
            <a:ext cx="1547949" cy="4154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Summer</a:t>
            </a:r>
            <a:endParaRPr lang="en-GB" dirty="0"/>
          </a:p>
        </p:txBody>
      </p:sp>
      <p:sp>
        <p:nvSpPr>
          <p:cNvPr id="9" name="Textfeld 8"/>
          <p:cNvSpPr txBox="1"/>
          <p:nvPr/>
        </p:nvSpPr>
        <p:spPr>
          <a:xfrm>
            <a:off x="2363260" y="854612"/>
            <a:ext cx="1442749" cy="4154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Autumn</a:t>
            </a:r>
            <a:endParaRPr lang="en-GB" dirty="0"/>
          </a:p>
        </p:txBody>
      </p:sp>
      <p:sp>
        <p:nvSpPr>
          <p:cNvPr id="10" name="Textfeld 9"/>
          <p:cNvSpPr txBox="1"/>
          <p:nvPr/>
        </p:nvSpPr>
        <p:spPr>
          <a:xfrm>
            <a:off x="5183847" y="854612"/>
            <a:ext cx="1547949" cy="4154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Winter</a:t>
            </a:r>
            <a:endParaRPr lang="en-GB" dirty="0"/>
          </a:p>
        </p:txBody>
      </p:sp>
      <p:sp>
        <p:nvSpPr>
          <p:cNvPr id="11" name="Textfeld 10"/>
          <p:cNvSpPr txBox="1"/>
          <p:nvPr/>
        </p:nvSpPr>
        <p:spPr>
          <a:xfrm>
            <a:off x="7153635" y="854612"/>
            <a:ext cx="1618074" cy="4154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Spring</a:t>
            </a:r>
            <a:endParaRPr lang="en-GB" dirty="0"/>
          </a:p>
        </p:txBody>
      </p:sp>
      <p:grpSp>
        <p:nvGrpSpPr>
          <p:cNvPr id="16" name="Gruppieren 15"/>
          <p:cNvGrpSpPr/>
          <p:nvPr/>
        </p:nvGrpSpPr>
        <p:grpSpPr>
          <a:xfrm>
            <a:off x="3751671" y="838293"/>
            <a:ext cx="1441420" cy="1015663"/>
            <a:chOff x="3744991" y="793105"/>
            <a:chExt cx="1441420" cy="1015663"/>
          </a:xfrm>
        </p:grpSpPr>
        <p:sp>
          <p:nvSpPr>
            <p:cNvPr id="7" name="Textfeld 6"/>
            <p:cNvSpPr txBox="1"/>
            <p:nvPr/>
          </p:nvSpPr>
          <p:spPr>
            <a:xfrm>
              <a:off x="3744991" y="793105"/>
              <a:ext cx="1441420" cy="101566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en-GB" sz="1200" dirty="0">
                  <a:solidFill>
                    <a:srgbClr val="2EFF22"/>
                  </a:solidFill>
                </a:rPr>
                <a:t>COSMO-1E better</a:t>
              </a:r>
            </a:p>
            <a:p>
              <a:r>
                <a:rPr lang="en-GB" sz="1200" dirty="0" smtClean="0">
                  <a:solidFill>
                    <a:srgbClr val="FF1807"/>
                  </a:solidFill>
                </a:rPr>
                <a:t>COSMO-E better</a:t>
              </a:r>
            </a:p>
            <a:p>
              <a:endParaRPr lang="en-GB" sz="1200" dirty="0" smtClean="0">
                <a:solidFill>
                  <a:srgbClr val="2EFF22"/>
                </a:solidFill>
              </a:endParaRPr>
            </a:p>
            <a:p>
              <a:r>
                <a:rPr lang="en-GB" sz="1200" dirty="0"/>
                <a:t> </a:t>
              </a:r>
              <a:r>
                <a:rPr lang="en-GB" sz="1200" dirty="0" smtClean="0"/>
                <a:t>   significant</a:t>
              </a:r>
            </a:p>
            <a:p>
              <a:r>
                <a:rPr lang="en-GB" sz="1200" dirty="0"/>
                <a:t> </a:t>
              </a:r>
              <a:r>
                <a:rPr lang="en-GB" sz="1200" dirty="0" smtClean="0"/>
                <a:t>   not significant</a:t>
              </a:r>
            </a:p>
          </p:txBody>
        </p:sp>
        <p:sp>
          <p:nvSpPr>
            <p:cNvPr id="14" name="Rechteck 13"/>
            <p:cNvSpPr/>
            <p:nvPr/>
          </p:nvSpPr>
          <p:spPr bwMode="auto">
            <a:xfrm>
              <a:off x="3799774" y="1418866"/>
              <a:ext cx="166453" cy="120278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5" name="Rechteck 14"/>
            <p:cNvSpPr/>
            <p:nvPr/>
          </p:nvSpPr>
          <p:spPr bwMode="auto">
            <a:xfrm>
              <a:off x="3860140" y="1591172"/>
              <a:ext cx="45719" cy="120278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24410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/>
          <p:cNvSpPr>
            <a:spLocks noGrp="1"/>
          </p:cNvSpPr>
          <p:nvPr>
            <p:ph type="body" sz="quarter" idx="15"/>
          </p:nvPr>
        </p:nvSpPr>
        <p:spPr>
          <a:xfrm>
            <a:off x="1179830" y="974857"/>
            <a:ext cx="7527926" cy="2903724"/>
          </a:xfrm>
        </p:spPr>
        <p:txBody>
          <a:bodyPr/>
          <a:lstStyle/>
          <a:p>
            <a:endParaRPr lang="en-GB" dirty="0" smtClean="0"/>
          </a:p>
          <a:p>
            <a:r>
              <a:rPr lang="en-GB" dirty="0" smtClean="0"/>
              <a:t>C</a:t>
            </a:r>
            <a:r>
              <a:rPr lang="en-US" dirty="0"/>
              <a:t>OSMO</a:t>
            </a:r>
            <a:r>
              <a:rPr lang="en-GB" dirty="0"/>
              <a:t>-1E </a:t>
            </a:r>
            <a:r>
              <a:rPr lang="en-GB" b="1" dirty="0" smtClean="0">
                <a:solidFill>
                  <a:srgbClr val="FF1807"/>
                </a:solidFill>
              </a:rPr>
              <a:t>better than </a:t>
            </a:r>
            <a:r>
              <a:rPr lang="en-GB" dirty="0" smtClean="0"/>
              <a:t>C</a:t>
            </a:r>
            <a:r>
              <a:rPr lang="en-US" dirty="0"/>
              <a:t>OSMO</a:t>
            </a:r>
            <a:r>
              <a:rPr lang="en-GB" dirty="0" smtClean="0"/>
              <a:t>-2E </a:t>
            </a:r>
            <a:r>
              <a:rPr lang="en-GB" dirty="0"/>
              <a:t>and </a:t>
            </a:r>
            <a:r>
              <a:rPr lang="en-GB" dirty="0" smtClean="0">
                <a:solidFill>
                  <a:srgbClr val="000000"/>
                </a:solidFill>
              </a:rPr>
              <a:t>C</a:t>
            </a:r>
            <a:r>
              <a:rPr lang="en-US" dirty="0"/>
              <a:t>OSMO</a:t>
            </a:r>
            <a:r>
              <a:rPr lang="en-GB" dirty="0" smtClean="0">
                <a:solidFill>
                  <a:srgbClr val="000000"/>
                </a:solidFill>
              </a:rPr>
              <a:t>-E</a:t>
            </a:r>
          </a:p>
          <a:p>
            <a:r>
              <a:rPr lang="en-GB" dirty="0" smtClean="0"/>
              <a:t>C</a:t>
            </a:r>
            <a:r>
              <a:rPr lang="en-US" dirty="0"/>
              <a:t>OSMO</a:t>
            </a:r>
            <a:r>
              <a:rPr lang="en-GB" dirty="0" smtClean="0"/>
              <a:t>-2E </a:t>
            </a:r>
            <a:r>
              <a:rPr lang="en-GB" b="1" dirty="0" smtClean="0">
                <a:solidFill>
                  <a:srgbClr val="0000FF"/>
                </a:solidFill>
              </a:rPr>
              <a:t>as good as </a:t>
            </a:r>
            <a:r>
              <a:rPr lang="en-GB" dirty="0" smtClean="0"/>
              <a:t>(profile) or </a:t>
            </a:r>
            <a:r>
              <a:rPr lang="en-US" b="1" dirty="0" smtClean="0">
                <a:solidFill>
                  <a:srgbClr val="0000FF"/>
                </a:solidFill>
              </a:rPr>
              <a:t>slightly </a:t>
            </a:r>
            <a:r>
              <a:rPr lang="en-US" b="1" dirty="0">
                <a:solidFill>
                  <a:srgbClr val="0000FF"/>
                </a:solidFill>
              </a:rPr>
              <a:t>better </a:t>
            </a:r>
            <a:r>
              <a:rPr lang="en-US" b="1" dirty="0" smtClean="0">
                <a:solidFill>
                  <a:srgbClr val="0000FF"/>
                </a:solidFill>
              </a:rPr>
              <a:t>than</a:t>
            </a:r>
            <a:r>
              <a:rPr lang="en-US" dirty="0" smtClean="0"/>
              <a:t> (surface) </a:t>
            </a:r>
            <a:r>
              <a:rPr lang="en-GB" dirty="0" smtClean="0"/>
              <a:t>C</a:t>
            </a:r>
            <a:r>
              <a:rPr lang="en-US" dirty="0"/>
              <a:t>OSMO</a:t>
            </a:r>
            <a:r>
              <a:rPr lang="en-GB" dirty="0" smtClean="0"/>
              <a:t>-E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COSMO-1E CTRL at short lead times is </a:t>
            </a:r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slightly better than 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(profile) or </a:t>
            </a:r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as good as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(surface) COSMO-1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COSMO-1E CTRL at long lead times is </a:t>
            </a:r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as good as 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(profile) or </a:t>
            </a:r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slightly better than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(surface) COSMO-1</a:t>
            </a:r>
          </a:p>
          <a:p>
            <a:endParaRPr lang="en-GB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Verification Summary	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10015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5"/>
          </p:nvPr>
        </p:nvSpPr>
        <p:spPr>
          <a:xfrm>
            <a:off x="1179830" y="1019709"/>
            <a:ext cx="7527926" cy="2484121"/>
          </a:xfrm>
        </p:spPr>
        <p:txBody>
          <a:bodyPr/>
          <a:lstStyle/>
          <a:p>
            <a:r>
              <a:rPr lang="en-GB" dirty="0" smtClean="0">
                <a:solidFill>
                  <a:srgbClr val="0000FF"/>
                </a:solidFill>
              </a:rPr>
              <a:t>Ensembles</a:t>
            </a:r>
            <a:r>
              <a:rPr lang="en-GB" dirty="0" smtClean="0"/>
              <a:t>, only!</a:t>
            </a:r>
          </a:p>
          <a:p>
            <a:pPr lvl="1"/>
            <a:r>
              <a:rPr lang="en-GB" dirty="0" smtClean="0"/>
              <a:t>Ensembles (still) </a:t>
            </a:r>
            <a:r>
              <a:rPr lang="en-GB" b="1" dirty="0" smtClean="0"/>
              <a:t>overconfident</a:t>
            </a:r>
            <a:r>
              <a:rPr lang="en-GB" dirty="0" smtClean="0"/>
              <a:t>, i.e., with too little spread, especially for </a:t>
            </a:r>
            <a:r>
              <a:rPr lang="en-GB" b="1" dirty="0" smtClean="0"/>
              <a:t>moisture </a:t>
            </a:r>
            <a:r>
              <a:rPr lang="en-GB" dirty="0" smtClean="0"/>
              <a:t>and temperature (most pronounced for lowermost troposphere, early forecast range, and winter)</a:t>
            </a:r>
          </a:p>
          <a:p>
            <a:r>
              <a:rPr lang="en-GB" dirty="0" smtClean="0"/>
              <a:t>still </a:t>
            </a:r>
            <a:r>
              <a:rPr lang="en-GB" dirty="0" smtClean="0">
                <a:solidFill>
                  <a:srgbClr val="0000FF"/>
                </a:solidFill>
              </a:rPr>
              <a:t>COSMO</a:t>
            </a:r>
            <a:r>
              <a:rPr lang="en-GB" dirty="0" smtClean="0"/>
              <a:t>, so by and large still the same «model-world»</a:t>
            </a:r>
          </a:p>
          <a:p>
            <a:pPr lvl="1"/>
            <a:r>
              <a:rPr lang="en-GB" b="1" dirty="0" smtClean="0">
                <a:solidFill>
                  <a:schemeClr val="accent1"/>
                </a:solidFill>
              </a:rPr>
              <a:t>smaller biases for T2m and Td2m </a:t>
            </a:r>
            <a:r>
              <a:rPr lang="en-GB" dirty="0" smtClean="0">
                <a:solidFill>
                  <a:schemeClr val="accent1"/>
                </a:solidFill>
              </a:rPr>
              <a:t>for </a:t>
            </a:r>
            <a:r>
              <a:rPr lang="en-GB" b="1" dirty="0" smtClean="0">
                <a:solidFill>
                  <a:schemeClr val="accent1"/>
                </a:solidFill>
              </a:rPr>
              <a:t>summer</a:t>
            </a:r>
            <a:r>
              <a:rPr lang="en-GB" dirty="0">
                <a:solidFill>
                  <a:schemeClr val="accent1"/>
                </a:solidFill>
              </a:rPr>
              <a:t> </a:t>
            </a:r>
            <a:r>
              <a:rPr lang="en-GB" dirty="0" smtClean="0">
                <a:solidFill>
                  <a:schemeClr val="accent1"/>
                </a:solidFill>
              </a:rPr>
              <a:t>and for T2m for autumn</a:t>
            </a:r>
          </a:p>
          <a:p>
            <a:pPr lvl="1"/>
            <a:r>
              <a:rPr lang="en-GB" dirty="0" smtClean="0"/>
              <a:t>slightly improved daily cycles for T2m for all seasons</a:t>
            </a:r>
          </a:p>
          <a:p>
            <a:pPr lvl="1"/>
            <a:r>
              <a:rPr lang="en-GB" dirty="0" smtClean="0"/>
              <a:t>possibly slightly too dry (Td2m, q</a:t>
            </a:r>
            <a:r>
              <a:rPr lang="en-GB" baseline="-25000" dirty="0" smtClean="0"/>
              <a:t>v</a:t>
            </a:r>
            <a:r>
              <a:rPr lang="en-GB" dirty="0" smtClean="0"/>
              <a:t> in PBL) for winter and autumn</a:t>
            </a:r>
          </a:p>
          <a:p>
            <a:pPr lvl="1"/>
            <a:r>
              <a:rPr lang="en-GB" dirty="0" smtClean="0"/>
              <a:t>slightly increased </a:t>
            </a:r>
            <a:r>
              <a:rPr lang="en-GB" b="1" dirty="0" smtClean="0"/>
              <a:t>biases</a:t>
            </a:r>
            <a:r>
              <a:rPr lang="en-GB" dirty="0" smtClean="0"/>
              <a:t> </a:t>
            </a:r>
            <a:r>
              <a:rPr lang="en-GB" b="1" dirty="0" smtClean="0"/>
              <a:t>before sunset </a:t>
            </a:r>
            <a:r>
              <a:rPr lang="en-GB" dirty="0" smtClean="0"/>
              <a:t>(too cold, </a:t>
            </a:r>
            <a:r>
              <a:rPr lang="en-GB" b="1" dirty="0" smtClean="0"/>
              <a:t>too moist</a:t>
            </a:r>
            <a:r>
              <a:rPr lang="en-GB" dirty="0" smtClean="0"/>
              <a:t>, too calm), most pronounced for </a:t>
            </a:r>
            <a:r>
              <a:rPr lang="en-GB" b="1" dirty="0" smtClean="0"/>
              <a:t>spring</a:t>
            </a:r>
            <a:r>
              <a:rPr lang="en-GB" dirty="0" smtClean="0"/>
              <a:t> and summer</a:t>
            </a:r>
          </a:p>
          <a:p>
            <a:pPr lvl="1"/>
            <a:r>
              <a:rPr lang="en-GB" dirty="0" smtClean="0"/>
              <a:t>minimal changes for precipitation; minor differences for clouds, radiation, sunshine duration, wind, and surface pressure</a:t>
            </a:r>
          </a:p>
          <a:p>
            <a:pPr lvl="1"/>
            <a:endParaRPr lang="en-GB" dirty="0" smtClean="0"/>
          </a:p>
          <a:p>
            <a:pPr lvl="1"/>
            <a:endParaRPr lang="en-GB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Expectations</a:t>
            </a:r>
            <a:r>
              <a:rPr lang="en-GB" dirty="0">
                <a:solidFill>
                  <a:srgbClr val="0000FF"/>
                </a:solidFill>
              </a:rPr>
              <a:t>*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010111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COSMO-1E &amp; COSMO-2E</a:t>
            </a:r>
            <a:endParaRPr lang="en-GB" dirty="0"/>
          </a:p>
        </p:txBody>
      </p:sp>
      <p:sp>
        <p:nvSpPr>
          <p:cNvPr id="4" name="Text Placeholder 67"/>
          <p:cNvSpPr txBox="1">
            <a:spLocks/>
          </p:cNvSpPr>
          <p:nvPr/>
        </p:nvSpPr>
        <p:spPr>
          <a:xfrm>
            <a:off x="1187450" y="1124338"/>
            <a:ext cx="7527926" cy="3323254"/>
          </a:xfrm>
          <a:prstGeom prst="rect">
            <a:avLst/>
          </a:prstGeom>
        </p:spPr>
        <p:txBody>
          <a:bodyPr/>
          <a:lstStyle>
            <a:lvl1pPr marL="266700" marR="0" indent="-2667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14375" indent="-257175" algn="l" rtl="0" eaLnBrk="1" fontAlgn="base" hangingPunct="1">
              <a:spcBef>
                <a:spcPct val="20000"/>
              </a:spcBef>
              <a:spcAft>
                <a:spcPct val="0"/>
              </a:spcAft>
              <a:buClrTx/>
              <a:buFont typeface="Symbol" panose="05050102010706020507" pitchFamily="18" charset="2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Tx/>
              <a:buChar char="•"/>
              <a:defRPr sz="16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0C0C0"/>
              </a:buClr>
              <a:buChar char="•"/>
              <a:defRPr sz="21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GB" b="1" kern="0" dirty="0" smtClean="0">
                <a:solidFill>
                  <a:srgbClr val="0000FF"/>
                </a:solidFill>
              </a:rPr>
              <a:t>COSMO-1E</a:t>
            </a:r>
            <a:endParaRPr lang="en-GB" kern="0" dirty="0" smtClean="0">
              <a:solidFill>
                <a:srgbClr val="0000FF"/>
              </a:solidFill>
            </a:endParaRPr>
          </a:p>
          <a:p>
            <a:pPr lvl="1"/>
            <a:r>
              <a:rPr lang="en-GB" kern="0" dirty="0" smtClean="0">
                <a:solidFill>
                  <a:srgbClr val="FF0000"/>
                </a:solidFill>
              </a:rPr>
              <a:t>11 Members </a:t>
            </a:r>
            <a:r>
              <a:rPr lang="en-GB" kern="0" dirty="0" smtClean="0"/>
              <a:t>at 1.1km mesh-size</a:t>
            </a:r>
          </a:p>
          <a:p>
            <a:pPr lvl="1"/>
            <a:r>
              <a:rPr lang="en-GB" kern="0" dirty="0" smtClean="0"/>
              <a:t>8x day up to +33/45h</a:t>
            </a:r>
          </a:p>
          <a:p>
            <a:pPr lvl="1"/>
            <a:r>
              <a:rPr lang="en-GB" kern="0" dirty="0" smtClean="0">
                <a:solidFill>
                  <a:srgbClr val="FF0000"/>
                </a:solidFill>
              </a:rPr>
              <a:t>ICs: KENDA analysis at 1.1km mesh-size</a:t>
            </a:r>
          </a:p>
          <a:p>
            <a:pPr lvl="1"/>
            <a:r>
              <a:rPr lang="en-GB" kern="0" dirty="0" smtClean="0">
                <a:solidFill>
                  <a:srgbClr val="FF0000"/>
                </a:solidFill>
              </a:rPr>
              <a:t>LBCs: IFS ENS </a:t>
            </a:r>
            <a:r>
              <a:rPr lang="en-GB" kern="0" dirty="0" smtClean="0"/>
              <a:t>(HRES for CTRL; ECMWF)</a:t>
            </a:r>
          </a:p>
          <a:p>
            <a:endParaRPr lang="en-GB" kern="0" dirty="0" smtClean="0"/>
          </a:p>
          <a:p>
            <a:r>
              <a:rPr lang="en-GB" b="1" kern="0" dirty="0" smtClean="0">
                <a:solidFill>
                  <a:srgbClr val="0000FF"/>
                </a:solidFill>
              </a:rPr>
              <a:t>COSMO-2E</a:t>
            </a:r>
            <a:endParaRPr lang="en-GB" kern="0" dirty="0" smtClean="0">
              <a:solidFill>
                <a:srgbClr val="0000FF"/>
              </a:solidFill>
            </a:endParaRPr>
          </a:p>
          <a:p>
            <a:pPr lvl="1"/>
            <a:r>
              <a:rPr lang="en-GB" kern="0" dirty="0" smtClean="0"/>
              <a:t>21 Members at 2.2km mesh-size</a:t>
            </a:r>
          </a:p>
          <a:p>
            <a:pPr lvl="1"/>
            <a:r>
              <a:rPr lang="en-GB" kern="0" dirty="0" smtClean="0">
                <a:solidFill>
                  <a:srgbClr val="FF0000"/>
                </a:solidFill>
              </a:rPr>
              <a:t>4x day </a:t>
            </a:r>
            <a:r>
              <a:rPr lang="en-GB" kern="0" dirty="0" smtClean="0"/>
              <a:t>up to +120h</a:t>
            </a:r>
          </a:p>
          <a:p>
            <a:pPr lvl="1"/>
            <a:r>
              <a:rPr lang="en-GB" kern="0" dirty="0" smtClean="0"/>
              <a:t>ICs: </a:t>
            </a:r>
            <a:r>
              <a:rPr lang="en-GB" kern="0" dirty="0" err="1" smtClean="0"/>
              <a:t>upscaled</a:t>
            </a:r>
            <a:r>
              <a:rPr lang="en-GB" kern="0" dirty="0" smtClean="0"/>
              <a:t> KENDA analysis</a:t>
            </a:r>
          </a:p>
          <a:p>
            <a:pPr lvl="1"/>
            <a:r>
              <a:rPr lang="en-GB" kern="0" dirty="0" smtClean="0"/>
              <a:t>LBCs: IFS ENS (ECMWF)</a:t>
            </a:r>
          </a:p>
          <a:p>
            <a:endParaRPr lang="en-GB" kern="0" dirty="0" smtClean="0"/>
          </a:p>
          <a:p>
            <a:pPr lvl="1"/>
            <a:endParaRPr lang="en-GB" kern="0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152716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5"/>
          </p:nvPr>
        </p:nvSpPr>
        <p:spPr>
          <a:xfrm>
            <a:off x="1179830" y="967244"/>
            <a:ext cx="7527926" cy="2484121"/>
          </a:xfrm>
        </p:spPr>
        <p:txBody>
          <a:bodyPr/>
          <a:lstStyle/>
          <a:p>
            <a:r>
              <a:rPr lang="en-GB" dirty="0" smtClean="0">
                <a:solidFill>
                  <a:srgbClr val="0000FF"/>
                </a:solidFill>
              </a:rPr>
              <a:t>KENDA</a:t>
            </a:r>
          </a:p>
          <a:p>
            <a:pPr lvl="1"/>
            <a:r>
              <a:rPr lang="en-GB" dirty="0" smtClean="0">
                <a:solidFill>
                  <a:schemeClr val="accent1"/>
                </a:solidFill>
              </a:rPr>
              <a:t>KENDA will profit from smaller systematic biases</a:t>
            </a:r>
          </a:p>
          <a:p>
            <a:pPr lvl="1"/>
            <a:r>
              <a:rPr lang="en-GB" dirty="0" smtClean="0"/>
              <a:t>problematic for large systematic biases and little observations (e.g. fog)</a:t>
            </a:r>
          </a:p>
          <a:p>
            <a:r>
              <a:rPr lang="en-GB" dirty="0" smtClean="0"/>
              <a:t>General</a:t>
            </a:r>
          </a:p>
          <a:p>
            <a:pPr lvl="1"/>
            <a:r>
              <a:rPr lang="en-GB" dirty="0" smtClean="0"/>
              <a:t>COSMO-1E CTRL at least as good as COSMO-1 (caveat: Td2m)</a:t>
            </a:r>
          </a:p>
          <a:p>
            <a:pPr lvl="1"/>
            <a:r>
              <a:rPr lang="en-GB" dirty="0" smtClean="0"/>
              <a:t>COSMO-2E at least as good as COSMO-E</a:t>
            </a:r>
          </a:p>
          <a:p>
            <a:pPr lvl="1"/>
            <a:r>
              <a:rPr lang="en-GB" b="1" dirty="0" smtClean="0">
                <a:solidFill>
                  <a:srgbClr val="FF0000"/>
                </a:solidFill>
              </a:rPr>
              <a:t>COSMO-1E significantly better than COSMO-2E</a:t>
            </a:r>
          </a:p>
          <a:p>
            <a:endParaRPr lang="en-GB" dirty="0" smtClean="0">
              <a:solidFill>
                <a:srgbClr val="0000FF"/>
              </a:solidFill>
            </a:endParaRPr>
          </a:p>
          <a:p>
            <a:endParaRPr lang="en-GB" dirty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en-GB" dirty="0" smtClean="0">
                <a:solidFill>
                  <a:srgbClr val="0000FF"/>
                </a:solidFill>
              </a:rPr>
              <a:t>*</a:t>
            </a:r>
            <a:r>
              <a:rPr lang="en-GB" baseline="30000" dirty="0" smtClean="0">
                <a:solidFill>
                  <a:srgbClr val="0000FF"/>
                </a:solidFill>
              </a:rPr>
              <a:t>)</a:t>
            </a:r>
            <a:r>
              <a:rPr lang="en-GB" dirty="0" smtClean="0">
                <a:solidFill>
                  <a:srgbClr val="0000FF"/>
                </a:solidFill>
              </a:rPr>
              <a:t> the small print …</a:t>
            </a:r>
          </a:p>
          <a:p>
            <a:pPr lvl="1"/>
            <a:r>
              <a:rPr lang="en-GB" dirty="0" smtClean="0"/>
              <a:t>most surprises expected for moisture related quantities in spring &amp; winter</a:t>
            </a:r>
          </a:p>
          <a:p>
            <a:pPr lvl="1"/>
            <a:endParaRPr lang="en-GB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Expectations</a:t>
            </a:r>
            <a:r>
              <a:rPr lang="en-GB" dirty="0">
                <a:solidFill>
                  <a:srgbClr val="0000FF"/>
                </a:solidFill>
              </a:rPr>
              <a:t>*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488451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tertitel 1"/>
          <p:cNvSpPr>
            <a:spLocks noGrp="1"/>
          </p:cNvSpPr>
          <p:nvPr>
            <p:ph type="subTitle" idx="1"/>
          </p:nvPr>
        </p:nvSpPr>
        <p:spPr>
          <a:xfrm>
            <a:off x="1532413" y="1500867"/>
            <a:ext cx="6081933" cy="2133875"/>
          </a:xfrm>
        </p:spPr>
        <p:txBody>
          <a:bodyPr/>
          <a:lstStyle/>
          <a:p>
            <a:pPr lvl="0" algn="ctr"/>
            <a:r>
              <a:rPr lang="en-GB" sz="5400" dirty="0" smtClean="0">
                <a:solidFill>
                  <a:srgbClr val="FF0000"/>
                </a:solidFill>
              </a:rPr>
              <a:t>Thanks, </a:t>
            </a:r>
            <a:br>
              <a:rPr lang="en-GB" sz="5400" dirty="0" smtClean="0">
                <a:solidFill>
                  <a:srgbClr val="FF0000"/>
                </a:solidFill>
              </a:rPr>
            </a:br>
            <a:r>
              <a:rPr lang="en-GB" sz="5400" dirty="0" smtClean="0">
                <a:solidFill>
                  <a:srgbClr val="FF0000"/>
                </a:solidFill>
              </a:rPr>
              <a:t>Jan-Peter &amp; </a:t>
            </a:r>
            <a:r>
              <a:rPr lang="en-GB" sz="5400" dirty="0" err="1">
                <a:solidFill>
                  <a:srgbClr val="FF0000"/>
                </a:solidFill>
              </a:rPr>
              <a:t>G</a:t>
            </a:r>
            <a:r>
              <a:rPr lang="en-GB" sz="5400" dirty="0" err="1" smtClean="0">
                <a:solidFill>
                  <a:srgbClr val="FF0000"/>
                </a:solidFill>
              </a:rPr>
              <a:t>erd</a:t>
            </a:r>
            <a:r>
              <a:rPr lang="en-GB" sz="5400" dirty="0" smtClean="0">
                <a:solidFill>
                  <a:srgbClr val="FF0000"/>
                </a:solidFill>
              </a:rPr>
              <a:t>!</a:t>
            </a:r>
            <a:endParaRPr lang="en-GB" sz="5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5475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31483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531033" y="1031194"/>
            <a:ext cx="6556160" cy="2018630"/>
          </a:xfrm>
        </p:spPr>
        <p:txBody>
          <a:bodyPr/>
          <a:lstStyle/>
          <a:p>
            <a:r>
              <a:rPr lang="en-GB" sz="2400" dirty="0" smtClean="0">
                <a:solidFill>
                  <a:srgbClr val="FF0000"/>
                </a:solidFill>
              </a:rPr>
              <a:t>Migration to COSMO version 5.07 (from 5.0++)</a:t>
            </a:r>
            <a:br>
              <a:rPr lang="en-GB" sz="2400" dirty="0" smtClean="0">
                <a:solidFill>
                  <a:srgbClr val="FF0000"/>
                </a:solidFill>
              </a:rPr>
            </a:br>
            <a:endParaRPr lang="en-GB" sz="2400" dirty="0" smtClean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err="1" smtClean="0"/>
              <a:t>Namelist</a:t>
            </a:r>
            <a:r>
              <a:rPr lang="en-GB" sz="1600" dirty="0" smtClean="0"/>
              <a:t> settings: “Standard”, i.e. no “fundamental” differences to neither COSMO-E nor COSMO-D2-EPS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>
                <a:solidFill>
                  <a:srgbClr val="0000FF"/>
                </a:solidFill>
              </a:rPr>
              <a:t>Problem in pre-operational runs observed in early spring:</a:t>
            </a:r>
          </a:p>
          <a:p>
            <a:pPr marL="1028700" lvl="1">
              <a:buClrTx/>
              <a:buFont typeface="Arial" panose="020B0604020202020204" pitchFamily="34" charset="0"/>
              <a:buChar char="•"/>
            </a:pPr>
            <a:r>
              <a:rPr lang="en-GB" sz="1600" dirty="0" smtClean="0">
                <a:solidFill>
                  <a:srgbClr val="0000FF"/>
                </a:solidFill>
                <a:ea typeface="+mn-ea"/>
                <a:cs typeface="+mn-cs"/>
              </a:rPr>
              <a:t>Td2m too high (too moist), especially in spring 2020</a:t>
            </a:r>
          </a:p>
          <a:p>
            <a:pPr marL="1028700" lvl="1">
              <a:buClrTx/>
              <a:buFont typeface="Arial" panose="020B0604020202020204" pitchFamily="34" charset="0"/>
              <a:buChar char="•"/>
            </a:pPr>
            <a:r>
              <a:rPr lang="en-GB" sz="1600" dirty="0" smtClean="0">
                <a:solidFill>
                  <a:srgbClr val="0000FF"/>
                </a:solidFill>
                <a:ea typeface="+mn-ea"/>
                <a:cs typeface="+mn-cs"/>
              </a:rPr>
              <a:t>soil much wetter than for COSMO-E</a:t>
            </a:r>
            <a:endParaRPr lang="en-GB" sz="1600" b="1" dirty="0" smtClean="0">
              <a:solidFill>
                <a:srgbClr val="0000FF"/>
              </a:solidFill>
            </a:endParaRPr>
          </a:p>
          <a:p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3675909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Problem (!): </a:t>
            </a:r>
            <a:r>
              <a:rPr lang="en-GB" dirty="0" smtClean="0">
                <a:solidFill>
                  <a:srgbClr val="0000FF"/>
                </a:solidFill>
              </a:rPr>
              <a:t>Td2m</a:t>
            </a:r>
            <a:r>
              <a:rPr lang="en-GB" dirty="0" smtClean="0"/>
              <a:t> in March 2020</a:t>
            </a:r>
            <a:endParaRPr lang="en-GB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55"/>
          <a:stretch/>
        </p:blipFill>
        <p:spPr>
          <a:xfrm>
            <a:off x="798408" y="1279483"/>
            <a:ext cx="4050001" cy="2606717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67" b="51377"/>
          <a:stretch/>
        </p:blipFill>
        <p:spPr>
          <a:xfrm>
            <a:off x="5065344" y="2235925"/>
            <a:ext cx="3860659" cy="1645921"/>
          </a:xfrm>
          <a:prstGeom prst="rect">
            <a:avLst/>
          </a:prstGeom>
        </p:spPr>
      </p:pic>
      <p:cxnSp>
        <p:nvCxnSpPr>
          <p:cNvPr id="6" name="Gerade Verbindung mit Pfeil 5"/>
          <p:cNvCxnSpPr/>
          <p:nvPr/>
        </p:nvCxnSpPr>
        <p:spPr bwMode="auto">
          <a:xfrm>
            <a:off x="2945673" y="2076994"/>
            <a:ext cx="0" cy="326571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triangl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" name="Gerade Verbindung mit Pfeil 6"/>
          <p:cNvCxnSpPr/>
          <p:nvPr/>
        </p:nvCxnSpPr>
        <p:spPr bwMode="auto">
          <a:xfrm>
            <a:off x="3548742" y="1896292"/>
            <a:ext cx="0" cy="326571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triangl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" name="Gerade Verbindung mit Pfeil 7"/>
          <p:cNvCxnSpPr/>
          <p:nvPr/>
        </p:nvCxnSpPr>
        <p:spPr bwMode="auto">
          <a:xfrm>
            <a:off x="8045582" y="2699657"/>
            <a:ext cx="0" cy="275687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triangl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" name="Ellipse 8"/>
          <p:cNvSpPr/>
          <p:nvPr/>
        </p:nvSpPr>
        <p:spPr bwMode="auto">
          <a:xfrm>
            <a:off x="6909084" y="2360023"/>
            <a:ext cx="1791820" cy="1050879"/>
          </a:xfrm>
          <a:prstGeom prst="ellips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2403566" y="3886535"/>
            <a:ext cx="8418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/>
              <a:t>Daytime</a:t>
            </a:r>
            <a:endParaRPr lang="en-GB" sz="1400" dirty="0"/>
          </a:p>
        </p:txBody>
      </p:sp>
      <p:sp>
        <p:nvSpPr>
          <p:cNvPr id="11" name="Textfeld 10"/>
          <p:cNvSpPr txBox="1"/>
          <p:nvPr/>
        </p:nvSpPr>
        <p:spPr>
          <a:xfrm>
            <a:off x="6621313" y="3881846"/>
            <a:ext cx="5755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/>
              <a:t>Time</a:t>
            </a:r>
            <a:endParaRPr lang="en-GB" sz="1400" dirty="0"/>
          </a:p>
        </p:txBody>
      </p:sp>
      <p:sp>
        <p:nvSpPr>
          <p:cNvPr id="16" name="Freihandform 15"/>
          <p:cNvSpPr/>
          <p:nvPr/>
        </p:nvSpPr>
        <p:spPr bwMode="auto">
          <a:xfrm>
            <a:off x="4931217" y="2344783"/>
            <a:ext cx="145524" cy="1358537"/>
          </a:xfrm>
          <a:custGeom>
            <a:avLst/>
            <a:gdLst>
              <a:gd name="connsiteX0" fmla="*/ 137172 w 145524"/>
              <a:gd name="connsiteY0" fmla="*/ 0 h 1358537"/>
              <a:gd name="connsiteX1" fmla="*/ 12 w 145524"/>
              <a:gd name="connsiteY1" fmla="*/ 398417 h 1358537"/>
              <a:gd name="connsiteX2" fmla="*/ 143703 w 145524"/>
              <a:gd name="connsiteY2" fmla="*/ 796834 h 1358537"/>
              <a:gd name="connsiteX3" fmla="*/ 84921 w 145524"/>
              <a:gd name="connsiteY3" fmla="*/ 1149531 h 1358537"/>
              <a:gd name="connsiteX4" fmla="*/ 143703 w 145524"/>
              <a:gd name="connsiteY4" fmla="*/ 1358537 h 1358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5524" h="1358537">
                <a:moveTo>
                  <a:pt x="137172" y="0"/>
                </a:moveTo>
                <a:cubicBezTo>
                  <a:pt x="68047" y="132805"/>
                  <a:pt x="-1077" y="265611"/>
                  <a:pt x="12" y="398417"/>
                </a:cubicBezTo>
                <a:cubicBezTo>
                  <a:pt x="1100" y="531223"/>
                  <a:pt x="129552" y="671648"/>
                  <a:pt x="143703" y="796834"/>
                </a:cubicBezTo>
                <a:cubicBezTo>
                  <a:pt x="157854" y="922020"/>
                  <a:pt x="84921" y="1055914"/>
                  <a:pt x="84921" y="1149531"/>
                </a:cubicBezTo>
                <a:cubicBezTo>
                  <a:pt x="84921" y="1243148"/>
                  <a:pt x="114312" y="1300842"/>
                  <a:pt x="143703" y="1358537"/>
                </a:cubicBez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3461569" y="976535"/>
            <a:ext cx="1542410" cy="83099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GB" sz="1200" dirty="0" smtClean="0">
                <a:solidFill>
                  <a:srgbClr val="BBD8FD"/>
                </a:solidFill>
              </a:rPr>
              <a:t>COSMO-1E Control</a:t>
            </a:r>
          </a:p>
          <a:p>
            <a:r>
              <a:rPr lang="en-GB" sz="1200" dirty="0" smtClean="0">
                <a:solidFill>
                  <a:srgbClr val="F9D3CB"/>
                </a:solidFill>
              </a:rPr>
              <a:t>COSMO-2E Control</a:t>
            </a:r>
          </a:p>
          <a:p>
            <a:r>
              <a:rPr lang="en-GB" sz="1200" dirty="0" smtClean="0">
                <a:solidFill>
                  <a:srgbClr val="F4A24B"/>
                </a:solidFill>
              </a:rPr>
              <a:t>COSMO-E Control</a:t>
            </a:r>
          </a:p>
          <a:p>
            <a:r>
              <a:rPr lang="en-GB" sz="1200" dirty="0" smtClean="0">
                <a:solidFill>
                  <a:srgbClr val="FF0101"/>
                </a:solidFill>
              </a:rPr>
              <a:t>COSMO-1</a:t>
            </a:r>
            <a:endParaRPr lang="en-GB" sz="1200" dirty="0">
              <a:solidFill>
                <a:srgbClr val="FF0101"/>
              </a:solidFill>
            </a:endParaRPr>
          </a:p>
        </p:txBody>
      </p:sp>
      <p:sp>
        <p:nvSpPr>
          <p:cNvPr id="19" name="Textfeld 18"/>
          <p:cNvSpPr txBox="1"/>
          <p:nvPr/>
        </p:nvSpPr>
        <p:spPr>
          <a:xfrm>
            <a:off x="1186180" y="798119"/>
            <a:ext cx="14993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/>
              <a:t>Bias T</a:t>
            </a:r>
            <a:r>
              <a:rPr lang="en-GB" sz="2000" baseline="-25000" dirty="0" smtClean="0"/>
              <a:t>d</a:t>
            </a:r>
            <a:r>
              <a:rPr lang="en-GB" sz="2000" dirty="0" smtClean="0"/>
              <a:t> 2 m</a:t>
            </a:r>
            <a:endParaRPr lang="en-GB" sz="2000" dirty="0"/>
          </a:p>
        </p:txBody>
      </p:sp>
      <p:sp>
        <p:nvSpPr>
          <p:cNvPr id="20" name="Textfeld 19"/>
          <p:cNvSpPr txBox="1"/>
          <p:nvPr/>
        </p:nvSpPr>
        <p:spPr>
          <a:xfrm>
            <a:off x="1289599" y="1476662"/>
            <a:ext cx="1505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dirty="0" smtClean="0"/>
              <a:t>Diurnal cycle</a:t>
            </a:r>
            <a:endParaRPr lang="en-GB" sz="1800" dirty="0"/>
          </a:p>
        </p:txBody>
      </p:sp>
      <p:sp>
        <p:nvSpPr>
          <p:cNvPr id="21" name="Textfeld 20"/>
          <p:cNvSpPr txBox="1"/>
          <p:nvPr/>
        </p:nvSpPr>
        <p:spPr>
          <a:xfrm>
            <a:off x="6149881" y="1724441"/>
            <a:ext cx="13687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dirty="0" smtClean="0"/>
              <a:t>Time series</a:t>
            </a:r>
            <a:endParaRPr lang="en-GB" sz="1800" dirty="0"/>
          </a:p>
        </p:txBody>
      </p:sp>
      <p:sp>
        <p:nvSpPr>
          <p:cNvPr id="22" name="Textfeld 21"/>
          <p:cNvSpPr txBox="1"/>
          <p:nvPr/>
        </p:nvSpPr>
        <p:spPr>
          <a:xfrm>
            <a:off x="1283527" y="1755218"/>
            <a:ext cx="15260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/>
              <a:t>Lead Time 01-12</a:t>
            </a:r>
            <a:endParaRPr lang="en-GB" sz="1400" dirty="0"/>
          </a:p>
        </p:txBody>
      </p:sp>
      <p:sp>
        <p:nvSpPr>
          <p:cNvPr id="17" name="Rechteck 16"/>
          <p:cNvSpPr/>
          <p:nvPr/>
        </p:nvSpPr>
        <p:spPr bwMode="auto">
          <a:xfrm>
            <a:off x="2981093" y="1961467"/>
            <a:ext cx="105605" cy="54384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3" name="Rechteck 22"/>
          <p:cNvSpPr/>
          <p:nvPr/>
        </p:nvSpPr>
        <p:spPr bwMode="auto">
          <a:xfrm>
            <a:off x="1186180" y="2076994"/>
            <a:ext cx="97347" cy="837191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9891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Cloud Cover March 2020</a:t>
            </a:r>
            <a:endParaRPr lang="en-GB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53"/>
          <a:stretch/>
        </p:blipFill>
        <p:spPr>
          <a:xfrm>
            <a:off x="2344783" y="798467"/>
            <a:ext cx="5515794" cy="3546566"/>
          </a:xfrm>
          <a:prstGeom prst="rect">
            <a:avLst/>
          </a:prstGeom>
        </p:spPr>
      </p:pic>
      <p:sp>
        <p:nvSpPr>
          <p:cNvPr id="6" name="Rechteck 5"/>
          <p:cNvSpPr/>
          <p:nvPr/>
        </p:nvSpPr>
        <p:spPr bwMode="auto">
          <a:xfrm>
            <a:off x="5310093" y="2426938"/>
            <a:ext cx="141835" cy="54891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8" name="Gerade Verbindung mit Pfeil 7"/>
          <p:cNvCxnSpPr/>
          <p:nvPr/>
        </p:nvCxnSpPr>
        <p:spPr bwMode="auto">
          <a:xfrm>
            <a:off x="3657599" y="2481589"/>
            <a:ext cx="1" cy="318096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triangl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Gerade Verbindung mit Pfeil 8"/>
          <p:cNvCxnSpPr/>
          <p:nvPr/>
        </p:nvCxnSpPr>
        <p:spPr bwMode="auto">
          <a:xfrm>
            <a:off x="5195781" y="2600850"/>
            <a:ext cx="1" cy="318096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triangl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" name="Textfeld 9"/>
          <p:cNvSpPr txBox="1"/>
          <p:nvPr/>
        </p:nvSpPr>
        <p:spPr>
          <a:xfrm>
            <a:off x="4153363" y="4321774"/>
            <a:ext cx="231346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/>
              <a:t>Daytime</a:t>
            </a:r>
            <a:endParaRPr lang="en-GB" sz="1400" dirty="0"/>
          </a:p>
        </p:txBody>
      </p:sp>
      <p:sp>
        <p:nvSpPr>
          <p:cNvPr id="11" name="Textfeld 10"/>
          <p:cNvSpPr txBox="1"/>
          <p:nvPr/>
        </p:nvSpPr>
        <p:spPr>
          <a:xfrm>
            <a:off x="3170653" y="1121992"/>
            <a:ext cx="14269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/>
              <a:t>Bias CLCT</a:t>
            </a:r>
            <a:endParaRPr lang="en-GB" sz="2000" dirty="0"/>
          </a:p>
        </p:txBody>
      </p:sp>
      <p:sp>
        <p:nvSpPr>
          <p:cNvPr id="12" name="Textfeld 11"/>
          <p:cNvSpPr txBox="1"/>
          <p:nvPr/>
        </p:nvSpPr>
        <p:spPr>
          <a:xfrm>
            <a:off x="757624" y="1688274"/>
            <a:ext cx="1358537" cy="147732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sz="1800" dirty="0" smtClean="0"/>
              <a:t>Increased T</a:t>
            </a:r>
            <a:r>
              <a:rPr lang="en-GB" sz="1800" baseline="-25000" dirty="0" smtClean="0"/>
              <a:t>d</a:t>
            </a:r>
            <a:r>
              <a:rPr lang="en-GB" sz="1800" dirty="0" smtClean="0"/>
              <a:t> leads to increased cloud coverage</a:t>
            </a:r>
            <a:endParaRPr lang="en-GB" sz="1800" dirty="0"/>
          </a:p>
        </p:txBody>
      </p:sp>
      <p:sp>
        <p:nvSpPr>
          <p:cNvPr id="13" name="Textfeld 12"/>
          <p:cNvSpPr txBox="1"/>
          <p:nvPr/>
        </p:nvSpPr>
        <p:spPr>
          <a:xfrm>
            <a:off x="5910855" y="1022255"/>
            <a:ext cx="1542410" cy="83099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GB" sz="1200" dirty="0" smtClean="0">
                <a:solidFill>
                  <a:srgbClr val="BBD8FD"/>
                </a:solidFill>
              </a:rPr>
              <a:t>COSMO-1E Control</a:t>
            </a:r>
          </a:p>
          <a:p>
            <a:r>
              <a:rPr lang="en-GB" sz="1200" dirty="0" smtClean="0">
                <a:solidFill>
                  <a:srgbClr val="F9D3CB"/>
                </a:solidFill>
              </a:rPr>
              <a:t>COSMO-2E Control</a:t>
            </a:r>
          </a:p>
          <a:p>
            <a:r>
              <a:rPr lang="en-GB" sz="1200" dirty="0" smtClean="0">
                <a:solidFill>
                  <a:srgbClr val="F4A24B"/>
                </a:solidFill>
              </a:rPr>
              <a:t>COSMO-E Control</a:t>
            </a:r>
          </a:p>
          <a:p>
            <a:r>
              <a:rPr lang="en-GB" sz="1200" dirty="0" smtClean="0">
                <a:solidFill>
                  <a:srgbClr val="FF0101"/>
                </a:solidFill>
              </a:rPr>
              <a:t>COSMO-1</a:t>
            </a:r>
            <a:endParaRPr lang="en-GB" sz="1200" dirty="0">
              <a:solidFill>
                <a:srgbClr val="FF0101"/>
              </a:solidFill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3170653" y="1526436"/>
            <a:ext cx="15260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/>
              <a:t>Lead Time 01-12</a:t>
            </a:r>
            <a:endParaRPr lang="en-GB" sz="1400" dirty="0"/>
          </a:p>
        </p:txBody>
      </p:sp>
      <p:sp>
        <p:nvSpPr>
          <p:cNvPr id="15" name="Rechteck 14"/>
          <p:cNvSpPr/>
          <p:nvPr/>
        </p:nvSpPr>
        <p:spPr bwMode="auto">
          <a:xfrm>
            <a:off x="2886576" y="2051934"/>
            <a:ext cx="122744" cy="119678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46888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Problem (?): </a:t>
            </a:r>
            <a:r>
              <a:rPr lang="en-GB" dirty="0" smtClean="0">
                <a:solidFill>
                  <a:srgbClr val="0000FF"/>
                </a:solidFill>
              </a:rPr>
              <a:t>soil water </a:t>
            </a:r>
            <a:r>
              <a:rPr lang="en-GB" dirty="0" smtClean="0"/>
              <a:t>(W_SO)</a:t>
            </a:r>
            <a:endParaRPr lang="en-GB" dirty="0"/>
          </a:p>
        </p:txBody>
      </p:sp>
      <p:sp>
        <p:nvSpPr>
          <p:cNvPr id="2" name="Textplatzhalter 1"/>
          <p:cNvSpPr>
            <a:spLocks noGrp="1"/>
          </p:cNvSpPr>
          <p:nvPr>
            <p:ph type="body" sz="quarter" idx="4294967295"/>
          </p:nvPr>
        </p:nvSpPr>
        <p:spPr>
          <a:xfrm>
            <a:off x="5278295" y="979807"/>
            <a:ext cx="3190941" cy="3782279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GB" sz="1600" b="1" dirty="0" smtClean="0"/>
              <a:t>substantial</a:t>
            </a:r>
            <a:r>
              <a:rPr lang="en-GB" sz="1600" dirty="0" smtClean="0"/>
              <a:t> </a:t>
            </a:r>
            <a:r>
              <a:rPr lang="en-GB" sz="1600" b="1" dirty="0" smtClean="0"/>
              <a:t>loss of soil water </a:t>
            </a:r>
            <a:r>
              <a:rPr lang="en-GB" sz="1600" dirty="0" smtClean="0"/>
              <a:t>in COSMO-1 and COSMO-E due to a </a:t>
            </a:r>
            <a:r>
              <a:rPr lang="en-GB" sz="1600" b="1" dirty="0" smtClean="0"/>
              <a:t>programming bug </a:t>
            </a:r>
            <a:r>
              <a:rPr lang="en-GB" sz="1600" dirty="0" smtClean="0"/>
              <a:t>(fixed in COSMO v5.04): </a:t>
            </a:r>
            <a:br>
              <a:rPr lang="en-GB" sz="1600" dirty="0" smtClean="0"/>
            </a:br>
            <a:r>
              <a:rPr lang="en-GB" sz="1600" b="1" dirty="0" smtClean="0"/>
              <a:t>on average ≈ 200-300 mm/y</a:t>
            </a:r>
          </a:p>
          <a:p>
            <a:pPr marL="0" indent="0">
              <a:buNone/>
            </a:pPr>
            <a:endParaRPr lang="en-GB" sz="16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GB" sz="1600" b="1" dirty="0" smtClean="0">
                <a:solidFill>
                  <a:srgbClr val="FF0000"/>
                </a:solidFill>
              </a:rPr>
              <a:t>soil of KENDA-1, COSMO-1E, and COSMO-2E is significantly wetter (and most likely more realistic …) </a:t>
            </a:r>
            <a:r>
              <a:rPr lang="en-GB" sz="1600" dirty="0" smtClean="0">
                <a:solidFill>
                  <a:srgbClr val="FF0000"/>
                </a:solidFill>
              </a:rPr>
              <a:t>than in COSMO-1 and COSMO-E </a:t>
            </a:r>
            <a:r>
              <a:rPr lang="en-GB" sz="1600" dirty="0" smtClean="0"/>
              <a:t>(and, yes, also in COSMO-D2-EPS …)</a:t>
            </a:r>
          </a:p>
          <a:p>
            <a:pPr marL="0" indent="0">
              <a:buNone/>
            </a:pPr>
            <a:endParaRPr lang="en-GB" sz="16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GB" sz="1600" b="1" dirty="0" smtClean="0">
                <a:solidFill>
                  <a:srgbClr val="0000FF"/>
                </a:solidFill>
                <a:sym typeface="Wingdings" panose="05000000000000000000" pitchFamily="2" charset="2"/>
              </a:rPr>
              <a:t>needed to re-tune the model …</a:t>
            </a:r>
            <a:endParaRPr lang="en-GB" sz="1600" b="1" dirty="0">
              <a:solidFill>
                <a:srgbClr val="0000FF"/>
              </a:solidFill>
            </a:endParaRP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6180" y="893792"/>
            <a:ext cx="2717714" cy="3721238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3639657" y="1300034"/>
            <a:ext cx="111440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CH" sz="900" dirty="0" smtClean="0">
                <a:solidFill>
                  <a:srgbClr val="FFC087"/>
                </a:solidFill>
              </a:rPr>
              <a:t>307: KENDA (</a:t>
            </a:r>
            <a:r>
              <a:rPr lang="de-CH" sz="900" dirty="0" err="1" smtClean="0">
                <a:solidFill>
                  <a:srgbClr val="FFC087"/>
                </a:solidFill>
              </a:rPr>
              <a:t>opr</a:t>
            </a:r>
            <a:r>
              <a:rPr lang="de-CH" sz="900" dirty="0" smtClean="0">
                <a:solidFill>
                  <a:srgbClr val="FFC087"/>
                </a:solidFill>
              </a:rPr>
              <a:t>)</a:t>
            </a:r>
          </a:p>
          <a:p>
            <a:r>
              <a:rPr lang="de-CH" sz="900" dirty="0" smtClean="0">
                <a:solidFill>
                  <a:srgbClr val="ED9F9F"/>
                </a:solidFill>
              </a:rPr>
              <a:t>315: KENDA-1</a:t>
            </a:r>
            <a:endParaRPr lang="en-GB" sz="900" dirty="0">
              <a:solidFill>
                <a:srgbClr val="ED9F9F"/>
              </a:solidFill>
            </a:endParaRPr>
          </a:p>
        </p:txBody>
      </p:sp>
      <p:cxnSp>
        <p:nvCxnSpPr>
          <p:cNvPr id="8" name="Gerade Verbindung mit Pfeil 7"/>
          <p:cNvCxnSpPr/>
          <p:nvPr/>
        </p:nvCxnSpPr>
        <p:spPr bwMode="auto">
          <a:xfrm>
            <a:off x="3283411" y="3978413"/>
            <a:ext cx="0" cy="266664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triangl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Gerade Verbindung mit Pfeil 8"/>
          <p:cNvCxnSpPr/>
          <p:nvPr/>
        </p:nvCxnSpPr>
        <p:spPr bwMode="auto">
          <a:xfrm flipH="1">
            <a:off x="3313608" y="1241255"/>
            <a:ext cx="4353" cy="184666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triangl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3600780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about COSMO-D2-EPS?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2014" y="1837858"/>
            <a:ext cx="5681986" cy="2272794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02182"/>
            <a:ext cx="3510000" cy="2340000"/>
          </a:xfrm>
          <a:prstGeom prst="rect">
            <a:avLst/>
          </a:prstGeom>
        </p:spPr>
      </p:pic>
      <p:sp>
        <p:nvSpPr>
          <p:cNvPr id="6" name="Textplatzhalter 1"/>
          <p:cNvSpPr txBox="1">
            <a:spLocks/>
          </p:cNvSpPr>
          <p:nvPr/>
        </p:nvSpPr>
        <p:spPr>
          <a:xfrm>
            <a:off x="1179830" y="1124466"/>
            <a:ext cx="7527926" cy="414248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1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Char char="•"/>
              <a:defRPr sz="21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0C0C0"/>
              </a:buClr>
              <a:buChar char="•"/>
              <a:defRPr sz="21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GB" sz="1600" b="1" kern="0" dirty="0" smtClean="0">
                <a:solidFill>
                  <a:srgbClr val="92D050"/>
                </a:solidFill>
              </a:rPr>
              <a:t>COSMO-D2-EPS</a:t>
            </a:r>
            <a:r>
              <a:rPr lang="en-GB" sz="1600" kern="0" dirty="0" smtClean="0"/>
              <a:t>: similar </a:t>
            </a:r>
            <a:r>
              <a:rPr lang="en-GB" sz="1600" kern="0" dirty="0"/>
              <a:t>behaviour …</a:t>
            </a:r>
          </a:p>
        </p:txBody>
      </p:sp>
    </p:spTree>
    <p:extLst>
      <p:ext uri="{BB962C8B-B14F-4D97-AF65-F5344CB8AC3E}">
        <p14:creationId xmlns:p14="http://schemas.microsoft.com/office/powerpoint/2010/main" val="2232156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GB" dirty="0" smtClean="0"/>
              <a:t>What about COSMO-D2-EPS?</a:t>
            </a:r>
            <a:endParaRPr lang="en-GB" dirty="0"/>
          </a:p>
        </p:txBody>
      </p:sp>
      <p:graphicFrame>
        <p:nvGraphicFramePr>
          <p:cNvPr id="4" name="Objekt 3"/>
          <p:cNvGraphicFramePr>
            <a:graphicFrameLocks noChangeAspect="1"/>
          </p:cNvGraphicFramePr>
          <p:nvPr>
            <p:extLst/>
          </p:nvPr>
        </p:nvGraphicFramePr>
        <p:xfrm>
          <a:off x="1186180" y="828153"/>
          <a:ext cx="3459241" cy="6099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6" name="Acrobat Document" r:id="rId3" imgW="5286169" imgH="9334410" progId="AcroExch.Document.DC">
                  <p:embed/>
                </p:oleObj>
              </mc:Choice>
              <mc:Fallback>
                <p:oleObj name="Acrobat Document" r:id="rId3" imgW="5286169" imgH="9334410" progId="AcroExch.Document.DC">
                  <p:embed/>
                  <p:pic>
                    <p:nvPicPr>
                      <p:cNvPr id="4" name="Objekt 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86180" y="828153"/>
                        <a:ext cx="3459241" cy="60993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kt 5"/>
          <p:cNvGraphicFramePr>
            <a:graphicFrameLocks noChangeAspect="1"/>
          </p:cNvGraphicFramePr>
          <p:nvPr>
            <p:extLst/>
          </p:nvPr>
        </p:nvGraphicFramePr>
        <p:xfrm>
          <a:off x="4358418" y="2548004"/>
          <a:ext cx="4785582" cy="2057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7" name="Acrobat Document" r:id="rId5" imgW="5295886" imgH="2276346" progId="AcroExch.Document.DC">
                  <p:embed/>
                </p:oleObj>
              </mc:Choice>
              <mc:Fallback>
                <p:oleObj name="Acrobat Document" r:id="rId5" imgW="5295886" imgH="2276346" progId="AcroExch.Document.DC">
                  <p:embed/>
                  <p:pic>
                    <p:nvPicPr>
                      <p:cNvPr id="6" name="Objekt 5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358418" y="2548004"/>
                        <a:ext cx="4785582" cy="20571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platzhalter 1"/>
          <p:cNvSpPr txBox="1">
            <a:spLocks/>
          </p:cNvSpPr>
          <p:nvPr/>
        </p:nvSpPr>
        <p:spPr>
          <a:xfrm>
            <a:off x="4434917" y="1824170"/>
            <a:ext cx="4614490" cy="414248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1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2B2B2"/>
              </a:buClr>
              <a:buChar char="•"/>
              <a:defRPr sz="21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0C0C0"/>
              </a:buClr>
              <a:buChar char="•"/>
              <a:defRPr sz="21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GB" sz="1600" b="1" kern="0" dirty="0" smtClean="0"/>
              <a:t>COSMO-D2-EPS: </a:t>
            </a:r>
            <a:r>
              <a:rPr lang="en-GB" sz="1600" kern="0" dirty="0" smtClean="0"/>
              <a:t>similar behaviour …</a:t>
            </a:r>
            <a:endParaRPr lang="en-GB" sz="1600" kern="0" dirty="0"/>
          </a:p>
        </p:txBody>
      </p:sp>
      <p:sp>
        <p:nvSpPr>
          <p:cNvPr id="7" name="Textfeld 6"/>
          <p:cNvSpPr txBox="1"/>
          <p:nvPr/>
        </p:nvSpPr>
        <p:spPr>
          <a:xfrm>
            <a:off x="472579" y="1189335"/>
            <a:ext cx="8066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600" dirty="0" smtClean="0"/>
              <a:t>307: KENDA (</a:t>
            </a:r>
            <a:r>
              <a:rPr lang="de-CH" sz="600" dirty="0" err="1" smtClean="0"/>
              <a:t>opr</a:t>
            </a:r>
            <a:r>
              <a:rPr lang="de-CH" sz="600" dirty="0" smtClean="0"/>
              <a:t>)</a:t>
            </a:r>
          </a:p>
          <a:p>
            <a:r>
              <a:rPr lang="de-CH" sz="600" dirty="0" smtClean="0"/>
              <a:t>315: KENDA-1</a:t>
            </a:r>
            <a:endParaRPr lang="en-GB" sz="600" dirty="0"/>
          </a:p>
        </p:txBody>
      </p:sp>
    </p:spTree>
    <p:extLst>
      <p:ext uri="{BB962C8B-B14F-4D97-AF65-F5344CB8AC3E}">
        <p14:creationId xmlns:p14="http://schemas.microsoft.com/office/powerpoint/2010/main" val="3078326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Kreuzraster komplett">
  <a:themeElements>
    <a:clrScheme name="Benutzerdefiniert 1">
      <a:dk1>
        <a:srgbClr val="000000"/>
      </a:dk1>
      <a:lt1>
        <a:srgbClr val="FFFFFF"/>
      </a:lt1>
      <a:dk2>
        <a:srgbClr val="000000"/>
      </a:dk2>
      <a:lt2>
        <a:srgbClr val="7D6E5F"/>
      </a:lt2>
      <a:accent1>
        <a:srgbClr val="FF0000"/>
      </a:accent1>
      <a:accent2>
        <a:srgbClr val="7D6E5F"/>
      </a:accent2>
      <a:accent3>
        <a:srgbClr val="5A735F"/>
      </a:accent3>
      <a:accent4>
        <a:srgbClr val="000000"/>
      </a:accent4>
      <a:accent5>
        <a:srgbClr val="DAEDEF"/>
      </a:accent5>
      <a:accent6>
        <a:srgbClr val="FAB45F"/>
      </a:accent6>
      <a:hlink>
        <a:srgbClr val="000000"/>
      </a:hlink>
      <a:folHlink>
        <a:srgbClr val="000000"/>
      </a:folHlink>
    </a:clrScheme>
    <a:fontScheme name="GSEDI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CH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CH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GSEDI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EDI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EDI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EDI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EDI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EDI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SEDI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SEDI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SEDI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SEDI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SEDI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SEDI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7711EB1397DA214C991D0114E1C6705F" ma:contentTypeVersion="1" ma:contentTypeDescription="Ein neues Dokument erstellen." ma:contentTypeScope="" ma:versionID="4f497952251489acb7320a0ddcdc69ee">
  <xsd:schema xmlns:xsd="http://www.w3.org/2001/XMLSchema" xmlns:p="http://schemas.microsoft.com/office/2006/metadata/properties" xmlns:ns1="http://schemas.microsoft.com/sharepoint/v3" targetNamespace="http://schemas.microsoft.com/office/2006/metadata/properties" ma:root="true" ma:fieldsID="5e9f62132f8a72b8ccdf838efe357e29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http://schemas.microsoft.com/sharepoint/v3" elementFormDefault="qualified">
    <xsd:import namespace="http://schemas.microsoft.com/office/2006/documentManagement/types"/>
    <xsd:element name="PublishingStartDate" ma:index="8" nillable="true" ma:displayName="Geplantes Startdatum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Geplantes Enddatum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 ma:readOnly="tru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B470CE0D-FADF-4C0F-90CA-E3B937E9A86B}">
  <ds:schemaRefs>
    <ds:schemaRef ds:uri="http://schemas.microsoft.com/sharepoint/v3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DEE9CD66-01A1-48D3-A44D-6CE49655947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8F031FF-B88D-427D-A541-B3BADEC17DB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en_Format_16-9</Template>
  <TotalTime>0</TotalTime>
  <Words>1667</Words>
  <Application>Microsoft Office PowerPoint</Application>
  <PresentationFormat>Bildschirmpräsentation (16:9)</PresentationFormat>
  <Paragraphs>232</Paragraphs>
  <Slides>32</Slides>
  <Notes>2</Notes>
  <HiddenSlides>13</HiddenSlides>
  <MMClips>0</MMClips>
  <ScaleCrop>false</ScaleCrop>
  <HeadingPairs>
    <vt:vector size="8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2</vt:i4>
      </vt:variant>
      <vt:variant>
        <vt:lpstr>Folientitel</vt:lpstr>
      </vt:variant>
      <vt:variant>
        <vt:i4>32</vt:i4>
      </vt:variant>
    </vt:vector>
  </HeadingPairs>
  <TitlesOfParts>
    <vt:vector size="40" baseType="lpstr">
      <vt:lpstr>Arial</vt:lpstr>
      <vt:lpstr>Roboto Light</vt:lpstr>
      <vt:lpstr>Symbol</vt:lpstr>
      <vt:lpstr>Times</vt:lpstr>
      <vt:lpstr>Wingdings</vt:lpstr>
      <vt:lpstr>1_Kreuzraster komplett</vt:lpstr>
      <vt:lpstr>Photo Editor Photo</vt:lpstr>
      <vt:lpstr>Acrobat Document</vt:lpstr>
      <vt:lpstr>Verification highlights of the new MeteoSwiss models COSMO-1E and COSMO-2E</vt:lpstr>
      <vt:lpstr>COSMO-1E &amp; COSMO-2E</vt:lpstr>
      <vt:lpstr>COSMO-1E &amp; COSMO-2E</vt:lpstr>
      <vt:lpstr>PowerPoint-Präsentation</vt:lpstr>
      <vt:lpstr>Problem (!): Td2m in March 2020</vt:lpstr>
      <vt:lpstr>Cloud Cover March 2020</vt:lpstr>
      <vt:lpstr>Problem (?): soil water (W_SO)</vt:lpstr>
      <vt:lpstr>What about COSMO-D2-EPS?</vt:lpstr>
      <vt:lpstr>What about COSMO-D2-EPS?</vt:lpstr>
      <vt:lpstr>PowerPoint-Präsentation</vt:lpstr>
      <vt:lpstr>Schulz &amp; Vogel: main changes</vt:lpstr>
      <vt:lpstr>Operational configuration</vt:lpstr>
      <vt:lpstr>What’s New? – Parametrisations </vt:lpstr>
      <vt:lpstr>2m Dewpoint Spring 2020 (15d)</vt:lpstr>
      <vt:lpstr>Cloud Cover Spring 2020 (15d)</vt:lpstr>
      <vt:lpstr>2m Temperature Spring 2020 (15d)</vt:lpstr>
      <vt:lpstr>2m Temperature Summer 2019 (15d)</vt:lpstr>
      <vt:lpstr>2m Dewpoint Summer 2019 (15d)</vt:lpstr>
      <vt:lpstr>PowerPoint-Präsentation</vt:lpstr>
      <vt:lpstr>COSMO-1E vs COSMO-(2)E Control</vt:lpstr>
      <vt:lpstr>PowerPoint-Präsentation</vt:lpstr>
      <vt:lpstr>Ensemble Verification: “Outliers”</vt:lpstr>
      <vt:lpstr>Spread / Error Relation</vt:lpstr>
      <vt:lpstr>Ranked Probability Skill Score RPSS</vt:lpstr>
      <vt:lpstr>COSMO-1E vs COSMO-(2)E probabilistic</vt:lpstr>
      <vt:lpstr>Profile Verification: CRPS COSMO-1E vs COSMO-2E aggregated over all initial times and all forecast ranges &gt; 0h</vt:lpstr>
      <vt:lpstr>Profile Verification: CRPS COSMO-1E vs COSMO-E aggregated over all initial times and all forecast ranges &gt; 0h</vt:lpstr>
      <vt:lpstr>Verification Summary </vt:lpstr>
      <vt:lpstr>Expectations* </vt:lpstr>
      <vt:lpstr>Expectations* </vt:lpstr>
      <vt:lpstr>PowerPoint-Präsentation</vt:lpstr>
      <vt:lpstr>PowerPoint-Präsentation</vt:lpstr>
    </vt:vector>
  </TitlesOfParts>
  <Company>MeteoSwiss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ModInterim Verification</dc:title>
  <dc:creator>Kaufmann Pirmin</dc:creator>
  <cp:lastModifiedBy>Arpagaus Marco</cp:lastModifiedBy>
  <cp:revision>87</cp:revision>
  <cp:lastPrinted>2016-02-16T15:38:09Z</cp:lastPrinted>
  <dcterms:created xsi:type="dcterms:W3CDTF">2020-08-13T15:03:37Z</dcterms:created>
  <dcterms:modified xsi:type="dcterms:W3CDTF">2020-09-06T15:16:51Z</dcterms:modified>
</cp:coreProperties>
</file>