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256" r:id="rId3"/>
    <p:sldId id="361" r:id="rId4"/>
    <p:sldId id="382" r:id="rId5"/>
    <p:sldId id="343" r:id="rId6"/>
    <p:sldId id="370" r:id="rId7"/>
    <p:sldId id="371" r:id="rId8"/>
    <p:sldId id="389" r:id="rId9"/>
    <p:sldId id="372" r:id="rId10"/>
    <p:sldId id="388" r:id="rId11"/>
    <p:sldId id="373" r:id="rId12"/>
    <p:sldId id="376" r:id="rId13"/>
    <p:sldId id="377" r:id="rId14"/>
    <p:sldId id="384" r:id="rId15"/>
    <p:sldId id="385" r:id="rId16"/>
    <p:sldId id="387" r:id="rId17"/>
    <p:sldId id="341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DF2"/>
    <a:srgbClr val="FFFFFF"/>
    <a:srgbClr val="8DDBE5"/>
    <a:srgbClr val="00CC00"/>
    <a:srgbClr val="008000"/>
    <a:srgbClr val="705290"/>
    <a:srgbClr val="000000"/>
    <a:srgbClr val="E10019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40" autoAdjust="0"/>
    <p:restoredTop sz="93293" autoAdjust="0"/>
  </p:normalViewPr>
  <p:slideViewPr>
    <p:cSldViewPr>
      <p:cViewPr varScale="1">
        <p:scale>
          <a:sx n="90" d="100"/>
          <a:sy n="90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906A4B3-10E8-4DC6-A20D-46F3A8EE42BE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99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C23A89A8-197D-4F80-A7AE-E93E9077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69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A221223B-9262-4DF7-9042-39F05FDC3599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471"/>
            <a:ext cx="5438140" cy="4466034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15BEAF67-4B62-4DF8-B6A1-626EFD4D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19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86525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3EAF-BB92-4B49-B74C-BC8AEC7B917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8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SzPct val="105000"/>
              <a:buFont typeface="Wingdings" panose="05000000000000000000" pitchFamily="2" charset="2"/>
              <a:buChar char="§"/>
              <a:defRPr sz="2000"/>
            </a:lvl1pPr>
            <a:lvl2pPr marL="692150" indent="-260350">
              <a:buSzPct val="105000"/>
              <a:buFont typeface="Wingdings" panose="05000000000000000000" pitchFamily="2" charset="2"/>
              <a:buChar char="§"/>
              <a:defRPr sz="2000"/>
            </a:lvl2pPr>
            <a:lvl3pPr marL="1143000" indent="-228600">
              <a:buSzPct val="105000"/>
              <a:buFont typeface="Wingdings" panose="05000000000000000000" pitchFamily="2" charset="2"/>
              <a:buChar char="§"/>
              <a:defRPr sz="2000"/>
            </a:lvl3pPr>
            <a:lvl4pPr marL="1600200" indent="-228600">
              <a:buSzPct val="105000"/>
              <a:buFont typeface="Wingdings" panose="05000000000000000000" pitchFamily="2" charset="2"/>
              <a:buChar char="§"/>
              <a:defRPr sz="2000"/>
            </a:lvl4pPr>
            <a:lvl5pPr marL="2057400" indent="-228600">
              <a:buSzPct val="105000"/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6381328"/>
            <a:ext cx="7454404" cy="2156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14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E089-FCF6-4980-A9A4-4F753E6BE93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6381328"/>
            <a:ext cx="7454404" cy="2156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96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2438" y="6538913"/>
            <a:ext cx="7548562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51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COSMO GM 2013, Sibiu                   C. Gebhardt, DWD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130E-E3F3-48B5-A29F-D55113FF3C1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187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FE35-C238-429F-A5DA-0693369A1B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171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F6FE-9594-4176-BDD4-904E6BAC906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513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FDC5-A213-4364-99E5-741304E9FE9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13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808" y="6381750"/>
            <a:ext cx="5438181" cy="231775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User Seminar 2017, Offenbach   -   T. Tröndle,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C09C4-6AF5-41FF-A0E6-9B7B72A9F532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5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2DAEAD-89F3-4D23-A3D5-FC75EAE2DDEB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63513" y="1244600"/>
            <a:ext cx="8820150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of transition to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ICON-D2-EPS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WG7 parallel session – COSMO GM 2020</a:t>
            </a:r>
            <a:b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GB" b="1" dirty="0" smtClean="0"/>
          </a:p>
          <a:p>
            <a:pPr algn="ctr">
              <a:spcBef>
                <a:spcPct val="50000"/>
              </a:spcBef>
              <a:defRPr/>
            </a:pPr>
            <a:endParaRPr lang="en-GB" b="1" dirty="0"/>
          </a:p>
          <a:p>
            <a:pPr algn="ctr">
              <a:spcBef>
                <a:spcPct val="50000"/>
              </a:spcBef>
              <a:defRPr/>
            </a:pPr>
            <a:endParaRPr lang="en-GB" b="1" dirty="0" smtClean="0"/>
          </a:p>
          <a:p>
            <a:pPr algn="ctr">
              <a:spcBef>
                <a:spcPct val="50000"/>
              </a:spcBef>
              <a:defRPr/>
            </a:pPr>
            <a:r>
              <a:rPr lang="en-GB" sz="1600" b="1" dirty="0" smtClean="0"/>
              <a:t>C. Gebhardt</a:t>
            </a:r>
            <a:br>
              <a:rPr lang="en-GB" sz="1600" b="1" dirty="0" smtClean="0"/>
            </a:br>
            <a:endParaRPr lang="en-GB" b="1" dirty="0" smtClean="0"/>
          </a:p>
          <a:p>
            <a:pPr algn="ctr">
              <a:defRPr/>
            </a:pPr>
            <a:r>
              <a:rPr lang="en-GB" b="1" dirty="0" err="1" smtClean="0"/>
              <a:t>Deutscher</a:t>
            </a:r>
            <a:r>
              <a:rPr lang="en-GB" b="1" dirty="0" smtClean="0"/>
              <a:t> </a:t>
            </a:r>
            <a:r>
              <a:rPr lang="en-GB" b="1" dirty="0" err="1" smtClean="0"/>
              <a:t>Wetterdienst</a:t>
            </a:r>
            <a:r>
              <a:rPr lang="en-GB" b="1" dirty="0" smtClean="0"/>
              <a:t>, DWD</a:t>
            </a:r>
            <a:endParaRPr lang="en-GB" b="1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10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094400"/>
            <a:ext cx="6285599" cy="51460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97531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00 UTC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512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CRPS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25556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Bias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34917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RMSE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44278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79512" y="529191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Spread</a:t>
            </a:r>
            <a:r>
              <a:rPr lang="de-DE" dirty="0" smtClean="0"/>
              <a:t>/</a:t>
            </a:r>
            <a:r>
              <a:rPr lang="de-DE" dirty="0" err="1" smtClean="0"/>
              <a:t>Skill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13177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TD_2M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855574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T_2M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740293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FF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126558" y="189708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7668344" y="1344647"/>
            <a:ext cx="1187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</a:t>
            </a:r>
            <a:br>
              <a:rPr lang="de-DE" sz="1400" b="1" dirty="0" smtClean="0">
                <a:solidFill>
                  <a:schemeClr val="accent2"/>
                </a:solidFill>
              </a:rPr>
            </a:br>
            <a:r>
              <a:rPr lang="de-DE" sz="1400" b="1" dirty="0" smtClean="0">
                <a:solidFill>
                  <a:schemeClr val="accent2"/>
                </a:solidFill>
              </a:rPr>
              <a:t>EPS</a:t>
            </a:r>
          </a:p>
          <a:p>
            <a:endParaRPr lang="de-DE" sz="1400" b="1" dirty="0"/>
          </a:p>
          <a:p>
            <a:r>
              <a:rPr lang="de-DE" sz="1400" b="1" dirty="0" smtClean="0"/>
              <a:t>COSMO-D2</a:t>
            </a:r>
            <a:br>
              <a:rPr lang="de-DE" sz="1400" b="1" dirty="0" smtClean="0"/>
            </a:b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6" name="Rechteck 5"/>
          <p:cNvSpPr/>
          <p:nvPr/>
        </p:nvSpPr>
        <p:spPr bwMode="auto">
          <a:xfrm>
            <a:off x="179512" y="1556792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79512" y="2564904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3488158" y="2192352"/>
            <a:ext cx="864096" cy="108012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126558" y="2328081"/>
            <a:ext cx="1292422" cy="108012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4813249" y="2317814"/>
            <a:ext cx="1292422" cy="108012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79512" y="3506421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179512" y="4458628"/>
            <a:ext cx="860374" cy="354627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107504" y="5302550"/>
            <a:ext cx="1080120" cy="606996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618582" y="3655689"/>
            <a:ext cx="3015952" cy="2570957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8471944">
            <a:off x="1140551" y="3037924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1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2276872"/>
            <a:ext cx="8818654" cy="3798805"/>
          </a:xfrm>
          <a:prstGeom prst="rect">
            <a:avLst/>
          </a:prstGeom>
        </p:spPr>
      </p:pic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11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496" y="97531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Reliability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diagram</a:t>
            </a:r>
            <a:endParaRPr lang="de-DE" b="1" dirty="0" smtClean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00 &amp; 12 UTC</a:t>
            </a:r>
          </a:p>
          <a:p>
            <a:r>
              <a:rPr lang="de-DE" b="1" dirty="0" err="1" smtClean="0">
                <a:solidFill>
                  <a:schemeClr val="tx2"/>
                </a:solidFill>
              </a:rPr>
              <a:t>vv</a:t>
            </a:r>
            <a:r>
              <a:rPr lang="de-DE" b="1" dirty="0" smtClean="0">
                <a:solidFill>
                  <a:schemeClr val="tx2"/>
                </a:solidFill>
              </a:rPr>
              <a:t> = 1 – 27h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56184" y="1390906"/>
            <a:ext cx="118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</a:t>
            </a:r>
            <a:br>
              <a:rPr lang="de-DE" sz="1400" b="1" dirty="0" smtClean="0">
                <a:solidFill>
                  <a:schemeClr val="accent2"/>
                </a:solidFill>
              </a:rPr>
            </a:br>
            <a:r>
              <a:rPr lang="de-DE" sz="1400" b="1" dirty="0" smtClean="0">
                <a:solidFill>
                  <a:schemeClr val="accent2"/>
                </a:solidFill>
              </a:rPr>
              <a:t>EPS</a:t>
            </a:r>
            <a:endParaRPr lang="de-DE" sz="1400" b="1" dirty="0"/>
          </a:p>
          <a:p>
            <a:r>
              <a:rPr lang="de-DE" sz="1400" b="1" dirty="0" smtClean="0"/>
              <a:t>COSMO-D2</a:t>
            </a:r>
            <a:br>
              <a:rPr lang="de-DE" sz="1400" b="1" dirty="0" smtClean="0"/>
            </a:b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796136" y="294781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1h-RR &gt; 2mm</a:t>
            </a:r>
            <a:endParaRPr lang="de-DE" sz="1400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19572" y="292320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r>
              <a:rPr lang="de-DE" sz="1400" dirty="0" smtClean="0"/>
              <a:t> &gt; 14m/s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 rot="18471944">
            <a:off x="1140551" y="3037924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05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12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6508274" cy="45532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97531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Brier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skill</a:t>
            </a:r>
            <a:r>
              <a:rPr lang="de-DE" b="1" dirty="0" smtClean="0">
                <a:solidFill>
                  <a:schemeClr val="tx2"/>
                </a:solidFill>
              </a:rPr>
              <a:t> score</a:t>
            </a:r>
          </a:p>
          <a:p>
            <a:r>
              <a:rPr lang="de-DE" b="1" dirty="0" err="1" smtClean="0">
                <a:solidFill>
                  <a:schemeClr val="tx2"/>
                </a:solidFill>
              </a:rPr>
              <a:t>Brier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decomposition</a:t>
            </a:r>
            <a:endParaRPr lang="de-DE" b="1" dirty="0" smtClean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00 &amp; 12 UTC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08" y="2906941"/>
            <a:ext cx="118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</a:t>
            </a:r>
            <a:br>
              <a:rPr lang="de-DE" sz="1400" b="1" dirty="0" smtClean="0">
                <a:solidFill>
                  <a:schemeClr val="accent2"/>
                </a:solidFill>
              </a:rPr>
            </a:br>
            <a:r>
              <a:rPr lang="de-DE" sz="1400" b="1" dirty="0" smtClean="0">
                <a:solidFill>
                  <a:schemeClr val="accent2"/>
                </a:solidFill>
              </a:rPr>
              <a:t>EPS</a:t>
            </a:r>
            <a:endParaRPr lang="de-DE" sz="1400" b="1" dirty="0"/>
          </a:p>
          <a:p>
            <a:r>
              <a:rPr lang="de-DE" sz="1400" b="1" dirty="0" smtClean="0"/>
              <a:t>COSMO-D2</a:t>
            </a:r>
            <a:br>
              <a:rPr lang="de-DE" sz="1400" b="1" dirty="0" smtClean="0"/>
            </a:b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27089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r>
              <a:rPr lang="de-DE" sz="1400" dirty="0" smtClean="0"/>
              <a:t> &gt; 5m/s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3106559" y="271044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r>
              <a:rPr lang="de-DE" sz="1400" dirty="0" smtClean="0"/>
              <a:t> &gt; 15m/s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1475656" y="358579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439652" y="476835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7162079" y="5014917"/>
            <a:ext cx="0" cy="4582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7159871" y="5013176"/>
            <a:ext cx="115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better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V="1">
            <a:off x="7162079" y="3430741"/>
            <a:ext cx="0" cy="4582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7159871" y="3429000"/>
            <a:ext cx="115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better</a:t>
            </a:r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91680" y="1704290"/>
            <a:ext cx="10081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Brier</a:t>
            </a:r>
            <a:r>
              <a:rPr lang="de-DE" dirty="0" smtClean="0"/>
              <a:t> </a:t>
            </a:r>
            <a:r>
              <a:rPr lang="de-DE" dirty="0" err="1" smtClean="0"/>
              <a:t>Skill</a:t>
            </a:r>
            <a:r>
              <a:rPr lang="de-DE" dirty="0" smtClean="0"/>
              <a:t> Score</a:t>
            </a:r>
          </a:p>
          <a:p>
            <a:r>
              <a:rPr lang="de-DE" sz="1200" dirty="0" err="1"/>
              <a:t>a</a:t>
            </a:r>
            <a:r>
              <a:rPr lang="de-DE" sz="1200" dirty="0" err="1" smtClean="0"/>
              <a:t>gainst</a:t>
            </a:r>
            <a:r>
              <a:rPr lang="de-DE" sz="1200" dirty="0" smtClean="0"/>
              <a:t> </a:t>
            </a:r>
            <a:r>
              <a:rPr lang="de-DE" sz="1200" dirty="0" err="1" smtClean="0"/>
              <a:t>obs</a:t>
            </a:r>
            <a:r>
              <a:rPr lang="de-DE" sz="1200" dirty="0" smtClean="0"/>
              <a:t> </a:t>
            </a:r>
            <a:r>
              <a:rPr lang="de-DE" sz="1200" dirty="0" err="1" smtClean="0"/>
              <a:t>climatology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6804248" y="19888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RR 1h &gt; 2mm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 rot="18471944">
            <a:off x="2275650" y="3037924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1010"/>
            <a:ext cx="3520745" cy="35207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5" y="1920866"/>
            <a:ext cx="3520745" cy="352074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010"/>
            <a:ext cx="3520745" cy="352074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496" y="97531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Example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of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products</a:t>
            </a:r>
            <a:r>
              <a:rPr lang="de-DE" b="1" dirty="0" smtClean="0">
                <a:solidFill>
                  <a:schemeClr val="tx2"/>
                </a:solidFill>
              </a:rPr>
              <a:t>: </a:t>
            </a:r>
            <a:br>
              <a:rPr lang="de-DE" b="1" dirty="0" smtClean="0">
                <a:solidFill>
                  <a:schemeClr val="tx2"/>
                </a:solidFill>
              </a:rPr>
            </a:br>
            <a:r>
              <a:rPr lang="de-DE" b="1" dirty="0" smtClean="0">
                <a:solidFill>
                  <a:schemeClr val="tx2"/>
                </a:solidFill>
              </a:rPr>
              <a:t>90% </a:t>
            </a:r>
            <a:r>
              <a:rPr lang="de-DE" b="1" dirty="0" err="1" smtClean="0">
                <a:solidFill>
                  <a:schemeClr val="tx2"/>
                </a:solidFill>
              </a:rPr>
              <a:t>percentile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of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hourly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precip</a:t>
            </a:r>
            <a:r>
              <a:rPr lang="de-DE" b="1" dirty="0" smtClean="0">
                <a:solidFill>
                  <a:schemeClr val="tx2"/>
                </a:solidFill>
              </a:rPr>
              <a:t> 2020083000 +15 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748" y="2110573"/>
            <a:ext cx="198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ICON-D2-EPS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064720" y="2110573"/>
            <a:ext cx="193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COSMO-D2</a:t>
            </a:r>
            <a:r>
              <a:rPr lang="de-DE" sz="1400" b="1" dirty="0"/>
              <a:t>-</a:t>
            </a: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953641" y="2121970"/>
            <a:ext cx="193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difference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87896" y="55079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</a:rPr>
              <a:t>d</a:t>
            </a:r>
            <a:r>
              <a:rPr lang="de-DE" b="1" dirty="0" err="1" smtClean="0">
                <a:solidFill>
                  <a:schemeClr val="tx2"/>
                </a:solidFill>
              </a:rPr>
              <a:t>ifference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can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have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spatial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structures</a:t>
            </a:r>
            <a:r>
              <a:rPr lang="de-DE" b="1" dirty="0" smtClean="0">
                <a:solidFill>
                  <a:schemeClr val="tx2"/>
                </a:solidFill>
              </a:rPr>
              <a:t> on larger </a:t>
            </a:r>
            <a:r>
              <a:rPr lang="de-DE" b="1" dirty="0" err="1" smtClean="0">
                <a:solidFill>
                  <a:schemeClr val="tx2"/>
                </a:solidFill>
              </a:rPr>
              <a:t>scales</a:t>
            </a:r>
            <a:endParaRPr lang="de-DE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69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496" y="10527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Comparison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of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spatial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statistics</a:t>
            </a:r>
            <a:r>
              <a:rPr lang="de-DE" b="1" dirty="0" smtClean="0">
                <a:solidFill>
                  <a:schemeClr val="tx2"/>
                </a:solidFill>
              </a:rPr>
              <a:t> per </a:t>
            </a:r>
            <a:r>
              <a:rPr lang="de-DE" b="1" dirty="0" err="1" smtClean="0">
                <a:solidFill>
                  <a:schemeClr val="tx2"/>
                </a:solidFill>
              </a:rPr>
              <a:t>member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diagnostic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tool</a:t>
            </a:r>
            <a:endParaRPr lang="de-DE" b="1" dirty="0" smtClean="0">
              <a:solidFill>
                <a:schemeClr val="tx2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51520" y="1412776"/>
            <a:ext cx="8539409" cy="4680731"/>
            <a:chOff x="-242235" y="2132645"/>
            <a:chExt cx="8539409" cy="468073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" b="69507"/>
            <a:stretch/>
          </p:blipFill>
          <p:spPr>
            <a:xfrm>
              <a:off x="-180529" y="2132645"/>
              <a:ext cx="8477703" cy="2592288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60" b="41383"/>
            <a:stretch/>
          </p:blipFill>
          <p:spPr>
            <a:xfrm>
              <a:off x="-242235" y="4580917"/>
              <a:ext cx="8505693" cy="122413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03" b="1452"/>
            <a:stretch/>
          </p:blipFill>
          <p:spPr>
            <a:xfrm>
              <a:off x="-225377" y="5661248"/>
              <a:ext cx="8505693" cy="1152128"/>
            </a:xfrm>
            <a:prstGeom prst="rect">
              <a:avLst/>
            </a:prstGeom>
          </p:spPr>
        </p:pic>
      </p:grpSp>
      <p:sp>
        <p:nvSpPr>
          <p:cNvPr id="12" name="Rechteck 11"/>
          <p:cNvSpPr/>
          <p:nvPr/>
        </p:nvSpPr>
        <p:spPr bwMode="auto">
          <a:xfrm>
            <a:off x="3923928" y="1412776"/>
            <a:ext cx="1584176" cy="3602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47992" y="5877272"/>
            <a:ext cx="2376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f</a:t>
            </a:r>
            <a:r>
              <a:rPr lang="de-DE" sz="1400" b="1" dirty="0" err="1" smtClean="0"/>
              <a:t>orecast</a:t>
            </a:r>
            <a:r>
              <a:rPr lang="de-DE" sz="1400" b="1" dirty="0" smtClean="0"/>
              <a:t> time in h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1412776"/>
            <a:ext cx="2376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30/08/2020 00 UTC </a:t>
            </a:r>
            <a:r>
              <a:rPr lang="de-DE" sz="1400" b="1" dirty="0" err="1" smtClean="0"/>
              <a:t>precip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357368" y="1412776"/>
            <a:ext cx="198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ICON-D2-EPS</a:t>
            </a:r>
            <a:endParaRPr lang="de-DE" sz="1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849340" y="1412776"/>
            <a:ext cx="193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COSMO-D2</a:t>
            </a:r>
            <a:r>
              <a:rPr lang="de-DE" sz="1400" b="1" dirty="0"/>
              <a:t>-</a:t>
            </a: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308304" y="1727045"/>
            <a:ext cx="1335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mean</a:t>
            </a:r>
            <a:endParaRPr lang="de-DE" sz="1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7308304" y="2905199"/>
            <a:ext cx="1335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stdv</a:t>
            </a:r>
            <a:endParaRPr lang="de-DE" sz="14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308304" y="3985319"/>
            <a:ext cx="1335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90% </a:t>
            </a:r>
            <a:r>
              <a:rPr lang="de-DE" sz="1400" b="1" dirty="0" err="1" smtClean="0"/>
              <a:t>percentile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7308304" y="5138028"/>
            <a:ext cx="1335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max.</a:t>
            </a:r>
            <a:endParaRPr lang="de-DE" sz="1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83568" y="5877272"/>
            <a:ext cx="2952328" cy="40011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c</a:t>
            </a:r>
            <a:r>
              <a:rPr lang="de-DE" sz="2000" b="1" dirty="0" err="1" smtClean="0"/>
              <a:t>haracteristic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features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40628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23528" y="1537538"/>
            <a:ext cx="8558243" cy="4616762"/>
            <a:chOff x="323528" y="1537538"/>
            <a:chExt cx="8558243" cy="4616762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332"/>
            <a:stretch/>
          </p:blipFill>
          <p:spPr>
            <a:xfrm>
              <a:off x="346961" y="1537538"/>
              <a:ext cx="8505693" cy="243840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520" b="42088"/>
            <a:stretch/>
          </p:blipFill>
          <p:spPr>
            <a:xfrm>
              <a:off x="376078" y="3868860"/>
              <a:ext cx="8505693" cy="1224136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03"/>
            <a:stretch/>
          </p:blipFill>
          <p:spPr>
            <a:xfrm>
              <a:off x="323528" y="4878684"/>
              <a:ext cx="8505693" cy="1275616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496" y="10527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Comparison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of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spatial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statistics</a:t>
            </a:r>
            <a:r>
              <a:rPr lang="de-DE" b="1" dirty="0" smtClean="0">
                <a:solidFill>
                  <a:schemeClr val="tx2"/>
                </a:solidFill>
              </a:rPr>
              <a:t> per </a:t>
            </a:r>
            <a:r>
              <a:rPr lang="de-DE" b="1" dirty="0" err="1" smtClean="0">
                <a:solidFill>
                  <a:schemeClr val="tx2"/>
                </a:solidFill>
              </a:rPr>
              <a:t>member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diagnostic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tool</a:t>
            </a:r>
            <a:endParaRPr lang="de-DE" b="1" dirty="0" smtClean="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923928" y="1412776"/>
            <a:ext cx="1584176" cy="3602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47992" y="5877272"/>
            <a:ext cx="2376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f</a:t>
            </a:r>
            <a:r>
              <a:rPr lang="de-DE" sz="1400" b="1" dirty="0" err="1" smtClean="0"/>
              <a:t>orecast</a:t>
            </a:r>
            <a:r>
              <a:rPr lang="de-DE" sz="1400" b="1" dirty="0" smtClean="0"/>
              <a:t> time in h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1412776"/>
            <a:ext cx="30726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30/08/2020 00 UTC 10m </a:t>
            </a:r>
            <a:r>
              <a:rPr lang="de-DE" sz="1400" b="1" dirty="0" err="1" smtClean="0"/>
              <a:t>gusts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357368" y="1412776"/>
            <a:ext cx="198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ICON-D2-EPS</a:t>
            </a:r>
            <a:endParaRPr lang="de-DE" sz="1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849340" y="1412776"/>
            <a:ext cx="193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COSMO-D2</a:t>
            </a:r>
            <a:r>
              <a:rPr lang="de-DE" sz="1400" b="1" dirty="0"/>
              <a:t>-</a:t>
            </a:r>
            <a:r>
              <a:rPr lang="de-DE" sz="1400" b="1" dirty="0" smtClean="0"/>
              <a:t>EPS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308304" y="1727045"/>
            <a:ext cx="1335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mean</a:t>
            </a:r>
            <a:endParaRPr lang="de-DE" sz="1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7308304" y="2905199"/>
            <a:ext cx="1335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stdv</a:t>
            </a:r>
            <a:endParaRPr lang="de-DE" sz="14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308304" y="3985319"/>
            <a:ext cx="1335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90% </a:t>
            </a:r>
            <a:r>
              <a:rPr lang="de-DE" sz="1400" b="1" dirty="0" err="1" smtClean="0"/>
              <a:t>percentile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7308304" y="5138028"/>
            <a:ext cx="1335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s</a:t>
            </a:r>
            <a:r>
              <a:rPr lang="de-DE" sz="1400" b="1" dirty="0" err="1" smtClean="0"/>
              <a:t>patial</a:t>
            </a:r>
            <a:r>
              <a:rPr lang="de-DE" sz="1400" b="1" dirty="0" smtClean="0"/>
              <a:t> max.</a:t>
            </a:r>
            <a:endParaRPr lang="de-DE" sz="1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83568" y="5877272"/>
            <a:ext cx="2952328" cy="40011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characteristic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features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956893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Next </a:t>
            </a:r>
            <a:r>
              <a:rPr lang="de-DE" sz="2400" b="1" dirty="0" err="1" smtClean="0">
                <a:solidFill>
                  <a:schemeClr val="tx2"/>
                </a:solidFill>
              </a:rPr>
              <a:t>steps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5288" y="1886747"/>
            <a:ext cx="8425184" cy="2966966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Q1 2021 : operational start </a:t>
            </a:r>
            <a:r>
              <a:rPr lang="en-GB" sz="1800" smtClean="0">
                <a:solidFill>
                  <a:schemeClr val="tx2"/>
                </a:solidFill>
              </a:rPr>
              <a:t>of </a:t>
            </a:r>
            <a:r>
              <a:rPr lang="en-GB" sz="1800" smtClean="0">
                <a:solidFill>
                  <a:schemeClr val="tx2"/>
                </a:solidFill>
              </a:rPr>
              <a:t>ICON-D2-EPS</a:t>
            </a:r>
            <a:r>
              <a:rPr lang="en-GB" sz="1800" dirty="0" smtClean="0">
                <a:solidFill>
                  <a:schemeClr val="tx2"/>
                </a:solidFill>
              </a:rPr>
              <a:t/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proposed date (but still under discussion): 21th January 2021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alternative/complementary: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model for the model error (“EM-scheme”, Sprengel &amp; Heppelmann, DWD)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alternative/complementary</a:t>
            </a:r>
            <a:r>
              <a:rPr lang="en-GB" sz="1800" dirty="0" smtClean="0">
                <a:solidFill>
                  <a:schemeClr val="tx2"/>
                </a:solidFill>
              </a:rPr>
              <a:t>: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stochastic representation of shallow convection (</a:t>
            </a:r>
            <a:r>
              <a:rPr lang="en-GB" sz="1800" dirty="0" err="1" smtClean="0">
                <a:solidFill>
                  <a:schemeClr val="tx2"/>
                </a:solidFill>
              </a:rPr>
              <a:t>Maike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GB" sz="1800" dirty="0" err="1" smtClean="0">
                <a:solidFill>
                  <a:schemeClr val="tx2"/>
                </a:solidFill>
              </a:rPr>
              <a:t>Ahlgrimm</a:t>
            </a:r>
            <a:r>
              <a:rPr lang="en-GB" sz="1800" dirty="0" smtClean="0">
                <a:solidFill>
                  <a:schemeClr val="tx2"/>
                </a:solidFill>
              </a:rPr>
              <a:t>, DWD)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alternative/complementary</a:t>
            </a:r>
            <a:r>
              <a:rPr lang="en-GB" sz="1800" dirty="0" smtClean="0">
                <a:solidFill>
                  <a:schemeClr val="tx2"/>
                </a:solidFill>
              </a:rPr>
              <a:t>: …….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1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6267"/>
          <a:stretch/>
        </p:blipFill>
        <p:spPr>
          <a:xfrm>
            <a:off x="4659465" y="2376000"/>
            <a:ext cx="4484535" cy="371729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847345"/>
            <a:ext cx="856895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de-DE" sz="2000" b="1" u="sng" kern="0" dirty="0" smtClean="0">
                <a:solidFill>
                  <a:srgbClr val="2D4B9B"/>
                </a:solidFill>
                <a:latin typeface="Arial"/>
              </a:rPr>
              <a:t>ICON-D2-EPS (</a:t>
            </a:r>
            <a:r>
              <a:rPr lang="en-US" altLang="de-DE" sz="2000" b="1" u="sng" kern="0" dirty="0" smtClean="0">
                <a:solidFill>
                  <a:schemeClr val="accent2"/>
                </a:solidFill>
                <a:latin typeface="Arial"/>
              </a:rPr>
              <a:t>pre-operational</a:t>
            </a:r>
            <a:r>
              <a:rPr lang="en-US" altLang="de-DE" sz="2000" b="1" u="sng" kern="0" dirty="0" smtClean="0">
                <a:solidFill>
                  <a:srgbClr val="2D4B9B"/>
                </a:solidFill>
                <a:latin typeface="Arial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 ~ 2.1 km icosahedral grid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>
                <a:solidFill>
                  <a:schemeClr val="tx2"/>
                </a:solidFill>
              </a:rPr>
              <a:t>can be interpolated to the rotated </a:t>
            </a:r>
            <a:r>
              <a:rPr lang="en-US" altLang="de-DE" b="1" kern="0" dirty="0" err="1">
                <a:solidFill>
                  <a:schemeClr val="tx2"/>
                </a:solidFill>
              </a:rPr>
              <a:t>lat-lon</a:t>
            </a:r>
            <a:r>
              <a:rPr lang="en-US" altLang="de-DE" b="1" kern="0" dirty="0">
                <a:solidFill>
                  <a:schemeClr val="tx2"/>
                </a:solidFill>
              </a:rPr>
              <a:t> grid of COSMO-D2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20 members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00, 03, 06, 09, 12, 15, 18, 21 UTC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27 hours (45 hours for 03 UTC)</a:t>
            </a:r>
            <a:br>
              <a:rPr lang="en-US" altLang="de-DE" b="1" kern="0" dirty="0" smtClean="0">
                <a:solidFill>
                  <a:schemeClr val="tx2"/>
                </a:solidFill>
                <a:latin typeface="Arial"/>
              </a:rPr>
            </a:br>
            <a:r>
              <a:rPr lang="en-US" altLang="de-DE" b="1" kern="0" dirty="0" smtClean="0">
                <a:solidFill>
                  <a:schemeClr val="tx2"/>
                </a:solidFill>
                <a:latin typeface="Arial"/>
              </a:rPr>
              <a:t>		</a:t>
            </a:r>
            <a:r>
              <a:rPr lang="en-US" altLang="de-DE" i="1" kern="0" dirty="0" smtClean="0">
                <a:solidFill>
                  <a:schemeClr val="tx2"/>
                </a:solidFill>
              </a:rPr>
              <a:t>(</a:t>
            </a:r>
            <a:r>
              <a:rPr lang="en-US" altLang="de-DE" i="1" kern="0" dirty="0">
                <a:solidFill>
                  <a:schemeClr val="tx2"/>
                </a:solidFill>
              </a:rPr>
              <a:t>planned: 48 hours</a:t>
            </a:r>
            <a:r>
              <a:rPr lang="en-US" altLang="de-DE" i="1" kern="0" dirty="0" smtClean="0">
                <a:solidFill>
                  <a:schemeClr val="tx2"/>
                </a:solidFill>
              </a:rPr>
              <a:t>)</a:t>
            </a:r>
            <a:endParaRPr lang="en-US" altLang="de-DE" b="1" i="1" kern="0" dirty="0" smtClean="0">
              <a:solidFill>
                <a:schemeClr val="tx2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perturbation of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BC 	      ICON-EU-EPS 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physics   randomized pert. </a:t>
            </a:r>
            <a:r>
              <a:rPr lang="en-US" altLang="de-DE" b="1" kern="0" dirty="0" smtClean="0">
                <a:solidFill>
                  <a:srgbClr val="2D4B9B"/>
                </a:solidFill>
                <a:sym typeface="Wingdings"/>
              </a:rPr>
              <a:t> </a:t>
            </a:r>
            <a:endParaRPr lang="en-US" altLang="de-DE" b="1" kern="0" dirty="0" smtClean="0">
              <a:solidFill>
                <a:srgbClr val="2D4B9B"/>
              </a:solidFill>
              <a:latin typeface="Arial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</a:rPr>
              <a:t>IC 	      KENDA</a:t>
            </a:r>
            <a:endParaRPr lang="en-US" altLang="de-DE" b="1" kern="0" dirty="0" smtClean="0">
              <a:solidFill>
                <a:srgbClr val="2D4B9B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operational in Q1 2021</a:t>
            </a:r>
            <a:r>
              <a:rPr lang="en-US" altLang="de-DE" b="1" kern="0" dirty="0" smtClean="0">
                <a:solidFill>
                  <a:schemeClr val="accent2"/>
                </a:solidFill>
                <a:latin typeface="Arial"/>
              </a:rPr>
              <a:t/>
            </a:r>
            <a:br>
              <a:rPr lang="en-US" altLang="de-DE" b="1" kern="0" dirty="0" smtClean="0">
                <a:solidFill>
                  <a:schemeClr val="accent2"/>
                </a:solidFill>
                <a:latin typeface="Arial"/>
              </a:rPr>
            </a:br>
            <a:r>
              <a:rPr lang="en-US" altLang="de-DE" b="1" kern="0" dirty="0" smtClean="0">
                <a:solidFill>
                  <a:schemeClr val="accent2"/>
                </a:solidFill>
                <a:latin typeface="Arial"/>
              </a:rPr>
              <a:t>(?? 20</a:t>
            </a:r>
            <a:r>
              <a:rPr lang="en-US" altLang="de-DE" b="1" kern="0" baseline="30000" dirty="0" smtClean="0">
                <a:solidFill>
                  <a:schemeClr val="accent2"/>
                </a:solidFill>
                <a:latin typeface="Arial"/>
              </a:rPr>
              <a:t>th</a:t>
            </a:r>
            <a:r>
              <a:rPr lang="en-US" altLang="de-DE" b="1" kern="0" dirty="0" smtClean="0">
                <a:solidFill>
                  <a:schemeClr val="accent2"/>
                </a:solidFill>
                <a:latin typeface="Arial"/>
              </a:rPr>
              <a:t> January 2021 ??)</a:t>
            </a: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b="1" i="1" kern="0" dirty="0" smtClean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47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5" y="1106155"/>
            <a:ext cx="836257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ICON-D2-EPS   </a:t>
            </a:r>
            <a:r>
              <a:rPr lang="de-DE" sz="2400" i="1" dirty="0" err="1" smtClean="0">
                <a:solidFill>
                  <a:schemeClr val="tx2"/>
                </a:solidFill>
              </a:rPr>
              <a:t>perturbation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approach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 bwMode="auto">
          <a:xfrm>
            <a:off x="8283575" y="6381750"/>
            <a:ext cx="4651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0" latinLnBrk="0" hangingPunct="0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3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395288" y="1826139"/>
            <a:ext cx="8748712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2-3 different values for each of </a:t>
            </a:r>
            <a:r>
              <a:rPr lang="en-GB" sz="1800" dirty="0" smtClean="0">
                <a:solidFill>
                  <a:schemeClr val="tx2"/>
                </a:solidFill>
              </a:rPr>
              <a:t>17 parameters</a:t>
            </a:r>
            <a:endParaRPr lang="en-GB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each parameter is perturbed in statistically </a:t>
            </a:r>
            <a:r>
              <a:rPr lang="en-GB" sz="1800" dirty="0" smtClean="0">
                <a:solidFill>
                  <a:srgbClr val="FF0000"/>
                </a:solidFill>
              </a:rPr>
              <a:t/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50% of the members of each model run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for each parameter </a:t>
            </a:r>
            <a:r>
              <a:rPr lang="en-GB" sz="1800" dirty="0" smtClean="0">
                <a:solidFill>
                  <a:schemeClr val="tx2"/>
                </a:solidFill>
              </a:rPr>
              <a:t>separately: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b="1" dirty="0" smtClean="0">
                <a:solidFill>
                  <a:schemeClr val="tx2"/>
                </a:solidFill>
              </a:rPr>
              <a:t>random </a:t>
            </a:r>
            <a:r>
              <a:rPr lang="en-GB" sz="1800" b="1" dirty="0">
                <a:solidFill>
                  <a:schemeClr val="tx2"/>
                </a:solidFill>
              </a:rPr>
              <a:t>selection </a:t>
            </a:r>
            <a:r>
              <a:rPr lang="en-GB" sz="1800" dirty="0">
                <a:solidFill>
                  <a:schemeClr val="tx2"/>
                </a:solidFill>
              </a:rPr>
              <a:t>of </a:t>
            </a:r>
            <a:r>
              <a:rPr lang="en-GB" sz="1800" dirty="0" smtClean="0">
                <a:solidFill>
                  <a:schemeClr val="tx2"/>
                </a:solidFill>
              </a:rPr>
              <a:t>members which are perturbed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no restriction in the combination of perturbed parameters in a single member</a:t>
            </a:r>
            <a:br>
              <a:rPr lang="en-GB" sz="1800" dirty="0" smtClean="0">
                <a:solidFill>
                  <a:schemeClr val="tx2"/>
                </a:solidFill>
              </a:rPr>
            </a:br>
            <a:endParaRPr lang="en-GB" sz="18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random selection done independently for </a:t>
            </a:r>
            <a:r>
              <a:rPr lang="en-GB" sz="1800" dirty="0">
                <a:solidFill>
                  <a:schemeClr val="tx2"/>
                </a:solidFill>
              </a:rPr>
              <a:t>each forecast </a:t>
            </a:r>
            <a:r>
              <a:rPr lang="en-GB" sz="1800" dirty="0" smtClean="0">
                <a:solidFill>
                  <a:schemeClr val="tx2"/>
                </a:solidFill>
              </a:rPr>
              <a:t>start </a:t>
            </a:r>
            <a:r>
              <a:rPr lang="en-GB" sz="1800" dirty="0">
                <a:solidFill>
                  <a:schemeClr val="tx2"/>
                </a:solidFill>
              </a:rPr>
              <a:t/>
            </a:r>
            <a:br>
              <a:rPr lang="en-GB" sz="1800" dirty="0">
                <a:solidFill>
                  <a:schemeClr val="tx2"/>
                </a:solidFill>
              </a:rPr>
            </a:br>
            <a:endParaRPr lang="en-GB" sz="18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selected parameter values stay fixed over the forecast </a:t>
            </a:r>
            <a:r>
              <a:rPr lang="en-GB" sz="1800" dirty="0">
                <a:solidFill>
                  <a:schemeClr val="tx2"/>
                </a:solidFill>
              </a:rPr>
              <a:t>range</a:t>
            </a:r>
            <a:br>
              <a:rPr lang="en-GB" sz="1800" dirty="0">
                <a:solidFill>
                  <a:schemeClr val="tx2"/>
                </a:solidFill>
              </a:rPr>
            </a:b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499992" y="972339"/>
            <a:ext cx="324036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(tune_)</a:t>
            </a:r>
            <a:r>
              <a:rPr lang="de-DE" sz="1400" i="1" dirty="0" smtClean="0">
                <a:solidFill>
                  <a:srgbClr val="FF0000"/>
                </a:solidFill>
              </a:rPr>
              <a:t>&lt;</a:t>
            </a:r>
            <a:r>
              <a:rPr lang="de-DE" sz="1400" i="1" dirty="0" err="1">
                <a:solidFill>
                  <a:srgbClr val="FF0000"/>
                </a:solidFill>
              </a:rPr>
              <a:t>p</a:t>
            </a:r>
            <a:r>
              <a:rPr lang="de-DE" sz="1400" i="1" baseline="-25000" dirty="0" err="1">
                <a:solidFill>
                  <a:srgbClr val="FF0000"/>
                </a:solidFill>
              </a:rPr>
              <a:t>n</a:t>
            </a:r>
            <a:r>
              <a:rPr lang="de-DE" sz="1400" i="1" dirty="0">
                <a:solidFill>
                  <a:srgbClr val="FF0000"/>
                </a:solidFill>
              </a:rPr>
              <a:t>&gt; </a:t>
            </a:r>
            <a:r>
              <a:rPr lang="de-DE" sz="1400" i="1" dirty="0" smtClean="0">
                <a:solidFill>
                  <a:srgbClr val="FF0000"/>
                </a:solidFill>
              </a:rPr>
              <a:t>= …     </a:t>
            </a:r>
            <a:r>
              <a:rPr lang="de-DE" sz="1400" dirty="0" err="1" smtClean="0">
                <a:solidFill>
                  <a:srgbClr val="FF0000"/>
                </a:solidFill>
              </a:rPr>
              <a:t>range</a:t>
            </a:r>
            <a:r>
              <a:rPr lang="de-DE" sz="1400" dirty="0" smtClean="0">
                <a:solidFill>
                  <a:srgbClr val="FF0000"/>
                </a:solidFill>
              </a:rPr>
              <a:t>_</a:t>
            </a:r>
            <a:r>
              <a:rPr lang="de-DE" sz="1400" i="1" dirty="0" smtClean="0">
                <a:solidFill>
                  <a:srgbClr val="FF0000"/>
                </a:solidFill>
              </a:rPr>
              <a:t>&lt;</a:t>
            </a:r>
            <a:r>
              <a:rPr lang="de-DE" sz="1400" i="1" dirty="0" err="1" smtClean="0">
                <a:solidFill>
                  <a:srgbClr val="FF0000"/>
                </a:solidFill>
              </a:rPr>
              <a:t>p</a:t>
            </a:r>
            <a:r>
              <a:rPr lang="de-DE" sz="1400" i="1" baseline="-25000" dirty="0" err="1" smtClean="0">
                <a:solidFill>
                  <a:srgbClr val="FF0000"/>
                </a:solidFill>
              </a:rPr>
              <a:t>n</a:t>
            </a:r>
            <a:r>
              <a:rPr lang="de-DE" sz="1400" i="1" dirty="0" smtClean="0">
                <a:solidFill>
                  <a:srgbClr val="FF0000"/>
                </a:solidFill>
              </a:rPr>
              <a:t>&gt; </a:t>
            </a:r>
            <a:r>
              <a:rPr lang="de-DE" sz="1400" dirty="0" smtClean="0">
                <a:solidFill>
                  <a:srgbClr val="FF0000"/>
                </a:solidFill>
              </a:rPr>
              <a:t>= …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5004048" y="4274512"/>
            <a:ext cx="2126475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use_ensemble_pert</a:t>
            </a:r>
            <a:r>
              <a:rPr lang="de-DE" sz="1400" dirty="0" smtClean="0">
                <a:solidFill>
                  <a:srgbClr val="FF0000"/>
                </a:solidFill>
              </a:rPr>
              <a:t> = T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itype_pert_gen</a:t>
            </a:r>
            <a:r>
              <a:rPr lang="de-DE" sz="1400" dirty="0" smtClean="0">
                <a:solidFill>
                  <a:srgbClr val="FF0000"/>
                </a:solidFill>
              </a:rPr>
              <a:t>=2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timedep_pert</a:t>
            </a:r>
            <a:r>
              <a:rPr lang="de-DE" sz="1400" dirty="0" smtClean="0">
                <a:solidFill>
                  <a:srgbClr val="FF0000"/>
                </a:solidFill>
              </a:rPr>
              <a:t>=1</a:t>
            </a:r>
            <a:endParaRPr lang="de-DE" sz="1400" dirty="0">
              <a:solidFill>
                <a:srgbClr val="FF0000"/>
              </a:solidFill>
            </a:endParaRPr>
          </a:p>
        </p:txBody>
      </p:sp>
      <p:grpSp>
        <p:nvGrpSpPr>
          <p:cNvPr id="132" name="Gruppieren 131"/>
          <p:cNvGrpSpPr/>
          <p:nvPr/>
        </p:nvGrpSpPr>
        <p:grpSpPr>
          <a:xfrm>
            <a:off x="3835141" y="1340768"/>
            <a:ext cx="4553283" cy="4824536"/>
            <a:chOff x="4483213" y="1340768"/>
            <a:chExt cx="4553283" cy="4824536"/>
          </a:xfrm>
        </p:grpSpPr>
        <p:sp>
          <p:nvSpPr>
            <p:cNvPr id="79" name="Rechteck 78"/>
            <p:cNvSpPr/>
            <p:nvPr/>
          </p:nvSpPr>
          <p:spPr bwMode="auto">
            <a:xfrm>
              <a:off x="5317247" y="1340768"/>
              <a:ext cx="2880320" cy="72008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pass </a:t>
              </a: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default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value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and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range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of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perturbation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for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n=1,…,17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parameters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lang="de-DE" sz="1400" i="1" dirty="0" err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de-DE" sz="1400" i="1" baseline="-25000" dirty="0" err="1">
                  <a:solidFill>
                    <a:schemeClr val="tx2"/>
                  </a:solidFill>
                  <a:latin typeface="Arial" charset="0"/>
                </a:rPr>
                <a:t>n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via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namelist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hteck 79"/>
            <p:cNvSpPr/>
            <p:nvPr/>
          </p:nvSpPr>
          <p:spPr bwMode="auto">
            <a:xfrm>
              <a:off x="5004048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1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hteck 81"/>
            <p:cNvSpPr/>
            <p:nvPr/>
          </p:nvSpPr>
          <p:spPr bwMode="auto">
            <a:xfrm>
              <a:off x="6253351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m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hteck 82"/>
            <p:cNvSpPr/>
            <p:nvPr/>
          </p:nvSpPr>
          <p:spPr bwMode="auto">
            <a:xfrm>
              <a:off x="7884368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20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Gerade Verbindung mit Pfeil 84"/>
            <p:cNvCxnSpPr>
              <a:stCxn id="79" idx="2"/>
              <a:endCxn id="80" idx="0"/>
            </p:cNvCxnSpPr>
            <p:nvPr/>
          </p:nvCxnSpPr>
          <p:spPr bwMode="auto">
            <a:xfrm flipH="1">
              <a:off x="5508104" y="2060848"/>
              <a:ext cx="1249303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mit Pfeil 86"/>
            <p:cNvCxnSpPr>
              <a:stCxn id="79" idx="2"/>
              <a:endCxn id="82" idx="0"/>
            </p:cNvCxnSpPr>
            <p:nvPr/>
          </p:nvCxnSpPr>
          <p:spPr bwMode="auto">
            <a:xfrm>
              <a:off x="6757407" y="2060848"/>
              <a:ext cx="0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mit Pfeil 88"/>
            <p:cNvCxnSpPr>
              <a:stCxn id="79" idx="2"/>
              <a:endCxn id="83" idx="0"/>
            </p:cNvCxnSpPr>
            <p:nvPr/>
          </p:nvCxnSpPr>
          <p:spPr bwMode="auto">
            <a:xfrm>
              <a:off x="6757407" y="2060848"/>
              <a:ext cx="1631017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Textfeld 89"/>
            <p:cNvSpPr txBox="1"/>
            <p:nvPr/>
          </p:nvSpPr>
          <p:spPr>
            <a:xfrm>
              <a:off x="5940152" y="2659558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7380312" y="266252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2" name="Rechteck 91"/>
            <p:cNvSpPr/>
            <p:nvPr/>
          </p:nvSpPr>
          <p:spPr bwMode="auto">
            <a:xfrm>
              <a:off x="5973708" y="3551342"/>
              <a:ext cx="1584176" cy="52573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random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variable</a:t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0 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1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Gerade Verbindung mit Pfeil 92"/>
            <p:cNvCxnSpPr>
              <a:stCxn id="82" idx="2"/>
              <a:endCxn id="92" idx="0"/>
            </p:cNvCxnSpPr>
            <p:nvPr/>
          </p:nvCxnSpPr>
          <p:spPr bwMode="auto">
            <a:xfrm>
              <a:off x="6757407" y="2997398"/>
              <a:ext cx="8389" cy="5539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feld 93"/>
            <p:cNvSpPr txBox="1"/>
            <p:nvPr/>
          </p:nvSpPr>
          <p:spPr>
            <a:xfrm>
              <a:off x="5397853" y="326523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7596336" y="325536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96" name="Gerade Verbindung mit Pfeil 95"/>
            <p:cNvCxnSpPr/>
            <p:nvPr/>
          </p:nvCxnSpPr>
          <p:spPr bwMode="auto">
            <a:xfrm>
              <a:off x="5541660" y="3000891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mit Pfeil 96"/>
            <p:cNvCxnSpPr/>
            <p:nvPr/>
          </p:nvCxnSpPr>
          <p:spPr bwMode="auto">
            <a:xfrm>
              <a:off x="8405202" y="3000891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Rechteck 97"/>
            <p:cNvSpPr/>
            <p:nvPr/>
          </p:nvSpPr>
          <p:spPr bwMode="auto">
            <a:xfrm>
              <a:off x="4483213" y="5495558"/>
              <a:ext cx="2160241" cy="52573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0 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0.5 </a:t>
              </a:r>
              <a:r>
                <a:rPr kumimoji="0" lang="de-DE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→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def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/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1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 smtClean="0">
                  <a:solidFill>
                    <a:schemeClr val="tx2"/>
                  </a:solidFill>
                  <a:latin typeface="Arial" charset="0"/>
                </a:rPr>
                <a:t>pert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. 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hteck 98"/>
            <p:cNvSpPr/>
            <p:nvPr/>
          </p:nvSpPr>
          <p:spPr bwMode="auto">
            <a:xfrm>
              <a:off x="6787470" y="5243530"/>
              <a:ext cx="2249026" cy="921774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 0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0.25 </a:t>
              </a:r>
              <a:r>
                <a:rPr kumimoji="0" lang="de-DE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→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pert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. 1</a:t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0.25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0.75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 smtClean="0">
                  <a:solidFill>
                    <a:schemeClr val="tx2"/>
                  </a:solidFill>
                  <a:latin typeface="Arial" charset="0"/>
                </a:rPr>
                <a:t>def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.</a:t>
              </a:r>
              <a:b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0.75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1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>
                  <a:solidFill>
                    <a:schemeClr val="tx2"/>
                  </a:solidFill>
                  <a:latin typeface="Arial" charset="0"/>
                </a:rPr>
                <a:t>pert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 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2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Gerade Verbindung 100"/>
            <p:cNvCxnSpPr>
              <a:stCxn id="92" idx="1"/>
            </p:cNvCxnSpPr>
            <p:nvPr/>
          </p:nvCxnSpPr>
          <p:spPr bwMode="auto">
            <a:xfrm flipH="1">
              <a:off x="5557318" y="3814207"/>
              <a:ext cx="4163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mit Pfeil 104"/>
            <p:cNvCxnSpPr>
              <a:endCxn id="98" idx="0"/>
            </p:cNvCxnSpPr>
            <p:nvPr/>
          </p:nvCxnSpPr>
          <p:spPr bwMode="auto">
            <a:xfrm>
              <a:off x="5562214" y="3814207"/>
              <a:ext cx="1120" cy="16813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557884" y="3814207"/>
              <a:ext cx="332425" cy="4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mit Pfeil 109"/>
            <p:cNvCxnSpPr/>
            <p:nvPr/>
          </p:nvCxnSpPr>
          <p:spPr bwMode="auto">
            <a:xfrm>
              <a:off x="7903594" y="3805818"/>
              <a:ext cx="8389" cy="14293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Textfeld 126"/>
            <p:cNvSpPr txBox="1"/>
            <p:nvPr/>
          </p:nvSpPr>
          <p:spPr>
            <a:xfrm rot="16200000">
              <a:off x="4581873" y="4283224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smtClean="0">
                  <a:solidFill>
                    <a:schemeClr val="tx2"/>
                  </a:solidFill>
                </a:rPr>
                <a:t>1 </a:t>
              </a:r>
              <a:r>
                <a:rPr lang="de-DE" sz="1400" i="1" dirty="0" err="1" smtClean="0">
                  <a:solidFill>
                    <a:schemeClr val="tx2"/>
                  </a:solidFill>
                </a:rPr>
                <a:t>perturbation</a:t>
              </a:r>
              <a:endParaRPr lang="de-DE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 rot="16200000">
              <a:off x="7390185" y="435523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chemeClr val="tx2"/>
                  </a:solidFill>
                </a:rPr>
                <a:t>2</a:t>
              </a:r>
              <a:r>
                <a:rPr lang="de-DE" sz="1400" i="1" dirty="0" smtClean="0">
                  <a:solidFill>
                    <a:schemeClr val="tx2"/>
                  </a:solidFill>
                </a:rPr>
                <a:t> </a:t>
              </a:r>
              <a:r>
                <a:rPr lang="de-DE" sz="1400" i="1" dirty="0" err="1" smtClean="0">
                  <a:solidFill>
                    <a:schemeClr val="tx2"/>
                  </a:solidFill>
                </a:rPr>
                <a:t>perturbations</a:t>
              </a:r>
              <a:endParaRPr lang="de-DE" sz="14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6" name="Textfeld 135"/>
          <p:cNvSpPr txBox="1"/>
          <p:nvPr/>
        </p:nvSpPr>
        <p:spPr>
          <a:xfrm rot="16200000">
            <a:off x="2716297" y="1773089"/>
            <a:ext cx="20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solidFill>
                  <a:schemeClr val="tx2"/>
                </a:solidFill>
              </a:rPr>
              <a:t>ICON-LAM-EPS</a:t>
            </a:r>
            <a:endParaRPr lang="de-DE" b="1" i="1" dirty="0">
              <a:solidFill>
                <a:schemeClr val="tx2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2093302" y="4225444"/>
            <a:ext cx="325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rgbClr val="FF0000"/>
                </a:solidFill>
              </a:rPr>
              <a:t>within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the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model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5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23528" y="1106155"/>
            <a:ext cx="307992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Scheme for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parameter perturbations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 2-3 </a:t>
            </a:r>
            <a:r>
              <a:rPr lang="en-GB" sz="2000" dirty="0">
                <a:solidFill>
                  <a:schemeClr val="tx2"/>
                </a:solidFill>
              </a:rPr>
              <a:t>different values for each of </a:t>
            </a:r>
            <a:r>
              <a:rPr lang="en-GB" sz="2000" dirty="0" smtClean="0">
                <a:solidFill>
                  <a:schemeClr val="tx2"/>
                </a:solidFill>
              </a:rPr>
              <a:t>17 </a:t>
            </a:r>
            <a:r>
              <a:rPr lang="en-GB" sz="2000" dirty="0">
                <a:solidFill>
                  <a:schemeClr val="tx2"/>
                </a:solidFill>
              </a:rPr>
              <a:t>parameters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 for each parameter </a:t>
            </a:r>
            <a:r>
              <a:rPr lang="en-GB" sz="2000" dirty="0">
                <a:solidFill>
                  <a:schemeClr val="tx2"/>
                </a:solidFill>
              </a:rPr>
              <a:t>separately: 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</a:rPr>
              <a:t>random selection </a:t>
            </a:r>
            <a:r>
              <a:rPr lang="en-GB" sz="2000" dirty="0">
                <a:solidFill>
                  <a:schemeClr val="tx2"/>
                </a:solidFill>
              </a:rPr>
              <a:t>of members which are </a:t>
            </a:r>
            <a:r>
              <a:rPr lang="en-GB" sz="2000" dirty="0" smtClean="0">
                <a:solidFill>
                  <a:schemeClr val="tx2"/>
                </a:solidFill>
              </a:rPr>
              <a:t>perturbed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 selected </a:t>
            </a:r>
            <a:r>
              <a:rPr lang="en-GB" sz="2000" dirty="0">
                <a:solidFill>
                  <a:schemeClr val="tx2"/>
                </a:solidFill>
              </a:rPr>
              <a:t>parameter values stay fixed over the forecast range</a:t>
            </a:r>
            <a:br>
              <a:rPr lang="en-GB" sz="2000" dirty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4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5" grpId="0" animBg="1"/>
      <p:bldP spid="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Verification results for the pre-operational set-up</a:t>
            </a:r>
            <a:endParaRPr lang="en-GB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5288" y="1556792"/>
            <a:ext cx="8425184" cy="2135969"/>
          </a:xfrm>
        </p:spPr>
        <p:txBody>
          <a:bodyPr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August 2020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00 and 12 UTC runs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Compared to operational COSMO-D2-EPS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09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6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9070"/>
            <a:ext cx="5794056" cy="586739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189743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52054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7584" y="19168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T_2M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290519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TD_2M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827584" y="38413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1h-RR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477740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FF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827584" y="57135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endParaRPr lang="de-DE" sz="1400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56176" y="1351042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Relative </a:t>
            </a:r>
            <a:r>
              <a:rPr lang="de-DE" b="1" dirty="0" err="1" smtClean="0">
                <a:solidFill>
                  <a:schemeClr val="tx2"/>
                </a:solidFill>
              </a:rPr>
              <a:t>change</a:t>
            </a:r>
            <a:r>
              <a:rPr lang="de-DE" b="1" dirty="0" smtClean="0">
                <a:solidFill>
                  <a:schemeClr val="tx2"/>
                </a:solidFill>
              </a:rPr>
              <a:t> in CRPS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00, 12 UTC </a:t>
            </a:r>
            <a:r>
              <a:rPr lang="de-DE" b="1" dirty="0" err="1" smtClean="0">
                <a:solidFill>
                  <a:schemeClr val="tx2"/>
                </a:solidFill>
              </a:rPr>
              <a:t>runs</a:t>
            </a:r>
            <a:endParaRPr lang="de-DE" b="1" dirty="0" smtClean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rgbClr val="00CC00"/>
                </a:solidFill>
              </a:rPr>
              <a:t>ICON-D2-EPS </a:t>
            </a:r>
            <a:r>
              <a:rPr lang="en-GB" b="1" dirty="0">
                <a:solidFill>
                  <a:schemeClr val="tx2"/>
                </a:solidFill>
              </a:rPr>
              <a:t>or </a:t>
            </a:r>
            <a:r>
              <a:rPr lang="en-GB" b="1" dirty="0">
                <a:solidFill>
                  <a:srgbClr val="FF0000"/>
                </a:solidFill>
              </a:rPr>
              <a:t>COSMO-D2-EPS </a:t>
            </a:r>
            <a:r>
              <a:rPr lang="en-GB" b="1" dirty="0">
                <a:solidFill>
                  <a:schemeClr val="tx2"/>
                </a:solidFill>
              </a:rPr>
              <a:t>better</a:t>
            </a:r>
            <a:endParaRPr lang="en-GB" sz="16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8471944">
            <a:off x="-227601" y="3037924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7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9070"/>
            <a:ext cx="5794056" cy="586739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189743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52054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7584" y="19168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T_2M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290519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TD_2M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827584" y="38413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1h-RR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477740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FF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827584" y="57135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1h </a:t>
            </a:r>
            <a:r>
              <a:rPr lang="de-DE" sz="1400" dirty="0" err="1" smtClean="0"/>
              <a:t>gusts</a:t>
            </a:r>
            <a:endParaRPr lang="de-DE" sz="1400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56176" y="1351042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Relative </a:t>
            </a:r>
            <a:r>
              <a:rPr lang="de-DE" b="1" dirty="0" err="1" smtClean="0">
                <a:solidFill>
                  <a:schemeClr val="tx2"/>
                </a:solidFill>
              </a:rPr>
              <a:t>change</a:t>
            </a:r>
            <a:r>
              <a:rPr lang="de-DE" b="1" dirty="0" smtClean="0">
                <a:solidFill>
                  <a:schemeClr val="tx2"/>
                </a:solidFill>
              </a:rPr>
              <a:t> in CRPS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00, 12 UTC </a:t>
            </a:r>
            <a:r>
              <a:rPr lang="de-DE" b="1" dirty="0" err="1" smtClean="0">
                <a:solidFill>
                  <a:schemeClr val="tx2"/>
                </a:solidFill>
              </a:rPr>
              <a:t>runs</a:t>
            </a:r>
            <a:endParaRPr lang="de-DE" b="1" dirty="0" smtClean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rgbClr val="00CC00"/>
                </a:solidFill>
              </a:rPr>
              <a:t>ICON-D2-EPS </a:t>
            </a:r>
            <a:r>
              <a:rPr lang="en-GB" b="1" dirty="0">
                <a:solidFill>
                  <a:schemeClr val="tx2"/>
                </a:solidFill>
              </a:rPr>
              <a:t>or </a:t>
            </a:r>
            <a:r>
              <a:rPr lang="en-GB" b="1" dirty="0">
                <a:solidFill>
                  <a:srgbClr val="FF0000"/>
                </a:solidFill>
              </a:rPr>
              <a:t>COSMO-D2-EPS </a:t>
            </a:r>
            <a:r>
              <a:rPr lang="en-GB" b="1" dirty="0">
                <a:solidFill>
                  <a:schemeClr val="tx2"/>
                </a:solidFill>
              </a:rPr>
              <a:t>better</a:t>
            </a:r>
            <a:endParaRPr lang="en-GB" sz="16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8471944">
            <a:off x="-227601" y="3037924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20572" y="3935958"/>
            <a:ext cx="5675764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Latent </a:t>
            </a:r>
            <a:r>
              <a:rPr lang="de-DE" sz="1600" dirty="0" err="1" smtClean="0"/>
              <a:t>Heat</a:t>
            </a:r>
            <a:r>
              <a:rPr lang="de-DE" sz="1600" dirty="0" smtClean="0"/>
              <a:t> </a:t>
            </a:r>
            <a:r>
              <a:rPr lang="de-DE" sz="1600" dirty="0" err="1" smtClean="0"/>
              <a:t>Nudging</a:t>
            </a:r>
            <a:r>
              <a:rPr lang="de-DE" sz="1600" dirty="0" smtClean="0"/>
              <a:t> 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 err="1" smtClean="0"/>
              <a:t>effective</a:t>
            </a:r>
            <a:r>
              <a:rPr lang="de-DE" sz="1600" dirty="0" smtClean="0"/>
              <a:t> in ICON-D2</a:t>
            </a:r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experiments</a:t>
            </a:r>
            <a:r>
              <a:rPr lang="de-DE" sz="1600" dirty="0" smtClean="0"/>
              <a:t> </a:t>
            </a:r>
            <a:r>
              <a:rPr lang="de-DE" sz="1600" dirty="0" err="1" smtClean="0"/>
              <a:t>without</a:t>
            </a:r>
            <a:r>
              <a:rPr lang="de-DE" sz="1600" dirty="0" smtClean="0"/>
              <a:t> LHN in </a:t>
            </a:r>
            <a:r>
              <a:rPr lang="de-DE" sz="1600" dirty="0" err="1" smtClean="0"/>
              <a:t>both</a:t>
            </a:r>
            <a:r>
              <a:rPr lang="de-DE" sz="1600" dirty="0" smtClean="0"/>
              <a:t> EPS:</a:t>
            </a:r>
            <a:br>
              <a:rPr lang="de-DE" sz="1600" dirty="0" smtClean="0"/>
            </a:br>
            <a:r>
              <a:rPr lang="de-DE" sz="1600" dirty="0" err="1" smtClean="0"/>
              <a:t>scores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ICON-D2-EPS </a:t>
            </a:r>
            <a:r>
              <a:rPr lang="de-DE" sz="1600" dirty="0" err="1" smtClean="0"/>
              <a:t>better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COSMO-D2-EPS</a:t>
            </a:r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ongoing</a:t>
            </a:r>
            <a:r>
              <a:rPr lang="de-DE" sz="1600" dirty="0" smtClean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15313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8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00400"/>
            <a:ext cx="5794056" cy="498728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89743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52054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19168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Total </a:t>
            </a:r>
            <a:r>
              <a:rPr lang="de-DE" sz="1400" dirty="0" err="1" smtClean="0"/>
              <a:t>clouds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290519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Low </a:t>
            </a:r>
            <a:r>
              <a:rPr lang="de-DE" sz="1400" dirty="0" err="1" smtClean="0"/>
              <a:t>clouds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827584" y="38413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Middle</a:t>
            </a:r>
            <a:r>
              <a:rPr lang="de-DE" sz="1400" dirty="0" smtClean="0"/>
              <a:t> </a:t>
            </a:r>
            <a:r>
              <a:rPr lang="de-DE" sz="1400" dirty="0" err="1" smtClean="0"/>
              <a:t>clouds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49102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Global </a:t>
            </a:r>
            <a:r>
              <a:rPr lang="de-DE" sz="1400" dirty="0" err="1" smtClean="0"/>
              <a:t>radiation</a:t>
            </a:r>
            <a:endParaRPr lang="de-DE" sz="1400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56176" y="1351042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Relative </a:t>
            </a:r>
            <a:r>
              <a:rPr lang="de-DE" b="1" dirty="0" err="1" smtClean="0">
                <a:solidFill>
                  <a:schemeClr val="tx2"/>
                </a:solidFill>
              </a:rPr>
              <a:t>change</a:t>
            </a:r>
            <a:r>
              <a:rPr lang="de-DE" b="1" dirty="0" smtClean="0">
                <a:solidFill>
                  <a:schemeClr val="tx2"/>
                </a:solidFill>
              </a:rPr>
              <a:t> in CRPS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00, 12 UTC </a:t>
            </a:r>
            <a:r>
              <a:rPr lang="de-DE" b="1" dirty="0" err="1" smtClean="0">
                <a:solidFill>
                  <a:schemeClr val="tx2"/>
                </a:solidFill>
              </a:rPr>
              <a:t>runs</a:t>
            </a:r>
            <a:endParaRPr lang="de-DE" b="1" dirty="0" smtClean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rgbClr val="00CC00"/>
                </a:solidFill>
              </a:rPr>
              <a:t>ICON-D2-EPS </a:t>
            </a:r>
            <a:r>
              <a:rPr lang="en-GB" b="1" dirty="0">
                <a:solidFill>
                  <a:schemeClr val="tx2"/>
                </a:solidFill>
              </a:rPr>
              <a:t>or </a:t>
            </a:r>
            <a:r>
              <a:rPr lang="en-GB" b="1" dirty="0">
                <a:solidFill>
                  <a:srgbClr val="FF0000"/>
                </a:solidFill>
              </a:rPr>
              <a:t>COSMO-D2-EPS </a:t>
            </a:r>
            <a:r>
              <a:rPr lang="en-GB" b="1" dirty="0">
                <a:solidFill>
                  <a:schemeClr val="tx2"/>
                </a:solidFill>
              </a:rPr>
              <a:t>better</a:t>
            </a:r>
            <a:endParaRPr lang="en-GB" sz="16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8471944">
            <a:off x="-227601" y="2821900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1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9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00400"/>
            <a:ext cx="5794056" cy="498728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89743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520540" y="1135018"/>
            <a:ext cx="360040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19168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Total </a:t>
            </a:r>
            <a:r>
              <a:rPr lang="de-DE" sz="1400" dirty="0" err="1" smtClean="0"/>
              <a:t>clouds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290519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Low </a:t>
            </a:r>
            <a:r>
              <a:rPr lang="de-DE" sz="1400" dirty="0" err="1" smtClean="0"/>
              <a:t>clouds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827584" y="38413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Middle</a:t>
            </a:r>
            <a:r>
              <a:rPr lang="de-DE" sz="1400" dirty="0" smtClean="0"/>
              <a:t> </a:t>
            </a:r>
            <a:r>
              <a:rPr lang="de-DE" sz="1400" dirty="0" err="1" smtClean="0"/>
              <a:t>clouds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49102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Global </a:t>
            </a:r>
            <a:r>
              <a:rPr lang="de-DE" sz="1400" dirty="0" err="1" smtClean="0"/>
              <a:t>radiation</a:t>
            </a:r>
            <a:endParaRPr lang="de-DE" sz="1400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2020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56176" y="1351042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Relative </a:t>
            </a:r>
            <a:r>
              <a:rPr lang="de-DE" b="1" dirty="0" err="1" smtClean="0">
                <a:solidFill>
                  <a:schemeClr val="tx2"/>
                </a:solidFill>
              </a:rPr>
              <a:t>change</a:t>
            </a:r>
            <a:r>
              <a:rPr lang="de-DE" b="1" dirty="0" smtClean="0">
                <a:solidFill>
                  <a:schemeClr val="tx2"/>
                </a:solidFill>
              </a:rPr>
              <a:t> in CRPS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00, 12 UTC </a:t>
            </a:r>
            <a:r>
              <a:rPr lang="de-DE" b="1" dirty="0" err="1" smtClean="0">
                <a:solidFill>
                  <a:schemeClr val="tx2"/>
                </a:solidFill>
              </a:rPr>
              <a:t>runs</a:t>
            </a:r>
            <a:endParaRPr lang="de-DE" b="1" dirty="0" smtClean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rgbClr val="00CC00"/>
                </a:solidFill>
              </a:rPr>
              <a:t>ICON-D2-EPS </a:t>
            </a:r>
            <a:r>
              <a:rPr lang="en-GB" b="1" dirty="0">
                <a:solidFill>
                  <a:schemeClr val="tx2"/>
                </a:solidFill>
              </a:rPr>
              <a:t>or </a:t>
            </a:r>
            <a:r>
              <a:rPr lang="en-GB" b="1" dirty="0">
                <a:solidFill>
                  <a:srgbClr val="FF0000"/>
                </a:solidFill>
              </a:rPr>
              <a:t>COSMO-D2-EPS </a:t>
            </a:r>
            <a:r>
              <a:rPr lang="en-GB" b="1" dirty="0">
                <a:solidFill>
                  <a:schemeClr val="tx2"/>
                </a:solidFill>
              </a:rPr>
              <a:t>better</a:t>
            </a:r>
            <a:endParaRPr lang="en-GB" sz="16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8471944">
            <a:off x="-227601" y="2821900"/>
            <a:ext cx="716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>
                    <a:alpha val="24000"/>
                  </a:srgbClr>
                </a:solidFill>
              </a:rPr>
              <a:t>s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u m </a:t>
            </a:r>
            <a:r>
              <a:rPr lang="de-DE" sz="6000" b="1" dirty="0" err="1" smtClean="0">
                <a:solidFill>
                  <a:srgbClr val="FF0000">
                    <a:alpha val="24000"/>
                  </a:srgbClr>
                </a:solidFill>
              </a:rPr>
              <a:t>m</a:t>
            </a:r>
            <a:r>
              <a:rPr lang="de-DE" sz="6000" b="1" dirty="0" smtClean="0">
                <a:solidFill>
                  <a:srgbClr val="FF0000">
                    <a:alpha val="24000"/>
                  </a:srgbClr>
                </a:solidFill>
              </a:rPr>
              <a:t> e r</a:t>
            </a:r>
            <a:endParaRPr lang="de-DE" sz="6000" b="1" dirty="0">
              <a:solidFill>
                <a:srgbClr val="FF0000">
                  <a:alpha val="24000"/>
                </a:srgb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81" y="745821"/>
            <a:ext cx="3325583" cy="50216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551723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c</a:t>
            </a:r>
            <a:r>
              <a:rPr lang="de-DE" sz="1600" dirty="0" err="1" smtClean="0"/>
              <a:t>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r>
              <a:rPr lang="de-DE" sz="1600" dirty="0" smtClean="0"/>
              <a:t> </a:t>
            </a:r>
            <a:r>
              <a:rPr lang="de-DE" sz="1600" dirty="0" err="1" smtClean="0"/>
              <a:t>schemes</a:t>
            </a:r>
            <a:r>
              <a:rPr lang="de-DE" sz="1600" dirty="0" smtClean="0"/>
              <a:t> </a:t>
            </a:r>
            <a:r>
              <a:rPr lang="de-DE" sz="1600" dirty="0" err="1" smtClean="0"/>
              <a:t>differ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better</a:t>
            </a:r>
            <a:r>
              <a:rPr lang="de-DE" sz="1600" dirty="0" smtClean="0"/>
              <a:t> in </a:t>
            </a:r>
            <a:r>
              <a:rPr lang="de-DE" sz="1600" dirty="0" err="1" smtClean="0"/>
              <a:t>July</a:t>
            </a:r>
            <a:r>
              <a:rPr lang="de-DE" sz="1600" dirty="0" smtClean="0"/>
              <a:t>/August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m</a:t>
            </a:r>
            <a:r>
              <a:rPr lang="de-DE" sz="1600" dirty="0" err="1" smtClean="0"/>
              <a:t>ore</a:t>
            </a:r>
            <a:r>
              <a:rPr lang="de-DE" sz="1600" dirty="0" smtClean="0"/>
              <a:t> </a:t>
            </a:r>
            <a:r>
              <a:rPr lang="de-DE" sz="1600" dirty="0" err="1" smtClean="0"/>
              <a:t>changes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expected</a:t>
            </a:r>
            <a:r>
              <a:rPr lang="de-DE" sz="1600" dirty="0" smtClean="0"/>
              <a:t> (</a:t>
            </a:r>
            <a:r>
              <a:rPr lang="de-DE" sz="1600" dirty="0" err="1" smtClean="0"/>
              <a:t>ECrad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02857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3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Bildschirmpräsentation (4:3)</PresentationFormat>
  <Paragraphs>209</Paragraphs>
  <Slides>16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Design13</vt:lpstr>
      <vt:lpstr>DWD Standard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Gebhardt Christoph</dc:creator>
  <cp:lastModifiedBy>Gebhardt Christoph</cp:lastModifiedBy>
  <cp:revision>799</cp:revision>
  <cp:lastPrinted>2020-02-25T15:25:51Z</cp:lastPrinted>
  <dcterms:created xsi:type="dcterms:W3CDTF">2014-08-26T12:44:51Z</dcterms:created>
  <dcterms:modified xsi:type="dcterms:W3CDTF">2020-09-02T10:17:11Z</dcterms:modified>
</cp:coreProperties>
</file>