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5"/>
  </p:notesMasterIdLst>
  <p:handoutMasterIdLst>
    <p:handoutMasterId r:id="rId16"/>
  </p:handoutMasterIdLst>
  <p:sldIdLst>
    <p:sldId id="392" r:id="rId2"/>
    <p:sldId id="393" r:id="rId3"/>
    <p:sldId id="394" r:id="rId4"/>
    <p:sldId id="395" r:id="rId5"/>
    <p:sldId id="399" r:id="rId6"/>
    <p:sldId id="396" r:id="rId7"/>
    <p:sldId id="405" r:id="rId8"/>
    <p:sldId id="400" r:id="rId9"/>
    <p:sldId id="401" r:id="rId10"/>
    <p:sldId id="402" r:id="rId11"/>
    <p:sldId id="403" r:id="rId12"/>
    <p:sldId id="404" r:id="rId13"/>
    <p:sldId id="398" r:id="rId14"/>
  </p:sldIdLst>
  <p:sldSz cx="9144000" cy="6858000" type="screen4x3"/>
  <p:notesSz cx="6745288" cy="988218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21">
          <p15:clr>
            <a:srgbClr val="A4A3A4"/>
          </p15:clr>
        </p15:guide>
        <p15:guide id="2" orient="horz" pos="890">
          <p15:clr>
            <a:srgbClr val="A4A3A4"/>
          </p15:clr>
        </p15:guide>
        <p15:guide id="3" orient="horz" pos="3929">
          <p15:clr>
            <a:srgbClr val="A4A3A4"/>
          </p15:clr>
        </p15:guide>
        <p15:guide id="4" orient="horz" pos="4294">
          <p15:clr>
            <a:srgbClr val="A4A3A4"/>
          </p15:clr>
        </p15:guide>
        <p15:guide id="5" orient="horz" pos="981">
          <p15:clr>
            <a:srgbClr val="A4A3A4"/>
          </p15:clr>
        </p15:guide>
        <p15:guide id="6" orient="horz" pos="3339">
          <p15:clr>
            <a:srgbClr val="A4A3A4"/>
          </p15:clr>
        </p15:guide>
        <p15:guide id="7" orient="horz" pos="4065">
          <p15:clr>
            <a:srgbClr val="A4A3A4"/>
          </p15:clr>
        </p15:guide>
        <p15:guide id="8" pos="2880">
          <p15:clr>
            <a:srgbClr val="A4A3A4"/>
          </p15:clr>
        </p15:guide>
        <p15:guide id="9" pos="295">
          <p15:clr>
            <a:srgbClr val="A4A3A4"/>
          </p15:clr>
        </p15:guide>
        <p15:guide id="10" pos="5465">
          <p15:clr>
            <a:srgbClr val="A4A3A4"/>
          </p15:clr>
        </p15:guide>
        <p15:guide id="11" pos="4195">
          <p15:clr>
            <a:srgbClr val="A4A3A4"/>
          </p15:clr>
        </p15:guide>
        <p15:guide id="12" pos="5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3">
          <p15:clr>
            <a:srgbClr val="A4A3A4"/>
          </p15:clr>
        </p15:guide>
        <p15:guide id="2" pos="212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00"/>
    <a:srgbClr val="006600"/>
    <a:srgbClr val="008000"/>
    <a:srgbClr val="669900"/>
    <a:srgbClr val="CC0000"/>
    <a:srgbClr val="FF0000"/>
    <a:srgbClr val="FF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76" autoAdjust="0"/>
    <p:restoredTop sz="94526" autoAdjust="0"/>
  </p:normalViewPr>
  <p:slideViewPr>
    <p:cSldViewPr snapToObjects="1">
      <p:cViewPr varScale="1">
        <p:scale>
          <a:sx n="120" d="100"/>
          <a:sy n="120" d="100"/>
        </p:scale>
        <p:origin x="1524" y="108"/>
      </p:cViewPr>
      <p:guideLst>
        <p:guide orient="horz" pos="3521"/>
        <p:guide orient="horz" pos="890"/>
        <p:guide orient="horz" pos="3929"/>
        <p:guide orient="horz" pos="4294"/>
        <p:guide orient="horz" pos="981"/>
        <p:guide orient="horz" pos="3339"/>
        <p:guide orient="horz" pos="4065"/>
        <p:guide pos="2880"/>
        <p:guide pos="295"/>
        <p:guide pos="5465"/>
        <p:guide pos="4195"/>
        <p:guide pos="56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Objects="1">
      <p:cViewPr varScale="1">
        <p:scale>
          <a:sx n="72" d="100"/>
          <a:sy n="72" d="100"/>
        </p:scale>
        <p:origin x="-2232" y="-78"/>
      </p:cViewPr>
      <p:guideLst>
        <p:guide orient="horz" pos="3113"/>
        <p:guide pos="21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57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88" tIns="45445" rIns="90888" bIns="45445" numCol="1" anchor="t" anchorCtr="0" compatLnSpc="1">
            <a:prstTxWarp prst="textNoShape">
              <a:avLst/>
            </a:prstTxWarp>
          </a:bodyPr>
          <a:lstStyle>
            <a:lvl1pPr defTabSz="908050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38" y="0"/>
            <a:ext cx="292576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88" tIns="45445" rIns="90888" bIns="45445" numCol="1" anchor="t" anchorCtr="0" compatLnSpc="1">
            <a:prstTxWarp prst="textNoShape">
              <a:avLst/>
            </a:prstTxWarp>
          </a:bodyPr>
          <a:lstStyle>
            <a:lvl1pPr algn="r" defTabSz="908050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6888"/>
            <a:ext cx="292576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88" tIns="45445" rIns="90888" bIns="45445" numCol="1" anchor="b" anchorCtr="0" compatLnSpc="1">
            <a:prstTxWarp prst="textNoShape">
              <a:avLst/>
            </a:prstTxWarp>
          </a:bodyPr>
          <a:lstStyle>
            <a:lvl1pPr defTabSz="908050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38" y="9386888"/>
            <a:ext cx="292576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88" tIns="45445" rIns="90888" bIns="45445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 b="0"/>
            </a:lvl1pPr>
          </a:lstStyle>
          <a:p>
            <a:fld id="{F1C6A96D-ABCA-4241-BC92-AF604D4EB96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57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88" tIns="45445" rIns="90888" bIns="45445" numCol="1" anchor="t" anchorCtr="0" compatLnSpc="1">
            <a:prstTxWarp prst="textNoShape">
              <a:avLst/>
            </a:prstTxWarp>
          </a:bodyPr>
          <a:lstStyle>
            <a:lvl1pPr defTabSz="90805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451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57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88" tIns="45445" rIns="90888" bIns="45445" numCol="1" anchor="t" anchorCtr="0" compatLnSpc="1">
            <a:prstTxWarp prst="textNoShape">
              <a:avLst/>
            </a:prstTxWarp>
          </a:bodyPr>
          <a:lstStyle>
            <a:lvl1pPr algn="r" defTabSz="90805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74700"/>
            <a:ext cx="4851400" cy="3638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113" y="4724400"/>
            <a:ext cx="4945062" cy="441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88" tIns="45445" rIns="90888" bIns="454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451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9425"/>
            <a:ext cx="2925763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88" tIns="45445" rIns="90888" bIns="45445" numCol="1" anchor="b" anchorCtr="0" compatLnSpc="1">
            <a:prstTxWarp prst="textNoShape">
              <a:avLst/>
            </a:prstTxWarp>
          </a:bodyPr>
          <a:lstStyle>
            <a:lvl1pPr defTabSz="90805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451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69425"/>
            <a:ext cx="2925763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88" tIns="45445" rIns="90888" bIns="45445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 b="0">
                <a:latin typeface="Times New Roman" panose="02020603050405020304" pitchFamily="18" charset="0"/>
              </a:defRPr>
            </a:lvl1pPr>
          </a:lstStyle>
          <a:p>
            <a:fld id="{91586D10-6A78-4404-88C5-0BB0DC2D58F2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A4C5B00-589F-4790-BC26-62C94741D3B6}" type="slidenum">
              <a:rPr lang="de-DE" altLang="de-DE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de-DE" altLang="de-DE">
              <a:latin typeface="Times New Roman" panose="02020603050405020304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4725988"/>
            <a:ext cx="4945062" cy="4411662"/>
          </a:xfrm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54993847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7965028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7813" y="1412875"/>
            <a:ext cx="2058987" cy="49688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46088" y="1412875"/>
            <a:ext cx="6029325" cy="49688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4159157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46088" y="1412875"/>
            <a:ext cx="8240712" cy="49688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85573501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/>
          <p:cNvSpPr>
            <a:spLocks noChangeArrowheads="1"/>
          </p:cNvSpPr>
          <p:nvPr userDrawn="1"/>
        </p:nvSpPr>
        <p:spPr bwMode="auto">
          <a:xfrm>
            <a:off x="468313" y="1522413"/>
            <a:ext cx="8207375" cy="4643437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z="1800" b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6088" y="1989088"/>
            <a:ext cx="8229600" cy="431800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6545851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0803133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0390350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1803171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61437586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53679042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622409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412241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22177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>
            <a:off x="8377238" y="6381750"/>
            <a:ext cx="309562" cy="3603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altLang="de-D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1412875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8" name="Line 4"/>
          <p:cNvSpPr>
            <a:spLocks noChangeShapeType="1"/>
          </p:cNvSpPr>
          <p:nvPr userDrawn="1"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9" name="Line 5"/>
          <p:cNvSpPr>
            <a:spLocks noChangeShapeType="1"/>
          </p:cNvSpPr>
          <p:nvPr userDrawn="1"/>
        </p:nvSpPr>
        <p:spPr bwMode="auto">
          <a:xfrm>
            <a:off x="0" y="6524625"/>
            <a:ext cx="9144000" cy="0"/>
          </a:xfrm>
          <a:prstGeom prst="line">
            <a:avLst/>
          </a:prstGeom>
          <a:noFill/>
          <a:ln w="222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30" name="Picture 7" descr="Bundesadler_kleine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438" y="6459538"/>
            <a:ext cx="34925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8"/>
          <p:cNvSpPr>
            <a:spLocks noChangeArrowheads="1"/>
          </p:cNvSpPr>
          <p:nvPr userDrawn="1"/>
        </p:nvSpPr>
        <p:spPr bwMode="auto">
          <a:xfrm>
            <a:off x="107950" y="6524625"/>
            <a:ext cx="3549650" cy="26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/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200" b="0" dirty="0"/>
              <a:t>COSMO-GM 2020</a:t>
            </a:r>
          </a:p>
        </p:txBody>
      </p:sp>
      <p:sp>
        <p:nvSpPr>
          <p:cNvPr id="1032" name="Text Box 9"/>
          <p:cNvSpPr txBox="1">
            <a:spLocks noChangeArrowheads="1"/>
          </p:cNvSpPr>
          <p:nvPr userDrawn="1"/>
        </p:nvSpPr>
        <p:spPr bwMode="auto">
          <a:xfrm>
            <a:off x="2484438" y="6524625"/>
            <a:ext cx="411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sz="1200" b="0" dirty="0" err="1"/>
              <a:t>Spatial</a:t>
            </a:r>
            <a:r>
              <a:rPr lang="de-DE" sz="1200" b="0" dirty="0"/>
              <a:t> </a:t>
            </a:r>
            <a:r>
              <a:rPr lang="de-DE" sz="1200" b="0" dirty="0" err="1"/>
              <a:t>Verification</a:t>
            </a:r>
            <a:endParaRPr lang="de-DE" sz="1200" b="0" dirty="0"/>
          </a:p>
        </p:txBody>
      </p:sp>
      <p:sp>
        <p:nvSpPr>
          <p:cNvPr id="1033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34" name="Text Box 11"/>
          <p:cNvSpPr txBox="1">
            <a:spLocks noChangeArrowheads="1"/>
          </p:cNvSpPr>
          <p:nvPr userDrawn="1"/>
        </p:nvSpPr>
        <p:spPr bwMode="auto">
          <a:xfrm>
            <a:off x="6732588" y="6524625"/>
            <a:ext cx="14970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sz="1200" b="0" dirty="0"/>
              <a:t>Felix </a:t>
            </a:r>
            <a:r>
              <a:rPr lang="de-DE" sz="1200" b="0" dirty="0" err="1"/>
              <a:t>Fundel</a:t>
            </a:r>
            <a:endParaRPr lang="de-DE" sz="1200" b="0" dirty="0"/>
          </a:p>
        </p:txBody>
      </p:sp>
      <p:pic>
        <p:nvPicPr>
          <p:cNvPr id="1035" name="Picture 38" descr="Wortbildmarke-und-Claim-positiv-transparent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988" y="179388"/>
            <a:ext cx="2735262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è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è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è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è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è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è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395288" y="2720975"/>
            <a:ext cx="8497887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  <a:defRPr/>
            </a:pPr>
            <a:r>
              <a:rPr lang="de-DE" altLang="de-DE" sz="4000" dirty="0" err="1">
                <a:solidFill>
                  <a:schemeClr val="accent1"/>
                </a:solidFill>
                <a:latin typeface="+mn-lt"/>
              </a:rPr>
              <a:t>Spatial</a:t>
            </a:r>
            <a:r>
              <a:rPr lang="de-DE" altLang="de-DE" sz="4000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de-DE" altLang="de-DE" sz="4000" dirty="0" err="1">
                <a:solidFill>
                  <a:schemeClr val="accent1"/>
                </a:solidFill>
                <a:latin typeface="+mn-lt"/>
              </a:rPr>
              <a:t>Verification</a:t>
            </a:r>
            <a:r>
              <a:rPr lang="de-DE" altLang="de-DE" sz="4000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de-DE" altLang="de-DE" sz="4000" dirty="0" err="1">
                <a:solidFill>
                  <a:schemeClr val="accent1"/>
                </a:solidFill>
                <a:latin typeface="+mn-lt"/>
              </a:rPr>
              <a:t>Efforts</a:t>
            </a:r>
            <a:r>
              <a:rPr lang="de-DE" altLang="de-DE" sz="4000" dirty="0">
                <a:solidFill>
                  <a:schemeClr val="accent1"/>
                </a:solidFill>
                <a:latin typeface="+mn-lt"/>
              </a:rPr>
              <a:t> at DWD</a:t>
            </a:r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3646488" y="4421188"/>
            <a:ext cx="5029200" cy="1923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buClrTx/>
              <a:buFontTx/>
              <a:buNone/>
              <a:defRPr/>
            </a:pPr>
            <a:r>
              <a:rPr lang="de-DE" altLang="de-DE" sz="1400" b="0" dirty="0">
                <a:latin typeface="+mn-lt"/>
              </a:rPr>
              <a:t>Felix Fundel on behalf </a:t>
            </a:r>
            <a:r>
              <a:rPr lang="de-DE" altLang="de-DE" sz="1400" b="0" dirty="0" err="1">
                <a:latin typeface="+mn-lt"/>
              </a:rPr>
              <a:t>of</a:t>
            </a:r>
            <a:r>
              <a:rPr lang="de-DE" altLang="de-DE" sz="1400" b="0" dirty="0">
                <a:latin typeface="+mn-lt"/>
              </a:rPr>
              <a:t> Michael Hoff</a:t>
            </a:r>
          </a:p>
          <a:p>
            <a:pPr algn="r">
              <a:spcBef>
                <a:spcPct val="50000"/>
              </a:spcBef>
              <a:buClrTx/>
              <a:buFontTx/>
              <a:buNone/>
              <a:defRPr/>
            </a:pPr>
            <a:r>
              <a:rPr lang="de-DE" altLang="de-DE" sz="1400" b="0" dirty="0">
                <a:latin typeface="+mn-lt"/>
              </a:rPr>
              <a:t>Deutscher Wetterdienst</a:t>
            </a:r>
          </a:p>
          <a:p>
            <a:pPr algn="r">
              <a:spcBef>
                <a:spcPct val="50000"/>
              </a:spcBef>
              <a:buClrTx/>
              <a:buFontTx/>
              <a:buNone/>
              <a:defRPr/>
            </a:pPr>
            <a:r>
              <a:rPr lang="de-DE" altLang="de-DE" sz="1400" b="0" dirty="0">
                <a:latin typeface="+mn-lt"/>
              </a:rPr>
              <a:t>FE 15 – </a:t>
            </a:r>
            <a:r>
              <a:rPr lang="de-DE" altLang="de-DE" sz="1400" b="0" dirty="0" err="1">
                <a:latin typeface="+mn-lt"/>
              </a:rPr>
              <a:t>Predictability</a:t>
            </a:r>
            <a:r>
              <a:rPr lang="de-DE" altLang="de-DE" sz="1400" b="0" dirty="0">
                <a:latin typeface="+mn-lt"/>
              </a:rPr>
              <a:t> &amp; </a:t>
            </a:r>
            <a:r>
              <a:rPr lang="de-DE" altLang="de-DE" sz="1400" b="0" dirty="0" err="1">
                <a:latin typeface="+mn-lt"/>
              </a:rPr>
              <a:t>Verification</a:t>
            </a:r>
            <a:endParaRPr lang="de-DE" altLang="de-DE" sz="1400" b="0" dirty="0">
              <a:latin typeface="+mn-lt"/>
            </a:endParaRPr>
          </a:p>
          <a:p>
            <a:pPr algn="r">
              <a:spcBef>
                <a:spcPct val="50000"/>
              </a:spcBef>
              <a:buClrTx/>
              <a:buFontTx/>
              <a:buNone/>
              <a:defRPr/>
            </a:pPr>
            <a:r>
              <a:rPr lang="de-DE" altLang="de-DE" sz="1400" b="0" dirty="0">
                <a:latin typeface="+mn-lt"/>
              </a:rPr>
              <a:t>Phone:+49 (69) 8062 </a:t>
            </a:r>
            <a:r>
              <a:rPr lang="de-DE" altLang="de-DE" sz="1400" b="0" dirty="0">
                <a:solidFill>
                  <a:schemeClr val="accent1"/>
                </a:solidFill>
                <a:latin typeface="+mn-lt"/>
              </a:rPr>
              <a:t>2422</a:t>
            </a:r>
          </a:p>
          <a:p>
            <a:pPr algn="r">
              <a:spcBef>
                <a:spcPct val="50000"/>
              </a:spcBef>
              <a:buClrTx/>
              <a:buFontTx/>
              <a:buNone/>
              <a:defRPr/>
            </a:pPr>
            <a:r>
              <a:rPr lang="de-DE" altLang="de-DE" sz="1400" b="0" dirty="0">
                <a:latin typeface="+mn-lt"/>
              </a:rPr>
              <a:t>Email: </a:t>
            </a:r>
            <a:r>
              <a:rPr lang="de-DE" altLang="de-DE" sz="1400" b="0" dirty="0">
                <a:solidFill>
                  <a:schemeClr val="accent1"/>
                </a:solidFill>
                <a:latin typeface="+mn-lt"/>
              </a:rPr>
              <a:t>Felix.Fundel@dwd.de</a:t>
            </a:r>
          </a:p>
          <a:p>
            <a:pPr algn="r">
              <a:spcBef>
                <a:spcPct val="50000"/>
              </a:spcBef>
              <a:buClrTx/>
              <a:buFontTx/>
              <a:buNone/>
              <a:defRPr/>
            </a:pPr>
            <a:r>
              <a:rPr lang="de-DE" altLang="de-DE" sz="1400" b="0" dirty="0">
                <a:latin typeface="+mn-lt"/>
              </a:rPr>
              <a:t>Email:</a:t>
            </a:r>
            <a:r>
              <a:rPr lang="de-DE" altLang="de-DE" sz="1400" b="0" dirty="0">
                <a:solidFill>
                  <a:schemeClr val="accent1"/>
                </a:solidFill>
                <a:latin typeface="+mn-lt"/>
              </a:rPr>
              <a:t> Michael.Hoff@dwd.de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825" y="476250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de-DE" sz="2400" dirty="0">
                <a:solidFill>
                  <a:schemeClr val="accent1"/>
                </a:solidFill>
                <a:latin typeface="+mj-lt"/>
              </a:rPr>
              <a:t>III. Results – Time Series Plots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1520" y="1124992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de-DE" sz="2400" dirty="0">
                <a:solidFill>
                  <a:schemeClr val="accent1"/>
                </a:solidFill>
                <a:latin typeface="+mj-lt"/>
              </a:rPr>
              <a:t>FSS for COSMO-D2 vs. ICON-D2</a:t>
            </a:r>
            <a:r>
              <a:rPr lang="en-US" altLang="de-DE" sz="2400" dirty="0">
                <a:solidFill>
                  <a:schemeClr val="accent1"/>
                </a:solidFill>
              </a:rPr>
              <a:t> (DET)</a:t>
            </a:r>
            <a:r>
              <a:rPr lang="en-US" altLang="de-DE" sz="2400" dirty="0">
                <a:solidFill>
                  <a:schemeClr val="accent1"/>
                </a:solidFill>
                <a:latin typeface="+mj-lt"/>
              </a:rPr>
              <a:t> for JJA period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623" y="1582980"/>
            <a:ext cx="5382004" cy="4859328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5365138" y="1556792"/>
            <a:ext cx="16914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 </a:t>
            </a:r>
            <a:r>
              <a:rPr lang="de-DE" dirty="0" err="1"/>
              <a:t>pixel</a:t>
            </a:r>
            <a:r>
              <a:rPr lang="de-DE" dirty="0"/>
              <a:t> ≈ 2.2 km</a:t>
            </a:r>
          </a:p>
        </p:txBody>
      </p:sp>
    </p:spTree>
    <p:extLst>
      <p:ext uri="{BB962C8B-B14F-4D97-AF65-F5344CB8AC3E}">
        <p14:creationId xmlns:p14="http://schemas.microsoft.com/office/powerpoint/2010/main" val="1480993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825" y="476250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de-DE" sz="2400" dirty="0">
                <a:solidFill>
                  <a:schemeClr val="accent1"/>
                </a:solidFill>
                <a:latin typeface="+mj-lt"/>
              </a:rPr>
              <a:t>III. Results – Reliability Plots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1520" y="1124992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de-DE" sz="2400" dirty="0">
                <a:solidFill>
                  <a:schemeClr val="accent1"/>
                </a:solidFill>
                <a:latin typeface="+mj-lt"/>
              </a:rPr>
              <a:t>COSMO-D2 vs. ICON-D2 (DET) for JJA period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7452511" y="1124992"/>
            <a:ext cx="16914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 </a:t>
            </a:r>
            <a:r>
              <a:rPr lang="de-DE" dirty="0" err="1"/>
              <a:t>pixel</a:t>
            </a:r>
            <a:r>
              <a:rPr lang="de-DE" dirty="0"/>
              <a:t> ≈ 2.2 km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012160" y="2091620"/>
            <a:ext cx="27724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0" dirty="0"/>
              <a:t>Note </a:t>
            </a:r>
            <a:r>
              <a:rPr lang="de-DE" b="0" dirty="0" err="1"/>
              <a:t>that</a:t>
            </a:r>
            <a:r>
              <a:rPr lang="de-DE" b="0" dirty="0"/>
              <a:t> </a:t>
            </a:r>
            <a:r>
              <a:rPr lang="de-DE" b="0" dirty="0" err="1"/>
              <a:t>neighborhood</a:t>
            </a:r>
            <a:r>
              <a:rPr lang="de-DE" b="0" dirty="0"/>
              <a:t> </a:t>
            </a:r>
            <a:r>
              <a:rPr lang="de-DE" b="0" dirty="0" err="1"/>
              <a:t>fractions</a:t>
            </a:r>
            <a:r>
              <a:rPr lang="de-DE" b="0" dirty="0"/>
              <a:t> </a:t>
            </a:r>
            <a:r>
              <a:rPr lang="de-DE" b="0" dirty="0" err="1"/>
              <a:t>are</a:t>
            </a:r>
            <a:r>
              <a:rPr lang="de-DE" b="0" dirty="0"/>
              <a:t> a </a:t>
            </a:r>
            <a:r>
              <a:rPr lang="de-DE" b="0" dirty="0" err="1"/>
              <a:t>result</a:t>
            </a:r>
            <a:r>
              <a:rPr lang="de-DE" b="0" dirty="0"/>
              <a:t> </a:t>
            </a:r>
            <a:r>
              <a:rPr lang="de-DE" b="0" dirty="0" err="1"/>
              <a:t>of</a:t>
            </a:r>
            <a:r>
              <a:rPr lang="de-DE" b="0" dirty="0"/>
              <a:t> a </a:t>
            </a:r>
            <a:r>
              <a:rPr lang="de-DE" b="0" dirty="0" err="1"/>
              <a:t>smoothing</a:t>
            </a:r>
            <a:r>
              <a:rPr lang="de-DE" b="0" dirty="0"/>
              <a:t> </a:t>
            </a:r>
            <a:r>
              <a:rPr lang="de-DE" b="0" dirty="0" err="1"/>
              <a:t>process</a:t>
            </a:r>
            <a:r>
              <a:rPr lang="de-DE" b="0" dirty="0"/>
              <a:t> </a:t>
            </a:r>
            <a:r>
              <a:rPr lang="de-DE" b="0" dirty="0" err="1"/>
              <a:t>which</a:t>
            </a:r>
            <a:r>
              <a:rPr lang="de-DE" b="0" dirty="0"/>
              <a:t> </a:t>
            </a:r>
            <a:r>
              <a:rPr lang="de-DE" b="0" dirty="0" err="1"/>
              <a:t>decreases</a:t>
            </a:r>
            <a:r>
              <a:rPr lang="de-DE" b="0" dirty="0"/>
              <a:t> </a:t>
            </a:r>
            <a:r>
              <a:rPr lang="de-DE" b="0" dirty="0" err="1"/>
              <a:t>the</a:t>
            </a:r>
            <a:r>
              <a:rPr lang="de-DE" b="0" dirty="0"/>
              <a:t> </a:t>
            </a:r>
            <a:r>
              <a:rPr lang="de-DE" b="0" dirty="0" err="1"/>
              <a:t>number</a:t>
            </a:r>
            <a:r>
              <a:rPr lang="de-DE" b="0" dirty="0"/>
              <a:t> </a:t>
            </a:r>
            <a:r>
              <a:rPr lang="de-DE" b="0" dirty="0" err="1"/>
              <a:t>of</a:t>
            </a:r>
            <a:r>
              <a:rPr lang="de-DE" b="0" dirty="0"/>
              <a:t> high „</a:t>
            </a:r>
            <a:r>
              <a:rPr lang="de-DE" b="0" dirty="0" err="1"/>
              <a:t>probabilities</a:t>
            </a:r>
            <a:r>
              <a:rPr lang="de-DE" b="0" dirty="0"/>
              <a:t>“.</a:t>
            </a:r>
          </a:p>
          <a:p>
            <a:r>
              <a:rPr lang="de-DE" b="0" dirty="0" err="1"/>
              <a:t>Therefore</a:t>
            </a:r>
            <a:r>
              <a:rPr lang="de-DE" b="0" dirty="0"/>
              <a:t>, </a:t>
            </a:r>
            <a:r>
              <a:rPr lang="de-DE" b="0" dirty="0" err="1"/>
              <a:t>this</a:t>
            </a:r>
            <a:r>
              <a:rPr lang="de-DE" b="0" dirty="0"/>
              <a:t> </a:t>
            </a:r>
            <a:r>
              <a:rPr lang="de-DE" b="0" dirty="0" err="1"/>
              <a:t>neighborhood</a:t>
            </a:r>
            <a:r>
              <a:rPr lang="de-DE" b="0" dirty="0"/>
              <a:t> </a:t>
            </a:r>
            <a:r>
              <a:rPr lang="de-DE" b="0" dirty="0" err="1"/>
              <a:t>fractions</a:t>
            </a:r>
            <a:r>
              <a:rPr lang="de-DE" b="0" dirty="0"/>
              <a:t> </a:t>
            </a:r>
            <a:r>
              <a:rPr lang="de-DE" b="0" dirty="0" err="1"/>
              <a:t>reliability</a:t>
            </a:r>
            <a:r>
              <a:rPr lang="de-DE" b="0" dirty="0"/>
              <a:t> </a:t>
            </a:r>
            <a:r>
              <a:rPr lang="de-DE" b="0" dirty="0" err="1"/>
              <a:t>diagram</a:t>
            </a:r>
            <a:r>
              <a:rPr lang="de-DE" b="0" dirty="0"/>
              <a:t> </a:t>
            </a:r>
            <a:r>
              <a:rPr lang="de-DE" b="0" dirty="0" err="1"/>
              <a:t>is</a:t>
            </a:r>
            <a:r>
              <a:rPr lang="de-DE" b="0" dirty="0"/>
              <a:t> not </a:t>
            </a:r>
            <a:r>
              <a:rPr lang="de-DE" b="0" dirty="0" err="1"/>
              <a:t>the</a:t>
            </a:r>
            <a:r>
              <a:rPr lang="de-DE" b="0" dirty="0"/>
              <a:t> same </a:t>
            </a:r>
            <a:r>
              <a:rPr lang="de-DE" b="0" dirty="0" err="1"/>
              <a:t>as</a:t>
            </a:r>
            <a:r>
              <a:rPr lang="de-DE" b="0" dirty="0"/>
              <a:t> </a:t>
            </a:r>
            <a:r>
              <a:rPr lang="de-DE" b="0" dirty="0" err="1"/>
              <a:t>the</a:t>
            </a:r>
            <a:r>
              <a:rPr lang="de-DE" b="0" dirty="0"/>
              <a:t> </a:t>
            </a:r>
            <a:r>
              <a:rPr lang="de-DE" b="0" dirty="0" err="1"/>
              <a:t>classical</a:t>
            </a:r>
            <a:r>
              <a:rPr lang="de-DE" b="0" dirty="0"/>
              <a:t> </a:t>
            </a:r>
            <a:r>
              <a:rPr lang="de-DE" b="0" dirty="0" err="1"/>
              <a:t>one</a:t>
            </a:r>
            <a:r>
              <a:rPr lang="de-DE" b="0" dirty="0"/>
              <a:t> </a:t>
            </a:r>
            <a:r>
              <a:rPr lang="de-DE" b="0" dirty="0" err="1"/>
              <a:t>based</a:t>
            </a:r>
            <a:r>
              <a:rPr lang="de-DE" b="0" dirty="0"/>
              <a:t> on </a:t>
            </a:r>
            <a:r>
              <a:rPr lang="de-DE" b="0" dirty="0" err="1"/>
              <a:t>ensemble</a:t>
            </a:r>
            <a:r>
              <a:rPr lang="de-DE" b="0" dirty="0"/>
              <a:t> </a:t>
            </a:r>
            <a:r>
              <a:rPr lang="de-DE" b="0" dirty="0" err="1"/>
              <a:t>probabilities</a:t>
            </a:r>
            <a:r>
              <a:rPr lang="de-DE" b="0" dirty="0"/>
              <a:t>.</a:t>
            </a:r>
          </a:p>
          <a:p>
            <a:endParaRPr lang="de-DE" b="0" dirty="0"/>
          </a:p>
          <a:p>
            <a:endParaRPr lang="de-DE" b="0" dirty="0"/>
          </a:p>
          <a:p>
            <a:r>
              <a:rPr lang="de-DE" b="0" dirty="0"/>
              <a:t>ICON-D2 </a:t>
            </a:r>
            <a:r>
              <a:rPr lang="de-DE" b="0" dirty="0" err="1"/>
              <a:t>more</a:t>
            </a:r>
            <a:r>
              <a:rPr lang="de-DE" b="0" dirty="0"/>
              <a:t> </a:t>
            </a:r>
            <a:r>
              <a:rPr lang="de-DE" b="0" dirty="0" err="1"/>
              <a:t>reliable</a:t>
            </a:r>
            <a:r>
              <a:rPr lang="de-DE" b="0" dirty="0"/>
              <a:t> </a:t>
            </a:r>
            <a:r>
              <a:rPr lang="de-DE" b="0" dirty="0" err="1"/>
              <a:t>than</a:t>
            </a:r>
            <a:r>
              <a:rPr lang="de-DE" b="0" dirty="0"/>
              <a:t> </a:t>
            </a:r>
            <a:r>
              <a:rPr lang="de-DE" b="0" dirty="0" smtClean="0"/>
              <a:t>COSMO-D2</a:t>
            </a:r>
            <a:endParaRPr lang="de-DE" b="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7" y="1591304"/>
            <a:ext cx="5611547" cy="48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5441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825" y="476250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de-DE" sz="2400" dirty="0">
                <a:solidFill>
                  <a:schemeClr val="accent1"/>
                </a:solidFill>
                <a:latin typeface="+mj-lt"/>
              </a:rPr>
              <a:t>III. Results – Reliability Plots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1520" y="1124992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de-DE" sz="2400" dirty="0">
                <a:solidFill>
                  <a:schemeClr val="accent1"/>
                </a:solidFill>
                <a:latin typeface="+mj-lt"/>
              </a:rPr>
              <a:t>COSMO-D2 vs. ICON-D2 (DET) for JJA period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7452511" y="1124992"/>
            <a:ext cx="16914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 </a:t>
            </a:r>
            <a:r>
              <a:rPr lang="de-DE" dirty="0" err="1"/>
              <a:t>pixel</a:t>
            </a:r>
            <a:r>
              <a:rPr lang="de-DE" dirty="0"/>
              <a:t> ≈ 2.2 km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192071" y="1773734"/>
            <a:ext cx="277241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0" dirty="0"/>
              <a:t>Note </a:t>
            </a:r>
            <a:r>
              <a:rPr lang="de-DE" b="0" dirty="0" err="1"/>
              <a:t>that</a:t>
            </a:r>
            <a:r>
              <a:rPr lang="de-DE" b="0" dirty="0"/>
              <a:t> </a:t>
            </a:r>
            <a:r>
              <a:rPr lang="de-DE" b="0" dirty="0" err="1"/>
              <a:t>neighborhood</a:t>
            </a:r>
            <a:r>
              <a:rPr lang="de-DE" b="0" dirty="0"/>
              <a:t> </a:t>
            </a:r>
            <a:r>
              <a:rPr lang="de-DE" b="0" dirty="0" err="1"/>
              <a:t>fractions</a:t>
            </a:r>
            <a:r>
              <a:rPr lang="de-DE" b="0" dirty="0"/>
              <a:t> </a:t>
            </a:r>
            <a:r>
              <a:rPr lang="de-DE" b="0" dirty="0" err="1"/>
              <a:t>are</a:t>
            </a:r>
            <a:r>
              <a:rPr lang="de-DE" b="0" dirty="0"/>
              <a:t> a </a:t>
            </a:r>
            <a:r>
              <a:rPr lang="de-DE" b="0" dirty="0" err="1"/>
              <a:t>result</a:t>
            </a:r>
            <a:r>
              <a:rPr lang="de-DE" b="0" dirty="0"/>
              <a:t> </a:t>
            </a:r>
            <a:r>
              <a:rPr lang="de-DE" b="0" dirty="0" err="1"/>
              <a:t>of</a:t>
            </a:r>
            <a:r>
              <a:rPr lang="de-DE" b="0" dirty="0"/>
              <a:t> a </a:t>
            </a:r>
            <a:r>
              <a:rPr lang="de-DE" b="0" dirty="0" err="1"/>
              <a:t>smoothing</a:t>
            </a:r>
            <a:r>
              <a:rPr lang="de-DE" b="0" dirty="0"/>
              <a:t> </a:t>
            </a:r>
            <a:r>
              <a:rPr lang="de-DE" b="0" dirty="0" err="1"/>
              <a:t>process</a:t>
            </a:r>
            <a:r>
              <a:rPr lang="de-DE" b="0" dirty="0"/>
              <a:t> </a:t>
            </a:r>
            <a:r>
              <a:rPr lang="de-DE" b="0" dirty="0" err="1"/>
              <a:t>which</a:t>
            </a:r>
            <a:r>
              <a:rPr lang="de-DE" b="0" dirty="0"/>
              <a:t> </a:t>
            </a:r>
            <a:r>
              <a:rPr lang="de-DE" b="0" dirty="0" err="1"/>
              <a:t>decreases</a:t>
            </a:r>
            <a:r>
              <a:rPr lang="de-DE" b="0" dirty="0"/>
              <a:t> </a:t>
            </a:r>
            <a:r>
              <a:rPr lang="de-DE" b="0" dirty="0" err="1"/>
              <a:t>the</a:t>
            </a:r>
            <a:r>
              <a:rPr lang="de-DE" b="0" dirty="0"/>
              <a:t> </a:t>
            </a:r>
            <a:r>
              <a:rPr lang="de-DE" b="0" dirty="0" err="1"/>
              <a:t>number</a:t>
            </a:r>
            <a:r>
              <a:rPr lang="de-DE" b="0" dirty="0"/>
              <a:t> </a:t>
            </a:r>
            <a:r>
              <a:rPr lang="de-DE" b="0" dirty="0" err="1"/>
              <a:t>of</a:t>
            </a:r>
            <a:r>
              <a:rPr lang="de-DE" b="0" dirty="0"/>
              <a:t> high „</a:t>
            </a:r>
            <a:r>
              <a:rPr lang="de-DE" b="0" dirty="0" err="1"/>
              <a:t>probabilities</a:t>
            </a:r>
            <a:r>
              <a:rPr lang="de-DE" b="0" dirty="0"/>
              <a:t>“.</a:t>
            </a:r>
          </a:p>
          <a:p>
            <a:r>
              <a:rPr lang="de-DE" b="0" dirty="0" err="1"/>
              <a:t>Therefore</a:t>
            </a:r>
            <a:r>
              <a:rPr lang="de-DE" b="0" dirty="0"/>
              <a:t>, </a:t>
            </a:r>
            <a:r>
              <a:rPr lang="de-DE" b="0" dirty="0" err="1"/>
              <a:t>this</a:t>
            </a:r>
            <a:r>
              <a:rPr lang="de-DE" b="0" dirty="0"/>
              <a:t> </a:t>
            </a:r>
            <a:r>
              <a:rPr lang="de-DE" b="0" dirty="0" err="1"/>
              <a:t>neighborhood</a:t>
            </a:r>
            <a:r>
              <a:rPr lang="de-DE" b="0" dirty="0"/>
              <a:t> </a:t>
            </a:r>
            <a:r>
              <a:rPr lang="de-DE" b="0" dirty="0" err="1"/>
              <a:t>fractions</a:t>
            </a:r>
            <a:r>
              <a:rPr lang="de-DE" b="0" dirty="0"/>
              <a:t> ROC </a:t>
            </a:r>
            <a:r>
              <a:rPr lang="de-DE" b="0" dirty="0" err="1"/>
              <a:t>diagram</a:t>
            </a:r>
            <a:r>
              <a:rPr lang="de-DE" b="0" dirty="0"/>
              <a:t> </a:t>
            </a:r>
            <a:r>
              <a:rPr lang="de-DE" b="0" dirty="0" err="1"/>
              <a:t>is</a:t>
            </a:r>
            <a:r>
              <a:rPr lang="de-DE" b="0" dirty="0"/>
              <a:t> not </a:t>
            </a:r>
            <a:r>
              <a:rPr lang="de-DE" b="0" dirty="0" err="1"/>
              <a:t>the</a:t>
            </a:r>
            <a:r>
              <a:rPr lang="de-DE" b="0" dirty="0"/>
              <a:t> same </a:t>
            </a:r>
            <a:r>
              <a:rPr lang="de-DE" b="0" dirty="0" err="1"/>
              <a:t>as</a:t>
            </a:r>
            <a:r>
              <a:rPr lang="de-DE" b="0" dirty="0"/>
              <a:t> </a:t>
            </a:r>
            <a:r>
              <a:rPr lang="de-DE" b="0" dirty="0" err="1"/>
              <a:t>the</a:t>
            </a:r>
            <a:r>
              <a:rPr lang="de-DE" b="0" dirty="0"/>
              <a:t> </a:t>
            </a:r>
            <a:r>
              <a:rPr lang="de-DE" b="0" dirty="0" err="1"/>
              <a:t>classical</a:t>
            </a:r>
            <a:r>
              <a:rPr lang="de-DE" b="0" dirty="0"/>
              <a:t> </a:t>
            </a:r>
            <a:r>
              <a:rPr lang="de-DE" b="0" dirty="0" err="1"/>
              <a:t>one</a:t>
            </a:r>
            <a:r>
              <a:rPr lang="de-DE" b="0" dirty="0"/>
              <a:t> </a:t>
            </a:r>
            <a:r>
              <a:rPr lang="de-DE" b="0" dirty="0" err="1"/>
              <a:t>based</a:t>
            </a:r>
            <a:r>
              <a:rPr lang="de-DE" b="0" dirty="0"/>
              <a:t> on </a:t>
            </a:r>
            <a:r>
              <a:rPr lang="de-DE" b="0" dirty="0" err="1"/>
              <a:t>ensemble</a:t>
            </a:r>
            <a:r>
              <a:rPr lang="de-DE" b="0" dirty="0"/>
              <a:t> </a:t>
            </a:r>
            <a:r>
              <a:rPr lang="de-DE" b="0" dirty="0" err="1"/>
              <a:t>probabilities</a:t>
            </a:r>
            <a:r>
              <a:rPr lang="de-DE" b="0" dirty="0"/>
              <a:t>.</a:t>
            </a:r>
          </a:p>
          <a:p>
            <a:endParaRPr lang="de-DE" b="0" dirty="0"/>
          </a:p>
          <a:p>
            <a:r>
              <a:rPr lang="de-DE" b="0" dirty="0"/>
              <a:t>ROC-area </a:t>
            </a:r>
            <a:r>
              <a:rPr lang="de-DE" b="0" dirty="0" err="1"/>
              <a:t>for</a:t>
            </a:r>
            <a:r>
              <a:rPr lang="de-DE" b="0" dirty="0"/>
              <a:t> ICON-D2 </a:t>
            </a:r>
            <a:r>
              <a:rPr lang="de-DE" b="0" dirty="0" err="1" smtClean="0"/>
              <a:t>higher</a:t>
            </a:r>
            <a:r>
              <a:rPr lang="de-DE" b="0" dirty="0" smtClean="0"/>
              <a:t> </a:t>
            </a:r>
            <a:r>
              <a:rPr lang="de-DE" b="0" dirty="0" err="1"/>
              <a:t>than</a:t>
            </a:r>
            <a:r>
              <a:rPr lang="de-DE" b="0" dirty="0"/>
              <a:t> </a:t>
            </a:r>
            <a:r>
              <a:rPr lang="de-DE" b="0" dirty="0" smtClean="0"/>
              <a:t>COSMO-D2</a:t>
            </a:r>
            <a:endParaRPr lang="de-DE" b="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891" y="1588596"/>
            <a:ext cx="5611547" cy="4860000"/>
          </a:xfrm>
          <a:prstGeom prst="rect">
            <a:avLst/>
          </a:prstGeom>
        </p:spPr>
      </p:pic>
      <p:sp>
        <p:nvSpPr>
          <p:cNvPr id="8" name="Rechteck 7"/>
          <p:cNvSpPr/>
          <p:nvPr/>
        </p:nvSpPr>
        <p:spPr bwMode="auto">
          <a:xfrm>
            <a:off x="1259632" y="3429000"/>
            <a:ext cx="288032" cy="115212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 rot="16200000">
            <a:off x="953749" y="4019019"/>
            <a:ext cx="103586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600" dirty="0" err="1" smtClean="0"/>
              <a:t>Probability</a:t>
            </a:r>
            <a:r>
              <a:rPr lang="de-DE" sz="600" dirty="0" smtClean="0"/>
              <a:t> </a:t>
            </a:r>
            <a:r>
              <a:rPr lang="de-DE" sz="600" dirty="0" err="1" smtClean="0"/>
              <a:t>of</a:t>
            </a:r>
            <a:r>
              <a:rPr lang="de-DE" sz="600" dirty="0" smtClean="0"/>
              <a:t> </a:t>
            </a:r>
            <a:r>
              <a:rPr lang="de-DE" sz="600" dirty="0" err="1" smtClean="0"/>
              <a:t>detection</a:t>
            </a:r>
            <a:endParaRPr lang="en-GB" sz="600" dirty="0"/>
          </a:p>
        </p:txBody>
      </p:sp>
      <p:sp>
        <p:nvSpPr>
          <p:cNvPr id="11" name="Rechteck 10"/>
          <p:cNvSpPr/>
          <p:nvPr/>
        </p:nvSpPr>
        <p:spPr bwMode="auto">
          <a:xfrm rot="16200000">
            <a:off x="3563888" y="5676701"/>
            <a:ext cx="288032" cy="115212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94975" y="6083028"/>
            <a:ext cx="772969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600" dirty="0" err="1" smtClean="0"/>
              <a:t>False</a:t>
            </a:r>
            <a:r>
              <a:rPr lang="de-DE" sz="600" dirty="0" smtClean="0"/>
              <a:t> </a:t>
            </a:r>
            <a:r>
              <a:rPr lang="de-DE" sz="600" dirty="0" err="1" smtClean="0"/>
              <a:t>alarm</a:t>
            </a:r>
            <a:r>
              <a:rPr lang="de-DE" sz="600" dirty="0" smtClean="0"/>
              <a:t> rate</a:t>
            </a:r>
            <a:endParaRPr lang="en-GB" sz="600" dirty="0"/>
          </a:p>
        </p:txBody>
      </p:sp>
    </p:spTree>
    <p:extLst>
      <p:ext uri="{BB962C8B-B14F-4D97-AF65-F5344CB8AC3E}">
        <p14:creationId xmlns:p14="http://schemas.microsoft.com/office/powerpoint/2010/main" val="384870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0825" y="476250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de-DE" sz="2400" dirty="0">
                <a:solidFill>
                  <a:schemeClr val="accent1"/>
                </a:solidFill>
                <a:latin typeface="+mj-lt"/>
              </a:rPr>
              <a:t>IV. Plans</a:t>
            </a:r>
          </a:p>
        </p:txBody>
      </p:sp>
      <p:sp>
        <p:nvSpPr>
          <p:cNvPr id="9219" name="Textfeld 2"/>
          <p:cNvSpPr txBox="1">
            <a:spLocks noChangeArrowheads="1"/>
          </p:cNvSpPr>
          <p:nvPr/>
        </p:nvSpPr>
        <p:spPr bwMode="auto">
          <a:xfrm>
            <a:off x="467544" y="1988840"/>
            <a:ext cx="83533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Arial" charset="0"/>
              <a:buChar char="•"/>
              <a:defRPr/>
            </a:pPr>
            <a:r>
              <a:rPr lang="en-US" altLang="en-US" sz="1800" b="0" dirty="0"/>
              <a:t>Further testing/debugging</a:t>
            </a:r>
          </a:p>
          <a:p>
            <a:pPr eaLnBrk="1" hangingPunct="1">
              <a:spcBef>
                <a:spcPct val="0"/>
              </a:spcBef>
              <a:buClrTx/>
              <a:buFont typeface="Arial" charset="0"/>
              <a:buChar char="•"/>
              <a:defRPr/>
            </a:pPr>
            <a:r>
              <a:rPr lang="en-US" altLang="en-US" sz="1800" b="0" dirty="0"/>
              <a:t>Collect user </a:t>
            </a:r>
            <a:r>
              <a:rPr lang="en-US" altLang="en-US" sz="1800" b="0" dirty="0" smtClean="0"/>
              <a:t>feedback</a:t>
            </a:r>
            <a:endParaRPr lang="en-US" altLang="en-US" sz="1800" b="0" dirty="0"/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1800" b="0" dirty="0"/>
              <a:t>Include more ensemble-based scores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1800" b="0" dirty="0"/>
              <a:t>Include time fuzziness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1800" b="0" dirty="0"/>
              <a:t>Optimize memory consumption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0" dirty="0"/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en-US" altLang="en-US" sz="1800" b="0" dirty="0"/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1800" b="0" dirty="0"/>
              <a:t>Further developments will be done in object-based verification (see PPAWARE talk by G. Pante)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1800" b="0" dirty="0"/>
              <a:t>Also a simple own object-identification algorithm is planned so that it can be applied to spatial data as well.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0825" y="476250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de-DE" sz="2400" dirty="0">
                <a:solidFill>
                  <a:schemeClr val="accent1"/>
                </a:solidFill>
                <a:latin typeface="+mj-lt"/>
              </a:rPr>
              <a:t>Content</a:t>
            </a:r>
          </a:p>
        </p:txBody>
      </p:sp>
      <p:sp>
        <p:nvSpPr>
          <p:cNvPr id="4099" name="Textfeld 2"/>
          <p:cNvSpPr txBox="1">
            <a:spLocks noChangeArrowheads="1"/>
          </p:cNvSpPr>
          <p:nvPr/>
        </p:nvSpPr>
        <p:spPr bwMode="auto">
          <a:xfrm>
            <a:off x="1676400" y="1989138"/>
            <a:ext cx="1992853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00050" indent="-40005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AutoNum type="romanUcPeriod"/>
            </a:pPr>
            <a:r>
              <a:rPr lang="en-US" altLang="en-US" sz="2400" b="0" dirty="0"/>
              <a:t>Motivation</a:t>
            </a:r>
          </a:p>
          <a:p>
            <a:pPr eaLnBrk="1" hangingPunct="1">
              <a:spcBef>
                <a:spcPct val="0"/>
              </a:spcBef>
              <a:buClrTx/>
              <a:buFontTx/>
              <a:buAutoNum type="romanUcPeriod"/>
            </a:pPr>
            <a:endParaRPr lang="en-US" altLang="en-US" sz="2400" b="0" dirty="0"/>
          </a:p>
          <a:p>
            <a:pPr eaLnBrk="1" hangingPunct="1">
              <a:spcBef>
                <a:spcPct val="0"/>
              </a:spcBef>
              <a:buClrTx/>
              <a:buFontTx/>
              <a:buAutoNum type="romanUcPeriod"/>
            </a:pPr>
            <a:r>
              <a:rPr lang="en-US" altLang="en-US" sz="2400" b="0" dirty="0"/>
              <a:t>Approach</a:t>
            </a:r>
          </a:p>
          <a:p>
            <a:pPr eaLnBrk="1" hangingPunct="1">
              <a:spcBef>
                <a:spcPct val="0"/>
              </a:spcBef>
              <a:buClrTx/>
              <a:buFontTx/>
              <a:buAutoNum type="romanUcPeriod"/>
            </a:pPr>
            <a:endParaRPr lang="en-US" altLang="en-US" sz="2400" b="0" dirty="0"/>
          </a:p>
          <a:p>
            <a:pPr eaLnBrk="1" hangingPunct="1">
              <a:spcBef>
                <a:spcPct val="0"/>
              </a:spcBef>
              <a:buClrTx/>
              <a:buFontTx/>
              <a:buAutoNum type="romanUcPeriod"/>
            </a:pPr>
            <a:r>
              <a:rPr lang="en-US" altLang="en-US" sz="2400" b="0" dirty="0"/>
              <a:t>Results</a:t>
            </a:r>
          </a:p>
          <a:p>
            <a:pPr eaLnBrk="1" hangingPunct="1">
              <a:spcBef>
                <a:spcPct val="0"/>
              </a:spcBef>
              <a:buClrTx/>
              <a:buFontTx/>
              <a:buAutoNum type="romanUcPeriod"/>
            </a:pPr>
            <a:endParaRPr lang="en-US" altLang="en-US" sz="2400" b="0" dirty="0"/>
          </a:p>
          <a:p>
            <a:pPr eaLnBrk="1" hangingPunct="1">
              <a:spcBef>
                <a:spcPct val="0"/>
              </a:spcBef>
              <a:buClrTx/>
              <a:buFontTx/>
              <a:buAutoNum type="romanUcPeriod"/>
            </a:pPr>
            <a:r>
              <a:rPr lang="en-US" altLang="en-US" sz="2400" b="0" dirty="0"/>
              <a:t>Plans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0825" y="476250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de-DE" sz="2400" dirty="0">
                <a:solidFill>
                  <a:schemeClr val="accent1"/>
                </a:solidFill>
                <a:latin typeface="+mj-lt"/>
              </a:rPr>
              <a:t>I. Motivation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971550" y="1557338"/>
            <a:ext cx="7704906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2000" b="0" dirty="0">
              <a:latin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b="0" dirty="0">
                <a:latin typeface="Arial" charset="0"/>
              </a:rPr>
              <a:t>Make use of spatial data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800" b="0" dirty="0">
                <a:latin typeface="Arial" charset="0"/>
              </a:rPr>
              <a:t>radar precipitation &amp; reflectivity (                  )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800" b="0" dirty="0">
                <a:latin typeface="Arial" charset="0"/>
              </a:rPr>
              <a:t>satellite observations (e.g. cloud products)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sz="1800" b="0" dirty="0">
              <a:latin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b="0" dirty="0">
                <a:latin typeface="Arial" charset="0"/>
              </a:rPr>
              <a:t>High resolution forecasts need new approaches to verification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800" b="0" dirty="0">
                <a:latin typeface="Arial" charset="0"/>
              </a:rPr>
              <a:t>Scale dependent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800" b="0" dirty="0">
                <a:latin typeface="Arial" charset="0"/>
              </a:rPr>
              <a:t>Object based </a:t>
            </a:r>
            <a:r>
              <a:rPr lang="en-US" sz="1800" b="0" dirty="0">
                <a:latin typeface="Arial" charset="0"/>
                <a:sym typeface="Wingdings" panose="05000000000000000000" pitchFamily="2" charset="2"/>
              </a:rPr>
              <a:t> Talk by G. Pante in PPAWARE session</a:t>
            </a:r>
            <a:endParaRPr lang="en-US" sz="1800" b="0" dirty="0">
              <a:latin typeface="Arial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sz="1800" b="0" dirty="0">
              <a:latin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b="0" dirty="0">
                <a:latin typeface="Arial" charset="0"/>
              </a:rPr>
              <a:t>Growing importance of EPS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800" b="0" dirty="0">
                <a:latin typeface="Arial" charset="0"/>
              </a:rPr>
              <a:t>Test and development of adequate scores</a:t>
            </a:r>
          </a:p>
          <a:p>
            <a:pPr>
              <a:defRPr/>
            </a:pPr>
            <a:endParaRPr lang="en-US" sz="1800" b="0" dirty="0">
              <a:latin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800" b="0" dirty="0">
              <a:latin typeface="Arial" charset="0"/>
            </a:endParaRPr>
          </a:p>
          <a:p>
            <a:pPr>
              <a:defRPr/>
            </a:pPr>
            <a:r>
              <a:rPr lang="en-US" sz="1800" dirty="0">
                <a:latin typeface="Arial" charset="0"/>
              </a:rPr>
              <a:t>Work  mainly done by Michael Hoff &amp; Gregor Pante (                  )</a:t>
            </a:r>
            <a:endParaRPr lang="en-US" sz="1800" b="0" dirty="0">
              <a:latin typeface="Arial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2568" y="2276872"/>
            <a:ext cx="1043608" cy="276988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855" y="5358874"/>
            <a:ext cx="1043609" cy="27698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0825" y="476250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de-DE" sz="2400" dirty="0">
                <a:solidFill>
                  <a:schemeClr val="accent1"/>
                </a:solidFill>
                <a:latin typeface="+mj-lt"/>
              </a:rPr>
              <a:t>II. Approach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0825" y="1700213"/>
            <a:ext cx="8785225" cy="46166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Arial" charset="0"/>
              </a:rPr>
              <a:t>Review of existing neighborhood/spatial verification methods for deterministic and ensemble forecasts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400" b="0" dirty="0">
                <a:latin typeface="Arial" charset="0"/>
              </a:rPr>
              <a:t>Deterministic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1400" b="0" dirty="0">
                <a:latin typeface="Arial" charset="0"/>
              </a:rPr>
              <a:t>methods &amp; scores from Ebert 2008 (incl. single member verification)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1400" b="0" dirty="0">
                <a:latin typeface="Arial" charset="0"/>
              </a:rPr>
              <a:t>neighborhood contingency table after Stein &amp; Stoop 2019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1400" b="0" dirty="0">
                <a:latin typeface="Arial" charset="0"/>
              </a:rPr>
              <a:t>reliability and ROC diagrams based on neighborhood fractions </a:t>
            </a:r>
            <a:r>
              <a:rPr lang="en-US" sz="1400" dirty="0">
                <a:latin typeface="Arial" charset="0"/>
              </a:rPr>
              <a:t>*new*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endParaRPr lang="en-US" sz="1400" b="0" dirty="0">
              <a:latin typeface="Arial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400" b="0" dirty="0">
                <a:latin typeface="Arial" charset="0"/>
              </a:rPr>
              <a:t>Ensemble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1400" b="0" dirty="0">
                <a:latin typeface="Arial" charset="0"/>
              </a:rPr>
              <a:t>Scores based on neighborhood ensemble probabilities (E-FSS, etc.) (Schwartz et al. 2010) 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1400" b="0" dirty="0">
                <a:latin typeface="Arial" charset="0"/>
              </a:rPr>
              <a:t>time </a:t>
            </a:r>
            <a:r>
              <a:rPr lang="en-US" sz="1400" b="0" dirty="0" err="1">
                <a:latin typeface="Arial" charset="0"/>
              </a:rPr>
              <a:t>fuzzyness</a:t>
            </a:r>
            <a:r>
              <a:rPr lang="en-US" sz="1400" b="0" dirty="0">
                <a:latin typeface="Arial" charset="0"/>
              </a:rPr>
              <a:t> (</a:t>
            </a:r>
            <a:r>
              <a:rPr lang="en-US" sz="1400" b="0" dirty="0" err="1">
                <a:latin typeface="Arial" charset="0"/>
              </a:rPr>
              <a:t>Duc</a:t>
            </a:r>
            <a:r>
              <a:rPr lang="en-US" sz="1400" b="0" dirty="0">
                <a:latin typeface="Arial" charset="0"/>
              </a:rPr>
              <a:t> et al. 2012,2013) planned for future</a:t>
            </a:r>
          </a:p>
          <a:p>
            <a:pPr lvl="1">
              <a:defRPr/>
            </a:pPr>
            <a:endParaRPr lang="en-US" sz="1400" b="0" dirty="0">
              <a:latin typeface="Arial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sz="1400" b="0" dirty="0">
              <a:latin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Arial" charset="0"/>
              </a:rPr>
              <a:t>Developing R package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400" b="0" dirty="0">
                <a:latin typeface="Arial" charset="0"/>
              </a:rPr>
              <a:t>R-package currently in test mode internally. Medium-term distribution possible.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400" b="0" dirty="0" err="1">
                <a:latin typeface="Arial" charset="0"/>
              </a:rPr>
              <a:t>Namelist</a:t>
            </a:r>
            <a:r>
              <a:rPr lang="en-US" sz="1400" b="0" dirty="0">
                <a:latin typeface="Arial" charset="0"/>
              </a:rPr>
              <a:t> control (xml)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400" b="0" dirty="0">
                <a:latin typeface="Arial" charset="0"/>
              </a:rPr>
              <a:t>Reading capability for common data formats (</a:t>
            </a:r>
            <a:r>
              <a:rPr lang="en-US" sz="1400" b="0" dirty="0" err="1">
                <a:latin typeface="Arial" charset="0"/>
              </a:rPr>
              <a:t>grib</a:t>
            </a:r>
            <a:r>
              <a:rPr lang="en-US" sz="1400" b="0" dirty="0">
                <a:latin typeface="Arial" charset="0"/>
              </a:rPr>
              <a:t>, </a:t>
            </a:r>
            <a:r>
              <a:rPr lang="en-US" sz="1400" b="0" dirty="0" err="1">
                <a:latin typeface="Arial" charset="0"/>
              </a:rPr>
              <a:t>Rdata</a:t>
            </a:r>
            <a:r>
              <a:rPr lang="en-US" sz="1400" b="0" dirty="0">
                <a:latin typeface="Arial" charset="0"/>
              </a:rPr>
              <a:t>, </a:t>
            </a:r>
            <a:r>
              <a:rPr lang="en-US" sz="1400" b="0" dirty="0" err="1">
                <a:latin typeface="Arial" charset="0"/>
              </a:rPr>
              <a:t>Radolan</a:t>
            </a:r>
            <a:r>
              <a:rPr lang="en-US" sz="1400" b="0" dirty="0">
                <a:latin typeface="Arial" charset="0"/>
              </a:rPr>
              <a:t>; easy-to-add more by S3-class) 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400" b="0" dirty="0">
                <a:latin typeface="Arial" charset="0"/>
              </a:rPr>
              <a:t>Aggregation functionality (important for routine verification)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400" b="0" dirty="0">
                <a:latin typeface="Arial" charset="0"/>
              </a:rPr>
              <a:t>Alignment observation/forecast data from different experiments/models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400" b="0" dirty="0">
                <a:latin typeface="Arial" charset="0"/>
              </a:rPr>
              <a:t>Interactive visualization of scores via R-shiny server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1400" b="0" i="1" dirty="0">
                <a:latin typeface="Arial" charset="0"/>
              </a:rPr>
              <a:t>No pre-processing (e.g. </a:t>
            </a:r>
            <a:r>
              <a:rPr lang="en-US" sz="1400" b="0" i="1" dirty="0" err="1">
                <a:latin typeface="Arial" charset="0"/>
              </a:rPr>
              <a:t>regridding</a:t>
            </a:r>
            <a:r>
              <a:rPr lang="en-US" sz="1400" b="0" i="1" dirty="0">
                <a:latin typeface="Arial" charset="0"/>
              </a:rPr>
              <a:t>, restructuring) provided  (too complex)</a:t>
            </a:r>
          </a:p>
          <a:p>
            <a:pPr>
              <a:defRPr/>
            </a:pPr>
            <a:endParaRPr lang="en-US" sz="1400" b="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liennummernplatzhalter 4"/>
          <p:cNvSpPr txBox="1">
            <a:spLocks/>
          </p:cNvSpPr>
          <p:nvPr/>
        </p:nvSpPr>
        <p:spPr bwMode="auto">
          <a:xfrm>
            <a:off x="8283575" y="6381750"/>
            <a:ext cx="4651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3E859AE9-5D81-4338-BC7D-3DC092C31745}" type="slidenum">
              <a:rPr lang="en-US" altLang="en-US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93" name="Textfeld 6"/>
          <p:cNvSpPr txBox="1">
            <a:spLocks noChangeArrowheads="1"/>
          </p:cNvSpPr>
          <p:nvPr/>
        </p:nvSpPr>
        <p:spPr bwMode="auto">
          <a:xfrm>
            <a:off x="3131418" y="1988840"/>
            <a:ext cx="331383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90488" indent="-90488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0000"/>
                </a:solidFill>
              </a:rPr>
              <a:t>1 score file/ step as *.</a:t>
            </a:r>
            <a:r>
              <a:rPr lang="en-US" altLang="en-US" sz="1200" dirty="0" err="1">
                <a:solidFill>
                  <a:srgbClr val="000000"/>
                </a:solidFill>
              </a:rPr>
              <a:t>rds</a:t>
            </a:r>
            <a:endParaRPr lang="en-US" altLang="en-US" sz="12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200" dirty="0" err="1">
                <a:solidFill>
                  <a:srgbClr val="000000"/>
                </a:solidFill>
              </a:rPr>
              <a:t>data.table</a:t>
            </a:r>
            <a:r>
              <a:rPr lang="en-US" altLang="en-US" sz="1200" dirty="0">
                <a:solidFill>
                  <a:srgbClr val="000000"/>
                </a:solidFill>
              </a:rPr>
              <a:t> format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0000"/>
                </a:solidFill>
              </a:rPr>
              <a:t>Incl. all necessary information for later aggregation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0000"/>
                </a:solidFill>
              </a:rPr>
              <a:t>Parallelized over individual time steps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82575" y="1196752"/>
            <a:ext cx="1314755" cy="81724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 err="1">
                <a:solidFill>
                  <a:srgbClr val="000000"/>
                </a:solidFill>
              </a:rPr>
              <a:t>Namelist</a:t>
            </a:r>
            <a:r>
              <a:rPr lang="en-US" sz="1400" dirty="0">
                <a:solidFill>
                  <a:srgbClr val="000000"/>
                </a:solidFill>
              </a:rPr>
              <a:t> for</a:t>
            </a:r>
          </a:p>
          <a:p>
            <a:pPr>
              <a:defRPr/>
            </a:pPr>
            <a:r>
              <a:rPr lang="en-US" sz="1400" dirty="0">
                <a:solidFill>
                  <a:srgbClr val="000000"/>
                </a:solidFill>
              </a:rPr>
              <a:t>Parameter &amp;</a:t>
            </a:r>
          </a:p>
          <a:p>
            <a:pPr>
              <a:defRPr/>
            </a:pPr>
            <a:r>
              <a:rPr lang="en-US" sz="1400" dirty="0">
                <a:solidFill>
                  <a:srgbClr val="000000"/>
                </a:solidFill>
              </a:rPr>
              <a:t>Verification </a:t>
            </a:r>
          </a:p>
        </p:txBody>
      </p:sp>
      <p:sp>
        <p:nvSpPr>
          <p:cNvPr id="7196" name="Pfeil nach rechts 9"/>
          <p:cNvSpPr>
            <a:spLocks noChangeArrowheads="1"/>
          </p:cNvSpPr>
          <p:nvPr/>
        </p:nvSpPr>
        <p:spPr bwMode="auto">
          <a:xfrm>
            <a:off x="1597330" y="1515457"/>
            <a:ext cx="720725" cy="196850"/>
          </a:xfrm>
          <a:prstGeom prst="rightArrow">
            <a:avLst>
              <a:gd name="adj1" fmla="val 50000"/>
              <a:gd name="adj2" fmla="val 49987"/>
            </a:avLst>
          </a:prstGeom>
          <a:solidFill>
            <a:srgbClr val="2D4B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017838" y="4002906"/>
            <a:ext cx="3108325" cy="37465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Aggregation </a:t>
            </a:r>
            <a:r>
              <a:rPr lang="en-US" sz="1400" dirty="0">
                <a:solidFill>
                  <a:srgbClr val="000000"/>
                </a:solidFill>
              </a:rPr>
              <a:t>(part of R-package)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239713" y="3933056"/>
            <a:ext cx="1319025" cy="57888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 err="1">
                <a:solidFill>
                  <a:srgbClr val="000000"/>
                </a:solidFill>
              </a:rPr>
              <a:t>Namelist</a:t>
            </a:r>
            <a:r>
              <a:rPr lang="en-US" sz="1400" dirty="0">
                <a:solidFill>
                  <a:srgbClr val="000000"/>
                </a:solidFill>
              </a:rPr>
              <a:t> for </a:t>
            </a:r>
          </a:p>
          <a:p>
            <a:pPr>
              <a:defRPr/>
            </a:pPr>
            <a:r>
              <a:rPr lang="en-US" sz="1400" dirty="0">
                <a:solidFill>
                  <a:srgbClr val="000000"/>
                </a:solidFill>
              </a:rPr>
              <a:t>aggregation</a:t>
            </a:r>
          </a:p>
        </p:txBody>
      </p:sp>
      <p:sp>
        <p:nvSpPr>
          <p:cNvPr id="7200" name="Pfeil nach rechts 13"/>
          <p:cNvSpPr>
            <a:spLocks noChangeArrowheads="1"/>
          </p:cNvSpPr>
          <p:nvPr/>
        </p:nvSpPr>
        <p:spPr bwMode="auto">
          <a:xfrm>
            <a:off x="1563412" y="4125143"/>
            <a:ext cx="1200150" cy="195263"/>
          </a:xfrm>
          <a:prstGeom prst="rightArrow">
            <a:avLst>
              <a:gd name="adj1" fmla="val 50000"/>
              <a:gd name="adj2" fmla="val 50394"/>
            </a:avLst>
          </a:prstGeom>
          <a:solidFill>
            <a:srgbClr val="2D4B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201" name="Textfeld 15"/>
          <p:cNvSpPr txBox="1">
            <a:spLocks noChangeArrowheads="1"/>
          </p:cNvSpPr>
          <p:nvPr/>
        </p:nvSpPr>
        <p:spPr bwMode="auto">
          <a:xfrm>
            <a:off x="2790825" y="4552181"/>
            <a:ext cx="39290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90488" indent="-90488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0000"/>
                </a:solidFill>
              </a:rPr>
              <a:t>1 aggregated score file for chosen period as *.</a:t>
            </a:r>
            <a:r>
              <a:rPr lang="en-US" altLang="en-US" sz="1200" dirty="0" err="1">
                <a:solidFill>
                  <a:srgbClr val="000000"/>
                </a:solidFill>
              </a:rPr>
              <a:t>rds</a:t>
            </a:r>
            <a:endParaRPr lang="en-US" altLang="en-US" sz="12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200" dirty="0" err="1">
                <a:solidFill>
                  <a:srgbClr val="000000"/>
                </a:solidFill>
              </a:rPr>
              <a:t>data.table</a:t>
            </a:r>
            <a:r>
              <a:rPr lang="en-US" altLang="en-US" sz="1200" dirty="0">
                <a:solidFill>
                  <a:srgbClr val="000000"/>
                </a:solidFill>
              </a:rPr>
              <a:t> format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2643188" y="6021288"/>
            <a:ext cx="3802062" cy="37465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Shiny-server interactive visualization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2424113" y="1268760"/>
            <a:ext cx="4295775" cy="61277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R-Neighborhood Verification Tool (RNVT)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(R-package)</a:t>
            </a:r>
          </a:p>
        </p:txBody>
      </p:sp>
      <p:sp>
        <p:nvSpPr>
          <p:cNvPr id="7204" name="Pfeil nach unten 18"/>
          <p:cNvSpPr>
            <a:spLocks noChangeArrowheads="1"/>
          </p:cNvSpPr>
          <p:nvPr/>
        </p:nvSpPr>
        <p:spPr bwMode="auto">
          <a:xfrm>
            <a:off x="4188771" y="3004503"/>
            <a:ext cx="766458" cy="896727"/>
          </a:xfrm>
          <a:prstGeom prst="downArrow">
            <a:avLst>
              <a:gd name="adj1" fmla="val 50000"/>
              <a:gd name="adj2" fmla="val 46243"/>
            </a:avLst>
          </a:prstGeom>
          <a:solidFill>
            <a:srgbClr val="2D4B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250825" y="476250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de-DE" sz="2400" dirty="0">
                <a:solidFill>
                  <a:schemeClr val="accent1"/>
                </a:solidFill>
                <a:latin typeface="+mj-lt"/>
              </a:rPr>
              <a:t>II. Approach - Methodology</a:t>
            </a:r>
          </a:p>
        </p:txBody>
      </p:sp>
      <p:sp>
        <p:nvSpPr>
          <p:cNvPr id="19" name="Pfeil nach unten 18"/>
          <p:cNvSpPr>
            <a:spLocks noChangeArrowheads="1"/>
          </p:cNvSpPr>
          <p:nvPr/>
        </p:nvSpPr>
        <p:spPr bwMode="auto">
          <a:xfrm>
            <a:off x="4211960" y="5052553"/>
            <a:ext cx="766458" cy="896727"/>
          </a:xfrm>
          <a:prstGeom prst="downArrow">
            <a:avLst>
              <a:gd name="adj1" fmla="val 50000"/>
              <a:gd name="adj2" fmla="val 46243"/>
            </a:avLst>
          </a:prstGeom>
          <a:solidFill>
            <a:srgbClr val="2D4B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825" y="476250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de-DE" sz="2400" dirty="0">
                <a:solidFill>
                  <a:schemeClr val="accent1"/>
                </a:solidFill>
                <a:latin typeface="+mj-lt"/>
              </a:rPr>
              <a:t>II. Approach - </a:t>
            </a:r>
            <a:r>
              <a:rPr lang="en-US" altLang="de-DE" sz="2400" dirty="0" err="1">
                <a:solidFill>
                  <a:schemeClr val="accent1"/>
                </a:solidFill>
                <a:latin typeface="+mj-lt"/>
              </a:rPr>
              <a:t>namelist</a:t>
            </a:r>
            <a:r>
              <a:rPr lang="en-US" altLang="de-DE" sz="2400" dirty="0">
                <a:solidFill>
                  <a:schemeClr val="accent1"/>
                </a:solidFill>
                <a:latin typeface="+mj-lt"/>
              </a:rPr>
              <a:t> examples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06EF78BC-32A2-49E5-9719-4C379BAFF5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176810"/>
            <a:ext cx="2736304" cy="3690656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2B0F3E4F-7404-4AEA-A6E1-AE59B0FBA0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858" y="2249135"/>
            <a:ext cx="2950638" cy="3312236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973AFBF8-0BC9-4B20-A803-343ECDED6B97}"/>
              </a:ext>
            </a:extLst>
          </p:cNvPr>
          <p:cNvSpPr txBox="1"/>
          <p:nvPr/>
        </p:nvSpPr>
        <p:spPr>
          <a:xfrm>
            <a:off x="107504" y="1124744"/>
            <a:ext cx="21563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u="sng" dirty="0"/>
              <a:t>Reading </a:t>
            </a:r>
            <a:r>
              <a:rPr lang="de-DE" u="sng" dirty="0" err="1"/>
              <a:t>parameters</a:t>
            </a:r>
            <a:endParaRPr lang="de-DE" u="sng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0FCCF02-2029-43F7-A333-30BDD3B664E6}"/>
              </a:ext>
            </a:extLst>
          </p:cNvPr>
          <p:cNvSpPr txBox="1"/>
          <p:nvPr/>
        </p:nvSpPr>
        <p:spPr>
          <a:xfrm>
            <a:off x="2915816" y="1124744"/>
            <a:ext cx="24559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u="sng" dirty="0" err="1"/>
              <a:t>Verification</a:t>
            </a:r>
            <a:r>
              <a:rPr lang="de-DE" u="sng" dirty="0"/>
              <a:t> </a:t>
            </a:r>
            <a:r>
              <a:rPr lang="de-DE" u="sng" dirty="0" err="1"/>
              <a:t>parameters</a:t>
            </a:r>
            <a:endParaRPr lang="de-DE" u="sng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037C8BB3-D981-4F9B-85A5-C66C72BC3741}"/>
              </a:ext>
            </a:extLst>
          </p:cNvPr>
          <p:cNvSpPr txBox="1"/>
          <p:nvPr/>
        </p:nvSpPr>
        <p:spPr>
          <a:xfrm>
            <a:off x="6085858" y="1124744"/>
            <a:ext cx="25555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u="sng" dirty="0"/>
              <a:t>Aggregation </a:t>
            </a:r>
            <a:r>
              <a:rPr lang="de-DE" u="sng" dirty="0" err="1"/>
              <a:t>parameters</a:t>
            </a:r>
            <a:endParaRPr lang="de-DE" u="sng" dirty="0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4F516B51-32FC-4005-8543-926B3B89E779}"/>
              </a:ext>
            </a:extLst>
          </p:cNvPr>
          <p:cNvSpPr/>
          <p:nvPr/>
        </p:nvSpPr>
        <p:spPr bwMode="auto">
          <a:xfrm>
            <a:off x="6087222" y="4941168"/>
            <a:ext cx="2394567" cy="576064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CA29DAF9-076C-422C-BD9C-69B92E0EBC07}"/>
              </a:ext>
            </a:extLst>
          </p:cNvPr>
          <p:cNvSpPr txBox="1"/>
          <p:nvPr/>
        </p:nvSpPr>
        <p:spPr>
          <a:xfrm>
            <a:off x="6444209" y="5780672"/>
            <a:ext cx="2592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Aggregate multiple IDs and </a:t>
            </a:r>
            <a:r>
              <a:rPr lang="de-DE" sz="1400" dirty="0" err="1"/>
              <a:t>types</a:t>
            </a:r>
            <a:r>
              <a:rPr lang="de-DE" sz="1400" dirty="0"/>
              <a:t> via </a:t>
            </a:r>
            <a:r>
              <a:rPr lang="de-DE" sz="1400" dirty="0" err="1"/>
              <a:t>user</a:t>
            </a:r>
            <a:r>
              <a:rPr lang="de-DE" sz="1400" dirty="0"/>
              <a:t> </a:t>
            </a:r>
            <a:r>
              <a:rPr lang="de-DE" sz="1400" dirty="0" err="1"/>
              <a:t>demand</a:t>
            </a:r>
            <a:endParaRPr lang="de-DE" sz="140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05BAF54-1E31-4641-9248-4441DB68CA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784" y="2249135"/>
            <a:ext cx="3697410" cy="235972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825" y="476250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de-DE" sz="2400" dirty="0">
                <a:solidFill>
                  <a:schemeClr val="accent1"/>
                </a:solidFill>
                <a:latin typeface="+mj-lt"/>
              </a:rPr>
              <a:t>II. Approach - internal processes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ADD8DCF-B343-4D9D-9E17-37804965E737}"/>
              </a:ext>
            </a:extLst>
          </p:cNvPr>
          <p:cNvSpPr txBox="1"/>
          <p:nvPr/>
        </p:nvSpPr>
        <p:spPr>
          <a:xfrm>
            <a:off x="250825" y="1268760"/>
            <a:ext cx="8641655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Reading the xml </a:t>
            </a:r>
            <a:r>
              <a:rPr lang="en-US" sz="1400" dirty="0" err="1">
                <a:latin typeface="Arial" charset="0"/>
              </a:rPr>
              <a:t>namelist</a:t>
            </a:r>
            <a:endParaRPr lang="en-US" sz="1400" dirty="0">
              <a:latin typeface="Arial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endParaRPr lang="en-US" sz="1400" dirty="0">
              <a:latin typeface="Arial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Reading and storing input data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b="0" dirty="0">
                <a:latin typeface="Arial" charset="0"/>
              </a:rPr>
              <a:t>read only files requested from </a:t>
            </a:r>
            <a:r>
              <a:rPr lang="en-US" sz="1400" b="0" dirty="0" err="1">
                <a:latin typeface="Arial" charset="0"/>
              </a:rPr>
              <a:t>namelist</a:t>
            </a:r>
            <a:endParaRPr lang="en-US" sz="1400" b="0" dirty="0">
              <a:latin typeface="Arial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b="0" dirty="0">
                <a:latin typeface="Arial" charset="0"/>
              </a:rPr>
              <a:t>Store </a:t>
            </a:r>
            <a:r>
              <a:rPr lang="en-US" sz="1400" b="0" dirty="0" err="1">
                <a:latin typeface="Arial" charset="0"/>
              </a:rPr>
              <a:t>obs</a:t>
            </a:r>
            <a:r>
              <a:rPr lang="en-US" sz="1400" b="0" dirty="0">
                <a:latin typeface="Arial" charset="0"/>
              </a:rPr>
              <a:t> &amp; </a:t>
            </a:r>
            <a:r>
              <a:rPr lang="en-US" sz="1400" b="0" dirty="0" err="1">
                <a:latin typeface="Arial" charset="0"/>
              </a:rPr>
              <a:t>fcst</a:t>
            </a:r>
            <a:r>
              <a:rPr lang="en-US" sz="1400" b="0" dirty="0">
                <a:latin typeface="Arial" charset="0"/>
              </a:rPr>
              <a:t> fields (also EPS members) as .</a:t>
            </a:r>
            <a:r>
              <a:rPr lang="en-US" sz="1400" b="0" dirty="0" err="1">
                <a:latin typeface="Arial" charset="0"/>
              </a:rPr>
              <a:t>rds</a:t>
            </a:r>
            <a:r>
              <a:rPr lang="en-US" sz="1400" b="0" dirty="0">
                <a:latin typeface="Arial" charset="0"/>
              </a:rPr>
              <a:t> files for each </a:t>
            </a:r>
            <a:r>
              <a:rPr lang="en-US" sz="1400" b="0" dirty="0" err="1">
                <a:latin typeface="Arial" charset="0"/>
              </a:rPr>
              <a:t>fcst</a:t>
            </a:r>
            <a:r>
              <a:rPr lang="en-US" sz="1400" b="0" dirty="0">
                <a:latin typeface="Arial" charset="0"/>
              </a:rPr>
              <a:t> step for later reading and plotting purposes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b="0" dirty="0">
                <a:latin typeface="Arial" charset="0"/>
              </a:rPr>
              <a:t>Parallelized over time steps via </a:t>
            </a:r>
            <a:r>
              <a:rPr lang="en-US" sz="1400" b="0" dirty="0" err="1">
                <a:latin typeface="Arial" charset="0"/>
              </a:rPr>
              <a:t>mclapply</a:t>
            </a:r>
            <a:endParaRPr lang="en-US" sz="1400" b="0" dirty="0">
              <a:latin typeface="Arial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b="0" dirty="0">
                <a:latin typeface="Arial" charset="0"/>
              </a:rPr>
              <a:t>Incl. file info check. If some input data is newer than score files, only those will be processed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US" sz="1400" b="0" dirty="0">
              <a:latin typeface="Arial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Verifying data and store scores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b="0" dirty="0" err="1">
                <a:latin typeface="Arial" charset="0"/>
              </a:rPr>
              <a:t>Tresholding</a:t>
            </a:r>
            <a:r>
              <a:rPr lang="en-US" sz="1400" b="0" dirty="0">
                <a:latin typeface="Arial" charset="0"/>
              </a:rPr>
              <a:t> data, calculate neighborhood fractions via efficient integral filter method adapted for </a:t>
            </a:r>
            <a:r>
              <a:rPr lang="en-US" sz="1400" b="0" dirty="0" err="1">
                <a:latin typeface="Arial" charset="0"/>
              </a:rPr>
              <a:t>Rcpp</a:t>
            </a:r>
            <a:r>
              <a:rPr lang="en-US" sz="1400" b="0" dirty="0">
                <a:latin typeface="Arial" charset="0"/>
              </a:rPr>
              <a:t> from </a:t>
            </a:r>
            <a:r>
              <a:rPr lang="en-US" sz="1400" b="0" dirty="0" err="1">
                <a:latin typeface="Arial" charset="0"/>
              </a:rPr>
              <a:t>Faggian</a:t>
            </a:r>
            <a:r>
              <a:rPr lang="en-US" sz="1400" b="0" dirty="0">
                <a:latin typeface="Arial" charset="0"/>
              </a:rPr>
              <a:t> et al. 2015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b="0" dirty="0">
                <a:latin typeface="Arial" charset="0"/>
              </a:rPr>
              <a:t>Calculate all requested methods and store the output scores in </a:t>
            </a:r>
            <a:r>
              <a:rPr lang="en-US" sz="1400" b="0" dirty="0" err="1">
                <a:latin typeface="Arial" charset="0"/>
              </a:rPr>
              <a:t>data.table</a:t>
            </a:r>
            <a:r>
              <a:rPr lang="en-US" sz="1400" b="0" dirty="0">
                <a:latin typeface="Arial" charset="0"/>
              </a:rPr>
              <a:t> format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b="0" dirty="0">
                <a:latin typeface="Arial" charset="0"/>
              </a:rPr>
              <a:t>Store all scores as .</a:t>
            </a:r>
            <a:r>
              <a:rPr lang="en-US" sz="1400" b="0" dirty="0" err="1">
                <a:latin typeface="Arial" charset="0"/>
              </a:rPr>
              <a:t>rds</a:t>
            </a:r>
            <a:r>
              <a:rPr lang="en-US" sz="1400" b="0" dirty="0">
                <a:latin typeface="Arial" charset="0"/>
              </a:rPr>
              <a:t> files for each </a:t>
            </a:r>
            <a:r>
              <a:rPr lang="en-US" sz="1400" b="0" dirty="0" err="1">
                <a:latin typeface="Arial" charset="0"/>
              </a:rPr>
              <a:t>fcst</a:t>
            </a:r>
            <a:r>
              <a:rPr lang="en-US" sz="1400" b="0" dirty="0">
                <a:latin typeface="Arial" charset="0"/>
              </a:rPr>
              <a:t> step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b="0" dirty="0">
                <a:latin typeface="Arial" charset="0"/>
              </a:rPr>
              <a:t>Parallelized over time steps via </a:t>
            </a:r>
            <a:r>
              <a:rPr lang="en-US" sz="1400" b="0" dirty="0" err="1">
                <a:latin typeface="Arial" charset="0"/>
              </a:rPr>
              <a:t>mclapply</a:t>
            </a:r>
            <a:endParaRPr lang="en-US" sz="1400" b="0" dirty="0">
              <a:latin typeface="Arial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US" sz="1400" b="0" dirty="0">
              <a:latin typeface="Arial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Aggregate scores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b="0" dirty="0">
                <a:latin typeface="Arial" charset="0"/>
              </a:rPr>
              <a:t>Read single score files as requested from </a:t>
            </a:r>
            <a:r>
              <a:rPr lang="en-US" sz="1400" b="0" dirty="0" err="1">
                <a:latin typeface="Arial" charset="0"/>
              </a:rPr>
              <a:t>namelist</a:t>
            </a:r>
            <a:r>
              <a:rPr lang="en-US" sz="1400" b="0" dirty="0">
                <a:latin typeface="Arial" charset="0"/>
              </a:rPr>
              <a:t> and aggregate scores together over days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b="0" dirty="0">
                <a:latin typeface="Arial" charset="0"/>
              </a:rPr>
              <a:t>Further aggregation will be done interactively in Shiny-App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US" sz="1400" b="0" dirty="0">
              <a:latin typeface="Arial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Visualization in Shiny App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b="0" dirty="0">
                <a:latin typeface="Arial" charset="0"/>
              </a:rPr>
              <a:t>See following slides</a:t>
            </a:r>
          </a:p>
        </p:txBody>
      </p:sp>
    </p:spTree>
    <p:extLst>
      <p:ext uri="{BB962C8B-B14F-4D97-AF65-F5344CB8AC3E}">
        <p14:creationId xmlns:p14="http://schemas.microsoft.com/office/powerpoint/2010/main" val="16967540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feld 1"/>
          <p:cNvSpPr txBox="1">
            <a:spLocks noChangeArrowheads="1"/>
          </p:cNvSpPr>
          <p:nvPr/>
        </p:nvSpPr>
        <p:spPr bwMode="auto">
          <a:xfrm>
            <a:off x="3707904" y="2852936"/>
            <a:ext cx="3134001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ClrTx/>
              <a:buNone/>
            </a:pPr>
            <a:r>
              <a:rPr lang="en-US" altLang="en-US" sz="1400" b="0" dirty="0"/>
              <a:t>Interactive score visualization via R-shiny server with </a:t>
            </a:r>
            <a:r>
              <a:rPr lang="en-US" altLang="en-US" sz="1400" b="0" dirty="0" err="1"/>
              <a:t>selectables</a:t>
            </a:r>
            <a:r>
              <a:rPr lang="en-US" altLang="en-US" sz="1400" b="0" dirty="0"/>
              <a:t>:</a:t>
            </a:r>
          </a:p>
          <a:p>
            <a:pPr marL="0" indent="0" eaLnBrk="1" hangingPunct="1">
              <a:spcBef>
                <a:spcPct val="0"/>
              </a:spcBef>
              <a:buClrTx/>
              <a:buNone/>
            </a:pPr>
            <a:endParaRPr lang="en-US" altLang="en-US" sz="1400" b="0" dirty="0"/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400" b="0" dirty="0"/>
              <a:t>neighborhood method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400" b="0" dirty="0"/>
              <a:t>score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400" b="0" dirty="0"/>
              <a:t>forecast ID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400" b="0" dirty="0"/>
              <a:t>score difference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400" b="0" dirty="0"/>
              <a:t>forecast members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400" b="0" dirty="0" err="1"/>
              <a:t>Init</a:t>
            </a:r>
            <a:r>
              <a:rPr lang="en-US" altLang="en-US" sz="1400" b="0" dirty="0"/>
              <a:t> times and lead times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400" b="0" dirty="0"/>
              <a:t>etc.</a:t>
            </a:r>
          </a:p>
          <a:p>
            <a:pPr marL="0" indent="0" eaLnBrk="1" hangingPunct="1">
              <a:spcBef>
                <a:spcPct val="0"/>
              </a:spcBef>
              <a:buClrTx/>
              <a:buNone/>
            </a:pPr>
            <a:endParaRPr lang="en-US" altLang="en-US" sz="1400" b="0" dirty="0"/>
          </a:p>
          <a:p>
            <a:pPr marL="0" indent="0" eaLnBrk="1" hangingPunct="1">
              <a:spcBef>
                <a:spcPct val="0"/>
              </a:spcBef>
              <a:buClrTx/>
              <a:buNone/>
            </a:pPr>
            <a:r>
              <a:rPr lang="en-US" altLang="en-US" sz="1400" b="0" dirty="0"/>
              <a:t>In-app aggregation over selected member, lead times &amp; </a:t>
            </a:r>
            <a:r>
              <a:rPr lang="en-US" altLang="en-US" sz="1400" b="0" dirty="0" err="1"/>
              <a:t>init</a:t>
            </a:r>
            <a:r>
              <a:rPr lang="en-US" altLang="en-US" sz="1400" b="0" dirty="0"/>
              <a:t> times</a:t>
            </a:r>
          </a:p>
          <a:p>
            <a:pPr marL="0" indent="0" eaLnBrk="1" hangingPunct="1">
              <a:spcBef>
                <a:spcPct val="0"/>
              </a:spcBef>
              <a:buClrTx/>
              <a:buNone/>
            </a:pPr>
            <a:endParaRPr lang="en-US" altLang="en-US" sz="1400" b="0" dirty="0"/>
          </a:p>
          <a:p>
            <a:pPr marL="0" indent="0" eaLnBrk="1" hangingPunct="1">
              <a:spcBef>
                <a:spcPct val="0"/>
              </a:spcBef>
              <a:buClrTx/>
              <a:buNone/>
            </a:pPr>
            <a:r>
              <a:rPr lang="en-US" altLang="en-US" sz="1400" b="0" dirty="0"/>
              <a:t>Prepared for det., EPS &amp; single member verification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825" y="476250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de-DE" sz="2400" dirty="0">
                <a:solidFill>
                  <a:schemeClr val="accent1"/>
                </a:solidFill>
                <a:latin typeface="+mj-lt"/>
              </a:rPr>
              <a:t>II. Approach - Shiny-App Appearance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96752"/>
            <a:ext cx="2942266" cy="5301208"/>
          </a:xfrm>
          <a:prstGeom prst="rect">
            <a:avLst/>
          </a:prstGeom>
        </p:spPr>
      </p:pic>
      <p:cxnSp>
        <p:nvCxnSpPr>
          <p:cNvPr id="7" name="Gerader Verbinder 6"/>
          <p:cNvCxnSpPr/>
          <p:nvPr/>
        </p:nvCxnSpPr>
        <p:spPr bwMode="auto">
          <a:xfrm>
            <a:off x="323528" y="1883880"/>
            <a:ext cx="288032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Grafi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3450" y="1464240"/>
            <a:ext cx="3588310" cy="328449"/>
          </a:xfrm>
          <a:prstGeom prst="rect">
            <a:avLst/>
          </a:prstGeom>
        </p:spPr>
      </p:pic>
      <p:sp>
        <p:nvSpPr>
          <p:cNvPr id="11" name="Textfeld 1"/>
          <p:cNvSpPr txBox="1">
            <a:spLocks noChangeArrowheads="1"/>
          </p:cNvSpPr>
          <p:nvPr/>
        </p:nvSpPr>
        <p:spPr bwMode="auto">
          <a:xfrm>
            <a:off x="7020272" y="1273495"/>
            <a:ext cx="186659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è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ClrTx/>
              <a:buNone/>
            </a:pPr>
            <a:r>
              <a:rPr lang="en-US" altLang="en-US" sz="1400" b="0" dirty="0"/>
              <a:t>Choose different </a:t>
            </a:r>
          </a:p>
          <a:p>
            <a:pPr marL="0" indent="0" eaLnBrk="1" hangingPunct="1">
              <a:spcBef>
                <a:spcPct val="0"/>
              </a:spcBef>
              <a:buClrTx/>
              <a:buNone/>
            </a:pPr>
            <a:r>
              <a:rPr lang="en-US" altLang="en-US" sz="1400" b="0" dirty="0"/>
              <a:t>types of plots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400" b="0" dirty="0"/>
              <a:t>Tiles Plot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400" b="0" dirty="0"/>
              <a:t>Time series plot 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400" b="0" dirty="0"/>
              <a:t>Reliability plot</a:t>
            </a:r>
          </a:p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1400" b="0" dirty="0"/>
              <a:t>ROC plot</a:t>
            </a:r>
          </a:p>
        </p:txBody>
      </p:sp>
    </p:spTree>
    <p:extLst>
      <p:ext uri="{BB962C8B-B14F-4D97-AF65-F5344CB8AC3E}">
        <p14:creationId xmlns:p14="http://schemas.microsoft.com/office/powerpoint/2010/main" val="32413273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825" y="476250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de-DE" sz="2400" dirty="0">
                <a:solidFill>
                  <a:schemeClr val="accent1"/>
                </a:solidFill>
                <a:latin typeface="+mj-lt"/>
              </a:rPr>
              <a:t>III. Results – Tiles Plots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51520" y="1124992"/>
            <a:ext cx="82296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è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de-DE" sz="2400" dirty="0">
                <a:solidFill>
                  <a:schemeClr val="accent1"/>
                </a:solidFill>
                <a:latin typeface="+mj-lt"/>
              </a:rPr>
              <a:t>FSS for COSMO-D2 vs. ICON-D2</a:t>
            </a:r>
            <a:r>
              <a:rPr lang="en-US" altLang="de-DE" sz="2400" dirty="0">
                <a:solidFill>
                  <a:schemeClr val="accent1"/>
                </a:solidFill>
              </a:rPr>
              <a:t> (DET)</a:t>
            </a:r>
            <a:r>
              <a:rPr lang="en-US" altLang="de-DE" sz="2400" dirty="0">
                <a:solidFill>
                  <a:schemeClr val="accent1"/>
                </a:solidFill>
                <a:latin typeface="+mj-lt"/>
              </a:rPr>
              <a:t> for JJA period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34" y="2276872"/>
            <a:ext cx="5307274" cy="311856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3981" y="2276872"/>
            <a:ext cx="3164483" cy="312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9548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andarddesign">
  <a:themeElements>
    <a:clrScheme name="Standarddesign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D4B9B"/>
      </a:accent1>
      <a:accent2>
        <a:srgbClr val="6278B4"/>
      </a:accent2>
      <a:accent3>
        <a:srgbClr val="FFFFFF"/>
      </a:accent3>
      <a:accent4>
        <a:srgbClr val="000000"/>
      </a:accent4>
      <a:accent5>
        <a:srgbClr val="ADB1CB"/>
      </a:accent5>
      <a:accent6>
        <a:srgbClr val="586CA3"/>
      </a:accent6>
      <a:hlink>
        <a:srgbClr val="96A5CD"/>
      </a:hlink>
      <a:folHlink>
        <a:srgbClr val="CBD3E6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017A8"/>
        </a:accent1>
        <a:accent2>
          <a:srgbClr val="575DC2"/>
        </a:accent2>
        <a:accent3>
          <a:srgbClr val="FFFFFF"/>
        </a:accent3>
        <a:accent4>
          <a:srgbClr val="000000"/>
        </a:accent4>
        <a:accent5>
          <a:srgbClr val="AAABD1"/>
        </a:accent5>
        <a:accent6>
          <a:srgbClr val="4E53B0"/>
        </a:accent6>
        <a:hlink>
          <a:srgbClr val="9FA3DC"/>
        </a:hlink>
        <a:folHlink>
          <a:srgbClr val="DBDD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D4B9B"/>
        </a:accent1>
        <a:accent2>
          <a:srgbClr val="6278B4"/>
        </a:accent2>
        <a:accent3>
          <a:srgbClr val="FFFFFF"/>
        </a:accent3>
        <a:accent4>
          <a:srgbClr val="000000"/>
        </a:accent4>
        <a:accent5>
          <a:srgbClr val="ADB1CB"/>
        </a:accent5>
        <a:accent6>
          <a:srgbClr val="586CA3"/>
        </a:accent6>
        <a:hlink>
          <a:srgbClr val="96A5CD"/>
        </a:hlink>
        <a:folHlink>
          <a:srgbClr val="CBD3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799</Words>
  <Application>Microsoft Office PowerPoint</Application>
  <PresentationFormat>Bildschirmpräsentation (4:3)</PresentationFormat>
  <Paragraphs>146</Paragraphs>
  <Slides>13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Wingdings</vt:lpstr>
      <vt:lpstr>1_Standarddesign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mpm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Administrator</dc:creator>
  <cp:lastModifiedBy>Fundel Felix</cp:lastModifiedBy>
  <cp:revision>664</cp:revision>
  <cp:lastPrinted>2006-12-13T10:14:45Z</cp:lastPrinted>
  <dcterms:created xsi:type="dcterms:W3CDTF">2006-12-01T09:57:45Z</dcterms:created>
  <dcterms:modified xsi:type="dcterms:W3CDTF">2020-09-04T12:49:15Z</dcterms:modified>
</cp:coreProperties>
</file>