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26" r:id="rId4"/>
  </p:sldMasterIdLst>
  <p:notesMasterIdLst>
    <p:notesMasterId r:id="rId44"/>
  </p:notesMasterIdLst>
  <p:handoutMasterIdLst>
    <p:handoutMasterId r:id="rId45"/>
  </p:handoutMasterIdLst>
  <p:sldIdLst>
    <p:sldId id="260" r:id="rId5"/>
    <p:sldId id="262" r:id="rId6"/>
    <p:sldId id="263" r:id="rId7"/>
    <p:sldId id="342" r:id="rId8"/>
    <p:sldId id="265" r:id="rId9"/>
    <p:sldId id="266" r:id="rId10"/>
    <p:sldId id="269" r:id="rId11"/>
    <p:sldId id="264" r:id="rId12"/>
    <p:sldId id="271" r:id="rId13"/>
    <p:sldId id="363" r:id="rId14"/>
    <p:sldId id="274" r:id="rId15"/>
    <p:sldId id="275" r:id="rId16"/>
    <p:sldId id="276" r:id="rId17"/>
    <p:sldId id="373" r:id="rId18"/>
    <p:sldId id="280" r:id="rId19"/>
    <p:sldId id="341" r:id="rId20"/>
    <p:sldId id="331" r:id="rId21"/>
    <p:sldId id="332" r:id="rId22"/>
    <p:sldId id="333" r:id="rId23"/>
    <p:sldId id="334" r:id="rId24"/>
    <p:sldId id="343" r:id="rId25"/>
    <p:sldId id="372" r:id="rId26"/>
    <p:sldId id="371" r:id="rId27"/>
    <p:sldId id="281" r:id="rId28"/>
    <p:sldId id="324" r:id="rId29"/>
    <p:sldId id="352" r:id="rId30"/>
    <p:sldId id="358" r:id="rId31"/>
    <p:sldId id="325" r:id="rId32"/>
    <p:sldId id="279" r:id="rId33"/>
    <p:sldId id="364" r:id="rId34"/>
    <p:sldId id="365" r:id="rId35"/>
    <p:sldId id="270" r:id="rId36"/>
    <p:sldId id="272" r:id="rId37"/>
    <p:sldId id="273" r:id="rId38"/>
    <p:sldId id="368" r:id="rId39"/>
    <p:sldId id="369" r:id="rId40"/>
    <p:sldId id="366" r:id="rId41"/>
    <p:sldId id="367" r:id="rId42"/>
    <p:sldId id="370" r:id="rId43"/>
  </p:sldIdLst>
  <p:sldSz cx="9144000" cy="5143500" type="screen16x9"/>
  <p:notesSz cx="7023100" cy="93091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rrer Bettina" initials="dub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40000"/>
    <a:srgbClr val="39B1DB"/>
    <a:srgbClr val="60B4B2"/>
    <a:srgbClr val="08CDE8"/>
    <a:srgbClr val="CDCDCD"/>
    <a:srgbClr val="F0494A"/>
    <a:srgbClr val="F3BE91"/>
    <a:srgbClr val="88B0D8"/>
    <a:srgbClr val="F9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5542" autoAdjust="0"/>
  </p:normalViewPr>
  <p:slideViewPr>
    <p:cSldViewPr snapToGrid="0" showGuides="1">
      <p:cViewPr varScale="1">
        <p:scale>
          <a:sx n="125" d="100"/>
          <a:sy n="125" d="100"/>
        </p:scale>
        <p:origin x="468" y="114"/>
      </p:cViewPr>
      <p:guideLst>
        <p:guide orient="horz" pos="2160"/>
        <p:guide pos="2880"/>
        <p:guide orient="horz" pos="16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-3318" y="-108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758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758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5539B3AE-4F5B-4C8A-901D-39FC07883C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804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758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1163" y="698500"/>
            <a:ext cx="62007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415" y="4421824"/>
            <a:ext cx="5150273" cy="418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Mastertextformat bearbeiten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758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A1435824-F435-405F-82FC-C5B86CD5CBFE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05510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5356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Quallen</a:t>
            </a:r>
            <a:r>
              <a:rPr lang="en-US" dirty="0" smtClean="0"/>
              <a:t>/ jellyfish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4826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w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4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20458"/>
          <a:stretch/>
        </p:blipFill>
        <p:spPr>
          <a:xfrm>
            <a:off x="66261" y="1863884"/>
            <a:ext cx="9011477" cy="3237017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88981" y="3604312"/>
            <a:ext cx="6858000" cy="6480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>
              <a:buNone/>
              <a:defRPr kumimoji="0" lang="de-DE" sz="2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</a:pPr>
            <a:r>
              <a:rPr lang="en-GB" noProof="0" dirty="0" smtClean="0"/>
              <a:t>Subtitle Arial, 22 point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7051" y="1843923"/>
            <a:ext cx="7617600" cy="1638000"/>
          </a:xfrm>
          <a:prstGeom prst="rect">
            <a:avLst/>
          </a:prstGeom>
        </p:spPr>
        <p:txBody>
          <a:bodyPr/>
          <a:lstStyle>
            <a:lvl1pPr>
              <a:defRPr kumimoji="0" lang="de-DE" sz="5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 smtClean="0"/>
              <a:t>Presentation Title Arial, 52 point</a:t>
            </a: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 dirty="0" smtClean="0"/>
              <a:t>Federal Department of Home Affairs FDHA</a:t>
            </a:r>
            <a:br>
              <a:rPr lang="en-GB" sz="800" noProof="0" dirty="0" smtClean="0"/>
            </a:br>
            <a:r>
              <a:rPr lang="en-GB" sz="800" b="1" noProof="0" dirty="0" smtClean="0"/>
              <a:t>Federal Office of Meteorology and Climatology  MeteoSwiss</a:t>
            </a:r>
            <a:endParaRPr lang="en-GB" sz="800" noProof="0" dirty="0"/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13" name="Picture 41" descr="Bund_e_100%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4" descr="Wappen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603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-6410"/>
            <a:ext cx="9162000" cy="5157000"/>
          </a:xfrm>
          <a:prstGeom prst="rect">
            <a:avLst/>
          </a:prstGeom>
          <a:solidFill>
            <a:srgbClr val="7D6E5F">
              <a:lumMod val="60000"/>
              <a:lumOff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0" cap="none" spc="0" normalizeH="0" baseline="0" noProof="0" dirty="0" smtClean="0">
              <a:ln>
                <a:noFill/>
              </a:ln>
              <a:solidFill>
                <a:srgbClr val="B4A89C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32413" y="1808163"/>
            <a:ext cx="6081933" cy="213387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 smtClean="0"/>
              <a:t>Statement Arial normal 18. </a:t>
            </a:r>
            <a:r>
              <a:rPr lang="en-GB" noProof="0" dirty="0" err="1" smtClean="0"/>
              <a:t>Feugiamet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delisl</a:t>
            </a:r>
            <a:r>
              <a:rPr lang="en-GB" noProof="0" dirty="0" smtClean="0"/>
              <a:t> in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estion</a:t>
            </a:r>
            <a:r>
              <a:rPr lang="en-GB" noProof="0" dirty="0" smtClean="0"/>
              <a:t>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prat </a:t>
            </a:r>
            <a:r>
              <a:rPr lang="en-GB" noProof="0" dirty="0" err="1" smtClean="0"/>
              <a:t>lortincilit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utem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doloreet</a:t>
            </a:r>
            <a:r>
              <a:rPr lang="en-GB" noProof="0" dirty="0" smtClean="0"/>
              <a:t> </a:t>
            </a:r>
            <a:r>
              <a:rPr lang="en-GB" noProof="0" dirty="0" err="1" smtClean="0"/>
              <a:t>alisis</a:t>
            </a:r>
            <a:r>
              <a:rPr lang="en-GB" noProof="0" dirty="0" smtClean="0"/>
              <a:t> </a:t>
            </a:r>
            <a:r>
              <a:rPr lang="en-GB" noProof="0" dirty="0" err="1" smtClean="0"/>
              <a:t>auguerc</a:t>
            </a:r>
            <a:r>
              <a:rPr lang="en-GB" noProof="0" dirty="0" smtClean="0"/>
              <a:t> </a:t>
            </a:r>
            <a:r>
              <a:rPr lang="en-GB" noProof="0" dirty="0" err="1" smtClean="0"/>
              <a:t>iliquatum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euipsuscilis</a:t>
            </a:r>
            <a:r>
              <a:rPr lang="en-GB" noProof="0" dirty="0" smtClean="0"/>
              <a:t> </a:t>
            </a:r>
            <a:r>
              <a:rPr lang="en-GB" noProof="0" dirty="0" err="1" smtClean="0"/>
              <a:t>augue</a:t>
            </a:r>
            <a:r>
              <a:rPr lang="en-GB" noProof="0" dirty="0" smtClean="0"/>
              <a:t> do </a:t>
            </a:r>
            <a:r>
              <a:rPr lang="en-GB" noProof="0" dirty="0" err="1" smtClean="0"/>
              <a:t>consequipis</a:t>
            </a:r>
            <a:r>
              <a:rPr lang="en-GB" noProof="0" dirty="0" smtClean="0"/>
              <a:t> </a:t>
            </a:r>
            <a:r>
              <a:rPr lang="en-GB" noProof="0" dirty="0" err="1" smtClean="0"/>
              <a:t>nulputpat</a:t>
            </a:r>
            <a:r>
              <a:rPr lang="en-GB" noProof="0" dirty="0" smtClean="0"/>
              <a:t> </a:t>
            </a:r>
            <a:r>
              <a:rPr lang="en-GB" noProof="0" dirty="0" err="1" smtClean="0"/>
              <a:t>lum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dolobore</a:t>
            </a:r>
            <a:r>
              <a:rPr lang="en-GB" noProof="0" dirty="0" smtClean="0"/>
              <a:t> </a:t>
            </a:r>
            <a:r>
              <a:rPr lang="en-GB" noProof="0" dirty="0" err="1" smtClean="0"/>
              <a:t>diodolorem</a:t>
            </a:r>
            <a:r>
              <a:rPr lang="en-GB" noProof="0" dirty="0" smtClean="0"/>
              <a:t> </a:t>
            </a:r>
            <a:r>
              <a:rPr lang="en-GB" noProof="0" dirty="0" err="1" smtClean="0"/>
              <a:t>nullam</a:t>
            </a:r>
            <a:r>
              <a:rPr lang="en-GB" noProof="0" dirty="0" smtClean="0"/>
              <a:t>, </a:t>
            </a:r>
            <a:r>
              <a:rPr lang="en-GB" noProof="0" dirty="0" err="1" smtClean="0"/>
              <a:t>susting</a:t>
            </a:r>
            <a:r>
              <a:rPr lang="en-GB" noProof="0" dirty="0" smtClean="0"/>
              <a:t> </a:t>
            </a:r>
            <a:r>
              <a:rPr lang="en-GB" noProof="0" dirty="0" err="1" smtClean="0"/>
              <a:t>eumsan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veliquismod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mincin</a:t>
            </a:r>
            <a:r>
              <a:rPr lang="en-GB" noProof="0" dirty="0" smtClean="0"/>
              <a:t> </a:t>
            </a:r>
            <a:r>
              <a:rPr lang="en-GB" noProof="0" dirty="0" err="1" smtClean="0"/>
              <a:t>ulluptat</a:t>
            </a:r>
            <a:r>
              <a:rPr lang="en-GB" noProof="0" dirty="0" smtClean="0"/>
              <a:t>. </a:t>
            </a:r>
            <a:r>
              <a:rPr lang="en-GB" noProof="0" dirty="0" err="1" smtClean="0"/>
              <a:t>Nulla</a:t>
            </a:r>
            <a:r>
              <a:rPr lang="en-GB" noProof="0" dirty="0" smtClean="0"/>
              <a:t> </a:t>
            </a:r>
            <a:r>
              <a:rPr lang="en-GB" noProof="0" dirty="0" err="1" smtClean="0"/>
              <a:t>commy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niam</a:t>
            </a:r>
            <a:r>
              <a:rPr lang="en-GB" noProof="0" dirty="0" smtClean="0"/>
              <a:t>, </a:t>
            </a:r>
            <a:r>
              <a:rPr lang="en-GB" noProof="0" dirty="0" err="1" smtClean="0"/>
              <a:t>quismodit</a:t>
            </a:r>
            <a:r>
              <a:rPr lang="en-GB" noProof="0" dirty="0" smtClean="0"/>
              <a:t> </a:t>
            </a:r>
            <a:r>
              <a:rPr lang="en-GB" noProof="0" dirty="0" err="1" smtClean="0"/>
              <a:t>irilit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incinim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velisi</a:t>
            </a:r>
            <a:r>
              <a:rPr lang="en-GB" noProof="0" dirty="0" smtClean="0"/>
              <a:t> </a:t>
            </a:r>
            <a:r>
              <a:rPr lang="en-GB" noProof="0" dirty="0" err="1" smtClean="0"/>
              <a:t>exero</a:t>
            </a:r>
            <a:r>
              <a:rPr lang="en-GB" noProof="0" dirty="0" smtClean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81801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79830" y="1394459"/>
            <a:ext cx="7527926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/>
            </a:lvl2pPr>
            <a:lvl3pPr>
              <a:buClrTx/>
              <a:defRPr sz="1600"/>
            </a:lvl3pPr>
          </a:lstStyle>
          <a:p>
            <a:pPr lvl="0"/>
            <a:r>
              <a:rPr lang="en-GB" noProof="0" dirty="0" err="1" smtClean="0"/>
              <a:t>Grundschrift</a:t>
            </a:r>
            <a:r>
              <a:rPr lang="en-GB" noProof="0" dirty="0" smtClean="0"/>
              <a:t> </a:t>
            </a:r>
            <a:r>
              <a:rPr lang="en-GB" noProof="0" dirty="0" err="1" smtClean="0"/>
              <a:t>mit</a:t>
            </a:r>
            <a:r>
              <a:rPr lang="en-GB" noProof="0" dirty="0" smtClean="0"/>
              <a:t> </a:t>
            </a:r>
            <a:r>
              <a:rPr lang="en-GB" noProof="0" dirty="0" err="1" smtClean="0"/>
              <a:t>Aufzählung</a:t>
            </a:r>
            <a:r>
              <a:rPr lang="en-GB" noProof="0" dirty="0" smtClean="0"/>
              <a:t>, Arial normal, 16 </a:t>
            </a:r>
            <a:r>
              <a:rPr lang="en-GB" noProof="0" dirty="0" err="1" smtClean="0"/>
              <a:t>Punkt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Ebene</a:t>
            </a:r>
            <a:r>
              <a:rPr lang="en-GB" noProof="0" dirty="0" smtClean="0"/>
              <a:t> </a:t>
            </a:r>
            <a:r>
              <a:rPr lang="en-GB" noProof="0" dirty="0" err="1" smtClean="0"/>
              <a:t>zwei</a:t>
            </a:r>
            <a:r>
              <a:rPr lang="en-GB" noProof="0" dirty="0" smtClean="0"/>
              <a:t>, 16 </a:t>
            </a:r>
            <a:r>
              <a:rPr lang="en-GB" noProof="0" dirty="0" err="1" smtClean="0"/>
              <a:t>Punkt</a:t>
            </a:r>
            <a:endParaRPr lang="en-GB" noProof="0" dirty="0" smtClean="0"/>
          </a:p>
          <a:p>
            <a:pPr lvl="2"/>
            <a:endParaRPr lang="en-GB" noProof="0" dirty="0" smtClean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 smtClean="0"/>
              <a:t>Title, Arial, normal, 32 point</a:t>
            </a:r>
          </a:p>
        </p:txBody>
      </p:sp>
      <p:pic>
        <p:nvPicPr>
          <p:cNvPr id="5" name="Bild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5165" y="4068473"/>
            <a:ext cx="9037853" cy="1023496"/>
          </a:xfrm>
          <a:prstGeom prst="rect">
            <a:avLst/>
          </a:prstGeom>
        </p:spPr>
      </p:pic>
      <p:pic>
        <p:nvPicPr>
          <p:cNvPr id="7" name="Picture 44" descr="Wapp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 userDrawn="1"/>
        </p:nvSpPr>
        <p:spPr bwMode="auto">
          <a:xfrm>
            <a:off x="1143070" y="4613704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9" name="Bild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78006" r="10884"/>
          <a:stretch/>
        </p:blipFill>
        <p:spPr>
          <a:xfrm>
            <a:off x="1254674" y="4630190"/>
            <a:ext cx="1041960" cy="1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33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5165" y="4068473"/>
            <a:ext cx="9037853" cy="1023496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1290227" y="3001610"/>
            <a:ext cx="228401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noProof="0" dirty="0" err="1" smtClean="0"/>
              <a:t>MeteoSvizzera</a:t>
            </a:r>
            <a:endParaRPr lang="en-GB" sz="1400" noProof="0" dirty="0" smtClean="0"/>
          </a:p>
          <a:p>
            <a:r>
              <a:rPr lang="en-GB" sz="1400" noProof="0" dirty="0" smtClean="0"/>
              <a:t>Via </a:t>
            </a:r>
            <a:r>
              <a:rPr lang="en-GB" sz="1400" noProof="0" dirty="0" err="1" smtClean="0"/>
              <a:t>ai</a:t>
            </a:r>
            <a:r>
              <a:rPr lang="en-GB" sz="1400" noProof="0" dirty="0" smtClean="0"/>
              <a:t> Monti 146</a:t>
            </a:r>
          </a:p>
          <a:p>
            <a:r>
              <a:rPr lang="en-GB" sz="1400" noProof="0" dirty="0" smtClean="0"/>
              <a:t>CH-6605 Locarno-Monti</a:t>
            </a:r>
          </a:p>
          <a:p>
            <a:r>
              <a:rPr lang="en-GB" sz="1400" noProof="0" dirty="0" smtClean="0"/>
              <a:t>T +41 58 460 92 22</a:t>
            </a:r>
          </a:p>
          <a:p>
            <a:r>
              <a:rPr lang="en-GB" sz="1400" noProof="0" dirty="0" smtClean="0"/>
              <a:t>www.meteosvizzera.ch</a:t>
            </a:r>
            <a:endParaRPr lang="en-GB" sz="1400" noProof="0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4014378" y="3001610"/>
            <a:ext cx="2005422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 dirty="0" smtClean="0">
                <a:solidFill>
                  <a:srgbClr val="000000"/>
                </a:solidFill>
                <a:latin typeface="Arial" charset="0"/>
              </a:rPr>
              <a:t>MétéoSuisse</a:t>
            </a:r>
            <a:endParaRPr lang="en-GB" sz="1400" noProof="0" dirty="0" smtClean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smtClean="0">
                <a:solidFill>
                  <a:srgbClr val="000000"/>
                </a:solidFill>
                <a:latin typeface="Arial" charset="0"/>
              </a:rPr>
              <a:t>7bis, av. de la </a:t>
            </a:r>
            <a:r>
              <a:rPr lang="en-GB" sz="1400" noProof="0" dirty="0" err="1" smtClean="0">
                <a:solidFill>
                  <a:srgbClr val="000000"/>
                </a:solidFill>
                <a:latin typeface="Arial" charset="0"/>
              </a:rPr>
              <a:t>Paix</a:t>
            </a:r>
            <a:endParaRPr lang="en-GB" sz="1400" noProof="0" dirty="0" smtClean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smtClean="0">
                <a:solidFill>
                  <a:srgbClr val="000000"/>
                </a:solidFill>
                <a:latin typeface="Arial" charset="0"/>
              </a:rPr>
              <a:t>CH-1211 Genève 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smtClean="0">
                <a:solidFill>
                  <a:srgbClr val="000000"/>
                </a:solidFill>
                <a:latin typeface="Arial" charset="0"/>
              </a:rPr>
              <a:t>T +41 58 460 98 88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smtClean="0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hteck 15"/>
          <p:cNvSpPr/>
          <p:nvPr userDrawn="1"/>
        </p:nvSpPr>
        <p:spPr>
          <a:xfrm>
            <a:off x="6484528" y="3001610"/>
            <a:ext cx="210293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 dirty="0" smtClean="0">
                <a:solidFill>
                  <a:srgbClr val="000000"/>
                </a:solidFill>
                <a:latin typeface="Arial" charset="0"/>
              </a:rPr>
              <a:t>MétéoSuisse</a:t>
            </a:r>
            <a:endParaRPr lang="en-GB" sz="1400" noProof="0" dirty="0" smtClean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err="1" smtClean="0">
                <a:solidFill>
                  <a:srgbClr val="000000"/>
                </a:solidFill>
                <a:latin typeface="Arial" charset="0"/>
              </a:rPr>
              <a:t>Chemin</a:t>
            </a:r>
            <a:r>
              <a:rPr lang="en-GB" sz="1400" noProof="0" dirty="0" smtClean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GB" sz="1400" noProof="0" dirty="0" err="1" smtClean="0">
                <a:solidFill>
                  <a:srgbClr val="000000"/>
                </a:solidFill>
                <a:latin typeface="Arial" charset="0"/>
              </a:rPr>
              <a:t>l‘Aérologie</a:t>
            </a:r>
            <a:endParaRPr lang="en-GB" sz="1400" noProof="0" dirty="0" smtClean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smtClean="0">
                <a:solidFill>
                  <a:srgbClr val="000000"/>
                </a:solidFill>
                <a:latin typeface="Arial" charset="0"/>
              </a:rPr>
              <a:t>CH-1530 </a:t>
            </a:r>
            <a:r>
              <a:rPr lang="en-GB" sz="1400" noProof="0" dirty="0" err="1" smtClean="0">
                <a:solidFill>
                  <a:srgbClr val="000000"/>
                </a:solidFill>
                <a:latin typeface="Arial" charset="0"/>
              </a:rPr>
              <a:t>Payerne</a:t>
            </a:r>
            <a:endParaRPr lang="en-GB" sz="1400" noProof="0" dirty="0" smtClean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smtClean="0">
                <a:solidFill>
                  <a:srgbClr val="000000"/>
                </a:solidFill>
                <a:latin typeface="Arial" charset="0"/>
              </a:rPr>
              <a:t>T +41 58 460 94 44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smtClean="0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Rechteck 19"/>
          <p:cNvSpPr/>
          <p:nvPr userDrawn="1"/>
        </p:nvSpPr>
        <p:spPr>
          <a:xfrm>
            <a:off x="1277766" y="1449484"/>
            <a:ext cx="344129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b="1" noProof="0" dirty="0" smtClean="0"/>
              <a:t>MeteoSwiss</a:t>
            </a:r>
          </a:p>
          <a:p>
            <a:r>
              <a:rPr lang="en-GB" sz="1600" b="0" noProof="0" dirty="0" smtClean="0"/>
              <a:t>Operation </a:t>
            </a:r>
            <a:r>
              <a:rPr lang="en-GB" sz="1600" b="0" noProof="0" dirty="0" err="1" smtClean="0"/>
              <a:t>Center</a:t>
            </a:r>
            <a:r>
              <a:rPr lang="en-GB" sz="1600" b="0" noProof="0" dirty="0" smtClean="0"/>
              <a:t> 1 </a:t>
            </a:r>
          </a:p>
          <a:p>
            <a:r>
              <a:rPr lang="en-GB" sz="1600" b="0" noProof="0" dirty="0" smtClean="0"/>
              <a:t>CH-8058 Zurich-Airport </a:t>
            </a:r>
          </a:p>
          <a:p>
            <a:r>
              <a:rPr lang="en-GB" sz="1600" b="0" noProof="0" dirty="0" smtClean="0"/>
              <a:t>T +41 58 460 91 11 www.meteoswiss.ch</a:t>
            </a:r>
            <a:endParaRPr lang="en-GB" sz="1600" b="0" noProof="0" dirty="0"/>
          </a:p>
        </p:txBody>
      </p:sp>
      <p:sp>
        <p:nvSpPr>
          <p:cNvPr id="17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 dirty="0" smtClean="0"/>
              <a:t>Federal Department of Home Affairs FDHA</a:t>
            </a:r>
            <a:br>
              <a:rPr lang="en-GB" sz="800" noProof="0" dirty="0" smtClean="0"/>
            </a:br>
            <a:r>
              <a:rPr lang="en-GB" sz="800" b="1" noProof="0" dirty="0" smtClean="0"/>
              <a:t>Federal Office of Meteorology and Climatology  MeteoSwiss</a:t>
            </a:r>
            <a:endParaRPr lang="en-GB" sz="800" noProof="0" dirty="0"/>
          </a:p>
        </p:txBody>
      </p:sp>
      <p:grpSp>
        <p:nvGrpSpPr>
          <p:cNvPr id="2" name="Gruppieren 1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14" name="Picture 41" descr="Bund_e_100%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4" descr="Wappen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hteck 18"/>
          <p:cNvSpPr/>
          <p:nvPr userDrawn="1"/>
        </p:nvSpPr>
        <p:spPr bwMode="auto">
          <a:xfrm>
            <a:off x="1143070" y="4613704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Rechteck 20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2" name="Bild 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78006" r="10884"/>
          <a:stretch/>
        </p:blipFill>
        <p:spPr>
          <a:xfrm>
            <a:off x="1254674" y="4630190"/>
            <a:ext cx="1041960" cy="1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05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4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102870"/>
          </a:xfrm>
          <a:prstGeom prst="rect">
            <a:avLst/>
          </a:prstGeom>
        </p:spPr>
      </p:pic>
      <p:sp>
        <p:nvSpPr>
          <p:cNvPr id="20" name="Rechteck 19"/>
          <p:cNvSpPr/>
          <p:nvPr userDrawn="1"/>
        </p:nvSpPr>
        <p:spPr bwMode="auto">
          <a:xfrm>
            <a:off x="5122000" y="4646664"/>
            <a:ext cx="2603077" cy="2762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noProof="0" dirty="0" smtClean="0">
                <a:latin typeface="Roboto Light"/>
                <a:cs typeface="Roboto Light"/>
              </a:rPr>
              <a:t>© COSMO</a:t>
            </a:r>
            <a:r>
              <a:rPr lang="en-GB" sz="900" baseline="0" noProof="0" dirty="0" smtClean="0">
                <a:latin typeface="Roboto Light"/>
                <a:cs typeface="Roboto Light"/>
              </a:rPr>
              <a:t> GM</a:t>
            </a:r>
            <a:r>
              <a:rPr lang="en-GB" sz="900" noProof="0" dirty="0" smtClean="0">
                <a:latin typeface="Roboto Light"/>
                <a:cs typeface="Roboto Light"/>
              </a:rPr>
              <a:t>, 03-09-2020	Lionel Moret </a:t>
            </a:r>
          </a:p>
        </p:txBody>
      </p:sp>
      <p:sp>
        <p:nvSpPr>
          <p:cNvPr id="25" name="Rechteck 24"/>
          <p:cNvSpPr/>
          <p:nvPr userDrawn="1"/>
        </p:nvSpPr>
        <p:spPr>
          <a:xfrm>
            <a:off x="7659141" y="4650565"/>
            <a:ext cx="10750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EE35605-8AB3-442C-A293-9F31FDF185BC}" type="slidenum">
              <a:rPr lang="en-GB" sz="900" noProof="0" smtClean="0">
                <a:solidFill>
                  <a:prstClr val="black"/>
                </a:solidFill>
                <a:latin typeface="Roboto Light"/>
                <a:cs typeface="Roboto Light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sz="900" noProof="0" dirty="0">
              <a:solidFill>
                <a:prstClr val="black"/>
              </a:solidFill>
              <a:latin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65115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2" r:id="rId2"/>
    <p:sldLayoutId id="2147483729" r:id="rId3"/>
    <p:sldLayoutId id="2147483730" r:id="rId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1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Results of use of machine learning for probabilistic </a:t>
            </a:r>
            <a:r>
              <a:rPr lang="en-US" sz="3600" dirty="0"/>
              <a:t>postprocessing </a:t>
            </a:r>
            <a:r>
              <a:rPr lang="en-US" sz="3600" dirty="0" smtClean="0"/>
              <a:t>of COSMO-E</a:t>
            </a:r>
            <a:endParaRPr lang="en-GB" sz="36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1188981" y="3604312"/>
            <a:ext cx="6858000" cy="1038026"/>
          </a:xfrm>
        </p:spPr>
        <p:txBody>
          <a:bodyPr/>
          <a:lstStyle/>
          <a:p>
            <a:pPr indent="0" defTabSz="0"/>
            <a:r>
              <a:rPr lang="en-GB" sz="1800" dirty="0"/>
              <a:t>Daniele </a:t>
            </a:r>
            <a:r>
              <a:rPr lang="en-GB" sz="1800" dirty="0" smtClean="0"/>
              <a:t>Nerini, Mathieu Schaer, </a:t>
            </a:r>
            <a:r>
              <a:rPr lang="en-GB" sz="1800" dirty="0"/>
              <a:t>Regula </a:t>
            </a:r>
            <a:r>
              <a:rPr lang="en-GB" sz="1800" dirty="0" smtClean="0"/>
              <a:t>Keller, Jean-Christophe Orain, Stephan Hemri, Yinghao Dai, </a:t>
            </a:r>
            <a:r>
              <a:rPr lang="en-GB" sz="1800" dirty="0" smtClean="0"/>
              <a:t>Christoph </a:t>
            </a:r>
            <a:r>
              <a:rPr lang="en-GB" sz="1800" dirty="0" smtClean="0"/>
              <a:t>Spirig, Jonas </a:t>
            </a:r>
            <a:r>
              <a:rPr lang="en-GB" sz="1800" dirty="0" err="1" smtClean="0"/>
              <a:t>Bhend</a:t>
            </a:r>
            <a:r>
              <a:rPr lang="en-GB" sz="1800" dirty="0" smtClean="0"/>
              <a:t>, </a:t>
            </a:r>
            <a:r>
              <a:rPr lang="en-GB" sz="1800" dirty="0"/>
              <a:t>Mark </a:t>
            </a:r>
            <a:r>
              <a:rPr lang="en-GB" sz="1800" dirty="0" smtClean="0"/>
              <a:t>Liniger &amp; Lionel Moret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2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08" y="0"/>
            <a:ext cx="7285720" cy="51435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2211861" y="654908"/>
            <a:ext cx="0" cy="383059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36" y="1576898"/>
            <a:ext cx="2520180" cy="16760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0636" y="3227606"/>
            <a:ext cx="13035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0.000001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46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CH" dirty="0" smtClean="0"/>
              <a:t>Wind </a:t>
            </a:r>
            <a:r>
              <a:rPr lang="it-CH" dirty="0" err="1" smtClean="0"/>
              <a:t>speed</a:t>
            </a:r>
            <a:r>
              <a:rPr lang="it-CH" dirty="0" smtClean="0"/>
              <a:t>, </a:t>
            </a:r>
            <a:r>
              <a:rPr lang="it-CH" dirty="0" err="1" smtClean="0"/>
              <a:t>gust</a:t>
            </a:r>
            <a:r>
              <a:rPr lang="it-CH" dirty="0" smtClean="0"/>
              <a:t>, and </a:t>
            </a:r>
            <a:r>
              <a:rPr lang="it-CH" dirty="0" err="1" smtClean="0"/>
              <a:t>direction</a:t>
            </a:r>
            <a:endParaRPr lang="it-CH" dirty="0" smtClean="0"/>
          </a:p>
          <a:p>
            <a:r>
              <a:rPr lang="it-CH" dirty="0" smtClean="0"/>
              <a:t>Test set (2019), </a:t>
            </a:r>
            <a:r>
              <a:rPr lang="it-CH" dirty="0" err="1" smtClean="0"/>
              <a:t>unseen</a:t>
            </a:r>
            <a:r>
              <a:rPr lang="it-CH" dirty="0" smtClean="0"/>
              <a:t> </a:t>
            </a:r>
            <a:r>
              <a:rPr lang="it-CH" dirty="0" err="1" smtClean="0"/>
              <a:t>stations</a:t>
            </a:r>
            <a:r>
              <a:rPr lang="it-CH" dirty="0" smtClean="0"/>
              <a:t> </a:t>
            </a:r>
            <a:r>
              <a:rPr lang="it-CH" dirty="0" err="1" smtClean="0"/>
              <a:t>only</a:t>
            </a:r>
            <a:endParaRPr lang="it-CH" dirty="0" smtClean="0"/>
          </a:p>
          <a:p>
            <a:r>
              <a:rPr lang="it-CH" dirty="0" err="1" smtClean="0"/>
              <a:t>Compared</a:t>
            </a:r>
            <a:r>
              <a:rPr lang="it-CH" dirty="0" smtClean="0"/>
              <a:t> to </a:t>
            </a:r>
            <a:r>
              <a:rPr lang="it-CH" dirty="0" err="1" smtClean="0"/>
              <a:t>raw</a:t>
            </a:r>
            <a:r>
              <a:rPr lang="it-CH" dirty="0" smtClean="0"/>
              <a:t> COE, </a:t>
            </a:r>
            <a:r>
              <a:rPr lang="it-CH" dirty="0" err="1" smtClean="0"/>
              <a:t>skill</a:t>
            </a:r>
            <a:r>
              <a:rPr lang="it-CH" dirty="0" smtClean="0"/>
              <a:t> score:</a:t>
            </a:r>
          </a:p>
          <a:p>
            <a:pPr lvl="1"/>
            <a:r>
              <a:rPr lang="it-CH" dirty="0" smtClean="0"/>
              <a:t>CRPSS = 1 – CRPS / CRPS</a:t>
            </a:r>
            <a:r>
              <a:rPr lang="it-CH" baseline="-25000" dirty="0" smtClean="0"/>
              <a:t>COE</a:t>
            </a:r>
          </a:p>
          <a:p>
            <a:pPr lvl="1"/>
            <a:r>
              <a:rPr lang="it-CH" dirty="0" err="1" smtClean="0"/>
              <a:t>Positively</a:t>
            </a:r>
            <a:r>
              <a:rPr lang="it-CH" dirty="0" smtClean="0"/>
              <a:t> </a:t>
            </a:r>
            <a:r>
              <a:rPr lang="it-CH" dirty="0" err="1" smtClean="0"/>
              <a:t>oriented</a:t>
            </a:r>
            <a:r>
              <a:rPr lang="it-CH" dirty="0" smtClean="0"/>
              <a:t> (</a:t>
            </a:r>
            <a:r>
              <a:rPr lang="it-CH" dirty="0" err="1" smtClean="0"/>
              <a:t>higher</a:t>
            </a:r>
            <a:r>
              <a:rPr lang="it-CH" dirty="0" smtClean="0"/>
              <a:t> </a:t>
            </a:r>
            <a:r>
              <a:rPr lang="it-CH" dirty="0" err="1" smtClean="0"/>
              <a:t>is</a:t>
            </a:r>
            <a:r>
              <a:rPr lang="it-CH" dirty="0" smtClean="0"/>
              <a:t> </a:t>
            </a:r>
            <a:r>
              <a:rPr lang="it-CH" dirty="0" err="1" smtClean="0"/>
              <a:t>better</a:t>
            </a:r>
            <a:r>
              <a:rPr lang="it-CH" dirty="0" smtClean="0"/>
              <a:t>!)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smtClean="0"/>
              <a:t>Model </a:t>
            </a:r>
            <a:r>
              <a:rPr lang="it-CH" dirty="0" err="1" smtClean="0"/>
              <a:t>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71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err="1" smtClean="0"/>
              <a:t>Accuracy</a:t>
            </a:r>
            <a:r>
              <a:rPr lang="it-CH" dirty="0" smtClean="0"/>
              <a:t> </a:t>
            </a:r>
            <a:r>
              <a:rPr lang="it-CH" dirty="0" err="1" smtClean="0"/>
              <a:t>improvement</a:t>
            </a:r>
            <a:r>
              <a:rPr lang="it-CH" dirty="0" smtClean="0"/>
              <a:t> (CRPSS) in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" y="1744212"/>
            <a:ext cx="2878439" cy="2147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8057" y="1030224"/>
            <a:ext cx="15424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speed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64" y="1746496"/>
            <a:ext cx="2873872" cy="21428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80441" y="1030224"/>
            <a:ext cx="13195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gust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44" y="1747621"/>
            <a:ext cx="2869310" cy="2144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44204" y="1030224"/>
            <a:ext cx="18261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direction</a:t>
            </a:r>
            <a:endParaRPr lang="en-US" dirty="0"/>
          </a:p>
        </p:txBody>
      </p:sp>
      <p:sp>
        <p:nvSpPr>
          <p:cNvPr id="2" name="Down Arrow 1"/>
          <p:cNvSpPr/>
          <p:nvPr/>
        </p:nvSpPr>
        <p:spPr bwMode="auto">
          <a:xfrm rot="10800000">
            <a:off x="2948940" y="1645920"/>
            <a:ext cx="186124" cy="2065020"/>
          </a:xfrm>
          <a:prstGeom prst="downArrow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2373060" y="2346960"/>
            <a:ext cx="1082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err="1" smtClean="0"/>
              <a:t>better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177923" y="3992196"/>
                <a:ext cx="4564262" cy="672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𝐶𝑅𝑃𝑆𝑆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𝑀𝐿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)=1−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𝐶𝑅𝑃𝑆</m:t>
                          </m:r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𝑀𝐿</m:t>
                          </m:r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𝐶𝑅𝑃𝑆</m:t>
                          </m:r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𝐶𝑂𝑆𝑀𝑂</m:t>
                          </m:r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923" y="3992196"/>
                <a:ext cx="4564262" cy="6728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631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5340" y="185710"/>
            <a:ext cx="7886848" cy="708082"/>
          </a:xfrm>
        </p:spPr>
        <p:txBody>
          <a:bodyPr/>
          <a:lstStyle/>
          <a:p>
            <a:r>
              <a:rPr lang="it-CH" dirty="0" err="1" smtClean="0"/>
              <a:t>Accuracy</a:t>
            </a:r>
            <a:r>
              <a:rPr lang="it-CH" dirty="0" smtClean="0"/>
              <a:t> </a:t>
            </a:r>
            <a:r>
              <a:rPr lang="it-CH" dirty="0" err="1" smtClean="0"/>
              <a:t>improvement</a:t>
            </a:r>
            <a:r>
              <a:rPr lang="it-CH" dirty="0" smtClean="0"/>
              <a:t> (</a:t>
            </a:r>
            <a:r>
              <a:rPr lang="it-CH" dirty="0"/>
              <a:t>CRPSS</a:t>
            </a:r>
            <a:r>
              <a:rPr lang="it-CH" dirty="0" smtClean="0"/>
              <a:t>) in </a:t>
            </a:r>
            <a:r>
              <a:rPr lang="it-CH" dirty="0" err="1" smtClean="0"/>
              <a:t>space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8057" y="1030224"/>
            <a:ext cx="15424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speed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2" y="1774694"/>
            <a:ext cx="2879999" cy="2227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69" y="1783217"/>
            <a:ext cx="2857956" cy="2210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8313" y="1030224"/>
            <a:ext cx="13195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gust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590" y="1774694"/>
            <a:ext cx="2804083" cy="22272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11836" y="1030224"/>
            <a:ext cx="18261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28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err="1" smtClean="0"/>
              <a:t>Feature</a:t>
            </a:r>
            <a:r>
              <a:rPr lang="it-CH" dirty="0" smtClean="0"/>
              <a:t> </a:t>
            </a:r>
            <a:r>
              <a:rPr lang="it-CH" dirty="0" err="1" smtClean="0"/>
              <a:t>importance</a:t>
            </a:r>
            <a:r>
              <a:rPr lang="it-CH" dirty="0" smtClean="0"/>
              <a:t> for </a:t>
            </a:r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speed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53" y="893791"/>
            <a:ext cx="4798973" cy="31108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4798" y="4004685"/>
            <a:ext cx="6242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SHAP (</a:t>
            </a:r>
            <a:r>
              <a:rPr lang="en-US" sz="1400" b="1" dirty="0" err="1"/>
              <a:t>SHapley</a:t>
            </a:r>
            <a:r>
              <a:rPr lang="en-US" sz="1400" b="1" dirty="0"/>
              <a:t> Additive </a:t>
            </a:r>
            <a:r>
              <a:rPr lang="en-US" sz="1400" b="1" dirty="0" err="1"/>
              <a:t>exPlanations</a:t>
            </a:r>
            <a:r>
              <a:rPr lang="en-US" sz="1400" b="1" dirty="0"/>
              <a:t>)</a:t>
            </a:r>
            <a:r>
              <a:rPr lang="it-CH" sz="1400" dirty="0" smtClean="0"/>
              <a:t>: </a:t>
            </a:r>
            <a:r>
              <a:rPr lang="it-CH" sz="1400" dirty="0"/>
              <a:t>https://github.com/slundberg/shap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463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smtClean="0"/>
              <a:t>High-</a:t>
            </a:r>
            <a:r>
              <a:rPr lang="it-CH" dirty="0" err="1" smtClean="0"/>
              <a:t>resolution</a:t>
            </a:r>
            <a:r>
              <a:rPr lang="it-CH" dirty="0" smtClean="0"/>
              <a:t> </a:t>
            </a:r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maps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7" y="893215"/>
            <a:ext cx="3588629" cy="3588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90" y="1036318"/>
            <a:ext cx="4403228" cy="3302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261" y="4162394"/>
            <a:ext cx="1035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2000" dirty="0" smtClean="0"/>
              <a:t>↔ </a:t>
            </a:r>
            <a:r>
              <a:rPr lang="it-CH" sz="1500" dirty="0" smtClean="0"/>
              <a:t>50 km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1308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627188" y="185738"/>
            <a:ext cx="7516812" cy="708025"/>
          </a:xfrm>
          <a:prstGeom prst="rect">
            <a:avLst/>
          </a:prstGeom>
        </p:spPr>
        <p:txBody>
          <a:bodyPr/>
          <a:lstStyle/>
          <a:p>
            <a:r>
              <a:rPr lang="fr-CH" sz="8800" dirty="0" smtClean="0"/>
              <a:t>Cloud </a:t>
            </a:r>
            <a:r>
              <a:rPr lang="fr-CH" sz="8800" dirty="0" err="1" smtClean="0"/>
              <a:t>cover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882975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8551" y="186642"/>
            <a:ext cx="7513072" cy="707806"/>
          </a:xfrm>
          <a:prstGeom prst="rect">
            <a:avLst/>
          </a:prstGeom>
        </p:spPr>
        <p:txBody>
          <a:bodyPr/>
          <a:lstStyle/>
          <a:p>
            <a:r>
              <a:rPr lang="en-US" sz="2799" dirty="0"/>
              <a:t>Conditional GAN (</a:t>
            </a:r>
            <a:r>
              <a:rPr lang="en-US" sz="2799" dirty="0" err="1"/>
              <a:t>cGAN</a:t>
            </a:r>
            <a:r>
              <a:rPr lang="en-US" sz="2799" dirty="0"/>
              <a:t>)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896FBE7E-D315-421E-9852-956DAEAE0AB8}"/>
              </a:ext>
            </a:extLst>
          </p:cNvPr>
          <p:cNvSpPr/>
          <p:nvPr/>
        </p:nvSpPr>
        <p:spPr bwMode="auto">
          <a:xfrm>
            <a:off x="155397" y="3429937"/>
            <a:ext cx="49309" cy="457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4" tIns="45702" rIns="91404" bIns="45702" numCol="1" rtlCol="0" anchor="t" anchorCtr="0" compatLnSpc="1">
            <a:prstTxWarp prst="textNoShape">
              <a:avLst/>
            </a:prstTxWarp>
          </a:bodyPr>
          <a:lstStyle/>
          <a:p>
            <a:pPr defTabSz="914034"/>
            <a:endParaRPr lang="nl-NL" sz="2099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65141FF-12F3-4108-B748-1DC182E57872}"/>
              </a:ext>
            </a:extLst>
          </p:cNvPr>
          <p:cNvGrpSpPr/>
          <p:nvPr/>
        </p:nvGrpSpPr>
        <p:grpSpPr>
          <a:xfrm>
            <a:off x="3228637" y="889188"/>
            <a:ext cx="2686729" cy="1655306"/>
            <a:chOff x="4969328" y="1233750"/>
            <a:chExt cx="3116888" cy="1914000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FF8DB661-ABCE-40AF-B3F0-1F23EB0D11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354" t="47974" r="22573" b="15294"/>
            <a:stretch/>
          </p:blipFill>
          <p:spPr>
            <a:xfrm>
              <a:off x="4969328" y="1233750"/>
              <a:ext cx="2354888" cy="1152000"/>
            </a:xfrm>
            <a:prstGeom prst="rect">
              <a:avLst/>
            </a:prstGeom>
            <a:scene3d>
              <a:camera prst="orthographicFront">
                <a:rot lat="1080000" lon="17760000" rev="0"/>
              </a:camera>
              <a:lightRig rig="threePt" dir="t"/>
            </a:scene3d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B22AAC05-C663-4218-9436-FD121F6AE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354" t="47974" r="22573" b="15294"/>
            <a:stretch/>
          </p:blipFill>
          <p:spPr>
            <a:xfrm>
              <a:off x="5121728" y="1386150"/>
              <a:ext cx="2354888" cy="1152000"/>
            </a:xfrm>
            <a:prstGeom prst="rect">
              <a:avLst/>
            </a:prstGeom>
            <a:scene3d>
              <a:camera prst="orthographicFront">
                <a:rot lat="1080000" lon="17760000" rev="0"/>
              </a:camera>
              <a:lightRig rig="threePt" dir="t"/>
            </a:scene3d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E3FDD20C-0378-42B6-9E47-F0C4B01A3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354" t="47974" r="22573" b="15294"/>
            <a:stretch/>
          </p:blipFill>
          <p:spPr>
            <a:xfrm>
              <a:off x="5274128" y="1538550"/>
              <a:ext cx="2354888" cy="1152000"/>
            </a:xfrm>
            <a:prstGeom prst="rect">
              <a:avLst/>
            </a:prstGeom>
            <a:scene3d>
              <a:camera prst="orthographicFront">
                <a:rot lat="1080000" lon="17760000" rev="0"/>
              </a:camera>
              <a:lightRig rig="threePt" dir="t"/>
            </a:scene3d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6BE2A3A4-223D-4E59-9A80-0BF2723A8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354" t="47974" r="22573" b="15294"/>
            <a:stretch/>
          </p:blipFill>
          <p:spPr>
            <a:xfrm>
              <a:off x="5426528" y="1690950"/>
              <a:ext cx="2354888" cy="1152000"/>
            </a:xfrm>
            <a:prstGeom prst="rect">
              <a:avLst/>
            </a:prstGeom>
            <a:scene3d>
              <a:camera prst="orthographicFront">
                <a:rot lat="1080000" lon="17760000" rev="0"/>
              </a:camera>
              <a:lightRig rig="threePt" dir="t"/>
            </a:scene3d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07558C4C-F03D-42EB-A9B3-7C9ED6ED7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354" t="47974" r="22573" b="15294"/>
            <a:stretch/>
          </p:blipFill>
          <p:spPr>
            <a:xfrm>
              <a:off x="5578928" y="1843350"/>
              <a:ext cx="2354888" cy="1152000"/>
            </a:xfrm>
            <a:prstGeom prst="rect">
              <a:avLst/>
            </a:prstGeom>
            <a:scene3d>
              <a:camera prst="orthographicFront">
                <a:rot lat="1080000" lon="17760000" rev="0"/>
              </a:camera>
              <a:lightRig rig="threePt" dir="t"/>
            </a:scene3d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837C574C-6EE5-4FE3-BDED-57BA2B431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354" t="47974" r="22573" b="15294"/>
            <a:stretch/>
          </p:blipFill>
          <p:spPr>
            <a:xfrm>
              <a:off x="5731328" y="1995750"/>
              <a:ext cx="2354888" cy="1152000"/>
            </a:xfrm>
            <a:prstGeom prst="rect">
              <a:avLst/>
            </a:prstGeom>
            <a:scene3d>
              <a:camera prst="orthographicFront">
                <a:rot lat="1080000" lon="17760000" rev="0"/>
              </a:camera>
              <a:lightRig rig="threePt" dir="t"/>
            </a:scene3d>
          </p:spPr>
        </p:pic>
      </p:grpSp>
      <p:sp>
        <p:nvSpPr>
          <p:cNvPr id="32" name="Pfeil: nach rechts 31">
            <a:extLst>
              <a:ext uri="{FF2B5EF4-FFF2-40B4-BE49-F238E27FC236}">
                <a16:creationId xmlns:a16="http://schemas.microsoft.com/office/drawing/2014/main" id="{7AAB4DC6-005B-4C80-B9D9-E6317AF5E193}"/>
              </a:ext>
            </a:extLst>
          </p:cNvPr>
          <p:cNvSpPr/>
          <p:nvPr/>
        </p:nvSpPr>
        <p:spPr bwMode="auto">
          <a:xfrm>
            <a:off x="2109161" y="1482596"/>
            <a:ext cx="1303476" cy="52653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4" tIns="45702" rIns="91404" bIns="45702" numCol="1" rtlCol="0" anchor="t" anchorCtr="0" compatLnSpc="1">
            <a:prstTxWarp prst="textNoShape">
              <a:avLst/>
            </a:prstTxWarp>
          </a:bodyPr>
          <a:lstStyle/>
          <a:p>
            <a:pPr defTabSz="914034"/>
            <a:endParaRPr lang="nl-NL" sz="2099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74FC211-AE1C-4FA8-9FF7-8D40FBDE806F}"/>
              </a:ext>
            </a:extLst>
          </p:cNvPr>
          <p:cNvGrpSpPr/>
          <p:nvPr/>
        </p:nvGrpSpPr>
        <p:grpSpPr>
          <a:xfrm>
            <a:off x="234447" y="2502897"/>
            <a:ext cx="1748884" cy="801682"/>
            <a:chOff x="2037815" y="1563015"/>
            <a:chExt cx="1749567" cy="801995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1F88FB7C-CF17-4784-BAAA-D9EB69375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279" t="33595" r="22647" b="29673"/>
            <a:stretch/>
          </p:blipFill>
          <p:spPr>
            <a:xfrm>
              <a:off x="2037815" y="1563015"/>
              <a:ext cx="1749567" cy="801995"/>
            </a:xfrm>
            <a:prstGeom prst="rect">
              <a:avLst/>
            </a:prstGeom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2B6B5053-5DA3-425A-9201-0932FAB658EB}"/>
                </a:ext>
              </a:extLst>
            </p:cNvPr>
            <p:cNvSpPr txBox="1"/>
            <p:nvPr/>
          </p:nvSpPr>
          <p:spPr>
            <a:xfrm>
              <a:off x="2232308" y="1795147"/>
              <a:ext cx="1180881" cy="323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1500" dirty="0">
                  <a:solidFill>
                    <a:srgbClr val="FF0000"/>
                  </a:solidFill>
                </a:rPr>
                <a:t>COSMO-E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710201A-6A64-4A77-B5F5-6AD246F5B255}"/>
              </a:ext>
            </a:extLst>
          </p:cNvPr>
          <p:cNvGrpSpPr/>
          <p:nvPr/>
        </p:nvGrpSpPr>
        <p:grpSpPr>
          <a:xfrm>
            <a:off x="232765" y="3428272"/>
            <a:ext cx="1748884" cy="784286"/>
            <a:chOff x="2027234" y="1755420"/>
            <a:chExt cx="1749567" cy="784593"/>
          </a:xfrm>
        </p:grpSpPr>
        <p:pic>
          <p:nvPicPr>
            <p:cNvPr id="31" name="Afbeelding 6">
              <a:extLst>
                <a:ext uri="{FF2B5EF4-FFF2-40B4-BE49-F238E27FC236}">
                  <a16:creationId xmlns:a16="http://schemas.microsoft.com/office/drawing/2014/main" id="{F173C8F5-B82B-4D1C-8C22-169647733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589" t="39346" r="24485" b="24837"/>
            <a:stretch/>
          </p:blipFill>
          <p:spPr>
            <a:xfrm>
              <a:off x="2027234" y="1755420"/>
              <a:ext cx="1749567" cy="784593"/>
            </a:xfrm>
            <a:prstGeom prst="rect">
              <a:avLst/>
            </a:prstGeom>
          </p:spPr>
        </p:pic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7628CF82-4538-4527-BD98-BDADDD841D01}"/>
                </a:ext>
              </a:extLst>
            </p:cNvPr>
            <p:cNvSpPr txBox="1"/>
            <p:nvPr/>
          </p:nvSpPr>
          <p:spPr>
            <a:xfrm>
              <a:off x="2541964" y="1941932"/>
              <a:ext cx="543952" cy="369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l-NL" sz="1799" dirty="0">
                  <a:solidFill>
                    <a:srgbClr val="FF0000"/>
                  </a:solidFill>
                </a:rPr>
                <a:t>IFS</a:t>
              </a:r>
            </a:p>
          </p:txBody>
        </p:sp>
      </p:grpSp>
      <p:pic>
        <p:nvPicPr>
          <p:cNvPr id="5122" name="Picture 2" descr="A Video Featuring Nothing But White Noise Has Received Five ...">
            <a:extLst>
              <a:ext uri="{FF2B5EF4-FFF2-40B4-BE49-F238E27FC236}">
                <a16:creationId xmlns:a16="http://schemas.microsoft.com/office/drawing/2014/main" id="{4FA9EFE4-2334-4701-934C-A091F4B90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5" y="1438023"/>
            <a:ext cx="1089116" cy="66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D18261F-171B-4D50-B943-7E586B5F2988}"/>
              </a:ext>
            </a:extLst>
          </p:cNvPr>
          <p:cNvGrpSpPr/>
          <p:nvPr/>
        </p:nvGrpSpPr>
        <p:grpSpPr>
          <a:xfrm>
            <a:off x="3566651" y="2695538"/>
            <a:ext cx="2874983" cy="1693427"/>
            <a:chOff x="4572000" y="2812772"/>
            <a:chExt cx="3121505" cy="1776452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2A15F6D7-72AA-454B-A5F9-5A536B5FB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197" t="41779" r="22500" b="20808"/>
            <a:stretch/>
          </p:blipFill>
          <p:spPr>
            <a:xfrm>
              <a:off x="4572000" y="2812772"/>
              <a:ext cx="2511905" cy="1166852"/>
            </a:xfrm>
            <a:prstGeom prst="rect">
              <a:avLst/>
            </a:prstGeom>
            <a:scene3d>
              <a:camera prst="orthographicFront">
                <a:rot lat="1080000" lon="17760000" rev="0"/>
              </a:camera>
              <a:lightRig rig="threePt" dir="t"/>
            </a:scene3d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FB8E0D12-0046-47A7-8F54-C7C0E05F3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197" t="41779" r="22500" b="20808"/>
            <a:stretch/>
          </p:blipFill>
          <p:spPr>
            <a:xfrm>
              <a:off x="4724400" y="2965172"/>
              <a:ext cx="2511905" cy="1166852"/>
            </a:xfrm>
            <a:prstGeom prst="rect">
              <a:avLst/>
            </a:prstGeom>
            <a:scene3d>
              <a:camera prst="orthographicFront">
                <a:rot lat="1080000" lon="17760000" rev="0"/>
              </a:camera>
              <a:lightRig rig="threePt" dir="t"/>
            </a:scene3d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F3D92725-0EE1-4F06-8265-60AB1B368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197" t="41779" r="22500" b="20808"/>
            <a:stretch/>
          </p:blipFill>
          <p:spPr>
            <a:xfrm>
              <a:off x="4876800" y="3117572"/>
              <a:ext cx="2511905" cy="1166852"/>
            </a:xfrm>
            <a:prstGeom prst="rect">
              <a:avLst/>
            </a:prstGeom>
            <a:scene3d>
              <a:camera prst="orthographicFront">
                <a:rot lat="1080000" lon="17760000" rev="0"/>
              </a:camera>
              <a:lightRig rig="threePt" dir="t"/>
            </a:scene3d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720498E0-4382-407E-8277-ECBFFE261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197" t="41779" r="22500" b="20808"/>
            <a:stretch/>
          </p:blipFill>
          <p:spPr>
            <a:xfrm>
              <a:off x="5029200" y="3269972"/>
              <a:ext cx="2511905" cy="1166852"/>
            </a:xfrm>
            <a:prstGeom prst="rect">
              <a:avLst/>
            </a:prstGeom>
            <a:scene3d>
              <a:camera prst="orthographicFront">
                <a:rot lat="1080000" lon="17760000" rev="0"/>
              </a:camera>
              <a:lightRig rig="threePt" dir="t"/>
            </a:scene3d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C36679A9-3904-4A4C-ADCC-AD01714A5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197" t="41779" r="22500" b="20808"/>
            <a:stretch/>
          </p:blipFill>
          <p:spPr>
            <a:xfrm>
              <a:off x="5181600" y="3422372"/>
              <a:ext cx="2511905" cy="1166852"/>
            </a:xfrm>
            <a:prstGeom prst="rect">
              <a:avLst/>
            </a:prstGeom>
            <a:scene3d>
              <a:camera prst="orthographicFront">
                <a:rot lat="1080000" lon="17760000" rev="0"/>
              </a:camera>
              <a:lightRig rig="threePt" dir="t"/>
            </a:scene3d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29B8A1D0-26C8-412D-8C83-33ADEDB5D080}"/>
              </a:ext>
            </a:extLst>
          </p:cNvPr>
          <p:cNvGrpSpPr/>
          <p:nvPr/>
        </p:nvGrpSpPr>
        <p:grpSpPr>
          <a:xfrm>
            <a:off x="5676075" y="1115225"/>
            <a:ext cx="1303476" cy="930448"/>
            <a:chOff x="5676506" y="1114655"/>
            <a:chExt cx="1303985" cy="930811"/>
          </a:xfrm>
        </p:grpSpPr>
        <p:sp>
          <p:nvSpPr>
            <p:cNvPr id="36" name="Pfeil: nach rechts 35">
              <a:extLst>
                <a:ext uri="{FF2B5EF4-FFF2-40B4-BE49-F238E27FC236}">
                  <a16:creationId xmlns:a16="http://schemas.microsoft.com/office/drawing/2014/main" id="{18DC3677-B46F-4736-B5E6-5A214FB027B5}"/>
                </a:ext>
              </a:extLst>
            </p:cNvPr>
            <p:cNvSpPr/>
            <p:nvPr/>
          </p:nvSpPr>
          <p:spPr bwMode="auto">
            <a:xfrm>
              <a:off x="5676506" y="1518727"/>
              <a:ext cx="1303985" cy="526739"/>
            </a:xfrm>
            <a:prstGeom prst="rightArrow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04" tIns="45702" rIns="91404" bIns="45702" numCol="1" rtlCol="0" anchor="t" anchorCtr="0" compatLnSpc="1">
              <a:prstTxWarp prst="textNoShape">
                <a:avLst/>
              </a:prstTxWarp>
            </a:bodyPr>
            <a:lstStyle/>
            <a:p>
              <a:pPr defTabSz="914034"/>
              <a:endParaRPr lang="nl-NL" sz="2099"/>
            </a:p>
          </p:txBody>
        </p:sp>
        <p:pic>
          <p:nvPicPr>
            <p:cNvPr id="5124" name="Picture 4" descr="Authority, enforcement, law, officer, police, stop, traffic icon">
              <a:extLst>
                <a:ext uri="{FF2B5EF4-FFF2-40B4-BE49-F238E27FC236}">
                  <a16:creationId xmlns:a16="http://schemas.microsoft.com/office/drawing/2014/main" id="{B15B503E-369C-4D50-9B01-7C858BA8B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2325" y="1114655"/>
              <a:ext cx="517474" cy="517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954A72C2-1229-4B26-B399-B8B72D814DFD}"/>
              </a:ext>
            </a:extLst>
          </p:cNvPr>
          <p:cNvGrpSpPr/>
          <p:nvPr/>
        </p:nvGrpSpPr>
        <p:grpSpPr>
          <a:xfrm>
            <a:off x="5984212" y="2799467"/>
            <a:ext cx="1303476" cy="930448"/>
            <a:chOff x="5676506" y="1114655"/>
            <a:chExt cx="1303985" cy="930811"/>
          </a:xfrm>
        </p:grpSpPr>
        <p:sp>
          <p:nvSpPr>
            <p:cNvPr id="44" name="Pfeil: nach rechts 43">
              <a:extLst>
                <a:ext uri="{FF2B5EF4-FFF2-40B4-BE49-F238E27FC236}">
                  <a16:creationId xmlns:a16="http://schemas.microsoft.com/office/drawing/2014/main" id="{C35FB218-0BEB-44AA-B041-B07B7246DBEB}"/>
                </a:ext>
              </a:extLst>
            </p:cNvPr>
            <p:cNvSpPr/>
            <p:nvPr/>
          </p:nvSpPr>
          <p:spPr bwMode="auto">
            <a:xfrm>
              <a:off x="5676506" y="1518727"/>
              <a:ext cx="1303985" cy="526739"/>
            </a:xfrm>
            <a:prstGeom prst="rightArrow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04" tIns="45702" rIns="91404" bIns="45702" numCol="1" rtlCol="0" anchor="t" anchorCtr="0" compatLnSpc="1">
              <a:prstTxWarp prst="textNoShape">
                <a:avLst/>
              </a:prstTxWarp>
            </a:bodyPr>
            <a:lstStyle/>
            <a:p>
              <a:pPr defTabSz="914034"/>
              <a:endParaRPr lang="nl-NL" sz="2099"/>
            </a:p>
          </p:txBody>
        </p:sp>
        <p:pic>
          <p:nvPicPr>
            <p:cNvPr id="45" name="Picture 4" descr="Authority, enforcement, law, officer, police, stop, traffic icon">
              <a:extLst>
                <a:ext uri="{FF2B5EF4-FFF2-40B4-BE49-F238E27FC236}">
                  <a16:creationId xmlns:a16="http://schemas.microsoft.com/office/drawing/2014/main" id="{37E89D55-339B-4A1E-BDA5-81BE04414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2325" y="1114655"/>
              <a:ext cx="517474" cy="517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Grafik 8">
            <a:extLst>
              <a:ext uri="{FF2B5EF4-FFF2-40B4-BE49-F238E27FC236}">
                <a16:creationId xmlns:a16="http://schemas.microsoft.com/office/drawing/2014/main" id="{201647E2-2C54-4859-A9F1-216F7F7E80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34" y="1115224"/>
            <a:ext cx="465429" cy="465429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839AA12-A454-4F06-8243-2FA55678F9CC}"/>
              </a:ext>
            </a:extLst>
          </p:cNvPr>
          <p:cNvSpPr/>
          <p:nvPr/>
        </p:nvSpPr>
        <p:spPr bwMode="auto">
          <a:xfrm>
            <a:off x="133565" y="2458574"/>
            <a:ext cx="1897881" cy="1812423"/>
          </a:xfrm>
          <a:prstGeom prst="rect">
            <a:avLst/>
          </a:prstGeom>
          <a:noFill/>
          <a:ln w="9525" cap="flat" cmpd="dbl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04" tIns="45702" rIns="91404" bIns="45702" numCol="1" rtlCol="0" anchor="t" anchorCtr="0" compatLnSpc="1">
            <a:prstTxWarp prst="textNoShape">
              <a:avLst/>
            </a:prstTxWarp>
          </a:bodyPr>
          <a:lstStyle/>
          <a:p>
            <a:pPr defTabSz="914034"/>
            <a:endParaRPr lang="nl-NL" sz="2099"/>
          </a:p>
        </p:txBody>
      </p:sp>
      <p:pic>
        <p:nvPicPr>
          <p:cNvPr id="5136" name="Picture 16" descr="Checkmarks icon yes or no sign true or false Vector Image">
            <a:extLst>
              <a:ext uri="{FF2B5EF4-FFF2-40B4-BE49-F238E27FC236}">
                <a16:creationId xmlns:a16="http://schemas.microsoft.com/office/drawing/2014/main" id="{E58F9A45-D04B-4AB2-BDFA-7BF5D8CE7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28816" r="50300" b="35704"/>
          <a:stretch/>
        </p:blipFill>
        <p:spPr bwMode="auto">
          <a:xfrm>
            <a:off x="7149206" y="1242607"/>
            <a:ext cx="1006405" cy="100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6" descr="Checkmarks icon yes or no sign true or false Vector Image">
            <a:extLst>
              <a:ext uri="{FF2B5EF4-FFF2-40B4-BE49-F238E27FC236}">
                <a16:creationId xmlns:a16="http://schemas.microsoft.com/office/drawing/2014/main" id="{7D728AFF-0D80-48C5-960C-411522406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0" t="28816" r="11746" b="35704"/>
          <a:stretch/>
        </p:blipFill>
        <p:spPr bwMode="auto">
          <a:xfrm>
            <a:off x="7426339" y="2963391"/>
            <a:ext cx="1006405" cy="100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DE79BBB-0160-4CEF-B2EF-5AE84E49EAC0}"/>
              </a:ext>
            </a:extLst>
          </p:cNvPr>
          <p:cNvSpPr txBox="1"/>
          <p:nvPr/>
        </p:nvSpPr>
        <p:spPr>
          <a:xfrm>
            <a:off x="2768819" y="800336"/>
            <a:ext cx="394134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b="1" dirty="0"/>
              <a:t>G</a:t>
            </a:r>
            <a:endParaRPr lang="nl-NL" sz="1799" b="1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EADCE7E0-AC0C-43BD-8EB5-181BDD39F812}"/>
              </a:ext>
            </a:extLst>
          </p:cNvPr>
          <p:cNvSpPr txBox="1"/>
          <p:nvPr/>
        </p:nvSpPr>
        <p:spPr>
          <a:xfrm>
            <a:off x="6355383" y="806955"/>
            <a:ext cx="394134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b="1" dirty="0"/>
              <a:t>D</a:t>
            </a:r>
            <a:endParaRPr lang="nl-NL" sz="1799" b="1" dirty="0"/>
          </a:p>
        </p:txBody>
      </p:sp>
      <p:sp>
        <p:nvSpPr>
          <p:cNvPr id="47" name="Tekstvak 26">
            <a:extLst>
              <a:ext uri="{FF2B5EF4-FFF2-40B4-BE49-F238E27FC236}">
                <a16:creationId xmlns:a16="http://schemas.microsoft.com/office/drawing/2014/main" id="{A46A36DA-7DB8-4039-B74B-F867230D776C}"/>
              </a:ext>
            </a:extLst>
          </p:cNvPr>
          <p:cNvSpPr txBox="1"/>
          <p:nvPr/>
        </p:nvSpPr>
        <p:spPr>
          <a:xfrm>
            <a:off x="2068884" y="2513087"/>
            <a:ext cx="902780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900" dirty="0" err="1"/>
              <a:t>CLCT_mean</a:t>
            </a:r>
            <a:endParaRPr lang="nl-NL" sz="900" dirty="0"/>
          </a:p>
          <a:p>
            <a:pPr algn="ctr"/>
            <a:r>
              <a:rPr lang="nl-NL" sz="900" dirty="0" err="1"/>
              <a:t>CLCT_var</a:t>
            </a:r>
            <a:r>
              <a:rPr lang="nl-NL" sz="900" dirty="0"/>
              <a:t/>
            </a:r>
            <a:br>
              <a:rPr lang="nl-NL" sz="900" dirty="0"/>
            </a:br>
            <a:r>
              <a:rPr lang="nl-NL" sz="900" dirty="0" err="1"/>
              <a:t>CLCH_mean</a:t>
            </a:r>
            <a:r>
              <a:rPr lang="nl-NL" sz="900" dirty="0"/>
              <a:t/>
            </a:r>
            <a:br>
              <a:rPr lang="nl-NL" sz="900" dirty="0"/>
            </a:br>
            <a:r>
              <a:rPr lang="nl-NL" sz="900" dirty="0" err="1"/>
              <a:t>CLCL_mean</a:t>
            </a:r>
            <a:r>
              <a:rPr lang="nl-NL" sz="900" dirty="0"/>
              <a:t/>
            </a:r>
            <a:br>
              <a:rPr lang="nl-NL" sz="900" dirty="0"/>
            </a:br>
            <a:r>
              <a:rPr lang="nl-NL" sz="900" dirty="0" err="1"/>
              <a:t>TCC_mean</a:t>
            </a:r>
            <a:r>
              <a:rPr lang="nl-NL" sz="900" dirty="0"/>
              <a:t/>
            </a:r>
            <a:br>
              <a:rPr lang="nl-NL" sz="900" dirty="0"/>
            </a:br>
            <a:r>
              <a:rPr lang="nl-NL" sz="900" dirty="0" err="1"/>
              <a:t>TCC_var</a:t>
            </a:r>
            <a:r>
              <a:rPr lang="nl-NL" sz="9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nl-NL" sz="9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nl-NL" sz="900" dirty="0" err="1"/>
              <a:t>HCC_mean</a:t>
            </a:r>
            <a:r>
              <a:rPr lang="nl-NL" sz="900" dirty="0"/>
              <a:t/>
            </a:r>
            <a:br>
              <a:rPr lang="nl-NL" sz="900" dirty="0"/>
            </a:br>
            <a:r>
              <a:rPr lang="nl-NL" sz="900" dirty="0" err="1"/>
              <a:t>MCC_mean</a:t>
            </a:r>
            <a:endParaRPr lang="nl-NL" sz="900" dirty="0"/>
          </a:p>
          <a:p>
            <a:pPr algn="ctr"/>
            <a:r>
              <a:rPr lang="nl-NL" sz="900" dirty="0" err="1"/>
              <a:t>LCC_mean</a:t>
            </a:r>
            <a:endParaRPr lang="nl-NL" sz="9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nl-NL" sz="900" dirty="0" err="1"/>
              <a:t>LCC_var</a:t>
            </a:r>
            <a:r>
              <a:rPr lang="nl-NL" sz="9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nl-NL" sz="9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nl-NL" sz="900" dirty="0" err="1"/>
              <a:t>HPBL_mean</a:t>
            </a:r>
            <a:r>
              <a:rPr lang="nl-NL" sz="900" dirty="0"/>
              <a:t/>
            </a:r>
            <a:br>
              <a:rPr lang="nl-NL" sz="900" dirty="0"/>
            </a:br>
            <a:r>
              <a:rPr lang="nl-NL" sz="900" dirty="0"/>
              <a:t>T_2M_mean</a:t>
            </a:r>
            <a:endParaRPr lang="nl-NL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FA371257-4F1D-4902-BCCA-BB19BBAE1E1B}"/>
              </a:ext>
            </a:extLst>
          </p:cNvPr>
          <p:cNvSpPr txBox="1"/>
          <p:nvPr/>
        </p:nvSpPr>
        <p:spPr>
          <a:xfrm>
            <a:off x="1981791" y="1987304"/>
            <a:ext cx="136476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25" b="1" dirty="0"/>
              <a:t>61 206 094 parameters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67638DBB-5266-4F81-A180-FD77DD0C48C6}"/>
              </a:ext>
            </a:extLst>
          </p:cNvPr>
          <p:cNvSpPr txBox="1"/>
          <p:nvPr/>
        </p:nvSpPr>
        <p:spPr>
          <a:xfrm>
            <a:off x="5495617" y="2007767"/>
            <a:ext cx="136476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25" b="1" dirty="0"/>
              <a:t>1 316 951 parameters</a:t>
            </a:r>
          </a:p>
        </p:txBody>
      </p:sp>
      <p:sp>
        <p:nvSpPr>
          <p:cNvPr id="49" name="Tekstvak 19">
            <a:extLst>
              <a:ext uri="{FF2B5EF4-FFF2-40B4-BE49-F238E27FC236}">
                <a16:creationId xmlns:a16="http://schemas.microsoft.com/office/drawing/2014/main" id="{E1F912D7-25E5-4F49-8866-BF57E6B38FC2}"/>
              </a:ext>
            </a:extLst>
          </p:cNvPr>
          <p:cNvSpPr txBox="1"/>
          <p:nvPr/>
        </p:nvSpPr>
        <p:spPr>
          <a:xfrm>
            <a:off x="3008934" y="3621082"/>
            <a:ext cx="82734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900" dirty="0" err="1"/>
              <a:t>init_time</a:t>
            </a:r>
            <a:endParaRPr lang="nl-NL" sz="900" dirty="0"/>
          </a:p>
          <a:p>
            <a:pPr algn="ctr"/>
            <a:r>
              <a:rPr lang="nl-NL" sz="900" dirty="0" err="1"/>
              <a:t>lead_time</a:t>
            </a:r>
            <a:endParaRPr lang="nl-NL" sz="900" dirty="0"/>
          </a:p>
          <a:p>
            <a:pPr algn="ctr"/>
            <a:r>
              <a:rPr lang="nl-NL" sz="900" dirty="0" err="1"/>
              <a:t>hour_of_day</a:t>
            </a:r>
            <a:r>
              <a:rPr lang="nl-NL" sz="900" dirty="0"/>
              <a:t/>
            </a:r>
            <a:br>
              <a:rPr lang="nl-NL" sz="900" dirty="0"/>
            </a:br>
            <a:r>
              <a:rPr lang="nl-NL" sz="900" dirty="0" err="1"/>
              <a:t>month</a:t>
            </a:r>
            <a:endParaRPr lang="nl-NL" sz="900" dirty="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3FDF1EF1-8C01-4423-A5DC-9CB7F54C1FAF}"/>
              </a:ext>
            </a:extLst>
          </p:cNvPr>
          <p:cNvSpPr txBox="1"/>
          <p:nvPr/>
        </p:nvSpPr>
        <p:spPr>
          <a:xfrm>
            <a:off x="3017638" y="3423616"/>
            <a:ext cx="825864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25" b="1" dirty="0" err="1"/>
              <a:t>embeddings</a:t>
            </a:r>
            <a:endParaRPr lang="nl-NL" sz="825" b="1" dirty="0"/>
          </a:p>
        </p:txBody>
      </p:sp>
    </p:spTree>
    <p:extLst>
      <p:ext uri="{BB962C8B-B14F-4D97-AF65-F5344CB8AC3E}">
        <p14:creationId xmlns:p14="http://schemas.microsoft.com/office/powerpoint/2010/main" val="28387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503" y="186642"/>
            <a:ext cx="7513072" cy="70780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Example forecasts </a:t>
            </a:r>
            <a:r>
              <a:rPr lang="en-GB" sz="1200" dirty="0"/>
              <a:t>(</a:t>
            </a:r>
            <a:r>
              <a:rPr lang="en-GB" sz="1200" dirty="0" err="1"/>
              <a:t>init</a:t>
            </a:r>
            <a:r>
              <a:rPr lang="en-GB" sz="1200" dirty="0"/>
              <a:t> time 2019.02.22 12:00, lead time 22)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7049FF-24EE-482C-AE70-31C152C946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79" t="34511" r="22647" b="29672"/>
          <a:stretch/>
        </p:blipFill>
        <p:spPr>
          <a:xfrm>
            <a:off x="73631" y="820491"/>
            <a:ext cx="2935410" cy="131207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4DB8436-B109-4B98-8371-AF1BC5F7A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80" t="41699" r="22647" b="21569"/>
          <a:stretch/>
        </p:blipFill>
        <p:spPr>
          <a:xfrm>
            <a:off x="3107231" y="820490"/>
            <a:ext cx="2935411" cy="134559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F902E1C-8B59-4AEB-89A3-9FA98BAB96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20" t="39869" r="24339" b="23922"/>
          <a:stretch/>
        </p:blipFill>
        <p:spPr>
          <a:xfrm>
            <a:off x="6174828" y="820490"/>
            <a:ext cx="2935412" cy="134559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7E31283-4FBF-4472-AA9E-3252767407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94" t="39608" r="24558" b="23660"/>
          <a:stretch/>
        </p:blipFill>
        <p:spPr>
          <a:xfrm>
            <a:off x="6174829" y="2762376"/>
            <a:ext cx="2935411" cy="134340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5967F2A-6456-4716-A094-BC648F39FC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294" t="39608" r="24559" b="23660"/>
          <a:stretch/>
        </p:blipFill>
        <p:spPr>
          <a:xfrm>
            <a:off x="3144167" y="2766416"/>
            <a:ext cx="2935410" cy="13434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D1CB67C-9238-426B-9B61-1D90767A47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294" t="39608" r="24559" b="23660"/>
          <a:stretch/>
        </p:blipFill>
        <p:spPr>
          <a:xfrm>
            <a:off x="113502" y="2766416"/>
            <a:ext cx="2942800" cy="134678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E243AF9-0ABB-48FC-B1E4-9E461A812975}"/>
              </a:ext>
            </a:extLst>
          </p:cNvPr>
          <p:cNvSpPr txBox="1"/>
          <p:nvPr/>
        </p:nvSpPr>
        <p:spPr>
          <a:xfrm>
            <a:off x="652183" y="778031"/>
            <a:ext cx="1567108" cy="123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" dirty="0"/>
              <a:t>ob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39F24FA-312C-470C-B7FC-E09358597199}"/>
              </a:ext>
            </a:extLst>
          </p:cNvPr>
          <p:cNvSpPr txBox="1"/>
          <p:nvPr/>
        </p:nvSpPr>
        <p:spPr>
          <a:xfrm>
            <a:off x="3101359" y="780447"/>
            <a:ext cx="2512787" cy="123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sz="2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26945B7-E6CB-4733-91BA-3CCE88520BB4}"/>
              </a:ext>
            </a:extLst>
          </p:cNvPr>
          <p:cNvSpPr txBox="1"/>
          <p:nvPr/>
        </p:nvSpPr>
        <p:spPr>
          <a:xfrm>
            <a:off x="6187788" y="783896"/>
            <a:ext cx="2512787" cy="123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sz="2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15BD4AC-F5E7-4CC8-8257-E02859B7415D}"/>
              </a:ext>
            </a:extLst>
          </p:cNvPr>
          <p:cNvSpPr txBox="1"/>
          <p:nvPr/>
        </p:nvSpPr>
        <p:spPr>
          <a:xfrm>
            <a:off x="3058885" y="2242957"/>
            <a:ext cx="2597734" cy="1126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sz="2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23EF442-81DC-4F14-A219-712DEFB31221}"/>
              </a:ext>
            </a:extLst>
          </p:cNvPr>
          <p:cNvSpPr txBox="1"/>
          <p:nvPr/>
        </p:nvSpPr>
        <p:spPr>
          <a:xfrm>
            <a:off x="6039706" y="2226616"/>
            <a:ext cx="2597734" cy="1126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sz="2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87ADC5-1893-43E8-A0A6-47980D972F36}"/>
              </a:ext>
            </a:extLst>
          </p:cNvPr>
          <p:cNvSpPr txBox="1"/>
          <p:nvPr/>
        </p:nvSpPr>
        <p:spPr>
          <a:xfrm>
            <a:off x="136870" y="2240145"/>
            <a:ext cx="2597734" cy="1126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sz="2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8284511-71FB-4AA6-A404-3B08D2ABD774}"/>
              </a:ext>
            </a:extLst>
          </p:cNvPr>
          <p:cNvSpPr txBox="1"/>
          <p:nvPr/>
        </p:nvSpPr>
        <p:spPr>
          <a:xfrm>
            <a:off x="30285" y="2762376"/>
            <a:ext cx="2597734" cy="1126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sz="2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16E2A37-99F4-47B4-90F1-C944E47290D3}"/>
              </a:ext>
            </a:extLst>
          </p:cNvPr>
          <p:cNvSpPr txBox="1"/>
          <p:nvPr/>
        </p:nvSpPr>
        <p:spPr>
          <a:xfrm>
            <a:off x="3165699" y="2762376"/>
            <a:ext cx="2597734" cy="1126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sz="2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4F74B6A-122F-457C-BBC4-54D7A86BC434}"/>
              </a:ext>
            </a:extLst>
          </p:cNvPr>
          <p:cNvSpPr txBox="1"/>
          <p:nvPr/>
        </p:nvSpPr>
        <p:spPr>
          <a:xfrm>
            <a:off x="6190815" y="2743363"/>
            <a:ext cx="2597734" cy="1126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sz="2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39721C1-C05C-470E-A99B-9BBCD9C1F190}"/>
              </a:ext>
            </a:extLst>
          </p:cNvPr>
          <p:cNvSpPr txBox="1"/>
          <p:nvPr/>
        </p:nvSpPr>
        <p:spPr>
          <a:xfrm>
            <a:off x="860765" y="652097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 err="1"/>
              <a:t>observation</a:t>
            </a:r>
            <a:endParaRPr lang="nl-NL" sz="14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1C44C58-6569-4281-AAD0-3645F6CFFB4A}"/>
              </a:ext>
            </a:extLst>
          </p:cNvPr>
          <p:cNvSpPr txBox="1"/>
          <p:nvPr/>
        </p:nvSpPr>
        <p:spPr>
          <a:xfrm>
            <a:off x="3903559" y="637176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/>
              <a:t>COSMO-E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C029684-AD6A-490E-B516-A34569DFA5EB}"/>
              </a:ext>
            </a:extLst>
          </p:cNvPr>
          <p:cNvSpPr txBox="1"/>
          <p:nvPr/>
        </p:nvSpPr>
        <p:spPr>
          <a:xfrm>
            <a:off x="7006591" y="605907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 err="1"/>
              <a:t>cGAN</a:t>
            </a:r>
            <a:endParaRPr lang="nl-NL" sz="1400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9EA3C76-3662-4DE2-BE7B-4B7C1A7FF257}"/>
              </a:ext>
            </a:extLst>
          </p:cNvPr>
          <p:cNvSpPr txBox="1"/>
          <p:nvPr/>
        </p:nvSpPr>
        <p:spPr>
          <a:xfrm>
            <a:off x="1123452" y="2593488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 err="1"/>
              <a:t>cGAN</a:t>
            </a:r>
            <a:endParaRPr lang="nl-NL" sz="1400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991ABC1-2AEA-4C6F-8E35-16EE825EB484}"/>
              </a:ext>
            </a:extLst>
          </p:cNvPr>
          <p:cNvSpPr txBox="1"/>
          <p:nvPr/>
        </p:nvSpPr>
        <p:spPr>
          <a:xfrm>
            <a:off x="4132584" y="2593488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 err="1"/>
              <a:t>cGAN</a:t>
            </a:r>
            <a:endParaRPr lang="nl-NL" sz="1400" dirty="0"/>
          </a:p>
        </p:txBody>
      </p:sp>
      <p:sp>
        <p:nvSpPr>
          <p:cNvPr id="32" name="Textfeld 30">
            <a:extLst>
              <a:ext uri="{FF2B5EF4-FFF2-40B4-BE49-F238E27FC236}">
                <a16:creationId xmlns:a16="http://schemas.microsoft.com/office/drawing/2014/main" id="{C991ABC1-2AEA-4C6F-8E35-16EE825EB484}"/>
              </a:ext>
            </a:extLst>
          </p:cNvPr>
          <p:cNvSpPr txBox="1"/>
          <p:nvPr/>
        </p:nvSpPr>
        <p:spPr>
          <a:xfrm>
            <a:off x="7157700" y="2575058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 err="1"/>
              <a:t>cGAN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5832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9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EF7F20B-891C-404E-92F0-D41170ACE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50" y="2588392"/>
            <a:ext cx="2716902" cy="197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87D82CB-69FB-4D1C-8088-D8FA5484B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789" y="675903"/>
            <a:ext cx="2716318" cy="197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C71B7C94-C59C-445C-834F-A7893F4D7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12" y="675826"/>
            <a:ext cx="2716324" cy="19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838F06BF-BABE-4E35-86C5-A7B37939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412" y="2590640"/>
            <a:ext cx="2716324" cy="19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/>
          <a:p>
            <a:r>
              <a:rPr lang="en-US" sz="2800" dirty="0"/>
              <a:t>Performance </a:t>
            </a:r>
            <a:r>
              <a:rPr lang="en-US" sz="2400" dirty="0"/>
              <a:t>by lead time</a:t>
            </a:r>
            <a:endParaRPr lang="en-US" sz="2800" dirty="0"/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39E472FE-E3AC-47D9-AB37-2573C31EAF70}"/>
              </a:ext>
            </a:extLst>
          </p:cNvPr>
          <p:cNvSpPr/>
          <p:nvPr/>
        </p:nvSpPr>
        <p:spPr bwMode="auto">
          <a:xfrm>
            <a:off x="411769" y="893792"/>
            <a:ext cx="327819" cy="315352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00A157C-C45F-4730-A265-40A87DFB95B3}"/>
              </a:ext>
            </a:extLst>
          </p:cNvPr>
          <p:cNvSpPr txBox="1"/>
          <p:nvPr/>
        </p:nvSpPr>
        <p:spPr>
          <a:xfrm>
            <a:off x="220452" y="4047312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dirty="0" err="1"/>
              <a:t>better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258798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Goal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1069990" y="816864"/>
            <a:ext cx="7748388" cy="592979"/>
          </a:xfrm>
        </p:spPr>
        <p:txBody>
          <a:bodyPr/>
          <a:lstStyle/>
          <a:p>
            <a:pPr marL="0" indent="0">
              <a:buNone/>
            </a:pP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/>
              <a:t>p</a:t>
            </a:r>
            <a:r>
              <a:rPr lang="de-CH" dirty="0" err="1" smtClean="0"/>
              <a:t>rovide</a:t>
            </a:r>
            <a:r>
              <a:rPr lang="de-CH" dirty="0" smtClean="0"/>
              <a:t> </a:t>
            </a:r>
            <a:r>
              <a:rPr lang="de-CH" dirty="0" err="1" smtClean="0"/>
              <a:t>subgrid</a:t>
            </a:r>
            <a:r>
              <a:rPr lang="de-CH" dirty="0" smtClean="0"/>
              <a:t>-resolution (</a:t>
            </a:r>
            <a:r>
              <a:rPr lang="de-CH" dirty="0" err="1" smtClean="0"/>
              <a:t>point</a:t>
            </a:r>
            <a:r>
              <a:rPr lang="de-CH" dirty="0" smtClean="0"/>
              <a:t>), </a:t>
            </a:r>
            <a:r>
              <a:rPr lang="de-CH" dirty="0" err="1" smtClean="0"/>
              <a:t>calibrated</a:t>
            </a:r>
            <a:r>
              <a:rPr lang="de-CH" dirty="0"/>
              <a:t>, </a:t>
            </a:r>
            <a:r>
              <a:rPr lang="de-CH" dirty="0" err="1" smtClean="0"/>
              <a:t>probabilistic</a:t>
            </a:r>
            <a:r>
              <a:rPr lang="de-CH" dirty="0" smtClean="0"/>
              <a:t> </a:t>
            </a:r>
            <a:r>
              <a:rPr lang="de-CH" dirty="0" err="1" smtClean="0"/>
              <a:t>forecasts</a:t>
            </a:r>
            <a:r>
              <a:rPr lang="de-CH" dirty="0" smtClean="0"/>
              <a:t>.</a:t>
            </a:r>
          </a:p>
          <a:p>
            <a:pPr marL="0" indent="0">
              <a:buNone/>
            </a:pPr>
            <a:r>
              <a:rPr lang="de-CH" dirty="0" err="1" smtClean="0"/>
              <a:t>Temperatures</a:t>
            </a:r>
            <a:r>
              <a:rPr lang="de-CH" dirty="0" smtClean="0"/>
              <a:t>, wind, </a:t>
            </a:r>
            <a:r>
              <a:rPr lang="de-CH" dirty="0" err="1" smtClean="0"/>
              <a:t>cloudiness</a:t>
            </a:r>
            <a:r>
              <a:rPr lang="de-CH" dirty="0" smtClean="0"/>
              <a:t>, </a:t>
            </a:r>
            <a:r>
              <a:rPr lang="de-CH" dirty="0" err="1" smtClean="0"/>
              <a:t>precipitation</a:t>
            </a:r>
            <a:endParaRPr lang="de-CH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47869" y="2081494"/>
            <a:ext cx="39966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400" dirty="0" err="1" smtClean="0"/>
              <a:t>accuracy</a:t>
            </a:r>
            <a:endParaRPr lang="it-CH" sz="1400" dirty="0" smtClean="0"/>
          </a:p>
          <a:p>
            <a:endParaRPr lang="it-CH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sz="1400" dirty="0" err="1" smtClean="0"/>
              <a:t>Continuous</a:t>
            </a:r>
            <a:r>
              <a:rPr lang="it-CH" sz="1400" dirty="0" smtClean="0"/>
              <a:t> </a:t>
            </a:r>
            <a:r>
              <a:rPr lang="it-CH" sz="1400" dirty="0" err="1" smtClean="0"/>
              <a:t>ranked</a:t>
            </a:r>
            <a:r>
              <a:rPr lang="it-CH" sz="1400" dirty="0" smtClean="0"/>
              <a:t> </a:t>
            </a:r>
            <a:r>
              <a:rPr lang="it-CH" sz="1400" dirty="0" err="1" smtClean="0"/>
              <a:t>probability</a:t>
            </a:r>
            <a:r>
              <a:rPr lang="it-CH" sz="1400" dirty="0" smtClean="0"/>
              <a:t> score (CRPS)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3092" y="2063739"/>
            <a:ext cx="41209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CH" sz="1400" dirty="0" err="1" smtClean="0"/>
              <a:t>calibration</a:t>
            </a:r>
            <a:endParaRPr lang="it-CH" sz="1400" dirty="0" smtClean="0"/>
          </a:p>
          <a:p>
            <a:endParaRPr lang="it-CH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Probability </a:t>
            </a:r>
            <a:r>
              <a:rPr lang="en-US" sz="1400" dirty="0"/>
              <a:t>integral transform </a:t>
            </a:r>
            <a:r>
              <a:rPr lang="en-US" sz="1400" dirty="0" smtClean="0"/>
              <a:t>(</a:t>
            </a:r>
            <a:r>
              <a:rPr lang="it-CH" sz="1400" dirty="0" smtClean="0"/>
              <a:t>PIT) </a:t>
            </a:r>
            <a:r>
              <a:rPr lang="it-CH" sz="1400" dirty="0" err="1" smtClean="0"/>
              <a:t>histograms</a:t>
            </a:r>
            <a:endParaRPr lang="it-CH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flat histogram: predictive </a:t>
            </a:r>
            <a:r>
              <a:rPr lang="en-US" sz="1400" dirty="0"/>
              <a:t>distribution </a:t>
            </a:r>
            <a:r>
              <a:rPr lang="en-US" sz="1400" dirty="0" smtClean="0"/>
              <a:t>equals observed distribution</a:t>
            </a:r>
            <a:endParaRPr lang="it-CH" sz="1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9832"/>
          <a:stretch/>
        </p:blipFill>
        <p:spPr>
          <a:xfrm>
            <a:off x="5421980" y="3269102"/>
            <a:ext cx="3043172" cy="10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365" y="1801723"/>
            <a:ext cx="1694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600" b="1" dirty="0" err="1" smtClean="0"/>
              <a:t>Quality</a:t>
            </a:r>
            <a:r>
              <a:rPr lang="it-CH" sz="1600" b="1" dirty="0" smtClean="0"/>
              <a:t> </a:t>
            </a:r>
            <a:r>
              <a:rPr lang="it-CH" sz="1600" b="1" dirty="0" err="1" smtClean="0"/>
              <a:t>criteria</a:t>
            </a:r>
            <a:r>
              <a:rPr lang="it-CH" sz="1600" b="1" dirty="0" smtClean="0"/>
              <a:t>: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99100" y="4261803"/>
            <a:ext cx="9941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000" dirty="0" err="1" smtClean="0"/>
              <a:t>well</a:t>
            </a:r>
            <a:r>
              <a:rPr lang="it-CH" sz="1000" dirty="0" smtClean="0"/>
              <a:t> </a:t>
            </a:r>
            <a:r>
              <a:rPr lang="it-CH" sz="1000" dirty="0" err="1" smtClean="0"/>
              <a:t>calibrated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6570403" y="4254456"/>
            <a:ext cx="1085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000" dirty="0" err="1" smtClean="0"/>
              <a:t>underdispersive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7641706" y="4261803"/>
            <a:ext cx="1008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000" dirty="0" err="1" smtClean="0"/>
              <a:t>overdispersive</a:t>
            </a:r>
            <a:endParaRPr lang="en-US" sz="1000" dirty="0"/>
          </a:p>
        </p:txBody>
      </p:sp>
      <p:sp>
        <p:nvSpPr>
          <p:cNvPr id="12" name="ZoneTexte 26">
            <a:extLst>
              <a:ext uri="{FF2B5EF4-FFF2-40B4-BE49-F238E27FC236}">
                <a16:creationId xmlns:a16="http://schemas.microsoft.com/office/drawing/2014/main" id="{6DB86BA0-FE3D-524E-9327-52D053547E14}"/>
              </a:ext>
            </a:extLst>
          </p:cNvPr>
          <p:cNvSpPr txBox="1"/>
          <p:nvPr/>
        </p:nvSpPr>
        <p:spPr>
          <a:xfrm rot="16200000">
            <a:off x="7905380" y="3305042"/>
            <a:ext cx="13093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© R</a:t>
            </a:r>
            <a:r>
              <a:rPr lang="en-US" sz="900" dirty="0" smtClean="0"/>
              <a:t>. </a:t>
            </a:r>
            <a:r>
              <a:rPr lang="en-US" sz="900" dirty="0" err="1" smtClean="0"/>
              <a:t>Ranjan</a:t>
            </a:r>
            <a:endParaRPr lang="en-US" sz="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7"/>
          <a:stretch/>
        </p:blipFill>
        <p:spPr>
          <a:xfrm>
            <a:off x="649401" y="4179920"/>
            <a:ext cx="2837511" cy="3495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/>
          <a:stretch/>
        </p:blipFill>
        <p:spPr>
          <a:xfrm>
            <a:off x="688671" y="2820158"/>
            <a:ext cx="2962533" cy="2093919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 bwMode="auto">
          <a:xfrm>
            <a:off x="349008" y="2917704"/>
            <a:ext cx="202424" cy="1507713"/>
          </a:xfrm>
          <a:prstGeom prst="downArrow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275408" y="3450703"/>
            <a:ext cx="87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dirty="0" err="1" smtClean="0"/>
              <a:t>better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6383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0F9798E-D22D-4F23-9A74-0E01C3D92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8" t="40654" r="25000" b="23498"/>
          <a:stretch/>
        </p:blipFill>
        <p:spPr>
          <a:xfrm>
            <a:off x="4441861" y="2581899"/>
            <a:ext cx="4076582" cy="184384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D7835B4-1C76-455E-91FD-4E01489CB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18" t="38301" r="25000" b="25852"/>
          <a:stretch/>
        </p:blipFill>
        <p:spPr>
          <a:xfrm>
            <a:off x="160335" y="2588623"/>
            <a:ext cx="4076581" cy="184384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AAC7732-05EF-45FE-AAFF-6FCD381F8F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18" t="38301" r="25000" b="25851"/>
          <a:stretch/>
        </p:blipFill>
        <p:spPr>
          <a:xfrm>
            <a:off x="4441863" y="716593"/>
            <a:ext cx="4076581" cy="18438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8EAAB0B-94FB-46BE-86AB-6BCB3FB987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418" t="38301" r="25000" b="25851"/>
          <a:stretch/>
        </p:blipFill>
        <p:spPr>
          <a:xfrm>
            <a:off x="160335" y="716593"/>
            <a:ext cx="4076581" cy="184384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/>
          <a:p>
            <a:r>
              <a:rPr lang="nl-NL" sz="2800" dirty="0"/>
              <a:t>Performance </a:t>
            </a:r>
            <a:r>
              <a:rPr lang="en-US" sz="2400" dirty="0"/>
              <a:t>by location</a:t>
            </a:r>
            <a:endParaRPr lang="en-US" sz="2800" dirty="0"/>
          </a:p>
        </p:txBody>
      </p:sp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B91CC37D-6298-4074-A79B-3157FB23C44F}"/>
              </a:ext>
            </a:extLst>
          </p:cNvPr>
          <p:cNvSpPr/>
          <p:nvPr/>
        </p:nvSpPr>
        <p:spPr bwMode="auto">
          <a:xfrm>
            <a:off x="8720815" y="804445"/>
            <a:ext cx="199766" cy="3229673"/>
          </a:xfrm>
          <a:prstGeom prst="downArrow">
            <a:avLst/>
          </a:prstGeom>
          <a:gradFill>
            <a:gsLst>
              <a:gs pos="0">
                <a:srgbClr val="FF0000"/>
              </a:gs>
              <a:gs pos="53000">
                <a:srgbClr val="7030A0"/>
              </a:gs>
              <a:gs pos="99000">
                <a:srgbClr val="002060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B809090-7D1F-46E4-957A-3806FB50D417}"/>
              </a:ext>
            </a:extLst>
          </p:cNvPr>
          <p:cNvSpPr txBox="1"/>
          <p:nvPr/>
        </p:nvSpPr>
        <p:spPr>
          <a:xfrm>
            <a:off x="8465472" y="4034118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dirty="0" err="1"/>
              <a:t>better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409855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627188" y="185738"/>
            <a:ext cx="7516812" cy="708025"/>
          </a:xfrm>
          <a:prstGeom prst="rect">
            <a:avLst/>
          </a:prstGeom>
        </p:spPr>
        <p:txBody>
          <a:bodyPr/>
          <a:lstStyle/>
          <a:p>
            <a:r>
              <a:rPr lang="fr-CH" sz="8800" dirty="0" err="1" smtClean="0"/>
              <a:t>Temperature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520256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/>
          <p:cNvSpPr/>
          <p:nvPr/>
        </p:nvSpPr>
        <p:spPr bwMode="auto">
          <a:xfrm>
            <a:off x="4149749" y="2193074"/>
            <a:ext cx="2377440" cy="224362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 smtClean="0"/>
              <a:t>COSMO-E</a:t>
            </a:r>
          </a:p>
          <a:p>
            <a:pPr algn="ctr"/>
            <a:r>
              <a:rPr lang="en-US" sz="1600" dirty="0" smtClean="0"/>
              <a:t>Temperature</a:t>
            </a:r>
          </a:p>
          <a:p>
            <a:pPr algn="ctr"/>
            <a:r>
              <a:rPr lang="en-US" sz="1600" dirty="0" err="1" smtClean="0"/>
              <a:t>MHDiff</a:t>
            </a:r>
            <a:endParaRPr lang="en-US" sz="1600" dirty="0" smtClean="0"/>
          </a:p>
          <a:p>
            <a:pPr algn="ctr"/>
            <a:r>
              <a:rPr lang="en-US" sz="1600" dirty="0" smtClean="0"/>
              <a:t>HPBL</a:t>
            </a:r>
          </a:p>
          <a:p>
            <a:pPr algn="ctr"/>
            <a:r>
              <a:rPr lang="en-US" sz="1600" dirty="0" smtClean="0"/>
              <a:t>Soil Type</a:t>
            </a:r>
          </a:p>
          <a:p>
            <a:pPr algn="ctr"/>
            <a:r>
              <a:rPr lang="en-US" sz="1600" dirty="0" smtClean="0"/>
              <a:t>Pressure Layers</a:t>
            </a:r>
          </a:p>
          <a:p>
            <a:pPr algn="ctr"/>
            <a:r>
              <a:rPr lang="en-US" sz="1600" dirty="0" smtClean="0"/>
              <a:t>Wind </a:t>
            </a:r>
            <a:endParaRPr lang="en-US" sz="2000" dirty="0"/>
          </a:p>
        </p:txBody>
      </p:sp>
      <p:sp>
        <p:nvSpPr>
          <p:cNvPr id="5" name="Ellipse 4"/>
          <p:cNvSpPr/>
          <p:nvPr/>
        </p:nvSpPr>
        <p:spPr bwMode="auto">
          <a:xfrm>
            <a:off x="504035" y="2193074"/>
            <a:ext cx="2377440" cy="224362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 smtClean="0"/>
              <a:t>Topographic predictors </a:t>
            </a:r>
          </a:p>
          <a:p>
            <a:pPr algn="ctr"/>
            <a:r>
              <a:rPr lang="en-US" sz="1600" dirty="0" smtClean="0"/>
              <a:t>Best one 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 smtClean="0"/>
              <a:t>DEM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 smtClean="0"/>
              <a:t>TPI 10000 m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 smtClean="0"/>
              <a:t>TPI 4000 m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 smtClean="0"/>
              <a:t>TPI 6000 m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algn="ctr"/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Predictors</a:t>
            </a:r>
            <a:endParaRPr lang="en-US" dirty="0"/>
          </a:p>
        </p:txBody>
      </p:sp>
      <p:sp>
        <p:nvSpPr>
          <p:cNvPr id="11" name="Ellipse 10"/>
          <p:cNvSpPr/>
          <p:nvPr/>
        </p:nvSpPr>
        <p:spPr bwMode="auto">
          <a:xfrm>
            <a:off x="2311284" y="684686"/>
            <a:ext cx="2377440" cy="224362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Observations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Temperature + stations information </a:t>
            </a:r>
            <a:endParaRPr kumimoji="0" lang="en-US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686271" y="1174433"/>
            <a:ext cx="21990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 smtClean="0"/>
              <a:t>Restricted</a:t>
            </a:r>
            <a:r>
              <a:rPr lang="de-CH" dirty="0" smtClean="0"/>
              <a:t> </a:t>
            </a:r>
            <a:r>
              <a:rPr lang="de-CH" dirty="0" err="1" smtClean="0"/>
              <a:t>Topo</a:t>
            </a:r>
            <a:endParaRPr lang="de-CH" dirty="0" smtClean="0"/>
          </a:p>
          <a:p>
            <a:r>
              <a:rPr lang="de-CH" dirty="0" smtClean="0"/>
              <a:t>+</a:t>
            </a:r>
            <a:r>
              <a:rPr lang="de-CH" dirty="0" err="1" smtClean="0"/>
              <a:t>Pressure</a:t>
            </a:r>
            <a:r>
              <a:rPr lang="de-CH" dirty="0" smtClean="0"/>
              <a:t> </a:t>
            </a:r>
            <a:r>
              <a:rPr lang="de-CH" dirty="0" err="1" smtClean="0"/>
              <a:t>layers</a:t>
            </a:r>
            <a:endParaRPr lang="en-US" dirty="0" smtClean="0"/>
          </a:p>
          <a:p>
            <a:r>
              <a:rPr lang="en-US" dirty="0" smtClean="0"/>
              <a:t>+Wind</a:t>
            </a:r>
          </a:p>
          <a:p>
            <a:r>
              <a:rPr lang="en-US" dirty="0" smtClean="0"/>
              <a:t>(RTAO-P-W)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60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579" y="826673"/>
            <a:ext cx="5448746" cy="4316827"/>
          </a:xfrm>
          <a:prstGeom prst="rect">
            <a:avLst/>
          </a:prstGeom>
        </p:spPr>
      </p:pic>
      <p:sp>
        <p:nvSpPr>
          <p:cNvPr id="5" name="Titre 2"/>
          <p:cNvSpPr txBox="1">
            <a:spLocks/>
          </p:cNvSpPr>
          <p:nvPr/>
        </p:nvSpPr>
        <p:spPr>
          <a:xfrm>
            <a:off x="1179830" y="289461"/>
            <a:ext cx="7516008" cy="70808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ML </a:t>
            </a:r>
            <a:r>
              <a:rPr lang="en-US" sz="2800" kern="0" dirty="0" smtClean="0"/>
              <a:t>improvement</a:t>
            </a:r>
            <a:r>
              <a:rPr lang="en-US" kern="0" dirty="0" smtClean="0"/>
              <a:t> : CRPSS vs </a:t>
            </a:r>
            <a:r>
              <a:rPr lang="en-US" kern="0" dirty="0" smtClean="0"/>
              <a:t>COSMO-E altitude corrected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231189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179830" y="969264"/>
            <a:ext cx="7157649" cy="3135262"/>
          </a:xfrm>
        </p:spPr>
        <p:txBody>
          <a:bodyPr/>
          <a:lstStyle/>
          <a:p>
            <a:r>
              <a:rPr lang="en-US" dirty="0" smtClean="0"/>
              <a:t>Postprocessing maps NWP forecasts to observable quantities.</a:t>
            </a:r>
          </a:p>
          <a:p>
            <a:r>
              <a:rPr lang="en-US" dirty="0" smtClean="0"/>
              <a:t>Neural networks can provide a flexible estimator of nonlinear relationships between ensemble statistics, topography and the target conditional probability distribution.</a:t>
            </a:r>
          </a:p>
          <a:p>
            <a:r>
              <a:rPr lang="en-US" dirty="0" smtClean="0"/>
              <a:t>The exact architecture is not very important, but epistemic uncertainty needs to be quantified; dropout is easily implemented and delivers good results.</a:t>
            </a:r>
          </a:p>
          <a:p>
            <a:r>
              <a:rPr lang="en-US" dirty="0" smtClean="0"/>
              <a:t>Topography is an importance source of predictability for wind forecasting.</a:t>
            </a:r>
          </a:p>
          <a:p>
            <a:r>
              <a:rPr lang="en-US" dirty="0" smtClean="0"/>
              <a:t>Visual inspection of predictions as important as average metrics for model selection. </a:t>
            </a:r>
          </a:p>
          <a:p>
            <a:r>
              <a:rPr lang="en-US" dirty="0" smtClean="0"/>
              <a:t>Model explanation techniques such as SHAP are very useful to build trust in the model.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Conclusions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6938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04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Monte </a:t>
            </a:r>
            <a:r>
              <a:rPr lang="en-US" dirty="0"/>
              <a:t>Carlo dropout network </a:t>
            </a:r>
            <a:endParaRPr lang="en-US" dirty="0" smtClean="0"/>
          </a:p>
          <a:p>
            <a:r>
              <a:rPr lang="en-US" dirty="0"/>
              <a:t>Target : hourly temperature from observations data (966 stations and more than 3 years of data)</a:t>
            </a:r>
          </a:p>
          <a:p>
            <a:r>
              <a:rPr lang="en-US" dirty="0" smtClean="0"/>
              <a:t>Optimizer Adam</a:t>
            </a:r>
          </a:p>
          <a:p>
            <a:r>
              <a:rPr lang="en-US" dirty="0" smtClean="0"/>
              <a:t>Validation loss = CRPS</a:t>
            </a:r>
          </a:p>
          <a:p>
            <a:r>
              <a:rPr lang="en-US" dirty="0" smtClean="0"/>
              <a:t>Patience = 5</a:t>
            </a:r>
          </a:p>
          <a:p>
            <a:r>
              <a:rPr lang="en-US" dirty="0" smtClean="0"/>
              <a:t>Number of output members = 50</a:t>
            </a:r>
          </a:p>
          <a:p>
            <a:r>
              <a:rPr lang="en-US" dirty="0" smtClean="0"/>
              <a:t>Split </a:t>
            </a:r>
            <a:r>
              <a:rPr lang="en-US" dirty="0" err="1"/>
              <a:t>reftimes</a:t>
            </a:r>
            <a:r>
              <a:rPr lang="en-US" dirty="0"/>
              <a:t> (0,7; 0,1; 0,2) </a:t>
            </a:r>
          </a:p>
          <a:p>
            <a:r>
              <a:rPr lang="en-US" dirty="0"/>
              <a:t>Split stations (0,6; 0,1; 0,3</a:t>
            </a:r>
            <a:r>
              <a:rPr lang="en-US" dirty="0" smtClean="0"/>
              <a:t>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Features : Mean and </a:t>
            </a:r>
            <a:r>
              <a:rPr lang="en-US" dirty="0" err="1" smtClean="0">
                <a:solidFill>
                  <a:srgbClr val="FF0000"/>
                </a:solidFill>
              </a:rPr>
              <a:t>std</a:t>
            </a:r>
            <a:r>
              <a:rPr lang="en-US" dirty="0" smtClean="0">
                <a:solidFill>
                  <a:srgbClr val="FF0000"/>
                </a:solidFill>
              </a:rPr>
              <a:t> of COSMO-E + Others</a:t>
            </a:r>
          </a:p>
          <a:p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ML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95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ML improvement : CRPS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 vs </a:t>
            </a:r>
            <a:r>
              <a:rPr lang="en-US" dirty="0" err="1" smtClean="0"/>
              <a:t>gEMOS</a:t>
            </a:r>
            <a:endParaRPr lang="en-US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/>
          </p:nvPr>
        </p:nvGraphicFramePr>
        <p:xfrm>
          <a:off x="1150806" y="919003"/>
          <a:ext cx="7011670" cy="350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Acrobat Document" r:id="rId3" imgW="17618400" imgH="8816040" progId="AcroExch.Document.DC">
                  <p:embed/>
                </p:oleObj>
              </mc:Choice>
              <mc:Fallback>
                <p:oleObj name="Acrobat Document" r:id="rId3" imgW="17618400" imgH="8816040" progId="AcroExch.Document.DC">
                  <p:embed/>
                  <p:pic>
                    <p:nvPicPr>
                      <p:cNvPr id="2" name="Obje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50806" y="919003"/>
                        <a:ext cx="7011670" cy="3507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878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COSMO-E vs IFS + ML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872" y="770530"/>
            <a:ext cx="5171694" cy="390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67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err="1" smtClean="0"/>
              <a:t>Meteograms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8057" y="1030224"/>
            <a:ext cx="15424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speed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017"/>
            <a:ext cx="2880000" cy="21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103" y="1700017"/>
            <a:ext cx="2880000" cy="216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4307" y="1030224"/>
            <a:ext cx="13195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gust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06" y="1700017"/>
            <a:ext cx="2880000" cy="216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95135" y="1030224"/>
            <a:ext cx="18261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14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550656" y="1385628"/>
            <a:ext cx="4166817" cy="2799078"/>
          </a:xfrm>
        </p:spPr>
        <p:txBody>
          <a:bodyPr/>
          <a:lstStyle/>
          <a:p>
            <a:r>
              <a:rPr lang="de-CH" dirty="0" smtClean="0"/>
              <a:t>COSMO-ENS (COE)</a:t>
            </a:r>
          </a:p>
          <a:p>
            <a:pPr lvl="1"/>
            <a:r>
              <a:rPr lang="de-CH" dirty="0" smtClean="0"/>
              <a:t>2.2 km </a:t>
            </a:r>
            <a:r>
              <a:rPr lang="de-CH" dirty="0" err="1" smtClean="0"/>
              <a:t>horiz</a:t>
            </a:r>
            <a:r>
              <a:rPr lang="de-CH" dirty="0" smtClean="0"/>
              <a:t>. </a:t>
            </a:r>
            <a:r>
              <a:rPr lang="de-CH" dirty="0" err="1" smtClean="0"/>
              <a:t>res</a:t>
            </a:r>
            <a:r>
              <a:rPr lang="de-CH" dirty="0" smtClean="0"/>
              <a:t>.</a:t>
            </a:r>
          </a:p>
          <a:p>
            <a:pPr lvl="1"/>
            <a:r>
              <a:rPr lang="de-CH" dirty="0" smtClean="0"/>
              <a:t>21 </a:t>
            </a:r>
            <a:r>
              <a:rPr lang="de-CH" dirty="0" err="1" smtClean="0"/>
              <a:t>members</a:t>
            </a:r>
            <a:endParaRPr lang="de-CH" dirty="0" smtClean="0"/>
          </a:p>
          <a:p>
            <a:pPr lvl="1"/>
            <a:r>
              <a:rPr lang="de-CH" dirty="0" smtClean="0"/>
              <a:t>2 </a:t>
            </a:r>
            <a:r>
              <a:rPr lang="de-CH" dirty="0" err="1" smtClean="0"/>
              <a:t>runs</a:t>
            </a:r>
            <a:r>
              <a:rPr lang="de-CH" dirty="0" smtClean="0"/>
              <a:t> day-1 (00UTC </a:t>
            </a:r>
            <a:r>
              <a:rPr lang="de-CH" dirty="0" err="1" smtClean="0"/>
              <a:t>and</a:t>
            </a:r>
            <a:r>
              <a:rPr lang="de-CH" dirty="0" smtClean="0"/>
              <a:t> 12 UTC)</a:t>
            </a:r>
          </a:p>
          <a:p>
            <a:pPr lvl="1"/>
            <a:r>
              <a:rPr lang="de-CH" dirty="0" smtClean="0"/>
              <a:t>5 </a:t>
            </a:r>
            <a:r>
              <a:rPr lang="de-CH" dirty="0" err="1" smtClean="0"/>
              <a:t>day</a:t>
            </a:r>
            <a:r>
              <a:rPr lang="de-CH" dirty="0" smtClean="0"/>
              <a:t> </a:t>
            </a:r>
            <a:r>
              <a:rPr lang="de-CH" dirty="0" err="1" smtClean="0"/>
              <a:t>forecast</a:t>
            </a:r>
            <a:r>
              <a:rPr lang="de-CH" dirty="0" smtClean="0"/>
              <a:t> </a:t>
            </a:r>
            <a:r>
              <a:rPr lang="de-CH" dirty="0" err="1" smtClean="0"/>
              <a:t>horizon</a:t>
            </a:r>
            <a:endParaRPr lang="de-CH" dirty="0" smtClean="0"/>
          </a:p>
          <a:p>
            <a:pPr lvl="1"/>
            <a:r>
              <a:rPr lang="de-CH" dirty="0" smtClean="0"/>
              <a:t>June 2016 - </a:t>
            </a:r>
            <a:r>
              <a:rPr lang="de-CH" dirty="0" err="1" smtClean="0"/>
              <a:t>October</a:t>
            </a:r>
            <a:r>
              <a:rPr lang="de-CH" dirty="0" smtClean="0"/>
              <a:t> 2019</a:t>
            </a:r>
          </a:p>
          <a:p>
            <a:pPr lvl="1"/>
            <a:r>
              <a:rPr lang="de-CH" dirty="0" smtClean="0"/>
              <a:t>Surface </a:t>
            </a:r>
            <a:r>
              <a:rPr lang="de-CH" dirty="0" err="1" smtClean="0"/>
              <a:t>parameters</a:t>
            </a:r>
            <a:r>
              <a:rPr lang="de-CH" dirty="0" smtClean="0"/>
              <a:t> </a:t>
            </a:r>
            <a:r>
              <a:rPr lang="de-CH" dirty="0" err="1" smtClean="0"/>
              <a:t>as</a:t>
            </a:r>
            <a:r>
              <a:rPr lang="de-CH" dirty="0" smtClean="0"/>
              <a:t> </a:t>
            </a:r>
            <a:r>
              <a:rPr lang="de-CH" dirty="0" err="1" smtClean="0"/>
              <a:t>well</a:t>
            </a:r>
            <a:r>
              <a:rPr lang="de-CH" dirty="0" smtClean="0"/>
              <a:t> </a:t>
            </a:r>
            <a:r>
              <a:rPr lang="de-CH" dirty="0" err="1" smtClean="0"/>
              <a:t>as</a:t>
            </a:r>
            <a:r>
              <a:rPr lang="de-CH" dirty="0" smtClean="0"/>
              <a:t> </a:t>
            </a:r>
            <a:r>
              <a:rPr lang="de-CH" dirty="0" err="1" smtClean="0"/>
              <a:t>some</a:t>
            </a:r>
            <a:r>
              <a:rPr lang="de-CH" dirty="0" smtClean="0"/>
              <a:t> </a:t>
            </a:r>
            <a:r>
              <a:rPr lang="de-CH" dirty="0" err="1" smtClean="0"/>
              <a:t>upper</a:t>
            </a:r>
            <a:r>
              <a:rPr lang="de-CH" dirty="0" smtClean="0"/>
              <a:t> </a:t>
            </a:r>
            <a:r>
              <a:rPr lang="de-CH" dirty="0" err="1" smtClean="0"/>
              <a:t>levels</a:t>
            </a:r>
            <a:endParaRPr lang="de-CH" dirty="0" smtClean="0"/>
          </a:p>
          <a:p>
            <a:pPr lvl="1"/>
            <a:endParaRPr lang="de-CH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Archive </a:t>
            </a:r>
            <a:r>
              <a:rPr lang="de-CH" dirty="0" err="1" smtClean="0"/>
              <a:t>of</a:t>
            </a:r>
            <a:r>
              <a:rPr lang="de-CH" dirty="0" smtClean="0"/>
              <a:t> NWP </a:t>
            </a:r>
            <a:r>
              <a:rPr lang="de-CH" dirty="0" err="1" smtClean="0"/>
              <a:t>reforecasts</a:t>
            </a:r>
            <a:endParaRPr lang="de-CH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" t="2506" r="37446"/>
          <a:stretch/>
        </p:blipFill>
        <p:spPr>
          <a:xfrm>
            <a:off x="5063838" y="1537703"/>
            <a:ext cx="3865418" cy="1817260"/>
          </a:xfrm>
          <a:prstGeom prst="rect">
            <a:avLst/>
          </a:prstGeom>
        </p:spPr>
      </p:pic>
      <p:sp>
        <p:nvSpPr>
          <p:cNvPr id="8" name="ZoneTexte 26">
            <a:extLst>
              <a:ext uri="{FF2B5EF4-FFF2-40B4-BE49-F238E27FC236}">
                <a16:creationId xmlns:a16="http://schemas.microsoft.com/office/drawing/2014/main" id="{6DB86BA0-FE3D-524E-9327-52D053547E14}"/>
              </a:ext>
            </a:extLst>
          </p:cNvPr>
          <p:cNvSpPr txBox="1"/>
          <p:nvPr/>
        </p:nvSpPr>
        <p:spPr>
          <a:xfrm>
            <a:off x="8047527" y="3319934"/>
            <a:ext cx="13093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© R</a:t>
            </a:r>
            <a:r>
              <a:rPr lang="en-US" sz="900" dirty="0" smtClean="0"/>
              <a:t>. Keller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7560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186180" y="975050"/>
            <a:ext cx="4356204" cy="3466322"/>
          </a:xfrm>
        </p:spPr>
        <p:txBody>
          <a:bodyPr/>
          <a:lstStyle/>
          <a:p>
            <a:r>
              <a:rPr lang="de-CH" dirty="0" smtClean="0"/>
              <a:t>Regular </a:t>
            </a:r>
            <a:r>
              <a:rPr lang="de-CH" b="1" dirty="0" smtClean="0"/>
              <a:t>MLP</a:t>
            </a:r>
            <a:r>
              <a:rPr lang="de-CH" dirty="0" smtClean="0"/>
              <a:t> </a:t>
            </a:r>
            <a:r>
              <a:rPr lang="de-CH" dirty="0" err="1" smtClean="0"/>
              <a:t>with</a:t>
            </a:r>
            <a:r>
              <a:rPr lang="de-CH" dirty="0" smtClean="0"/>
              <a:t> </a:t>
            </a:r>
            <a:r>
              <a:rPr lang="de-CH" dirty="0" err="1" smtClean="0"/>
              <a:t>distribution</a:t>
            </a:r>
            <a:r>
              <a:rPr lang="de-CH" dirty="0" smtClean="0"/>
              <a:t> </a:t>
            </a:r>
            <a:r>
              <a:rPr lang="de-CH" dirty="0" err="1" smtClean="0"/>
              <a:t>parameters</a:t>
            </a:r>
            <a:r>
              <a:rPr lang="de-CH" dirty="0" smtClean="0"/>
              <a:t> </a:t>
            </a:r>
            <a:r>
              <a:rPr lang="de-CH" dirty="0" err="1" smtClean="0"/>
              <a:t>as</a:t>
            </a:r>
            <a:r>
              <a:rPr lang="de-CH" dirty="0" smtClean="0"/>
              <a:t> </a:t>
            </a:r>
            <a:r>
              <a:rPr lang="de-CH" dirty="0" err="1" smtClean="0"/>
              <a:t>outputs</a:t>
            </a:r>
            <a:r>
              <a:rPr lang="de-CH" dirty="0" smtClean="0"/>
              <a:t>.</a:t>
            </a:r>
          </a:p>
          <a:p>
            <a:pPr lvl="1"/>
            <a:r>
              <a:rPr lang="de-CH" sz="1400" dirty="0" err="1" smtClean="0"/>
              <a:t>Describe</a:t>
            </a:r>
            <a:r>
              <a:rPr lang="de-CH" sz="1400" dirty="0" smtClean="0"/>
              <a:t> </a:t>
            </a:r>
            <a:r>
              <a:rPr lang="de-CH" sz="1400" dirty="0" err="1" smtClean="0"/>
              <a:t>uncertainty</a:t>
            </a:r>
            <a:r>
              <a:rPr lang="de-CH" sz="1400" dirty="0" smtClean="0"/>
              <a:t> in </a:t>
            </a:r>
            <a:r>
              <a:rPr lang="de-CH" sz="1400" dirty="0" err="1" smtClean="0"/>
              <a:t>the</a:t>
            </a:r>
            <a:r>
              <a:rPr lang="de-CH" sz="1400" dirty="0" smtClean="0"/>
              <a:t> </a:t>
            </a:r>
            <a:r>
              <a:rPr lang="de-CH" sz="1400" dirty="0" err="1" smtClean="0"/>
              <a:t>data</a:t>
            </a:r>
            <a:r>
              <a:rPr lang="de-CH" sz="1400" dirty="0" smtClean="0"/>
              <a:t>.</a:t>
            </a:r>
          </a:p>
          <a:p>
            <a:pPr lvl="1"/>
            <a:r>
              <a:rPr lang="de-CH" sz="1400" dirty="0" smtClean="0"/>
              <a:t>Features </a:t>
            </a:r>
            <a:r>
              <a:rPr lang="de-CH" sz="1400" dirty="0" err="1" smtClean="0"/>
              <a:t>cannot</a:t>
            </a:r>
            <a:r>
              <a:rPr lang="de-CH" sz="1400" dirty="0" smtClean="0"/>
              <a:t> </a:t>
            </a:r>
            <a:r>
              <a:rPr lang="de-CH" sz="1400" dirty="0" err="1" smtClean="0"/>
              <a:t>fully</a:t>
            </a:r>
            <a:r>
              <a:rPr lang="de-CH" sz="1400" dirty="0" smtClean="0"/>
              <a:t> </a:t>
            </a:r>
            <a:r>
              <a:rPr lang="de-CH" sz="1400" dirty="0" err="1" smtClean="0"/>
              <a:t>determine</a:t>
            </a:r>
            <a:r>
              <a:rPr lang="de-CH" sz="1400" dirty="0" smtClean="0"/>
              <a:t> </a:t>
            </a:r>
            <a:r>
              <a:rPr lang="de-CH" sz="1400" dirty="0" err="1" smtClean="0"/>
              <a:t>the</a:t>
            </a:r>
            <a:r>
              <a:rPr lang="de-CH" sz="1400" dirty="0" smtClean="0"/>
              <a:t> </a:t>
            </a:r>
            <a:r>
              <a:rPr lang="de-CH" sz="1400" dirty="0" err="1" smtClean="0"/>
              <a:t>target</a:t>
            </a:r>
            <a:r>
              <a:rPr lang="de-CH" sz="1400" dirty="0" smtClean="0"/>
              <a:t> </a:t>
            </a:r>
            <a:r>
              <a:rPr lang="de-CH" sz="1400" dirty="0" err="1" smtClean="0"/>
              <a:t>values</a:t>
            </a:r>
            <a:r>
              <a:rPr lang="de-CH" sz="1400" dirty="0" smtClean="0"/>
              <a:t>.</a:t>
            </a:r>
          </a:p>
          <a:p>
            <a:pPr lvl="1"/>
            <a:r>
              <a:rPr lang="de-CH" sz="1400" i="1" dirty="0" err="1" smtClean="0"/>
              <a:t>Aleatoric</a:t>
            </a:r>
            <a:r>
              <a:rPr lang="de-CH" sz="1400" i="1" dirty="0" smtClean="0"/>
              <a:t> </a:t>
            </a:r>
            <a:r>
              <a:rPr lang="de-CH" sz="1400" i="1" dirty="0" err="1" smtClean="0"/>
              <a:t>uncertainty</a:t>
            </a:r>
            <a:r>
              <a:rPr lang="de-CH" sz="1400" i="1" dirty="0"/>
              <a:t>.</a:t>
            </a:r>
            <a:endParaRPr lang="de-CH" sz="1400" i="1" dirty="0" smtClean="0"/>
          </a:p>
          <a:p>
            <a:pPr lvl="1"/>
            <a:endParaRPr lang="de-CH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Neural</a:t>
            </a:r>
            <a:r>
              <a:rPr lang="de-CH" dirty="0" smtClean="0"/>
              <a:t> Network </a:t>
            </a:r>
            <a:r>
              <a:rPr lang="de-CH" dirty="0" err="1" smtClean="0"/>
              <a:t>Architecture</a:t>
            </a:r>
            <a:endParaRPr lang="de-CH" dirty="0"/>
          </a:p>
        </p:txBody>
      </p:sp>
      <p:grpSp>
        <p:nvGrpSpPr>
          <p:cNvPr id="6" name="Group 5"/>
          <p:cNvGrpSpPr/>
          <p:nvPr/>
        </p:nvGrpSpPr>
        <p:grpSpPr>
          <a:xfrm>
            <a:off x="5602140" y="631557"/>
            <a:ext cx="3444240" cy="1700212"/>
            <a:chOff x="5372100" y="1103948"/>
            <a:chExt cx="3444240" cy="1700212"/>
          </a:xfrm>
        </p:grpSpPr>
        <p:pic>
          <p:nvPicPr>
            <p:cNvPr id="1027" name="Picture 3" descr="\\meteoswiss.ch\mch\zue-home\zue\users\hux\My Documents\Presentations\Brussels\Images\dropout_ensembles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2" b="31355"/>
            <a:stretch/>
          </p:blipFill>
          <p:spPr bwMode="auto">
            <a:xfrm>
              <a:off x="5372100" y="1260475"/>
              <a:ext cx="3444240" cy="1543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22">
              <a:extLst>
                <a:ext uri="{FF2B5EF4-FFF2-40B4-BE49-F238E27FC236}">
                  <a16:creationId xmlns:a16="http://schemas.microsoft.com/office/drawing/2014/main" id="{36D38AC3-3346-BA41-B225-58B61944C9C5}"/>
                </a:ext>
              </a:extLst>
            </p:cNvPr>
            <p:cNvSpPr txBox="1"/>
            <p:nvPr/>
          </p:nvSpPr>
          <p:spPr>
            <a:xfrm>
              <a:off x="7506726" y="1103948"/>
              <a:ext cx="12171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 smtClean="0"/>
                <a:t>Bachstein</a:t>
              </a:r>
              <a:r>
                <a:rPr lang="en-US" sz="900" dirty="0" smtClean="0"/>
                <a:t> 2019</a:t>
              </a:r>
              <a:endParaRPr lang="en-US" sz="900" dirty="0"/>
            </a:p>
          </p:txBody>
        </p:sp>
      </p:grpSp>
      <p:pic>
        <p:nvPicPr>
          <p:cNvPr id="17" name="Picture 2" descr="\\meteoswiss.ch\mch\zue-home\zue\users\hux\My Documents\Presentations\Brussels\Images\uncertainty_DM_v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393" y="2663113"/>
            <a:ext cx="2878472" cy="130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891890" y="2432281"/>
            <a:ext cx="2933975" cy="1535921"/>
            <a:chOff x="5749890" y="2702868"/>
            <a:chExt cx="2933975" cy="1535921"/>
          </a:xfrm>
        </p:grpSpPr>
        <p:pic>
          <p:nvPicPr>
            <p:cNvPr id="19" name="Picture 2" descr="\\meteoswiss.ch\mch\zue-home\zue\users\hux\My Documents\Presentations\Brussels\Images\uncertainty_DM_v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393" y="2933700"/>
              <a:ext cx="2878472" cy="1305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ZoneTexte 22">
              <a:extLst>
                <a:ext uri="{FF2B5EF4-FFF2-40B4-BE49-F238E27FC236}">
                  <a16:creationId xmlns:a16="http://schemas.microsoft.com/office/drawing/2014/main" id="{36D38AC3-3346-BA41-B225-58B61944C9C5}"/>
                </a:ext>
              </a:extLst>
            </p:cNvPr>
            <p:cNvSpPr txBox="1"/>
            <p:nvPr/>
          </p:nvSpPr>
          <p:spPr>
            <a:xfrm>
              <a:off x="5749890" y="2702868"/>
              <a:ext cx="12171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Gal 2015</a:t>
              </a:r>
              <a:endParaRPr lang="en-US" sz="900" dirty="0"/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8271588" y="1050319"/>
            <a:ext cx="430600" cy="107239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66291" y="3691201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b="1" dirty="0" err="1" smtClean="0"/>
              <a:t>aleatoric</a:t>
            </a:r>
            <a:r>
              <a:rPr lang="it-CH" sz="1200" b="1" dirty="0" smtClean="0"/>
              <a:t> </a:t>
            </a:r>
            <a:r>
              <a:rPr lang="it-CH" sz="1200" b="1" dirty="0" err="1" smtClean="0"/>
              <a:t>uncertainty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687902" y="3691202"/>
            <a:ext cx="1765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b="1" dirty="0" err="1">
                <a:solidFill>
                  <a:schemeClr val="bg1">
                    <a:lumMod val="65000"/>
                  </a:schemeClr>
                </a:solidFill>
              </a:rPr>
              <a:t>epistemic</a:t>
            </a:r>
            <a:r>
              <a:rPr lang="it-CH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CH" sz="1200" b="1" dirty="0" err="1">
                <a:solidFill>
                  <a:schemeClr val="bg1">
                    <a:lumMod val="65000"/>
                  </a:schemeClr>
                </a:solidFill>
              </a:rPr>
              <a:t>uncertainty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9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1186180" y="965718"/>
            <a:ext cx="4356204" cy="3475653"/>
          </a:xfrm>
        </p:spPr>
        <p:txBody>
          <a:bodyPr/>
          <a:lstStyle/>
          <a:p>
            <a:r>
              <a:rPr lang="en-US" dirty="0" smtClean="0"/>
              <a:t>Regular </a:t>
            </a:r>
            <a:r>
              <a:rPr lang="en-US" b="1" dirty="0" smtClean="0"/>
              <a:t>MLP</a:t>
            </a:r>
            <a:r>
              <a:rPr lang="en-US" dirty="0" smtClean="0"/>
              <a:t> with distribution parameters as outputs.</a:t>
            </a:r>
          </a:p>
          <a:p>
            <a:pPr lvl="1"/>
            <a:r>
              <a:rPr lang="en-US" sz="1400" dirty="0" smtClean="0"/>
              <a:t>Describe uncertainty in the data.</a:t>
            </a:r>
          </a:p>
          <a:p>
            <a:pPr lvl="1"/>
            <a:r>
              <a:rPr lang="en-US" sz="1400" dirty="0" smtClean="0"/>
              <a:t>Features cannot fully determine the target values.</a:t>
            </a:r>
          </a:p>
          <a:p>
            <a:pPr lvl="1"/>
            <a:r>
              <a:rPr lang="en-US" sz="1400" i="1" dirty="0" err="1" smtClean="0"/>
              <a:t>Aleatoric</a:t>
            </a:r>
            <a:r>
              <a:rPr lang="en-US" sz="1400" i="1" dirty="0" smtClean="0"/>
              <a:t> uncertainty.</a:t>
            </a:r>
          </a:p>
          <a:p>
            <a:pPr marL="457200" lvl="1" indent="0">
              <a:buNone/>
            </a:pPr>
            <a:endParaRPr lang="en-US" sz="1400" i="1" dirty="0" smtClean="0"/>
          </a:p>
          <a:p>
            <a:r>
              <a:rPr lang="en-US" b="1" dirty="0" smtClean="0"/>
              <a:t>Dropout</a:t>
            </a:r>
            <a:r>
              <a:rPr lang="en-US" dirty="0" smtClean="0"/>
              <a:t> during inference to create an ensemble of models.</a:t>
            </a:r>
          </a:p>
          <a:p>
            <a:pPr lvl="1"/>
            <a:r>
              <a:rPr lang="en-US" sz="1400" dirty="0" smtClean="0"/>
              <a:t>Describe uncertainty in the ML model.</a:t>
            </a:r>
          </a:p>
          <a:p>
            <a:pPr lvl="1"/>
            <a:r>
              <a:rPr lang="en-US" sz="1400" dirty="0" smtClean="0"/>
              <a:t>Training data do not cover all possible situations (</a:t>
            </a:r>
            <a:r>
              <a:rPr lang="en-US" sz="1400" dirty="0" smtClean="0">
                <a:sym typeface="Wingdings" panose="05000000000000000000" pitchFamily="2" charset="2"/>
              </a:rPr>
              <a:t> extrapolation)</a:t>
            </a:r>
          </a:p>
          <a:p>
            <a:pPr lvl="1"/>
            <a:r>
              <a:rPr lang="en-US" sz="1400" i="1" dirty="0" smtClean="0">
                <a:sym typeface="Wingdings" panose="05000000000000000000" pitchFamily="2" charset="2"/>
              </a:rPr>
              <a:t>Epistemic uncertainty.</a:t>
            </a:r>
            <a:endParaRPr lang="en-US" sz="1400" i="1" dirty="0" smtClean="0"/>
          </a:p>
          <a:p>
            <a:pPr lvl="1"/>
            <a:endParaRPr lang="de-CH" sz="1400" i="1" dirty="0" smtClean="0"/>
          </a:p>
          <a:p>
            <a:pPr lvl="1"/>
            <a:endParaRPr lang="de-CH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Neural</a:t>
            </a:r>
            <a:r>
              <a:rPr lang="de-CH" dirty="0" smtClean="0"/>
              <a:t> Network </a:t>
            </a:r>
            <a:r>
              <a:rPr lang="de-CH" dirty="0" err="1" smtClean="0"/>
              <a:t>Architecture</a:t>
            </a:r>
            <a:endParaRPr lang="de-CH" dirty="0"/>
          </a:p>
        </p:txBody>
      </p:sp>
      <p:grpSp>
        <p:nvGrpSpPr>
          <p:cNvPr id="6" name="Group 5"/>
          <p:cNvGrpSpPr/>
          <p:nvPr/>
        </p:nvGrpSpPr>
        <p:grpSpPr>
          <a:xfrm>
            <a:off x="5602140" y="631557"/>
            <a:ext cx="3444240" cy="1700212"/>
            <a:chOff x="5372100" y="1103948"/>
            <a:chExt cx="3444240" cy="1700212"/>
          </a:xfrm>
        </p:grpSpPr>
        <p:pic>
          <p:nvPicPr>
            <p:cNvPr id="1027" name="Picture 3" descr="\\meteoswiss.ch\mch\zue-home\zue\users\hux\My Documents\Presentations\Brussels\Images\dropout_ensembles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2" b="31355"/>
            <a:stretch/>
          </p:blipFill>
          <p:spPr bwMode="auto">
            <a:xfrm>
              <a:off x="5372100" y="1260475"/>
              <a:ext cx="3444240" cy="1543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22">
              <a:extLst>
                <a:ext uri="{FF2B5EF4-FFF2-40B4-BE49-F238E27FC236}">
                  <a16:creationId xmlns:a16="http://schemas.microsoft.com/office/drawing/2014/main" id="{36D38AC3-3346-BA41-B225-58B61944C9C5}"/>
                </a:ext>
              </a:extLst>
            </p:cNvPr>
            <p:cNvSpPr txBox="1"/>
            <p:nvPr/>
          </p:nvSpPr>
          <p:spPr>
            <a:xfrm>
              <a:off x="7506726" y="1103948"/>
              <a:ext cx="12171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 smtClean="0"/>
                <a:t>Bachstein</a:t>
              </a:r>
              <a:r>
                <a:rPr lang="en-US" sz="900" dirty="0" smtClean="0"/>
                <a:t> 2019</a:t>
              </a:r>
              <a:endParaRPr lang="en-US" sz="900" dirty="0"/>
            </a:p>
          </p:txBody>
        </p:sp>
      </p:grpSp>
      <p:pic>
        <p:nvPicPr>
          <p:cNvPr id="17" name="Picture 2" descr="\\meteoswiss.ch\mch\zue-home\zue\users\hux\My Documents\Presentations\Brussels\Images\uncertainty_DM_v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393" y="2663113"/>
            <a:ext cx="2878472" cy="130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891890" y="2432281"/>
            <a:ext cx="2933975" cy="1535921"/>
            <a:chOff x="5749890" y="2702868"/>
            <a:chExt cx="2933975" cy="1535921"/>
          </a:xfrm>
        </p:grpSpPr>
        <p:pic>
          <p:nvPicPr>
            <p:cNvPr id="19" name="Picture 2" descr="\\meteoswiss.ch\mch\zue-home\zue\users\hux\My Documents\Presentations\Brussels\Images\uncertainty_DM_v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393" y="2933700"/>
              <a:ext cx="2878472" cy="1305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ZoneTexte 22">
              <a:extLst>
                <a:ext uri="{FF2B5EF4-FFF2-40B4-BE49-F238E27FC236}">
                  <a16:creationId xmlns:a16="http://schemas.microsoft.com/office/drawing/2014/main" id="{36D38AC3-3346-BA41-B225-58B61944C9C5}"/>
                </a:ext>
              </a:extLst>
            </p:cNvPr>
            <p:cNvSpPr txBox="1"/>
            <p:nvPr/>
          </p:nvSpPr>
          <p:spPr>
            <a:xfrm>
              <a:off x="5749890" y="2702868"/>
              <a:ext cx="12171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Gal 2015</a:t>
              </a:r>
              <a:endParaRPr lang="en-US" sz="9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366291" y="3691201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b="1" dirty="0" err="1" smtClean="0">
                <a:solidFill>
                  <a:schemeClr val="bg1">
                    <a:lumMod val="65000"/>
                  </a:schemeClr>
                </a:solidFill>
              </a:rPr>
              <a:t>aleatoric</a:t>
            </a:r>
            <a:r>
              <a:rPr lang="it-CH" sz="12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CH" sz="1200" b="1" dirty="0" err="1" smtClean="0">
                <a:solidFill>
                  <a:schemeClr val="bg1">
                    <a:lumMod val="65000"/>
                  </a:schemeClr>
                </a:solidFill>
              </a:rPr>
              <a:t>uncertainty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371280" y="828088"/>
            <a:ext cx="1634489" cy="146367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87902" y="3691202"/>
            <a:ext cx="1765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b="1" dirty="0" err="1" smtClean="0"/>
              <a:t>epistemic</a:t>
            </a:r>
            <a:r>
              <a:rPr lang="it-CH" sz="1200" b="1" dirty="0" smtClean="0"/>
              <a:t> </a:t>
            </a:r>
            <a:r>
              <a:rPr lang="it-CH" sz="1200" b="1" dirty="0" err="1" smtClean="0"/>
              <a:t>uncertainty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4336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14604" y="1394459"/>
            <a:ext cx="3671750" cy="2484121"/>
          </a:xfrm>
        </p:spPr>
        <p:txBody>
          <a:bodyPr/>
          <a:lstStyle/>
          <a:p>
            <a:r>
              <a:rPr lang="it-CH" dirty="0" smtClean="0"/>
              <a:t>HDIFF: «NWP </a:t>
            </a:r>
            <a:r>
              <a:rPr lang="it-CH" dirty="0" err="1" smtClean="0"/>
              <a:t>altitude</a:t>
            </a:r>
            <a:r>
              <a:rPr lang="it-CH" dirty="0" smtClean="0"/>
              <a:t> </a:t>
            </a:r>
            <a:r>
              <a:rPr lang="it-CH" dirty="0" err="1" smtClean="0"/>
              <a:t>error</a:t>
            </a:r>
            <a:r>
              <a:rPr lang="it-CH" dirty="0" smtClean="0"/>
              <a:t>»</a:t>
            </a:r>
          </a:p>
          <a:p>
            <a:r>
              <a:rPr lang="it-CH" dirty="0" smtClean="0"/>
              <a:t>DEM and HDIFF </a:t>
            </a:r>
            <a:r>
              <a:rPr lang="it-CH" dirty="0" err="1" smtClean="0"/>
              <a:t>provide</a:t>
            </a:r>
            <a:r>
              <a:rPr lang="it-CH" dirty="0" smtClean="0"/>
              <a:t> </a:t>
            </a:r>
            <a:r>
              <a:rPr lang="it-CH" dirty="0" err="1" smtClean="0"/>
              <a:t>largest</a:t>
            </a:r>
            <a:r>
              <a:rPr lang="it-CH" dirty="0" smtClean="0"/>
              <a:t> </a:t>
            </a:r>
            <a:r>
              <a:rPr lang="it-CH" dirty="0" err="1" smtClean="0"/>
              <a:t>improvements</a:t>
            </a:r>
            <a:r>
              <a:rPr lang="it-CH" dirty="0" smtClean="0"/>
              <a:t> in </a:t>
            </a:r>
            <a:r>
              <a:rPr lang="it-CH" dirty="0" err="1" smtClean="0"/>
              <a:t>accuracy</a:t>
            </a:r>
            <a:r>
              <a:rPr lang="it-CH" dirty="0" smtClean="0"/>
              <a:t>.</a:t>
            </a:r>
          </a:p>
          <a:p>
            <a:r>
              <a:rPr lang="it-CH" dirty="0" smtClean="0"/>
              <a:t>PIT </a:t>
            </a:r>
            <a:r>
              <a:rPr lang="it-CH" dirty="0" err="1" smtClean="0"/>
              <a:t>histograms</a:t>
            </a:r>
            <a:r>
              <a:rPr lang="it-CH" dirty="0" smtClean="0"/>
              <a:t> are </a:t>
            </a:r>
            <a:r>
              <a:rPr lang="it-CH" dirty="0" err="1" smtClean="0"/>
              <a:t>all</a:t>
            </a:r>
            <a:r>
              <a:rPr lang="it-CH" dirty="0" smtClean="0"/>
              <a:t> </a:t>
            </a:r>
            <a:r>
              <a:rPr lang="it-CH" dirty="0" err="1" smtClean="0"/>
              <a:t>very</a:t>
            </a:r>
            <a:r>
              <a:rPr lang="it-CH" dirty="0" smtClean="0"/>
              <a:t> </a:t>
            </a:r>
            <a:r>
              <a:rPr lang="it-CH" dirty="0" err="1" smtClean="0"/>
              <a:t>similar</a:t>
            </a:r>
            <a:r>
              <a:rPr lang="it-CH" dirty="0" smtClean="0"/>
              <a:t>. </a:t>
            </a:r>
          </a:p>
          <a:p>
            <a:pPr marL="0" indent="0">
              <a:buNone/>
            </a:pPr>
            <a:r>
              <a:rPr lang="it-CH" dirty="0" smtClean="0">
                <a:sym typeface="Wingdings" panose="05000000000000000000" pitchFamily="2" charset="2"/>
              </a:rPr>
              <a:t> </a:t>
            </a:r>
            <a:r>
              <a:rPr lang="it-CH" dirty="0" err="1" smtClean="0">
                <a:sym typeface="Wingdings" panose="05000000000000000000" pitchFamily="2" charset="2"/>
              </a:rPr>
              <a:t>Topographic</a:t>
            </a:r>
            <a:r>
              <a:rPr lang="it-CH" dirty="0" smtClean="0">
                <a:sym typeface="Wingdings" panose="05000000000000000000" pitchFamily="2" charset="2"/>
              </a:rPr>
              <a:t> </a:t>
            </a:r>
            <a:r>
              <a:rPr lang="it-CH" dirty="0" err="1" smtClean="0">
                <a:sym typeface="Wingdings" panose="05000000000000000000" pitchFamily="2" charset="2"/>
              </a:rPr>
              <a:t>predictors</a:t>
            </a:r>
            <a:r>
              <a:rPr lang="it-CH" dirty="0" smtClean="0">
                <a:sym typeface="Wingdings" panose="05000000000000000000" pitchFamily="2" charset="2"/>
              </a:rPr>
              <a:t> </a:t>
            </a:r>
            <a:r>
              <a:rPr lang="it-CH" dirty="0" err="1" smtClean="0">
                <a:sym typeface="Wingdings" panose="05000000000000000000" pitchFamily="2" charset="2"/>
              </a:rPr>
              <a:t>improve</a:t>
            </a:r>
            <a:r>
              <a:rPr lang="it-CH" dirty="0" smtClean="0">
                <a:sym typeface="Wingdings" panose="05000000000000000000" pitchFamily="2" charset="2"/>
              </a:rPr>
              <a:t> </a:t>
            </a:r>
            <a:r>
              <a:rPr lang="it-CH" dirty="0" err="1" smtClean="0">
                <a:sym typeface="Wingdings" panose="05000000000000000000" pitchFamily="2" charset="2"/>
              </a:rPr>
              <a:t>forecast</a:t>
            </a:r>
            <a:r>
              <a:rPr lang="it-CH" dirty="0" smtClean="0">
                <a:sym typeface="Wingdings" panose="05000000000000000000" pitchFamily="2" charset="2"/>
              </a:rPr>
              <a:t> </a:t>
            </a:r>
            <a:r>
              <a:rPr lang="it-CH" dirty="0" err="1" smtClean="0">
                <a:sym typeface="Wingdings" panose="05000000000000000000" pitchFamily="2" charset="2"/>
              </a:rPr>
              <a:t>accuracy</a:t>
            </a:r>
            <a:r>
              <a:rPr lang="it-CH" dirty="0" smtClean="0">
                <a:sym typeface="Wingdings" panose="05000000000000000000" pitchFamily="2" charset="2"/>
              </a:rPr>
              <a:t> </a:t>
            </a:r>
            <a:r>
              <a:rPr lang="it-CH" dirty="0" err="1" smtClean="0">
                <a:sym typeface="Wingdings" panose="05000000000000000000" pitchFamily="2" charset="2"/>
              </a:rPr>
              <a:t>rather</a:t>
            </a:r>
            <a:r>
              <a:rPr lang="it-CH" dirty="0" smtClean="0">
                <a:sym typeface="Wingdings" panose="05000000000000000000" pitchFamily="2" charset="2"/>
              </a:rPr>
              <a:t> </a:t>
            </a:r>
            <a:r>
              <a:rPr lang="it-CH" dirty="0" err="1" smtClean="0">
                <a:sym typeface="Wingdings" panose="05000000000000000000" pitchFamily="2" charset="2"/>
              </a:rPr>
              <a:t>than</a:t>
            </a:r>
            <a:r>
              <a:rPr lang="it-CH" dirty="0" smtClean="0">
                <a:sym typeface="Wingdings" panose="05000000000000000000" pitchFamily="2" charset="2"/>
              </a:rPr>
              <a:t> </a:t>
            </a:r>
            <a:r>
              <a:rPr lang="it-CH" dirty="0" err="1" smtClean="0">
                <a:sym typeface="Wingdings" panose="05000000000000000000" pitchFamily="2" charset="2"/>
              </a:rPr>
              <a:t>calibration</a:t>
            </a:r>
            <a:r>
              <a:rPr lang="it-CH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smtClean="0"/>
              <a:t>1. </a:t>
            </a:r>
            <a:r>
              <a:rPr lang="it-CH" dirty="0" err="1" smtClean="0"/>
              <a:t>Topographical</a:t>
            </a:r>
            <a:r>
              <a:rPr lang="it-CH" dirty="0" smtClean="0"/>
              <a:t> </a:t>
            </a:r>
            <a:r>
              <a:rPr lang="it-CH" dirty="0" err="1" smtClean="0"/>
              <a:t>features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886354" y="1203266"/>
          <a:ext cx="2130656" cy="229117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3846">
                  <a:extLst>
                    <a:ext uri="{9D8B030D-6E8A-4147-A177-3AD203B41FA5}">
                      <a16:colId xmlns:a16="http://schemas.microsoft.com/office/drawing/2014/main" val="1324510527"/>
                    </a:ext>
                  </a:extLst>
                </a:gridCol>
                <a:gridCol w="606810">
                  <a:extLst>
                    <a:ext uri="{9D8B030D-6E8A-4147-A177-3AD203B41FA5}">
                      <a16:colId xmlns:a16="http://schemas.microsoft.com/office/drawing/2014/main" val="2011102201"/>
                    </a:ext>
                  </a:extLst>
                </a:gridCol>
              </a:tblGrid>
              <a:tr h="327162"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Experiment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CRPS</a:t>
                      </a:r>
                    </a:p>
                    <a:p>
                      <a:pPr algn="ctr"/>
                      <a:r>
                        <a:rPr lang="it-CH" sz="800" dirty="0" smtClean="0"/>
                        <a:t>[m/s]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974593"/>
                  </a:ext>
                </a:extLst>
              </a:tr>
              <a:tr h="270102">
                <a:tc>
                  <a:txBody>
                    <a:bodyPr/>
                    <a:lstStyle/>
                    <a:p>
                      <a:pPr algn="l"/>
                      <a:r>
                        <a:rPr lang="it-CH" sz="800" dirty="0" err="1" smtClean="0"/>
                        <a:t>coe</a:t>
                      </a:r>
                      <a:r>
                        <a:rPr lang="it-CH" sz="800" baseline="0" dirty="0" smtClean="0"/>
                        <a:t> (</a:t>
                      </a:r>
                      <a:r>
                        <a:rPr lang="it-CH" sz="800" dirty="0" smtClean="0"/>
                        <a:t>NWP</a:t>
                      </a:r>
                      <a:r>
                        <a:rPr lang="it-CH" sz="800" baseline="0" dirty="0" smtClean="0"/>
                        <a:t> </a:t>
                      </a:r>
                      <a:r>
                        <a:rPr lang="it-CH" sz="800" baseline="0" dirty="0" err="1" smtClean="0"/>
                        <a:t>only</a:t>
                      </a:r>
                      <a:r>
                        <a:rPr lang="it-CH" sz="800" baseline="0" dirty="0" smtClean="0"/>
                        <a:t>)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1.004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382069"/>
                  </a:ext>
                </a:extLst>
              </a:tr>
              <a:tr h="270102">
                <a:tc>
                  <a:txBody>
                    <a:bodyPr/>
                    <a:lstStyle/>
                    <a:p>
                      <a:pPr algn="l"/>
                      <a:r>
                        <a:rPr lang="it-CH" sz="800" dirty="0" err="1" smtClean="0"/>
                        <a:t>dem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0.976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504034"/>
                  </a:ext>
                </a:extLst>
              </a:tr>
              <a:tr h="270102">
                <a:tc>
                  <a:txBody>
                    <a:bodyPr/>
                    <a:lstStyle/>
                    <a:p>
                      <a:pPr algn="l"/>
                      <a:r>
                        <a:rPr lang="it-CH" sz="800" dirty="0" err="1" smtClean="0"/>
                        <a:t>dem+hdiff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0.954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720433"/>
                  </a:ext>
                </a:extLst>
              </a:tr>
              <a:tr h="270102">
                <a:tc>
                  <a:txBody>
                    <a:bodyPr/>
                    <a:lstStyle/>
                    <a:p>
                      <a:pPr algn="l"/>
                      <a:r>
                        <a:rPr lang="it-CH" sz="800" dirty="0" smtClean="0"/>
                        <a:t>dem+hdiff</a:t>
                      </a:r>
                      <a:r>
                        <a:rPr lang="it-CH" sz="800" baseline="0" dirty="0" smtClean="0"/>
                        <a:t>+tpi500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b="0" dirty="0" smtClean="0"/>
                        <a:t>0.940</a:t>
                      </a:r>
                      <a:endParaRPr lang="en-US" sz="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74114"/>
                  </a:ext>
                </a:extLst>
              </a:tr>
              <a:tr h="2701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800" dirty="0" smtClean="0"/>
                        <a:t>dem+hdiff</a:t>
                      </a:r>
                      <a:r>
                        <a:rPr lang="it-CH" sz="800" baseline="0" dirty="0" smtClean="0"/>
                        <a:t>+tpi500</a:t>
                      </a:r>
                      <a:r>
                        <a:rPr lang="en-US" sz="800" baseline="0" dirty="0" smtClean="0"/>
                        <a:t>+aspect</a:t>
                      </a:r>
                      <a:endParaRPr lang="en-US" sz="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b="0" dirty="0" smtClean="0"/>
                        <a:t>0.948</a:t>
                      </a:r>
                      <a:endParaRPr lang="en-US" sz="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432727"/>
                  </a:ext>
                </a:extLst>
              </a:tr>
              <a:tr h="2701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800" dirty="0" smtClean="0"/>
                        <a:t>dem+hdiff</a:t>
                      </a:r>
                      <a:r>
                        <a:rPr lang="it-CH" sz="800" baseline="0" dirty="0" smtClean="0"/>
                        <a:t>+tpi500</a:t>
                      </a:r>
                      <a:r>
                        <a:rPr lang="en-US" sz="800" baseline="0" dirty="0" smtClean="0"/>
                        <a:t>+valley</a:t>
                      </a:r>
                      <a:endParaRPr lang="en-US" sz="800" dirty="0" smtClean="0"/>
                    </a:p>
                    <a:p>
                      <a:pPr algn="l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b="0" dirty="0" smtClean="0"/>
                        <a:t>0.947</a:t>
                      </a:r>
                      <a:endParaRPr lang="en-US" sz="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882518"/>
                  </a:ext>
                </a:extLst>
              </a:tr>
              <a:tr h="270102">
                <a:tc>
                  <a:txBody>
                    <a:bodyPr/>
                    <a:lstStyle/>
                    <a:p>
                      <a:pPr algn="l"/>
                      <a:r>
                        <a:rPr lang="it-CH" sz="800" dirty="0" smtClean="0"/>
                        <a:t>dem+hdiff+tpi500+tpi2000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b="1" dirty="0" smtClean="0"/>
                        <a:t>0.936</a:t>
                      </a:r>
                      <a:endParaRPr lang="en-US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454923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937" y="2434116"/>
            <a:ext cx="2880000" cy="2120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937" y="293890"/>
            <a:ext cx="2880000" cy="214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1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smtClean="0"/>
              <a:t>2. Model </a:t>
            </a:r>
            <a:r>
              <a:rPr lang="it-CH" dirty="0" err="1" smtClean="0"/>
              <a:t>complexity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34890" y="1020401"/>
            <a:ext cx="3627981" cy="2484121"/>
          </a:xfrm>
        </p:spPr>
        <p:txBody>
          <a:bodyPr/>
          <a:lstStyle/>
          <a:p>
            <a:r>
              <a:rPr lang="it-CH" dirty="0" smtClean="0"/>
              <a:t>First </a:t>
            </a:r>
            <a:r>
              <a:rPr lang="it-CH" dirty="0" err="1" smtClean="0"/>
              <a:t>hidden</a:t>
            </a:r>
            <a:r>
              <a:rPr lang="it-CH" dirty="0" smtClean="0"/>
              <a:t> </a:t>
            </a:r>
            <a:r>
              <a:rPr lang="it-CH" dirty="0" err="1" smtClean="0"/>
              <a:t>layer</a:t>
            </a:r>
            <a:r>
              <a:rPr lang="it-CH" dirty="0" smtClean="0"/>
              <a:t> </a:t>
            </a:r>
            <a:r>
              <a:rPr lang="it-CH" dirty="0" err="1" smtClean="0"/>
              <a:t>brings</a:t>
            </a:r>
            <a:r>
              <a:rPr lang="it-CH" dirty="0" smtClean="0"/>
              <a:t> the </a:t>
            </a:r>
            <a:r>
              <a:rPr lang="it-CH" dirty="0" err="1" smtClean="0"/>
              <a:t>most</a:t>
            </a:r>
            <a:r>
              <a:rPr lang="it-CH" dirty="0" smtClean="0"/>
              <a:t> </a:t>
            </a:r>
            <a:r>
              <a:rPr lang="it-CH" dirty="0" err="1" smtClean="0"/>
              <a:t>added</a:t>
            </a:r>
            <a:r>
              <a:rPr lang="it-CH" dirty="0" smtClean="0"/>
              <a:t> </a:t>
            </a:r>
            <a:r>
              <a:rPr lang="it-CH" dirty="0" err="1" smtClean="0"/>
              <a:t>value</a:t>
            </a:r>
            <a:r>
              <a:rPr lang="it-CH" dirty="0" smtClean="0"/>
              <a:t>.</a:t>
            </a:r>
          </a:p>
          <a:p>
            <a:r>
              <a:rPr lang="it-CH" dirty="0" err="1" smtClean="0"/>
              <a:t>Deeper</a:t>
            </a:r>
            <a:r>
              <a:rPr lang="it-CH" dirty="0" smtClean="0"/>
              <a:t> </a:t>
            </a:r>
            <a:r>
              <a:rPr lang="it-CH" dirty="0" err="1" smtClean="0"/>
              <a:t>models</a:t>
            </a:r>
            <a:r>
              <a:rPr lang="it-CH" dirty="0" smtClean="0"/>
              <a:t> can </a:t>
            </a:r>
            <a:r>
              <a:rPr lang="it-CH" dirty="0" err="1" smtClean="0"/>
              <a:t>improve</a:t>
            </a:r>
            <a:r>
              <a:rPr lang="it-CH" dirty="0" smtClean="0"/>
              <a:t> </a:t>
            </a:r>
            <a:r>
              <a:rPr lang="it-CH" dirty="0" err="1" smtClean="0"/>
              <a:t>calibration</a:t>
            </a:r>
            <a:r>
              <a:rPr lang="it-CH" dirty="0"/>
              <a:t> </a:t>
            </a:r>
            <a:r>
              <a:rPr lang="it-CH" dirty="0" err="1" smtClean="0"/>
              <a:t>but</a:t>
            </a:r>
            <a:r>
              <a:rPr lang="it-CH" dirty="0" smtClean="0"/>
              <a:t> </a:t>
            </a:r>
            <a:r>
              <a:rPr lang="it-CH" dirty="0" err="1" smtClean="0"/>
              <a:t>not</a:t>
            </a:r>
            <a:r>
              <a:rPr lang="it-CH" dirty="0" smtClean="0"/>
              <a:t> </a:t>
            </a:r>
            <a:r>
              <a:rPr lang="it-CH" dirty="0" err="1" smtClean="0"/>
              <a:t>necessarily</a:t>
            </a:r>
            <a:r>
              <a:rPr lang="it-CH" dirty="0" smtClean="0"/>
              <a:t> </a:t>
            </a:r>
            <a:r>
              <a:rPr lang="it-CH" dirty="0" err="1" smtClean="0"/>
              <a:t>accuracy</a:t>
            </a:r>
            <a:r>
              <a:rPr lang="it-CH" dirty="0" smtClean="0"/>
              <a:t>.</a:t>
            </a:r>
          </a:p>
          <a:p>
            <a:r>
              <a:rPr lang="it-CH" dirty="0"/>
              <a:t>Linear model </a:t>
            </a:r>
            <a:r>
              <a:rPr lang="it-CH" dirty="0" err="1"/>
              <a:t>mostly</a:t>
            </a:r>
            <a:r>
              <a:rPr lang="it-CH" dirty="0"/>
              <a:t> </a:t>
            </a:r>
            <a:r>
              <a:rPr lang="it-CH" dirty="0" err="1"/>
              <a:t>improves</a:t>
            </a:r>
            <a:r>
              <a:rPr lang="it-CH" dirty="0"/>
              <a:t> on </a:t>
            </a:r>
            <a:r>
              <a:rPr lang="it-CH" dirty="0" err="1"/>
              <a:t>accuracy</a:t>
            </a:r>
            <a:r>
              <a:rPr lang="it-CH" dirty="0"/>
              <a:t> by </a:t>
            </a:r>
            <a:r>
              <a:rPr lang="it-CH" dirty="0" err="1"/>
              <a:t>inflating</a:t>
            </a:r>
            <a:r>
              <a:rPr lang="it-CH" dirty="0"/>
              <a:t> the </a:t>
            </a:r>
            <a:r>
              <a:rPr lang="it-CH" dirty="0" smtClean="0"/>
              <a:t>spread</a:t>
            </a:r>
            <a:r>
              <a:rPr lang="it-CH" dirty="0"/>
              <a:t>:</a:t>
            </a:r>
            <a:endParaRPr lang="it-CH" dirty="0" smtClean="0"/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004813" y="1020401"/>
          <a:ext cx="1946518" cy="16326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8730">
                  <a:extLst>
                    <a:ext uri="{9D8B030D-6E8A-4147-A177-3AD203B41FA5}">
                      <a16:colId xmlns:a16="http://schemas.microsoft.com/office/drawing/2014/main" val="1324510527"/>
                    </a:ext>
                  </a:extLst>
                </a:gridCol>
                <a:gridCol w="668894">
                  <a:extLst>
                    <a:ext uri="{9D8B030D-6E8A-4147-A177-3AD203B41FA5}">
                      <a16:colId xmlns:a16="http://schemas.microsoft.com/office/drawing/2014/main" val="3523268824"/>
                    </a:ext>
                  </a:extLst>
                </a:gridCol>
                <a:gridCol w="668894">
                  <a:extLst>
                    <a:ext uri="{9D8B030D-6E8A-4147-A177-3AD203B41FA5}">
                      <a16:colId xmlns:a16="http://schemas.microsoft.com/office/drawing/2014/main" val="2011102201"/>
                    </a:ext>
                  </a:extLst>
                </a:gridCol>
              </a:tblGrid>
              <a:tr h="390697"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#</a:t>
                      </a:r>
                      <a:r>
                        <a:rPr lang="it-CH" sz="800" baseline="0" dirty="0" smtClean="0"/>
                        <a:t> </a:t>
                      </a:r>
                      <a:r>
                        <a:rPr lang="it-CH" sz="800" baseline="0" dirty="0" err="1" smtClean="0"/>
                        <a:t>hidden</a:t>
                      </a:r>
                      <a:r>
                        <a:rPr lang="it-CH" sz="800" baseline="0" dirty="0" smtClean="0"/>
                        <a:t> </a:t>
                      </a:r>
                      <a:r>
                        <a:rPr lang="it-CH" sz="800" baseline="0" dirty="0" err="1" smtClean="0"/>
                        <a:t>layers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# </a:t>
                      </a:r>
                      <a:r>
                        <a:rPr lang="it-CH" sz="800" dirty="0" err="1" smtClean="0"/>
                        <a:t>params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CRPS</a:t>
                      </a:r>
                    </a:p>
                    <a:p>
                      <a:pPr algn="ctr"/>
                      <a:r>
                        <a:rPr lang="it-CH" sz="800" dirty="0" smtClean="0"/>
                        <a:t>[m/s]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974593"/>
                  </a:ext>
                </a:extLst>
              </a:tr>
              <a:tr h="248384"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0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28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1.025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382069"/>
                  </a:ext>
                </a:extLst>
              </a:tr>
              <a:tr h="248384"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1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4,098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0.969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504034"/>
                  </a:ext>
                </a:extLst>
              </a:tr>
              <a:tr h="248384"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3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135,682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0.964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720433"/>
                  </a:ext>
                </a:extLst>
              </a:tr>
              <a:tr h="248384"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5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267,266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b="1" dirty="0" smtClean="0"/>
                        <a:t>0.959</a:t>
                      </a:r>
                      <a:endParaRPr lang="en-US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74114"/>
                  </a:ext>
                </a:extLst>
              </a:tr>
              <a:tr h="248384"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7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398,850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CH" sz="800" dirty="0" smtClean="0"/>
                        <a:t>0.966</a:t>
                      </a:r>
                      <a:endParaRPr 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842887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274" y="357616"/>
            <a:ext cx="2880000" cy="2026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153" y="2510877"/>
            <a:ext cx="2880000" cy="1987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"/>
          <a:stretch/>
        </p:blipFill>
        <p:spPr>
          <a:xfrm>
            <a:off x="672196" y="2924953"/>
            <a:ext cx="2961957" cy="22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8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smtClean="0"/>
              <a:t>3. </a:t>
            </a:r>
            <a:r>
              <a:rPr lang="it-CH" dirty="0" err="1" smtClean="0"/>
              <a:t>Dropout</a:t>
            </a:r>
            <a:r>
              <a:rPr lang="it-CH" dirty="0" smtClean="0"/>
              <a:t> for </a:t>
            </a:r>
            <a:r>
              <a:rPr lang="it-CH" dirty="0" err="1" smtClean="0"/>
              <a:t>predictions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08" y="1340434"/>
            <a:ext cx="3352634" cy="2462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883" y="1340434"/>
            <a:ext cx="3254721" cy="24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7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err="1" smtClean="0"/>
              <a:t>Calibration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8057" y="1030224"/>
            <a:ext cx="15424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speed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" y="1898137"/>
            <a:ext cx="2879998" cy="2148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64" y="1898137"/>
            <a:ext cx="2873870" cy="2143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12204" y="1030224"/>
            <a:ext cx="13195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gust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71" y="1893565"/>
            <a:ext cx="2879998" cy="21485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5699" y="1030224"/>
            <a:ext cx="18261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8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err="1" smtClean="0"/>
              <a:t>Feature</a:t>
            </a:r>
            <a:r>
              <a:rPr lang="it-CH" dirty="0" smtClean="0"/>
              <a:t> </a:t>
            </a:r>
            <a:r>
              <a:rPr lang="it-CH" dirty="0" err="1" smtClean="0"/>
              <a:t>importance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8057" y="1030224"/>
            <a:ext cx="154241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speed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17174" y="1030224"/>
            <a:ext cx="131959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gust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0554"/>
            <a:ext cx="2880000" cy="1866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25" y="1480554"/>
            <a:ext cx="2880000" cy="1866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50" y="1480554"/>
            <a:ext cx="2880000" cy="24624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75323" y="1030224"/>
            <a:ext cx="182614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direction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4798" y="4004685"/>
            <a:ext cx="6242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SHAP (</a:t>
            </a:r>
            <a:r>
              <a:rPr lang="en-US" sz="1400" b="1" dirty="0" err="1"/>
              <a:t>SHapley</a:t>
            </a:r>
            <a:r>
              <a:rPr lang="en-US" sz="1400" b="1" dirty="0"/>
              <a:t> Additive </a:t>
            </a:r>
            <a:r>
              <a:rPr lang="en-US" sz="1400" b="1" dirty="0" err="1"/>
              <a:t>exPlanations</a:t>
            </a:r>
            <a:r>
              <a:rPr lang="en-US" sz="1400" b="1" dirty="0"/>
              <a:t>)</a:t>
            </a:r>
            <a:r>
              <a:rPr lang="it-CH" sz="1400" dirty="0" smtClean="0"/>
              <a:t>: </a:t>
            </a:r>
            <a:r>
              <a:rPr lang="it-CH" sz="1400" dirty="0"/>
              <a:t>https://github.com/slundberg/shap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1885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503" y="186642"/>
            <a:ext cx="7513072" cy="70780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Dense neural network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6700FF96-8667-4630-8B5E-31C1993319C8}"/>
              </a:ext>
            </a:extLst>
          </p:cNvPr>
          <p:cNvSpPr txBox="1"/>
          <p:nvPr/>
        </p:nvSpPr>
        <p:spPr>
          <a:xfrm>
            <a:off x="5789781" y="2337839"/>
            <a:ext cx="1612480" cy="10155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400"/>
              <a:t>pred_ensemble0</a:t>
            </a:r>
          </a:p>
          <a:p>
            <a:pPr algn="ctr"/>
            <a:r>
              <a:rPr lang="nl-NL" sz="1400"/>
              <a:t>pred_ensemble1</a:t>
            </a:r>
          </a:p>
          <a:p>
            <a:pPr algn="ctr"/>
            <a:r>
              <a:rPr lang="nl-NL" sz="1799"/>
              <a:t>⋮</a:t>
            </a:r>
          </a:p>
          <a:p>
            <a:pPr algn="ctr"/>
            <a:r>
              <a:rPr lang="nl-NL" sz="1400"/>
              <a:t>pred_ensemble20</a:t>
            </a:r>
            <a:endParaRPr lang="nl-NL" sz="1400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DDE2E2CB-DF11-4545-9E73-10FF4A2E2A00}"/>
              </a:ext>
            </a:extLst>
          </p:cNvPr>
          <p:cNvSpPr txBox="1"/>
          <p:nvPr/>
        </p:nvSpPr>
        <p:spPr>
          <a:xfrm>
            <a:off x="2888566" y="1273938"/>
            <a:ext cx="919577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799" dirty="0"/>
              <a:t>Input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6C5363C-3C60-4FF5-BBE2-87AE8B86E395}"/>
              </a:ext>
            </a:extLst>
          </p:cNvPr>
          <p:cNvSpPr txBox="1"/>
          <p:nvPr/>
        </p:nvSpPr>
        <p:spPr>
          <a:xfrm>
            <a:off x="6082756" y="1273937"/>
            <a:ext cx="1063884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799" dirty="0"/>
              <a:t>Output</a:t>
            </a:r>
          </a:p>
        </p:txBody>
      </p:sp>
      <p:cxnSp>
        <p:nvCxnSpPr>
          <p:cNvPr id="34" name="Rechte verbindingslijn met pijl 33">
            <a:extLst>
              <a:ext uri="{FF2B5EF4-FFF2-40B4-BE49-F238E27FC236}">
                <a16:creationId xmlns:a16="http://schemas.microsoft.com/office/drawing/2014/main" id="{242DC42E-8D0B-4C6D-A2DB-FEBCB186011C}"/>
              </a:ext>
            </a:extLst>
          </p:cNvPr>
          <p:cNvCxnSpPr>
            <a:cxnSpLocks/>
            <a:stCxn id="27" idx="3"/>
            <a:endCxn id="21" idx="1"/>
          </p:cNvCxnSpPr>
          <p:nvPr/>
        </p:nvCxnSpPr>
        <p:spPr bwMode="auto">
          <a:xfrm>
            <a:off x="4154589" y="2845606"/>
            <a:ext cx="1635192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A79A2448-A680-4335-BC17-C0A9401A7993}"/>
              </a:ext>
            </a:extLst>
          </p:cNvPr>
          <p:cNvSpPr txBox="1"/>
          <p:nvPr/>
        </p:nvSpPr>
        <p:spPr>
          <a:xfrm>
            <a:off x="7402259" y="2714718"/>
            <a:ext cx="1612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err="1"/>
              <a:t>Nonparametric</a:t>
            </a:r>
            <a:endParaRPr lang="nl-NL" sz="1400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7E6E65AE-BFF3-4D42-B5F2-D43F92602579}"/>
              </a:ext>
            </a:extLst>
          </p:cNvPr>
          <p:cNvSpPr txBox="1"/>
          <p:nvPr/>
        </p:nvSpPr>
        <p:spPr>
          <a:xfrm>
            <a:off x="2542110" y="1699138"/>
            <a:ext cx="1612479" cy="22929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00" dirty="0" err="1"/>
              <a:t>CLCT_mean</a:t>
            </a:r>
            <a:endParaRPr lang="nl-NL" sz="1100" dirty="0"/>
          </a:p>
          <a:p>
            <a:pPr algn="ctr"/>
            <a:r>
              <a:rPr lang="nl-NL" sz="1100" dirty="0" err="1"/>
              <a:t>CLCT_var</a:t>
            </a:r>
            <a:r>
              <a:rPr lang="nl-NL" sz="1100" dirty="0"/>
              <a:t/>
            </a:r>
            <a:br>
              <a:rPr lang="nl-NL" sz="1100" dirty="0"/>
            </a:br>
            <a:r>
              <a:rPr lang="nl-NL" sz="1100" dirty="0" err="1"/>
              <a:t>CLCH_mean</a:t>
            </a:r>
            <a:r>
              <a:rPr lang="nl-NL" sz="1100" dirty="0"/>
              <a:t/>
            </a:r>
            <a:br>
              <a:rPr lang="nl-NL" sz="1100" dirty="0"/>
            </a:br>
            <a:r>
              <a:rPr lang="nl-NL" sz="1100" dirty="0" err="1"/>
              <a:t>CLCL_mean</a:t>
            </a:r>
            <a:r>
              <a:rPr lang="nl-NL" sz="1100" dirty="0"/>
              <a:t/>
            </a:r>
            <a:br>
              <a:rPr lang="nl-NL" sz="1100" dirty="0"/>
            </a:br>
            <a:r>
              <a:rPr lang="nl-NL" sz="1100" dirty="0" err="1"/>
              <a:t>TCC_mean</a:t>
            </a:r>
            <a:r>
              <a:rPr lang="nl-NL" sz="1100" dirty="0"/>
              <a:t/>
            </a:r>
            <a:br>
              <a:rPr lang="nl-NL" sz="1100" dirty="0"/>
            </a:br>
            <a:r>
              <a:rPr lang="nl-NL" sz="1100" dirty="0" err="1"/>
              <a:t>TCC_var</a:t>
            </a:r>
            <a:r>
              <a:rPr lang="nl-NL" sz="11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nl-NL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nl-NL" sz="1100" dirty="0" err="1"/>
              <a:t>HCC_mean</a:t>
            </a:r>
            <a:endParaRPr lang="nl-NL" sz="1100" dirty="0"/>
          </a:p>
          <a:p>
            <a:pPr algn="ctr"/>
            <a:r>
              <a:rPr lang="nl-NL" sz="1100" dirty="0" err="1"/>
              <a:t>HCC_var</a:t>
            </a:r>
            <a:r>
              <a:rPr lang="nl-NL" sz="1100" dirty="0"/>
              <a:t/>
            </a:r>
            <a:br>
              <a:rPr lang="nl-NL" sz="1100" dirty="0"/>
            </a:br>
            <a:r>
              <a:rPr lang="nl-NL" sz="1100" dirty="0" err="1"/>
              <a:t>MCC_mean</a:t>
            </a:r>
            <a:endParaRPr lang="nl-NL" sz="11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nl-NL" sz="1100" dirty="0" err="1"/>
              <a:t>MCC_var</a:t>
            </a:r>
            <a:r>
              <a:rPr lang="nl-NL" sz="11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nl-NL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nl-NL" sz="1100" dirty="0" err="1"/>
              <a:t>HPBL_mean</a:t>
            </a:r>
            <a:r>
              <a:rPr lang="nl-NL" sz="1100" dirty="0"/>
              <a:t/>
            </a:r>
            <a:br>
              <a:rPr lang="nl-NL" sz="1100" dirty="0"/>
            </a:br>
            <a:r>
              <a:rPr lang="nl-NL" sz="1100" dirty="0"/>
              <a:t>T_2M_mean</a:t>
            </a:r>
            <a:br>
              <a:rPr lang="nl-NL" sz="1100" dirty="0"/>
            </a:br>
            <a:r>
              <a:rPr lang="nl-NL" sz="1100" dirty="0"/>
              <a:t>T_2M_var</a:t>
            </a:r>
            <a:endParaRPr lang="nl-N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F81F735-6185-4AD7-80C2-5D6DEFF458E2}"/>
              </a:ext>
            </a:extLst>
          </p:cNvPr>
          <p:cNvSpPr txBox="1"/>
          <p:nvPr/>
        </p:nvSpPr>
        <p:spPr>
          <a:xfrm>
            <a:off x="223218" y="2345500"/>
            <a:ext cx="1541419" cy="10150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1199" dirty="0" err="1"/>
              <a:t>init_time</a:t>
            </a:r>
            <a:endParaRPr lang="nl-NL" sz="1199" dirty="0"/>
          </a:p>
          <a:p>
            <a:pPr algn="ctr"/>
            <a:r>
              <a:rPr lang="nl-NL" sz="1199" dirty="0" err="1"/>
              <a:t>lead_time</a:t>
            </a:r>
            <a:r>
              <a:rPr lang="nl-NL" sz="1199" dirty="0"/>
              <a:t/>
            </a:r>
            <a:br>
              <a:rPr lang="nl-NL" sz="1199" dirty="0"/>
            </a:br>
            <a:r>
              <a:rPr lang="nl-NL" sz="1199" dirty="0" err="1"/>
              <a:t>lat_lon_pair</a:t>
            </a:r>
            <a:endParaRPr lang="nl-NL" sz="1199" dirty="0"/>
          </a:p>
          <a:p>
            <a:pPr algn="ctr"/>
            <a:r>
              <a:rPr lang="nl-NL" sz="1199" dirty="0" err="1"/>
              <a:t>hour_of_day</a:t>
            </a:r>
            <a:r>
              <a:rPr lang="nl-NL" sz="1199" dirty="0"/>
              <a:t/>
            </a:r>
            <a:br>
              <a:rPr lang="nl-NL" sz="1199" dirty="0"/>
            </a:br>
            <a:r>
              <a:rPr lang="nl-NL" sz="1199" dirty="0" err="1"/>
              <a:t>month</a:t>
            </a:r>
            <a:endParaRPr lang="nl-NL" sz="1199" dirty="0"/>
          </a:p>
        </p:txBody>
      </p: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774D36BF-2723-4000-A884-CF3E502B1934}"/>
              </a:ext>
            </a:extLst>
          </p:cNvPr>
          <p:cNvCxnSpPr>
            <a:cxnSpLocks/>
            <a:stCxn id="20" idx="3"/>
            <a:endCxn id="27" idx="1"/>
          </p:cNvCxnSpPr>
          <p:nvPr/>
        </p:nvCxnSpPr>
        <p:spPr bwMode="auto">
          <a:xfrm flipV="1">
            <a:off x="1764637" y="2845606"/>
            <a:ext cx="777473" cy="74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Sprechblase: rechteckig 2">
            <a:extLst>
              <a:ext uri="{FF2B5EF4-FFF2-40B4-BE49-F238E27FC236}">
                <a16:creationId xmlns:a16="http://schemas.microsoft.com/office/drawing/2014/main" id="{3E4FA33E-DE6B-4926-AAAC-D4AC74009C25}"/>
              </a:ext>
            </a:extLst>
          </p:cNvPr>
          <p:cNvSpPr/>
          <p:nvPr/>
        </p:nvSpPr>
        <p:spPr bwMode="auto">
          <a:xfrm>
            <a:off x="3899758" y="733533"/>
            <a:ext cx="1543494" cy="611602"/>
          </a:xfrm>
          <a:prstGeom prst="wedgeRectCallout">
            <a:avLst>
              <a:gd name="adj1" fmla="val -52008"/>
              <a:gd name="adj2" fmla="val 9802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04" tIns="45702" rIns="91404" bIns="45702" numCol="1" rtlCol="0" anchor="t" anchorCtr="0" compatLnSpc="1">
            <a:prstTxWarp prst="textNoShape">
              <a:avLst/>
            </a:prstTxWarp>
          </a:bodyPr>
          <a:lstStyle/>
          <a:p>
            <a:pPr defTabSz="914034"/>
            <a:endParaRPr lang="nl-NL" sz="2099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2EDD787-8B67-4B3D-9A14-2E891EFBCBA1}"/>
              </a:ext>
            </a:extLst>
          </p:cNvPr>
          <p:cNvSpPr txBox="1"/>
          <p:nvPr/>
        </p:nvSpPr>
        <p:spPr>
          <a:xfrm>
            <a:off x="3856175" y="760588"/>
            <a:ext cx="1654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CLC</a:t>
            </a:r>
            <a:r>
              <a:rPr lang="nl-NL" sz="1400" dirty="0">
                <a:solidFill>
                  <a:srgbClr val="FF0000"/>
                </a:solidFill>
              </a:rPr>
              <a:t>X</a:t>
            </a:r>
            <a:r>
              <a:rPr lang="nl-NL" sz="1400" dirty="0"/>
              <a:t>: COSMO-E</a:t>
            </a:r>
            <a:br>
              <a:rPr lang="nl-NL" sz="1400" dirty="0"/>
            </a:br>
            <a:r>
              <a:rPr lang="nl-NL" sz="1400" dirty="0">
                <a:solidFill>
                  <a:srgbClr val="FF0000"/>
                </a:solidFill>
              </a:rPr>
              <a:t>X</a:t>
            </a:r>
            <a:r>
              <a:rPr lang="nl-NL" sz="1400" dirty="0"/>
              <a:t>CC:   IFS (+12)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230AFAF-D02D-45C7-9CAC-ABE381F0D2EC}"/>
              </a:ext>
            </a:extLst>
          </p:cNvPr>
          <p:cNvSpPr txBox="1"/>
          <p:nvPr/>
        </p:nvSpPr>
        <p:spPr>
          <a:xfrm>
            <a:off x="1710503" y="2649315"/>
            <a:ext cx="83161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25" b="1" dirty="0" err="1"/>
              <a:t>embeddings</a:t>
            </a:r>
            <a:endParaRPr lang="nl-NL" sz="825" b="1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B8384A6-DBB6-44D0-9449-032DA2084C09}"/>
              </a:ext>
            </a:extLst>
          </p:cNvPr>
          <p:cNvSpPr txBox="1"/>
          <p:nvPr/>
        </p:nvSpPr>
        <p:spPr>
          <a:xfrm>
            <a:off x="4278440" y="2626547"/>
            <a:ext cx="136476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25" b="1" dirty="0" err="1"/>
              <a:t>Dense</a:t>
            </a:r>
            <a:r>
              <a:rPr lang="nl-NL" sz="825" b="1" dirty="0"/>
              <a:t> </a:t>
            </a:r>
            <a:r>
              <a:rPr lang="nl-NL" sz="825" b="1" dirty="0" err="1"/>
              <a:t>neural</a:t>
            </a:r>
            <a:r>
              <a:rPr lang="nl-NL" sz="825" b="1" dirty="0"/>
              <a:t> </a:t>
            </a:r>
            <a:r>
              <a:rPr lang="nl-NL" sz="825" b="1" dirty="0" err="1"/>
              <a:t>network</a:t>
            </a:r>
            <a:endParaRPr lang="nl-NL" sz="825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69494AC-B700-4C99-B4AD-F8D26BA47E7F}"/>
              </a:ext>
            </a:extLst>
          </p:cNvPr>
          <p:cNvSpPr txBox="1"/>
          <p:nvPr/>
        </p:nvSpPr>
        <p:spPr>
          <a:xfrm>
            <a:off x="4278440" y="2852066"/>
            <a:ext cx="136476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825" b="1" dirty="0"/>
              <a:t>15 830 121 parameters</a:t>
            </a:r>
          </a:p>
        </p:txBody>
      </p:sp>
    </p:spTree>
    <p:extLst>
      <p:ext uri="{BB962C8B-B14F-4D97-AF65-F5344CB8AC3E}">
        <p14:creationId xmlns:p14="http://schemas.microsoft.com/office/powerpoint/2010/main" val="3948462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079FD15-2E80-4B32-8C46-637BD00A9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20" t="39869" r="24339" b="23922"/>
          <a:stretch/>
        </p:blipFill>
        <p:spPr>
          <a:xfrm>
            <a:off x="70693" y="2273665"/>
            <a:ext cx="4453481" cy="19961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503" y="186642"/>
            <a:ext cx="7513072" cy="70780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Example forecasts </a:t>
            </a:r>
            <a:r>
              <a:rPr lang="en-GB" sz="1200" dirty="0"/>
              <a:t>(</a:t>
            </a:r>
            <a:r>
              <a:rPr lang="en-GB" sz="1200" dirty="0" err="1"/>
              <a:t>init</a:t>
            </a:r>
            <a:r>
              <a:rPr lang="en-GB" sz="1200" dirty="0"/>
              <a:t> time 2019.02.22 12:00, lead time 22)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7049FF-24EE-482C-AE70-31C152C94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79" t="34511" r="22647" b="29672"/>
          <a:stretch/>
        </p:blipFill>
        <p:spPr>
          <a:xfrm>
            <a:off x="73631" y="820491"/>
            <a:ext cx="2935410" cy="131207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4DB8436-B109-4B98-8371-AF1BC5F7A1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80" t="41699" r="22647" b="21569"/>
          <a:stretch/>
        </p:blipFill>
        <p:spPr>
          <a:xfrm>
            <a:off x="3107231" y="820490"/>
            <a:ext cx="2935411" cy="134559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C088E02-9F70-4745-90EB-1FFF6D3B07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67" t="39477" r="24559" b="24183"/>
          <a:stretch/>
        </p:blipFill>
        <p:spPr>
          <a:xfrm>
            <a:off x="6134961" y="814784"/>
            <a:ext cx="2935412" cy="13312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40651F-04D4-429A-BF84-A47315CC96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220" t="39869" r="24339" b="23922"/>
          <a:stretch/>
        </p:blipFill>
        <p:spPr>
          <a:xfrm>
            <a:off x="4553648" y="2273665"/>
            <a:ext cx="4453481" cy="199614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E243AF9-0ABB-48FC-B1E4-9E461A812975}"/>
              </a:ext>
            </a:extLst>
          </p:cNvPr>
          <p:cNvSpPr txBox="1"/>
          <p:nvPr/>
        </p:nvSpPr>
        <p:spPr>
          <a:xfrm>
            <a:off x="652183" y="778031"/>
            <a:ext cx="1567108" cy="123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" dirty="0"/>
              <a:t>ob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39F24FA-312C-470C-B7FC-E09358597199}"/>
              </a:ext>
            </a:extLst>
          </p:cNvPr>
          <p:cNvSpPr txBox="1"/>
          <p:nvPr/>
        </p:nvSpPr>
        <p:spPr>
          <a:xfrm>
            <a:off x="3101359" y="780447"/>
            <a:ext cx="2512787" cy="123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sz="2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26945B7-E6CB-4733-91BA-3CCE88520BB4}"/>
              </a:ext>
            </a:extLst>
          </p:cNvPr>
          <p:cNvSpPr txBox="1"/>
          <p:nvPr/>
        </p:nvSpPr>
        <p:spPr>
          <a:xfrm>
            <a:off x="6187788" y="783896"/>
            <a:ext cx="2512787" cy="123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sz="2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15BD4AC-F5E7-4CC8-8257-E02859B7415D}"/>
              </a:ext>
            </a:extLst>
          </p:cNvPr>
          <p:cNvSpPr txBox="1"/>
          <p:nvPr/>
        </p:nvSpPr>
        <p:spPr>
          <a:xfrm>
            <a:off x="4587774" y="2287113"/>
            <a:ext cx="3843532" cy="1054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sz="2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887ADC5-1893-43E8-A0A6-47980D972F36}"/>
              </a:ext>
            </a:extLst>
          </p:cNvPr>
          <p:cNvSpPr txBox="1"/>
          <p:nvPr/>
        </p:nvSpPr>
        <p:spPr>
          <a:xfrm>
            <a:off x="242469" y="2273665"/>
            <a:ext cx="3661090" cy="112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nl-NL" sz="2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39721C1-C05C-470E-A99B-9BBCD9C1F190}"/>
              </a:ext>
            </a:extLst>
          </p:cNvPr>
          <p:cNvSpPr txBox="1"/>
          <p:nvPr/>
        </p:nvSpPr>
        <p:spPr>
          <a:xfrm>
            <a:off x="860765" y="652097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 err="1"/>
              <a:t>observation</a:t>
            </a:r>
            <a:endParaRPr lang="nl-NL" sz="14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1C44C58-6569-4281-AAD0-3645F6CFFB4A}"/>
              </a:ext>
            </a:extLst>
          </p:cNvPr>
          <p:cNvSpPr txBox="1"/>
          <p:nvPr/>
        </p:nvSpPr>
        <p:spPr>
          <a:xfrm>
            <a:off x="3903559" y="652097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/>
              <a:t>COSMO-E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E4B27D1-E845-4414-B166-9CA94367633A}"/>
              </a:ext>
            </a:extLst>
          </p:cNvPr>
          <p:cNvSpPr txBox="1"/>
          <p:nvPr/>
        </p:nvSpPr>
        <p:spPr>
          <a:xfrm>
            <a:off x="6716624" y="630643"/>
            <a:ext cx="1465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 err="1"/>
              <a:t>gEMOS</a:t>
            </a:r>
            <a:r>
              <a:rPr lang="nl-NL" sz="1400" dirty="0"/>
              <a:t> (+ECC)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DD37AE8-D2F2-4E3E-A1F1-2048038EE09F}"/>
              </a:ext>
            </a:extLst>
          </p:cNvPr>
          <p:cNvSpPr txBox="1"/>
          <p:nvPr/>
        </p:nvSpPr>
        <p:spPr>
          <a:xfrm>
            <a:off x="1176519" y="2146015"/>
            <a:ext cx="1778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dirty="0" err="1"/>
              <a:t>dense</a:t>
            </a:r>
            <a:r>
              <a:rPr lang="nl-NL" sz="1400" dirty="0"/>
              <a:t> NN (no ECC)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9E6359E-0B80-433D-B693-3709EBEEEEBC}"/>
              </a:ext>
            </a:extLst>
          </p:cNvPr>
          <p:cNvSpPr txBox="1"/>
          <p:nvPr/>
        </p:nvSpPr>
        <p:spPr>
          <a:xfrm>
            <a:off x="5805793" y="2139848"/>
            <a:ext cx="1633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 err="1"/>
              <a:t>dense</a:t>
            </a:r>
            <a:r>
              <a:rPr lang="nl-NL" sz="1400" dirty="0"/>
              <a:t> NN (+ECC)</a:t>
            </a:r>
          </a:p>
        </p:txBody>
      </p:sp>
    </p:spTree>
    <p:extLst>
      <p:ext uri="{BB962C8B-B14F-4D97-AF65-F5344CB8AC3E}">
        <p14:creationId xmlns:p14="http://schemas.microsoft.com/office/powerpoint/2010/main" val="2282390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018E6C95-32E4-4002-8C79-9B2946FFC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55" y="2230296"/>
            <a:ext cx="2063348" cy="146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454C8C2-529E-47FC-A250-D4D2DCB3F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58" y="770265"/>
            <a:ext cx="2063350" cy="146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1E47B2B-2F52-44A6-A1C1-4C4E6C446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88" y="2233559"/>
            <a:ext cx="2063348" cy="146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A32D2FD-5BBE-4C3A-853A-5A10F7B19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45" y="770266"/>
            <a:ext cx="2063348" cy="146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B3BCF835-5D21-49C9-8D20-557B65576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88" y="770265"/>
            <a:ext cx="2063350" cy="146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C82FF2C8-CAD4-418E-B79F-A3C83F4A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903" y="2233560"/>
            <a:ext cx="2063350" cy="146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5044806B-56D7-4728-8AA8-F76ADE8C6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179" y="2223034"/>
            <a:ext cx="2063350" cy="146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940FAC5B-05AC-4E48-BDCF-FE7847630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063" y="770265"/>
            <a:ext cx="2063350" cy="146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/>
          <a:p>
            <a:r>
              <a:rPr lang="de-CH" sz="2800" dirty="0"/>
              <a:t>PIT </a:t>
            </a:r>
            <a:r>
              <a:rPr lang="de-CH" sz="2800" dirty="0" err="1"/>
              <a:t>histograms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3410083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627188" y="185738"/>
            <a:ext cx="7516812" cy="708025"/>
          </a:xfrm>
          <a:prstGeom prst="rect">
            <a:avLst/>
          </a:prstGeom>
        </p:spPr>
        <p:txBody>
          <a:bodyPr/>
          <a:lstStyle/>
          <a:p>
            <a:r>
              <a:rPr lang="fr-CH" sz="8800" dirty="0" smtClean="0"/>
              <a:t>Wind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82302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297690" y="1032070"/>
            <a:ext cx="4808002" cy="3234089"/>
            <a:chOff x="4395226" y="1025974"/>
            <a:chExt cx="4808002" cy="323408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1"/>
            <a:stretch/>
          </p:blipFill>
          <p:spPr>
            <a:xfrm>
              <a:off x="4660392" y="1025974"/>
              <a:ext cx="4398398" cy="321347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610968" y="4013842"/>
              <a:ext cx="11256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CH" sz="1000" dirty="0" smtClean="0"/>
                <a:t>time → </a:t>
              </a:r>
              <a:endParaRPr lang="en-US" sz="1000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3955507" y="3212283"/>
              <a:ext cx="11256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CH" sz="1000" dirty="0" err="1" smtClean="0"/>
                <a:t>stations</a:t>
              </a:r>
              <a:r>
                <a:rPr lang="it-CH" sz="1000" dirty="0" smtClean="0"/>
                <a:t> → </a:t>
              </a:r>
              <a:endParaRPr lang="en-US" sz="1000" dirty="0"/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8304970" y="2246533"/>
              <a:ext cx="15502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CH" sz="1000" dirty="0" smtClean="0"/>
                <a:t>log </a:t>
              </a:r>
              <a:r>
                <a:rPr lang="it-CH" sz="1000" dirty="0" err="1" smtClean="0"/>
                <a:t>hourly</a:t>
              </a:r>
              <a:r>
                <a:rPr lang="it-CH" sz="1000" dirty="0" smtClean="0"/>
                <a:t> </a:t>
              </a:r>
              <a:r>
                <a:rPr lang="it-CH" sz="1000" dirty="0" err="1" smtClean="0"/>
                <a:t>wind</a:t>
              </a:r>
              <a:r>
                <a:rPr lang="it-CH" sz="1000" dirty="0" smtClean="0"/>
                <a:t> </a:t>
              </a:r>
              <a:r>
                <a:rPr lang="it-CH" sz="1000" dirty="0" err="1" smtClean="0"/>
                <a:t>speed</a:t>
              </a:r>
              <a:r>
                <a:rPr lang="it-CH" sz="1000" dirty="0" smtClean="0"/>
                <a:t> </a:t>
              </a:r>
              <a:endParaRPr lang="en-US" sz="1000" dirty="0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85226" y="1394460"/>
            <a:ext cx="3968427" cy="2509860"/>
          </a:xfrm>
        </p:spPr>
        <p:txBody>
          <a:bodyPr/>
          <a:lstStyle/>
          <a:p>
            <a:r>
              <a:rPr lang="en-US" dirty="0" err="1" smtClean="0"/>
              <a:t>MeteoSwiss</a:t>
            </a:r>
            <a:r>
              <a:rPr lang="en-US" dirty="0" smtClean="0"/>
              <a:t> and partner measurement networks </a:t>
            </a:r>
            <a:r>
              <a:rPr lang="en-US" sz="1000" dirty="0" smtClean="0"/>
              <a:t>(e.g. SLF, DWD, ZAMG, …)</a:t>
            </a:r>
          </a:p>
          <a:p>
            <a:r>
              <a:rPr lang="it-CH" dirty="0" err="1"/>
              <a:t>hourly</a:t>
            </a:r>
            <a:r>
              <a:rPr lang="it-CH" dirty="0"/>
              <a:t> </a:t>
            </a:r>
            <a:r>
              <a:rPr lang="it-CH" dirty="0" err="1" smtClean="0"/>
              <a:t>observations</a:t>
            </a:r>
            <a:r>
              <a:rPr lang="it-CH" dirty="0"/>
              <a:t> </a:t>
            </a:r>
            <a:r>
              <a:rPr lang="it-CH" dirty="0" smtClean="0"/>
              <a:t>of </a:t>
            </a:r>
            <a:r>
              <a:rPr lang="it-CH" dirty="0" err="1" smtClean="0"/>
              <a:t>wind</a:t>
            </a:r>
            <a:r>
              <a:rPr lang="it-CH" dirty="0" smtClean="0"/>
              <a:t> </a:t>
            </a:r>
            <a:r>
              <a:rPr lang="it-CH" dirty="0" err="1" smtClean="0"/>
              <a:t>speed</a:t>
            </a:r>
            <a:r>
              <a:rPr lang="it-CH" dirty="0" smtClean="0"/>
              <a:t>, </a:t>
            </a:r>
            <a:r>
              <a:rPr lang="it-CH" dirty="0" err="1" smtClean="0"/>
              <a:t>gust</a:t>
            </a:r>
            <a:r>
              <a:rPr lang="it-CH" dirty="0" smtClean="0"/>
              <a:t>, and </a:t>
            </a:r>
            <a:r>
              <a:rPr lang="it-CH" dirty="0" err="1" smtClean="0"/>
              <a:t>direction</a:t>
            </a:r>
            <a:endParaRPr lang="en-US" dirty="0"/>
          </a:p>
          <a:p>
            <a:r>
              <a:rPr lang="en-US" dirty="0" smtClean="0"/>
              <a:t>ca. 500 surface stations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Sequential split in time (50-25-25).</a:t>
            </a:r>
          </a:p>
          <a:p>
            <a:r>
              <a:rPr lang="en-US" dirty="0" smtClean="0"/>
              <a:t>Randomized split in space (60-20-20).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0836" y="194179"/>
            <a:ext cx="6397609" cy="593216"/>
          </a:xfrm>
        </p:spPr>
        <p:txBody>
          <a:bodyPr/>
          <a:lstStyle/>
          <a:p>
            <a:r>
              <a:rPr lang="it-CH" dirty="0" smtClean="0"/>
              <a:t>Reference </a:t>
            </a:r>
            <a:r>
              <a:rPr lang="it-CH" dirty="0" err="1" smtClean="0"/>
              <a:t>observations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543806" y="2778104"/>
            <a:ext cx="4337284" cy="69660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dirty="0" err="1" smtClean="0">
                <a:solidFill>
                  <a:srgbClr val="FF0000"/>
                </a:solidFill>
              </a:rPr>
              <a:t>MeteoSwiss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80987" y="805809"/>
            <a:ext cx="4263452" cy="3007265"/>
            <a:chOff x="4648223" y="736721"/>
            <a:chExt cx="4263452" cy="3007265"/>
          </a:xfrm>
        </p:grpSpPr>
        <p:sp>
          <p:nvSpPr>
            <p:cNvPr id="4" name="Rectangle 3"/>
            <p:cNvSpPr/>
            <p:nvPr/>
          </p:nvSpPr>
          <p:spPr bwMode="auto">
            <a:xfrm>
              <a:off x="4648223" y="1065115"/>
              <a:ext cx="2160000" cy="2678871"/>
            </a:xfrm>
            <a:prstGeom prst="rect">
              <a:avLst/>
            </a:prstGeom>
            <a:solidFill>
              <a:schemeClr val="bg1">
                <a:alpha val="52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806457" y="1065114"/>
              <a:ext cx="1080000" cy="2678871"/>
            </a:xfrm>
            <a:prstGeom prst="rect">
              <a:avLst/>
            </a:prstGeom>
            <a:solidFill>
              <a:schemeClr val="bg1">
                <a:alpha val="52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885675" y="1065114"/>
              <a:ext cx="1026000" cy="2678871"/>
            </a:xfrm>
            <a:prstGeom prst="rect">
              <a:avLst/>
            </a:prstGeom>
            <a:solidFill>
              <a:schemeClr val="bg1">
                <a:alpha val="52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257581" y="736721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CH" sz="1400" dirty="0" err="1" smtClean="0"/>
                <a:t>train</a:t>
              </a:r>
              <a:r>
                <a:rPr lang="it-CH" sz="1400" dirty="0" smtClean="0"/>
                <a:t> 50%</a:t>
              </a:r>
              <a:endParaRPr lang="en-US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60776" y="736721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CH" sz="1400" dirty="0" smtClean="0"/>
                <a:t>val 25%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85229" y="736721"/>
              <a:ext cx="881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CH" sz="1400" dirty="0" smtClean="0"/>
                <a:t>test 25%</a:t>
              </a:r>
              <a:endParaRPr lang="en-US" sz="1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15973" y="797133"/>
            <a:ext cx="4737662" cy="3011938"/>
            <a:chOff x="4121099" y="790890"/>
            <a:chExt cx="4737662" cy="3011938"/>
          </a:xfrm>
        </p:grpSpPr>
        <p:sp>
          <p:nvSpPr>
            <p:cNvPr id="22" name="Rectangle 21"/>
            <p:cNvSpPr/>
            <p:nvPr/>
          </p:nvSpPr>
          <p:spPr bwMode="auto">
            <a:xfrm>
              <a:off x="4594769" y="2182828"/>
              <a:ext cx="4262042" cy="16200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593359" y="1127935"/>
              <a:ext cx="4262042" cy="512277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596719" y="1640212"/>
              <a:ext cx="4262042" cy="54261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16200000">
              <a:off x="3804346" y="2850177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CH" sz="1400" dirty="0" err="1" smtClean="0"/>
                <a:t>train</a:t>
              </a:r>
              <a:r>
                <a:rPr lang="it-CH" sz="1400" dirty="0" smtClean="0"/>
                <a:t> 60%</a:t>
              </a:r>
              <a:endParaRPr lang="en-US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3863657" y="1851791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CH" sz="1400" dirty="0" smtClean="0"/>
                <a:t>val 20%</a:t>
              </a:r>
              <a:endParaRPr lang="en-US" sz="1400" dirty="0"/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3836952" y="1077988"/>
              <a:ext cx="881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CH" sz="1400" dirty="0" smtClean="0"/>
                <a:t>test 20%</a:t>
              </a:r>
              <a:endParaRPr lang="en-US" sz="1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593359" y="2182827"/>
              <a:ext cx="2158234" cy="162000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CH" sz="1000" dirty="0"/>
                <a:t>300 </a:t>
              </a:r>
              <a:r>
                <a:rPr lang="it-CH" sz="1000" dirty="0" err="1"/>
                <a:t>stations</a:t>
              </a:r>
              <a:endParaRPr lang="it-CH" sz="1000" dirty="0"/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CH" sz="1000" dirty="0" smtClean="0"/>
                <a:t>1.6 </a:t>
              </a:r>
              <a:r>
                <a:rPr lang="it-CH" sz="1000" dirty="0" err="1"/>
                <a:t>years</a:t>
              </a:r>
              <a:endParaRPr lang="en-US" sz="1000" dirty="0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6751593" y="1640211"/>
              <a:ext cx="1077268" cy="54261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CH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100 </a:t>
              </a:r>
              <a:r>
                <a:rPr kumimoji="0" lang="it-CH" sz="1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stations</a:t>
              </a:r>
              <a:endParaRPr kumimoji="0" lang="it-CH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CH" sz="1000" dirty="0" smtClean="0"/>
                <a:t>0.8 </a:t>
              </a:r>
              <a:r>
                <a:rPr lang="it-CH" sz="1000" dirty="0" err="1" smtClean="0"/>
                <a:t>years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814369" y="1119150"/>
              <a:ext cx="1024011" cy="51705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CH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100 </a:t>
              </a:r>
              <a:r>
                <a:rPr kumimoji="0" lang="it-CH" sz="1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stations</a:t>
              </a:r>
              <a:endParaRPr kumimoji="0" lang="it-CH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CH" sz="1000" dirty="0" smtClean="0"/>
                <a:t>0.8 </a:t>
              </a:r>
              <a:r>
                <a:rPr lang="it-CH" sz="1000" dirty="0" err="1" smtClean="0"/>
                <a:t>years</a:t>
              </a:r>
              <a:endPara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731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Use neural networks to fit the parameters of the conditional probability distribution of the target variable.</a:t>
            </a:r>
          </a:p>
          <a:p>
            <a:r>
              <a:rPr lang="en-US" dirty="0" smtClean="0"/>
              <a:t>Only predictors at the point of interest are considered.</a:t>
            </a:r>
          </a:p>
          <a:p>
            <a:r>
              <a:rPr lang="it-CH" dirty="0" smtClean="0"/>
              <a:t>Model </a:t>
            </a:r>
            <a:r>
              <a:rPr lang="it-CH" dirty="0" err="1" smtClean="0"/>
              <a:t>selection</a:t>
            </a:r>
            <a:r>
              <a:rPr lang="it-CH" dirty="0"/>
              <a:t> </a:t>
            </a:r>
            <a:r>
              <a:rPr lang="it-CH" dirty="0" smtClean="0"/>
              <a:t>and </a:t>
            </a:r>
            <a:r>
              <a:rPr lang="it-CH" dirty="0" err="1" smtClean="0"/>
              <a:t>evaluation</a:t>
            </a:r>
            <a:r>
              <a:rPr lang="en-US" dirty="0" smtClean="0"/>
              <a:t> completely outside of the training data.</a:t>
            </a:r>
          </a:p>
          <a:p>
            <a:r>
              <a:rPr lang="en-US" dirty="0"/>
              <a:t>Fit a truly global model, fitting a single model for all locations and </a:t>
            </a:r>
            <a:r>
              <a:rPr lang="en-US" dirty="0" err="1"/>
              <a:t>leadtimes</a:t>
            </a:r>
            <a:r>
              <a:rPr lang="en-US" dirty="0"/>
              <a:t>.</a:t>
            </a:r>
          </a:p>
          <a:p>
            <a:endParaRPr lang="de-CH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Approach</a:t>
            </a:r>
            <a:endParaRPr lang="de-CH" dirty="0"/>
          </a:p>
        </p:txBody>
      </p:sp>
      <p:sp>
        <p:nvSpPr>
          <p:cNvPr id="8" name="TextBox 7"/>
          <p:cNvSpPr txBox="1"/>
          <p:nvPr/>
        </p:nvSpPr>
        <p:spPr>
          <a:xfrm>
            <a:off x="3008445" y="3258542"/>
            <a:ext cx="33514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Forecast</a:t>
            </a:r>
            <a:r>
              <a:rPr lang="fr-CH" dirty="0" smtClean="0"/>
              <a:t>(</a:t>
            </a:r>
            <a:r>
              <a:rPr lang="fr-CH" dirty="0" err="1" smtClean="0"/>
              <a:t>x,y,z,t,predictors</a:t>
            </a:r>
            <a:r>
              <a:rPr lang="fr-CH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0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638726" y="925513"/>
            <a:ext cx="4923630" cy="227811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Use a neural network to predict the parameters of the conditional probability distribution: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Select target variable </a:t>
            </a:r>
            <a:r>
              <a:rPr lang="en-US" sz="1000" dirty="0"/>
              <a:t>(wind speed)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Select input features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Select parametric distribution </a:t>
            </a:r>
            <a:r>
              <a:rPr lang="en-US" sz="1000" dirty="0" smtClean="0"/>
              <a:t>(e.g., Gamma for wind speed and gust)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Select neural network architecture </a:t>
            </a:r>
            <a:r>
              <a:rPr lang="en-US" sz="1000" dirty="0" smtClean="0"/>
              <a:t>(the output nodes represent the parameters of the target distribution)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400" dirty="0" smtClean="0"/>
              <a:t>Select loss function </a:t>
            </a:r>
            <a:r>
              <a:rPr lang="en-US" sz="1000" dirty="0" smtClean="0"/>
              <a:t>(CRPS)</a:t>
            </a:r>
          </a:p>
          <a:p>
            <a:pPr marL="800100" lvl="1" indent="-342900">
              <a:buFont typeface="+mj-lt"/>
              <a:buAutoNum type="arabicPeriod"/>
            </a:pPr>
            <a:endParaRPr lang="it-CH" sz="1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err="1" smtClean="0"/>
              <a:t>Probabilistic</a:t>
            </a:r>
            <a:r>
              <a:rPr lang="it-CH" dirty="0" smtClean="0"/>
              <a:t> </a:t>
            </a:r>
            <a:r>
              <a:rPr lang="it-CH" dirty="0" err="1" smtClean="0"/>
              <a:t>deep</a:t>
            </a:r>
            <a:r>
              <a:rPr lang="it-CH" dirty="0" smtClean="0"/>
              <a:t> </a:t>
            </a:r>
            <a:r>
              <a:rPr lang="it-CH" dirty="0" err="1" smtClean="0"/>
              <a:t>learning</a:t>
            </a:r>
            <a:r>
              <a:rPr lang="it-CH" dirty="0" smtClean="0"/>
              <a:t>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6697924" y="1867541"/>
            <a:ext cx="1579573" cy="1218751"/>
            <a:chOff x="6393435" y="621346"/>
            <a:chExt cx="1657566" cy="14138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93435" y="751181"/>
              <a:ext cx="1657566" cy="128399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338947" y="621346"/>
              <a:ext cx="7120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© </a:t>
              </a:r>
              <a:r>
                <a:rPr lang="it-CH" sz="800" dirty="0" err="1"/>
                <a:t>wikipedia</a:t>
              </a:r>
              <a:endParaRPr lang="en-US" sz="800" dirty="0"/>
            </a:p>
          </p:txBody>
        </p:sp>
      </p:grpSp>
      <p:sp>
        <p:nvSpPr>
          <p:cNvPr id="9" name="AutoShape 2" descr="Risultati immagini per google tensorflow"/>
          <p:cNvSpPr>
            <a:spLocks noChangeAspect="1" noChangeArrowheads="1"/>
          </p:cNvSpPr>
          <p:nvPr/>
        </p:nvSpPr>
        <p:spPr bwMode="auto">
          <a:xfrm>
            <a:off x="155575" y="-846138"/>
            <a:ext cx="164782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947" y="3171905"/>
            <a:ext cx="2053999" cy="1030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3" t="26349" r="8085" b="26473"/>
          <a:stretch/>
        </p:blipFill>
        <p:spPr>
          <a:xfrm>
            <a:off x="6587710" y="820838"/>
            <a:ext cx="1800000" cy="961798"/>
          </a:xfrm>
          <a:prstGeom prst="rect">
            <a:avLst/>
          </a:prstGeom>
        </p:spPr>
      </p:pic>
      <p:sp>
        <p:nvSpPr>
          <p:cNvPr id="12" name="Text Placeholder 1"/>
          <p:cNvSpPr txBox="1">
            <a:spLocks/>
          </p:cNvSpPr>
          <p:nvPr/>
        </p:nvSpPr>
        <p:spPr>
          <a:xfrm>
            <a:off x="638726" y="3354513"/>
            <a:ext cx="4923630" cy="1131532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9525" indent="0">
              <a:buNone/>
            </a:pPr>
            <a:r>
              <a:rPr lang="it-CH" dirty="0"/>
              <a:t>Model </a:t>
            </a:r>
            <a:r>
              <a:rPr lang="it-CH" dirty="0" err="1" smtClean="0"/>
              <a:t>selection</a:t>
            </a:r>
            <a:r>
              <a:rPr lang="it-CH" dirty="0" smtClean="0"/>
              <a:t> </a:t>
            </a:r>
            <a:r>
              <a:rPr lang="it-CH" dirty="0" err="1" smtClean="0"/>
              <a:t>based</a:t>
            </a:r>
            <a:r>
              <a:rPr lang="it-CH" dirty="0" smtClean="0"/>
              <a:t> on the </a:t>
            </a:r>
            <a:r>
              <a:rPr lang="it-CH" dirty="0" err="1" smtClean="0"/>
              <a:t>validation</a:t>
            </a:r>
            <a:r>
              <a:rPr lang="it-CH" dirty="0" smtClean="0"/>
              <a:t> set. </a:t>
            </a:r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63644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80845" y="1144438"/>
            <a:ext cx="6006991" cy="2624874"/>
          </a:xfrm>
        </p:spPr>
        <p:txBody>
          <a:bodyPr/>
          <a:lstStyle/>
          <a:p>
            <a:r>
              <a:rPr lang="en-US" dirty="0" smtClean="0"/>
              <a:t>Various topographic features are extracted from a 50 m DEM.</a:t>
            </a:r>
          </a:p>
          <a:p>
            <a:r>
              <a:rPr lang="en-US" dirty="0" smtClean="0"/>
              <a:t>E.g., Topographic Position Index (TPI) provides the altitude difference w.r.t. to surrounding neighborhood. </a:t>
            </a:r>
          </a:p>
          <a:p>
            <a:r>
              <a:rPr lang="en-US" dirty="0" smtClean="0"/>
              <a:t>Descriptors are computed at different spatial scales.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 err="1" smtClean="0"/>
              <a:t>Topographical</a:t>
            </a:r>
            <a:r>
              <a:rPr lang="it-CH" dirty="0" smtClean="0"/>
              <a:t> </a:t>
            </a:r>
            <a:r>
              <a:rPr lang="it-CH" dirty="0" err="1" smtClean="0"/>
              <a:t>descriptors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1"/>
          <a:stretch/>
        </p:blipFill>
        <p:spPr>
          <a:xfrm>
            <a:off x="146625" y="2723163"/>
            <a:ext cx="2379804" cy="180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54"/>
          <a:stretch/>
        </p:blipFill>
        <p:spPr>
          <a:xfrm>
            <a:off x="4827455" y="2723163"/>
            <a:ext cx="2041983" cy="1816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4"/>
          <a:stretch/>
        </p:blipFill>
        <p:spPr>
          <a:xfrm>
            <a:off x="6881028" y="2723163"/>
            <a:ext cx="2032136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1"/>
          <a:stretch/>
        </p:blipFill>
        <p:spPr>
          <a:xfrm>
            <a:off x="7152087" y="5542563"/>
            <a:ext cx="2043774" cy="180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4695" y="2371695"/>
            <a:ext cx="503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CH" sz="1000" dirty="0" smtClean="0"/>
              <a:t>TPI </a:t>
            </a:r>
          </a:p>
          <a:p>
            <a:pPr algn="ctr"/>
            <a:r>
              <a:rPr lang="it-CH" sz="1000" dirty="0" smtClean="0"/>
              <a:t>500m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5422134" y="2397226"/>
            <a:ext cx="595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CH" sz="1000" dirty="0" err="1" smtClean="0"/>
              <a:t>aspect</a:t>
            </a:r>
            <a:r>
              <a:rPr lang="it-CH" sz="1000" dirty="0" smtClean="0"/>
              <a:t> </a:t>
            </a:r>
          </a:p>
          <a:p>
            <a:pPr algn="ctr"/>
            <a:r>
              <a:rPr lang="it-CH" sz="1000" dirty="0" smtClean="0"/>
              <a:t>1000m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6820038" y="2397226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CH" sz="1000" dirty="0" smtClean="0"/>
              <a:t>Valley Index (</a:t>
            </a:r>
            <a:r>
              <a:rPr lang="it-CH" sz="1000" dirty="0"/>
              <a:t>Schaer 2019</a:t>
            </a:r>
            <a:r>
              <a:rPr lang="it-CH" sz="1000" dirty="0" smtClean="0"/>
              <a:t>) </a:t>
            </a:r>
          </a:p>
          <a:p>
            <a:pPr algn="ctr"/>
            <a:r>
              <a:rPr lang="it-CH" sz="1000" dirty="0" smtClean="0"/>
              <a:t>1000m</a:t>
            </a:r>
            <a:endParaRPr lang="en-US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7446593" y="5216626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CH" sz="1000" dirty="0" smtClean="0"/>
              <a:t>S-N derivative </a:t>
            </a:r>
          </a:p>
          <a:p>
            <a:pPr algn="ctr"/>
            <a:r>
              <a:rPr lang="it-CH" sz="1000" dirty="0" smtClean="0"/>
              <a:t>1000m</a:t>
            </a:r>
            <a:endParaRPr lang="en-US" sz="1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4760" y="643909"/>
            <a:ext cx="1684671" cy="14678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/>
          <a:stretch/>
        </p:blipFill>
        <p:spPr>
          <a:xfrm>
            <a:off x="2455865" y="2723163"/>
            <a:ext cx="2360000" cy="180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48767" y="2397226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CH" sz="1000" dirty="0" smtClean="0"/>
              <a:t>TPI</a:t>
            </a:r>
          </a:p>
          <a:p>
            <a:pPr algn="ctr"/>
            <a:r>
              <a:rPr lang="it-CH" sz="1000" dirty="0"/>
              <a:t>2</a:t>
            </a:r>
            <a:r>
              <a:rPr lang="it-CH" sz="1000" dirty="0" smtClean="0"/>
              <a:t>000m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7314153" y="1929006"/>
            <a:ext cx="93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2000" dirty="0" smtClean="0"/>
              <a:t>↔ </a:t>
            </a:r>
            <a:r>
              <a:rPr lang="it-CH" sz="1200" dirty="0" smtClean="0"/>
              <a:t>50 km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885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06983" y="784415"/>
            <a:ext cx="431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dirty="0" err="1" smtClean="0"/>
              <a:t>coe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557657" y="809621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dirty="0" err="1" smtClean="0"/>
              <a:t>coe+dem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090780" y="804685"/>
            <a:ext cx="1196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dirty="0" err="1" smtClean="0"/>
              <a:t>coe+dem+hdiff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847484" y="664173"/>
            <a:ext cx="1196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dirty="0" err="1" smtClean="0"/>
              <a:t>coe+dem+hdiff</a:t>
            </a:r>
            <a:endParaRPr lang="it-CH" sz="1200" dirty="0" smtClean="0"/>
          </a:p>
          <a:p>
            <a:r>
              <a:rPr lang="it-CH" sz="1200" dirty="0" smtClean="0"/>
              <a:t>+tpi500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434547" y="609438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200" dirty="0" err="1" smtClean="0"/>
              <a:t>coe+dem+hdiff</a:t>
            </a:r>
            <a:endParaRPr lang="it-CH" sz="1200" dirty="0" smtClean="0"/>
          </a:p>
          <a:p>
            <a:r>
              <a:rPr lang="it-CH" sz="1200" dirty="0" smtClean="0"/>
              <a:t>+tpi500+tpi2000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7" r="51235" b="5061"/>
          <a:stretch/>
        </p:blipFill>
        <p:spPr>
          <a:xfrm>
            <a:off x="7344000" y="1082793"/>
            <a:ext cx="1800000" cy="3271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578001" y="1517563"/>
            <a:ext cx="1489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000" dirty="0" smtClean="0"/>
              <a:t>MLPP </a:t>
            </a:r>
            <a:r>
              <a:rPr lang="it-CH" sz="1000" dirty="0" err="1" smtClean="0"/>
              <a:t>max</a:t>
            </a:r>
            <a:r>
              <a:rPr lang="it-CH" sz="1000" dirty="0" smtClean="0"/>
              <a:t> </a:t>
            </a:r>
            <a:r>
              <a:rPr lang="it-CH" sz="1000" dirty="0" err="1" smtClean="0"/>
              <a:t>wind</a:t>
            </a:r>
            <a:r>
              <a:rPr lang="it-CH" sz="1000" dirty="0" smtClean="0"/>
              <a:t> </a:t>
            </a:r>
            <a:r>
              <a:rPr lang="it-CH" sz="1000" dirty="0" err="1" smtClean="0"/>
              <a:t>speed</a:t>
            </a:r>
            <a:endParaRPr lang="it-CH" sz="1000" dirty="0" smtClean="0"/>
          </a:p>
          <a:p>
            <a:r>
              <a:rPr lang="it-CH" sz="1000" dirty="0" smtClean="0"/>
              <a:t>[m/s] 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-291712" y="3421431"/>
            <a:ext cx="946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1000" dirty="0" smtClean="0"/>
              <a:t>MLPP - DMO</a:t>
            </a:r>
          </a:p>
          <a:p>
            <a:r>
              <a:rPr lang="it-CH" sz="1000" dirty="0" smtClean="0"/>
              <a:t>[m/s] </a:t>
            </a:r>
            <a:endParaRPr lang="en-US" sz="1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 r="51305"/>
          <a:stretch/>
        </p:blipFill>
        <p:spPr>
          <a:xfrm>
            <a:off x="5587296" y="1081144"/>
            <a:ext cx="1800000" cy="3461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4" r="51790" b="4964"/>
          <a:stretch/>
        </p:blipFill>
        <p:spPr>
          <a:xfrm>
            <a:off x="3845023" y="1035319"/>
            <a:ext cx="1800000" cy="3309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" r="51535" b="4580"/>
          <a:stretch/>
        </p:blipFill>
        <p:spPr>
          <a:xfrm>
            <a:off x="2123323" y="1027325"/>
            <a:ext cx="1800000" cy="3311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6" r="51151" b="5575"/>
          <a:stretch/>
        </p:blipFill>
        <p:spPr>
          <a:xfrm>
            <a:off x="382573" y="1035520"/>
            <a:ext cx="1800000" cy="324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786" y="4154637"/>
            <a:ext cx="1035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CH" sz="2000" dirty="0" smtClean="0"/>
              <a:t>↔ </a:t>
            </a:r>
            <a:r>
              <a:rPr lang="it-CH" sz="1500" dirty="0" smtClean="0"/>
              <a:t>50 km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63419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1_Kreuzraster komplett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DAEDEF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711EB1397DA214C991D0114E1C6705F" ma:contentTypeVersion="1" ma:contentTypeDescription="Ein neues Dokument erstellen." ma:contentTypeScope="" ma:versionID="4f497952251489acb7320a0ddcdc69ee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5e9f62132f8a72b8ccdf838efe357e29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Geplantes Startdatum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Geplantes Enddatum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B470CE0D-FADF-4C0F-90CA-E3B937E9A86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EE9CD66-01A1-48D3-A44D-6CE4965594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F031FF-B88D-427D-A541-B3BADEC17D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en_Format_16-9</Template>
  <TotalTime>0</TotalTime>
  <Words>1198</Words>
  <Application>Microsoft Office PowerPoint</Application>
  <PresentationFormat>On-screen Show (16:9)</PresentationFormat>
  <Paragraphs>297</Paragraphs>
  <Slides>39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Cambria Math</vt:lpstr>
      <vt:lpstr>Roboto Light</vt:lpstr>
      <vt:lpstr>Symbol</vt:lpstr>
      <vt:lpstr>Times</vt:lpstr>
      <vt:lpstr>Wingdings</vt:lpstr>
      <vt:lpstr>1_Kreuzraster komplett</vt:lpstr>
      <vt:lpstr>Acrobat Document</vt:lpstr>
      <vt:lpstr>Results of use of machine learning for probabilistic postprocessing of COSMO-E</vt:lpstr>
      <vt:lpstr>Goal</vt:lpstr>
      <vt:lpstr>Archive of NWP reforecasts</vt:lpstr>
      <vt:lpstr>Wind</vt:lpstr>
      <vt:lpstr>Reference observations</vt:lpstr>
      <vt:lpstr>Approach</vt:lpstr>
      <vt:lpstr>Probabilistic deep learning </vt:lpstr>
      <vt:lpstr>Topographical descriptors</vt:lpstr>
      <vt:lpstr>PowerPoint Presentation</vt:lpstr>
      <vt:lpstr>PowerPoint Presentation</vt:lpstr>
      <vt:lpstr>Model evaluation</vt:lpstr>
      <vt:lpstr>Accuracy improvement (CRPSS) in time</vt:lpstr>
      <vt:lpstr>Accuracy improvement (CRPSS) in space</vt:lpstr>
      <vt:lpstr>Feature importance for wind speed</vt:lpstr>
      <vt:lpstr>High-resolution wind maps</vt:lpstr>
      <vt:lpstr>Cloud cover</vt:lpstr>
      <vt:lpstr>Conditional GAN (cGAN)</vt:lpstr>
      <vt:lpstr>Example forecasts (init time 2019.02.22 12:00, lead time 22)</vt:lpstr>
      <vt:lpstr>Performance by lead time</vt:lpstr>
      <vt:lpstr>Performance by location</vt:lpstr>
      <vt:lpstr>Temperature</vt:lpstr>
      <vt:lpstr>Predictors</vt:lpstr>
      <vt:lpstr>PowerPoint Presentation</vt:lpstr>
      <vt:lpstr>Conclusions</vt:lpstr>
      <vt:lpstr>PowerPoint Presentation</vt:lpstr>
      <vt:lpstr>Temperature ML parameters</vt:lpstr>
      <vt:lpstr>ML improvement : CRPSS vs gEMOS</vt:lpstr>
      <vt:lpstr>COSMO-E vs IFS + ML</vt:lpstr>
      <vt:lpstr>Meteograms</vt:lpstr>
      <vt:lpstr>Neural Network Architecture</vt:lpstr>
      <vt:lpstr>Neural Network Architecture</vt:lpstr>
      <vt:lpstr>1. Topographical features</vt:lpstr>
      <vt:lpstr>2. Model complexity</vt:lpstr>
      <vt:lpstr>3. Dropout for predictions</vt:lpstr>
      <vt:lpstr>Calibration</vt:lpstr>
      <vt:lpstr>Feature importance</vt:lpstr>
      <vt:lpstr>Dense neural network</vt:lpstr>
      <vt:lpstr>Example forecasts (init time 2019.02.22 12:00, lead time 22)</vt:lpstr>
      <vt:lpstr>PIT histograms</vt:lpstr>
    </vt:vector>
  </TitlesOfParts>
  <Company>MeteoSwiss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Cattani Daniel</dc:creator>
  <cp:lastModifiedBy>Moret Lionel</cp:lastModifiedBy>
  <cp:revision>32</cp:revision>
  <cp:lastPrinted>2016-02-16T15:38:09Z</cp:lastPrinted>
  <dcterms:created xsi:type="dcterms:W3CDTF">2020-08-19T14:46:01Z</dcterms:created>
  <dcterms:modified xsi:type="dcterms:W3CDTF">2020-09-03T06:44:20Z</dcterms:modified>
</cp:coreProperties>
</file>