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4"/>
  </p:sldMasterIdLst>
  <p:notesMasterIdLst>
    <p:notesMasterId r:id="rId23"/>
  </p:notesMasterIdLst>
  <p:handoutMasterIdLst>
    <p:handoutMasterId r:id="rId24"/>
  </p:handoutMasterIdLst>
  <p:sldIdLst>
    <p:sldId id="260" r:id="rId5"/>
    <p:sldId id="265" r:id="rId6"/>
    <p:sldId id="264" r:id="rId7"/>
    <p:sldId id="266" r:id="rId8"/>
    <p:sldId id="267" r:id="rId9"/>
    <p:sldId id="280" r:id="rId10"/>
    <p:sldId id="277" r:id="rId11"/>
    <p:sldId id="279" r:id="rId12"/>
    <p:sldId id="270" r:id="rId13"/>
    <p:sldId id="272" r:id="rId14"/>
    <p:sldId id="268" r:id="rId15"/>
    <p:sldId id="273" r:id="rId16"/>
    <p:sldId id="284" r:id="rId17"/>
    <p:sldId id="274" r:id="rId18"/>
    <p:sldId id="282" r:id="rId19"/>
    <p:sldId id="276" r:id="rId20"/>
    <p:sldId id="275" r:id="rId21"/>
    <p:sldId id="259" r:id="rId22"/>
  </p:sldIdLst>
  <p:sldSz cx="9144000" cy="5143500" type="screen16x9"/>
  <p:notesSz cx="7023100" cy="93091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urrer Bettina" initials="dub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640000"/>
    <a:srgbClr val="39B1DB"/>
    <a:srgbClr val="60B4B2"/>
    <a:srgbClr val="08CDE8"/>
    <a:srgbClr val="CDCDCD"/>
    <a:srgbClr val="F0494A"/>
    <a:srgbClr val="F3BE91"/>
    <a:srgbClr val="88B0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11" autoAdjust="0"/>
    <p:restoredTop sz="96023" autoAdjust="0"/>
  </p:normalViewPr>
  <p:slideViewPr>
    <p:cSldViewPr snapToGrid="0" showGuides="1">
      <p:cViewPr varScale="1">
        <p:scale>
          <a:sx n="132" d="100"/>
          <a:sy n="132" d="100"/>
        </p:scale>
        <p:origin x="930" y="120"/>
      </p:cViewPr>
      <p:guideLst>
        <p:guide orient="horz" pos="2160"/>
        <p:guide pos="2880"/>
        <p:guide orient="horz" pos="16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-3318" y="-108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758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758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5539B3AE-4F5B-4C8A-901D-39FC07883CC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804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758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1163" y="698500"/>
            <a:ext cx="62007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415" y="4421824"/>
            <a:ext cx="5150273" cy="418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Mastertextformat bearbeiten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758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A1435824-F435-405F-82FC-C5B86CD5CBFE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705510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 4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20458"/>
          <a:stretch/>
        </p:blipFill>
        <p:spPr>
          <a:xfrm>
            <a:off x="66261" y="1863884"/>
            <a:ext cx="9011477" cy="3237017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88981" y="3604312"/>
            <a:ext cx="6858000" cy="6480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>
              <a:buNone/>
              <a:defRPr kumimoji="0" lang="de-DE" sz="2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defRPr>
            </a:lvl1pPr>
          </a:lstStyle>
          <a:p>
            <a:pPr marL="0" marR="0" lvl="0" indent="0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</a:pPr>
            <a:r>
              <a:rPr lang="en-GB" noProof="0" dirty="0" smtClean="0"/>
              <a:t>Subtitle Arial, 22 point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7051" y="1843923"/>
            <a:ext cx="7617600" cy="1638000"/>
          </a:xfrm>
          <a:prstGeom prst="rect">
            <a:avLst/>
          </a:prstGeom>
        </p:spPr>
        <p:txBody>
          <a:bodyPr/>
          <a:lstStyle>
            <a:lvl1pPr>
              <a:defRPr kumimoji="0" lang="de-DE" sz="5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 smtClean="0"/>
              <a:t>Presentation Title Arial, 52 point</a:t>
            </a:r>
          </a:p>
        </p:txBody>
      </p:sp>
      <p:sp>
        <p:nvSpPr>
          <p:cNvPr id="9" name="Text Box 32"/>
          <p:cNvSpPr txBox="1">
            <a:spLocks noChangeArrowheads="1"/>
          </p:cNvSpPr>
          <p:nvPr userDrawn="1"/>
        </p:nvSpPr>
        <p:spPr bwMode="auto">
          <a:xfrm>
            <a:off x="4572000" y="378804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GB" sz="800" noProof="0" dirty="0" smtClean="0"/>
              <a:t>Federal Department of Home Affairs FDHA</a:t>
            </a:r>
            <a:br>
              <a:rPr lang="en-GB" sz="800" noProof="0" dirty="0" smtClean="0"/>
            </a:br>
            <a:r>
              <a:rPr lang="en-GB" sz="800" b="1" noProof="0" dirty="0" smtClean="0"/>
              <a:t>Federal Office of Meteorology and Climatology  MeteoSwiss</a:t>
            </a:r>
            <a:endParaRPr lang="en-GB" sz="800" noProof="0" dirty="0"/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924938" y="362579"/>
            <a:ext cx="2004962" cy="774471"/>
            <a:chOff x="924938" y="362579"/>
            <a:chExt cx="2004962" cy="774471"/>
          </a:xfrm>
        </p:grpSpPr>
        <p:pic>
          <p:nvPicPr>
            <p:cNvPr id="13" name="Picture 41" descr="Bund_e_100%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00" y="375050"/>
              <a:ext cx="19939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4" descr="Wappen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93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603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auto">
          <a:xfrm>
            <a:off x="0" y="-6410"/>
            <a:ext cx="9162000" cy="5157000"/>
          </a:xfrm>
          <a:prstGeom prst="rect">
            <a:avLst/>
          </a:prstGeom>
          <a:solidFill>
            <a:srgbClr val="7D6E5F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100" b="0" i="0" u="none" strike="noStrike" kern="0" cap="none" spc="0" normalizeH="0" baseline="0" noProof="0" dirty="0" smtClean="0">
              <a:ln>
                <a:noFill/>
              </a:ln>
              <a:solidFill>
                <a:srgbClr val="B4A89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32413" y="1130643"/>
            <a:ext cx="6081933" cy="286676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Statement Arial normal 18. </a:t>
            </a:r>
            <a:r>
              <a:rPr lang="en-GB" noProof="0" dirty="0" err="1" smtClean="0"/>
              <a:t>Feugiamet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delisl</a:t>
            </a:r>
            <a:r>
              <a:rPr lang="en-GB" noProof="0" dirty="0" smtClean="0"/>
              <a:t> in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estion</a:t>
            </a:r>
            <a:r>
              <a:rPr lang="en-GB" noProof="0" dirty="0" smtClean="0"/>
              <a:t>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prat </a:t>
            </a:r>
            <a:r>
              <a:rPr lang="en-GB" noProof="0" dirty="0" err="1" smtClean="0"/>
              <a:t>lortincilit</a:t>
            </a:r>
            <a:r>
              <a:rPr lang="en-GB" noProof="0" dirty="0" smtClean="0"/>
              <a:t> </a:t>
            </a:r>
            <a:r>
              <a:rPr lang="en-GB" noProof="0" dirty="0" err="1" smtClean="0"/>
              <a:t>utem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doloreet</a:t>
            </a:r>
            <a:r>
              <a:rPr lang="en-GB" noProof="0" dirty="0" smtClean="0"/>
              <a:t> </a:t>
            </a:r>
            <a:r>
              <a:rPr lang="en-GB" noProof="0" dirty="0" err="1" smtClean="0"/>
              <a:t>alisis</a:t>
            </a:r>
            <a:r>
              <a:rPr lang="en-GB" noProof="0" dirty="0" smtClean="0"/>
              <a:t> </a:t>
            </a:r>
            <a:r>
              <a:rPr lang="en-GB" noProof="0" dirty="0" err="1" smtClean="0"/>
              <a:t>auguerc</a:t>
            </a:r>
            <a:r>
              <a:rPr lang="en-GB" noProof="0" dirty="0" smtClean="0"/>
              <a:t> </a:t>
            </a:r>
            <a:r>
              <a:rPr lang="en-GB" noProof="0" dirty="0" err="1" smtClean="0"/>
              <a:t>iliquatum</a:t>
            </a:r>
            <a:r>
              <a:rPr lang="en-GB" noProof="0" dirty="0" smtClean="0"/>
              <a:t> </a:t>
            </a:r>
            <a:r>
              <a:rPr lang="en-GB" noProof="0" dirty="0" err="1" smtClean="0"/>
              <a:t>euipsuscilis</a:t>
            </a:r>
            <a:r>
              <a:rPr lang="en-GB" noProof="0" dirty="0" smtClean="0"/>
              <a:t> </a:t>
            </a:r>
            <a:r>
              <a:rPr lang="en-GB" noProof="0" dirty="0" err="1" smtClean="0"/>
              <a:t>augue</a:t>
            </a:r>
            <a:r>
              <a:rPr lang="en-GB" noProof="0" dirty="0" smtClean="0"/>
              <a:t> do </a:t>
            </a:r>
            <a:r>
              <a:rPr lang="en-GB" noProof="0" dirty="0" err="1" smtClean="0"/>
              <a:t>consequipis</a:t>
            </a:r>
            <a:r>
              <a:rPr lang="en-GB" noProof="0" dirty="0" smtClean="0"/>
              <a:t> </a:t>
            </a:r>
            <a:r>
              <a:rPr lang="en-GB" noProof="0" dirty="0" err="1" smtClean="0"/>
              <a:t>nulputpat</a:t>
            </a:r>
            <a:r>
              <a:rPr lang="en-GB" noProof="0" dirty="0" smtClean="0"/>
              <a:t> </a:t>
            </a:r>
            <a:r>
              <a:rPr lang="en-GB" noProof="0" dirty="0" err="1" smtClean="0"/>
              <a:t>lum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dolobore</a:t>
            </a:r>
            <a:r>
              <a:rPr lang="en-GB" noProof="0" dirty="0" smtClean="0"/>
              <a:t> </a:t>
            </a:r>
            <a:r>
              <a:rPr lang="en-GB" noProof="0" dirty="0" err="1" smtClean="0"/>
              <a:t>diodolorem</a:t>
            </a:r>
            <a:r>
              <a:rPr lang="en-GB" noProof="0" dirty="0" smtClean="0"/>
              <a:t> </a:t>
            </a:r>
            <a:r>
              <a:rPr lang="en-GB" noProof="0" dirty="0" err="1" smtClean="0"/>
              <a:t>nullam</a:t>
            </a:r>
            <a:r>
              <a:rPr lang="en-GB" noProof="0" dirty="0" smtClean="0"/>
              <a:t>, </a:t>
            </a:r>
            <a:r>
              <a:rPr lang="en-GB" noProof="0" dirty="0" err="1" smtClean="0"/>
              <a:t>susting</a:t>
            </a:r>
            <a:r>
              <a:rPr lang="en-GB" noProof="0" dirty="0" smtClean="0"/>
              <a:t> </a:t>
            </a:r>
            <a:r>
              <a:rPr lang="en-GB" noProof="0" dirty="0" err="1" smtClean="0"/>
              <a:t>eumsan</a:t>
            </a:r>
            <a:r>
              <a:rPr lang="en-GB" noProof="0" dirty="0" smtClean="0"/>
              <a:t> </a:t>
            </a:r>
            <a:r>
              <a:rPr lang="en-GB" noProof="0" dirty="0" err="1" smtClean="0"/>
              <a:t>veliquismod</a:t>
            </a:r>
            <a:r>
              <a:rPr lang="en-GB" noProof="0" dirty="0" smtClean="0"/>
              <a:t> </a:t>
            </a:r>
            <a:r>
              <a:rPr lang="en-GB" noProof="0" dirty="0" err="1" smtClean="0"/>
              <a:t>mincin</a:t>
            </a:r>
            <a:r>
              <a:rPr lang="en-GB" noProof="0" dirty="0" smtClean="0"/>
              <a:t> </a:t>
            </a:r>
            <a:r>
              <a:rPr lang="en-GB" noProof="0" dirty="0" err="1" smtClean="0"/>
              <a:t>ulluptat</a:t>
            </a:r>
            <a:r>
              <a:rPr lang="en-GB" noProof="0" dirty="0" smtClean="0"/>
              <a:t>. </a:t>
            </a:r>
            <a:r>
              <a:rPr lang="en-GB" noProof="0" dirty="0" err="1" smtClean="0"/>
              <a:t>Nulla</a:t>
            </a:r>
            <a:r>
              <a:rPr lang="en-GB" noProof="0" dirty="0" smtClean="0"/>
              <a:t> </a:t>
            </a:r>
            <a:r>
              <a:rPr lang="en-GB" noProof="0" dirty="0" err="1" smtClean="0"/>
              <a:t>commy</a:t>
            </a:r>
            <a:r>
              <a:rPr lang="en-GB" noProof="0" dirty="0" smtClean="0"/>
              <a:t> </a:t>
            </a:r>
            <a:r>
              <a:rPr lang="en-GB" noProof="0" dirty="0" err="1" smtClean="0"/>
              <a:t>niam</a:t>
            </a:r>
            <a:r>
              <a:rPr lang="en-GB" noProof="0" dirty="0" smtClean="0"/>
              <a:t>, </a:t>
            </a:r>
            <a:r>
              <a:rPr lang="en-GB" noProof="0" dirty="0" err="1" smtClean="0"/>
              <a:t>quismodit</a:t>
            </a:r>
            <a:r>
              <a:rPr lang="en-GB" noProof="0" dirty="0" smtClean="0"/>
              <a:t> </a:t>
            </a:r>
            <a:r>
              <a:rPr lang="en-GB" noProof="0" dirty="0" err="1" smtClean="0"/>
              <a:t>irilit</a:t>
            </a:r>
            <a:r>
              <a:rPr lang="en-GB" noProof="0" dirty="0" smtClean="0"/>
              <a:t> </a:t>
            </a:r>
            <a:r>
              <a:rPr lang="en-GB" noProof="0" dirty="0" err="1" smtClean="0"/>
              <a:t>incinim</a:t>
            </a:r>
            <a:r>
              <a:rPr lang="en-GB" noProof="0" dirty="0" smtClean="0"/>
              <a:t> </a:t>
            </a:r>
            <a:r>
              <a:rPr lang="en-GB" noProof="0" dirty="0" err="1" smtClean="0"/>
              <a:t>velisi</a:t>
            </a:r>
            <a:r>
              <a:rPr lang="en-GB" noProof="0" dirty="0" smtClean="0"/>
              <a:t> </a:t>
            </a:r>
            <a:r>
              <a:rPr lang="en-GB" noProof="0" dirty="0" err="1" smtClean="0"/>
              <a:t>exero</a:t>
            </a:r>
            <a:r>
              <a:rPr lang="en-GB" noProof="0" dirty="0" smtClean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818013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79830" y="1124466"/>
            <a:ext cx="7527926" cy="3256004"/>
          </a:xfrm>
          <a:prstGeom prst="rect">
            <a:avLst/>
          </a:prstGeom>
        </p:spPr>
        <p:txBody>
          <a:bodyPr/>
          <a:lstStyle>
            <a:lvl1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  <a:lvl2pPr marL="714375" indent="-257175">
              <a:buClrTx/>
              <a:buFont typeface="Symbol" panose="05050102010706020507" pitchFamily="18" charset="2"/>
              <a:buChar char="-"/>
              <a:defRPr sz="1600" baseline="0"/>
            </a:lvl2pPr>
            <a:lvl3pPr>
              <a:buClrTx/>
              <a:defRPr sz="1600"/>
            </a:lvl3pPr>
          </a:lstStyle>
          <a:p>
            <a:pPr lvl="0"/>
            <a:r>
              <a:rPr lang="en-GB" noProof="0" dirty="0" err="1" smtClean="0"/>
              <a:t>Grundschrift</a:t>
            </a:r>
            <a:r>
              <a:rPr lang="en-GB" noProof="0" dirty="0" smtClean="0"/>
              <a:t> </a:t>
            </a:r>
            <a:r>
              <a:rPr lang="en-GB" noProof="0" dirty="0" err="1" smtClean="0"/>
              <a:t>mit</a:t>
            </a:r>
            <a:r>
              <a:rPr lang="en-GB" noProof="0" dirty="0" smtClean="0"/>
              <a:t> </a:t>
            </a:r>
            <a:r>
              <a:rPr lang="en-GB" noProof="0" dirty="0" err="1" smtClean="0"/>
              <a:t>Aufzählung</a:t>
            </a:r>
            <a:r>
              <a:rPr lang="en-GB" noProof="0" dirty="0" smtClean="0"/>
              <a:t>, Arial normal, 16 </a:t>
            </a:r>
            <a:r>
              <a:rPr lang="en-GB" noProof="0" dirty="0" err="1" smtClean="0"/>
              <a:t>Punkt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  <a:r>
              <a:rPr lang="en-GB" noProof="0" dirty="0" err="1" smtClean="0"/>
              <a:t>zwei</a:t>
            </a:r>
            <a:r>
              <a:rPr lang="en-GB" noProof="0" dirty="0" smtClean="0"/>
              <a:t>, 16 </a:t>
            </a:r>
            <a:r>
              <a:rPr lang="en-GB" noProof="0" dirty="0" err="1" smtClean="0"/>
              <a:t>Punkt</a:t>
            </a:r>
            <a:endParaRPr lang="en-GB" noProof="0" dirty="0" smtClean="0"/>
          </a:p>
          <a:p>
            <a:pPr lvl="2"/>
            <a:endParaRPr lang="en-GB" noProof="0" dirty="0" smtClean="0"/>
          </a:p>
        </p:txBody>
      </p:sp>
      <p:sp>
        <p:nvSpPr>
          <p:cNvPr id="14" name="Titel 3"/>
          <p:cNvSpPr>
            <a:spLocks noGrp="1"/>
          </p:cNvSpPr>
          <p:nvPr>
            <p:ph type="title" hasCustomPrompt="1"/>
          </p:nvPr>
        </p:nvSpPr>
        <p:spPr>
          <a:xfrm>
            <a:off x="1186180" y="18571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en-GB" noProof="0" dirty="0" smtClean="0"/>
              <a:t>Title, Arial, normal, 32 point</a:t>
            </a:r>
          </a:p>
        </p:txBody>
      </p:sp>
      <p:pic>
        <p:nvPicPr>
          <p:cNvPr id="7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hteck 16"/>
          <p:cNvSpPr/>
          <p:nvPr userDrawn="1"/>
        </p:nvSpPr>
        <p:spPr bwMode="auto">
          <a:xfrm>
            <a:off x="1143070" y="4613704"/>
            <a:ext cx="1320488" cy="27888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Rechteck 17"/>
          <p:cNvSpPr/>
          <p:nvPr userDrawn="1"/>
        </p:nvSpPr>
        <p:spPr bwMode="auto">
          <a:xfrm>
            <a:off x="1228550" y="4527892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533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1290227" y="3001610"/>
            <a:ext cx="2284015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400" b="1" noProof="0" dirty="0" err="1" smtClean="0"/>
              <a:t>MeteoSvizzera</a:t>
            </a:r>
            <a:endParaRPr lang="en-GB" sz="1400" noProof="0" dirty="0" smtClean="0"/>
          </a:p>
          <a:p>
            <a:r>
              <a:rPr lang="en-GB" sz="1400" noProof="0" dirty="0" smtClean="0"/>
              <a:t>Via </a:t>
            </a:r>
            <a:r>
              <a:rPr lang="en-GB" sz="1400" noProof="0" dirty="0" err="1" smtClean="0"/>
              <a:t>ai</a:t>
            </a:r>
            <a:r>
              <a:rPr lang="en-GB" sz="1400" noProof="0" dirty="0" smtClean="0"/>
              <a:t> Monti 146</a:t>
            </a:r>
          </a:p>
          <a:p>
            <a:r>
              <a:rPr lang="en-GB" sz="1400" noProof="0" dirty="0" smtClean="0"/>
              <a:t>CH-6605 Locarno-Monti</a:t>
            </a:r>
          </a:p>
          <a:p>
            <a:r>
              <a:rPr lang="en-GB" sz="1400" noProof="0" dirty="0" smtClean="0"/>
              <a:t>T +41 58 460 92 22</a:t>
            </a:r>
          </a:p>
          <a:p>
            <a:r>
              <a:rPr lang="en-GB" sz="1400" noProof="0" dirty="0" smtClean="0"/>
              <a:t>www.meteosvizzera.ch</a:t>
            </a:r>
            <a:endParaRPr lang="en-GB" sz="1400" noProof="0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4014378" y="3001610"/>
            <a:ext cx="2005422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noProof="0" dirty="0" smtClean="0">
                <a:solidFill>
                  <a:srgbClr val="000000"/>
                </a:solidFill>
                <a:latin typeface="Arial" charset="0"/>
              </a:rPr>
              <a:t>MétéoSuisse</a:t>
            </a:r>
            <a:endParaRPr lang="en-GB" sz="1400" noProof="0" dirty="0" smtClean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smtClean="0">
                <a:solidFill>
                  <a:srgbClr val="000000"/>
                </a:solidFill>
                <a:latin typeface="Arial" charset="0"/>
              </a:rPr>
              <a:t>7bis, av. de la </a:t>
            </a:r>
            <a:r>
              <a:rPr lang="en-GB" sz="1400" noProof="0" dirty="0" err="1" smtClean="0">
                <a:solidFill>
                  <a:srgbClr val="000000"/>
                </a:solidFill>
                <a:latin typeface="Arial" charset="0"/>
              </a:rPr>
              <a:t>Paix</a:t>
            </a:r>
            <a:endParaRPr lang="en-GB" sz="1400" noProof="0" dirty="0" smtClean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smtClean="0">
                <a:solidFill>
                  <a:srgbClr val="000000"/>
                </a:solidFill>
                <a:latin typeface="Arial" charset="0"/>
              </a:rPr>
              <a:t>CH-1211 Genève 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smtClean="0">
                <a:solidFill>
                  <a:srgbClr val="000000"/>
                </a:solidFill>
                <a:latin typeface="Arial" charset="0"/>
              </a:rPr>
              <a:t>T +41 58 460 98 88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smtClean="0">
                <a:solidFill>
                  <a:srgbClr val="000000"/>
                </a:solidFill>
                <a:latin typeface="Arial" charset="0"/>
              </a:rPr>
              <a:t>www.meteosuisse.ch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6484528" y="3001610"/>
            <a:ext cx="2102930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noProof="0" dirty="0" smtClean="0">
                <a:solidFill>
                  <a:srgbClr val="000000"/>
                </a:solidFill>
                <a:latin typeface="Arial" charset="0"/>
              </a:rPr>
              <a:t>MétéoSuisse</a:t>
            </a:r>
            <a:endParaRPr lang="en-GB" sz="1400" noProof="0" dirty="0" smtClean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err="1" smtClean="0">
                <a:solidFill>
                  <a:srgbClr val="000000"/>
                </a:solidFill>
                <a:latin typeface="Arial" charset="0"/>
              </a:rPr>
              <a:t>Chemin</a:t>
            </a:r>
            <a:r>
              <a:rPr lang="en-GB" sz="1400" noProof="0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GB" sz="1400" noProof="0" dirty="0" err="1" smtClean="0">
                <a:solidFill>
                  <a:srgbClr val="000000"/>
                </a:solidFill>
                <a:latin typeface="Arial" charset="0"/>
              </a:rPr>
              <a:t>l‘Aérologie</a:t>
            </a:r>
            <a:endParaRPr lang="en-GB" sz="1400" noProof="0" dirty="0" smtClean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smtClean="0">
                <a:solidFill>
                  <a:srgbClr val="000000"/>
                </a:solidFill>
                <a:latin typeface="Arial" charset="0"/>
              </a:rPr>
              <a:t>CH-1530 </a:t>
            </a:r>
            <a:r>
              <a:rPr lang="en-GB" sz="1400" noProof="0" dirty="0" err="1" smtClean="0">
                <a:solidFill>
                  <a:srgbClr val="000000"/>
                </a:solidFill>
                <a:latin typeface="Arial" charset="0"/>
              </a:rPr>
              <a:t>Payerne</a:t>
            </a:r>
            <a:endParaRPr lang="en-GB" sz="1400" noProof="0" dirty="0" smtClean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smtClean="0">
                <a:solidFill>
                  <a:srgbClr val="000000"/>
                </a:solidFill>
                <a:latin typeface="Arial" charset="0"/>
              </a:rPr>
              <a:t>T +41 58 460 94 44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smtClean="0">
                <a:solidFill>
                  <a:srgbClr val="000000"/>
                </a:solidFill>
                <a:latin typeface="Arial" charset="0"/>
              </a:rPr>
              <a:t>www.meteosuisse.ch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Rechteck 19"/>
          <p:cNvSpPr/>
          <p:nvPr userDrawn="1"/>
        </p:nvSpPr>
        <p:spPr>
          <a:xfrm>
            <a:off x="1277766" y="1449484"/>
            <a:ext cx="344129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noProof="0" dirty="0" smtClean="0"/>
              <a:t>MeteoSwiss</a:t>
            </a:r>
          </a:p>
          <a:p>
            <a:r>
              <a:rPr lang="en-GB" sz="1600" b="0" noProof="0" dirty="0" smtClean="0"/>
              <a:t>Operation </a:t>
            </a:r>
            <a:r>
              <a:rPr lang="en-GB" sz="1600" b="0" noProof="0" dirty="0" err="1" smtClean="0"/>
              <a:t>Center</a:t>
            </a:r>
            <a:r>
              <a:rPr lang="en-GB" sz="1600" b="0" noProof="0" dirty="0" smtClean="0"/>
              <a:t> 1 </a:t>
            </a:r>
          </a:p>
          <a:p>
            <a:r>
              <a:rPr lang="en-GB" sz="1600" b="0" noProof="0" dirty="0" smtClean="0"/>
              <a:t>CH-8058 Zurich-Airport </a:t>
            </a:r>
          </a:p>
          <a:p>
            <a:r>
              <a:rPr lang="en-GB" sz="1600" b="0" noProof="0" dirty="0" smtClean="0"/>
              <a:t>T +41 58 460 91 11 www.meteoswiss.ch</a:t>
            </a:r>
            <a:endParaRPr lang="en-GB" sz="1600" b="0" noProof="0" dirty="0"/>
          </a:p>
        </p:txBody>
      </p:sp>
      <p:sp>
        <p:nvSpPr>
          <p:cNvPr id="17" name="Text Box 32"/>
          <p:cNvSpPr txBox="1">
            <a:spLocks noChangeArrowheads="1"/>
          </p:cNvSpPr>
          <p:nvPr userDrawn="1"/>
        </p:nvSpPr>
        <p:spPr bwMode="auto">
          <a:xfrm>
            <a:off x="4572000" y="378804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GB" sz="800" noProof="0" dirty="0" smtClean="0"/>
              <a:t>Federal Department of Home Affairs FDHA</a:t>
            </a:r>
            <a:br>
              <a:rPr lang="en-GB" sz="800" noProof="0" dirty="0" smtClean="0"/>
            </a:br>
            <a:r>
              <a:rPr lang="en-GB" sz="800" b="1" noProof="0" dirty="0" smtClean="0"/>
              <a:t>Federal Office of Meteorology and Climatology  MeteoSwiss</a:t>
            </a:r>
            <a:endParaRPr lang="en-GB" sz="800" noProof="0" dirty="0"/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924938" y="362579"/>
            <a:ext cx="2004962" cy="774471"/>
            <a:chOff x="924938" y="362579"/>
            <a:chExt cx="2004962" cy="774471"/>
          </a:xfrm>
        </p:grpSpPr>
        <p:pic>
          <p:nvPicPr>
            <p:cNvPr id="14" name="Picture 41" descr="Bund_e_100%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00" y="375050"/>
              <a:ext cx="19939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4" descr="Wappen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93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Bild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74924"/>
          <a:stretch/>
        </p:blipFill>
        <p:spPr>
          <a:xfrm>
            <a:off x="75165" y="4068473"/>
            <a:ext cx="9037853" cy="102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64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3"/>
          <p:cNvSpPr>
            <a:spLocks noGrp="1"/>
          </p:cNvSpPr>
          <p:nvPr>
            <p:ph type="title" hasCustomPrompt="1"/>
          </p:nvPr>
        </p:nvSpPr>
        <p:spPr>
          <a:xfrm>
            <a:off x="1186180" y="18571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en-GB" noProof="0" dirty="0" smtClean="0"/>
              <a:t>Title, Arial, normal, 32 point</a:t>
            </a:r>
          </a:p>
        </p:txBody>
      </p:sp>
      <p:pic>
        <p:nvPicPr>
          <p:cNvPr id="7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hteck 16"/>
          <p:cNvSpPr/>
          <p:nvPr userDrawn="1"/>
        </p:nvSpPr>
        <p:spPr bwMode="auto">
          <a:xfrm>
            <a:off x="1143070" y="4613704"/>
            <a:ext cx="1320488" cy="27888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Rechteck 17"/>
          <p:cNvSpPr/>
          <p:nvPr userDrawn="1"/>
        </p:nvSpPr>
        <p:spPr bwMode="auto">
          <a:xfrm>
            <a:off x="1228550" y="4527892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Rechteck 7"/>
          <p:cNvSpPr/>
          <p:nvPr userDrawn="1"/>
        </p:nvSpPr>
        <p:spPr bwMode="auto">
          <a:xfrm>
            <a:off x="131523" y="4622104"/>
            <a:ext cx="8799535" cy="32567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020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3"/>
          <p:cNvSpPr>
            <a:spLocks noGrp="1"/>
          </p:cNvSpPr>
          <p:nvPr>
            <p:ph type="title" hasCustomPrompt="1"/>
          </p:nvPr>
        </p:nvSpPr>
        <p:spPr>
          <a:xfrm>
            <a:off x="1186180" y="18571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en-GB" noProof="0" dirty="0" smtClean="0"/>
              <a:t>Title, Arial, normal, 32 point</a:t>
            </a:r>
          </a:p>
        </p:txBody>
      </p:sp>
      <p:sp>
        <p:nvSpPr>
          <p:cNvPr id="17" name="Rechteck 16"/>
          <p:cNvSpPr/>
          <p:nvPr userDrawn="1"/>
        </p:nvSpPr>
        <p:spPr bwMode="auto">
          <a:xfrm>
            <a:off x="1143070" y="4613704"/>
            <a:ext cx="1320488" cy="27888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Rechteck 17"/>
          <p:cNvSpPr/>
          <p:nvPr userDrawn="1"/>
        </p:nvSpPr>
        <p:spPr bwMode="auto">
          <a:xfrm>
            <a:off x="1228550" y="4527892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Rechteck 7"/>
          <p:cNvSpPr/>
          <p:nvPr userDrawn="1"/>
        </p:nvSpPr>
        <p:spPr bwMode="auto">
          <a:xfrm>
            <a:off x="131523" y="4622104"/>
            <a:ext cx="8799535" cy="32567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643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988" y="242888"/>
            <a:ext cx="7461250" cy="741760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997744"/>
            <a:ext cx="7472363" cy="3571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pic>
        <p:nvPicPr>
          <p:cNvPr id="4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32" y="336943"/>
            <a:ext cx="2921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783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 4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102870"/>
          </a:xfrm>
          <a:prstGeom prst="rect">
            <a:avLst/>
          </a:prstGeom>
        </p:spPr>
      </p:pic>
      <p:sp>
        <p:nvSpPr>
          <p:cNvPr id="20" name="Rechteck 19"/>
          <p:cNvSpPr/>
          <p:nvPr/>
        </p:nvSpPr>
        <p:spPr bwMode="auto">
          <a:xfrm>
            <a:off x="1572016" y="4646664"/>
            <a:ext cx="6153061" cy="2762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900" noProof="0" dirty="0" smtClean="0">
                <a:latin typeface="Roboto Light"/>
                <a:cs typeface="Roboto Light"/>
              </a:rPr>
              <a:t>© COSMO-GM 03.09.2020, Daniel Leuenberger</a:t>
            </a:r>
          </a:p>
        </p:txBody>
      </p:sp>
      <p:sp>
        <p:nvSpPr>
          <p:cNvPr id="25" name="Rechteck 24"/>
          <p:cNvSpPr/>
          <p:nvPr/>
        </p:nvSpPr>
        <p:spPr>
          <a:xfrm>
            <a:off x="7659141" y="4650565"/>
            <a:ext cx="107503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EE35605-8AB3-442C-A293-9F31FDF185BC}" type="slidenum">
              <a:rPr lang="en-GB" sz="900" noProof="0" smtClean="0">
                <a:solidFill>
                  <a:prstClr val="black"/>
                </a:solidFill>
                <a:latin typeface="Roboto Light"/>
                <a:cs typeface="Roboto Light"/>
              </a:rPr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GB" sz="900" noProof="0" dirty="0">
              <a:solidFill>
                <a:prstClr val="black"/>
              </a:solidFill>
              <a:latin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65115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2" r:id="rId2"/>
    <p:sldLayoutId id="2147483729" r:id="rId3"/>
    <p:sldLayoutId id="2147483731" r:id="rId4"/>
    <p:sldLayoutId id="2147483735" r:id="rId5"/>
    <p:sldLayoutId id="2147483736" r:id="rId6"/>
    <p:sldLayoutId id="2147483737" r:id="rId7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5.png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Relationship Id="rId9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1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/>
            <a:r>
              <a:rPr lang="de-CH" sz="1600" dirty="0" smtClean="0"/>
              <a:t>Daniel Leuenberger, Claire Merker, Samuel Monhart </a:t>
            </a:r>
            <a:r>
              <a:rPr lang="de-CH" sz="1600" dirty="0" err="1" smtClean="0"/>
              <a:t>and</a:t>
            </a:r>
            <a:r>
              <a:rPr lang="de-CH" sz="1600" dirty="0" smtClean="0"/>
              <a:t> Marco Arpagaus</a:t>
            </a:r>
          </a:p>
          <a:p>
            <a:r>
              <a:rPr lang="de-CH" sz="1600" i="1" dirty="0" err="1" smtClean="0"/>
              <a:t>MeteoSwiss</a:t>
            </a:r>
            <a:r>
              <a:rPr lang="de-CH" sz="1600" i="1" dirty="0" smtClean="0"/>
              <a:t>, Zürich</a:t>
            </a:r>
            <a:endParaRPr lang="de-CH" sz="1600" dirty="0" smtClean="0"/>
          </a:p>
          <a:p>
            <a:endParaRPr lang="de-CH" sz="800" dirty="0" smtClean="0"/>
          </a:p>
          <a:p>
            <a:r>
              <a:rPr lang="de-CH" sz="1600" dirty="0" smtClean="0"/>
              <a:t>Maxime Hervo </a:t>
            </a:r>
            <a:r>
              <a:rPr lang="de-CH" sz="1600" dirty="0" err="1" smtClean="0"/>
              <a:t>and</a:t>
            </a:r>
            <a:r>
              <a:rPr lang="de-CH" sz="1600" dirty="0" smtClean="0"/>
              <a:t> Alexander Haefele</a:t>
            </a:r>
          </a:p>
          <a:p>
            <a:r>
              <a:rPr lang="de-CH" sz="1600" i="1" dirty="0" err="1" smtClean="0"/>
              <a:t>MeteoSwiss</a:t>
            </a:r>
            <a:r>
              <a:rPr lang="de-CH" sz="1600" i="1" dirty="0" smtClean="0"/>
              <a:t>, Payerne</a:t>
            </a:r>
            <a:endParaRPr lang="en-US" sz="1600" i="1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 smtClean="0"/>
              <a:t>KENDA Activities at </a:t>
            </a:r>
            <a:r>
              <a:rPr lang="en-GB" sz="4800" dirty="0" err="1" smtClean="0"/>
              <a:t>MeteoSwiss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25720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2"/>
          <a:srcRect r="36459"/>
          <a:stretch/>
        </p:blipFill>
        <p:spPr>
          <a:xfrm>
            <a:off x="1265765" y="1902657"/>
            <a:ext cx="1402453" cy="2223832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3"/>
          <a:srcRect r="36439"/>
          <a:stretch/>
        </p:blipFill>
        <p:spPr>
          <a:xfrm>
            <a:off x="4624091" y="1902657"/>
            <a:ext cx="1400776" cy="2223832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4"/>
          <a:srcRect r="36379"/>
          <a:stretch/>
        </p:blipFill>
        <p:spPr>
          <a:xfrm>
            <a:off x="6266897" y="1905991"/>
            <a:ext cx="1402098" cy="2220498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5"/>
          <a:srcRect r="36559"/>
          <a:stretch/>
        </p:blipFill>
        <p:spPr>
          <a:xfrm>
            <a:off x="2912893" y="1902657"/>
            <a:ext cx="1432493" cy="222383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KENDA-1: </a:t>
            </a:r>
            <a:r>
              <a:rPr lang="de-CH" dirty="0" smtClean="0"/>
              <a:t>(</a:t>
            </a:r>
            <a:r>
              <a:rPr lang="de-CH" dirty="0" err="1" smtClean="0"/>
              <a:t>Pre</a:t>
            </a:r>
            <a:r>
              <a:rPr lang="de-CH" dirty="0" smtClean="0"/>
              <a:t>-)Operational </a:t>
            </a:r>
            <a:r>
              <a:rPr lang="de-CH" dirty="0" err="1"/>
              <a:t>Results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7" name="Textplatzhalter 1"/>
          <p:cNvSpPr txBox="1">
            <a:spLocks/>
          </p:cNvSpPr>
          <p:nvPr/>
        </p:nvSpPr>
        <p:spPr>
          <a:xfrm>
            <a:off x="1179830" y="689036"/>
            <a:ext cx="7695656" cy="325600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de-CH" sz="1600" kern="0" dirty="0" err="1" smtClean="0"/>
              <a:t>Comparison</a:t>
            </a:r>
            <a:r>
              <a:rPr lang="de-CH" sz="1600" kern="0" dirty="0" smtClean="0"/>
              <a:t> </a:t>
            </a:r>
            <a:r>
              <a:rPr lang="de-CH" sz="1600" kern="0" dirty="0" err="1" smtClean="0"/>
              <a:t>of</a:t>
            </a:r>
            <a:r>
              <a:rPr lang="de-CH" sz="1600" kern="0" dirty="0" smtClean="0"/>
              <a:t> </a:t>
            </a:r>
            <a:r>
              <a:rPr lang="de-CH" sz="1600" kern="0" dirty="0" smtClean="0">
                <a:solidFill>
                  <a:srgbClr val="FF0000"/>
                </a:solidFill>
              </a:rPr>
              <a:t>COSMO-1E CTRL (KENDA-1) </a:t>
            </a:r>
            <a:r>
              <a:rPr lang="de-CH" sz="1600" kern="0" dirty="0" err="1" smtClean="0">
                <a:solidFill>
                  <a:srgbClr val="FF0000"/>
                </a:solidFill>
              </a:rPr>
              <a:t>and</a:t>
            </a:r>
            <a:r>
              <a:rPr lang="de-CH" sz="1600" kern="0" dirty="0" smtClean="0">
                <a:solidFill>
                  <a:srgbClr val="FF0000"/>
                </a:solidFill>
              </a:rPr>
              <a:t> COSMO-1 (</a:t>
            </a:r>
            <a:r>
              <a:rPr lang="de-CH" sz="1600" kern="0" dirty="0" err="1" smtClean="0">
                <a:solidFill>
                  <a:srgbClr val="FF0000"/>
                </a:solidFill>
              </a:rPr>
              <a:t>Nudging</a:t>
            </a:r>
            <a:r>
              <a:rPr lang="de-CH" sz="1600" kern="0" dirty="0" smtClean="0">
                <a:solidFill>
                  <a:srgbClr val="FF0000"/>
                </a:solidFill>
              </a:rPr>
              <a:t>), LT 12-24h</a:t>
            </a:r>
          </a:p>
          <a:p>
            <a:pPr marL="0" indent="0">
              <a:buFontTx/>
              <a:buNone/>
            </a:pPr>
            <a:r>
              <a:rPr lang="de-CH" sz="1600" kern="0" dirty="0" err="1" smtClean="0"/>
              <a:t>Comparison</a:t>
            </a:r>
            <a:r>
              <a:rPr lang="de-CH" sz="1600" kern="0" dirty="0" smtClean="0"/>
              <a:t> </a:t>
            </a:r>
            <a:r>
              <a:rPr lang="de-CH" sz="1600" kern="0" dirty="0" err="1" smtClean="0"/>
              <a:t>against</a:t>
            </a:r>
            <a:r>
              <a:rPr lang="de-CH" sz="1600" kern="0" dirty="0" smtClean="0"/>
              <a:t> SYNOP </a:t>
            </a:r>
            <a:r>
              <a:rPr lang="de-CH" sz="1600" kern="0" dirty="0" err="1" smtClean="0"/>
              <a:t>Observations</a:t>
            </a:r>
            <a:endParaRPr lang="en-US" sz="1600" kern="0" dirty="0"/>
          </a:p>
        </p:txBody>
      </p:sp>
      <p:sp>
        <p:nvSpPr>
          <p:cNvPr id="18" name="Textfeld 17"/>
          <p:cNvSpPr txBox="1"/>
          <p:nvPr/>
        </p:nvSpPr>
        <p:spPr>
          <a:xfrm>
            <a:off x="1105882" y="1536242"/>
            <a:ext cx="15735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200" dirty="0" smtClean="0"/>
              <a:t>Summer 2019</a:t>
            </a:r>
          </a:p>
          <a:p>
            <a:pPr algn="ctr"/>
            <a:r>
              <a:rPr lang="de-CH" sz="1100" dirty="0" smtClean="0"/>
              <a:t>2 </a:t>
            </a:r>
            <a:r>
              <a:rPr lang="de-CH" sz="1100" dirty="0" err="1" smtClean="0"/>
              <a:t>weeks</a:t>
            </a:r>
            <a:endParaRPr lang="en-US" sz="1100" dirty="0"/>
          </a:p>
        </p:txBody>
      </p:sp>
      <p:sp>
        <p:nvSpPr>
          <p:cNvPr id="19" name="Textfeld 18"/>
          <p:cNvSpPr txBox="1"/>
          <p:nvPr/>
        </p:nvSpPr>
        <p:spPr>
          <a:xfrm>
            <a:off x="2761153" y="1536242"/>
            <a:ext cx="170161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200" dirty="0" err="1" smtClean="0"/>
              <a:t>Autumn</a:t>
            </a:r>
            <a:r>
              <a:rPr lang="de-CH" sz="1200" dirty="0" smtClean="0"/>
              <a:t> 2019</a:t>
            </a:r>
          </a:p>
          <a:p>
            <a:pPr algn="ctr"/>
            <a:r>
              <a:rPr lang="de-CH" sz="1100" dirty="0" smtClean="0"/>
              <a:t>2 </a:t>
            </a:r>
            <a:r>
              <a:rPr lang="de-CH" sz="1100" dirty="0" err="1" smtClean="0"/>
              <a:t>weeks</a:t>
            </a:r>
            <a:endParaRPr lang="en-US" sz="1100" dirty="0"/>
          </a:p>
        </p:txBody>
      </p:sp>
      <p:sp>
        <p:nvSpPr>
          <p:cNvPr id="20" name="Textfeld 19"/>
          <p:cNvSpPr txBox="1"/>
          <p:nvPr/>
        </p:nvSpPr>
        <p:spPr>
          <a:xfrm>
            <a:off x="4498182" y="1536241"/>
            <a:ext cx="1652594" cy="4462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200" dirty="0" smtClean="0"/>
              <a:t>Winter 2019</a:t>
            </a:r>
          </a:p>
          <a:p>
            <a:pPr algn="ctr"/>
            <a:r>
              <a:rPr lang="de-CH" sz="1100" dirty="0" smtClean="0"/>
              <a:t>2 </a:t>
            </a:r>
            <a:r>
              <a:rPr lang="de-CH" sz="1100" dirty="0" err="1" smtClean="0"/>
              <a:t>weeks</a:t>
            </a:r>
            <a:endParaRPr lang="en-US" sz="1100" dirty="0"/>
          </a:p>
        </p:txBody>
      </p:sp>
      <p:sp>
        <p:nvSpPr>
          <p:cNvPr id="21" name="Textfeld 20"/>
          <p:cNvSpPr txBox="1"/>
          <p:nvPr/>
        </p:nvSpPr>
        <p:spPr>
          <a:xfrm>
            <a:off x="5995257" y="1536241"/>
            <a:ext cx="1708913" cy="4462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200" dirty="0" smtClean="0"/>
              <a:t>Spring 2020</a:t>
            </a:r>
          </a:p>
          <a:p>
            <a:pPr algn="ctr"/>
            <a:r>
              <a:rPr lang="de-CH" sz="1100" dirty="0" smtClean="0"/>
              <a:t>2 </a:t>
            </a:r>
            <a:r>
              <a:rPr lang="de-CH" sz="1100" dirty="0" err="1" smtClean="0"/>
              <a:t>weeks</a:t>
            </a:r>
            <a:endParaRPr lang="en-US" sz="1100" dirty="0"/>
          </a:p>
        </p:txBody>
      </p:sp>
      <p:sp>
        <p:nvSpPr>
          <p:cNvPr id="22" name="Textplatzhalter 1"/>
          <p:cNvSpPr txBox="1">
            <a:spLocks/>
          </p:cNvSpPr>
          <p:nvPr/>
        </p:nvSpPr>
        <p:spPr>
          <a:xfrm>
            <a:off x="1174795" y="4260845"/>
            <a:ext cx="7527926" cy="1177101"/>
          </a:xfrm>
          <a:prstGeom prst="rect">
            <a:avLst/>
          </a:prstGeom>
        </p:spPr>
        <p:txBody>
          <a:bodyPr/>
          <a:lstStyle>
            <a:lvl1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Symbol" panose="05050102010706020507" pitchFamily="18" charset="2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1400" kern="0" dirty="0" smtClean="0"/>
              <a:t>Temperature and global radiation </a:t>
            </a:r>
            <a:r>
              <a:rPr lang="en-GB" sz="1400" b="1" kern="0" dirty="0" smtClean="0"/>
              <a:t>better</a:t>
            </a:r>
            <a:r>
              <a:rPr lang="en-GB" sz="1400" kern="0" dirty="0" smtClean="0"/>
              <a:t>, especially in summer, </a:t>
            </a:r>
            <a:r>
              <a:rPr lang="en-GB" sz="1400" kern="0" dirty="0" smtClean="0">
                <a:solidFill>
                  <a:srgbClr val="FF0000"/>
                </a:solidFill>
              </a:rPr>
              <a:t>missing </a:t>
            </a:r>
            <a:r>
              <a:rPr lang="en-GB" sz="1400" kern="0" dirty="0" err="1" smtClean="0">
                <a:solidFill>
                  <a:srgbClr val="FF0000"/>
                </a:solidFill>
              </a:rPr>
              <a:t>dewpoint</a:t>
            </a:r>
            <a:r>
              <a:rPr lang="en-GB" sz="1400" kern="0" dirty="0" smtClean="0">
                <a:solidFill>
                  <a:srgbClr val="FF0000"/>
                </a:solidFill>
              </a:rPr>
              <a:t> assimilation</a:t>
            </a:r>
          </a:p>
          <a:p>
            <a:pPr marL="0" indent="0">
              <a:buNone/>
            </a:pPr>
            <a:r>
              <a:rPr lang="en-GB" sz="1400" kern="0" dirty="0" smtClean="0"/>
              <a:t>Otherwise </a:t>
            </a:r>
            <a:r>
              <a:rPr lang="en-GB" sz="1400" b="1" kern="0" dirty="0" smtClean="0"/>
              <a:t>as good as </a:t>
            </a:r>
            <a:r>
              <a:rPr lang="en-GB" sz="1400" kern="0" dirty="0" smtClean="0"/>
              <a:t>COSMO-1</a:t>
            </a:r>
          </a:p>
          <a:p>
            <a:pPr lvl="1"/>
            <a:endParaRPr lang="en-GB" kern="0" dirty="0"/>
          </a:p>
        </p:txBody>
      </p:sp>
      <p:grpSp>
        <p:nvGrpSpPr>
          <p:cNvPr id="23" name="Gruppieren 22"/>
          <p:cNvGrpSpPr/>
          <p:nvPr/>
        </p:nvGrpSpPr>
        <p:grpSpPr>
          <a:xfrm>
            <a:off x="1120395" y="2699659"/>
            <a:ext cx="7675262" cy="1728121"/>
            <a:chOff x="1120396" y="2801257"/>
            <a:chExt cx="7116460" cy="1836056"/>
          </a:xfrm>
        </p:grpSpPr>
        <p:grpSp>
          <p:nvGrpSpPr>
            <p:cNvPr id="24" name="Gruppieren 23"/>
            <p:cNvGrpSpPr/>
            <p:nvPr/>
          </p:nvGrpSpPr>
          <p:grpSpPr>
            <a:xfrm>
              <a:off x="7780957" y="2877456"/>
              <a:ext cx="455899" cy="1759857"/>
              <a:chOff x="7788741" y="2931886"/>
              <a:chExt cx="419088" cy="1690914"/>
            </a:xfrm>
          </p:grpSpPr>
          <p:cxnSp>
            <p:nvCxnSpPr>
              <p:cNvPr id="26" name="Gerade Verbindung mit Pfeil 25"/>
              <p:cNvCxnSpPr/>
              <p:nvPr/>
            </p:nvCxnSpPr>
            <p:spPr bwMode="auto">
              <a:xfrm flipH="1">
                <a:off x="7788741" y="2939142"/>
                <a:ext cx="41183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Gerader Verbinder 26"/>
              <p:cNvCxnSpPr/>
              <p:nvPr/>
            </p:nvCxnSpPr>
            <p:spPr bwMode="auto">
              <a:xfrm>
                <a:off x="8207829" y="2931886"/>
                <a:ext cx="0" cy="169091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" name="Gerader Verbinder 27"/>
              <p:cNvCxnSpPr/>
              <p:nvPr/>
            </p:nvCxnSpPr>
            <p:spPr bwMode="auto">
              <a:xfrm>
                <a:off x="8091714" y="4622800"/>
                <a:ext cx="11611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5" name="Rechteck 24"/>
            <p:cNvSpPr/>
            <p:nvPr/>
          </p:nvSpPr>
          <p:spPr bwMode="auto">
            <a:xfrm>
              <a:off x="1120396" y="2801257"/>
              <a:ext cx="6668345" cy="152400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071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>
          <a:xfrm>
            <a:off x="1179829" y="689036"/>
            <a:ext cx="7702913" cy="3256004"/>
          </a:xfrm>
        </p:spPr>
        <p:txBody>
          <a:bodyPr/>
          <a:lstStyle/>
          <a:p>
            <a:pPr marL="0" indent="0">
              <a:buNone/>
            </a:pPr>
            <a:r>
              <a:rPr lang="de-CH" dirty="0" err="1" smtClean="0"/>
              <a:t>Comparison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smtClean="0">
                <a:solidFill>
                  <a:srgbClr val="FF0000"/>
                </a:solidFill>
              </a:rPr>
              <a:t>COSMO-1E (KENDA-1) </a:t>
            </a:r>
            <a:r>
              <a:rPr lang="de-CH" dirty="0" err="1" smtClean="0">
                <a:solidFill>
                  <a:srgbClr val="FF0000"/>
                </a:solidFill>
              </a:rPr>
              <a:t>and</a:t>
            </a:r>
            <a:r>
              <a:rPr lang="de-CH" dirty="0" smtClean="0">
                <a:solidFill>
                  <a:srgbClr val="FF0000"/>
                </a:solidFill>
              </a:rPr>
              <a:t> COSMO-E (KENDA) </a:t>
            </a:r>
            <a:r>
              <a:rPr lang="de-CH" dirty="0" err="1" smtClean="0">
                <a:solidFill>
                  <a:srgbClr val="FF0000"/>
                </a:solidFill>
              </a:rPr>
              <a:t>ensemble</a:t>
            </a:r>
            <a:r>
              <a:rPr lang="de-CH" dirty="0" smtClean="0">
                <a:solidFill>
                  <a:srgbClr val="FF0000"/>
                </a:solidFill>
              </a:rPr>
              <a:t> FCST</a:t>
            </a:r>
          </a:p>
          <a:p>
            <a:pPr marL="0" indent="0">
              <a:buNone/>
            </a:pPr>
            <a:r>
              <a:rPr lang="de-CH" dirty="0" smtClean="0"/>
              <a:t>CRPS </a:t>
            </a:r>
            <a:r>
              <a:rPr lang="de-CH" dirty="0" err="1" smtClean="0"/>
              <a:t>Reduction</a:t>
            </a:r>
            <a:r>
              <a:rPr lang="de-CH" dirty="0" smtClean="0"/>
              <a:t>, </a:t>
            </a:r>
            <a:r>
              <a:rPr lang="de-CH" dirty="0" err="1" smtClean="0"/>
              <a:t>comparison</a:t>
            </a:r>
            <a:r>
              <a:rPr lang="de-CH" dirty="0" smtClean="0"/>
              <a:t> </a:t>
            </a:r>
            <a:r>
              <a:rPr lang="de-CH" dirty="0" err="1" smtClean="0"/>
              <a:t>against</a:t>
            </a:r>
            <a:r>
              <a:rPr lang="de-CH" dirty="0" smtClean="0"/>
              <a:t> </a:t>
            </a:r>
            <a:r>
              <a:rPr lang="de-CH" dirty="0" err="1" smtClean="0"/>
              <a:t>Radiosondes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KENDA-1: (</a:t>
            </a:r>
            <a:r>
              <a:rPr lang="de-CH" dirty="0" err="1" smtClean="0"/>
              <a:t>Pre</a:t>
            </a:r>
            <a:r>
              <a:rPr lang="de-CH" dirty="0" smtClean="0"/>
              <a:t>-)Operational </a:t>
            </a:r>
            <a:r>
              <a:rPr lang="de-CH" dirty="0" err="1" smtClean="0"/>
              <a:t>Results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91" y="1501831"/>
            <a:ext cx="2093859" cy="357816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319" y="1487316"/>
            <a:ext cx="2323023" cy="361490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5079" y="1487316"/>
            <a:ext cx="2133389" cy="361490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5197" y="1487316"/>
            <a:ext cx="2133389" cy="3614908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9182" y="1501830"/>
            <a:ext cx="2135779" cy="3578163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438226" y="1434637"/>
            <a:ext cx="136806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200" dirty="0" smtClean="0"/>
              <a:t>Summer 2019</a:t>
            </a:r>
          </a:p>
          <a:p>
            <a:pPr algn="ctr"/>
            <a:r>
              <a:rPr lang="de-CH" sz="1100" dirty="0" smtClean="0"/>
              <a:t>2 </a:t>
            </a:r>
            <a:r>
              <a:rPr lang="de-CH" sz="1100" dirty="0" err="1" smtClean="0"/>
              <a:t>weeks</a:t>
            </a:r>
            <a:endParaRPr lang="en-US" sz="1100" dirty="0"/>
          </a:p>
        </p:txBody>
      </p:sp>
      <p:sp>
        <p:nvSpPr>
          <p:cNvPr id="14" name="Textfeld 13"/>
          <p:cNvSpPr txBox="1"/>
          <p:nvPr/>
        </p:nvSpPr>
        <p:spPr>
          <a:xfrm>
            <a:off x="2093497" y="1434637"/>
            <a:ext cx="153158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200" dirty="0" err="1" smtClean="0"/>
              <a:t>Autumn</a:t>
            </a:r>
            <a:r>
              <a:rPr lang="de-CH" sz="1200" dirty="0" smtClean="0"/>
              <a:t> 2019</a:t>
            </a:r>
          </a:p>
          <a:p>
            <a:pPr algn="ctr"/>
            <a:r>
              <a:rPr lang="de-CH" sz="1100" dirty="0" smtClean="0"/>
              <a:t>2 </a:t>
            </a:r>
            <a:r>
              <a:rPr lang="de-CH" sz="1100" dirty="0" err="1" smtClean="0"/>
              <a:t>weeks</a:t>
            </a:r>
            <a:endParaRPr lang="en-US" sz="1100" dirty="0"/>
          </a:p>
        </p:txBody>
      </p:sp>
      <p:sp>
        <p:nvSpPr>
          <p:cNvPr id="15" name="Textfeld 14"/>
          <p:cNvSpPr txBox="1"/>
          <p:nvPr/>
        </p:nvSpPr>
        <p:spPr>
          <a:xfrm>
            <a:off x="3830526" y="1434636"/>
            <a:ext cx="1531581" cy="4462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200" dirty="0" smtClean="0"/>
              <a:t>Winter 2019</a:t>
            </a:r>
          </a:p>
          <a:p>
            <a:pPr algn="ctr"/>
            <a:r>
              <a:rPr lang="de-CH" sz="1100" dirty="0" smtClean="0"/>
              <a:t>2 </a:t>
            </a:r>
            <a:r>
              <a:rPr lang="de-CH" sz="1100" dirty="0" err="1" smtClean="0"/>
              <a:t>weeks</a:t>
            </a:r>
            <a:endParaRPr lang="en-US" sz="1100" dirty="0"/>
          </a:p>
        </p:txBody>
      </p:sp>
      <p:sp>
        <p:nvSpPr>
          <p:cNvPr id="16" name="Textfeld 15"/>
          <p:cNvSpPr txBox="1"/>
          <p:nvPr/>
        </p:nvSpPr>
        <p:spPr>
          <a:xfrm>
            <a:off x="5327601" y="1434636"/>
            <a:ext cx="1531581" cy="4462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200" dirty="0" smtClean="0"/>
              <a:t>Spring 2020</a:t>
            </a:r>
          </a:p>
          <a:p>
            <a:pPr algn="ctr"/>
            <a:r>
              <a:rPr lang="de-CH" sz="1100" dirty="0" smtClean="0"/>
              <a:t>2 </a:t>
            </a:r>
            <a:r>
              <a:rPr lang="de-CH" sz="1100" dirty="0" err="1" smtClean="0"/>
              <a:t>weeks</a:t>
            </a:r>
            <a:endParaRPr lang="en-US" sz="1100" dirty="0"/>
          </a:p>
        </p:txBody>
      </p:sp>
      <p:sp>
        <p:nvSpPr>
          <p:cNvPr id="17" name="Textfeld 16"/>
          <p:cNvSpPr txBox="1"/>
          <p:nvPr/>
        </p:nvSpPr>
        <p:spPr>
          <a:xfrm>
            <a:off x="7066785" y="1434636"/>
            <a:ext cx="160637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200" dirty="0" smtClean="0"/>
              <a:t>Summer 2020</a:t>
            </a:r>
          </a:p>
          <a:p>
            <a:pPr algn="ctr"/>
            <a:r>
              <a:rPr lang="de-CH" sz="1100" dirty="0" smtClean="0"/>
              <a:t>4 </a:t>
            </a:r>
            <a:r>
              <a:rPr lang="de-CH" sz="1100" dirty="0" err="1" smtClean="0"/>
              <a:t>weeks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29270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>
          <a:xfrm>
            <a:off x="1179830" y="783381"/>
            <a:ext cx="7527926" cy="3256004"/>
          </a:xfrm>
        </p:spPr>
        <p:txBody>
          <a:bodyPr/>
          <a:lstStyle/>
          <a:p>
            <a:pPr marL="0" indent="0">
              <a:buNone/>
            </a:pPr>
            <a:r>
              <a:rPr lang="de-CH" dirty="0" smtClean="0"/>
              <a:t>See </a:t>
            </a:r>
            <a:r>
              <a:rPr lang="de-CH" dirty="0" err="1" smtClean="0"/>
              <a:t>presentation</a:t>
            </a:r>
            <a:r>
              <a:rPr lang="de-CH" dirty="0" smtClean="0"/>
              <a:t> </a:t>
            </a:r>
            <a:r>
              <a:rPr lang="de-CH" dirty="0" err="1" smtClean="0"/>
              <a:t>by</a:t>
            </a:r>
            <a:r>
              <a:rPr lang="de-CH" dirty="0" smtClean="0"/>
              <a:t> </a:t>
            </a:r>
            <a:r>
              <a:rPr lang="de-CH" dirty="0" smtClean="0">
                <a:solidFill>
                  <a:schemeClr val="accent1"/>
                </a:solidFill>
              </a:rPr>
              <a:t>Samuel Monhart</a:t>
            </a:r>
            <a:r>
              <a:rPr lang="de-CH" dirty="0" smtClean="0"/>
              <a:t> on </a:t>
            </a:r>
            <a:r>
              <a:rPr lang="de-CH" dirty="0" err="1" smtClean="0"/>
              <a:t>Friday</a:t>
            </a:r>
            <a:r>
              <a:rPr lang="de-CH" dirty="0" smtClean="0"/>
              <a:t>, 4.9.2020, 9:55 in VR3</a:t>
            </a:r>
          </a:p>
          <a:p>
            <a:pPr marL="0" indent="0">
              <a:buNone/>
            </a:pPr>
            <a:endParaRPr lang="de-CH" sz="1200" dirty="0"/>
          </a:p>
          <a:p>
            <a:r>
              <a:rPr lang="en-US" dirty="0" smtClean="0"/>
              <a:t>Wind Lidar measures wind components </a:t>
            </a:r>
            <a:r>
              <a:rPr lang="en-US" dirty="0"/>
              <a:t>(</a:t>
            </a:r>
            <a:r>
              <a:rPr lang="en-US" dirty="0" err="1"/>
              <a:t>u,v</a:t>
            </a:r>
            <a:r>
              <a:rPr lang="en-US" dirty="0"/>
              <a:t>) derived from </a:t>
            </a:r>
            <a:r>
              <a:rPr lang="en-US" dirty="0" smtClean="0"/>
              <a:t>Doppler </a:t>
            </a:r>
            <a:br>
              <a:rPr lang="en-US" dirty="0" smtClean="0"/>
            </a:br>
            <a:r>
              <a:rPr lang="en-US" dirty="0" smtClean="0"/>
              <a:t>information </a:t>
            </a:r>
            <a:r>
              <a:rPr lang="en-US" dirty="0"/>
              <a:t>in backscattered </a:t>
            </a:r>
            <a:r>
              <a:rPr lang="en-US" dirty="0" smtClean="0"/>
              <a:t>laser beams</a:t>
            </a:r>
          </a:p>
          <a:p>
            <a:r>
              <a:rPr lang="en-US" dirty="0" smtClean="0"/>
              <a:t>profile </a:t>
            </a:r>
            <a:r>
              <a:rPr lang="en-US" dirty="0"/>
              <a:t>wind information in the boundary </a:t>
            </a:r>
            <a:r>
              <a:rPr lang="en-US" dirty="0" smtClean="0"/>
              <a:t>layer </a:t>
            </a:r>
            <a:r>
              <a:rPr lang="en-US" dirty="0"/>
              <a:t>(0-2km) with high temporal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resolution</a:t>
            </a:r>
          </a:p>
          <a:p>
            <a:r>
              <a:rPr lang="en-US" dirty="0" smtClean="0"/>
              <a:t>wind </a:t>
            </a:r>
            <a:r>
              <a:rPr lang="en-US" dirty="0"/>
              <a:t>components directly assimilated </a:t>
            </a:r>
            <a:r>
              <a:rPr lang="en-US" dirty="0" smtClean="0"/>
              <a:t>in </a:t>
            </a:r>
            <a:r>
              <a:rPr lang="en-US" dirty="0"/>
              <a:t>KENDA-1</a:t>
            </a:r>
            <a:endParaRPr lang="fr-CH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Assimilation </a:t>
            </a:r>
            <a:r>
              <a:rPr lang="de-CH" dirty="0" err="1" smtClean="0"/>
              <a:t>of</a:t>
            </a:r>
            <a:r>
              <a:rPr lang="de-CH" dirty="0" smtClean="0"/>
              <a:t> Wind </a:t>
            </a:r>
            <a:r>
              <a:rPr lang="de-CH" dirty="0" err="1" smtClean="0"/>
              <a:t>Lidar</a:t>
            </a:r>
            <a:r>
              <a:rPr lang="de-CH" dirty="0" smtClean="0"/>
              <a:t> </a:t>
            </a:r>
            <a:r>
              <a:rPr lang="de-CH" dirty="0" err="1" smtClean="0"/>
              <a:t>Observations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1" r="21861"/>
          <a:stretch/>
        </p:blipFill>
        <p:spPr>
          <a:xfrm>
            <a:off x="4038556" y="2896505"/>
            <a:ext cx="2123712" cy="1740551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10" t="14866" r="766" b="53475"/>
          <a:stretch/>
        </p:blipFill>
        <p:spPr>
          <a:xfrm>
            <a:off x="1250858" y="2896505"/>
            <a:ext cx="2300185" cy="174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68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pieren 31"/>
          <p:cNvGrpSpPr/>
          <p:nvPr/>
        </p:nvGrpSpPr>
        <p:grpSpPr>
          <a:xfrm>
            <a:off x="6968536" y="324436"/>
            <a:ext cx="1558916" cy="1157116"/>
            <a:chOff x="7426619" y="288033"/>
            <a:chExt cx="1558916" cy="1157116"/>
          </a:xfrm>
        </p:grpSpPr>
        <p:grpSp>
          <p:nvGrpSpPr>
            <p:cNvPr id="33" name="Gruppieren 32"/>
            <p:cNvGrpSpPr/>
            <p:nvPr/>
          </p:nvGrpSpPr>
          <p:grpSpPr>
            <a:xfrm>
              <a:off x="7467976" y="288033"/>
              <a:ext cx="1517559" cy="1157116"/>
              <a:chOff x="7467976" y="288033"/>
              <a:chExt cx="1517559" cy="1157116"/>
            </a:xfrm>
          </p:grpSpPr>
          <p:grpSp>
            <p:nvGrpSpPr>
              <p:cNvPr id="35" name="Gruppieren 34"/>
              <p:cNvGrpSpPr/>
              <p:nvPr/>
            </p:nvGrpSpPr>
            <p:grpSpPr>
              <a:xfrm>
                <a:off x="7467976" y="305842"/>
                <a:ext cx="1517559" cy="1139307"/>
                <a:chOff x="5667071" y="240632"/>
                <a:chExt cx="3035117" cy="2000713"/>
              </a:xfrm>
            </p:grpSpPr>
            <p:pic>
              <p:nvPicPr>
                <p:cNvPr id="39" name="Grafik 38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67071" y="240632"/>
                  <a:ext cx="3035117" cy="2000713"/>
                </a:xfrm>
                <a:prstGeom prst="rect">
                  <a:avLst/>
                </a:prstGeom>
              </p:spPr>
            </p:pic>
            <p:sp>
              <p:nvSpPr>
                <p:cNvPr id="40" name="Gleichschenkliges Dreieck 39"/>
                <p:cNvSpPr/>
                <p:nvPr/>
              </p:nvSpPr>
              <p:spPr bwMode="auto">
                <a:xfrm>
                  <a:off x="7303168" y="679784"/>
                  <a:ext cx="132347" cy="132348"/>
                </a:xfrm>
                <a:prstGeom prst="triangl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1" name="Textfeld 40"/>
                <p:cNvSpPr txBox="1"/>
                <p:nvPr/>
              </p:nvSpPr>
              <p:spPr>
                <a:xfrm>
                  <a:off x="7291296" y="745958"/>
                  <a:ext cx="1298702" cy="4864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CH" sz="600" b="1" dirty="0" smtClean="0"/>
                    <a:t>KLO </a:t>
                  </a:r>
                  <a:r>
                    <a:rPr lang="de-CH" sz="600" b="1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/ KLO_LIDAR</a:t>
                  </a:r>
                  <a:endParaRPr lang="en-US" sz="600" b="1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2" name="Gleichschenkliges Dreieck 41"/>
                <p:cNvSpPr/>
                <p:nvPr/>
              </p:nvSpPr>
              <p:spPr bwMode="auto">
                <a:xfrm>
                  <a:off x="6088106" y="1441910"/>
                  <a:ext cx="132347" cy="132348"/>
                </a:xfrm>
                <a:prstGeom prst="triangl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36" name="Textfeld 35"/>
              <p:cNvSpPr txBox="1"/>
              <p:nvPr/>
            </p:nvSpPr>
            <p:spPr>
              <a:xfrm>
                <a:off x="8264103" y="288033"/>
                <a:ext cx="418742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sz="600" b="1" dirty="0" smtClean="0"/>
                  <a:t>SHA</a:t>
                </a:r>
                <a:endParaRPr lang="en-US" sz="600" b="1" dirty="0"/>
              </a:p>
            </p:txBody>
          </p:sp>
          <p:sp>
            <p:nvSpPr>
              <p:cNvPr id="37" name="Textfeld 36"/>
              <p:cNvSpPr txBox="1"/>
              <p:nvPr/>
            </p:nvSpPr>
            <p:spPr>
              <a:xfrm>
                <a:off x="7808013" y="472699"/>
                <a:ext cx="418742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sz="600" b="1" dirty="0" smtClean="0"/>
                  <a:t>GRE</a:t>
                </a:r>
                <a:endParaRPr lang="en-US" sz="600" b="1" dirty="0"/>
              </a:p>
            </p:txBody>
          </p:sp>
          <p:sp>
            <p:nvSpPr>
              <p:cNvPr id="38" name="Textfeld 37"/>
              <p:cNvSpPr txBox="1"/>
              <p:nvPr/>
            </p:nvSpPr>
            <p:spPr>
              <a:xfrm>
                <a:off x="7845361" y="757185"/>
                <a:ext cx="418742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sz="600" b="1" dirty="0" smtClean="0"/>
                  <a:t>PAY</a:t>
                </a:r>
                <a:endParaRPr lang="en-US" sz="600" b="1" dirty="0"/>
              </a:p>
            </p:txBody>
          </p:sp>
        </p:grpSp>
        <p:sp>
          <p:nvSpPr>
            <p:cNvPr id="34" name="Textfeld 33"/>
            <p:cNvSpPr txBox="1"/>
            <p:nvPr/>
          </p:nvSpPr>
          <p:spPr>
            <a:xfrm>
              <a:off x="7426619" y="1025371"/>
              <a:ext cx="41874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600" b="1" dirty="0" smtClean="0">
                  <a:solidFill>
                    <a:schemeClr val="bg1">
                      <a:lumMod val="50000"/>
                    </a:schemeClr>
                  </a:solidFill>
                </a:rPr>
                <a:t>GVE</a:t>
              </a:r>
              <a:endParaRPr lang="en-US" sz="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Wind </a:t>
            </a:r>
            <a:r>
              <a:rPr lang="de-CH" dirty="0" err="1" smtClean="0"/>
              <a:t>Lidar</a:t>
            </a:r>
            <a:r>
              <a:rPr lang="de-CH" dirty="0" smtClean="0"/>
              <a:t> Assimilation</a:t>
            </a:r>
            <a:r>
              <a:rPr lang="de-CH" dirty="0"/>
              <a:t/>
            </a:r>
            <a:br>
              <a:rPr lang="de-CH" dirty="0"/>
            </a:b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3" t="8476" r="18532" b="47153"/>
          <a:stretch/>
        </p:blipFill>
        <p:spPr>
          <a:xfrm>
            <a:off x="2597318" y="2002489"/>
            <a:ext cx="2109609" cy="283394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95" t="8386" r="18638" b="47043"/>
          <a:stretch/>
        </p:blipFill>
        <p:spPr>
          <a:xfrm>
            <a:off x="4788526" y="1996474"/>
            <a:ext cx="2108850" cy="284092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74" t="8667" r="18692" b="47275"/>
          <a:stretch/>
        </p:blipFill>
        <p:spPr>
          <a:xfrm>
            <a:off x="90397" y="2012823"/>
            <a:ext cx="2418946" cy="281061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64" t="8435" r="18870" b="47138"/>
          <a:stretch/>
        </p:blipFill>
        <p:spPr>
          <a:xfrm>
            <a:off x="6968536" y="2003453"/>
            <a:ext cx="2084071" cy="2819981"/>
          </a:xfrm>
          <a:prstGeom prst="rect">
            <a:avLst/>
          </a:prstGeom>
        </p:spPr>
      </p:pic>
      <p:cxnSp>
        <p:nvCxnSpPr>
          <p:cNvPr id="43" name="Gerader Verbinder 42"/>
          <p:cNvCxnSpPr/>
          <p:nvPr/>
        </p:nvCxnSpPr>
        <p:spPr bwMode="auto">
          <a:xfrm flipV="1">
            <a:off x="356883" y="4306913"/>
            <a:ext cx="8695724" cy="85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feld 4"/>
          <p:cNvSpPr txBox="1"/>
          <p:nvPr/>
        </p:nvSpPr>
        <p:spPr>
          <a:xfrm>
            <a:off x="2703535" y="1594612"/>
            <a:ext cx="1852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dirty="0" smtClean="0"/>
              <a:t>Schaffhausen</a:t>
            </a:r>
          </a:p>
          <a:p>
            <a:pPr algn="ctr"/>
            <a:r>
              <a:rPr lang="de-CH" sz="1200" dirty="0" smtClean="0"/>
              <a:t>(SHA)</a:t>
            </a:r>
            <a:endParaRPr lang="en-US" sz="1200" dirty="0"/>
          </a:p>
        </p:txBody>
      </p:sp>
      <p:sp>
        <p:nvSpPr>
          <p:cNvPr id="44" name="Textfeld 43"/>
          <p:cNvSpPr txBox="1"/>
          <p:nvPr/>
        </p:nvSpPr>
        <p:spPr>
          <a:xfrm>
            <a:off x="512246" y="1605815"/>
            <a:ext cx="1852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dirty="0" smtClean="0"/>
              <a:t>Kloten</a:t>
            </a:r>
          </a:p>
          <a:p>
            <a:pPr algn="ctr"/>
            <a:r>
              <a:rPr lang="de-CH" sz="1200" dirty="0" smtClean="0"/>
              <a:t>(KLO)</a:t>
            </a:r>
            <a:endParaRPr lang="en-US" sz="1200" dirty="0"/>
          </a:p>
        </p:txBody>
      </p:sp>
      <p:sp>
        <p:nvSpPr>
          <p:cNvPr id="45" name="Textfeld 44"/>
          <p:cNvSpPr txBox="1"/>
          <p:nvPr/>
        </p:nvSpPr>
        <p:spPr>
          <a:xfrm>
            <a:off x="4926751" y="1605815"/>
            <a:ext cx="1852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dirty="0" smtClean="0"/>
              <a:t>Grenchen</a:t>
            </a:r>
          </a:p>
          <a:p>
            <a:pPr algn="ctr"/>
            <a:r>
              <a:rPr lang="de-CH" sz="1200" dirty="0" smtClean="0"/>
              <a:t>(GRE)</a:t>
            </a:r>
            <a:endParaRPr lang="en-US" sz="1200" dirty="0"/>
          </a:p>
        </p:txBody>
      </p:sp>
      <p:sp>
        <p:nvSpPr>
          <p:cNvPr id="46" name="Textfeld 45"/>
          <p:cNvSpPr txBox="1"/>
          <p:nvPr/>
        </p:nvSpPr>
        <p:spPr>
          <a:xfrm>
            <a:off x="7091568" y="1599503"/>
            <a:ext cx="1852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dirty="0" smtClean="0"/>
              <a:t>Payerne</a:t>
            </a:r>
          </a:p>
          <a:p>
            <a:pPr algn="ctr"/>
            <a:r>
              <a:rPr lang="de-CH" sz="1200" dirty="0" smtClean="0"/>
              <a:t>(PAY)</a:t>
            </a:r>
            <a:endParaRPr lang="en-US" sz="1200" dirty="0"/>
          </a:p>
        </p:txBody>
      </p:sp>
      <p:pic>
        <p:nvPicPr>
          <p:cNvPr id="47" name="Grafik 4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08" t="27614" r="2250" b="67197"/>
          <a:stretch/>
        </p:blipFill>
        <p:spPr>
          <a:xfrm>
            <a:off x="732018" y="1108867"/>
            <a:ext cx="399546" cy="527776"/>
          </a:xfrm>
          <a:prstGeom prst="rect">
            <a:avLst/>
          </a:prstGeom>
        </p:spPr>
      </p:pic>
      <p:sp>
        <p:nvSpPr>
          <p:cNvPr id="48" name="Textfeld 47"/>
          <p:cNvSpPr txBox="1"/>
          <p:nvPr/>
        </p:nvSpPr>
        <p:spPr>
          <a:xfrm>
            <a:off x="1092273" y="1111170"/>
            <a:ext cx="105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 smtClean="0"/>
              <a:t>Analysis</a:t>
            </a:r>
          </a:p>
          <a:p>
            <a:r>
              <a:rPr lang="de-CH" sz="1200" dirty="0" smtClean="0"/>
              <a:t>First </a:t>
            </a:r>
            <a:r>
              <a:rPr lang="de-CH" sz="1200" dirty="0" err="1" smtClean="0"/>
              <a:t>Guess</a:t>
            </a:r>
            <a:endParaRPr lang="de-CH" sz="1200" dirty="0" smtClean="0"/>
          </a:p>
        </p:txBody>
      </p:sp>
      <p:pic>
        <p:nvPicPr>
          <p:cNvPr id="49" name="Grafik 4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08" t="36119" r="2250" b="58692"/>
          <a:stretch/>
        </p:blipFill>
        <p:spPr>
          <a:xfrm>
            <a:off x="2179704" y="1094235"/>
            <a:ext cx="399546" cy="527776"/>
          </a:xfrm>
          <a:prstGeom prst="rect">
            <a:avLst/>
          </a:prstGeom>
        </p:spPr>
      </p:pic>
      <p:sp>
        <p:nvSpPr>
          <p:cNvPr id="50" name="Textfeld 49"/>
          <p:cNvSpPr txBox="1"/>
          <p:nvPr/>
        </p:nvSpPr>
        <p:spPr>
          <a:xfrm>
            <a:off x="3800279" y="1132947"/>
            <a:ext cx="3097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 err="1" smtClean="0"/>
              <a:t>Verification</a:t>
            </a:r>
            <a:r>
              <a:rPr lang="de-CH" sz="1200" dirty="0" smtClean="0"/>
              <a:t> </a:t>
            </a:r>
            <a:r>
              <a:rPr lang="de-CH" sz="1200" dirty="0" err="1" smtClean="0"/>
              <a:t>against</a:t>
            </a:r>
            <a:r>
              <a:rPr lang="de-CH" sz="1200" dirty="0" smtClean="0"/>
              <a:t> </a:t>
            </a:r>
            <a:r>
              <a:rPr lang="de-CH" sz="1200" dirty="0" err="1" smtClean="0"/>
              <a:t>independent</a:t>
            </a:r>
            <a:r>
              <a:rPr lang="de-CH" sz="1200" dirty="0" smtClean="0"/>
              <a:t> Wind Radar wind </a:t>
            </a:r>
            <a:r>
              <a:rPr lang="de-CH" sz="1200" dirty="0" err="1" smtClean="0"/>
              <a:t>profiles</a:t>
            </a:r>
            <a:endParaRPr lang="en-US" sz="1200" dirty="0">
              <a:solidFill>
                <a:srgbClr val="F0494A"/>
              </a:solidFill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2528437" y="1094235"/>
            <a:ext cx="105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 smtClean="0"/>
              <a:t>w/o</a:t>
            </a:r>
            <a:r>
              <a:rPr lang="de-CH" sz="1200" dirty="0" smtClean="0"/>
              <a:t> </a:t>
            </a:r>
            <a:r>
              <a:rPr lang="de-CH" sz="1200" dirty="0" err="1" smtClean="0"/>
              <a:t>Lidar</a:t>
            </a:r>
            <a:endParaRPr lang="de-CH" sz="1200" dirty="0" smtClean="0"/>
          </a:p>
          <a:p>
            <a:r>
              <a:rPr lang="de-CH" sz="1200" b="1" dirty="0" err="1">
                <a:solidFill>
                  <a:srgbClr val="F0494A"/>
                </a:solidFill>
              </a:rPr>
              <a:t>w</a:t>
            </a:r>
            <a:r>
              <a:rPr lang="de-CH" sz="1200" b="1" dirty="0" err="1" smtClean="0">
                <a:solidFill>
                  <a:srgbClr val="F0494A"/>
                </a:solidFill>
              </a:rPr>
              <a:t>ith</a:t>
            </a:r>
            <a:r>
              <a:rPr lang="de-CH" sz="1200" dirty="0" smtClean="0"/>
              <a:t> </a:t>
            </a:r>
            <a:r>
              <a:rPr lang="de-CH" sz="1200" dirty="0" err="1" smtClean="0">
                <a:solidFill>
                  <a:srgbClr val="F0494A"/>
                </a:solidFill>
              </a:rPr>
              <a:t>Lidar</a:t>
            </a:r>
            <a:endParaRPr lang="en-US" sz="1200" dirty="0">
              <a:solidFill>
                <a:srgbClr val="F0494A"/>
              </a:solidFill>
            </a:endParaRPr>
          </a:p>
        </p:txBody>
      </p:sp>
      <p:pic>
        <p:nvPicPr>
          <p:cNvPr id="58" name="Grafik 5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8" t="23577" r="97925" b="56630"/>
          <a:stretch/>
        </p:blipFill>
        <p:spPr>
          <a:xfrm>
            <a:off x="0" y="2897941"/>
            <a:ext cx="153423" cy="1019514"/>
          </a:xfrm>
          <a:prstGeom prst="rect">
            <a:avLst/>
          </a:prstGeom>
        </p:spPr>
      </p:pic>
      <p:pic>
        <p:nvPicPr>
          <p:cNvPr id="59" name="Grafik 5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7" t="52599" r="68875" b="45376"/>
          <a:stretch/>
        </p:blipFill>
        <p:spPr>
          <a:xfrm>
            <a:off x="4240625" y="4872802"/>
            <a:ext cx="1058638" cy="17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8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>
          <a:xfrm>
            <a:off x="1179830" y="747096"/>
            <a:ext cx="7527926" cy="3256004"/>
          </a:xfrm>
        </p:spPr>
        <p:txBody>
          <a:bodyPr/>
          <a:lstStyle/>
          <a:p>
            <a:pPr marL="0" indent="0">
              <a:buNone/>
            </a:pPr>
            <a:r>
              <a:rPr lang="de-CH" dirty="0" smtClean="0"/>
              <a:t>See </a:t>
            </a:r>
            <a:r>
              <a:rPr lang="de-CH" dirty="0" err="1" smtClean="0"/>
              <a:t>presentation</a:t>
            </a:r>
            <a:r>
              <a:rPr lang="de-CH" dirty="0" smtClean="0"/>
              <a:t> </a:t>
            </a:r>
            <a:r>
              <a:rPr lang="de-CH" dirty="0" err="1" smtClean="0"/>
              <a:t>by</a:t>
            </a:r>
            <a:r>
              <a:rPr lang="de-CH" dirty="0" smtClean="0">
                <a:solidFill>
                  <a:srgbClr val="FF0000"/>
                </a:solidFill>
              </a:rPr>
              <a:t> Claire Merker </a:t>
            </a:r>
            <a:r>
              <a:rPr lang="de-CH" dirty="0" smtClean="0"/>
              <a:t>on </a:t>
            </a:r>
            <a:r>
              <a:rPr lang="de-CH" dirty="0" err="1" smtClean="0"/>
              <a:t>Friday</a:t>
            </a:r>
            <a:r>
              <a:rPr lang="de-CH" dirty="0" smtClean="0"/>
              <a:t>, 4.9.2020, 10:20 in VR3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Assimilation </a:t>
            </a:r>
            <a:r>
              <a:rPr lang="de-CH" dirty="0" err="1" smtClean="0"/>
              <a:t>of</a:t>
            </a:r>
            <a:r>
              <a:rPr lang="de-CH" dirty="0" smtClean="0"/>
              <a:t> MW Radiometer Obs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09487" y="1308771"/>
            <a:ext cx="54927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kern="0" dirty="0">
                <a:latin typeface="+mn-lt"/>
              </a:rPr>
              <a:t>M</a:t>
            </a:r>
            <a:r>
              <a:rPr lang="en-US" sz="1800" kern="0" dirty="0" smtClean="0">
                <a:latin typeface="+mn-lt"/>
              </a:rPr>
              <a:t>easures atmospheric radiation: </a:t>
            </a:r>
            <a:r>
              <a:rPr lang="en-US" sz="1800" b="1" kern="0" dirty="0" smtClean="0">
                <a:latin typeface="+mn-lt"/>
              </a:rPr>
              <a:t>brightness temperature</a:t>
            </a:r>
            <a:endParaRPr lang="en-US" sz="1800" kern="0" dirty="0">
              <a:latin typeface="+mn-lt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kern="0" dirty="0" smtClean="0">
                <a:latin typeface="+mn-lt"/>
              </a:rPr>
              <a:t>14 </a:t>
            </a:r>
            <a:r>
              <a:rPr lang="en-US" sz="1800" kern="0" dirty="0">
                <a:latin typeface="+mn-lt"/>
              </a:rPr>
              <a:t>frequency </a:t>
            </a:r>
            <a:r>
              <a:rPr lang="en-US" sz="1800" kern="0" dirty="0" smtClean="0">
                <a:latin typeface="+mn-lt"/>
              </a:rPr>
              <a:t>bands (sensitive to humidity and/or temperature)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1800" kern="0" dirty="0" smtClean="0">
                <a:latin typeface="+mn-lt"/>
              </a:rPr>
              <a:t>6 scanning </a:t>
            </a:r>
            <a:r>
              <a:rPr lang="fr-CH" sz="1800" kern="0" dirty="0" err="1" smtClean="0">
                <a:latin typeface="+mn-lt"/>
              </a:rPr>
              <a:t>elevation</a:t>
            </a:r>
            <a:r>
              <a:rPr lang="fr-CH" sz="1800" kern="0" dirty="0" smtClean="0">
                <a:latin typeface="+mn-lt"/>
              </a:rPr>
              <a:t> angles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1800" kern="0" dirty="0" smtClean="0">
                <a:latin typeface="+mn-lt"/>
              </a:rPr>
              <a:t>3 stations in </a:t>
            </a:r>
            <a:r>
              <a:rPr lang="fr-CH" sz="1800" kern="0" dirty="0" err="1" smtClean="0">
                <a:latin typeface="+mn-lt"/>
              </a:rPr>
              <a:t>Switzerland</a:t>
            </a:r>
            <a:endParaRPr lang="en-US" sz="1800" kern="0" dirty="0" smtClean="0">
              <a:latin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+mn-lt"/>
              </a:rPr>
              <a:t>P</a:t>
            </a:r>
            <a:r>
              <a:rPr lang="en-US" sz="1800" dirty="0" smtClean="0">
                <a:latin typeface="+mn-lt"/>
              </a:rPr>
              <a:t>rovides </a:t>
            </a:r>
            <a:r>
              <a:rPr lang="en-US" sz="1800" b="1" dirty="0" smtClean="0">
                <a:latin typeface="+mn-lt"/>
              </a:rPr>
              <a:t>temperature </a:t>
            </a:r>
            <a:r>
              <a:rPr lang="en-US" sz="1800" b="1" dirty="0">
                <a:latin typeface="+mn-lt"/>
              </a:rPr>
              <a:t>and humidity </a:t>
            </a:r>
            <a:r>
              <a:rPr lang="en-US" sz="1800" b="1" dirty="0" smtClean="0">
                <a:latin typeface="+mn-lt"/>
              </a:rPr>
              <a:t>information </a:t>
            </a:r>
            <a:r>
              <a:rPr lang="en-US" sz="1800" dirty="0">
                <a:latin typeface="+mn-lt"/>
              </a:rPr>
              <a:t>in the </a:t>
            </a:r>
            <a:r>
              <a:rPr lang="en-US" sz="1800" b="1" dirty="0">
                <a:latin typeface="+mn-lt"/>
              </a:rPr>
              <a:t>boundary </a:t>
            </a:r>
            <a:r>
              <a:rPr lang="en-US" sz="1800" b="1" dirty="0" smtClean="0">
                <a:latin typeface="+mn-lt"/>
              </a:rPr>
              <a:t>layer </a:t>
            </a:r>
            <a:r>
              <a:rPr lang="en-US" sz="1800" dirty="0" smtClean="0">
                <a:latin typeface="+mn-lt"/>
              </a:rPr>
              <a:t>with </a:t>
            </a:r>
            <a:r>
              <a:rPr lang="en-US" sz="1800" kern="0" dirty="0" smtClean="0">
                <a:latin typeface="+mn-lt"/>
              </a:rPr>
              <a:t>high </a:t>
            </a:r>
            <a:r>
              <a:rPr lang="en-US" sz="1800" kern="0" dirty="0">
                <a:latin typeface="+mn-lt"/>
              </a:rPr>
              <a:t>temporal </a:t>
            </a:r>
            <a:r>
              <a:rPr lang="en-US" sz="1800" kern="0" dirty="0" smtClean="0">
                <a:latin typeface="+mn-lt"/>
              </a:rPr>
              <a:t>resolution: potential for </a:t>
            </a:r>
            <a:r>
              <a:rPr lang="en-US" sz="1800" b="1" kern="0" dirty="0" smtClean="0">
                <a:latin typeface="+mn-lt"/>
              </a:rPr>
              <a:t>improving the representation of the boundary layer </a:t>
            </a:r>
            <a:r>
              <a:rPr lang="en-US" sz="1800" kern="0" dirty="0" smtClean="0">
                <a:latin typeface="+mn-lt"/>
              </a:rPr>
              <a:t>in the initial conditions</a:t>
            </a:r>
          </a:p>
        </p:txBody>
      </p:sp>
      <p:pic>
        <p:nvPicPr>
          <p:cNvPr id="5" name="Picture 2" descr="\\zuehnas200\prod_oslw\os\2\2\4\1956\01_Stations\01_Stations_SMN\00_Photos\03_Stations_REM\GRE_CNMet\Abnahme_20081118\GRE_2008111810485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3" r="23531"/>
          <a:stretch/>
        </p:blipFill>
        <p:spPr bwMode="auto">
          <a:xfrm>
            <a:off x="755904" y="1796970"/>
            <a:ext cx="2072640" cy="256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431489" y="1308771"/>
            <a:ext cx="2671255" cy="3182950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649161" y="1487787"/>
            <a:ext cx="183255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5413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SzPct val="85000"/>
            </a:pPr>
            <a:r>
              <a:rPr lang="en-GB" sz="1600" b="1" dirty="0" smtClean="0">
                <a:latin typeface="Arial" pitchFamily="34" charset="0"/>
              </a:rPr>
              <a:t>HATPRO</a:t>
            </a:r>
            <a:r>
              <a:rPr lang="en-GB" sz="1600" dirty="0" smtClean="0">
                <a:latin typeface="Arial" pitchFamily="34" charset="0"/>
              </a:rPr>
              <a:t> (RPG)</a:t>
            </a:r>
            <a:endParaRPr lang="en-GB" sz="16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274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KENDA-1 O-B </a:t>
            </a:r>
            <a:r>
              <a:rPr lang="fr-CH" dirty="0" err="1" smtClean="0"/>
              <a:t>statistics</a:t>
            </a:r>
            <a:r>
              <a:rPr lang="fr-CH" dirty="0" smtClean="0"/>
              <a:t> of MWR BT </a:t>
            </a:r>
            <a:endParaRPr lang="en-US" dirty="0"/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 rot="16200000">
            <a:off x="-750419" y="2329819"/>
            <a:ext cx="28631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5413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SzPct val="85000"/>
            </a:pPr>
            <a:r>
              <a:rPr lang="en-GB" sz="1600" dirty="0" smtClean="0">
                <a:latin typeface="Arial" pitchFamily="34" charset="0"/>
              </a:rPr>
              <a:t>Brightness temperature (K)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180" y="893792"/>
            <a:ext cx="7147068" cy="366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529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err="1" smtClean="0"/>
              <a:t>ModInterim</a:t>
            </a:r>
            <a:r>
              <a:rPr lang="en-GB" dirty="0" smtClean="0"/>
              <a:t> operational </a:t>
            </a:r>
            <a:r>
              <a:rPr lang="en-GB" dirty="0" smtClean="0">
                <a:solidFill>
                  <a:schemeClr val="accent1"/>
                </a:solidFill>
              </a:rPr>
              <a:t>since 6.8.2020</a:t>
            </a:r>
          </a:p>
          <a:p>
            <a:r>
              <a:rPr lang="en-GB" dirty="0" smtClean="0"/>
              <a:t>Successful introduction of KENDA-1, running on an </a:t>
            </a:r>
            <a:r>
              <a:rPr lang="en-GB" dirty="0" smtClean="0">
                <a:solidFill>
                  <a:schemeClr val="accent1"/>
                </a:solidFill>
              </a:rPr>
              <a:t>1.1km grid </a:t>
            </a:r>
            <a:r>
              <a:rPr lang="en-GB" dirty="0" smtClean="0"/>
              <a:t>with </a:t>
            </a:r>
            <a:r>
              <a:rPr lang="en-GB" dirty="0" smtClean="0">
                <a:solidFill>
                  <a:schemeClr val="accent1"/>
                </a:solidFill>
              </a:rPr>
              <a:t>40 ensemble</a:t>
            </a:r>
            <a:r>
              <a:rPr lang="en-GB" dirty="0" smtClean="0"/>
              <a:t> members. This is only possible on our machine when COSMO runs on GPU and with single precision. A major effort was needed to bring COSMO up to speed for KENDA-1!</a:t>
            </a:r>
          </a:p>
          <a:p>
            <a:r>
              <a:rPr lang="en-GB" dirty="0" smtClean="0"/>
              <a:t>Overall, </a:t>
            </a:r>
            <a:r>
              <a:rPr lang="en-GB" dirty="0" smtClean="0">
                <a:solidFill>
                  <a:schemeClr val="accent1"/>
                </a:solidFill>
              </a:rPr>
              <a:t>the majority of performance differences are positive</a:t>
            </a:r>
            <a:r>
              <a:rPr lang="en-GB" dirty="0" smtClean="0"/>
              <a:t>, showing improvements of COSMO-1E (initialized by KENDA-1) versus the old models</a:t>
            </a:r>
          </a:p>
          <a:p>
            <a:r>
              <a:rPr lang="en-GB" dirty="0" smtClean="0"/>
              <a:t>We miss the Td2m observations in the assimilation process and look forward to using them (and T2m) soon </a:t>
            </a:r>
            <a:r>
              <a:rPr lang="en-GB" dirty="0" smtClean="0">
                <a:sym typeface="Wingdings" panose="05000000000000000000" pitchFamily="2" charset="2"/>
              </a:rPr>
              <a:t>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Assimilation of Wind Lidar observations straight forward, similar to Wind Radar observations, similar quality.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O-B statistics and a first single observation experiment with MWR observations look promising (“</a:t>
            </a:r>
            <a:r>
              <a:rPr lang="en-GB" dirty="0" smtClean="0">
                <a:solidFill>
                  <a:srgbClr val="FF0000"/>
                </a:solidFill>
                <a:sym typeface="Wingdings" panose="05000000000000000000" pitchFamily="2" charset="2"/>
              </a:rPr>
              <a:t>The future is bright</a:t>
            </a:r>
            <a:r>
              <a:rPr lang="en-GB" dirty="0" smtClean="0">
                <a:sym typeface="Wingdings" panose="05000000000000000000" pitchFamily="2" charset="2"/>
              </a:rPr>
              <a:t>ness temperatures”)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	and Concluding Remarks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064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>
          <a:xfrm>
            <a:off x="1179830" y="1124466"/>
            <a:ext cx="7964170" cy="3256004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en-US" dirty="0" smtClean="0"/>
              <a:t>Assimilation of </a:t>
            </a:r>
            <a:r>
              <a:rPr lang="en-US" dirty="0" smtClean="0">
                <a:solidFill>
                  <a:srgbClr val="FF0000"/>
                </a:solidFill>
              </a:rPr>
              <a:t>ground-based </a:t>
            </a:r>
            <a:r>
              <a:rPr lang="en-US" dirty="0">
                <a:solidFill>
                  <a:srgbClr val="FF0000"/>
                </a:solidFill>
              </a:rPr>
              <a:t>MWR </a:t>
            </a:r>
            <a:r>
              <a:rPr lang="en-US" dirty="0" smtClean="0">
                <a:solidFill>
                  <a:srgbClr val="FF0000"/>
                </a:solidFill>
              </a:rPr>
              <a:t>observations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70C0"/>
                </a:solidFill>
              </a:rPr>
              <a:t>Claire Merker</a:t>
            </a:r>
            <a:r>
              <a:rPr lang="en-US" dirty="0" smtClean="0"/>
              <a:t>)</a:t>
            </a:r>
            <a:endParaRPr lang="en-US" dirty="0"/>
          </a:p>
          <a:p>
            <a:pPr>
              <a:spcAft>
                <a:spcPts val="300"/>
              </a:spcAft>
            </a:pPr>
            <a:r>
              <a:rPr lang="en-US" dirty="0" smtClean="0"/>
              <a:t>Assimilation of </a:t>
            </a:r>
            <a:r>
              <a:rPr lang="en-US" dirty="0" smtClean="0">
                <a:solidFill>
                  <a:srgbClr val="FF0000"/>
                </a:solidFill>
              </a:rPr>
              <a:t>Wind Lidar observations</a:t>
            </a:r>
          </a:p>
          <a:p>
            <a:pPr lvl="1">
              <a:spcAft>
                <a:spcPts val="300"/>
              </a:spcAft>
            </a:pPr>
            <a:r>
              <a:rPr lang="en-US" dirty="0" smtClean="0">
                <a:solidFill>
                  <a:srgbClr val="0070C0"/>
                </a:solidFill>
              </a:rPr>
              <a:t>Samuel </a:t>
            </a:r>
            <a:r>
              <a:rPr lang="en-US" dirty="0">
                <a:solidFill>
                  <a:srgbClr val="0070C0"/>
                </a:solidFill>
              </a:rPr>
              <a:t>Monhart</a:t>
            </a:r>
            <a:r>
              <a:rPr lang="en-US" dirty="0"/>
              <a:t>, </a:t>
            </a:r>
            <a:r>
              <a:rPr lang="en-US" dirty="0" smtClean="0"/>
              <a:t>until Q4/2020</a:t>
            </a:r>
          </a:p>
          <a:p>
            <a:pPr lvl="1">
              <a:spcAft>
                <a:spcPts val="300"/>
              </a:spcAft>
            </a:pPr>
            <a:r>
              <a:rPr lang="en-US" dirty="0" smtClean="0"/>
              <a:t>follow-on </a:t>
            </a:r>
            <a:r>
              <a:rPr lang="en-US" dirty="0"/>
              <a:t>project, </a:t>
            </a:r>
            <a:r>
              <a:rPr lang="en-US" dirty="0" smtClean="0"/>
              <a:t>impact of an additional station in Basel, Q3/2021 </a:t>
            </a:r>
            <a:r>
              <a:rPr lang="en-US" dirty="0"/>
              <a:t>to </a:t>
            </a:r>
            <a:r>
              <a:rPr lang="en-US" dirty="0" smtClean="0"/>
              <a:t>Q3/2022</a:t>
            </a:r>
            <a:endParaRPr lang="en-US" dirty="0"/>
          </a:p>
          <a:p>
            <a:pPr>
              <a:spcAft>
                <a:spcPts val="300"/>
              </a:spcAft>
            </a:pPr>
            <a:r>
              <a:rPr lang="en-US" dirty="0" smtClean="0"/>
              <a:t>Assimilation of </a:t>
            </a:r>
            <a:r>
              <a:rPr lang="en-US" dirty="0" smtClean="0">
                <a:solidFill>
                  <a:srgbClr val="FF0000"/>
                </a:solidFill>
              </a:rPr>
              <a:t>Raman Lidar T and qv profiles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70C0"/>
                </a:solidFill>
              </a:rPr>
              <a:t>Bas </a:t>
            </a:r>
            <a:r>
              <a:rPr lang="en-US" dirty="0" err="1" smtClean="0">
                <a:solidFill>
                  <a:srgbClr val="0070C0"/>
                </a:solidFill>
              </a:rPr>
              <a:t>Crezee</a:t>
            </a:r>
            <a:r>
              <a:rPr lang="en-US" dirty="0" smtClean="0"/>
              <a:t>, start: 1.11.2020, 1.5y)</a:t>
            </a:r>
          </a:p>
          <a:p>
            <a:pPr lvl="1">
              <a:spcAft>
                <a:spcPts val="300"/>
              </a:spcAft>
            </a:pPr>
            <a:r>
              <a:rPr lang="de-CH" dirty="0" err="1"/>
              <a:t>d</a:t>
            </a:r>
            <a:r>
              <a:rPr lang="de-CH" dirty="0" err="1" smtClean="0"/>
              <a:t>evelopment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observation</a:t>
            </a:r>
            <a:r>
              <a:rPr lang="de-CH" dirty="0" smtClean="0"/>
              <a:t> </a:t>
            </a:r>
            <a:r>
              <a:rPr lang="de-CH" dirty="0" err="1" smtClean="0"/>
              <a:t>operator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T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qv</a:t>
            </a:r>
            <a:r>
              <a:rPr lang="de-CH" dirty="0" smtClean="0"/>
              <a:t> </a:t>
            </a:r>
            <a:r>
              <a:rPr lang="de-CH" dirty="0" err="1" smtClean="0"/>
              <a:t>profiles</a:t>
            </a:r>
            <a:endParaRPr lang="en-US" dirty="0"/>
          </a:p>
          <a:p>
            <a:pPr>
              <a:spcAft>
                <a:spcPts val="300"/>
              </a:spcAft>
            </a:pPr>
            <a:r>
              <a:rPr lang="de-CH" dirty="0" smtClean="0"/>
              <a:t>Assimilation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smtClean="0">
                <a:solidFill>
                  <a:srgbClr val="FF0000"/>
                </a:solidFill>
              </a:rPr>
              <a:t>T2m/RH2m </a:t>
            </a:r>
            <a:r>
              <a:rPr lang="de-CH" dirty="0" err="1" smtClean="0">
                <a:solidFill>
                  <a:srgbClr val="FF0000"/>
                </a:solidFill>
              </a:rPr>
              <a:t>observations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smtClean="0"/>
              <a:t>(</a:t>
            </a:r>
            <a:r>
              <a:rPr lang="de-CH" dirty="0" smtClean="0">
                <a:solidFill>
                  <a:srgbClr val="0070C0"/>
                </a:solidFill>
              </a:rPr>
              <a:t>Daniel Leuenberger </a:t>
            </a:r>
            <a:r>
              <a:rPr lang="de-CH" dirty="0" err="1" smtClean="0">
                <a:solidFill>
                  <a:srgbClr val="0070C0"/>
                </a:solidFill>
              </a:rPr>
              <a:t>and</a:t>
            </a:r>
            <a:r>
              <a:rPr lang="de-CH" dirty="0" smtClean="0">
                <a:solidFill>
                  <a:srgbClr val="0070C0"/>
                </a:solidFill>
              </a:rPr>
              <a:t> Bas </a:t>
            </a:r>
            <a:r>
              <a:rPr lang="de-CH" dirty="0" err="1" smtClean="0">
                <a:solidFill>
                  <a:srgbClr val="0070C0"/>
                </a:solidFill>
              </a:rPr>
              <a:t>Crezee</a:t>
            </a:r>
            <a:r>
              <a:rPr lang="de-CH" dirty="0" smtClean="0"/>
              <a:t>)</a:t>
            </a:r>
            <a:endParaRPr lang="en-US" dirty="0" smtClean="0"/>
          </a:p>
          <a:p>
            <a:pPr>
              <a:spcAft>
                <a:spcPts val="300"/>
              </a:spcAft>
            </a:pPr>
            <a:r>
              <a:rPr lang="en-US" dirty="0" smtClean="0"/>
              <a:t>Assimilation </a:t>
            </a:r>
            <a:r>
              <a:rPr lang="en-US" dirty="0"/>
              <a:t>of </a:t>
            </a:r>
            <a:r>
              <a:rPr lang="en-US" dirty="0">
                <a:solidFill>
                  <a:srgbClr val="FF0000"/>
                </a:solidFill>
              </a:rPr>
              <a:t>drones </a:t>
            </a:r>
            <a:r>
              <a:rPr lang="en-US" dirty="0" smtClean="0">
                <a:solidFill>
                  <a:srgbClr val="FF0000"/>
                </a:solidFill>
              </a:rPr>
              <a:t>observations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70C0"/>
                </a:solidFill>
              </a:rPr>
              <a:t>Daniel Leuenberger</a:t>
            </a:r>
            <a:r>
              <a:rPr lang="en-US" dirty="0" smtClean="0"/>
              <a:t>)</a:t>
            </a:r>
          </a:p>
          <a:p>
            <a:pPr lvl="1">
              <a:spcAft>
                <a:spcPts val="300"/>
              </a:spcAft>
            </a:pPr>
            <a:r>
              <a:rPr lang="en-US" dirty="0" smtClean="0"/>
              <a:t>development </a:t>
            </a:r>
            <a:r>
              <a:rPr lang="en-US" dirty="0"/>
              <a:t>of dedicated aircraft code type for drones, </a:t>
            </a:r>
            <a:r>
              <a:rPr lang="en-US" dirty="0" smtClean="0"/>
              <a:t>tests</a:t>
            </a:r>
          </a:p>
          <a:p>
            <a:pPr>
              <a:spcAft>
                <a:spcPts val="300"/>
              </a:spcAft>
            </a:pPr>
            <a:r>
              <a:rPr lang="de-CH" dirty="0" smtClean="0"/>
              <a:t>Start </a:t>
            </a:r>
            <a:r>
              <a:rPr lang="de-CH" dirty="0" err="1" smtClean="0"/>
              <a:t>work</a:t>
            </a:r>
            <a:r>
              <a:rPr lang="de-CH" dirty="0" smtClean="0"/>
              <a:t> </a:t>
            </a:r>
            <a:r>
              <a:rPr lang="de-CH" dirty="0" err="1" smtClean="0"/>
              <a:t>with</a:t>
            </a:r>
            <a:r>
              <a:rPr lang="de-CH" dirty="0" smtClean="0"/>
              <a:t> ICON-LAM (</a:t>
            </a:r>
            <a:r>
              <a:rPr lang="de-CH" dirty="0" smtClean="0">
                <a:solidFill>
                  <a:srgbClr val="0070C0"/>
                </a:solidFill>
              </a:rPr>
              <a:t>Daniel Leuenberger</a:t>
            </a:r>
            <a:r>
              <a:rPr lang="de-CH" dirty="0" smtClean="0"/>
              <a:t>)</a:t>
            </a:r>
            <a:endParaRPr lang="en-US" dirty="0"/>
          </a:p>
          <a:p>
            <a:pPr marL="0" indent="0">
              <a:spcAft>
                <a:spcPts val="300"/>
              </a:spcAft>
              <a:buNone/>
            </a:pP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Outlook </a:t>
            </a:r>
            <a:r>
              <a:rPr lang="de-CH" dirty="0" err="1" smtClean="0"/>
              <a:t>for</a:t>
            </a:r>
            <a:r>
              <a:rPr lang="de-CH" dirty="0" smtClean="0"/>
              <a:t> COSMO </a:t>
            </a:r>
            <a:r>
              <a:rPr lang="de-CH" dirty="0" err="1" smtClean="0"/>
              <a:t>year</a:t>
            </a:r>
            <a:r>
              <a:rPr lang="de-CH" dirty="0" smtClean="0"/>
              <a:t> 2020/2021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221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148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 smtClean="0"/>
              <a:t>KENDA-1: Setup </a:t>
            </a:r>
            <a:r>
              <a:rPr lang="de-CH" dirty="0" err="1" smtClean="0"/>
              <a:t>and</a:t>
            </a:r>
            <a:r>
              <a:rPr lang="de-CH" dirty="0" smtClean="0"/>
              <a:t> (</a:t>
            </a:r>
            <a:r>
              <a:rPr lang="de-CH" dirty="0" err="1" smtClean="0"/>
              <a:t>pre</a:t>
            </a:r>
            <a:r>
              <a:rPr lang="de-CH" dirty="0" smtClean="0"/>
              <a:t>-)operational </a:t>
            </a:r>
            <a:r>
              <a:rPr lang="de-CH" dirty="0" err="1" smtClean="0"/>
              <a:t>results</a:t>
            </a:r>
            <a:endParaRPr lang="de-CH" dirty="0" smtClean="0"/>
          </a:p>
          <a:p>
            <a:endParaRPr lang="de-CH" dirty="0" smtClean="0"/>
          </a:p>
          <a:p>
            <a:r>
              <a:rPr lang="de-CH" dirty="0" smtClean="0"/>
              <a:t>Assimilation </a:t>
            </a:r>
            <a:r>
              <a:rPr lang="de-CH" dirty="0" err="1" smtClean="0"/>
              <a:t>of</a:t>
            </a:r>
            <a:r>
              <a:rPr lang="de-CH" dirty="0" smtClean="0"/>
              <a:t> Wind </a:t>
            </a:r>
            <a:r>
              <a:rPr lang="de-CH" dirty="0" err="1" smtClean="0"/>
              <a:t>Lidar</a:t>
            </a:r>
            <a:r>
              <a:rPr lang="de-CH" dirty="0" smtClean="0"/>
              <a:t> </a:t>
            </a:r>
            <a:r>
              <a:rPr lang="de-CH" dirty="0" err="1" smtClean="0"/>
              <a:t>observations</a:t>
            </a:r>
            <a:endParaRPr lang="de-CH" dirty="0" smtClean="0"/>
          </a:p>
          <a:p>
            <a:endParaRPr lang="de-CH" dirty="0" smtClean="0"/>
          </a:p>
          <a:p>
            <a:r>
              <a:rPr lang="de-CH" dirty="0" smtClean="0"/>
              <a:t>Assimilation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Microwave</a:t>
            </a:r>
            <a:r>
              <a:rPr lang="de-CH" dirty="0" smtClean="0"/>
              <a:t> Radiometer </a:t>
            </a:r>
            <a:r>
              <a:rPr lang="de-CH" dirty="0" err="1" smtClean="0"/>
              <a:t>observations</a:t>
            </a:r>
            <a:endParaRPr lang="de-CH" dirty="0" smtClean="0"/>
          </a:p>
          <a:p>
            <a:endParaRPr lang="de-CH" dirty="0" smtClean="0"/>
          </a:p>
          <a:p>
            <a:r>
              <a:rPr lang="de-CH" dirty="0" smtClean="0"/>
              <a:t>Plans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next</a:t>
            </a:r>
            <a:r>
              <a:rPr lang="de-CH" dirty="0" smtClean="0"/>
              <a:t> COSMO </a:t>
            </a:r>
            <a:r>
              <a:rPr lang="de-CH" dirty="0" err="1" smtClean="0"/>
              <a:t>year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46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081811"/>
              </p:ext>
            </p:extLst>
          </p:nvPr>
        </p:nvGraphicFramePr>
        <p:xfrm>
          <a:off x="1441306" y="1015856"/>
          <a:ext cx="1055688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4" name="Photo Editor Photo" r:id="rId3" imgW="4742857" imgH="4590476" progId="MSPhotoEd.3">
                  <p:embed/>
                </p:oleObj>
              </mc:Choice>
              <mc:Fallback>
                <p:oleObj name="Photo Editor Photo" r:id="rId3" imgW="4742857" imgH="4590476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1306" y="1015856"/>
                        <a:ext cx="1055688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051634"/>
              </p:ext>
            </p:extLst>
          </p:nvPr>
        </p:nvGraphicFramePr>
        <p:xfrm>
          <a:off x="1378365" y="952915"/>
          <a:ext cx="1055688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5" name="Photo Editor Photo" r:id="rId5" imgW="4742857" imgH="4590476" progId="MSPhotoEd.3">
                  <p:embed/>
                </p:oleObj>
              </mc:Choice>
              <mc:Fallback>
                <p:oleObj name="Photo Editor Photo" r:id="rId5" imgW="4742857" imgH="4590476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8365" y="952915"/>
                        <a:ext cx="1055688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547158"/>
              </p:ext>
            </p:extLst>
          </p:nvPr>
        </p:nvGraphicFramePr>
        <p:xfrm>
          <a:off x="1314320" y="889499"/>
          <a:ext cx="1055649" cy="1021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6" name="Photo Editor Photo" r:id="rId6" imgW="4742857" imgH="4590476" progId="MSPhotoEd.3">
                  <p:embed/>
                </p:oleObj>
              </mc:Choice>
              <mc:Fallback>
                <p:oleObj name="Photo Editor Photo" r:id="rId6" imgW="4742857" imgH="459047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320" y="889499"/>
                        <a:ext cx="1055649" cy="10212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28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92"/>
          <a:stretch/>
        </p:blipFill>
        <p:spPr bwMode="auto">
          <a:xfrm>
            <a:off x="1619008" y="3282039"/>
            <a:ext cx="2737944" cy="183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8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92"/>
          <a:stretch/>
        </p:blipFill>
        <p:spPr bwMode="auto">
          <a:xfrm>
            <a:off x="1466608" y="3129639"/>
            <a:ext cx="2737944" cy="183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8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41"/>
          <a:stretch/>
        </p:blipFill>
        <p:spPr bwMode="auto">
          <a:xfrm>
            <a:off x="5165209" y="3282038"/>
            <a:ext cx="2742701" cy="183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8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41"/>
          <a:stretch/>
        </p:blipFill>
        <p:spPr bwMode="auto">
          <a:xfrm>
            <a:off x="5089525" y="3213613"/>
            <a:ext cx="2742701" cy="183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8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41"/>
          <a:stretch/>
        </p:blipFill>
        <p:spPr bwMode="auto">
          <a:xfrm>
            <a:off x="5012809" y="3129638"/>
            <a:ext cx="2742701" cy="183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8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41"/>
          <a:stretch/>
        </p:blipFill>
        <p:spPr bwMode="auto">
          <a:xfrm>
            <a:off x="4929597" y="3054993"/>
            <a:ext cx="2742701" cy="183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8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41"/>
          <a:stretch/>
        </p:blipFill>
        <p:spPr bwMode="auto">
          <a:xfrm>
            <a:off x="4860409" y="2977238"/>
            <a:ext cx="2742701" cy="183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Line 30"/>
          <p:cNvSpPr>
            <a:spLocks noChangeShapeType="1"/>
          </p:cNvSpPr>
          <p:nvPr/>
        </p:nvSpPr>
        <p:spPr bwMode="auto">
          <a:xfrm flipH="1">
            <a:off x="1314206" y="1457326"/>
            <a:ext cx="590794" cy="1519913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CH"/>
          </a:p>
        </p:txBody>
      </p:sp>
      <p:sp>
        <p:nvSpPr>
          <p:cNvPr id="20" name="Line 30"/>
          <p:cNvSpPr>
            <a:spLocks noChangeShapeType="1"/>
          </p:cNvSpPr>
          <p:nvPr/>
        </p:nvSpPr>
        <p:spPr bwMode="auto">
          <a:xfrm>
            <a:off x="1905000" y="1457326"/>
            <a:ext cx="2147152" cy="1519914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CH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ModInterim</a:t>
            </a:r>
            <a:r>
              <a:rPr lang="en-GB" dirty="0" smtClean="0"/>
              <a:t>: COSMO-1E &amp; COSMO-2E</a:t>
            </a:r>
            <a:endParaRPr lang="en-GB" dirty="0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803850" y="3559175"/>
            <a:ext cx="1419225" cy="142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168676" y="882524"/>
            <a:ext cx="23939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5413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 eaLnBrk="1" hangingPunct="1">
              <a:spcBef>
                <a:spcPct val="20000"/>
              </a:spcBef>
              <a:buSzPct val="85000"/>
            </a:pPr>
            <a:r>
              <a:rPr lang="en-GB" sz="1200" b="1" dirty="0" smtClean="0">
                <a:latin typeface="Arial" pitchFamily="34" charset="0"/>
              </a:rPr>
              <a:t>Lateral boundary conditions: </a:t>
            </a:r>
            <a:r>
              <a:rPr lang="en-GB" sz="1200" b="1" dirty="0" smtClean="0">
                <a:solidFill>
                  <a:srgbClr val="FF0000"/>
                </a:solidFill>
                <a:latin typeface="Arial" pitchFamily="34" charset="0"/>
              </a:rPr>
              <a:t>IFS ENS &amp; HRES</a:t>
            </a:r>
            <a:r>
              <a:rPr lang="en-GB" sz="1200" b="1" dirty="0" smtClean="0">
                <a:latin typeface="Arial" pitchFamily="34" charset="0"/>
              </a:rPr>
              <a:t/>
            </a:r>
            <a:br>
              <a:rPr lang="en-GB" sz="1200" b="1" dirty="0" smtClean="0">
                <a:latin typeface="Arial" pitchFamily="34" charset="0"/>
              </a:rPr>
            </a:br>
            <a:r>
              <a:rPr lang="en-GB" sz="1200" b="1" dirty="0" smtClean="0">
                <a:solidFill>
                  <a:srgbClr val="FF0000"/>
                </a:solidFill>
                <a:latin typeface="Arial" pitchFamily="34" charset="0"/>
              </a:rPr>
              <a:t>18km </a:t>
            </a:r>
            <a:r>
              <a:rPr lang="en-GB" sz="1200" b="1" dirty="0">
                <a:solidFill>
                  <a:srgbClr val="FF0000"/>
                </a:solidFill>
                <a:latin typeface="Arial" pitchFamily="34" charset="0"/>
              </a:rPr>
              <a:t>/ </a:t>
            </a:r>
            <a:r>
              <a:rPr lang="en-GB" sz="1200" b="1" dirty="0" smtClean="0">
                <a:solidFill>
                  <a:srgbClr val="FF0000"/>
                </a:solidFill>
                <a:latin typeface="Arial" pitchFamily="34" charset="0"/>
              </a:rPr>
              <a:t>0.2°</a:t>
            </a:r>
            <a:br>
              <a:rPr lang="en-GB" sz="12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en-GB" sz="1200" b="1" dirty="0" smtClean="0">
                <a:latin typeface="Arial" pitchFamily="34" charset="0"/>
              </a:rPr>
              <a:t>4x per day</a:t>
            </a:r>
            <a:endParaRPr lang="en-GB" sz="1200" b="1" dirty="0">
              <a:latin typeface="Arial" pitchFamily="34" charset="0"/>
            </a:endParaRPr>
          </a:p>
        </p:txBody>
      </p:sp>
      <p:pic>
        <p:nvPicPr>
          <p:cNvPr id="15" name="Picture 28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92"/>
          <a:stretch/>
        </p:blipFill>
        <p:spPr bwMode="auto">
          <a:xfrm>
            <a:off x="1314208" y="2977239"/>
            <a:ext cx="2737944" cy="183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5774570" y="882524"/>
            <a:ext cx="23939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5413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 eaLnBrk="1" hangingPunct="1">
              <a:spcBef>
                <a:spcPct val="20000"/>
              </a:spcBef>
              <a:buSzPct val="85000"/>
            </a:pPr>
            <a:r>
              <a:rPr lang="en-GB" sz="1200" b="1" dirty="0" smtClean="0">
                <a:latin typeface="Arial" pitchFamily="34" charset="0"/>
              </a:rPr>
              <a:t>Lateral boundary conditions: IFS ENS</a:t>
            </a:r>
            <a:br>
              <a:rPr lang="en-GB" sz="1200" b="1" dirty="0" smtClean="0">
                <a:latin typeface="Arial" pitchFamily="34" charset="0"/>
              </a:rPr>
            </a:br>
            <a:r>
              <a:rPr lang="en-GB" sz="1200" b="1" dirty="0">
                <a:latin typeface="Arial" pitchFamily="34" charset="0"/>
              </a:rPr>
              <a:t>18km / </a:t>
            </a:r>
            <a:r>
              <a:rPr lang="en-GB" sz="1200" b="1" dirty="0" smtClean="0">
                <a:latin typeface="Arial" pitchFamily="34" charset="0"/>
              </a:rPr>
              <a:t>0.2°</a:t>
            </a:r>
            <a:br>
              <a:rPr lang="en-GB" sz="1200" b="1" dirty="0" smtClean="0">
                <a:latin typeface="Arial" pitchFamily="34" charset="0"/>
              </a:rPr>
            </a:br>
            <a:r>
              <a:rPr lang="en-GB" sz="1200" b="1" dirty="0" smtClean="0">
                <a:latin typeface="Arial" pitchFamily="34" charset="0"/>
              </a:rPr>
              <a:t>4x per day</a:t>
            </a:r>
            <a:endParaRPr lang="en-GB" sz="1200" b="1" dirty="0">
              <a:latin typeface="Arial" pitchFamily="34" charset="0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586284"/>
              </p:ext>
            </p:extLst>
          </p:nvPr>
        </p:nvGraphicFramePr>
        <p:xfrm>
          <a:off x="4968078" y="1021142"/>
          <a:ext cx="1055688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7" name="Photo Editor Photo" r:id="rId9" imgW="4742857" imgH="4590476" progId="MSPhotoEd.3">
                  <p:embed/>
                </p:oleObj>
              </mc:Choice>
              <mc:Fallback>
                <p:oleObj name="Photo Editor Photo" r:id="rId9" imgW="4742857" imgH="4590476" progId="MSPhotoEd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078" y="1021142"/>
                        <a:ext cx="1055688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438004"/>
              </p:ext>
            </p:extLst>
          </p:nvPr>
        </p:nvGraphicFramePr>
        <p:xfrm>
          <a:off x="4904578" y="957425"/>
          <a:ext cx="1055688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8" name="Photo Editor Photo" r:id="rId10" imgW="4742857" imgH="4590476" progId="MSPhotoEd.3">
                  <p:embed/>
                </p:oleObj>
              </mc:Choice>
              <mc:Fallback>
                <p:oleObj name="Photo Editor Photo" r:id="rId10" imgW="4742857" imgH="4590476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4578" y="957425"/>
                        <a:ext cx="1055688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782822"/>
              </p:ext>
            </p:extLst>
          </p:nvPr>
        </p:nvGraphicFramePr>
        <p:xfrm>
          <a:off x="4841078" y="893925"/>
          <a:ext cx="1055688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9" name="Photo Editor Photo" r:id="rId11" imgW="4742857" imgH="4590476" progId="MSPhotoEd.3">
                  <p:embed/>
                </p:oleObj>
              </mc:Choice>
              <mc:Fallback>
                <p:oleObj name="Photo Editor Photo" r:id="rId11" imgW="4742857" imgH="4590476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078" y="893925"/>
                        <a:ext cx="1055688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Line 30"/>
          <p:cNvSpPr>
            <a:spLocks noChangeShapeType="1"/>
          </p:cNvSpPr>
          <p:nvPr/>
        </p:nvSpPr>
        <p:spPr bwMode="auto">
          <a:xfrm>
            <a:off x="5447300" y="1454226"/>
            <a:ext cx="2147152" cy="1519914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CH"/>
          </a:p>
        </p:txBody>
      </p:sp>
      <p:sp>
        <p:nvSpPr>
          <p:cNvPr id="25" name="Line 30"/>
          <p:cNvSpPr>
            <a:spLocks noChangeShapeType="1"/>
          </p:cNvSpPr>
          <p:nvPr/>
        </p:nvSpPr>
        <p:spPr bwMode="auto">
          <a:xfrm flipH="1">
            <a:off x="4856506" y="1454226"/>
            <a:ext cx="590794" cy="1519913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CH"/>
          </a:p>
        </p:txBody>
      </p:sp>
      <p:sp>
        <p:nvSpPr>
          <p:cNvPr id="24" name="TextBox 23"/>
          <p:cNvSpPr txBox="1"/>
          <p:nvPr/>
        </p:nvSpPr>
        <p:spPr>
          <a:xfrm>
            <a:off x="2854555" y="2074283"/>
            <a:ext cx="3433953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n-GB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ensemble data assimilation:</a:t>
            </a:r>
            <a:r>
              <a:rPr lang="en-GB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LETKF at 1.1km</a:t>
            </a:r>
            <a:endParaRPr lang="en-GB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1215417" y="2346481"/>
            <a:ext cx="33236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5413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SzPct val="85000"/>
            </a:pPr>
            <a:r>
              <a:rPr lang="en-GB" sz="1200" b="1" dirty="0" smtClean="0">
                <a:solidFill>
                  <a:srgbClr val="0000FF"/>
                </a:solidFill>
                <a:latin typeface="Arial" pitchFamily="34" charset="0"/>
              </a:rPr>
              <a:t>COSMO-1E</a:t>
            </a:r>
            <a:r>
              <a:rPr lang="en-GB" sz="1200" b="1" dirty="0" smtClean="0">
                <a:latin typeface="Arial" pitchFamily="34" charset="0"/>
              </a:rPr>
              <a:t>: 33 hour forecasts, </a:t>
            </a:r>
            <a:r>
              <a:rPr lang="en-GB" sz="1200" b="1" dirty="0" smtClean="0">
                <a:solidFill>
                  <a:srgbClr val="FF0000"/>
                </a:solidFill>
                <a:latin typeface="Arial" pitchFamily="34" charset="0"/>
              </a:rPr>
              <a:t>8x</a:t>
            </a:r>
            <a:r>
              <a:rPr lang="en-GB" sz="1200" b="1" dirty="0" smtClean="0">
                <a:latin typeface="Arial" pitchFamily="34" charset="0"/>
              </a:rPr>
              <a:t> per day </a:t>
            </a:r>
            <a:br>
              <a:rPr lang="en-GB" sz="1200" b="1" dirty="0" smtClean="0">
                <a:latin typeface="Arial" pitchFamily="34" charset="0"/>
              </a:rPr>
            </a:br>
            <a:r>
              <a:rPr lang="en-GB" sz="1200" b="1" dirty="0" smtClean="0">
                <a:latin typeface="Arial" pitchFamily="34" charset="0"/>
              </a:rPr>
              <a:t>1.1km grid size (convection permitting</a:t>
            </a:r>
            <a:r>
              <a:rPr lang="en-GB" sz="1200" b="1" dirty="0">
                <a:latin typeface="Arial" pitchFamily="34" charset="0"/>
              </a:rPr>
              <a:t>)</a:t>
            </a:r>
            <a:br>
              <a:rPr lang="en-GB" sz="1200" b="1" dirty="0">
                <a:latin typeface="Arial" pitchFamily="34" charset="0"/>
              </a:rPr>
            </a:br>
            <a:r>
              <a:rPr lang="en-GB" sz="1200" b="1" dirty="0" smtClean="0">
                <a:solidFill>
                  <a:srgbClr val="FF0000"/>
                </a:solidFill>
                <a:latin typeface="Arial" pitchFamily="34" charset="0"/>
              </a:rPr>
              <a:t>11 </a:t>
            </a:r>
            <a:r>
              <a:rPr lang="en-GB" sz="1200" b="1" dirty="0">
                <a:solidFill>
                  <a:srgbClr val="FF0000"/>
                </a:solidFill>
                <a:latin typeface="Arial" pitchFamily="34" charset="0"/>
              </a:rPr>
              <a:t>ensemble </a:t>
            </a:r>
            <a:r>
              <a:rPr lang="en-GB" sz="1200" b="1" dirty="0" smtClean="0">
                <a:solidFill>
                  <a:srgbClr val="FF0000"/>
                </a:solidFill>
                <a:latin typeface="Arial" pitchFamily="34" charset="0"/>
              </a:rPr>
              <a:t>members</a:t>
            </a:r>
            <a:endParaRPr lang="en-GB" sz="1200" b="1" dirty="0">
              <a:latin typeface="Arial" pitchFamily="34" charset="0"/>
            </a:endParaRPr>
          </a:p>
        </p:txBody>
      </p:sp>
      <p:sp>
        <p:nvSpPr>
          <p:cNvPr id="36" name="Text Box 21"/>
          <p:cNvSpPr txBox="1">
            <a:spLocks noChangeArrowheads="1"/>
          </p:cNvSpPr>
          <p:nvPr/>
        </p:nvSpPr>
        <p:spPr bwMode="auto">
          <a:xfrm>
            <a:off x="4764852" y="2346274"/>
            <a:ext cx="40382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5413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SzPct val="85000"/>
            </a:pPr>
            <a:r>
              <a:rPr lang="en-GB" sz="1200" b="1" dirty="0" smtClean="0">
                <a:solidFill>
                  <a:srgbClr val="0000FF"/>
                </a:solidFill>
                <a:latin typeface="Arial" pitchFamily="34" charset="0"/>
              </a:rPr>
              <a:t>COSMO-2E</a:t>
            </a:r>
            <a:r>
              <a:rPr lang="en-GB" sz="1200" b="1" dirty="0" smtClean="0">
                <a:latin typeface="Arial" pitchFamily="34" charset="0"/>
              </a:rPr>
              <a:t>: 5 day forecasts, </a:t>
            </a:r>
            <a:r>
              <a:rPr lang="en-GB" sz="1200" b="1" dirty="0" smtClean="0">
                <a:solidFill>
                  <a:srgbClr val="FF0000"/>
                </a:solidFill>
                <a:latin typeface="Arial" pitchFamily="34" charset="0"/>
              </a:rPr>
              <a:t>4x</a:t>
            </a:r>
            <a:r>
              <a:rPr lang="en-GB" sz="1200" b="1" dirty="0" smtClean="0">
                <a:latin typeface="Arial" pitchFamily="34" charset="0"/>
              </a:rPr>
              <a:t> per day </a:t>
            </a:r>
            <a:br>
              <a:rPr lang="en-GB" sz="1200" b="1" dirty="0" smtClean="0">
                <a:latin typeface="Arial" pitchFamily="34" charset="0"/>
              </a:rPr>
            </a:br>
            <a:r>
              <a:rPr lang="en-GB" sz="1200" b="1" dirty="0" smtClean="0">
                <a:latin typeface="Arial" pitchFamily="34" charset="0"/>
              </a:rPr>
              <a:t>2.2km grid size (convection permitting) </a:t>
            </a:r>
            <a:br>
              <a:rPr lang="en-GB" sz="1200" b="1" dirty="0" smtClean="0">
                <a:latin typeface="Arial" pitchFamily="34" charset="0"/>
              </a:rPr>
            </a:br>
            <a:r>
              <a:rPr lang="en-GB" sz="1200" b="1" dirty="0" smtClean="0">
                <a:solidFill>
                  <a:srgbClr val="FF0000"/>
                </a:solidFill>
                <a:latin typeface="Arial" pitchFamily="34" charset="0"/>
              </a:rPr>
              <a:t>21 ensemble members</a:t>
            </a:r>
            <a:endParaRPr lang="en-GB" sz="1200" b="1" dirty="0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38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de-CH" dirty="0" err="1" smtClean="0"/>
              <a:t>Hourly</a:t>
            </a:r>
            <a:r>
              <a:rPr lang="de-CH" dirty="0" smtClean="0"/>
              <a:t> </a:t>
            </a:r>
            <a:r>
              <a:rPr lang="de-CH" dirty="0" err="1" smtClean="0"/>
              <a:t>cycles</a:t>
            </a:r>
            <a:endParaRPr lang="de-CH" dirty="0" smtClean="0"/>
          </a:p>
          <a:p>
            <a:pPr>
              <a:spcAft>
                <a:spcPts val="600"/>
              </a:spcAft>
            </a:pPr>
            <a:r>
              <a:rPr lang="de-CH" dirty="0" smtClean="0"/>
              <a:t>40 </a:t>
            </a:r>
            <a:r>
              <a:rPr lang="de-CH" dirty="0" err="1"/>
              <a:t>ensemble</a:t>
            </a:r>
            <a:r>
              <a:rPr lang="de-CH" dirty="0"/>
              <a:t> </a:t>
            </a:r>
            <a:r>
              <a:rPr lang="de-CH" dirty="0" err="1" smtClean="0"/>
              <a:t>members</a:t>
            </a:r>
            <a:endParaRPr lang="de-CH" dirty="0" smtClean="0"/>
          </a:p>
          <a:p>
            <a:pPr>
              <a:spcAft>
                <a:spcPts val="600"/>
              </a:spcAft>
            </a:pPr>
            <a:r>
              <a:rPr lang="de-CH" dirty="0" smtClean="0"/>
              <a:t>LBC </a:t>
            </a:r>
            <a:r>
              <a:rPr lang="de-CH" dirty="0" err="1" smtClean="0"/>
              <a:t>perturbations</a:t>
            </a:r>
            <a:r>
              <a:rPr lang="de-CH" dirty="0" smtClean="0"/>
              <a:t> </a:t>
            </a:r>
            <a:r>
              <a:rPr lang="de-CH" dirty="0" err="1" smtClean="0"/>
              <a:t>from</a:t>
            </a:r>
            <a:r>
              <a:rPr lang="de-CH" dirty="0" smtClean="0"/>
              <a:t> 30-36h </a:t>
            </a:r>
            <a:r>
              <a:rPr lang="de-CH" dirty="0" err="1"/>
              <a:t>old</a:t>
            </a:r>
            <a:r>
              <a:rPr lang="de-CH" dirty="0"/>
              <a:t> ECMWF ENS </a:t>
            </a:r>
            <a:r>
              <a:rPr lang="de-CH" dirty="0" err="1"/>
              <a:t>perturbations</a:t>
            </a:r>
            <a:r>
              <a:rPr lang="de-CH" dirty="0"/>
              <a:t> </a:t>
            </a:r>
            <a:r>
              <a:rPr lang="de-CH" dirty="0" err="1"/>
              <a:t>centered</a:t>
            </a:r>
            <a:r>
              <a:rPr lang="de-CH" dirty="0"/>
              <a:t> </a:t>
            </a:r>
            <a:r>
              <a:rPr lang="de-CH" dirty="0" err="1"/>
              <a:t>around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latest</a:t>
            </a:r>
            <a:r>
              <a:rPr lang="de-CH" dirty="0"/>
              <a:t> </a:t>
            </a:r>
            <a:r>
              <a:rPr lang="de-CH" dirty="0" smtClean="0"/>
              <a:t>ECMWF HRES </a:t>
            </a:r>
            <a:r>
              <a:rPr lang="de-CH" dirty="0" err="1" smtClean="0"/>
              <a:t>forecast</a:t>
            </a:r>
            <a:endParaRPr lang="de-CH" dirty="0" smtClean="0"/>
          </a:p>
          <a:p>
            <a:pPr>
              <a:spcAft>
                <a:spcPts val="600"/>
              </a:spcAft>
            </a:pPr>
            <a:r>
              <a:rPr lang="de-CH" dirty="0" smtClean="0"/>
              <a:t>Snow </a:t>
            </a:r>
            <a:r>
              <a:rPr lang="de-CH" dirty="0" err="1" smtClean="0"/>
              <a:t>analysis</a:t>
            </a:r>
            <a:r>
              <a:rPr lang="de-CH" dirty="0" smtClean="0"/>
              <a:t> on </a:t>
            </a:r>
            <a:r>
              <a:rPr lang="de-CH" dirty="0" err="1" smtClean="0"/>
              <a:t>deterministic</a:t>
            </a:r>
            <a:r>
              <a:rPr lang="de-CH" dirty="0" smtClean="0"/>
              <a:t> </a:t>
            </a:r>
            <a:r>
              <a:rPr lang="de-CH" dirty="0" err="1" smtClean="0"/>
              <a:t>analysis</a:t>
            </a:r>
            <a:r>
              <a:rPr lang="de-CH" dirty="0" smtClean="0"/>
              <a:t>, </a:t>
            </a:r>
            <a:r>
              <a:rPr lang="de-CH" dirty="0" err="1" smtClean="0"/>
              <a:t>applied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all </a:t>
            </a:r>
            <a:r>
              <a:rPr lang="de-CH" dirty="0" err="1" smtClean="0"/>
              <a:t>members</a:t>
            </a:r>
            <a:r>
              <a:rPr lang="de-CH" dirty="0" smtClean="0"/>
              <a:t>, </a:t>
            </a:r>
            <a:r>
              <a:rPr lang="de-CH" dirty="0" err="1" smtClean="0"/>
              <a:t>once</a:t>
            </a:r>
            <a:r>
              <a:rPr lang="de-CH" dirty="0" smtClean="0"/>
              <a:t> a </a:t>
            </a:r>
            <a:r>
              <a:rPr lang="de-CH" dirty="0" err="1" smtClean="0"/>
              <a:t>day</a:t>
            </a:r>
            <a:endParaRPr lang="de-CH" dirty="0" smtClean="0"/>
          </a:p>
          <a:p>
            <a:pPr>
              <a:spcAft>
                <a:spcPts val="600"/>
              </a:spcAft>
            </a:pPr>
            <a:r>
              <a:rPr lang="de-CH" dirty="0" smtClean="0"/>
              <a:t>KENDA-1 </a:t>
            </a:r>
            <a:r>
              <a:rPr lang="de-CH" dirty="0" err="1" smtClean="0"/>
              <a:t>analyses</a:t>
            </a:r>
            <a:r>
              <a:rPr lang="de-CH" dirty="0" smtClean="0"/>
              <a:t> </a:t>
            </a:r>
            <a:r>
              <a:rPr lang="de-CH" dirty="0" err="1" smtClean="0"/>
              <a:t>initialize</a:t>
            </a:r>
            <a:r>
              <a:rPr lang="de-CH" dirty="0" smtClean="0"/>
              <a:t> </a:t>
            </a:r>
          </a:p>
          <a:p>
            <a:pPr lvl="1">
              <a:spcAft>
                <a:spcPts val="600"/>
              </a:spcAft>
            </a:pPr>
            <a:r>
              <a:rPr lang="de-CH" dirty="0" smtClean="0"/>
              <a:t>COSMO-1E </a:t>
            </a:r>
            <a:r>
              <a:rPr lang="de-CH" dirty="0" err="1" smtClean="0"/>
              <a:t>forecasts</a:t>
            </a:r>
            <a:r>
              <a:rPr lang="de-CH" dirty="0" smtClean="0"/>
              <a:t> (</a:t>
            </a:r>
            <a:r>
              <a:rPr lang="de-CH" dirty="0" err="1" smtClean="0"/>
              <a:t>first</a:t>
            </a:r>
            <a:r>
              <a:rPr lang="de-CH" dirty="0" smtClean="0"/>
              <a:t> 10 </a:t>
            </a:r>
            <a:r>
              <a:rPr lang="de-CH" dirty="0" err="1" smtClean="0"/>
              <a:t>members</a:t>
            </a:r>
            <a:r>
              <a:rPr lang="de-CH" dirty="0" smtClean="0"/>
              <a:t>)</a:t>
            </a:r>
          </a:p>
          <a:p>
            <a:pPr lvl="1">
              <a:spcAft>
                <a:spcPts val="600"/>
              </a:spcAft>
            </a:pPr>
            <a:r>
              <a:rPr lang="de-CH" dirty="0" smtClean="0"/>
              <a:t>COSMO-2E </a:t>
            </a:r>
            <a:r>
              <a:rPr lang="de-CH" dirty="0" err="1" smtClean="0"/>
              <a:t>forecasts</a:t>
            </a:r>
            <a:r>
              <a:rPr lang="de-CH" dirty="0" smtClean="0"/>
              <a:t> (</a:t>
            </a:r>
            <a:r>
              <a:rPr lang="de-CH" dirty="0" err="1" smtClean="0"/>
              <a:t>first</a:t>
            </a:r>
            <a:r>
              <a:rPr lang="de-CH" dirty="0" smtClean="0"/>
              <a:t> 20 </a:t>
            </a:r>
            <a:r>
              <a:rPr lang="de-CH" dirty="0" err="1" smtClean="0"/>
              <a:t>members</a:t>
            </a:r>
            <a:r>
              <a:rPr lang="de-CH" dirty="0" smtClean="0"/>
              <a:t>), </a:t>
            </a:r>
            <a:r>
              <a:rPr lang="de-CH" dirty="0" err="1" smtClean="0"/>
              <a:t>upscaled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2.2km </a:t>
            </a:r>
            <a:r>
              <a:rPr lang="de-CH" dirty="0" err="1" smtClean="0"/>
              <a:t>grid</a:t>
            </a:r>
            <a:endParaRPr lang="de-CH" dirty="0"/>
          </a:p>
          <a:p>
            <a:endParaRPr lang="de-CH" dirty="0"/>
          </a:p>
          <a:p>
            <a:endParaRPr lang="de-CH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KENDA-1 Setup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66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>
          <a:xfrm>
            <a:off x="410574" y="848694"/>
            <a:ext cx="6042265" cy="3256004"/>
          </a:xfrm>
        </p:spPr>
        <p:txBody>
          <a:bodyPr/>
          <a:lstStyle/>
          <a:p>
            <a:pPr marL="0" indent="0">
              <a:buNone/>
            </a:pPr>
            <a:r>
              <a:rPr lang="de-CH" b="1" dirty="0" smtClean="0"/>
              <a:t>Model </a:t>
            </a:r>
            <a:r>
              <a:rPr lang="de-CH" b="1" dirty="0" err="1" smtClean="0"/>
              <a:t>Configuration</a:t>
            </a:r>
            <a:endParaRPr lang="de-CH" b="1" dirty="0" smtClean="0"/>
          </a:p>
          <a:p>
            <a:r>
              <a:rPr lang="de-CH" dirty="0" smtClean="0"/>
              <a:t>COSMO </a:t>
            </a:r>
            <a:r>
              <a:rPr lang="de-CH" dirty="0"/>
              <a:t>Version 5.07 in </a:t>
            </a:r>
            <a:r>
              <a:rPr lang="de-CH" dirty="0" err="1"/>
              <a:t>single</a:t>
            </a:r>
            <a:r>
              <a:rPr lang="de-CH" dirty="0"/>
              <a:t> </a:t>
            </a:r>
            <a:r>
              <a:rPr lang="de-CH" dirty="0" err="1"/>
              <a:t>precision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on GPU</a:t>
            </a:r>
          </a:p>
          <a:p>
            <a:r>
              <a:rPr lang="de-CH" dirty="0"/>
              <a:t>New </a:t>
            </a:r>
            <a:r>
              <a:rPr lang="de-CH" dirty="0" err="1"/>
              <a:t>soil</a:t>
            </a:r>
            <a:r>
              <a:rPr lang="de-CH" dirty="0"/>
              <a:t> </a:t>
            </a:r>
            <a:r>
              <a:rPr lang="de-CH" dirty="0" err="1"/>
              <a:t>model</a:t>
            </a:r>
            <a:r>
              <a:rPr lang="de-CH" dirty="0"/>
              <a:t> </a:t>
            </a:r>
            <a:r>
              <a:rPr lang="de-CH" dirty="0" err="1"/>
              <a:t>settings</a:t>
            </a:r>
            <a:r>
              <a:rPr lang="de-CH" dirty="0"/>
              <a:t> </a:t>
            </a:r>
            <a:r>
              <a:rPr lang="de-CH" dirty="0" err="1"/>
              <a:t>according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Schulz </a:t>
            </a:r>
            <a:r>
              <a:rPr lang="de-CH" dirty="0" err="1"/>
              <a:t>and</a:t>
            </a:r>
            <a:r>
              <a:rPr lang="de-CH" dirty="0"/>
              <a:t> Vogel (2020)</a:t>
            </a:r>
          </a:p>
          <a:p>
            <a:r>
              <a:rPr lang="de-CH" dirty="0"/>
              <a:t>1.1km </a:t>
            </a:r>
            <a:r>
              <a:rPr lang="de-CH" dirty="0" err="1"/>
              <a:t>grid</a:t>
            </a:r>
            <a:endParaRPr lang="de-CH" dirty="0"/>
          </a:p>
          <a:p>
            <a:r>
              <a:rPr lang="de-CH" dirty="0"/>
              <a:t>SPPT</a:t>
            </a:r>
          </a:p>
          <a:p>
            <a:r>
              <a:rPr lang="de-CH" dirty="0"/>
              <a:t>LHN in </a:t>
            </a:r>
            <a:r>
              <a:rPr lang="de-CH" dirty="0" err="1"/>
              <a:t>every</a:t>
            </a:r>
            <a:r>
              <a:rPr lang="de-CH" dirty="0"/>
              <a:t> </a:t>
            </a:r>
            <a:r>
              <a:rPr lang="de-CH" dirty="0" err="1"/>
              <a:t>member</a:t>
            </a:r>
            <a:endParaRPr lang="de-CH" dirty="0"/>
          </a:p>
          <a:p>
            <a:pPr marL="0" indent="0">
              <a:buNone/>
            </a:pPr>
            <a:endParaRPr lang="de-CH" b="1" dirty="0" smtClean="0"/>
          </a:p>
          <a:p>
            <a:pPr marL="0" indent="0">
              <a:buNone/>
            </a:pPr>
            <a:r>
              <a:rPr lang="de-CH" b="1" dirty="0" smtClean="0"/>
              <a:t>LETKF </a:t>
            </a:r>
            <a:r>
              <a:rPr lang="de-CH" b="1" dirty="0" err="1" smtClean="0"/>
              <a:t>Configuration</a:t>
            </a:r>
            <a:endParaRPr lang="de-CH" b="1" dirty="0" smtClean="0"/>
          </a:p>
          <a:p>
            <a:r>
              <a:rPr lang="de-CH" dirty="0" smtClean="0"/>
              <a:t>Same </a:t>
            </a:r>
            <a:r>
              <a:rPr lang="de-CH" dirty="0" err="1" smtClean="0"/>
              <a:t>as</a:t>
            </a:r>
            <a:r>
              <a:rPr lang="de-CH" dirty="0" smtClean="0"/>
              <a:t> </a:t>
            </a:r>
            <a:r>
              <a:rPr lang="de-CH" dirty="0" err="1" smtClean="0"/>
              <a:t>settings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KENDA on 2.2km </a:t>
            </a:r>
            <a:r>
              <a:rPr lang="de-CH" dirty="0" err="1" smtClean="0"/>
              <a:t>grid</a:t>
            </a:r>
            <a:r>
              <a:rPr lang="de-CH" dirty="0" smtClean="0"/>
              <a:t>:</a:t>
            </a:r>
            <a:endParaRPr lang="de-CH" dirty="0"/>
          </a:p>
          <a:p>
            <a:r>
              <a:rPr lang="de-CH" dirty="0" smtClean="0"/>
              <a:t>Adaptive </a:t>
            </a:r>
            <a:r>
              <a:rPr lang="de-CH" dirty="0" err="1" smtClean="0"/>
              <a:t>localization</a:t>
            </a:r>
            <a:r>
              <a:rPr lang="de-CH" dirty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multiplicative</a:t>
            </a:r>
            <a:r>
              <a:rPr lang="de-CH" dirty="0" smtClean="0"/>
              <a:t> </a:t>
            </a:r>
            <a:r>
              <a:rPr lang="de-CH" dirty="0" err="1" smtClean="0"/>
              <a:t>covariance</a:t>
            </a:r>
            <a:r>
              <a:rPr lang="de-CH" dirty="0" smtClean="0"/>
              <a:t> </a:t>
            </a:r>
            <a:r>
              <a:rPr lang="de-CH" dirty="0" err="1" smtClean="0"/>
              <a:t>inflation</a:t>
            </a:r>
            <a:endParaRPr lang="de-CH" dirty="0" smtClean="0"/>
          </a:p>
          <a:p>
            <a:r>
              <a:rPr lang="de-CH" dirty="0" smtClean="0"/>
              <a:t>Additive </a:t>
            </a:r>
            <a:r>
              <a:rPr lang="de-CH" dirty="0" err="1" smtClean="0"/>
              <a:t>covariance</a:t>
            </a:r>
            <a:r>
              <a:rPr lang="de-CH" dirty="0" smtClean="0"/>
              <a:t> </a:t>
            </a:r>
            <a:r>
              <a:rPr lang="de-CH" dirty="0" err="1" smtClean="0"/>
              <a:t>inflation</a:t>
            </a:r>
            <a:r>
              <a:rPr lang="de-CH" dirty="0" smtClean="0"/>
              <a:t> </a:t>
            </a:r>
            <a:r>
              <a:rPr lang="de-CH" dirty="0" err="1" smtClean="0"/>
              <a:t>using</a:t>
            </a:r>
            <a:r>
              <a:rPr lang="de-CH" dirty="0" smtClean="0"/>
              <a:t> global ICON B-Matrix</a:t>
            </a:r>
          </a:p>
          <a:p>
            <a:r>
              <a:rPr lang="de-CH" dirty="0" smtClean="0"/>
              <a:t>Relaxation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prior</a:t>
            </a:r>
            <a:r>
              <a:rPr lang="de-CH" dirty="0" smtClean="0"/>
              <a:t> </a:t>
            </a:r>
            <a:r>
              <a:rPr lang="de-CH" dirty="0" err="1" smtClean="0"/>
              <a:t>perturbations</a:t>
            </a:r>
            <a:r>
              <a:rPr lang="de-CH" dirty="0" smtClean="0"/>
              <a:t> (RTPP)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KENDA-1 Setup</a:t>
            </a:r>
            <a:endParaRPr lang="en-US" dirty="0"/>
          </a:p>
        </p:txBody>
      </p:sp>
      <p:sp>
        <p:nvSpPr>
          <p:cNvPr id="5" name="Textplatzhalter 1"/>
          <p:cNvSpPr txBox="1">
            <a:spLocks/>
          </p:cNvSpPr>
          <p:nvPr/>
        </p:nvSpPr>
        <p:spPr>
          <a:xfrm>
            <a:off x="6799414" y="848694"/>
            <a:ext cx="2173602" cy="3256004"/>
          </a:xfrm>
          <a:prstGeom prst="rect">
            <a:avLst/>
          </a:prstGeom>
        </p:spPr>
        <p:txBody>
          <a:bodyPr/>
          <a:lstStyle>
            <a:lvl1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Symbol" panose="05050102010706020507" pitchFamily="18" charset="2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CH" b="1" kern="0" dirty="0" smtClean="0"/>
              <a:t>New </a:t>
            </a:r>
            <a:r>
              <a:rPr lang="de-CH" b="1" kern="0" dirty="0" err="1" smtClean="0"/>
              <a:t>Observations</a:t>
            </a:r>
            <a:endParaRPr lang="de-CH" b="1" kern="0" dirty="0" smtClean="0"/>
          </a:p>
          <a:p>
            <a:r>
              <a:rPr lang="de-CH" kern="0" dirty="0" smtClean="0"/>
              <a:t>MODE-S</a:t>
            </a:r>
          </a:p>
        </p:txBody>
      </p:sp>
      <p:sp>
        <p:nvSpPr>
          <p:cNvPr id="6" name="Rechteck 5"/>
          <p:cNvSpPr/>
          <p:nvPr/>
        </p:nvSpPr>
        <p:spPr bwMode="auto">
          <a:xfrm>
            <a:off x="312058" y="848694"/>
            <a:ext cx="6320972" cy="1959820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312058" y="2873437"/>
            <a:ext cx="6320972" cy="1749363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6731546" y="848694"/>
            <a:ext cx="2241470" cy="1959820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04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 err="1" smtClean="0"/>
              <a:t>Comparison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smtClean="0">
                <a:solidFill>
                  <a:schemeClr val="accent1"/>
                </a:solidFill>
              </a:rPr>
              <a:t>KENDA-1 </a:t>
            </a:r>
            <a:r>
              <a:rPr lang="de-CH" dirty="0" err="1" smtClean="0">
                <a:solidFill>
                  <a:schemeClr val="accent1"/>
                </a:solidFill>
              </a:rPr>
              <a:t>vs</a:t>
            </a:r>
            <a:r>
              <a:rPr lang="de-CH" dirty="0" smtClean="0">
                <a:solidFill>
                  <a:schemeClr val="accent1"/>
                </a:solidFill>
              </a:rPr>
              <a:t> KENDA </a:t>
            </a:r>
            <a:r>
              <a:rPr lang="de-CH" b="1" dirty="0" err="1" smtClean="0">
                <a:solidFill>
                  <a:schemeClr val="accent1"/>
                </a:solidFill>
              </a:rPr>
              <a:t>deterministic</a:t>
            </a:r>
            <a:r>
              <a:rPr lang="de-CH" b="1" dirty="0" smtClean="0">
                <a:solidFill>
                  <a:schemeClr val="accent1"/>
                </a:solidFill>
              </a:rPr>
              <a:t> </a:t>
            </a:r>
            <a:r>
              <a:rPr lang="de-CH" b="1" dirty="0" err="1" smtClean="0">
                <a:solidFill>
                  <a:schemeClr val="accent1"/>
                </a:solidFill>
              </a:rPr>
              <a:t>analyses</a:t>
            </a:r>
            <a:r>
              <a:rPr lang="de-CH" b="1" dirty="0" smtClean="0"/>
              <a:t> </a:t>
            </a:r>
            <a:r>
              <a:rPr lang="de-CH" dirty="0" err="1" smtClean="0"/>
              <a:t>with</a:t>
            </a:r>
            <a:r>
              <a:rPr lang="de-CH" dirty="0" smtClean="0"/>
              <a:t> </a:t>
            </a:r>
            <a:r>
              <a:rPr lang="de-CH" dirty="0" err="1" smtClean="0">
                <a:solidFill>
                  <a:srgbClr val="0070C0"/>
                </a:solidFill>
              </a:rPr>
              <a:t>independent</a:t>
            </a:r>
            <a:r>
              <a:rPr lang="de-CH" dirty="0" smtClean="0">
                <a:solidFill>
                  <a:srgbClr val="0070C0"/>
                </a:solidFill>
              </a:rPr>
              <a:t> SYNOP </a:t>
            </a:r>
            <a:r>
              <a:rPr lang="de-CH" dirty="0" err="1" smtClean="0">
                <a:solidFill>
                  <a:srgbClr val="0070C0"/>
                </a:solidFill>
              </a:rPr>
              <a:t>observations</a:t>
            </a:r>
            <a:endParaRPr lang="de-CH" dirty="0" smtClean="0">
              <a:solidFill>
                <a:srgbClr val="0070C0"/>
              </a:solidFill>
            </a:endParaRPr>
          </a:p>
          <a:p>
            <a:endParaRPr lang="de-CH" dirty="0" smtClean="0"/>
          </a:p>
          <a:p>
            <a:r>
              <a:rPr lang="de-CH" dirty="0" err="1" smtClean="0"/>
              <a:t>Comparison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smtClean="0">
                <a:solidFill>
                  <a:schemeClr val="accent1"/>
                </a:solidFill>
              </a:rPr>
              <a:t>COSMO-1E CTRL (KENDA-1) </a:t>
            </a:r>
            <a:r>
              <a:rPr lang="de-CH" dirty="0" err="1" smtClean="0">
                <a:solidFill>
                  <a:schemeClr val="accent1"/>
                </a:solidFill>
              </a:rPr>
              <a:t>vs</a:t>
            </a:r>
            <a:r>
              <a:rPr lang="de-CH" dirty="0" smtClean="0">
                <a:solidFill>
                  <a:schemeClr val="accent1"/>
                </a:solidFill>
              </a:rPr>
              <a:t> COSMO-1 (</a:t>
            </a:r>
            <a:r>
              <a:rPr lang="de-CH" dirty="0" err="1" smtClean="0">
                <a:solidFill>
                  <a:schemeClr val="accent1"/>
                </a:solidFill>
              </a:rPr>
              <a:t>Nudging</a:t>
            </a:r>
            <a:r>
              <a:rPr lang="de-CH" dirty="0" smtClean="0">
                <a:solidFill>
                  <a:schemeClr val="accent1"/>
                </a:solidFill>
              </a:rPr>
              <a:t>) </a:t>
            </a:r>
            <a:r>
              <a:rPr lang="de-CH" b="1" dirty="0" err="1" smtClean="0">
                <a:solidFill>
                  <a:schemeClr val="accent1"/>
                </a:solidFill>
              </a:rPr>
              <a:t>deterministic</a:t>
            </a:r>
            <a:r>
              <a:rPr lang="de-CH" b="1" dirty="0" smtClean="0">
                <a:solidFill>
                  <a:schemeClr val="accent1"/>
                </a:solidFill>
              </a:rPr>
              <a:t> </a:t>
            </a:r>
            <a:r>
              <a:rPr lang="de-CH" b="1" dirty="0" err="1" smtClean="0">
                <a:solidFill>
                  <a:schemeClr val="accent1"/>
                </a:solidFill>
              </a:rPr>
              <a:t>forecasts</a:t>
            </a:r>
            <a:r>
              <a:rPr lang="de-CH" dirty="0" smtClean="0"/>
              <a:t> </a:t>
            </a:r>
            <a:r>
              <a:rPr lang="de-CH" dirty="0" err="1" smtClean="0"/>
              <a:t>with</a:t>
            </a:r>
            <a:r>
              <a:rPr lang="de-CH" dirty="0" smtClean="0"/>
              <a:t> </a:t>
            </a:r>
            <a:r>
              <a:rPr lang="de-CH" dirty="0" err="1" smtClean="0">
                <a:solidFill>
                  <a:srgbClr val="0070C0"/>
                </a:solidFill>
              </a:rPr>
              <a:t>independent</a:t>
            </a:r>
            <a:r>
              <a:rPr lang="de-CH" dirty="0" smtClean="0">
                <a:solidFill>
                  <a:srgbClr val="0070C0"/>
                </a:solidFill>
              </a:rPr>
              <a:t> SYNOP </a:t>
            </a:r>
            <a:r>
              <a:rPr lang="de-CH" dirty="0" err="1" smtClean="0">
                <a:solidFill>
                  <a:srgbClr val="0070C0"/>
                </a:solidFill>
              </a:rPr>
              <a:t>observations</a:t>
            </a:r>
            <a:endParaRPr lang="de-CH" dirty="0" smtClean="0">
              <a:solidFill>
                <a:srgbClr val="0070C0"/>
              </a:solidFill>
            </a:endParaRPr>
          </a:p>
          <a:p>
            <a:pPr lvl="1"/>
            <a:r>
              <a:rPr lang="de-CH" dirty="0" smtClean="0"/>
              <a:t>Lead </a:t>
            </a:r>
            <a:r>
              <a:rPr lang="de-CH" dirty="0" err="1" smtClean="0"/>
              <a:t>times</a:t>
            </a:r>
            <a:r>
              <a:rPr lang="de-CH" dirty="0" smtClean="0"/>
              <a:t> 1-6h</a:t>
            </a:r>
          </a:p>
          <a:p>
            <a:pPr lvl="1"/>
            <a:r>
              <a:rPr lang="de-CH" dirty="0" smtClean="0"/>
              <a:t>Lead </a:t>
            </a:r>
            <a:r>
              <a:rPr lang="de-CH" dirty="0" err="1" smtClean="0"/>
              <a:t>times</a:t>
            </a:r>
            <a:r>
              <a:rPr lang="de-CH" dirty="0" smtClean="0"/>
              <a:t> 12-24h</a:t>
            </a:r>
          </a:p>
          <a:p>
            <a:endParaRPr lang="de-CH" dirty="0" smtClean="0"/>
          </a:p>
          <a:p>
            <a:r>
              <a:rPr lang="de-CH" dirty="0" err="1" smtClean="0"/>
              <a:t>Comparison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smtClean="0">
                <a:solidFill>
                  <a:schemeClr val="accent1"/>
                </a:solidFill>
              </a:rPr>
              <a:t>COSMO-1E (KENDA-1) </a:t>
            </a:r>
            <a:r>
              <a:rPr lang="de-CH" dirty="0" err="1" smtClean="0">
                <a:solidFill>
                  <a:schemeClr val="accent1"/>
                </a:solidFill>
              </a:rPr>
              <a:t>vs</a:t>
            </a:r>
            <a:r>
              <a:rPr lang="de-CH" dirty="0" smtClean="0">
                <a:solidFill>
                  <a:schemeClr val="accent1"/>
                </a:solidFill>
              </a:rPr>
              <a:t> COSMO-E (KENDA) </a:t>
            </a:r>
            <a:r>
              <a:rPr lang="de-CH" b="1" dirty="0" err="1" smtClean="0">
                <a:solidFill>
                  <a:schemeClr val="accent1"/>
                </a:solidFill>
              </a:rPr>
              <a:t>ensemble</a:t>
            </a:r>
            <a:r>
              <a:rPr lang="de-CH" b="1" dirty="0" smtClean="0">
                <a:solidFill>
                  <a:schemeClr val="accent1"/>
                </a:solidFill>
              </a:rPr>
              <a:t> </a:t>
            </a:r>
            <a:r>
              <a:rPr lang="de-CH" b="1" dirty="0" err="1" smtClean="0">
                <a:solidFill>
                  <a:schemeClr val="accent1"/>
                </a:solidFill>
              </a:rPr>
              <a:t>analyses</a:t>
            </a:r>
            <a:r>
              <a:rPr lang="de-CH" b="1" dirty="0" smtClean="0">
                <a:solidFill>
                  <a:schemeClr val="accent1"/>
                </a:solidFill>
              </a:rPr>
              <a:t> </a:t>
            </a:r>
            <a:r>
              <a:rPr lang="de-CH" b="1" dirty="0" err="1" smtClean="0">
                <a:solidFill>
                  <a:schemeClr val="accent1"/>
                </a:solidFill>
              </a:rPr>
              <a:t>and</a:t>
            </a:r>
            <a:r>
              <a:rPr lang="de-CH" b="1" dirty="0" smtClean="0">
                <a:solidFill>
                  <a:schemeClr val="accent1"/>
                </a:solidFill>
              </a:rPr>
              <a:t> </a:t>
            </a:r>
            <a:r>
              <a:rPr lang="de-CH" b="1" dirty="0" err="1" smtClean="0">
                <a:solidFill>
                  <a:schemeClr val="accent1"/>
                </a:solidFill>
              </a:rPr>
              <a:t>forecasts</a:t>
            </a:r>
            <a:r>
              <a:rPr lang="de-CH" dirty="0" smtClean="0"/>
              <a:t> </a:t>
            </a:r>
            <a:r>
              <a:rPr lang="de-CH" dirty="0" err="1" smtClean="0"/>
              <a:t>with</a:t>
            </a:r>
            <a:r>
              <a:rPr lang="de-CH" dirty="0" smtClean="0"/>
              <a:t> </a:t>
            </a:r>
            <a:r>
              <a:rPr lang="de-CH" dirty="0" smtClean="0">
                <a:solidFill>
                  <a:srgbClr val="0070C0"/>
                </a:solidFill>
              </a:rPr>
              <a:t>TEMP </a:t>
            </a:r>
            <a:r>
              <a:rPr lang="de-CH" dirty="0" err="1" smtClean="0">
                <a:solidFill>
                  <a:srgbClr val="0070C0"/>
                </a:solidFill>
              </a:rPr>
              <a:t>observations</a:t>
            </a:r>
            <a:endParaRPr lang="de-CH" dirty="0" smtClean="0">
              <a:solidFill>
                <a:srgbClr val="0070C0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KENDA-1: (</a:t>
            </a:r>
            <a:r>
              <a:rPr lang="de-CH" dirty="0" err="1" smtClean="0"/>
              <a:t>Pre</a:t>
            </a:r>
            <a:r>
              <a:rPr lang="de-CH" dirty="0" smtClean="0"/>
              <a:t>-)Operational </a:t>
            </a:r>
            <a:r>
              <a:rPr lang="de-CH" dirty="0" err="1" smtClean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0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KENDA-1: (</a:t>
            </a:r>
            <a:r>
              <a:rPr lang="de-CH" dirty="0" err="1" smtClean="0"/>
              <a:t>Pre</a:t>
            </a:r>
            <a:r>
              <a:rPr lang="de-CH" dirty="0" smtClean="0"/>
              <a:t>-)Operational </a:t>
            </a:r>
            <a:r>
              <a:rPr lang="de-CH" dirty="0" err="1" smtClean="0"/>
              <a:t>Results</a:t>
            </a:r>
            <a:endParaRPr lang="en-US" dirty="0"/>
          </a:p>
        </p:txBody>
      </p:sp>
      <p:sp>
        <p:nvSpPr>
          <p:cNvPr id="4" name="Textplatzhalter 1"/>
          <p:cNvSpPr txBox="1">
            <a:spLocks/>
          </p:cNvSpPr>
          <p:nvPr/>
        </p:nvSpPr>
        <p:spPr>
          <a:xfrm>
            <a:off x="1179830" y="689036"/>
            <a:ext cx="7527926" cy="3256004"/>
          </a:xfrm>
          <a:prstGeom prst="rect">
            <a:avLst/>
          </a:prstGeom>
        </p:spPr>
        <p:txBody>
          <a:bodyPr/>
          <a:lstStyle>
            <a:lvl1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Symbol" panose="05050102010706020507" pitchFamily="18" charset="2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CH" kern="0" dirty="0" err="1" smtClean="0"/>
              <a:t>Comparison</a:t>
            </a:r>
            <a:r>
              <a:rPr lang="de-CH" kern="0" dirty="0" smtClean="0"/>
              <a:t> </a:t>
            </a:r>
            <a:r>
              <a:rPr lang="de-CH" kern="0" dirty="0" err="1" smtClean="0"/>
              <a:t>of</a:t>
            </a:r>
            <a:r>
              <a:rPr lang="de-CH" kern="0" dirty="0" smtClean="0"/>
              <a:t> </a:t>
            </a:r>
            <a:r>
              <a:rPr lang="de-CH" kern="0" dirty="0" smtClean="0">
                <a:solidFill>
                  <a:srgbClr val="FF0000"/>
                </a:solidFill>
              </a:rPr>
              <a:t>KENDA-1 </a:t>
            </a:r>
            <a:r>
              <a:rPr lang="de-CH" kern="0" dirty="0" err="1" smtClean="0">
                <a:solidFill>
                  <a:srgbClr val="FF0000"/>
                </a:solidFill>
              </a:rPr>
              <a:t>and</a:t>
            </a:r>
            <a:r>
              <a:rPr lang="de-CH" kern="0" dirty="0" smtClean="0">
                <a:solidFill>
                  <a:srgbClr val="FF0000"/>
                </a:solidFill>
              </a:rPr>
              <a:t> KENDA </a:t>
            </a:r>
            <a:r>
              <a:rPr lang="de-CH" kern="0" dirty="0" err="1" smtClean="0">
                <a:solidFill>
                  <a:srgbClr val="FF0000"/>
                </a:solidFill>
              </a:rPr>
              <a:t>deterministic</a:t>
            </a:r>
            <a:r>
              <a:rPr lang="de-CH" kern="0" dirty="0" smtClean="0">
                <a:solidFill>
                  <a:srgbClr val="FF0000"/>
                </a:solidFill>
              </a:rPr>
              <a:t> </a:t>
            </a:r>
            <a:r>
              <a:rPr lang="de-CH" kern="0" dirty="0" err="1">
                <a:solidFill>
                  <a:srgbClr val="FF0000"/>
                </a:solidFill>
              </a:rPr>
              <a:t>a</a:t>
            </a:r>
            <a:r>
              <a:rPr lang="de-CH" kern="0" dirty="0" err="1" smtClean="0">
                <a:solidFill>
                  <a:srgbClr val="FF0000"/>
                </a:solidFill>
              </a:rPr>
              <a:t>nalyses</a:t>
            </a:r>
            <a:r>
              <a:rPr lang="de-CH" kern="0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de-CH" kern="0" dirty="0" err="1" smtClean="0"/>
              <a:t>Verification</a:t>
            </a:r>
            <a:r>
              <a:rPr lang="de-CH" kern="0" dirty="0" smtClean="0"/>
              <a:t> </a:t>
            </a:r>
            <a:r>
              <a:rPr lang="de-CH" kern="0" dirty="0" err="1" smtClean="0"/>
              <a:t>with</a:t>
            </a:r>
            <a:r>
              <a:rPr lang="de-CH" kern="0" dirty="0" smtClean="0"/>
              <a:t> </a:t>
            </a:r>
            <a:r>
              <a:rPr lang="de-CH" kern="0" dirty="0" err="1" smtClean="0"/>
              <a:t>independent</a:t>
            </a:r>
            <a:r>
              <a:rPr lang="de-CH" kern="0" dirty="0" smtClean="0"/>
              <a:t> SYNOP Obs, 20.7</a:t>
            </a:r>
            <a:r>
              <a:rPr lang="de-CH" kern="0" dirty="0"/>
              <a:t>. – 25.8.2020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kern="0" dirty="0"/>
          </a:p>
        </p:txBody>
      </p:sp>
      <p:sp>
        <p:nvSpPr>
          <p:cNvPr id="13" name="Textfeld 12"/>
          <p:cNvSpPr txBox="1"/>
          <p:nvPr/>
        </p:nvSpPr>
        <p:spPr>
          <a:xfrm>
            <a:off x="3479899" y="1386119"/>
            <a:ext cx="65167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400" dirty="0" smtClean="0"/>
              <a:t>Td2m</a:t>
            </a:r>
            <a:endParaRPr lang="en-US" sz="1400" dirty="0"/>
          </a:p>
        </p:txBody>
      </p:sp>
      <p:sp>
        <p:nvSpPr>
          <p:cNvPr id="14" name="Textfeld 13"/>
          <p:cNvSpPr txBox="1"/>
          <p:nvPr/>
        </p:nvSpPr>
        <p:spPr>
          <a:xfrm>
            <a:off x="1316537" y="1386119"/>
            <a:ext cx="64507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400" dirty="0" smtClean="0"/>
              <a:t>T2m</a:t>
            </a:r>
            <a:endParaRPr lang="en-US" sz="1400" dirty="0"/>
          </a:p>
        </p:txBody>
      </p:sp>
      <p:sp>
        <p:nvSpPr>
          <p:cNvPr id="15" name="Textfeld 14"/>
          <p:cNvSpPr txBox="1"/>
          <p:nvPr/>
        </p:nvSpPr>
        <p:spPr>
          <a:xfrm>
            <a:off x="5539517" y="1393374"/>
            <a:ext cx="74574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400" dirty="0" smtClean="0"/>
              <a:t>FF10m</a:t>
            </a:r>
            <a:endParaRPr lang="en-US" sz="1400" dirty="0"/>
          </a:p>
        </p:txBody>
      </p:sp>
      <p:sp>
        <p:nvSpPr>
          <p:cNvPr id="16" name="Textfeld 15"/>
          <p:cNvSpPr txBox="1"/>
          <p:nvPr/>
        </p:nvSpPr>
        <p:spPr>
          <a:xfrm>
            <a:off x="7763148" y="1409051"/>
            <a:ext cx="84124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400" dirty="0" smtClean="0"/>
              <a:t>DD10m</a:t>
            </a:r>
            <a:endParaRPr lang="en-US" sz="1400" dirty="0"/>
          </a:p>
        </p:txBody>
      </p:sp>
      <p:sp>
        <p:nvSpPr>
          <p:cNvPr id="21" name="Textfeld 20"/>
          <p:cNvSpPr txBox="1"/>
          <p:nvPr/>
        </p:nvSpPr>
        <p:spPr>
          <a:xfrm>
            <a:off x="277045" y="4720965"/>
            <a:ext cx="329346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400" dirty="0" err="1" smtClean="0"/>
              <a:t>Similar</a:t>
            </a:r>
            <a:r>
              <a:rPr lang="de-CH" sz="1400" dirty="0" smtClean="0"/>
              <a:t> </a:t>
            </a:r>
            <a:r>
              <a:rPr lang="de-CH" sz="1400" dirty="0" err="1" smtClean="0"/>
              <a:t>results</a:t>
            </a:r>
            <a:r>
              <a:rPr lang="de-CH" sz="1400" dirty="0" smtClean="0"/>
              <a:t> </a:t>
            </a:r>
            <a:r>
              <a:rPr lang="de-CH" sz="1400" dirty="0" err="1" smtClean="0"/>
              <a:t>for</a:t>
            </a:r>
            <a:r>
              <a:rPr lang="de-CH" sz="1400" dirty="0" smtClean="0"/>
              <a:t> First </a:t>
            </a:r>
            <a:r>
              <a:rPr lang="de-CH" sz="1400" dirty="0" err="1" smtClean="0"/>
              <a:t>Guess</a:t>
            </a:r>
            <a:endParaRPr lang="en-US" sz="1400" dirty="0"/>
          </a:p>
        </p:txBody>
      </p:sp>
      <p:pic>
        <p:nvPicPr>
          <p:cNvPr id="5124" name="Picture 4" descr="http://intranet.meteoswiss.ch/modelle/Verification/Experimental/Test-suites/2020s3_modinterim/Station-based/cmp_KENDA-ANA-det_ch_KENDA-1-ANA-det_ch/daytime_scores00_T_2M0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97" y="3174567"/>
            <a:ext cx="2167970" cy="144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ntranet.meteoswiss.ch/modelle/Verification/Experimental/Test-suites/2020s3_modinterim/Station-based/cmp_KENDA-ANA-det_ch_KENDA-1-ANA-det_ch/daytime_scores00_TD_2M03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399" y="3168171"/>
            <a:ext cx="2167970" cy="144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intranet.meteoswiss.ch/modelle/Verification/Experimental/Test-suites/2020s3_modinterim/Station-based/cmp_KENDA-ANA-det_ch_KENDA-1-ANA-det_ch/daytime_scores00_FF_10M03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861" y="3168548"/>
            <a:ext cx="2167970" cy="144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intranet.meteoswiss.ch/modelle/Verification/Experimental/Test-suites/2020s3_modinterim/Station-based/cmp_KENDA-ANA-det_ch_KENDA-1-ANA-det_ch/daytime_scores00_DD_10M03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543" y="3153315"/>
            <a:ext cx="2182524" cy="145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feld 19"/>
          <p:cNvSpPr txBox="1"/>
          <p:nvPr/>
        </p:nvSpPr>
        <p:spPr>
          <a:xfrm>
            <a:off x="3167844" y="4714569"/>
            <a:ext cx="185135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 smtClean="0">
                <a:solidFill>
                  <a:srgbClr val="FF0000"/>
                </a:solidFill>
              </a:rPr>
              <a:t>KENDA-1     </a:t>
            </a:r>
            <a:r>
              <a:rPr lang="de-CH" sz="1400" dirty="0" smtClean="0">
                <a:solidFill>
                  <a:srgbClr val="0000FF"/>
                </a:solidFill>
              </a:rPr>
              <a:t>KENDA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0" y="2183164"/>
            <a:ext cx="64507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400" dirty="0" smtClean="0"/>
              <a:t>BIAS</a:t>
            </a:r>
            <a:endParaRPr lang="en-US" sz="1400" dirty="0"/>
          </a:p>
        </p:txBody>
      </p:sp>
      <p:sp>
        <p:nvSpPr>
          <p:cNvPr id="31" name="Textfeld 30"/>
          <p:cNvSpPr txBox="1"/>
          <p:nvPr/>
        </p:nvSpPr>
        <p:spPr>
          <a:xfrm>
            <a:off x="17751" y="3637263"/>
            <a:ext cx="64507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400" dirty="0" smtClean="0"/>
              <a:t>SD</a:t>
            </a:r>
            <a:endParaRPr lang="en-US" sz="1400" dirty="0"/>
          </a:p>
        </p:txBody>
      </p:sp>
      <p:grpSp>
        <p:nvGrpSpPr>
          <p:cNvPr id="26" name="Gruppieren 25"/>
          <p:cNvGrpSpPr/>
          <p:nvPr/>
        </p:nvGrpSpPr>
        <p:grpSpPr>
          <a:xfrm>
            <a:off x="514771" y="1669717"/>
            <a:ext cx="2168368" cy="1445579"/>
            <a:chOff x="514771" y="1669717"/>
            <a:chExt cx="2168368" cy="1445579"/>
          </a:xfrm>
        </p:grpSpPr>
        <p:pic>
          <p:nvPicPr>
            <p:cNvPr id="5122" name="Picture 2" descr="http://intranet.meteoswiss.ch/modelle/Verification/Experimental/Test-suites/2020s3_modinterim/Station-based/cmp_KENDA-ANA-det_ch_KENDA-1-ANA-det_ch/daytime_scores00_T_2M00.g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771" y="1669717"/>
              <a:ext cx="2168368" cy="1445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Gerader Verbinder 22"/>
            <p:cNvCxnSpPr/>
            <p:nvPr/>
          </p:nvCxnSpPr>
          <p:spPr bwMode="auto">
            <a:xfrm>
              <a:off x="708025" y="2359025"/>
              <a:ext cx="190817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" name="Gruppieren 24"/>
          <p:cNvGrpSpPr/>
          <p:nvPr/>
        </p:nvGrpSpPr>
        <p:grpSpPr>
          <a:xfrm>
            <a:off x="2639399" y="1676789"/>
            <a:ext cx="2167970" cy="1445313"/>
            <a:chOff x="2639399" y="1699014"/>
            <a:chExt cx="2167970" cy="1445313"/>
          </a:xfrm>
        </p:grpSpPr>
        <p:pic>
          <p:nvPicPr>
            <p:cNvPr id="5128" name="Picture 8" descr="http://intranet.meteoswiss.ch/modelle/Verification/Experimental/Test-suites/2020s3_modinterim/Station-based/cmp_KENDA-ANA-det_ch_KENDA-1-ANA-det_ch/daytime_scores00_TD_2M00.gi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9399" y="1699014"/>
              <a:ext cx="2167970" cy="1445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4" name="Gerader Verbinder 33"/>
            <p:cNvCxnSpPr/>
            <p:nvPr/>
          </p:nvCxnSpPr>
          <p:spPr bwMode="auto">
            <a:xfrm>
              <a:off x="2819499" y="2390775"/>
              <a:ext cx="190817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4" name="Gruppieren 23"/>
          <p:cNvGrpSpPr/>
          <p:nvPr/>
        </p:nvGrpSpPr>
        <p:grpSpPr>
          <a:xfrm>
            <a:off x="4769861" y="1679427"/>
            <a:ext cx="2167970" cy="1445313"/>
            <a:chOff x="4769861" y="1708002"/>
            <a:chExt cx="2167970" cy="1445313"/>
          </a:xfrm>
        </p:grpSpPr>
        <p:pic>
          <p:nvPicPr>
            <p:cNvPr id="5130" name="Picture 10" descr="http://intranet.meteoswiss.ch/modelle/Verification/Experimental/Test-suites/2020s3_modinterim/Station-based/cmp_KENDA-ANA-det_ch_KENDA-1-ANA-det_ch/daytime_scores00_FF_10M00.gi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9861" y="1708002"/>
              <a:ext cx="2167970" cy="1445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5" name="Gerader Verbinder 34"/>
            <p:cNvCxnSpPr/>
            <p:nvPr/>
          </p:nvCxnSpPr>
          <p:spPr bwMode="auto">
            <a:xfrm>
              <a:off x="4956439" y="2308225"/>
              <a:ext cx="190817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uppieren 26"/>
          <p:cNvGrpSpPr/>
          <p:nvPr/>
        </p:nvGrpSpPr>
        <p:grpSpPr>
          <a:xfrm>
            <a:off x="6901069" y="1701153"/>
            <a:ext cx="2182511" cy="1455007"/>
            <a:chOff x="6901069" y="1701153"/>
            <a:chExt cx="2182511" cy="1455007"/>
          </a:xfrm>
        </p:grpSpPr>
        <p:pic>
          <p:nvPicPr>
            <p:cNvPr id="5136" name="Picture 16" descr="http://intranet.meteoswiss.ch/modelle/Verification/Experimental/Test-suites/2020s3_modinterim/Station-based/cmp_KENDA-ANA-det_ch_KENDA-1-ANA-det_ch/daytime_scores00_DD_10M00.gi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1069" y="1701153"/>
              <a:ext cx="2182511" cy="1455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9" name="Gerader Verbinder 38"/>
            <p:cNvCxnSpPr/>
            <p:nvPr/>
          </p:nvCxnSpPr>
          <p:spPr bwMode="auto">
            <a:xfrm>
              <a:off x="7096125" y="2390775"/>
              <a:ext cx="190817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05018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/>
        </p:nvGrpSpPr>
        <p:grpSpPr>
          <a:xfrm>
            <a:off x="2811103" y="1685778"/>
            <a:ext cx="2170800" cy="1447200"/>
            <a:chOff x="2811103" y="1685778"/>
            <a:chExt cx="2170800" cy="1447200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1103" y="1685778"/>
              <a:ext cx="2170800" cy="1447200"/>
            </a:xfrm>
            <a:prstGeom prst="rect">
              <a:avLst/>
            </a:prstGeom>
          </p:spPr>
        </p:pic>
        <p:cxnSp>
          <p:nvCxnSpPr>
            <p:cNvPr id="24" name="Gerader Verbinder 23"/>
            <p:cNvCxnSpPr/>
            <p:nvPr/>
          </p:nvCxnSpPr>
          <p:spPr bwMode="auto">
            <a:xfrm>
              <a:off x="3006590" y="2766712"/>
              <a:ext cx="190817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" name="Gruppieren 8"/>
          <p:cNvGrpSpPr/>
          <p:nvPr/>
        </p:nvGrpSpPr>
        <p:grpSpPr>
          <a:xfrm>
            <a:off x="5097194" y="1701151"/>
            <a:ext cx="2170800" cy="1447200"/>
            <a:chOff x="5097194" y="1701151"/>
            <a:chExt cx="2170800" cy="1447200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7194" y="1701151"/>
              <a:ext cx="2170800" cy="1447200"/>
            </a:xfrm>
            <a:prstGeom prst="rect">
              <a:avLst/>
            </a:prstGeom>
          </p:spPr>
        </p:pic>
        <p:cxnSp>
          <p:nvCxnSpPr>
            <p:cNvPr id="25" name="Gerader Verbinder 24"/>
            <p:cNvCxnSpPr/>
            <p:nvPr/>
          </p:nvCxnSpPr>
          <p:spPr bwMode="auto">
            <a:xfrm>
              <a:off x="5278532" y="2672370"/>
              <a:ext cx="190817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" name="Gruppieren 1"/>
          <p:cNvGrpSpPr/>
          <p:nvPr/>
        </p:nvGrpSpPr>
        <p:grpSpPr>
          <a:xfrm>
            <a:off x="514454" y="1676789"/>
            <a:ext cx="2170800" cy="1447200"/>
            <a:chOff x="514454" y="1676789"/>
            <a:chExt cx="2170800" cy="1447200"/>
          </a:xfrm>
        </p:grpSpPr>
        <p:pic>
          <p:nvPicPr>
            <p:cNvPr id="28" name="Picture 2" descr="http://intranet.meteoswiss.ch/modelle/Verification/Experimental/Test-suites/2020s3_modinterim/Station-based/cmp_KENDA-ANA-det_ch_KENDA-1-ANA-det_ch/daytime_scores00_PMSL00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454" y="1676789"/>
              <a:ext cx="2170800" cy="144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5" name="Gerader Verbinder 34"/>
            <p:cNvCxnSpPr/>
            <p:nvPr/>
          </p:nvCxnSpPr>
          <p:spPr bwMode="auto">
            <a:xfrm>
              <a:off x="715974" y="2490941"/>
              <a:ext cx="190817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KENDA-1: (</a:t>
            </a:r>
            <a:r>
              <a:rPr lang="de-CH" dirty="0" err="1" smtClean="0"/>
              <a:t>Pre</a:t>
            </a:r>
            <a:r>
              <a:rPr lang="de-CH" dirty="0" smtClean="0"/>
              <a:t>-)Operational </a:t>
            </a:r>
            <a:r>
              <a:rPr lang="de-CH" dirty="0" err="1" smtClean="0"/>
              <a:t>Results</a:t>
            </a:r>
            <a:endParaRPr lang="en-US" dirty="0"/>
          </a:p>
        </p:txBody>
      </p:sp>
      <p:sp>
        <p:nvSpPr>
          <p:cNvPr id="4" name="Textplatzhalter 1"/>
          <p:cNvSpPr txBox="1">
            <a:spLocks/>
          </p:cNvSpPr>
          <p:nvPr/>
        </p:nvSpPr>
        <p:spPr>
          <a:xfrm>
            <a:off x="1179830" y="689036"/>
            <a:ext cx="7527926" cy="3256004"/>
          </a:xfrm>
          <a:prstGeom prst="rect">
            <a:avLst/>
          </a:prstGeom>
        </p:spPr>
        <p:txBody>
          <a:bodyPr/>
          <a:lstStyle>
            <a:lvl1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Symbol" panose="05050102010706020507" pitchFamily="18" charset="2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CH" kern="0" dirty="0" err="1" smtClean="0"/>
              <a:t>Comparison</a:t>
            </a:r>
            <a:r>
              <a:rPr lang="de-CH" kern="0" dirty="0" smtClean="0"/>
              <a:t> </a:t>
            </a:r>
            <a:r>
              <a:rPr lang="de-CH" kern="0" dirty="0" err="1" smtClean="0"/>
              <a:t>of</a:t>
            </a:r>
            <a:r>
              <a:rPr lang="de-CH" kern="0" dirty="0" smtClean="0"/>
              <a:t> </a:t>
            </a:r>
            <a:r>
              <a:rPr lang="de-CH" kern="0" dirty="0" smtClean="0">
                <a:solidFill>
                  <a:srgbClr val="FF0000"/>
                </a:solidFill>
              </a:rPr>
              <a:t>KENDA-1 </a:t>
            </a:r>
            <a:r>
              <a:rPr lang="de-CH" kern="0" dirty="0" err="1" smtClean="0">
                <a:solidFill>
                  <a:srgbClr val="FF0000"/>
                </a:solidFill>
              </a:rPr>
              <a:t>and</a:t>
            </a:r>
            <a:r>
              <a:rPr lang="de-CH" kern="0" dirty="0" smtClean="0">
                <a:solidFill>
                  <a:srgbClr val="FF0000"/>
                </a:solidFill>
              </a:rPr>
              <a:t> KENDA </a:t>
            </a:r>
            <a:r>
              <a:rPr lang="de-CH" kern="0" dirty="0" err="1" smtClean="0">
                <a:solidFill>
                  <a:srgbClr val="FF0000"/>
                </a:solidFill>
              </a:rPr>
              <a:t>deterministic</a:t>
            </a:r>
            <a:r>
              <a:rPr lang="de-CH" kern="0" dirty="0" smtClean="0">
                <a:solidFill>
                  <a:srgbClr val="FF0000"/>
                </a:solidFill>
              </a:rPr>
              <a:t> </a:t>
            </a:r>
            <a:r>
              <a:rPr lang="de-CH" kern="0" dirty="0" err="1" smtClean="0">
                <a:solidFill>
                  <a:srgbClr val="FF0000"/>
                </a:solidFill>
              </a:rPr>
              <a:t>Analyses</a:t>
            </a:r>
            <a:r>
              <a:rPr lang="de-CH" kern="0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de-CH" kern="0" dirty="0" err="1" smtClean="0"/>
              <a:t>Verification</a:t>
            </a:r>
            <a:r>
              <a:rPr lang="de-CH" kern="0" dirty="0" smtClean="0"/>
              <a:t> </a:t>
            </a:r>
            <a:r>
              <a:rPr lang="de-CH" kern="0" dirty="0" err="1" smtClean="0"/>
              <a:t>with</a:t>
            </a:r>
            <a:r>
              <a:rPr lang="de-CH" kern="0" dirty="0" smtClean="0"/>
              <a:t> </a:t>
            </a:r>
            <a:r>
              <a:rPr lang="de-CH" kern="0" dirty="0" err="1" smtClean="0"/>
              <a:t>independent</a:t>
            </a:r>
            <a:r>
              <a:rPr lang="de-CH" kern="0" dirty="0" smtClean="0"/>
              <a:t> SYNOP Obs, 20.7</a:t>
            </a:r>
            <a:r>
              <a:rPr lang="de-CH" kern="0" dirty="0"/>
              <a:t>. – 25.8.2020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kern="0" dirty="0"/>
          </a:p>
        </p:txBody>
      </p:sp>
      <p:sp>
        <p:nvSpPr>
          <p:cNvPr id="13" name="Textfeld 12"/>
          <p:cNvSpPr txBox="1"/>
          <p:nvPr/>
        </p:nvSpPr>
        <p:spPr>
          <a:xfrm>
            <a:off x="3479898" y="1386119"/>
            <a:ext cx="120821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400" dirty="0" smtClean="0"/>
              <a:t>TOT_PREC</a:t>
            </a:r>
            <a:endParaRPr lang="en-US" sz="1400" dirty="0"/>
          </a:p>
        </p:txBody>
      </p:sp>
      <p:sp>
        <p:nvSpPr>
          <p:cNvPr id="14" name="Textfeld 13"/>
          <p:cNvSpPr txBox="1"/>
          <p:nvPr/>
        </p:nvSpPr>
        <p:spPr>
          <a:xfrm>
            <a:off x="1316537" y="1386119"/>
            <a:ext cx="70705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400" dirty="0" smtClean="0"/>
              <a:t>PMSL</a:t>
            </a:r>
            <a:endParaRPr lang="en-US" sz="1400" dirty="0"/>
          </a:p>
        </p:txBody>
      </p:sp>
      <p:sp>
        <p:nvSpPr>
          <p:cNvPr id="15" name="Textfeld 14"/>
          <p:cNvSpPr txBox="1"/>
          <p:nvPr/>
        </p:nvSpPr>
        <p:spPr>
          <a:xfrm>
            <a:off x="5931402" y="1393374"/>
            <a:ext cx="74574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400" dirty="0" smtClean="0"/>
              <a:t>CLCT</a:t>
            </a:r>
            <a:endParaRPr lang="en-US" sz="1400" dirty="0"/>
          </a:p>
        </p:txBody>
      </p:sp>
      <p:sp>
        <p:nvSpPr>
          <p:cNvPr id="21" name="Textfeld 20"/>
          <p:cNvSpPr txBox="1"/>
          <p:nvPr/>
        </p:nvSpPr>
        <p:spPr>
          <a:xfrm>
            <a:off x="277045" y="4720965"/>
            <a:ext cx="329346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400" dirty="0" err="1" smtClean="0"/>
              <a:t>Similar</a:t>
            </a:r>
            <a:r>
              <a:rPr lang="de-CH" sz="1400" dirty="0" smtClean="0"/>
              <a:t> </a:t>
            </a:r>
            <a:r>
              <a:rPr lang="de-CH" sz="1400" dirty="0" err="1" smtClean="0"/>
              <a:t>results</a:t>
            </a:r>
            <a:r>
              <a:rPr lang="de-CH" sz="1400" dirty="0" smtClean="0"/>
              <a:t> </a:t>
            </a:r>
            <a:r>
              <a:rPr lang="de-CH" sz="1400" dirty="0" err="1" smtClean="0"/>
              <a:t>for</a:t>
            </a:r>
            <a:r>
              <a:rPr lang="de-CH" sz="1400" dirty="0" smtClean="0"/>
              <a:t> First </a:t>
            </a:r>
            <a:r>
              <a:rPr lang="de-CH" sz="1400" dirty="0" err="1" smtClean="0"/>
              <a:t>Guess</a:t>
            </a:r>
            <a:endParaRPr lang="en-US" sz="1400" dirty="0"/>
          </a:p>
        </p:txBody>
      </p:sp>
      <p:sp>
        <p:nvSpPr>
          <p:cNvPr id="20" name="Textfeld 19"/>
          <p:cNvSpPr txBox="1"/>
          <p:nvPr/>
        </p:nvSpPr>
        <p:spPr>
          <a:xfrm>
            <a:off x="3167844" y="4714569"/>
            <a:ext cx="185135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 smtClean="0">
                <a:solidFill>
                  <a:srgbClr val="FF0000"/>
                </a:solidFill>
              </a:rPr>
              <a:t>KENDA-1     </a:t>
            </a:r>
            <a:r>
              <a:rPr lang="de-CH" sz="1400" dirty="0" smtClean="0">
                <a:solidFill>
                  <a:srgbClr val="0000FF"/>
                </a:solidFill>
              </a:rPr>
              <a:t>KENDA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857291" y="1824863"/>
            <a:ext cx="64507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400" dirty="0" smtClean="0"/>
              <a:t>BIAS</a:t>
            </a:r>
            <a:endParaRPr lang="en-US" sz="1400" dirty="0"/>
          </a:p>
        </p:txBody>
      </p:sp>
      <p:pic>
        <p:nvPicPr>
          <p:cNvPr id="8194" name="Picture 2" descr="http://intranet.meteoswiss.ch/modelle/Verification/Experimental/Test-suites/2020s3_modinterim/Station-based/cmp_KENDA-ANA-det_ch_KENDA-1-ANA-det_ch/daytime_scores00_PMSL03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12" y="3067551"/>
            <a:ext cx="2170800" cy="144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ntranet.meteoswiss.ch/modelle/Verification/Experimental/Test-suites/2020s3_modinterim/Station-based/cmp_KENDA-FG-det_ch_KENDA-1-FG-det_ch/daytime_scores01_TOT_PREC118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103" y="3067551"/>
            <a:ext cx="2170800" cy="144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feld 32"/>
          <p:cNvSpPr txBox="1"/>
          <p:nvPr/>
        </p:nvSpPr>
        <p:spPr>
          <a:xfrm>
            <a:off x="3094780" y="3209965"/>
            <a:ext cx="64507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400" dirty="0" smtClean="0"/>
              <a:t>ETS</a:t>
            </a:r>
            <a:endParaRPr lang="en-US" sz="1400" dirty="0"/>
          </a:p>
        </p:txBody>
      </p:sp>
      <p:sp>
        <p:nvSpPr>
          <p:cNvPr id="36" name="Textfeld 35"/>
          <p:cNvSpPr txBox="1"/>
          <p:nvPr/>
        </p:nvSpPr>
        <p:spPr>
          <a:xfrm>
            <a:off x="3094780" y="1824863"/>
            <a:ext cx="64507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400" dirty="0" smtClean="0"/>
              <a:t>FBI</a:t>
            </a:r>
            <a:endParaRPr lang="en-US" sz="1400" dirty="0"/>
          </a:p>
        </p:txBody>
      </p:sp>
      <p:sp>
        <p:nvSpPr>
          <p:cNvPr id="31" name="Textfeld 30"/>
          <p:cNvSpPr txBox="1"/>
          <p:nvPr/>
        </p:nvSpPr>
        <p:spPr>
          <a:xfrm>
            <a:off x="857291" y="3209964"/>
            <a:ext cx="64507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400" dirty="0" smtClean="0"/>
              <a:t>SD</a:t>
            </a:r>
            <a:endParaRPr lang="en-US" sz="14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445" y="3090486"/>
            <a:ext cx="2170800" cy="1447200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5265580" y="1711728"/>
            <a:ext cx="645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/>
              <a:t>BIAS</a:t>
            </a:r>
            <a:endParaRPr lang="en-US" sz="1400" dirty="0"/>
          </a:p>
        </p:txBody>
      </p:sp>
      <p:sp>
        <p:nvSpPr>
          <p:cNvPr id="23" name="Textfeld 22"/>
          <p:cNvSpPr txBox="1"/>
          <p:nvPr/>
        </p:nvSpPr>
        <p:spPr>
          <a:xfrm>
            <a:off x="5379245" y="3122880"/>
            <a:ext cx="64507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400" dirty="0" smtClean="0"/>
              <a:t>SD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0352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KENDA-1: </a:t>
            </a:r>
            <a:r>
              <a:rPr lang="de-CH" dirty="0" smtClean="0"/>
              <a:t>(</a:t>
            </a:r>
            <a:r>
              <a:rPr lang="de-CH" dirty="0" err="1" smtClean="0"/>
              <a:t>Pre</a:t>
            </a:r>
            <a:r>
              <a:rPr lang="de-CH" dirty="0" smtClean="0"/>
              <a:t>-)Operational </a:t>
            </a:r>
            <a:r>
              <a:rPr lang="de-CH" dirty="0" err="1"/>
              <a:t>Results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r="43124"/>
          <a:stretch/>
        </p:blipFill>
        <p:spPr>
          <a:xfrm>
            <a:off x="1276867" y="1910897"/>
            <a:ext cx="1402529" cy="2404183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r="42728"/>
          <a:stretch/>
        </p:blipFill>
        <p:spPr>
          <a:xfrm>
            <a:off x="3019416" y="1910897"/>
            <a:ext cx="1408122" cy="240781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/>
          <a:srcRect r="42993"/>
          <a:stretch/>
        </p:blipFill>
        <p:spPr>
          <a:xfrm>
            <a:off x="4685801" y="1896384"/>
            <a:ext cx="1403692" cy="2404182"/>
          </a:xfrm>
          <a:prstGeom prst="rect">
            <a:avLst/>
          </a:prstGeom>
          <a:ln w="19050">
            <a:noFill/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5"/>
          <a:srcRect r="42618"/>
          <a:stretch/>
        </p:blipFill>
        <p:spPr>
          <a:xfrm>
            <a:off x="6291254" y="1904028"/>
            <a:ext cx="1412916" cy="2389656"/>
          </a:xfrm>
          <a:prstGeom prst="rect">
            <a:avLst/>
          </a:prstGeom>
        </p:spPr>
      </p:pic>
      <p:sp>
        <p:nvSpPr>
          <p:cNvPr id="9" name="Textplatzhalter 1"/>
          <p:cNvSpPr txBox="1">
            <a:spLocks/>
          </p:cNvSpPr>
          <p:nvPr/>
        </p:nvSpPr>
        <p:spPr>
          <a:xfrm>
            <a:off x="1186180" y="4444163"/>
            <a:ext cx="7527926" cy="117570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1400" kern="0" dirty="0" smtClean="0"/>
              <a:t>Mixed results, some better, some worse, overall about </a:t>
            </a:r>
            <a:r>
              <a:rPr lang="en-GB" sz="1400" b="1" kern="0" dirty="0" smtClean="0"/>
              <a:t>same</a:t>
            </a:r>
            <a:r>
              <a:rPr lang="en-GB" sz="1400" kern="0" dirty="0" smtClean="0"/>
              <a:t> quality, </a:t>
            </a:r>
            <a:r>
              <a:rPr lang="en-GB" sz="1400" kern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missing </a:t>
            </a:r>
            <a:r>
              <a:rPr lang="en-GB" sz="1400" kern="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dewpoint</a:t>
            </a:r>
            <a:r>
              <a:rPr lang="en-GB" sz="1400" kern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 assimilation</a:t>
            </a:r>
            <a:endParaRPr lang="en-GB" sz="1400" kern="0" dirty="0" smtClean="0">
              <a:solidFill>
                <a:srgbClr val="FF0000"/>
              </a:solidFill>
            </a:endParaRPr>
          </a:p>
        </p:txBody>
      </p:sp>
      <p:sp>
        <p:nvSpPr>
          <p:cNvPr id="17" name="Textplatzhalter 1"/>
          <p:cNvSpPr txBox="1">
            <a:spLocks/>
          </p:cNvSpPr>
          <p:nvPr/>
        </p:nvSpPr>
        <p:spPr>
          <a:xfrm>
            <a:off x="1179830" y="689036"/>
            <a:ext cx="7695656" cy="325600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de-CH" sz="1600" kern="0" dirty="0" err="1" smtClean="0"/>
              <a:t>Comparison</a:t>
            </a:r>
            <a:r>
              <a:rPr lang="de-CH" sz="1600" kern="0" dirty="0" smtClean="0"/>
              <a:t> </a:t>
            </a:r>
            <a:r>
              <a:rPr lang="de-CH" sz="1600" kern="0" dirty="0" err="1" smtClean="0"/>
              <a:t>of</a:t>
            </a:r>
            <a:r>
              <a:rPr lang="de-CH" sz="1600" kern="0" dirty="0" smtClean="0"/>
              <a:t> </a:t>
            </a:r>
            <a:r>
              <a:rPr lang="de-CH" sz="1600" kern="0" dirty="0" smtClean="0">
                <a:solidFill>
                  <a:srgbClr val="FF0000"/>
                </a:solidFill>
              </a:rPr>
              <a:t>COSMO-1E CTRL (KENDA-1) </a:t>
            </a:r>
            <a:r>
              <a:rPr lang="de-CH" sz="1600" kern="0" dirty="0" err="1" smtClean="0">
                <a:solidFill>
                  <a:srgbClr val="FF0000"/>
                </a:solidFill>
              </a:rPr>
              <a:t>and</a:t>
            </a:r>
            <a:r>
              <a:rPr lang="de-CH" sz="1600" kern="0" dirty="0" smtClean="0">
                <a:solidFill>
                  <a:srgbClr val="FF0000"/>
                </a:solidFill>
              </a:rPr>
              <a:t> COSMO-1 (</a:t>
            </a:r>
            <a:r>
              <a:rPr lang="de-CH" sz="1600" kern="0" dirty="0" err="1" smtClean="0">
                <a:solidFill>
                  <a:srgbClr val="FF0000"/>
                </a:solidFill>
              </a:rPr>
              <a:t>Nudging</a:t>
            </a:r>
            <a:r>
              <a:rPr lang="de-CH" sz="1600" kern="0" dirty="0" smtClean="0">
                <a:solidFill>
                  <a:srgbClr val="FF0000"/>
                </a:solidFill>
              </a:rPr>
              <a:t>), LT 1-6h</a:t>
            </a:r>
          </a:p>
          <a:p>
            <a:pPr marL="0" indent="0">
              <a:buFontTx/>
              <a:buNone/>
            </a:pPr>
            <a:r>
              <a:rPr lang="de-CH" sz="1600" kern="0" dirty="0" err="1" smtClean="0"/>
              <a:t>Comparison</a:t>
            </a:r>
            <a:r>
              <a:rPr lang="de-CH" sz="1600" kern="0" dirty="0" smtClean="0"/>
              <a:t> </a:t>
            </a:r>
            <a:r>
              <a:rPr lang="de-CH" sz="1600" kern="0" dirty="0" err="1" smtClean="0"/>
              <a:t>against</a:t>
            </a:r>
            <a:r>
              <a:rPr lang="de-CH" sz="1600" kern="0" dirty="0" smtClean="0"/>
              <a:t> SYNOP </a:t>
            </a:r>
            <a:r>
              <a:rPr lang="de-CH" sz="1600" kern="0" dirty="0" err="1" smtClean="0"/>
              <a:t>Observations</a:t>
            </a:r>
            <a:endParaRPr lang="en-US" sz="1600" kern="0" dirty="0"/>
          </a:p>
        </p:txBody>
      </p:sp>
      <p:sp>
        <p:nvSpPr>
          <p:cNvPr id="18" name="Textfeld 17"/>
          <p:cNvSpPr txBox="1"/>
          <p:nvPr/>
        </p:nvSpPr>
        <p:spPr>
          <a:xfrm>
            <a:off x="1105882" y="1536242"/>
            <a:ext cx="15735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200" dirty="0" smtClean="0"/>
              <a:t>Summer 2019</a:t>
            </a:r>
          </a:p>
          <a:p>
            <a:pPr algn="ctr"/>
            <a:r>
              <a:rPr lang="de-CH" sz="1100" dirty="0" smtClean="0"/>
              <a:t>2 </a:t>
            </a:r>
            <a:r>
              <a:rPr lang="de-CH" sz="1100" dirty="0" err="1" smtClean="0"/>
              <a:t>weeks</a:t>
            </a:r>
            <a:endParaRPr lang="en-US" sz="1100" dirty="0"/>
          </a:p>
        </p:txBody>
      </p:sp>
      <p:sp>
        <p:nvSpPr>
          <p:cNvPr id="19" name="Textfeld 18"/>
          <p:cNvSpPr txBox="1"/>
          <p:nvPr/>
        </p:nvSpPr>
        <p:spPr>
          <a:xfrm>
            <a:off x="2761153" y="1536242"/>
            <a:ext cx="170161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200" dirty="0" err="1" smtClean="0"/>
              <a:t>Autumn</a:t>
            </a:r>
            <a:r>
              <a:rPr lang="de-CH" sz="1200" dirty="0" smtClean="0"/>
              <a:t> 2019</a:t>
            </a:r>
          </a:p>
          <a:p>
            <a:pPr algn="ctr"/>
            <a:r>
              <a:rPr lang="de-CH" sz="1100" dirty="0" smtClean="0"/>
              <a:t>2 </a:t>
            </a:r>
            <a:r>
              <a:rPr lang="de-CH" sz="1100" dirty="0" err="1" smtClean="0"/>
              <a:t>weeks</a:t>
            </a:r>
            <a:endParaRPr lang="en-US" sz="1100" dirty="0"/>
          </a:p>
        </p:txBody>
      </p:sp>
      <p:sp>
        <p:nvSpPr>
          <p:cNvPr id="20" name="Textfeld 19"/>
          <p:cNvSpPr txBox="1"/>
          <p:nvPr/>
        </p:nvSpPr>
        <p:spPr>
          <a:xfrm>
            <a:off x="4498182" y="1536241"/>
            <a:ext cx="1652594" cy="4462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200" dirty="0" smtClean="0"/>
              <a:t>Winter 2019</a:t>
            </a:r>
          </a:p>
          <a:p>
            <a:pPr algn="ctr"/>
            <a:r>
              <a:rPr lang="de-CH" sz="1100" dirty="0" smtClean="0"/>
              <a:t>2 </a:t>
            </a:r>
            <a:r>
              <a:rPr lang="de-CH" sz="1100" dirty="0" err="1" smtClean="0"/>
              <a:t>weeks</a:t>
            </a:r>
            <a:endParaRPr lang="en-US" sz="1100" dirty="0"/>
          </a:p>
        </p:txBody>
      </p:sp>
      <p:sp>
        <p:nvSpPr>
          <p:cNvPr id="21" name="Textfeld 20"/>
          <p:cNvSpPr txBox="1"/>
          <p:nvPr/>
        </p:nvSpPr>
        <p:spPr>
          <a:xfrm>
            <a:off x="5995257" y="1536241"/>
            <a:ext cx="1708913" cy="4462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200" dirty="0" smtClean="0"/>
              <a:t>Spring 2020</a:t>
            </a:r>
          </a:p>
          <a:p>
            <a:pPr algn="ctr"/>
            <a:r>
              <a:rPr lang="de-CH" sz="1100" dirty="0" smtClean="0"/>
              <a:t>2 </a:t>
            </a:r>
            <a:r>
              <a:rPr lang="de-CH" sz="1100" dirty="0" err="1" smtClean="0"/>
              <a:t>weeks</a:t>
            </a:r>
            <a:endParaRPr lang="en-US" sz="1100" dirty="0"/>
          </a:p>
        </p:txBody>
      </p:sp>
      <p:grpSp>
        <p:nvGrpSpPr>
          <p:cNvPr id="35" name="Gruppieren 34"/>
          <p:cNvGrpSpPr/>
          <p:nvPr/>
        </p:nvGrpSpPr>
        <p:grpSpPr>
          <a:xfrm>
            <a:off x="1120396" y="2801257"/>
            <a:ext cx="7116460" cy="1836056"/>
            <a:chOff x="1120396" y="2801257"/>
            <a:chExt cx="7116460" cy="1836056"/>
          </a:xfrm>
        </p:grpSpPr>
        <p:grpSp>
          <p:nvGrpSpPr>
            <p:cNvPr id="33" name="Gruppieren 32"/>
            <p:cNvGrpSpPr/>
            <p:nvPr/>
          </p:nvGrpSpPr>
          <p:grpSpPr>
            <a:xfrm>
              <a:off x="7780957" y="2877456"/>
              <a:ext cx="455899" cy="1759857"/>
              <a:chOff x="7788741" y="2931886"/>
              <a:chExt cx="419088" cy="1690914"/>
            </a:xfrm>
          </p:grpSpPr>
          <p:cxnSp>
            <p:nvCxnSpPr>
              <p:cNvPr id="27" name="Gerade Verbindung mit Pfeil 26"/>
              <p:cNvCxnSpPr/>
              <p:nvPr/>
            </p:nvCxnSpPr>
            <p:spPr bwMode="auto">
              <a:xfrm flipH="1">
                <a:off x="7788741" y="2939142"/>
                <a:ext cx="41183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Gerader Verbinder 29"/>
              <p:cNvCxnSpPr/>
              <p:nvPr/>
            </p:nvCxnSpPr>
            <p:spPr bwMode="auto">
              <a:xfrm>
                <a:off x="8207829" y="2931886"/>
                <a:ext cx="0" cy="169091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2" name="Gerader Verbinder 31"/>
              <p:cNvCxnSpPr/>
              <p:nvPr/>
            </p:nvCxnSpPr>
            <p:spPr bwMode="auto">
              <a:xfrm>
                <a:off x="8091714" y="4622800"/>
                <a:ext cx="11611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4" name="Rechteck 33"/>
            <p:cNvSpPr/>
            <p:nvPr/>
          </p:nvSpPr>
          <p:spPr bwMode="auto">
            <a:xfrm>
              <a:off x="1120396" y="2801257"/>
              <a:ext cx="6668345" cy="152400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468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_Format_16-9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7D6E5F"/>
      </a:lt2>
      <a:accent1>
        <a:srgbClr val="FF0000"/>
      </a:accent1>
      <a:accent2>
        <a:srgbClr val="7D6E5F"/>
      </a:accent2>
      <a:accent3>
        <a:srgbClr val="5A735F"/>
      </a:accent3>
      <a:accent4>
        <a:srgbClr val="000000"/>
      </a:accent4>
      <a:accent5>
        <a:srgbClr val="DAEDEF"/>
      </a:accent5>
      <a:accent6>
        <a:srgbClr val="FAB45F"/>
      </a:accent6>
      <a:hlink>
        <a:srgbClr val="000000"/>
      </a:hlink>
      <a:folHlink>
        <a:srgbClr val="0000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711EB1397DA214C991D0114E1C6705F" ma:contentTypeVersion="1" ma:contentTypeDescription="Ein neues Dokument erstellen." ma:contentTypeScope="" ma:versionID="4f497952251489acb7320a0ddcdc69ee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5e9f62132f8a72b8ccdf838efe357e2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Geplantes Startdatum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Geplantes Enddatum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B470CE0D-FADF-4C0F-90CA-E3B937E9A86B}">
  <ds:schemaRefs>
    <ds:schemaRef ds:uri="http://purl.org/dc/elements/1.1/"/>
    <ds:schemaRef ds:uri="http://schemas.microsoft.com/office/2006/documentManagement/types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EE9CD66-01A1-48D3-A44D-6CE4965594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F031FF-B88D-427D-A541-B3BADEC17D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en_Format_16-9</Template>
  <TotalTime>0</TotalTime>
  <Words>979</Words>
  <Application>Microsoft Office PowerPoint</Application>
  <PresentationFormat>Bildschirmpräsentation (16:9)</PresentationFormat>
  <Paragraphs>167</Paragraphs>
  <Slides>18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5" baseType="lpstr">
      <vt:lpstr>Arial</vt:lpstr>
      <vt:lpstr>Roboto Light</vt:lpstr>
      <vt:lpstr>Symbol</vt:lpstr>
      <vt:lpstr>Times</vt:lpstr>
      <vt:lpstr>Wingdings</vt:lpstr>
      <vt:lpstr>en_Format_16-9</vt:lpstr>
      <vt:lpstr>Photo Editor Photo</vt:lpstr>
      <vt:lpstr>KENDA Activities at MeteoSwiss</vt:lpstr>
      <vt:lpstr>Content</vt:lpstr>
      <vt:lpstr>ModInterim: COSMO-1E &amp; COSMO-2E</vt:lpstr>
      <vt:lpstr>KENDA-1 Setup</vt:lpstr>
      <vt:lpstr>KENDA-1 Setup</vt:lpstr>
      <vt:lpstr>KENDA-1: (Pre-)Operational Results</vt:lpstr>
      <vt:lpstr>KENDA-1: (Pre-)Operational Results</vt:lpstr>
      <vt:lpstr>KENDA-1: (Pre-)Operational Results</vt:lpstr>
      <vt:lpstr>KENDA-1: (Pre-)Operational Results</vt:lpstr>
      <vt:lpstr>KENDA-1: (Pre-)Operational Results</vt:lpstr>
      <vt:lpstr>KENDA-1: (Pre-)Operational Results</vt:lpstr>
      <vt:lpstr>Assimilation of Wind Lidar Observations</vt:lpstr>
      <vt:lpstr>Wind Lidar Assimilation </vt:lpstr>
      <vt:lpstr>Assimilation of MW Radiometer Obs</vt:lpstr>
      <vt:lpstr>KENDA-1 O-B statistics of MWR BT </vt:lpstr>
      <vt:lpstr>Summary and Concluding Remarks</vt:lpstr>
      <vt:lpstr>Outlook for COSMO year 2020/2021</vt:lpstr>
      <vt:lpstr>PowerPoint-Präsentation</vt:lpstr>
    </vt:vector>
  </TitlesOfParts>
  <Company>MeteoSwiss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Arpagaus Marco</dc:creator>
  <cp:lastModifiedBy>Leuenberger Daniel</cp:lastModifiedBy>
  <cp:revision>191</cp:revision>
  <cp:lastPrinted>2016-02-16T15:38:09Z</cp:lastPrinted>
  <dcterms:created xsi:type="dcterms:W3CDTF">2018-04-01T10:31:41Z</dcterms:created>
  <dcterms:modified xsi:type="dcterms:W3CDTF">2020-09-03T08:55:47Z</dcterms:modified>
</cp:coreProperties>
</file>