
<file path=[Content_Types].xml><?xml version="1.0" encoding="utf-8"?>
<Types xmlns="http://schemas.openxmlformats.org/package/2006/content-types">
  <Default Extension="png" ContentType="image/png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26" r:id="rId4"/>
  </p:sldMasterIdLst>
  <p:notesMasterIdLst>
    <p:notesMasterId r:id="rId26"/>
  </p:notesMasterIdLst>
  <p:handoutMasterIdLst>
    <p:handoutMasterId r:id="rId27"/>
  </p:handoutMasterIdLst>
  <p:sldIdLst>
    <p:sldId id="260" r:id="rId5"/>
    <p:sldId id="258" r:id="rId6"/>
    <p:sldId id="322" r:id="rId7"/>
    <p:sldId id="332" r:id="rId8"/>
    <p:sldId id="398" r:id="rId9"/>
    <p:sldId id="391" r:id="rId10"/>
    <p:sldId id="393" r:id="rId11"/>
    <p:sldId id="284" r:id="rId12"/>
    <p:sldId id="394" r:id="rId13"/>
    <p:sldId id="395" r:id="rId14"/>
    <p:sldId id="296" r:id="rId15"/>
    <p:sldId id="396" r:id="rId16"/>
    <p:sldId id="302" r:id="rId17"/>
    <p:sldId id="401" r:id="rId18"/>
    <p:sldId id="385" r:id="rId19"/>
    <p:sldId id="403" r:id="rId20"/>
    <p:sldId id="404" r:id="rId21"/>
    <p:sldId id="386" r:id="rId22"/>
    <p:sldId id="399" r:id="rId23"/>
    <p:sldId id="383" r:id="rId24"/>
    <p:sldId id="327" r:id="rId25"/>
  </p:sldIdLst>
  <p:sldSz cx="9144000" cy="5143500" type="screen16x9"/>
  <p:notesSz cx="7023100" cy="9309100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>
          <p15:clr>
            <a:srgbClr val="A4A3A4"/>
          </p15:clr>
        </p15:guide>
        <p15:guide id="2" pos="221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urrer Bettina" initials="dub" lastIdx="8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494A"/>
    <a:srgbClr val="39B1DB"/>
    <a:srgbClr val="FF0000"/>
    <a:srgbClr val="640000"/>
    <a:srgbClr val="60B4B2"/>
    <a:srgbClr val="08CDE8"/>
    <a:srgbClr val="CDCDCD"/>
    <a:srgbClr val="F3BE91"/>
    <a:srgbClr val="88B0D8"/>
    <a:srgbClr val="F9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78" autoAdjust="0"/>
    <p:restoredTop sz="96023" autoAdjust="0"/>
  </p:normalViewPr>
  <p:slideViewPr>
    <p:cSldViewPr snapToGrid="0" showGuides="1">
      <p:cViewPr varScale="1">
        <p:scale>
          <a:sx n="143" d="100"/>
          <a:sy n="143" d="100"/>
        </p:scale>
        <p:origin x="120" y="384"/>
      </p:cViewPr>
      <p:guideLst>
        <p:guide orient="horz" pos="2160"/>
        <p:guide pos="2880"/>
        <p:guide orient="horz" pos="161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78" d="100"/>
          <a:sy n="78" d="100"/>
        </p:scale>
        <p:origin x="-3318" y="-108"/>
      </p:cViewPr>
      <p:guideLst>
        <p:guide orient="horz" pos="2932"/>
        <p:guide pos="221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9758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9758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5539B3AE-4F5B-4C8A-901D-39FC07883CC1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8045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9758" y="0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1163" y="698500"/>
            <a:ext cx="6200775" cy="3489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6415" y="4421824"/>
            <a:ext cx="5150273" cy="4189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noProof="0" smtClean="0"/>
              <a:t>Mastertextformat bearbeiten</a:t>
            </a:r>
          </a:p>
          <a:p>
            <a:pPr lvl="1"/>
            <a:r>
              <a:rPr lang="de-CH" noProof="0" smtClean="0"/>
              <a:t>Zweite Ebene</a:t>
            </a:r>
          </a:p>
          <a:p>
            <a:pPr lvl="2"/>
            <a:r>
              <a:rPr lang="de-CH" noProof="0" smtClean="0"/>
              <a:t>Dritte Ebene</a:t>
            </a:r>
          </a:p>
          <a:p>
            <a:pPr lvl="3"/>
            <a:r>
              <a:rPr lang="de-CH" noProof="0" smtClean="0"/>
              <a:t>Vierte Ebene</a:t>
            </a:r>
          </a:p>
          <a:p>
            <a:pPr lvl="4"/>
            <a:r>
              <a:rPr lang="de-CH" noProof="0" smtClean="0"/>
              <a:t>Fünfte Ebene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de-CH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9758" y="8843645"/>
            <a:ext cx="3043344" cy="465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0" tIns="45715" rIns="91430" bIns="45715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fld id="{A1435824-F435-405F-82FC-C5B86CD5CBFE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0705510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Main </a:t>
            </a:r>
            <a:r>
              <a:rPr lang="de-CH" dirty="0" err="1" smtClean="0"/>
              <a:t>challenge</a:t>
            </a:r>
            <a:r>
              <a:rPr lang="de-CH" dirty="0" smtClean="0"/>
              <a:t>:</a:t>
            </a:r>
          </a:p>
          <a:p>
            <a:r>
              <a:rPr lang="de-CH" dirty="0" err="1" smtClean="0"/>
              <a:t>Well</a:t>
            </a:r>
            <a:r>
              <a:rPr lang="de-CH" dirty="0" smtClean="0"/>
              <a:t> </a:t>
            </a:r>
            <a:r>
              <a:rPr lang="de-CH" dirty="0" err="1" smtClean="0"/>
              <a:t>suitable</a:t>
            </a:r>
            <a:r>
              <a:rPr lang="de-CH" dirty="0" smtClean="0"/>
              <a:t> </a:t>
            </a:r>
            <a:r>
              <a:rPr lang="de-CH" dirty="0" err="1" smtClean="0"/>
              <a:t>periods</a:t>
            </a:r>
            <a:r>
              <a:rPr lang="de-CH" dirty="0" smtClean="0"/>
              <a:t> </a:t>
            </a:r>
            <a:r>
              <a:rPr lang="de-CH" dirty="0" err="1" smtClean="0"/>
              <a:t>often</a:t>
            </a:r>
            <a:r>
              <a:rPr lang="de-CH" dirty="0" smtClean="0"/>
              <a:t> </a:t>
            </a:r>
            <a:r>
              <a:rPr lang="de-CH" dirty="0" err="1" smtClean="0"/>
              <a:t>exhibit</a:t>
            </a:r>
            <a:r>
              <a:rPr lang="de-CH" dirty="0" smtClean="0"/>
              <a:t> </a:t>
            </a:r>
            <a:r>
              <a:rPr lang="de-CH" dirty="0" err="1" smtClean="0"/>
              <a:t>low</a:t>
            </a:r>
            <a:r>
              <a:rPr lang="de-CH" dirty="0" smtClean="0"/>
              <a:t> </a:t>
            </a:r>
            <a:r>
              <a:rPr lang="de-CH" dirty="0" err="1" smtClean="0"/>
              <a:t>data</a:t>
            </a:r>
            <a:r>
              <a:rPr lang="de-CH" dirty="0" smtClean="0"/>
              <a:t> </a:t>
            </a:r>
            <a:r>
              <a:rPr lang="de-CH" dirty="0" err="1" smtClean="0"/>
              <a:t>availability</a:t>
            </a:r>
            <a:r>
              <a:rPr lang="de-CH" dirty="0" smtClean="0"/>
              <a:t> (</a:t>
            </a:r>
            <a:r>
              <a:rPr lang="de-CH" dirty="0" err="1" smtClean="0"/>
              <a:t>fornts</a:t>
            </a:r>
            <a:r>
              <a:rPr lang="de-CH" dirty="0" smtClean="0"/>
              <a:t> </a:t>
            </a:r>
            <a:r>
              <a:rPr lang="de-CH" dirty="0" smtClean="0">
                <a:sym typeface="Wingdings" panose="05000000000000000000" pitchFamily="2" charset="2"/>
              </a:rPr>
              <a:t> rain  </a:t>
            </a:r>
            <a:r>
              <a:rPr lang="de-CH" dirty="0" err="1" smtClean="0">
                <a:sym typeface="Wingdings" panose="05000000000000000000" pitchFamily="2" charset="2"/>
              </a:rPr>
              <a:t>signal</a:t>
            </a:r>
            <a:r>
              <a:rPr lang="de-CH" baseline="0" dirty="0" smtClean="0">
                <a:sym typeface="Wingdings" panose="05000000000000000000" pitchFamily="2" charset="2"/>
              </a:rPr>
              <a:t> </a:t>
            </a:r>
            <a:r>
              <a:rPr lang="de-CH" baseline="0" dirty="0" err="1" smtClean="0">
                <a:sym typeface="Wingdings" panose="05000000000000000000" pitchFamily="2" charset="2"/>
              </a:rPr>
              <a:t>attenuation</a:t>
            </a:r>
            <a:r>
              <a:rPr lang="de-CH" baseline="0" dirty="0" smtClean="0">
                <a:sym typeface="Wingdings" panose="05000000000000000000" pitchFamily="2" charset="2"/>
              </a:rPr>
              <a:t>, same in </a:t>
            </a:r>
            <a:r>
              <a:rPr lang="de-CH" baseline="0" dirty="0" err="1" smtClean="0">
                <a:sym typeface="Wingdings" panose="05000000000000000000" pitchFamily="2" charset="2"/>
              </a:rPr>
              <a:t>fog</a:t>
            </a:r>
            <a:r>
              <a:rPr lang="de-CH" baseline="0" dirty="0" smtClean="0">
                <a:sym typeface="Wingdings" panose="05000000000000000000" pitchFamily="2" charset="2"/>
              </a:rPr>
              <a:t> </a:t>
            </a:r>
            <a:r>
              <a:rPr lang="de-CH" baseline="0" dirty="0" err="1" smtClean="0">
                <a:sym typeface="Wingdings" panose="05000000000000000000" pitchFamily="2" charset="2"/>
              </a:rPr>
              <a:t>cases</a:t>
            </a:r>
            <a:r>
              <a:rPr lang="de-CH" baseline="0" dirty="0" smtClean="0">
                <a:sym typeface="Wingdings" panose="05000000000000000000" pitchFamily="2" charset="2"/>
              </a:rPr>
              <a:t>)</a:t>
            </a:r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435824-F435-405F-82FC-C5B86CD5CBFE}" type="slidenum">
              <a:rPr lang="de-CH" smtClean="0"/>
              <a:pPr>
                <a:defRPr/>
              </a:pPr>
              <a:t>8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468853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w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eg"/><Relationship Id="rId4" Type="http://schemas.openxmlformats.org/officeDocument/2006/relationships/image" Target="../media/image4.w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Bild 4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5" b="20458"/>
          <a:stretch/>
        </p:blipFill>
        <p:spPr>
          <a:xfrm>
            <a:off x="66261" y="1863884"/>
            <a:ext cx="9011477" cy="3237017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0" hasCustomPrompt="1"/>
          </p:nvPr>
        </p:nvSpPr>
        <p:spPr>
          <a:xfrm>
            <a:off x="1188981" y="3604312"/>
            <a:ext cx="6858000" cy="648000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342900" indent="-342900">
              <a:buNone/>
              <a:defRPr kumimoji="0" lang="de-DE" sz="2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</a:defRPr>
            </a:lvl1pPr>
          </a:lstStyle>
          <a:p>
            <a:pPr marL="0" marR="0" lvl="0" indent="0" defTabSz="68580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tabLst/>
            </a:pPr>
            <a:r>
              <a:rPr lang="en-GB" noProof="0" dirty="0" smtClean="0"/>
              <a:t>Subtitle Arial, 22 point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7051" y="1843923"/>
            <a:ext cx="7617600" cy="1638000"/>
          </a:xfrm>
          <a:prstGeom prst="rect">
            <a:avLst/>
          </a:prstGeom>
        </p:spPr>
        <p:txBody>
          <a:bodyPr/>
          <a:lstStyle>
            <a:lvl1pPr>
              <a:defRPr kumimoji="0" lang="de-DE" sz="5200" b="0" i="0" u="none" strike="noStrike" kern="1200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 smtClean="0"/>
              <a:t>Presentation Title Arial, 52 point</a:t>
            </a:r>
          </a:p>
        </p:txBody>
      </p:sp>
      <p:sp>
        <p:nvSpPr>
          <p:cNvPr id="9" name="Text Box 32"/>
          <p:cNvSpPr txBox="1">
            <a:spLocks noChangeArrowheads="1"/>
          </p:cNvSpPr>
          <p:nvPr userDrawn="1"/>
        </p:nvSpPr>
        <p:spPr bwMode="auto">
          <a:xfrm>
            <a:off x="4572000" y="378804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GB" sz="800" noProof="0" dirty="0" smtClean="0"/>
              <a:t>Federal Department of Home Affairs FDHA</a:t>
            </a:r>
            <a:br>
              <a:rPr lang="en-GB" sz="800" noProof="0" dirty="0" smtClean="0"/>
            </a:br>
            <a:r>
              <a:rPr lang="en-GB" sz="800" b="1" noProof="0" dirty="0" smtClean="0"/>
              <a:t>Federal Office of Meteorology and Climatology  MeteoSwiss</a:t>
            </a:r>
            <a:endParaRPr lang="en-GB" sz="800" noProof="0" dirty="0"/>
          </a:p>
        </p:txBody>
      </p:sp>
      <p:grpSp>
        <p:nvGrpSpPr>
          <p:cNvPr id="3" name="Gruppieren 2"/>
          <p:cNvGrpSpPr/>
          <p:nvPr userDrawn="1"/>
        </p:nvGrpSpPr>
        <p:grpSpPr>
          <a:xfrm>
            <a:off x="924938" y="362579"/>
            <a:ext cx="2004962" cy="774471"/>
            <a:chOff x="924938" y="362579"/>
            <a:chExt cx="2004962" cy="774471"/>
          </a:xfrm>
        </p:grpSpPr>
        <p:pic>
          <p:nvPicPr>
            <p:cNvPr id="13" name="Picture 41" descr="Bund_e_100%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000" y="375050"/>
              <a:ext cx="19939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4" descr="Wappen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93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760331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0" y="-6410"/>
            <a:ext cx="9162000" cy="5157000"/>
          </a:xfrm>
          <a:prstGeom prst="rect">
            <a:avLst/>
          </a:prstGeom>
          <a:solidFill>
            <a:srgbClr val="7D6E5F">
              <a:lumMod val="60000"/>
              <a:lumOff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100" b="0" i="0" u="none" strike="noStrike" kern="0" cap="none" spc="0" normalizeH="0" baseline="0" noProof="0" dirty="0" smtClean="0">
              <a:ln>
                <a:noFill/>
              </a:ln>
              <a:solidFill>
                <a:srgbClr val="B4A89C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532413" y="1808163"/>
            <a:ext cx="6081933" cy="2133875"/>
          </a:xfrm>
          <a:prstGeom prst="rect">
            <a:avLst/>
          </a:prstGeom>
          <a:noFill/>
          <a:ln>
            <a:noFill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lang="de-CH"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dirty="0" smtClean="0"/>
              <a:t>Statement Arial normal 18. </a:t>
            </a:r>
            <a:r>
              <a:rPr lang="en-GB" noProof="0" dirty="0" err="1" smtClean="0"/>
              <a:t>Feugiamet</a:t>
            </a:r>
            <a:r>
              <a:rPr lang="en-GB" noProof="0" dirty="0" smtClean="0"/>
              <a:t> ad </a:t>
            </a:r>
            <a:r>
              <a:rPr lang="en-GB" noProof="0" dirty="0" err="1" smtClean="0"/>
              <a:t>delisl</a:t>
            </a:r>
            <a:r>
              <a:rPr lang="en-GB" noProof="0" dirty="0" smtClean="0"/>
              <a:t> in </a:t>
            </a:r>
            <a:r>
              <a:rPr lang="en-GB" noProof="0" dirty="0" err="1" smtClean="0"/>
              <a:t>hent</a:t>
            </a:r>
            <a:r>
              <a:rPr lang="en-GB" noProof="0" dirty="0" smtClean="0"/>
              <a:t> ad </a:t>
            </a:r>
            <a:r>
              <a:rPr lang="en-GB" noProof="0" dirty="0" err="1" smtClean="0"/>
              <a:t>estion</a:t>
            </a:r>
            <a:r>
              <a:rPr lang="en-GB" noProof="0" dirty="0" smtClean="0"/>
              <a:t> </a:t>
            </a:r>
            <a:r>
              <a:rPr lang="en-GB" noProof="0" dirty="0" err="1" smtClean="0"/>
              <a:t>hent</a:t>
            </a:r>
            <a:r>
              <a:rPr lang="en-GB" noProof="0" dirty="0" smtClean="0"/>
              <a:t> prat </a:t>
            </a:r>
            <a:r>
              <a:rPr lang="en-GB" noProof="0" dirty="0" err="1" smtClean="0"/>
              <a:t>lortincilit</a:t>
            </a:r>
            <a:r>
              <a:rPr lang="en-GB" noProof="0" dirty="0" smtClean="0"/>
              <a:t> </a:t>
            </a:r>
            <a:r>
              <a:rPr lang="en-GB" noProof="0" dirty="0" err="1" smtClean="0"/>
              <a:t>utem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doloreet</a:t>
            </a:r>
            <a:r>
              <a:rPr lang="en-GB" noProof="0" dirty="0" smtClean="0"/>
              <a:t> </a:t>
            </a:r>
            <a:r>
              <a:rPr lang="en-GB" noProof="0" dirty="0" err="1" smtClean="0"/>
              <a:t>alisis</a:t>
            </a:r>
            <a:r>
              <a:rPr lang="en-GB" noProof="0" dirty="0" smtClean="0"/>
              <a:t> </a:t>
            </a:r>
            <a:r>
              <a:rPr lang="en-GB" noProof="0" dirty="0" err="1" smtClean="0"/>
              <a:t>auguerc</a:t>
            </a:r>
            <a:r>
              <a:rPr lang="en-GB" noProof="0" dirty="0" smtClean="0"/>
              <a:t> </a:t>
            </a:r>
            <a:r>
              <a:rPr lang="en-GB" noProof="0" dirty="0" err="1" smtClean="0"/>
              <a:t>iliquatum</a:t>
            </a:r>
            <a:r>
              <a:rPr lang="en-GB" noProof="0" dirty="0" smtClean="0"/>
              <a:t> </a:t>
            </a:r>
            <a:r>
              <a:rPr lang="en-GB" noProof="0" dirty="0" err="1" smtClean="0"/>
              <a:t>euipsuscilis</a:t>
            </a:r>
            <a:r>
              <a:rPr lang="en-GB" noProof="0" dirty="0" smtClean="0"/>
              <a:t> </a:t>
            </a:r>
            <a:r>
              <a:rPr lang="en-GB" noProof="0" dirty="0" err="1" smtClean="0"/>
              <a:t>augue</a:t>
            </a:r>
            <a:r>
              <a:rPr lang="en-GB" noProof="0" dirty="0" smtClean="0"/>
              <a:t> do </a:t>
            </a:r>
            <a:r>
              <a:rPr lang="en-GB" noProof="0" dirty="0" err="1" smtClean="0"/>
              <a:t>consequipis</a:t>
            </a:r>
            <a:r>
              <a:rPr lang="en-GB" noProof="0" dirty="0" smtClean="0"/>
              <a:t> </a:t>
            </a:r>
            <a:r>
              <a:rPr lang="en-GB" noProof="0" dirty="0" err="1" smtClean="0"/>
              <a:t>nulputpat</a:t>
            </a:r>
            <a:r>
              <a:rPr lang="en-GB" noProof="0" dirty="0" smtClean="0"/>
              <a:t> </a:t>
            </a:r>
            <a:r>
              <a:rPr lang="en-GB" noProof="0" dirty="0" err="1" smtClean="0"/>
              <a:t>lum</a:t>
            </a:r>
            <a:r>
              <a:rPr lang="en-GB" noProof="0" dirty="0" smtClean="0"/>
              <a:t> </a:t>
            </a:r>
            <a:r>
              <a:rPr lang="en-GB" noProof="0" dirty="0" err="1" smtClean="0"/>
              <a:t>dolobore</a:t>
            </a:r>
            <a:r>
              <a:rPr lang="en-GB" noProof="0" dirty="0" smtClean="0"/>
              <a:t> </a:t>
            </a:r>
            <a:r>
              <a:rPr lang="en-GB" noProof="0" dirty="0" err="1" smtClean="0"/>
              <a:t>diodolorem</a:t>
            </a:r>
            <a:r>
              <a:rPr lang="en-GB" noProof="0" dirty="0" smtClean="0"/>
              <a:t> </a:t>
            </a:r>
            <a:r>
              <a:rPr lang="en-GB" noProof="0" dirty="0" err="1" smtClean="0"/>
              <a:t>nullam</a:t>
            </a:r>
            <a:r>
              <a:rPr lang="en-GB" noProof="0" dirty="0" smtClean="0"/>
              <a:t>, </a:t>
            </a:r>
            <a:r>
              <a:rPr lang="en-GB" noProof="0" dirty="0" err="1" smtClean="0"/>
              <a:t>susting</a:t>
            </a:r>
            <a:r>
              <a:rPr lang="en-GB" noProof="0" dirty="0" smtClean="0"/>
              <a:t> </a:t>
            </a:r>
            <a:r>
              <a:rPr lang="en-GB" noProof="0" dirty="0" err="1" smtClean="0"/>
              <a:t>eumsan</a:t>
            </a:r>
            <a:r>
              <a:rPr lang="en-GB" noProof="0" dirty="0" smtClean="0"/>
              <a:t> </a:t>
            </a:r>
            <a:r>
              <a:rPr lang="en-GB" noProof="0" dirty="0" err="1" smtClean="0"/>
              <a:t>veliquismod</a:t>
            </a:r>
            <a:r>
              <a:rPr lang="en-GB" noProof="0" dirty="0" smtClean="0"/>
              <a:t> </a:t>
            </a:r>
            <a:r>
              <a:rPr lang="en-GB" noProof="0" dirty="0" err="1" smtClean="0"/>
              <a:t>mincin</a:t>
            </a:r>
            <a:r>
              <a:rPr lang="en-GB" noProof="0" dirty="0" smtClean="0"/>
              <a:t> </a:t>
            </a:r>
            <a:r>
              <a:rPr lang="en-GB" noProof="0" dirty="0" err="1" smtClean="0"/>
              <a:t>ulluptat</a:t>
            </a:r>
            <a:r>
              <a:rPr lang="en-GB" noProof="0" dirty="0" smtClean="0"/>
              <a:t>. </a:t>
            </a:r>
            <a:r>
              <a:rPr lang="en-GB" noProof="0" dirty="0" err="1" smtClean="0"/>
              <a:t>Nulla</a:t>
            </a:r>
            <a:r>
              <a:rPr lang="en-GB" noProof="0" dirty="0" smtClean="0"/>
              <a:t> </a:t>
            </a:r>
            <a:r>
              <a:rPr lang="en-GB" noProof="0" dirty="0" err="1" smtClean="0"/>
              <a:t>commy</a:t>
            </a:r>
            <a:r>
              <a:rPr lang="en-GB" noProof="0" dirty="0" smtClean="0"/>
              <a:t> </a:t>
            </a:r>
            <a:r>
              <a:rPr lang="en-GB" noProof="0" dirty="0" err="1" smtClean="0"/>
              <a:t>niam</a:t>
            </a:r>
            <a:r>
              <a:rPr lang="en-GB" noProof="0" dirty="0" smtClean="0"/>
              <a:t>, </a:t>
            </a:r>
            <a:r>
              <a:rPr lang="en-GB" noProof="0" dirty="0" err="1" smtClean="0"/>
              <a:t>quismodit</a:t>
            </a:r>
            <a:r>
              <a:rPr lang="en-GB" noProof="0" dirty="0" smtClean="0"/>
              <a:t> </a:t>
            </a:r>
            <a:r>
              <a:rPr lang="en-GB" noProof="0" dirty="0" err="1" smtClean="0"/>
              <a:t>irilit</a:t>
            </a:r>
            <a:r>
              <a:rPr lang="en-GB" noProof="0" dirty="0" smtClean="0"/>
              <a:t> </a:t>
            </a:r>
            <a:r>
              <a:rPr lang="en-GB" noProof="0" dirty="0" err="1" smtClean="0"/>
              <a:t>incinim</a:t>
            </a:r>
            <a:r>
              <a:rPr lang="en-GB" noProof="0" dirty="0" smtClean="0"/>
              <a:t> </a:t>
            </a:r>
            <a:r>
              <a:rPr lang="en-GB" noProof="0" dirty="0" err="1" smtClean="0"/>
              <a:t>velisi</a:t>
            </a:r>
            <a:r>
              <a:rPr lang="en-GB" noProof="0" dirty="0" smtClean="0"/>
              <a:t> </a:t>
            </a:r>
            <a:r>
              <a:rPr lang="en-GB" noProof="0" dirty="0" err="1" smtClean="0"/>
              <a:t>exero</a:t>
            </a:r>
            <a:r>
              <a:rPr lang="en-GB" noProof="0" dirty="0" smtClean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8180131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16"/>
          <p:cNvSpPr>
            <a:spLocks noGrp="1"/>
          </p:cNvSpPr>
          <p:nvPr>
            <p:ph type="body" sz="quarter" idx="15" hasCustomPrompt="1"/>
          </p:nvPr>
        </p:nvSpPr>
        <p:spPr>
          <a:xfrm>
            <a:off x="1179830" y="1394459"/>
            <a:ext cx="7527926" cy="2484121"/>
          </a:xfrm>
          <a:prstGeom prst="rect">
            <a:avLst/>
          </a:prstGeom>
        </p:spPr>
        <p:txBody>
          <a:bodyPr/>
          <a:lstStyle>
            <a:lvl1pPr marL="266700" marR="0" indent="-2667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  <a:lvl2pPr marL="714375" indent="-257175">
              <a:buClrTx/>
              <a:buFont typeface="Symbol" panose="05050102010706020507" pitchFamily="18" charset="2"/>
              <a:buChar char="-"/>
              <a:defRPr sz="1600" baseline="0"/>
            </a:lvl2pPr>
            <a:lvl3pPr>
              <a:buClrTx/>
              <a:defRPr sz="1600"/>
            </a:lvl3pPr>
          </a:lstStyle>
          <a:p>
            <a:pPr lvl="0"/>
            <a:r>
              <a:rPr lang="en-GB" noProof="0" dirty="0" err="1" smtClean="0"/>
              <a:t>Grundschrift</a:t>
            </a:r>
            <a:r>
              <a:rPr lang="en-GB" noProof="0" dirty="0" smtClean="0"/>
              <a:t> </a:t>
            </a:r>
            <a:r>
              <a:rPr lang="en-GB" noProof="0" dirty="0" err="1" smtClean="0"/>
              <a:t>mit</a:t>
            </a:r>
            <a:r>
              <a:rPr lang="en-GB" noProof="0" dirty="0" smtClean="0"/>
              <a:t> </a:t>
            </a:r>
            <a:r>
              <a:rPr lang="en-GB" noProof="0" dirty="0" err="1" smtClean="0"/>
              <a:t>Aufzählung</a:t>
            </a:r>
            <a:r>
              <a:rPr lang="en-GB" noProof="0" dirty="0" smtClean="0"/>
              <a:t>, Arial normal, 16 </a:t>
            </a:r>
            <a:r>
              <a:rPr lang="en-GB" noProof="0" dirty="0" err="1" smtClean="0"/>
              <a:t>Punkt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Ebene</a:t>
            </a:r>
            <a:r>
              <a:rPr lang="en-GB" noProof="0" dirty="0" smtClean="0"/>
              <a:t> </a:t>
            </a:r>
            <a:r>
              <a:rPr lang="en-GB" noProof="0" dirty="0" err="1" smtClean="0"/>
              <a:t>zwei</a:t>
            </a:r>
            <a:r>
              <a:rPr lang="en-GB" noProof="0" dirty="0" smtClean="0"/>
              <a:t>, 16 </a:t>
            </a:r>
            <a:r>
              <a:rPr lang="en-GB" noProof="0" dirty="0" err="1" smtClean="0"/>
              <a:t>Punkt</a:t>
            </a:r>
            <a:endParaRPr lang="en-GB" noProof="0" dirty="0" smtClean="0"/>
          </a:p>
          <a:p>
            <a:pPr lvl="2"/>
            <a:endParaRPr lang="en-GB" noProof="0" dirty="0" smtClean="0"/>
          </a:p>
        </p:txBody>
      </p:sp>
      <p:sp>
        <p:nvSpPr>
          <p:cNvPr id="14" name="Titel 3"/>
          <p:cNvSpPr>
            <a:spLocks noGrp="1"/>
          </p:cNvSpPr>
          <p:nvPr>
            <p:ph type="title" hasCustomPrompt="1"/>
          </p:nvPr>
        </p:nvSpPr>
        <p:spPr>
          <a:xfrm>
            <a:off x="1186180" y="185710"/>
            <a:ext cx="7516008" cy="708082"/>
          </a:xfrm>
          <a:prstGeom prst="rect">
            <a:avLst/>
          </a:prstGeom>
        </p:spPr>
        <p:txBody>
          <a:bodyPr/>
          <a:lstStyle>
            <a:lvl1pPr>
              <a:defRPr sz="3200" b="0"/>
            </a:lvl1pPr>
          </a:lstStyle>
          <a:p>
            <a:r>
              <a:rPr lang="en-GB" noProof="0" dirty="0" smtClean="0"/>
              <a:t>Title, Arial, normal, 32 point</a:t>
            </a:r>
          </a:p>
        </p:txBody>
      </p:sp>
      <p:pic>
        <p:nvPicPr>
          <p:cNvPr id="5" name="Bild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5" b="74924"/>
          <a:stretch/>
        </p:blipFill>
        <p:spPr>
          <a:xfrm>
            <a:off x="75165" y="4068473"/>
            <a:ext cx="9037853" cy="1023496"/>
          </a:xfrm>
          <a:prstGeom prst="rect">
            <a:avLst/>
          </a:prstGeom>
        </p:spPr>
      </p:pic>
      <p:pic>
        <p:nvPicPr>
          <p:cNvPr id="7" name="Picture 44" descr="Wappen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832" y="374457"/>
            <a:ext cx="2921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hteck 16"/>
          <p:cNvSpPr/>
          <p:nvPr userDrawn="1"/>
        </p:nvSpPr>
        <p:spPr bwMode="auto">
          <a:xfrm>
            <a:off x="1143070" y="4613704"/>
            <a:ext cx="1320488" cy="2788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8" name="Rechteck 17"/>
          <p:cNvSpPr/>
          <p:nvPr userDrawn="1"/>
        </p:nvSpPr>
        <p:spPr bwMode="auto">
          <a:xfrm>
            <a:off x="1228550" y="4527892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19" name="Bild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t="78006" r="10884"/>
          <a:stretch/>
        </p:blipFill>
        <p:spPr>
          <a:xfrm>
            <a:off x="1254674" y="4630190"/>
            <a:ext cx="1041960" cy="17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33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85" b="74924"/>
          <a:stretch/>
        </p:blipFill>
        <p:spPr>
          <a:xfrm>
            <a:off x="75165" y="4068473"/>
            <a:ext cx="9037853" cy="1023496"/>
          </a:xfrm>
          <a:prstGeom prst="rect">
            <a:avLst/>
          </a:prstGeom>
        </p:spPr>
      </p:pic>
      <p:sp>
        <p:nvSpPr>
          <p:cNvPr id="13" name="Rechteck 12"/>
          <p:cNvSpPr/>
          <p:nvPr userDrawn="1"/>
        </p:nvSpPr>
        <p:spPr>
          <a:xfrm>
            <a:off x="1290227" y="3001610"/>
            <a:ext cx="2284015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400" b="1" noProof="0" dirty="0" err="1" smtClean="0"/>
              <a:t>MeteoSvizzera</a:t>
            </a:r>
            <a:endParaRPr lang="en-GB" sz="1400" noProof="0" dirty="0" smtClean="0"/>
          </a:p>
          <a:p>
            <a:r>
              <a:rPr lang="en-GB" sz="1400" noProof="0" dirty="0" smtClean="0"/>
              <a:t>Via </a:t>
            </a:r>
            <a:r>
              <a:rPr lang="en-GB" sz="1400" noProof="0" dirty="0" err="1" smtClean="0"/>
              <a:t>ai</a:t>
            </a:r>
            <a:r>
              <a:rPr lang="en-GB" sz="1400" noProof="0" dirty="0" smtClean="0"/>
              <a:t> Monti 146</a:t>
            </a:r>
          </a:p>
          <a:p>
            <a:r>
              <a:rPr lang="en-GB" sz="1400" noProof="0" dirty="0" smtClean="0"/>
              <a:t>CH-6605 Locarno-Monti</a:t>
            </a:r>
          </a:p>
          <a:p>
            <a:r>
              <a:rPr lang="en-GB" sz="1400" noProof="0" dirty="0" smtClean="0"/>
              <a:t>T +41 58 460 92 22</a:t>
            </a:r>
          </a:p>
          <a:p>
            <a:r>
              <a:rPr lang="en-GB" sz="1400" noProof="0" dirty="0" smtClean="0"/>
              <a:t>www.meteosvizzera.ch</a:t>
            </a:r>
            <a:endParaRPr lang="en-GB" sz="1400" noProof="0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4014378" y="3001610"/>
            <a:ext cx="2005422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noProof="0" dirty="0" smtClean="0">
                <a:solidFill>
                  <a:srgbClr val="000000"/>
                </a:solidFill>
                <a:latin typeface="Arial" charset="0"/>
              </a:rPr>
              <a:t>MétéoSuisse</a:t>
            </a:r>
            <a:endParaRPr lang="en-GB" sz="1400" noProof="0" dirty="0" smtClean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 smtClean="0">
                <a:solidFill>
                  <a:srgbClr val="000000"/>
                </a:solidFill>
                <a:latin typeface="Arial" charset="0"/>
              </a:rPr>
              <a:t>7bis, av. de la </a:t>
            </a:r>
            <a:r>
              <a:rPr lang="en-GB" sz="1400" noProof="0" dirty="0" err="1" smtClean="0">
                <a:solidFill>
                  <a:srgbClr val="000000"/>
                </a:solidFill>
                <a:latin typeface="Arial" charset="0"/>
              </a:rPr>
              <a:t>Paix</a:t>
            </a:r>
            <a:endParaRPr lang="en-GB" sz="1400" noProof="0" dirty="0" smtClean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 smtClean="0">
                <a:solidFill>
                  <a:srgbClr val="000000"/>
                </a:solidFill>
                <a:latin typeface="Arial" charset="0"/>
              </a:rPr>
              <a:t>CH-1211 Genève 2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 smtClean="0">
                <a:solidFill>
                  <a:srgbClr val="000000"/>
                </a:solidFill>
                <a:latin typeface="Arial" charset="0"/>
              </a:rPr>
              <a:t>T +41 58 460 98 88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 smtClean="0">
                <a:solidFill>
                  <a:srgbClr val="000000"/>
                </a:solidFill>
                <a:latin typeface="Arial" charset="0"/>
              </a:rPr>
              <a:t>www.meteosuisse.ch</a:t>
            </a:r>
            <a:endParaRPr lang="en-GB" sz="1400" noProof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" name="Rechteck 15"/>
          <p:cNvSpPr/>
          <p:nvPr userDrawn="1"/>
        </p:nvSpPr>
        <p:spPr>
          <a:xfrm>
            <a:off x="6484528" y="3001610"/>
            <a:ext cx="2102930" cy="107721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b="1" noProof="0" dirty="0" smtClean="0">
                <a:solidFill>
                  <a:srgbClr val="000000"/>
                </a:solidFill>
                <a:latin typeface="Arial" charset="0"/>
              </a:rPr>
              <a:t>MétéoSuisse</a:t>
            </a:r>
            <a:endParaRPr lang="en-GB" sz="1400" noProof="0" dirty="0" smtClean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 err="1" smtClean="0">
                <a:solidFill>
                  <a:srgbClr val="000000"/>
                </a:solidFill>
                <a:latin typeface="Arial" charset="0"/>
              </a:rPr>
              <a:t>Chemin</a:t>
            </a:r>
            <a:r>
              <a:rPr lang="en-GB" sz="1400" noProof="0" dirty="0" smtClean="0">
                <a:solidFill>
                  <a:srgbClr val="000000"/>
                </a:solidFill>
                <a:latin typeface="Arial" charset="0"/>
              </a:rPr>
              <a:t> de </a:t>
            </a:r>
            <a:r>
              <a:rPr lang="en-GB" sz="1400" noProof="0" dirty="0" err="1" smtClean="0">
                <a:solidFill>
                  <a:srgbClr val="000000"/>
                </a:solidFill>
                <a:latin typeface="Arial" charset="0"/>
              </a:rPr>
              <a:t>l‘Aérologie</a:t>
            </a:r>
            <a:endParaRPr lang="en-GB" sz="1400" noProof="0" dirty="0" smtClean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 smtClean="0">
                <a:solidFill>
                  <a:srgbClr val="000000"/>
                </a:solidFill>
                <a:latin typeface="Arial" charset="0"/>
              </a:rPr>
              <a:t>CH-1530 </a:t>
            </a:r>
            <a:r>
              <a:rPr lang="en-GB" sz="1400" noProof="0" dirty="0" err="1" smtClean="0">
                <a:solidFill>
                  <a:srgbClr val="000000"/>
                </a:solidFill>
                <a:latin typeface="Arial" charset="0"/>
              </a:rPr>
              <a:t>Payerne</a:t>
            </a:r>
            <a:endParaRPr lang="en-GB" sz="1400" noProof="0" dirty="0" smtClean="0">
              <a:solidFill>
                <a:srgbClr val="000000"/>
              </a:solidFill>
              <a:latin typeface="Arial" charset="0"/>
            </a:endParaRP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 smtClean="0">
                <a:solidFill>
                  <a:srgbClr val="000000"/>
                </a:solidFill>
                <a:latin typeface="Arial" charset="0"/>
              </a:rPr>
              <a:t>T +41 58 460 94 44</a:t>
            </a:r>
          </a:p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400" noProof="0" dirty="0" smtClean="0">
                <a:solidFill>
                  <a:srgbClr val="000000"/>
                </a:solidFill>
                <a:latin typeface="Arial" charset="0"/>
              </a:rPr>
              <a:t>www.meteosuisse.ch</a:t>
            </a:r>
            <a:endParaRPr lang="en-GB" sz="1400" noProof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0" name="Rechteck 19"/>
          <p:cNvSpPr/>
          <p:nvPr userDrawn="1"/>
        </p:nvSpPr>
        <p:spPr>
          <a:xfrm>
            <a:off x="1277766" y="1449484"/>
            <a:ext cx="3441290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1600" b="1" noProof="0" dirty="0" smtClean="0"/>
              <a:t>MeteoSwiss</a:t>
            </a:r>
          </a:p>
          <a:p>
            <a:r>
              <a:rPr lang="en-GB" sz="1600" b="0" noProof="0" dirty="0" smtClean="0"/>
              <a:t>Operation </a:t>
            </a:r>
            <a:r>
              <a:rPr lang="en-GB" sz="1600" b="0" noProof="0" dirty="0" err="1" smtClean="0"/>
              <a:t>Center</a:t>
            </a:r>
            <a:r>
              <a:rPr lang="en-GB" sz="1600" b="0" noProof="0" dirty="0" smtClean="0"/>
              <a:t> 1 </a:t>
            </a:r>
          </a:p>
          <a:p>
            <a:r>
              <a:rPr lang="en-GB" sz="1600" b="0" noProof="0" dirty="0" smtClean="0"/>
              <a:t>CH-8058 Zurich-Airport </a:t>
            </a:r>
          </a:p>
          <a:p>
            <a:r>
              <a:rPr lang="en-GB" sz="1600" b="0" noProof="0" dirty="0" smtClean="0"/>
              <a:t>T +41 58 460 91 11 www.meteoswiss.ch</a:t>
            </a:r>
            <a:endParaRPr lang="en-GB" sz="1600" b="0" noProof="0" dirty="0"/>
          </a:p>
        </p:txBody>
      </p:sp>
      <p:sp>
        <p:nvSpPr>
          <p:cNvPr id="17" name="Text Box 32"/>
          <p:cNvSpPr txBox="1">
            <a:spLocks noChangeArrowheads="1"/>
          </p:cNvSpPr>
          <p:nvPr userDrawn="1"/>
        </p:nvSpPr>
        <p:spPr bwMode="auto">
          <a:xfrm>
            <a:off x="4572000" y="378804"/>
            <a:ext cx="3581400" cy="25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>
            <a:lvl1pPr>
              <a:defRPr sz="21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5000"/>
              </a:lnSpc>
              <a:spcBef>
                <a:spcPct val="50000"/>
              </a:spcBef>
            </a:pPr>
            <a:r>
              <a:rPr lang="en-GB" sz="800" noProof="0" dirty="0" smtClean="0"/>
              <a:t>Federal Department of Home Affairs FDHA</a:t>
            </a:r>
            <a:br>
              <a:rPr lang="en-GB" sz="800" noProof="0" dirty="0" smtClean="0"/>
            </a:br>
            <a:r>
              <a:rPr lang="en-GB" sz="800" b="1" noProof="0" dirty="0" smtClean="0"/>
              <a:t>Federal Office of Meteorology and Climatology  MeteoSwiss</a:t>
            </a:r>
            <a:endParaRPr lang="en-GB" sz="800" noProof="0" dirty="0"/>
          </a:p>
        </p:txBody>
      </p:sp>
      <p:grpSp>
        <p:nvGrpSpPr>
          <p:cNvPr id="2" name="Gruppieren 1"/>
          <p:cNvGrpSpPr/>
          <p:nvPr userDrawn="1"/>
        </p:nvGrpSpPr>
        <p:grpSpPr>
          <a:xfrm>
            <a:off x="924938" y="362579"/>
            <a:ext cx="2004962" cy="774471"/>
            <a:chOff x="924938" y="362579"/>
            <a:chExt cx="2004962" cy="774471"/>
          </a:xfrm>
        </p:grpSpPr>
        <p:pic>
          <p:nvPicPr>
            <p:cNvPr id="14" name="Picture 41" descr="Bund_e_100%"/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6000" y="375050"/>
              <a:ext cx="1993900" cy="76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44" descr="Wappen"/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4938" y="362579"/>
              <a:ext cx="29210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Rechteck 18"/>
          <p:cNvSpPr/>
          <p:nvPr userDrawn="1"/>
        </p:nvSpPr>
        <p:spPr bwMode="auto">
          <a:xfrm>
            <a:off x="1143070" y="4613704"/>
            <a:ext cx="1320488" cy="278889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21" name="Rechteck 20"/>
          <p:cNvSpPr/>
          <p:nvPr userDrawn="1"/>
        </p:nvSpPr>
        <p:spPr bwMode="auto">
          <a:xfrm>
            <a:off x="1228550" y="4527892"/>
            <a:ext cx="1265367" cy="8978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0" i="0" u="none" strike="noStrike" cap="none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pic>
        <p:nvPicPr>
          <p:cNvPr id="22" name="Bild 2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6" t="78006" r="10884"/>
          <a:stretch/>
        </p:blipFill>
        <p:spPr>
          <a:xfrm>
            <a:off x="1254674" y="4630190"/>
            <a:ext cx="1041960" cy="17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105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ild 4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9144000" cy="102870"/>
          </a:xfrm>
          <a:prstGeom prst="rect">
            <a:avLst/>
          </a:prstGeom>
        </p:spPr>
      </p:pic>
      <p:sp>
        <p:nvSpPr>
          <p:cNvPr id="20" name="Rechteck 19"/>
          <p:cNvSpPr/>
          <p:nvPr userDrawn="1"/>
        </p:nvSpPr>
        <p:spPr bwMode="auto">
          <a:xfrm>
            <a:off x="5364669" y="4650565"/>
            <a:ext cx="2831990" cy="27622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45720" rIns="3600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900" noProof="0" dirty="0" smtClean="0">
                <a:latin typeface="Roboto Light"/>
                <a:cs typeface="Roboto Light"/>
              </a:rPr>
              <a:t>COSMO-GM, 4.9.2020	Samuel Monhart</a:t>
            </a:r>
          </a:p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sz="900" noProof="0" dirty="0" smtClean="0">
              <a:latin typeface="Roboto Light"/>
              <a:cs typeface="Roboto Light"/>
            </a:endParaRPr>
          </a:p>
        </p:txBody>
      </p:sp>
      <p:sp>
        <p:nvSpPr>
          <p:cNvPr id="25" name="Rechteck 24"/>
          <p:cNvSpPr/>
          <p:nvPr userDrawn="1"/>
        </p:nvSpPr>
        <p:spPr>
          <a:xfrm>
            <a:off x="7659141" y="4650565"/>
            <a:ext cx="1075037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1EE35605-8AB3-442C-A293-9F31FDF185BC}" type="slidenum">
              <a:rPr lang="en-GB" sz="900" noProof="0" smtClean="0">
                <a:solidFill>
                  <a:prstClr val="black"/>
                </a:solidFill>
                <a:latin typeface="Roboto Light"/>
                <a:cs typeface="Roboto Light"/>
              </a:rPr>
              <a:pPr algn="r"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‹Nr.›</a:t>
            </a:fld>
            <a:endParaRPr lang="en-GB" sz="900" noProof="0" dirty="0">
              <a:solidFill>
                <a:prstClr val="black"/>
              </a:solidFill>
              <a:latin typeface="Roboto Light"/>
              <a:cs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651152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2" r:id="rId2"/>
    <p:sldLayoutId id="2147483729" r:id="rId3"/>
    <p:sldLayoutId id="2147483730" r:id="rId4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/>
        </a:buClr>
        <a:buChar char="•"/>
        <a:defRPr sz="21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B2B2B2"/>
        </a:buClr>
        <a:buChar char="•"/>
        <a:defRPr sz="21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C0C0C0"/>
        </a:buClr>
        <a:buChar char="•"/>
        <a:defRPr sz="21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DDDDDD"/>
        </a:buClr>
        <a:buChar char="•"/>
        <a:defRPr sz="21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png"/><Relationship Id="rId7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13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4000" dirty="0"/>
              <a:t>Assimilation of Wind Lidar Observations with KENDA-1</a:t>
            </a:r>
            <a:endParaRPr lang="en-US" sz="4000" dirty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sz="1600" dirty="0" smtClean="0"/>
              <a:t>Samuel Monhart, Daniel Leuenberger, Claire Merker, </a:t>
            </a:r>
            <a:r>
              <a:rPr lang="en-GB" sz="1600" i="1" dirty="0" err="1" smtClean="0"/>
              <a:t>MeteoSwiss</a:t>
            </a:r>
            <a:r>
              <a:rPr lang="en-GB" sz="1600" i="1" dirty="0" smtClean="0"/>
              <a:t>, Zürich</a:t>
            </a:r>
          </a:p>
          <a:p>
            <a:r>
              <a:rPr lang="en-GB" sz="1600" dirty="0" smtClean="0"/>
              <a:t>Maxime Hervo, Alexander Haefele, </a:t>
            </a:r>
            <a:r>
              <a:rPr lang="en-GB" sz="1600" i="1" dirty="0" err="1" smtClean="0"/>
              <a:t>MeteoSwiss</a:t>
            </a:r>
            <a:r>
              <a:rPr lang="en-GB" sz="1600" i="1" dirty="0" smtClean="0"/>
              <a:t>, </a:t>
            </a:r>
            <a:r>
              <a:rPr lang="en-GB" sz="1600" i="1" dirty="0" err="1" smtClean="0"/>
              <a:t>Payerne</a:t>
            </a:r>
            <a:endParaRPr lang="en-GB" sz="1600" i="1" dirty="0"/>
          </a:p>
        </p:txBody>
      </p:sp>
    </p:spTree>
    <p:extLst>
      <p:ext uri="{BB962C8B-B14F-4D97-AF65-F5344CB8AC3E}">
        <p14:creationId xmlns:p14="http://schemas.microsoft.com/office/powerpoint/2010/main" val="225720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ruppieren 54"/>
          <p:cNvGrpSpPr/>
          <p:nvPr/>
        </p:nvGrpSpPr>
        <p:grpSpPr>
          <a:xfrm>
            <a:off x="7125562" y="397813"/>
            <a:ext cx="1558916" cy="1157116"/>
            <a:chOff x="7426619" y="288033"/>
            <a:chExt cx="1558916" cy="1157116"/>
          </a:xfrm>
        </p:grpSpPr>
        <p:grpSp>
          <p:nvGrpSpPr>
            <p:cNvPr id="56" name="Gruppieren 55"/>
            <p:cNvGrpSpPr/>
            <p:nvPr/>
          </p:nvGrpSpPr>
          <p:grpSpPr>
            <a:xfrm>
              <a:off x="7467976" y="288033"/>
              <a:ext cx="1517559" cy="1157116"/>
              <a:chOff x="7467976" y="288033"/>
              <a:chExt cx="1517559" cy="1157116"/>
            </a:xfrm>
          </p:grpSpPr>
          <p:grpSp>
            <p:nvGrpSpPr>
              <p:cNvPr id="58" name="Gruppieren 57"/>
              <p:cNvGrpSpPr/>
              <p:nvPr/>
            </p:nvGrpSpPr>
            <p:grpSpPr>
              <a:xfrm>
                <a:off x="7467976" y="305842"/>
                <a:ext cx="1517559" cy="1139307"/>
                <a:chOff x="5667071" y="240632"/>
                <a:chExt cx="3035117" cy="2000713"/>
              </a:xfrm>
            </p:grpSpPr>
            <p:pic>
              <p:nvPicPr>
                <p:cNvPr id="62" name="Grafik 61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67071" y="240632"/>
                  <a:ext cx="3035117" cy="2000713"/>
                </a:xfrm>
                <a:prstGeom prst="rect">
                  <a:avLst/>
                </a:prstGeom>
              </p:spPr>
            </p:pic>
            <p:sp>
              <p:nvSpPr>
                <p:cNvPr id="63" name="Gleichschenkliges Dreieck 62"/>
                <p:cNvSpPr/>
                <p:nvPr/>
              </p:nvSpPr>
              <p:spPr bwMode="auto">
                <a:xfrm>
                  <a:off x="7303168" y="679784"/>
                  <a:ext cx="132347" cy="132348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64" name="Textfeld 63"/>
                <p:cNvSpPr txBox="1"/>
                <p:nvPr/>
              </p:nvSpPr>
              <p:spPr>
                <a:xfrm>
                  <a:off x="7291296" y="745958"/>
                  <a:ext cx="1298702" cy="486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CH" sz="6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KLO / </a:t>
                  </a:r>
                  <a:r>
                    <a:rPr lang="de-CH" sz="600" b="1" dirty="0" smtClean="0"/>
                    <a:t>KLO_LIDAR</a:t>
                  </a:r>
                  <a:endParaRPr lang="en-US" sz="600" b="1" dirty="0"/>
                </a:p>
              </p:txBody>
            </p:sp>
            <p:sp>
              <p:nvSpPr>
                <p:cNvPr id="65" name="Gleichschenkliges Dreieck 64"/>
                <p:cNvSpPr/>
                <p:nvPr/>
              </p:nvSpPr>
              <p:spPr bwMode="auto">
                <a:xfrm>
                  <a:off x="6088106" y="1441910"/>
                  <a:ext cx="132347" cy="132348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59" name="Textfeld 58"/>
              <p:cNvSpPr txBox="1"/>
              <p:nvPr/>
            </p:nvSpPr>
            <p:spPr>
              <a:xfrm>
                <a:off x="8264103" y="288033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SHA</a:t>
                </a:r>
                <a:endParaRPr lang="en-US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0" name="Textfeld 59"/>
              <p:cNvSpPr txBox="1"/>
              <p:nvPr/>
            </p:nvSpPr>
            <p:spPr>
              <a:xfrm>
                <a:off x="7808013" y="472699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GRE</a:t>
                </a:r>
                <a:endParaRPr lang="en-US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61" name="Textfeld 60"/>
              <p:cNvSpPr txBox="1"/>
              <p:nvPr/>
            </p:nvSpPr>
            <p:spPr>
              <a:xfrm>
                <a:off x="7845361" y="757185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PAY</a:t>
                </a:r>
                <a:endParaRPr lang="en-US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7" name="Textfeld 56"/>
            <p:cNvSpPr txBox="1"/>
            <p:nvPr/>
          </p:nvSpPr>
          <p:spPr>
            <a:xfrm>
              <a:off x="7426619" y="1025371"/>
              <a:ext cx="41874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600" b="1" dirty="0" smtClean="0">
                  <a:solidFill>
                    <a:schemeClr val="bg1">
                      <a:lumMod val="50000"/>
                    </a:schemeClr>
                  </a:solidFill>
                </a:rPr>
                <a:t>GVE</a:t>
              </a:r>
              <a:endParaRPr lang="en-US" sz="6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cxnSp>
        <p:nvCxnSpPr>
          <p:cNvPr id="9" name="Gerader Verbinder 8"/>
          <p:cNvCxnSpPr/>
          <p:nvPr/>
        </p:nvCxnSpPr>
        <p:spPr bwMode="auto">
          <a:xfrm>
            <a:off x="1130969" y="3118409"/>
            <a:ext cx="240631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3" name="Gruppieren 2"/>
          <p:cNvGrpSpPr/>
          <p:nvPr/>
        </p:nvGrpSpPr>
        <p:grpSpPr>
          <a:xfrm>
            <a:off x="7443611" y="2491002"/>
            <a:ext cx="1419034" cy="1093375"/>
            <a:chOff x="7390445" y="1957637"/>
            <a:chExt cx="1419034" cy="1093375"/>
          </a:xfrm>
        </p:grpSpPr>
        <p:pic>
          <p:nvPicPr>
            <p:cNvPr id="14" name="Grafik 1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08" t="27614" r="2250" b="67197"/>
            <a:stretch/>
          </p:blipFill>
          <p:spPr>
            <a:xfrm>
              <a:off x="7390445" y="1957637"/>
              <a:ext cx="399546" cy="527776"/>
            </a:xfrm>
            <a:prstGeom prst="rect">
              <a:avLst/>
            </a:prstGeom>
          </p:spPr>
        </p:pic>
        <p:sp>
          <p:nvSpPr>
            <p:cNvPr id="15" name="Textfeld 14"/>
            <p:cNvSpPr txBox="1"/>
            <p:nvPr/>
          </p:nvSpPr>
          <p:spPr>
            <a:xfrm>
              <a:off x="7750700" y="1959940"/>
              <a:ext cx="105877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200" dirty="0" smtClean="0"/>
                <a:t>Analysis</a:t>
              </a:r>
            </a:p>
            <a:p>
              <a:r>
                <a:rPr lang="de-CH" sz="1200" dirty="0" smtClean="0"/>
                <a:t>First </a:t>
              </a:r>
              <a:r>
                <a:rPr lang="de-CH" sz="1200" dirty="0" err="1" smtClean="0"/>
                <a:t>Guess</a:t>
              </a:r>
              <a:endParaRPr lang="de-CH" sz="1200" dirty="0" smtClean="0"/>
            </a:p>
            <a:p>
              <a:endParaRPr lang="de-CH" sz="1200" dirty="0"/>
            </a:p>
            <a:p>
              <a:r>
                <a:rPr lang="de-CH" sz="1200" b="1" dirty="0"/>
                <a:t>w</a:t>
              </a:r>
              <a:r>
                <a:rPr lang="de-CH" sz="1200" b="1" dirty="0" smtClean="0"/>
                <a:t>/o</a:t>
              </a:r>
              <a:r>
                <a:rPr lang="de-CH" sz="1200" dirty="0" smtClean="0"/>
                <a:t> </a:t>
              </a:r>
              <a:r>
                <a:rPr lang="de-CH" sz="1200" dirty="0" err="1" smtClean="0"/>
                <a:t>Lidar</a:t>
              </a:r>
              <a:endParaRPr lang="de-CH" sz="1200" dirty="0" smtClean="0"/>
            </a:p>
            <a:p>
              <a:r>
                <a:rPr lang="de-CH" sz="1200" b="1" dirty="0" err="1">
                  <a:solidFill>
                    <a:srgbClr val="F0494A"/>
                  </a:solidFill>
                </a:rPr>
                <a:t>w</a:t>
              </a:r>
              <a:r>
                <a:rPr lang="de-CH" sz="1200" b="1" dirty="0" err="1" smtClean="0">
                  <a:solidFill>
                    <a:srgbClr val="F0494A"/>
                  </a:solidFill>
                </a:rPr>
                <a:t>ith</a:t>
              </a:r>
              <a:r>
                <a:rPr lang="de-CH" sz="1200" dirty="0" smtClean="0"/>
                <a:t> </a:t>
              </a:r>
              <a:r>
                <a:rPr lang="de-CH" sz="1200" dirty="0" err="1" smtClean="0">
                  <a:solidFill>
                    <a:srgbClr val="F0494A"/>
                  </a:solidFill>
                </a:rPr>
                <a:t>Lidar</a:t>
              </a:r>
              <a:endParaRPr lang="en-US" sz="1200" dirty="0">
                <a:solidFill>
                  <a:srgbClr val="F0494A"/>
                </a:solidFill>
              </a:endParaRPr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08" t="36119" r="2250" b="58692"/>
            <a:stretch/>
          </p:blipFill>
          <p:spPr>
            <a:xfrm>
              <a:off x="7408493" y="2523236"/>
              <a:ext cx="399546" cy="527776"/>
            </a:xfrm>
            <a:prstGeom prst="rect">
              <a:avLst/>
            </a:prstGeom>
          </p:spPr>
        </p:pic>
      </p:grpSp>
      <p:sp>
        <p:nvSpPr>
          <p:cNvPr id="52" name="Titel 1"/>
          <p:cNvSpPr>
            <a:spLocks noGrp="1"/>
          </p:cNvSpPr>
          <p:nvPr>
            <p:ph type="title"/>
          </p:nvPr>
        </p:nvSpPr>
        <p:spPr>
          <a:xfrm>
            <a:off x="1186181" y="185710"/>
            <a:ext cx="5980738" cy="544430"/>
          </a:xfrm>
        </p:spPr>
        <p:txBody>
          <a:bodyPr/>
          <a:lstStyle/>
          <a:p>
            <a:r>
              <a:rPr lang="de-CH" dirty="0"/>
              <a:t>Assimilation </a:t>
            </a:r>
            <a:r>
              <a:rPr lang="de-CH" dirty="0" err="1" smtClean="0"/>
              <a:t>experiment</a:t>
            </a:r>
            <a:r>
              <a:rPr lang="de-CH" dirty="0" smtClean="0"/>
              <a:t/>
            </a:r>
            <a:br>
              <a:rPr lang="de-CH" dirty="0" smtClean="0"/>
            </a:br>
            <a:endParaRPr lang="en-GB" sz="1600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101341" y="1214862"/>
            <a:ext cx="7190819" cy="3303401"/>
            <a:chOff x="101341" y="841879"/>
            <a:chExt cx="7190819" cy="3303401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2" t="54645" r="55257" b="228"/>
            <a:stretch/>
          </p:blipFill>
          <p:spPr>
            <a:xfrm>
              <a:off x="3604817" y="1184134"/>
              <a:ext cx="3687343" cy="2961146"/>
            </a:xfrm>
            <a:prstGeom prst="rect">
              <a:avLst/>
            </a:prstGeom>
          </p:spPr>
        </p:pic>
        <p:pic>
          <p:nvPicPr>
            <p:cNvPr id="21" name="Grafik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10" t="54552" r="5361" b="543"/>
            <a:stretch/>
          </p:blipFill>
          <p:spPr>
            <a:xfrm>
              <a:off x="364350" y="1175056"/>
              <a:ext cx="3532265" cy="2935390"/>
            </a:xfrm>
            <a:prstGeom prst="rect">
              <a:avLst/>
            </a:prstGeom>
          </p:spPr>
        </p:pic>
        <p:sp>
          <p:nvSpPr>
            <p:cNvPr id="23" name="Rechteck 22"/>
            <p:cNvSpPr/>
            <p:nvPr/>
          </p:nvSpPr>
          <p:spPr>
            <a:xfrm>
              <a:off x="1476196" y="841879"/>
              <a:ext cx="193912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indent="0">
                <a:buFont typeface="Arial" panose="020B0604020202020204" pitchFamily="34" charset="0"/>
                <a:buNone/>
              </a:pPr>
              <a:r>
                <a:rPr lang="de-CH" sz="1200" kern="0" dirty="0" smtClean="0"/>
                <a:t>Wind </a:t>
              </a:r>
              <a:r>
                <a:rPr lang="de-CH" sz="1200" kern="0" dirty="0" err="1" smtClean="0"/>
                <a:t>component</a:t>
              </a:r>
              <a:r>
                <a:rPr lang="de-CH" sz="1200" kern="0" dirty="0" smtClean="0"/>
                <a:t> U [m/s]</a:t>
              </a:r>
              <a:endParaRPr lang="de-CH" sz="1200" kern="0" dirty="0"/>
            </a:p>
          </p:txBody>
        </p:sp>
        <p:sp>
          <p:nvSpPr>
            <p:cNvPr id="24" name="Rechteck 23"/>
            <p:cNvSpPr/>
            <p:nvPr/>
          </p:nvSpPr>
          <p:spPr>
            <a:xfrm>
              <a:off x="4673503" y="844136"/>
              <a:ext cx="191961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indent="0">
                <a:buFont typeface="Arial" panose="020B0604020202020204" pitchFamily="34" charset="0"/>
                <a:buNone/>
              </a:pPr>
              <a:r>
                <a:rPr lang="de-CH" sz="1200" kern="0" dirty="0" smtClean="0"/>
                <a:t>Wind </a:t>
              </a:r>
              <a:r>
                <a:rPr lang="de-CH" sz="1200" kern="0" dirty="0" err="1" smtClean="0"/>
                <a:t>component</a:t>
              </a:r>
              <a:r>
                <a:rPr lang="de-CH" sz="1200" kern="0" dirty="0"/>
                <a:t> V  [m/s]</a:t>
              </a:r>
            </a:p>
          </p:txBody>
        </p:sp>
        <p:pic>
          <p:nvPicPr>
            <p:cNvPr id="25" name="Grafik 2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2" t="54645" r="97711" b="228"/>
            <a:stretch/>
          </p:blipFill>
          <p:spPr>
            <a:xfrm>
              <a:off x="101341" y="953835"/>
              <a:ext cx="205184" cy="2961146"/>
            </a:xfrm>
            <a:prstGeom prst="rect">
              <a:avLst/>
            </a:prstGeom>
          </p:spPr>
        </p:pic>
        <p:cxnSp>
          <p:nvCxnSpPr>
            <p:cNvPr id="30" name="Gerader Verbinder 29"/>
            <p:cNvCxnSpPr/>
            <p:nvPr/>
          </p:nvCxnSpPr>
          <p:spPr bwMode="auto">
            <a:xfrm>
              <a:off x="696686" y="1618752"/>
              <a:ext cx="3199929" cy="975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3" name="Gerader Verbinder 32"/>
            <p:cNvCxnSpPr/>
            <p:nvPr/>
          </p:nvCxnSpPr>
          <p:spPr bwMode="auto">
            <a:xfrm flipV="1">
              <a:off x="3954440" y="1628503"/>
              <a:ext cx="3270018" cy="212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6" name="Textfeld 25"/>
          <p:cNvSpPr txBox="1"/>
          <p:nvPr/>
        </p:nvSpPr>
        <p:spPr>
          <a:xfrm>
            <a:off x="1170195" y="824719"/>
            <a:ext cx="5837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/>
              <a:t>KENDA-1 First </a:t>
            </a:r>
            <a:r>
              <a:rPr lang="de-CH" sz="1200" dirty="0" err="1"/>
              <a:t>Guess</a:t>
            </a:r>
            <a:r>
              <a:rPr lang="de-CH" sz="1200" dirty="0"/>
              <a:t> (FG) </a:t>
            </a:r>
            <a:r>
              <a:rPr lang="de-CH" sz="1200" dirty="0" err="1"/>
              <a:t>and</a:t>
            </a:r>
            <a:r>
              <a:rPr lang="de-CH" sz="1200" dirty="0"/>
              <a:t> Analysis (ANA</a:t>
            </a:r>
            <a:r>
              <a:rPr lang="de-CH" sz="1200" dirty="0" smtClean="0"/>
              <a:t>) </a:t>
            </a:r>
            <a:r>
              <a:rPr lang="de-CH" sz="1200" dirty="0" err="1" smtClean="0"/>
              <a:t>against</a:t>
            </a:r>
            <a:r>
              <a:rPr lang="de-CH" sz="1200" dirty="0" smtClean="0"/>
              <a:t> KLO </a:t>
            </a:r>
            <a:r>
              <a:rPr lang="de-CH" sz="1200" b="1" dirty="0"/>
              <a:t>W</a:t>
            </a:r>
            <a:r>
              <a:rPr lang="de-CH" sz="1200" b="1" dirty="0" smtClean="0"/>
              <a:t>ind </a:t>
            </a:r>
            <a:r>
              <a:rPr lang="de-CH" sz="1200" b="1" dirty="0" err="1" smtClean="0"/>
              <a:t>Lidar</a:t>
            </a:r>
            <a:endParaRPr lang="en-US" sz="1200" b="1" dirty="0">
              <a:solidFill>
                <a:srgbClr val="F049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17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pieren 36"/>
          <p:cNvGrpSpPr/>
          <p:nvPr/>
        </p:nvGrpSpPr>
        <p:grpSpPr>
          <a:xfrm>
            <a:off x="7125562" y="397813"/>
            <a:ext cx="1558916" cy="1157116"/>
            <a:chOff x="7426619" y="288033"/>
            <a:chExt cx="1558916" cy="1157116"/>
          </a:xfrm>
        </p:grpSpPr>
        <p:grpSp>
          <p:nvGrpSpPr>
            <p:cNvPr id="38" name="Gruppieren 37"/>
            <p:cNvGrpSpPr/>
            <p:nvPr/>
          </p:nvGrpSpPr>
          <p:grpSpPr>
            <a:xfrm>
              <a:off x="7467976" y="288033"/>
              <a:ext cx="1517559" cy="1157116"/>
              <a:chOff x="7467976" y="288033"/>
              <a:chExt cx="1517559" cy="1157116"/>
            </a:xfrm>
          </p:grpSpPr>
          <p:grpSp>
            <p:nvGrpSpPr>
              <p:cNvPr id="40" name="Gruppieren 39"/>
              <p:cNvGrpSpPr/>
              <p:nvPr/>
            </p:nvGrpSpPr>
            <p:grpSpPr>
              <a:xfrm>
                <a:off x="7467976" y="305842"/>
                <a:ext cx="1517559" cy="1139307"/>
                <a:chOff x="5667071" y="240632"/>
                <a:chExt cx="3035117" cy="2000713"/>
              </a:xfrm>
            </p:grpSpPr>
            <p:pic>
              <p:nvPicPr>
                <p:cNvPr id="44" name="Grafik 43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67071" y="240632"/>
                  <a:ext cx="3035117" cy="2000713"/>
                </a:xfrm>
                <a:prstGeom prst="rect">
                  <a:avLst/>
                </a:prstGeom>
              </p:spPr>
            </p:pic>
            <p:sp>
              <p:nvSpPr>
                <p:cNvPr id="45" name="Gleichschenkliges Dreieck 44"/>
                <p:cNvSpPr/>
                <p:nvPr/>
              </p:nvSpPr>
              <p:spPr bwMode="auto">
                <a:xfrm>
                  <a:off x="7303168" y="679784"/>
                  <a:ext cx="132347" cy="132348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6" name="Textfeld 45"/>
                <p:cNvSpPr txBox="1"/>
                <p:nvPr/>
              </p:nvSpPr>
              <p:spPr>
                <a:xfrm>
                  <a:off x="7291296" y="745958"/>
                  <a:ext cx="1298702" cy="486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CH" sz="6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KLO / </a:t>
                  </a:r>
                  <a:r>
                    <a:rPr lang="de-CH" sz="600" b="1" dirty="0" smtClean="0"/>
                    <a:t>KLO_LIDAR</a:t>
                  </a:r>
                  <a:endParaRPr lang="en-US" sz="600" b="1" dirty="0"/>
                </a:p>
              </p:txBody>
            </p:sp>
            <p:sp>
              <p:nvSpPr>
                <p:cNvPr id="47" name="Gleichschenkliges Dreieck 46"/>
                <p:cNvSpPr/>
                <p:nvPr/>
              </p:nvSpPr>
              <p:spPr bwMode="auto">
                <a:xfrm>
                  <a:off x="6088106" y="1441910"/>
                  <a:ext cx="132347" cy="132348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41" name="Textfeld 40"/>
              <p:cNvSpPr txBox="1"/>
              <p:nvPr/>
            </p:nvSpPr>
            <p:spPr>
              <a:xfrm>
                <a:off x="8264103" y="288033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SHA</a:t>
                </a:r>
                <a:endParaRPr lang="en-US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2" name="Textfeld 41"/>
              <p:cNvSpPr txBox="1"/>
              <p:nvPr/>
            </p:nvSpPr>
            <p:spPr>
              <a:xfrm>
                <a:off x="7808013" y="472699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GRE</a:t>
                </a:r>
                <a:endParaRPr lang="en-US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3" name="Textfeld 42"/>
              <p:cNvSpPr txBox="1"/>
              <p:nvPr/>
            </p:nvSpPr>
            <p:spPr>
              <a:xfrm>
                <a:off x="7845361" y="757185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PAY</a:t>
                </a:r>
                <a:endParaRPr lang="en-US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9" name="Textfeld 38"/>
            <p:cNvSpPr txBox="1"/>
            <p:nvPr/>
          </p:nvSpPr>
          <p:spPr>
            <a:xfrm>
              <a:off x="7426619" y="1025371"/>
              <a:ext cx="41874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600" b="1" dirty="0" smtClean="0">
                  <a:solidFill>
                    <a:schemeClr val="bg1">
                      <a:lumMod val="50000"/>
                    </a:schemeClr>
                  </a:solidFill>
                </a:rPr>
                <a:t>GVE</a:t>
              </a:r>
              <a:endParaRPr lang="en-US" sz="6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grpSp>
        <p:nvGrpSpPr>
          <p:cNvPr id="3" name="Gruppieren 2"/>
          <p:cNvGrpSpPr/>
          <p:nvPr/>
        </p:nvGrpSpPr>
        <p:grpSpPr>
          <a:xfrm>
            <a:off x="101341" y="1225160"/>
            <a:ext cx="7250028" cy="3272445"/>
            <a:chOff x="101341" y="1225160"/>
            <a:chExt cx="7250028" cy="3272445"/>
          </a:xfrm>
        </p:grpSpPr>
        <p:grpSp>
          <p:nvGrpSpPr>
            <p:cNvPr id="2" name="Gruppieren 1"/>
            <p:cNvGrpSpPr/>
            <p:nvPr/>
          </p:nvGrpSpPr>
          <p:grpSpPr>
            <a:xfrm>
              <a:off x="101341" y="1225160"/>
              <a:ext cx="7250028" cy="3272445"/>
              <a:chOff x="101341" y="852181"/>
              <a:chExt cx="7250028" cy="3272445"/>
            </a:xfrm>
          </p:grpSpPr>
          <p:pic>
            <p:nvPicPr>
              <p:cNvPr id="20" name="Grafik 19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1" t="8889" r="54865" b="45965"/>
              <a:stretch/>
            </p:blipFill>
            <p:spPr>
              <a:xfrm>
                <a:off x="3865119" y="1167060"/>
                <a:ext cx="3486250" cy="2957565"/>
              </a:xfrm>
              <a:prstGeom prst="rect">
                <a:avLst/>
              </a:prstGeom>
            </p:spPr>
          </p:pic>
          <p:pic>
            <p:nvPicPr>
              <p:cNvPr id="4" name="Grafik 3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060" t="8968" r="5213" b="45886"/>
              <a:stretch/>
            </p:blipFill>
            <p:spPr>
              <a:xfrm>
                <a:off x="338654" y="1167061"/>
                <a:ext cx="3580677" cy="2957565"/>
              </a:xfrm>
              <a:prstGeom prst="rect">
                <a:avLst/>
              </a:prstGeom>
            </p:spPr>
          </p:pic>
          <p:cxnSp>
            <p:nvCxnSpPr>
              <p:cNvPr id="19" name="Gerader Verbinder 18"/>
              <p:cNvCxnSpPr/>
              <p:nvPr/>
            </p:nvCxnSpPr>
            <p:spPr bwMode="auto">
              <a:xfrm>
                <a:off x="4194763" y="3503566"/>
                <a:ext cx="3057616" cy="9051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6">
                    <a:lumMod val="75000"/>
                  </a:schemeClr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48" name="Rechteck 47"/>
              <p:cNvSpPr/>
              <p:nvPr/>
            </p:nvSpPr>
            <p:spPr>
              <a:xfrm>
                <a:off x="1810856" y="858152"/>
                <a:ext cx="149694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de-CH" sz="1200" kern="0" dirty="0" smtClean="0"/>
                  <a:t>Wind </a:t>
                </a:r>
                <a:r>
                  <a:rPr lang="de-CH" sz="1200" kern="0" dirty="0" err="1" smtClean="0"/>
                  <a:t>direction</a:t>
                </a:r>
                <a:r>
                  <a:rPr lang="de-CH" sz="1200" kern="0" dirty="0" smtClean="0"/>
                  <a:t> D</a:t>
                </a:r>
                <a:r>
                  <a:rPr lang="de-CH" sz="1200" kern="0" dirty="0"/>
                  <a:t> </a:t>
                </a:r>
                <a:r>
                  <a:rPr lang="de-CH" sz="1200" kern="0" dirty="0" smtClean="0"/>
                  <a:t>[°]</a:t>
                </a:r>
                <a:endParaRPr lang="de-CH" sz="1200" kern="0" dirty="0"/>
              </a:p>
            </p:txBody>
          </p:sp>
          <p:sp>
            <p:nvSpPr>
              <p:cNvPr id="49" name="Rechteck 48"/>
              <p:cNvSpPr/>
              <p:nvPr/>
            </p:nvSpPr>
            <p:spPr>
              <a:xfrm>
                <a:off x="4690857" y="852181"/>
                <a:ext cx="150672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de-CH" sz="1200" kern="0" dirty="0" smtClean="0"/>
                  <a:t>Wind </a:t>
                </a:r>
                <a:r>
                  <a:rPr lang="de-CH" sz="1200" kern="0" dirty="0" err="1" smtClean="0"/>
                  <a:t>speed</a:t>
                </a:r>
                <a:r>
                  <a:rPr lang="de-CH" sz="1200" kern="0" dirty="0" smtClean="0"/>
                  <a:t> F [m/s]</a:t>
                </a:r>
                <a:endParaRPr lang="de-CH" sz="1200" kern="0" dirty="0"/>
              </a:p>
            </p:txBody>
          </p:sp>
          <p:pic>
            <p:nvPicPr>
              <p:cNvPr id="50" name="Grafik 49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12" t="54645" r="97711" b="228"/>
              <a:stretch/>
            </p:blipFill>
            <p:spPr>
              <a:xfrm>
                <a:off x="101341" y="953835"/>
                <a:ext cx="205184" cy="2961146"/>
              </a:xfrm>
              <a:prstGeom prst="rect">
                <a:avLst/>
              </a:prstGeom>
            </p:spPr>
          </p:pic>
        </p:grpSp>
        <p:cxnSp>
          <p:nvCxnSpPr>
            <p:cNvPr id="17" name="Gerader Verbinder 16"/>
            <p:cNvCxnSpPr/>
            <p:nvPr/>
          </p:nvCxnSpPr>
          <p:spPr bwMode="auto">
            <a:xfrm>
              <a:off x="670990" y="3872302"/>
              <a:ext cx="3194129" cy="60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1186180" y="185710"/>
            <a:ext cx="6460573" cy="544430"/>
          </a:xfrm>
        </p:spPr>
        <p:txBody>
          <a:bodyPr/>
          <a:lstStyle/>
          <a:p>
            <a:r>
              <a:rPr lang="de-CH" dirty="0"/>
              <a:t>Assimilation </a:t>
            </a:r>
            <a:r>
              <a:rPr lang="de-CH" dirty="0" err="1" smtClean="0"/>
              <a:t>experiment</a:t>
            </a:r>
            <a:r>
              <a:rPr lang="de-CH" dirty="0" smtClean="0"/>
              <a:t/>
            </a:r>
            <a:br>
              <a:rPr lang="de-CH" dirty="0" smtClean="0"/>
            </a:br>
            <a:endParaRPr lang="en-GB" sz="1600" dirty="0"/>
          </a:p>
        </p:txBody>
      </p:sp>
      <p:grpSp>
        <p:nvGrpSpPr>
          <p:cNvPr id="26" name="Gruppieren 25"/>
          <p:cNvGrpSpPr/>
          <p:nvPr/>
        </p:nvGrpSpPr>
        <p:grpSpPr>
          <a:xfrm>
            <a:off x="7443611" y="2491002"/>
            <a:ext cx="1419034" cy="1093375"/>
            <a:chOff x="7390445" y="1957637"/>
            <a:chExt cx="1419034" cy="1093375"/>
          </a:xfrm>
        </p:grpSpPr>
        <p:pic>
          <p:nvPicPr>
            <p:cNvPr id="27" name="Grafik 2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08" t="27614" r="2250" b="67197"/>
            <a:stretch/>
          </p:blipFill>
          <p:spPr>
            <a:xfrm>
              <a:off x="7390445" y="1957637"/>
              <a:ext cx="399546" cy="527776"/>
            </a:xfrm>
            <a:prstGeom prst="rect">
              <a:avLst/>
            </a:prstGeom>
          </p:spPr>
        </p:pic>
        <p:sp>
          <p:nvSpPr>
            <p:cNvPr id="28" name="Textfeld 27"/>
            <p:cNvSpPr txBox="1"/>
            <p:nvPr/>
          </p:nvSpPr>
          <p:spPr>
            <a:xfrm>
              <a:off x="7750700" y="1959940"/>
              <a:ext cx="105877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200" dirty="0" smtClean="0"/>
                <a:t>Analysis</a:t>
              </a:r>
            </a:p>
            <a:p>
              <a:r>
                <a:rPr lang="de-CH" sz="1200" dirty="0" smtClean="0"/>
                <a:t>First </a:t>
              </a:r>
              <a:r>
                <a:rPr lang="de-CH" sz="1200" dirty="0" err="1" smtClean="0"/>
                <a:t>Guess</a:t>
              </a:r>
              <a:endParaRPr lang="de-CH" sz="1200" dirty="0" smtClean="0"/>
            </a:p>
            <a:p>
              <a:endParaRPr lang="de-CH" sz="1200" dirty="0"/>
            </a:p>
            <a:p>
              <a:r>
                <a:rPr lang="de-CH" sz="1200" b="1" dirty="0"/>
                <a:t>w</a:t>
              </a:r>
              <a:r>
                <a:rPr lang="de-CH" sz="1200" b="1" dirty="0" smtClean="0"/>
                <a:t>/o</a:t>
              </a:r>
              <a:r>
                <a:rPr lang="de-CH" sz="1200" dirty="0" smtClean="0"/>
                <a:t> </a:t>
              </a:r>
              <a:r>
                <a:rPr lang="de-CH" sz="1200" dirty="0" err="1" smtClean="0"/>
                <a:t>Lidar</a:t>
              </a:r>
              <a:endParaRPr lang="de-CH" sz="1200" dirty="0" smtClean="0"/>
            </a:p>
            <a:p>
              <a:r>
                <a:rPr lang="de-CH" sz="1200" b="1" dirty="0" err="1">
                  <a:solidFill>
                    <a:srgbClr val="F0494A"/>
                  </a:solidFill>
                </a:rPr>
                <a:t>w</a:t>
              </a:r>
              <a:r>
                <a:rPr lang="de-CH" sz="1200" b="1" dirty="0" err="1" smtClean="0">
                  <a:solidFill>
                    <a:srgbClr val="F0494A"/>
                  </a:solidFill>
                </a:rPr>
                <a:t>ith</a:t>
              </a:r>
              <a:r>
                <a:rPr lang="de-CH" sz="1200" dirty="0" smtClean="0"/>
                <a:t> </a:t>
              </a:r>
              <a:r>
                <a:rPr lang="de-CH" sz="1200" dirty="0" err="1" smtClean="0">
                  <a:solidFill>
                    <a:srgbClr val="F0494A"/>
                  </a:solidFill>
                </a:rPr>
                <a:t>Lidar</a:t>
              </a:r>
              <a:endParaRPr lang="en-US" sz="1200" dirty="0">
                <a:solidFill>
                  <a:srgbClr val="F0494A"/>
                </a:solidFill>
              </a:endParaRPr>
            </a:p>
          </p:txBody>
        </p:sp>
        <p:pic>
          <p:nvPicPr>
            <p:cNvPr id="29" name="Grafik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08" t="36119" r="2250" b="58692"/>
            <a:stretch/>
          </p:blipFill>
          <p:spPr>
            <a:xfrm>
              <a:off x="7408493" y="2523236"/>
              <a:ext cx="399546" cy="527776"/>
            </a:xfrm>
            <a:prstGeom prst="rect">
              <a:avLst/>
            </a:prstGeom>
          </p:spPr>
        </p:pic>
      </p:grpSp>
      <p:sp>
        <p:nvSpPr>
          <p:cNvPr id="30" name="Textfeld 29"/>
          <p:cNvSpPr txBox="1"/>
          <p:nvPr/>
        </p:nvSpPr>
        <p:spPr>
          <a:xfrm>
            <a:off x="1170195" y="824719"/>
            <a:ext cx="5837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/>
              <a:t>KENDA-1 First </a:t>
            </a:r>
            <a:r>
              <a:rPr lang="de-CH" sz="1200" dirty="0" err="1"/>
              <a:t>Guess</a:t>
            </a:r>
            <a:r>
              <a:rPr lang="de-CH" sz="1200" dirty="0"/>
              <a:t> (FG) </a:t>
            </a:r>
            <a:r>
              <a:rPr lang="de-CH" sz="1200" dirty="0" err="1"/>
              <a:t>and</a:t>
            </a:r>
            <a:r>
              <a:rPr lang="de-CH" sz="1200" dirty="0"/>
              <a:t> Analysis (ANA</a:t>
            </a:r>
            <a:r>
              <a:rPr lang="de-CH" sz="1200" dirty="0" smtClean="0"/>
              <a:t>) </a:t>
            </a:r>
            <a:r>
              <a:rPr lang="de-CH" sz="1200" dirty="0" err="1" smtClean="0"/>
              <a:t>against</a:t>
            </a:r>
            <a:r>
              <a:rPr lang="de-CH" sz="1200" dirty="0" smtClean="0"/>
              <a:t> KLO </a:t>
            </a:r>
            <a:r>
              <a:rPr lang="de-CH" sz="1200" b="1" dirty="0"/>
              <a:t>W</a:t>
            </a:r>
            <a:r>
              <a:rPr lang="de-CH" sz="1200" b="1" dirty="0" smtClean="0"/>
              <a:t>ind Radar</a:t>
            </a:r>
            <a:endParaRPr lang="en-US" sz="1200" b="1" dirty="0">
              <a:solidFill>
                <a:srgbClr val="F049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71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uppieren 36"/>
          <p:cNvGrpSpPr/>
          <p:nvPr/>
        </p:nvGrpSpPr>
        <p:grpSpPr>
          <a:xfrm>
            <a:off x="7125562" y="397813"/>
            <a:ext cx="1558916" cy="1157116"/>
            <a:chOff x="7426619" y="288033"/>
            <a:chExt cx="1558916" cy="1157116"/>
          </a:xfrm>
        </p:grpSpPr>
        <p:grpSp>
          <p:nvGrpSpPr>
            <p:cNvPr id="38" name="Gruppieren 37"/>
            <p:cNvGrpSpPr/>
            <p:nvPr/>
          </p:nvGrpSpPr>
          <p:grpSpPr>
            <a:xfrm>
              <a:off x="7467976" y="288033"/>
              <a:ext cx="1517559" cy="1157116"/>
              <a:chOff x="7467976" y="288033"/>
              <a:chExt cx="1517559" cy="1157116"/>
            </a:xfrm>
          </p:grpSpPr>
          <p:grpSp>
            <p:nvGrpSpPr>
              <p:cNvPr id="40" name="Gruppieren 39"/>
              <p:cNvGrpSpPr/>
              <p:nvPr/>
            </p:nvGrpSpPr>
            <p:grpSpPr>
              <a:xfrm>
                <a:off x="7467976" y="305842"/>
                <a:ext cx="1517559" cy="1139307"/>
                <a:chOff x="5667071" y="240632"/>
                <a:chExt cx="3035117" cy="2000713"/>
              </a:xfrm>
            </p:grpSpPr>
            <p:pic>
              <p:nvPicPr>
                <p:cNvPr id="44" name="Grafik 43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67071" y="240632"/>
                  <a:ext cx="3035117" cy="2000713"/>
                </a:xfrm>
                <a:prstGeom prst="rect">
                  <a:avLst/>
                </a:prstGeom>
              </p:spPr>
            </p:pic>
            <p:sp>
              <p:nvSpPr>
                <p:cNvPr id="45" name="Gleichschenkliges Dreieck 44"/>
                <p:cNvSpPr/>
                <p:nvPr/>
              </p:nvSpPr>
              <p:spPr bwMode="auto">
                <a:xfrm>
                  <a:off x="7303168" y="679784"/>
                  <a:ext cx="132347" cy="132348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6" name="Textfeld 45"/>
                <p:cNvSpPr txBox="1"/>
                <p:nvPr/>
              </p:nvSpPr>
              <p:spPr>
                <a:xfrm>
                  <a:off x="7291296" y="745958"/>
                  <a:ext cx="1298702" cy="486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CH" sz="6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KLO / </a:t>
                  </a:r>
                  <a:r>
                    <a:rPr lang="de-CH" sz="600" b="1" dirty="0" smtClean="0"/>
                    <a:t>KLO_LIDAR</a:t>
                  </a:r>
                  <a:endParaRPr lang="en-US" sz="600" b="1" dirty="0"/>
                </a:p>
              </p:txBody>
            </p:sp>
            <p:sp>
              <p:nvSpPr>
                <p:cNvPr id="47" name="Gleichschenkliges Dreieck 46"/>
                <p:cNvSpPr/>
                <p:nvPr/>
              </p:nvSpPr>
              <p:spPr bwMode="auto">
                <a:xfrm>
                  <a:off x="6088106" y="1441910"/>
                  <a:ext cx="132347" cy="132348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41" name="Textfeld 40"/>
              <p:cNvSpPr txBox="1"/>
              <p:nvPr/>
            </p:nvSpPr>
            <p:spPr>
              <a:xfrm>
                <a:off x="8264103" y="288033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SHA</a:t>
                </a:r>
                <a:endParaRPr lang="en-US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2" name="Textfeld 41"/>
              <p:cNvSpPr txBox="1"/>
              <p:nvPr/>
            </p:nvSpPr>
            <p:spPr>
              <a:xfrm>
                <a:off x="7808013" y="472699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GRE</a:t>
                </a:r>
                <a:endParaRPr lang="en-US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3" name="Textfeld 42"/>
              <p:cNvSpPr txBox="1"/>
              <p:nvPr/>
            </p:nvSpPr>
            <p:spPr>
              <a:xfrm>
                <a:off x="7845361" y="757185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PAY</a:t>
                </a:r>
                <a:endParaRPr lang="en-US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39" name="Textfeld 38"/>
            <p:cNvSpPr txBox="1"/>
            <p:nvPr/>
          </p:nvSpPr>
          <p:spPr>
            <a:xfrm>
              <a:off x="7426619" y="1025371"/>
              <a:ext cx="41874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600" b="1" dirty="0" smtClean="0">
                  <a:solidFill>
                    <a:schemeClr val="bg1">
                      <a:lumMod val="50000"/>
                    </a:schemeClr>
                  </a:solidFill>
                </a:rPr>
                <a:t>GVE</a:t>
              </a:r>
              <a:endParaRPr lang="en-US" sz="6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1" name="Titel 1"/>
          <p:cNvSpPr>
            <a:spLocks noGrp="1"/>
          </p:cNvSpPr>
          <p:nvPr>
            <p:ph type="title"/>
          </p:nvPr>
        </p:nvSpPr>
        <p:spPr>
          <a:xfrm>
            <a:off x="1186180" y="185710"/>
            <a:ext cx="6460573" cy="544430"/>
          </a:xfrm>
        </p:spPr>
        <p:txBody>
          <a:bodyPr/>
          <a:lstStyle/>
          <a:p>
            <a:r>
              <a:rPr lang="de-CH" dirty="0"/>
              <a:t>Assimilation </a:t>
            </a:r>
            <a:r>
              <a:rPr lang="de-CH" dirty="0" err="1" smtClean="0"/>
              <a:t>experiment</a:t>
            </a:r>
            <a:r>
              <a:rPr lang="de-CH" dirty="0" smtClean="0"/>
              <a:t/>
            </a:r>
            <a:br>
              <a:rPr lang="de-CH" dirty="0" smtClean="0"/>
            </a:br>
            <a:endParaRPr lang="en-GB" sz="1600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101341" y="1220877"/>
            <a:ext cx="7208147" cy="3282747"/>
            <a:chOff x="101341" y="841879"/>
            <a:chExt cx="7208147" cy="3282747"/>
          </a:xfrm>
        </p:grpSpPr>
        <p:pic>
          <p:nvPicPr>
            <p:cNvPr id="20" name="Grafik 1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40" t="54385" r="55376" b="469"/>
            <a:stretch/>
          </p:blipFill>
          <p:spPr>
            <a:xfrm>
              <a:off x="3887945" y="1167060"/>
              <a:ext cx="3421543" cy="2957565"/>
            </a:xfrm>
            <a:prstGeom prst="rect">
              <a:avLst/>
            </a:prstGeom>
          </p:spPr>
        </p:pic>
        <p:pic>
          <p:nvPicPr>
            <p:cNvPr id="4" name="Grafik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15" t="54464" r="5341" b="390"/>
            <a:stretch/>
          </p:blipFill>
          <p:spPr>
            <a:xfrm>
              <a:off x="359594" y="1167061"/>
              <a:ext cx="3549291" cy="2957565"/>
            </a:xfrm>
            <a:prstGeom prst="rect">
              <a:avLst/>
            </a:prstGeom>
          </p:spPr>
        </p:pic>
        <p:cxnSp>
          <p:nvCxnSpPr>
            <p:cNvPr id="17" name="Gerader Verbinder 16"/>
            <p:cNvCxnSpPr/>
            <p:nvPr/>
          </p:nvCxnSpPr>
          <p:spPr bwMode="auto">
            <a:xfrm>
              <a:off x="667281" y="3502962"/>
              <a:ext cx="3194129" cy="604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Gerader Verbinder 18"/>
            <p:cNvCxnSpPr/>
            <p:nvPr/>
          </p:nvCxnSpPr>
          <p:spPr bwMode="auto">
            <a:xfrm>
              <a:off x="4194763" y="3503566"/>
              <a:ext cx="3057616" cy="905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25" name="Grafik 2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2" t="54645" r="97711" b="228"/>
            <a:stretch/>
          </p:blipFill>
          <p:spPr>
            <a:xfrm>
              <a:off x="101341" y="953835"/>
              <a:ext cx="205184" cy="2961146"/>
            </a:xfrm>
            <a:prstGeom prst="rect">
              <a:avLst/>
            </a:prstGeom>
          </p:spPr>
        </p:pic>
        <p:sp>
          <p:nvSpPr>
            <p:cNvPr id="26" name="Rechteck 25"/>
            <p:cNvSpPr/>
            <p:nvPr/>
          </p:nvSpPr>
          <p:spPr>
            <a:xfrm>
              <a:off x="1476196" y="841879"/>
              <a:ext cx="193912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indent="0">
                <a:buFont typeface="Arial" panose="020B0604020202020204" pitchFamily="34" charset="0"/>
                <a:buNone/>
              </a:pPr>
              <a:r>
                <a:rPr lang="de-CH" sz="1200" kern="0" dirty="0" smtClean="0"/>
                <a:t>Wind </a:t>
              </a:r>
              <a:r>
                <a:rPr lang="de-CH" sz="1200" kern="0" dirty="0" err="1" smtClean="0"/>
                <a:t>component</a:t>
              </a:r>
              <a:r>
                <a:rPr lang="de-CH" sz="1200" kern="0" dirty="0" smtClean="0"/>
                <a:t> U [m/s]</a:t>
              </a:r>
              <a:endParaRPr lang="de-CH" sz="1200" kern="0" dirty="0"/>
            </a:p>
          </p:txBody>
        </p:sp>
        <p:sp>
          <p:nvSpPr>
            <p:cNvPr id="27" name="Rechteck 26"/>
            <p:cNvSpPr/>
            <p:nvPr/>
          </p:nvSpPr>
          <p:spPr>
            <a:xfrm>
              <a:off x="4673503" y="844136"/>
              <a:ext cx="191961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indent="0">
                <a:buFont typeface="Arial" panose="020B0604020202020204" pitchFamily="34" charset="0"/>
                <a:buNone/>
              </a:pPr>
              <a:r>
                <a:rPr lang="de-CH" sz="1200" kern="0" dirty="0" smtClean="0"/>
                <a:t>Wind </a:t>
              </a:r>
              <a:r>
                <a:rPr lang="de-CH" sz="1200" kern="0" dirty="0" err="1" smtClean="0"/>
                <a:t>component</a:t>
              </a:r>
              <a:r>
                <a:rPr lang="de-CH" sz="1200" kern="0" dirty="0"/>
                <a:t> V  [m/s]</a:t>
              </a:r>
            </a:p>
          </p:txBody>
        </p:sp>
      </p:grpSp>
      <p:grpSp>
        <p:nvGrpSpPr>
          <p:cNvPr id="28" name="Gruppieren 27"/>
          <p:cNvGrpSpPr/>
          <p:nvPr/>
        </p:nvGrpSpPr>
        <p:grpSpPr>
          <a:xfrm>
            <a:off x="7443611" y="2491002"/>
            <a:ext cx="1419034" cy="1093375"/>
            <a:chOff x="7390445" y="1957637"/>
            <a:chExt cx="1419034" cy="1093375"/>
          </a:xfrm>
        </p:grpSpPr>
        <p:pic>
          <p:nvPicPr>
            <p:cNvPr id="29" name="Grafik 2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08" t="27614" r="2250" b="67197"/>
            <a:stretch/>
          </p:blipFill>
          <p:spPr>
            <a:xfrm>
              <a:off x="7390445" y="1957637"/>
              <a:ext cx="399546" cy="527776"/>
            </a:xfrm>
            <a:prstGeom prst="rect">
              <a:avLst/>
            </a:prstGeom>
          </p:spPr>
        </p:pic>
        <p:sp>
          <p:nvSpPr>
            <p:cNvPr id="30" name="Textfeld 29"/>
            <p:cNvSpPr txBox="1"/>
            <p:nvPr/>
          </p:nvSpPr>
          <p:spPr>
            <a:xfrm>
              <a:off x="7750700" y="1959940"/>
              <a:ext cx="105877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200" dirty="0" smtClean="0"/>
                <a:t>Analysis</a:t>
              </a:r>
            </a:p>
            <a:p>
              <a:r>
                <a:rPr lang="de-CH" sz="1200" dirty="0" smtClean="0"/>
                <a:t>First </a:t>
              </a:r>
              <a:r>
                <a:rPr lang="de-CH" sz="1200" dirty="0" err="1" smtClean="0"/>
                <a:t>Guess</a:t>
              </a:r>
              <a:endParaRPr lang="de-CH" sz="1200" dirty="0" smtClean="0"/>
            </a:p>
            <a:p>
              <a:endParaRPr lang="de-CH" sz="1200" dirty="0"/>
            </a:p>
            <a:p>
              <a:r>
                <a:rPr lang="de-CH" sz="1200" b="1" dirty="0"/>
                <a:t>w</a:t>
              </a:r>
              <a:r>
                <a:rPr lang="de-CH" sz="1200" b="1" dirty="0" smtClean="0"/>
                <a:t>/o</a:t>
              </a:r>
              <a:r>
                <a:rPr lang="de-CH" sz="1200" dirty="0" smtClean="0"/>
                <a:t> </a:t>
              </a:r>
              <a:r>
                <a:rPr lang="de-CH" sz="1200" dirty="0" err="1" smtClean="0"/>
                <a:t>Lidar</a:t>
              </a:r>
              <a:endParaRPr lang="de-CH" sz="1200" dirty="0" smtClean="0"/>
            </a:p>
            <a:p>
              <a:r>
                <a:rPr lang="de-CH" sz="1200" b="1" dirty="0" err="1">
                  <a:solidFill>
                    <a:srgbClr val="F0494A"/>
                  </a:solidFill>
                </a:rPr>
                <a:t>w</a:t>
              </a:r>
              <a:r>
                <a:rPr lang="de-CH" sz="1200" b="1" dirty="0" err="1" smtClean="0">
                  <a:solidFill>
                    <a:srgbClr val="F0494A"/>
                  </a:solidFill>
                </a:rPr>
                <a:t>ith</a:t>
              </a:r>
              <a:r>
                <a:rPr lang="de-CH" sz="1200" dirty="0" smtClean="0"/>
                <a:t> </a:t>
              </a:r>
              <a:r>
                <a:rPr lang="de-CH" sz="1200" dirty="0" err="1" smtClean="0">
                  <a:solidFill>
                    <a:srgbClr val="F0494A"/>
                  </a:solidFill>
                </a:rPr>
                <a:t>Lidar</a:t>
              </a:r>
              <a:endParaRPr lang="en-US" sz="1200" dirty="0">
                <a:solidFill>
                  <a:srgbClr val="F0494A"/>
                </a:solidFill>
              </a:endParaRPr>
            </a:p>
          </p:txBody>
        </p:sp>
        <p:pic>
          <p:nvPicPr>
            <p:cNvPr id="31" name="Grafik 3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08" t="36119" r="2250" b="58692"/>
            <a:stretch/>
          </p:blipFill>
          <p:spPr>
            <a:xfrm>
              <a:off x="7408493" y="2523236"/>
              <a:ext cx="399546" cy="527776"/>
            </a:xfrm>
            <a:prstGeom prst="rect">
              <a:avLst/>
            </a:prstGeom>
          </p:spPr>
        </p:pic>
      </p:grpSp>
      <p:sp>
        <p:nvSpPr>
          <p:cNvPr id="32" name="Textfeld 31"/>
          <p:cNvSpPr txBox="1"/>
          <p:nvPr/>
        </p:nvSpPr>
        <p:spPr>
          <a:xfrm>
            <a:off x="1170195" y="824719"/>
            <a:ext cx="5837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/>
              <a:t>KENDA-1 First </a:t>
            </a:r>
            <a:r>
              <a:rPr lang="de-CH" sz="1200" dirty="0" err="1"/>
              <a:t>Guess</a:t>
            </a:r>
            <a:r>
              <a:rPr lang="de-CH" sz="1200" dirty="0"/>
              <a:t> (FG) </a:t>
            </a:r>
            <a:r>
              <a:rPr lang="de-CH" sz="1200" dirty="0" err="1"/>
              <a:t>and</a:t>
            </a:r>
            <a:r>
              <a:rPr lang="de-CH" sz="1200" dirty="0"/>
              <a:t> Analysis (ANA</a:t>
            </a:r>
            <a:r>
              <a:rPr lang="de-CH" sz="1200" dirty="0" smtClean="0"/>
              <a:t>) </a:t>
            </a:r>
            <a:r>
              <a:rPr lang="de-CH" sz="1200" dirty="0" err="1" smtClean="0"/>
              <a:t>against</a:t>
            </a:r>
            <a:r>
              <a:rPr lang="de-CH" sz="1200" dirty="0" smtClean="0"/>
              <a:t> KLO </a:t>
            </a:r>
            <a:r>
              <a:rPr lang="de-CH" sz="1200" b="1" dirty="0"/>
              <a:t>W</a:t>
            </a:r>
            <a:r>
              <a:rPr lang="de-CH" sz="1200" b="1" dirty="0" smtClean="0"/>
              <a:t>ind Radar</a:t>
            </a:r>
            <a:endParaRPr lang="en-US" sz="1200" b="1" dirty="0">
              <a:solidFill>
                <a:srgbClr val="F049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09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ieren 31"/>
          <p:cNvGrpSpPr/>
          <p:nvPr/>
        </p:nvGrpSpPr>
        <p:grpSpPr>
          <a:xfrm>
            <a:off x="7125562" y="397813"/>
            <a:ext cx="1558916" cy="1157116"/>
            <a:chOff x="7426619" y="288033"/>
            <a:chExt cx="1558916" cy="1157116"/>
          </a:xfrm>
        </p:grpSpPr>
        <p:grpSp>
          <p:nvGrpSpPr>
            <p:cNvPr id="33" name="Gruppieren 32"/>
            <p:cNvGrpSpPr/>
            <p:nvPr/>
          </p:nvGrpSpPr>
          <p:grpSpPr>
            <a:xfrm>
              <a:off x="7467976" y="288033"/>
              <a:ext cx="1517559" cy="1157116"/>
              <a:chOff x="7467976" y="288033"/>
              <a:chExt cx="1517559" cy="1157116"/>
            </a:xfrm>
          </p:grpSpPr>
          <p:grpSp>
            <p:nvGrpSpPr>
              <p:cNvPr id="35" name="Gruppieren 34"/>
              <p:cNvGrpSpPr/>
              <p:nvPr/>
            </p:nvGrpSpPr>
            <p:grpSpPr>
              <a:xfrm>
                <a:off x="7467976" y="305842"/>
                <a:ext cx="1517559" cy="1139307"/>
                <a:chOff x="5667071" y="240632"/>
                <a:chExt cx="3035117" cy="2000713"/>
              </a:xfrm>
            </p:grpSpPr>
            <p:pic>
              <p:nvPicPr>
                <p:cNvPr id="39" name="Grafik 38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67071" y="240632"/>
                  <a:ext cx="3035117" cy="2000713"/>
                </a:xfrm>
                <a:prstGeom prst="rect">
                  <a:avLst/>
                </a:prstGeom>
              </p:spPr>
            </p:pic>
            <p:sp>
              <p:nvSpPr>
                <p:cNvPr id="40" name="Gleichschenkliges Dreieck 39"/>
                <p:cNvSpPr/>
                <p:nvPr/>
              </p:nvSpPr>
              <p:spPr bwMode="auto">
                <a:xfrm>
                  <a:off x="7303168" y="679784"/>
                  <a:ext cx="132347" cy="132348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1" name="Textfeld 40"/>
                <p:cNvSpPr txBox="1"/>
                <p:nvPr/>
              </p:nvSpPr>
              <p:spPr>
                <a:xfrm>
                  <a:off x="7291296" y="745958"/>
                  <a:ext cx="1298702" cy="486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CH" sz="600" b="1" dirty="0" smtClean="0"/>
                    <a:t>KLO </a:t>
                  </a:r>
                  <a:r>
                    <a:rPr lang="de-CH" sz="6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/ KLO_LIDAR</a:t>
                  </a:r>
                  <a:endParaRPr lang="en-US" sz="600" b="1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2" name="Gleichschenkliges Dreieck 41"/>
                <p:cNvSpPr/>
                <p:nvPr/>
              </p:nvSpPr>
              <p:spPr bwMode="auto">
                <a:xfrm>
                  <a:off x="6088106" y="1441910"/>
                  <a:ext cx="132347" cy="132348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36" name="Textfeld 35"/>
              <p:cNvSpPr txBox="1"/>
              <p:nvPr/>
            </p:nvSpPr>
            <p:spPr>
              <a:xfrm>
                <a:off x="8264103" y="288033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/>
                  <a:t>SHA</a:t>
                </a:r>
                <a:endParaRPr lang="en-US" sz="600" b="1" dirty="0"/>
              </a:p>
            </p:txBody>
          </p:sp>
          <p:sp>
            <p:nvSpPr>
              <p:cNvPr id="37" name="Textfeld 36"/>
              <p:cNvSpPr txBox="1"/>
              <p:nvPr/>
            </p:nvSpPr>
            <p:spPr>
              <a:xfrm>
                <a:off x="7808013" y="472699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/>
                  <a:t>GRE</a:t>
                </a:r>
                <a:endParaRPr lang="en-US" sz="600" b="1" dirty="0"/>
              </a:p>
            </p:txBody>
          </p:sp>
          <p:sp>
            <p:nvSpPr>
              <p:cNvPr id="38" name="Textfeld 37"/>
              <p:cNvSpPr txBox="1"/>
              <p:nvPr/>
            </p:nvSpPr>
            <p:spPr>
              <a:xfrm>
                <a:off x="7845361" y="757185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/>
                  <a:t>PAY</a:t>
                </a:r>
                <a:endParaRPr lang="en-US" sz="600" b="1" dirty="0"/>
              </a:p>
            </p:txBody>
          </p:sp>
        </p:grpSp>
        <p:sp>
          <p:nvSpPr>
            <p:cNvPr id="34" name="Textfeld 33"/>
            <p:cNvSpPr txBox="1"/>
            <p:nvPr/>
          </p:nvSpPr>
          <p:spPr>
            <a:xfrm>
              <a:off x="7426619" y="1025371"/>
              <a:ext cx="41874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600" b="1" dirty="0" smtClean="0">
                  <a:solidFill>
                    <a:schemeClr val="bg1">
                      <a:lumMod val="50000"/>
                    </a:schemeClr>
                  </a:solidFill>
                </a:rPr>
                <a:t>GVE</a:t>
              </a:r>
              <a:endParaRPr lang="en-US" sz="6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Assimilation </a:t>
            </a:r>
            <a:r>
              <a:rPr lang="de-CH" dirty="0" err="1" smtClean="0"/>
              <a:t>experiment</a:t>
            </a:r>
            <a:r>
              <a:rPr lang="de-CH" dirty="0"/>
              <a:t/>
            </a:r>
            <a:br>
              <a:rPr lang="de-CH" dirty="0"/>
            </a:b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8476" r="18532" b="47153"/>
          <a:stretch/>
        </p:blipFill>
        <p:spPr>
          <a:xfrm>
            <a:off x="2597318" y="1632382"/>
            <a:ext cx="2109609" cy="283394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5" t="8386" r="18638" b="47043"/>
          <a:stretch/>
        </p:blipFill>
        <p:spPr>
          <a:xfrm>
            <a:off x="4788526" y="1626367"/>
            <a:ext cx="2108850" cy="284092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4" t="8667" r="18692" b="47275"/>
          <a:stretch/>
        </p:blipFill>
        <p:spPr>
          <a:xfrm>
            <a:off x="90397" y="1642716"/>
            <a:ext cx="2418946" cy="281061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4" t="8435" r="18870" b="47138"/>
          <a:stretch/>
        </p:blipFill>
        <p:spPr>
          <a:xfrm>
            <a:off x="6968536" y="1633346"/>
            <a:ext cx="2084071" cy="2819981"/>
          </a:xfrm>
          <a:prstGeom prst="rect">
            <a:avLst/>
          </a:prstGeom>
        </p:spPr>
      </p:pic>
      <p:cxnSp>
        <p:nvCxnSpPr>
          <p:cNvPr id="43" name="Gerader Verbinder 42"/>
          <p:cNvCxnSpPr/>
          <p:nvPr/>
        </p:nvCxnSpPr>
        <p:spPr bwMode="auto">
          <a:xfrm flipV="1">
            <a:off x="356883" y="3936806"/>
            <a:ext cx="8695724" cy="85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feld 4"/>
          <p:cNvSpPr txBox="1"/>
          <p:nvPr/>
        </p:nvSpPr>
        <p:spPr>
          <a:xfrm>
            <a:off x="2703535" y="1224505"/>
            <a:ext cx="1852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 smtClean="0"/>
              <a:t>Schaffhausen</a:t>
            </a:r>
          </a:p>
          <a:p>
            <a:pPr algn="ctr"/>
            <a:r>
              <a:rPr lang="de-CH" sz="1200" dirty="0" smtClean="0"/>
              <a:t>(SHA)</a:t>
            </a:r>
            <a:endParaRPr lang="en-US" sz="1200" dirty="0"/>
          </a:p>
        </p:txBody>
      </p:sp>
      <p:sp>
        <p:nvSpPr>
          <p:cNvPr id="44" name="Textfeld 43"/>
          <p:cNvSpPr txBox="1"/>
          <p:nvPr/>
        </p:nvSpPr>
        <p:spPr>
          <a:xfrm>
            <a:off x="512246" y="1235708"/>
            <a:ext cx="1852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 smtClean="0"/>
              <a:t>Kloten</a:t>
            </a:r>
          </a:p>
          <a:p>
            <a:pPr algn="ctr"/>
            <a:r>
              <a:rPr lang="de-CH" sz="1200" dirty="0" smtClean="0"/>
              <a:t>(KLO)</a:t>
            </a:r>
            <a:endParaRPr lang="en-US" sz="1200" dirty="0"/>
          </a:p>
        </p:txBody>
      </p:sp>
      <p:sp>
        <p:nvSpPr>
          <p:cNvPr id="45" name="Textfeld 44"/>
          <p:cNvSpPr txBox="1"/>
          <p:nvPr/>
        </p:nvSpPr>
        <p:spPr>
          <a:xfrm>
            <a:off x="4926751" y="1235708"/>
            <a:ext cx="1852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 smtClean="0"/>
              <a:t>Grenchen</a:t>
            </a:r>
          </a:p>
          <a:p>
            <a:pPr algn="ctr"/>
            <a:r>
              <a:rPr lang="de-CH" sz="1200" dirty="0" smtClean="0"/>
              <a:t>(GRE)</a:t>
            </a:r>
            <a:endParaRPr lang="en-US" sz="1200" dirty="0"/>
          </a:p>
        </p:txBody>
      </p:sp>
      <p:sp>
        <p:nvSpPr>
          <p:cNvPr id="46" name="Textfeld 45"/>
          <p:cNvSpPr txBox="1"/>
          <p:nvPr/>
        </p:nvSpPr>
        <p:spPr>
          <a:xfrm>
            <a:off x="7091568" y="1229396"/>
            <a:ext cx="1852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 smtClean="0"/>
              <a:t>Payerne</a:t>
            </a:r>
          </a:p>
          <a:p>
            <a:pPr algn="ctr"/>
            <a:r>
              <a:rPr lang="de-CH" sz="1200" dirty="0" smtClean="0"/>
              <a:t>(PAY)</a:t>
            </a:r>
            <a:endParaRPr lang="en-US" sz="1200" dirty="0"/>
          </a:p>
        </p:txBody>
      </p:sp>
      <p:pic>
        <p:nvPicPr>
          <p:cNvPr id="47" name="Grafik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8" t="27614" r="2250" b="67197"/>
          <a:stretch/>
        </p:blipFill>
        <p:spPr>
          <a:xfrm>
            <a:off x="732018" y="738760"/>
            <a:ext cx="399546" cy="527776"/>
          </a:xfrm>
          <a:prstGeom prst="rect">
            <a:avLst/>
          </a:prstGeom>
        </p:spPr>
      </p:pic>
      <p:sp>
        <p:nvSpPr>
          <p:cNvPr id="48" name="Textfeld 47"/>
          <p:cNvSpPr txBox="1"/>
          <p:nvPr/>
        </p:nvSpPr>
        <p:spPr>
          <a:xfrm>
            <a:off x="1092273" y="741063"/>
            <a:ext cx="105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Analysis</a:t>
            </a:r>
          </a:p>
          <a:p>
            <a:r>
              <a:rPr lang="de-CH" sz="1200" dirty="0" smtClean="0"/>
              <a:t>First </a:t>
            </a:r>
            <a:r>
              <a:rPr lang="de-CH" sz="1200" dirty="0" err="1" smtClean="0"/>
              <a:t>Guess</a:t>
            </a:r>
            <a:endParaRPr lang="de-CH" sz="1200" dirty="0" smtClean="0"/>
          </a:p>
        </p:txBody>
      </p:sp>
      <p:pic>
        <p:nvPicPr>
          <p:cNvPr id="49" name="Grafik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8" t="36119" r="2250" b="58692"/>
          <a:stretch/>
        </p:blipFill>
        <p:spPr>
          <a:xfrm>
            <a:off x="2179704" y="724128"/>
            <a:ext cx="399546" cy="527776"/>
          </a:xfrm>
          <a:prstGeom prst="rect">
            <a:avLst/>
          </a:prstGeom>
        </p:spPr>
      </p:pic>
      <p:sp>
        <p:nvSpPr>
          <p:cNvPr id="50" name="Textfeld 49"/>
          <p:cNvSpPr txBox="1"/>
          <p:nvPr/>
        </p:nvSpPr>
        <p:spPr>
          <a:xfrm>
            <a:off x="3800279" y="762840"/>
            <a:ext cx="2997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/>
              <a:t>KENDA-1 First </a:t>
            </a:r>
            <a:r>
              <a:rPr lang="de-CH" sz="1200" dirty="0" err="1"/>
              <a:t>Guess</a:t>
            </a:r>
            <a:r>
              <a:rPr lang="de-CH" sz="1200" dirty="0"/>
              <a:t> (FG) </a:t>
            </a:r>
            <a:r>
              <a:rPr lang="de-CH" sz="1200" dirty="0" err="1"/>
              <a:t>and</a:t>
            </a:r>
            <a:r>
              <a:rPr lang="de-CH" sz="1200" dirty="0"/>
              <a:t> Analysis (</a:t>
            </a:r>
            <a:r>
              <a:rPr lang="de-CH" sz="1200" dirty="0" smtClean="0"/>
              <a:t>ANA) </a:t>
            </a:r>
            <a:r>
              <a:rPr lang="de-CH" sz="1200" dirty="0" err="1" smtClean="0"/>
              <a:t>against</a:t>
            </a:r>
            <a:r>
              <a:rPr lang="de-CH" sz="1200" dirty="0" smtClean="0"/>
              <a:t> all </a:t>
            </a:r>
            <a:r>
              <a:rPr lang="de-CH" sz="1200" b="1" dirty="0" smtClean="0"/>
              <a:t>Wind Radars</a:t>
            </a:r>
            <a:endParaRPr lang="en-US" sz="1200" b="1" dirty="0">
              <a:solidFill>
                <a:srgbClr val="F0494A"/>
              </a:solidFill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2528437" y="724128"/>
            <a:ext cx="105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b="1" dirty="0" smtClean="0"/>
              <a:t>w/o</a:t>
            </a:r>
            <a:r>
              <a:rPr lang="de-CH" sz="1200" dirty="0" smtClean="0"/>
              <a:t> </a:t>
            </a:r>
            <a:r>
              <a:rPr lang="de-CH" sz="1200" dirty="0" err="1" smtClean="0"/>
              <a:t>Lidar</a:t>
            </a:r>
            <a:endParaRPr lang="de-CH" sz="1200" dirty="0" smtClean="0"/>
          </a:p>
          <a:p>
            <a:r>
              <a:rPr lang="de-CH" sz="1200" b="1" dirty="0" err="1">
                <a:solidFill>
                  <a:srgbClr val="F0494A"/>
                </a:solidFill>
              </a:rPr>
              <a:t>w</a:t>
            </a:r>
            <a:r>
              <a:rPr lang="de-CH" sz="1200" b="1" dirty="0" err="1" smtClean="0">
                <a:solidFill>
                  <a:srgbClr val="F0494A"/>
                </a:solidFill>
              </a:rPr>
              <a:t>ith</a:t>
            </a:r>
            <a:r>
              <a:rPr lang="de-CH" sz="1200" dirty="0" smtClean="0"/>
              <a:t> </a:t>
            </a:r>
            <a:r>
              <a:rPr lang="de-CH" sz="1200" dirty="0" err="1" smtClean="0">
                <a:solidFill>
                  <a:srgbClr val="F0494A"/>
                </a:solidFill>
              </a:rPr>
              <a:t>Lidar</a:t>
            </a:r>
            <a:endParaRPr lang="en-US" sz="1200" dirty="0">
              <a:solidFill>
                <a:srgbClr val="F0494A"/>
              </a:solidFill>
            </a:endParaRPr>
          </a:p>
        </p:txBody>
      </p:sp>
      <p:pic>
        <p:nvPicPr>
          <p:cNvPr id="58" name="Grafik 5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" t="23577" r="97925" b="56630"/>
          <a:stretch/>
        </p:blipFill>
        <p:spPr>
          <a:xfrm>
            <a:off x="0" y="2527834"/>
            <a:ext cx="153423" cy="1019514"/>
          </a:xfrm>
          <a:prstGeom prst="rect">
            <a:avLst/>
          </a:prstGeom>
        </p:spPr>
      </p:pic>
      <p:pic>
        <p:nvPicPr>
          <p:cNvPr id="59" name="Grafik 5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7" t="52599" r="68875" b="45376"/>
          <a:stretch/>
        </p:blipFill>
        <p:spPr>
          <a:xfrm>
            <a:off x="4240625" y="4502695"/>
            <a:ext cx="1058638" cy="171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167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ieren 31"/>
          <p:cNvGrpSpPr/>
          <p:nvPr/>
        </p:nvGrpSpPr>
        <p:grpSpPr>
          <a:xfrm>
            <a:off x="7125562" y="397813"/>
            <a:ext cx="1558916" cy="1157116"/>
            <a:chOff x="7426619" y="288033"/>
            <a:chExt cx="1558916" cy="1157116"/>
          </a:xfrm>
        </p:grpSpPr>
        <p:grpSp>
          <p:nvGrpSpPr>
            <p:cNvPr id="33" name="Gruppieren 32"/>
            <p:cNvGrpSpPr/>
            <p:nvPr/>
          </p:nvGrpSpPr>
          <p:grpSpPr>
            <a:xfrm>
              <a:off x="7467976" y="288033"/>
              <a:ext cx="1517559" cy="1157116"/>
              <a:chOff x="7467976" y="288033"/>
              <a:chExt cx="1517559" cy="1157116"/>
            </a:xfrm>
          </p:grpSpPr>
          <p:grpSp>
            <p:nvGrpSpPr>
              <p:cNvPr id="35" name="Gruppieren 34"/>
              <p:cNvGrpSpPr/>
              <p:nvPr/>
            </p:nvGrpSpPr>
            <p:grpSpPr>
              <a:xfrm>
                <a:off x="7467976" y="305842"/>
                <a:ext cx="1517559" cy="1139307"/>
                <a:chOff x="5667071" y="240632"/>
                <a:chExt cx="3035117" cy="2000713"/>
              </a:xfrm>
            </p:grpSpPr>
            <p:pic>
              <p:nvPicPr>
                <p:cNvPr id="39" name="Grafik 38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67071" y="240632"/>
                  <a:ext cx="3035117" cy="2000713"/>
                </a:xfrm>
                <a:prstGeom prst="rect">
                  <a:avLst/>
                </a:prstGeom>
              </p:spPr>
            </p:pic>
            <p:sp>
              <p:nvSpPr>
                <p:cNvPr id="40" name="Gleichschenkliges Dreieck 39"/>
                <p:cNvSpPr/>
                <p:nvPr/>
              </p:nvSpPr>
              <p:spPr bwMode="auto">
                <a:xfrm>
                  <a:off x="7303168" y="679784"/>
                  <a:ext cx="132347" cy="132348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1" name="Textfeld 40"/>
                <p:cNvSpPr txBox="1"/>
                <p:nvPr/>
              </p:nvSpPr>
              <p:spPr>
                <a:xfrm>
                  <a:off x="7291296" y="745958"/>
                  <a:ext cx="1298702" cy="486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CH" sz="600" b="1" dirty="0" smtClean="0"/>
                    <a:t>KLO </a:t>
                  </a:r>
                  <a:r>
                    <a:rPr lang="de-CH" sz="6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/ KLO_LIDAR</a:t>
                  </a:r>
                  <a:endParaRPr lang="en-US" sz="600" b="1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42" name="Gleichschenkliges Dreieck 41"/>
                <p:cNvSpPr/>
                <p:nvPr/>
              </p:nvSpPr>
              <p:spPr bwMode="auto">
                <a:xfrm>
                  <a:off x="6088106" y="1441910"/>
                  <a:ext cx="132347" cy="132348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36" name="Textfeld 35"/>
              <p:cNvSpPr txBox="1"/>
              <p:nvPr/>
            </p:nvSpPr>
            <p:spPr>
              <a:xfrm>
                <a:off x="8264103" y="288033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/>
                  <a:t>SHA</a:t>
                </a:r>
                <a:endParaRPr lang="en-US" sz="600" b="1" dirty="0"/>
              </a:p>
            </p:txBody>
          </p:sp>
          <p:sp>
            <p:nvSpPr>
              <p:cNvPr id="37" name="Textfeld 36"/>
              <p:cNvSpPr txBox="1"/>
              <p:nvPr/>
            </p:nvSpPr>
            <p:spPr>
              <a:xfrm>
                <a:off x="7808013" y="472699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/>
                  <a:t>GRE</a:t>
                </a:r>
                <a:endParaRPr lang="en-US" sz="600" b="1" dirty="0"/>
              </a:p>
            </p:txBody>
          </p:sp>
          <p:sp>
            <p:nvSpPr>
              <p:cNvPr id="38" name="Textfeld 37"/>
              <p:cNvSpPr txBox="1"/>
              <p:nvPr/>
            </p:nvSpPr>
            <p:spPr>
              <a:xfrm>
                <a:off x="7845361" y="757185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/>
                  <a:t>PAY</a:t>
                </a:r>
                <a:endParaRPr lang="en-US" sz="600" b="1" dirty="0"/>
              </a:p>
            </p:txBody>
          </p:sp>
        </p:grpSp>
        <p:sp>
          <p:nvSpPr>
            <p:cNvPr id="34" name="Textfeld 33"/>
            <p:cNvSpPr txBox="1"/>
            <p:nvPr/>
          </p:nvSpPr>
          <p:spPr>
            <a:xfrm>
              <a:off x="7426619" y="1025371"/>
              <a:ext cx="41874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600" b="1" dirty="0" smtClean="0">
                  <a:solidFill>
                    <a:schemeClr val="bg1">
                      <a:lumMod val="50000"/>
                    </a:schemeClr>
                  </a:solidFill>
                </a:rPr>
                <a:t>GVE</a:t>
              </a:r>
              <a:endParaRPr lang="en-US" sz="6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Assimilation </a:t>
            </a:r>
            <a:r>
              <a:rPr lang="de-CH" dirty="0" err="1" smtClean="0"/>
              <a:t>experiment</a:t>
            </a:r>
            <a:r>
              <a:rPr lang="de-CH" dirty="0" smtClean="0"/>
              <a:t> SUMMER</a:t>
            </a:r>
            <a:r>
              <a:rPr lang="de-CH" dirty="0"/>
              <a:t/>
            </a:r>
            <a:br>
              <a:rPr lang="de-CH" dirty="0"/>
            </a:br>
            <a:endParaRPr lang="en-US" dirty="0"/>
          </a:p>
        </p:txBody>
      </p:sp>
      <p:cxnSp>
        <p:nvCxnSpPr>
          <p:cNvPr id="43" name="Gerader Verbinder 42"/>
          <p:cNvCxnSpPr/>
          <p:nvPr/>
        </p:nvCxnSpPr>
        <p:spPr bwMode="auto">
          <a:xfrm flipV="1">
            <a:off x="356883" y="3936806"/>
            <a:ext cx="8695724" cy="85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feld 4"/>
          <p:cNvSpPr txBox="1"/>
          <p:nvPr/>
        </p:nvSpPr>
        <p:spPr>
          <a:xfrm>
            <a:off x="2685124" y="1224505"/>
            <a:ext cx="1852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 smtClean="0"/>
              <a:t>Schaffhausen</a:t>
            </a:r>
          </a:p>
          <a:p>
            <a:pPr algn="ctr"/>
            <a:r>
              <a:rPr lang="de-CH" sz="1200" dirty="0" smtClean="0"/>
              <a:t>(SHA)</a:t>
            </a:r>
            <a:endParaRPr lang="en-US" sz="1200" dirty="0"/>
          </a:p>
        </p:txBody>
      </p:sp>
      <p:sp>
        <p:nvSpPr>
          <p:cNvPr id="44" name="Textfeld 43"/>
          <p:cNvSpPr txBox="1"/>
          <p:nvPr/>
        </p:nvSpPr>
        <p:spPr>
          <a:xfrm>
            <a:off x="512246" y="1235708"/>
            <a:ext cx="1852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 smtClean="0"/>
              <a:t>Kloten</a:t>
            </a:r>
          </a:p>
          <a:p>
            <a:pPr algn="ctr"/>
            <a:r>
              <a:rPr lang="de-CH" sz="1200" dirty="0" smtClean="0"/>
              <a:t>(KLO)</a:t>
            </a:r>
            <a:endParaRPr lang="en-US" sz="1200" dirty="0"/>
          </a:p>
        </p:txBody>
      </p:sp>
      <p:sp>
        <p:nvSpPr>
          <p:cNvPr id="45" name="Textfeld 44"/>
          <p:cNvSpPr txBox="1"/>
          <p:nvPr/>
        </p:nvSpPr>
        <p:spPr>
          <a:xfrm>
            <a:off x="4902203" y="1235708"/>
            <a:ext cx="1852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 smtClean="0"/>
              <a:t>Grenchen</a:t>
            </a:r>
          </a:p>
          <a:p>
            <a:pPr algn="ctr"/>
            <a:r>
              <a:rPr lang="de-CH" sz="1200" dirty="0" smtClean="0"/>
              <a:t>(GRE)</a:t>
            </a:r>
            <a:endParaRPr lang="en-US" sz="1200" dirty="0"/>
          </a:p>
        </p:txBody>
      </p:sp>
      <p:sp>
        <p:nvSpPr>
          <p:cNvPr id="46" name="Textfeld 45"/>
          <p:cNvSpPr txBox="1"/>
          <p:nvPr/>
        </p:nvSpPr>
        <p:spPr>
          <a:xfrm>
            <a:off x="7091568" y="1229396"/>
            <a:ext cx="1852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1200" dirty="0" smtClean="0"/>
              <a:t>Payerne</a:t>
            </a:r>
          </a:p>
          <a:p>
            <a:pPr algn="ctr"/>
            <a:r>
              <a:rPr lang="de-CH" sz="1200" dirty="0" smtClean="0"/>
              <a:t>(PAY)</a:t>
            </a:r>
            <a:endParaRPr lang="en-US" sz="1200" dirty="0"/>
          </a:p>
        </p:txBody>
      </p:sp>
      <p:pic>
        <p:nvPicPr>
          <p:cNvPr id="47" name="Grafik 4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8" t="27614" r="2250" b="67197"/>
          <a:stretch/>
        </p:blipFill>
        <p:spPr>
          <a:xfrm>
            <a:off x="732018" y="738760"/>
            <a:ext cx="399546" cy="527776"/>
          </a:xfrm>
          <a:prstGeom prst="rect">
            <a:avLst/>
          </a:prstGeom>
        </p:spPr>
      </p:pic>
      <p:sp>
        <p:nvSpPr>
          <p:cNvPr id="48" name="Textfeld 47"/>
          <p:cNvSpPr txBox="1"/>
          <p:nvPr/>
        </p:nvSpPr>
        <p:spPr>
          <a:xfrm>
            <a:off x="1092273" y="741063"/>
            <a:ext cx="105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Analysis</a:t>
            </a:r>
          </a:p>
          <a:p>
            <a:r>
              <a:rPr lang="de-CH" sz="1200" dirty="0" smtClean="0"/>
              <a:t>First </a:t>
            </a:r>
            <a:r>
              <a:rPr lang="de-CH" sz="1200" dirty="0" err="1" smtClean="0"/>
              <a:t>Guess</a:t>
            </a:r>
            <a:endParaRPr lang="de-CH" sz="1200" dirty="0" smtClean="0"/>
          </a:p>
        </p:txBody>
      </p:sp>
      <p:pic>
        <p:nvPicPr>
          <p:cNvPr id="49" name="Grafik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8" t="36119" r="2250" b="58692"/>
          <a:stretch/>
        </p:blipFill>
        <p:spPr>
          <a:xfrm>
            <a:off x="2179704" y="724128"/>
            <a:ext cx="399546" cy="527776"/>
          </a:xfrm>
          <a:prstGeom prst="rect">
            <a:avLst/>
          </a:prstGeom>
        </p:spPr>
      </p:pic>
      <p:sp>
        <p:nvSpPr>
          <p:cNvPr id="50" name="Textfeld 49"/>
          <p:cNvSpPr txBox="1"/>
          <p:nvPr/>
        </p:nvSpPr>
        <p:spPr>
          <a:xfrm>
            <a:off x="3800279" y="762840"/>
            <a:ext cx="29979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/>
              <a:t>KENDA-1 First </a:t>
            </a:r>
            <a:r>
              <a:rPr lang="de-CH" sz="1200" dirty="0" err="1"/>
              <a:t>Guess</a:t>
            </a:r>
            <a:r>
              <a:rPr lang="de-CH" sz="1200" dirty="0"/>
              <a:t> (FG) </a:t>
            </a:r>
            <a:r>
              <a:rPr lang="de-CH" sz="1200" dirty="0" err="1"/>
              <a:t>and</a:t>
            </a:r>
            <a:r>
              <a:rPr lang="de-CH" sz="1200" dirty="0"/>
              <a:t> Analysis (</a:t>
            </a:r>
            <a:r>
              <a:rPr lang="de-CH" sz="1200" dirty="0" smtClean="0"/>
              <a:t>ANA) </a:t>
            </a:r>
            <a:r>
              <a:rPr lang="de-CH" sz="1200" dirty="0" err="1" smtClean="0"/>
              <a:t>against</a:t>
            </a:r>
            <a:r>
              <a:rPr lang="de-CH" sz="1200" dirty="0" smtClean="0"/>
              <a:t> all </a:t>
            </a:r>
            <a:r>
              <a:rPr lang="de-CH" sz="1200" b="1" dirty="0" smtClean="0"/>
              <a:t>Wind Radars</a:t>
            </a:r>
            <a:endParaRPr lang="en-US" sz="1200" b="1" dirty="0">
              <a:solidFill>
                <a:srgbClr val="F0494A"/>
              </a:solidFill>
            </a:endParaRPr>
          </a:p>
        </p:txBody>
      </p:sp>
      <p:sp>
        <p:nvSpPr>
          <p:cNvPr id="51" name="Textfeld 50"/>
          <p:cNvSpPr txBox="1"/>
          <p:nvPr/>
        </p:nvSpPr>
        <p:spPr>
          <a:xfrm>
            <a:off x="2528437" y="724128"/>
            <a:ext cx="1058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b="1" dirty="0" smtClean="0"/>
              <a:t>w/o</a:t>
            </a:r>
            <a:r>
              <a:rPr lang="de-CH" sz="1200" dirty="0" smtClean="0"/>
              <a:t> </a:t>
            </a:r>
            <a:r>
              <a:rPr lang="de-CH" sz="1200" dirty="0" err="1" smtClean="0"/>
              <a:t>Lidar</a:t>
            </a:r>
            <a:endParaRPr lang="de-CH" sz="1200" dirty="0" smtClean="0"/>
          </a:p>
          <a:p>
            <a:r>
              <a:rPr lang="de-CH" sz="1200" b="1" dirty="0" err="1">
                <a:solidFill>
                  <a:srgbClr val="F0494A"/>
                </a:solidFill>
              </a:rPr>
              <a:t>w</a:t>
            </a:r>
            <a:r>
              <a:rPr lang="de-CH" sz="1200" b="1" dirty="0" err="1" smtClean="0">
                <a:solidFill>
                  <a:srgbClr val="F0494A"/>
                </a:solidFill>
              </a:rPr>
              <a:t>ith</a:t>
            </a:r>
            <a:r>
              <a:rPr lang="de-CH" sz="1200" dirty="0" smtClean="0"/>
              <a:t> </a:t>
            </a:r>
            <a:r>
              <a:rPr lang="de-CH" sz="1200" dirty="0" err="1" smtClean="0">
                <a:solidFill>
                  <a:srgbClr val="F0494A"/>
                </a:solidFill>
              </a:rPr>
              <a:t>Lidar</a:t>
            </a:r>
            <a:endParaRPr lang="en-US" sz="1200" dirty="0">
              <a:solidFill>
                <a:srgbClr val="F0494A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2" t="8911" r="18561" b="47382"/>
          <a:stretch/>
        </p:blipFill>
        <p:spPr>
          <a:xfrm>
            <a:off x="6934711" y="1669240"/>
            <a:ext cx="2117896" cy="278957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36" t="9438" r="18655" b="47520"/>
          <a:stretch/>
        </p:blipFill>
        <p:spPr>
          <a:xfrm>
            <a:off x="4740441" y="1696453"/>
            <a:ext cx="2132119" cy="2759068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48" t="9001" r="18469" b="47493"/>
          <a:stretch/>
        </p:blipFill>
        <p:spPr>
          <a:xfrm>
            <a:off x="2552834" y="1669240"/>
            <a:ext cx="2136114" cy="2786281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3" t="8920" r="18561" b="47165"/>
          <a:stretch/>
        </p:blipFill>
        <p:spPr>
          <a:xfrm>
            <a:off x="104596" y="1660359"/>
            <a:ext cx="2412000" cy="2795162"/>
          </a:xfrm>
          <a:prstGeom prst="rect">
            <a:avLst/>
          </a:prstGeom>
        </p:spPr>
      </p:pic>
      <p:pic>
        <p:nvPicPr>
          <p:cNvPr id="52" name="Grafik 5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8" t="23577" r="97925" b="56630"/>
          <a:stretch/>
        </p:blipFill>
        <p:spPr>
          <a:xfrm>
            <a:off x="0" y="2527834"/>
            <a:ext cx="153423" cy="1019514"/>
          </a:xfrm>
          <a:prstGeom prst="rect">
            <a:avLst/>
          </a:prstGeom>
        </p:spPr>
      </p:pic>
      <p:pic>
        <p:nvPicPr>
          <p:cNvPr id="53" name="Grafik 5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7" t="52599" r="68875" b="45376"/>
          <a:stretch/>
        </p:blipFill>
        <p:spPr>
          <a:xfrm>
            <a:off x="4240625" y="4502695"/>
            <a:ext cx="1058638" cy="171396"/>
          </a:xfrm>
          <a:prstGeom prst="rect">
            <a:avLst/>
          </a:prstGeom>
        </p:spPr>
      </p:pic>
      <p:cxnSp>
        <p:nvCxnSpPr>
          <p:cNvPr id="54" name="Gerader Verbinder 53"/>
          <p:cNvCxnSpPr/>
          <p:nvPr/>
        </p:nvCxnSpPr>
        <p:spPr bwMode="auto">
          <a:xfrm flipV="1">
            <a:off x="392579" y="3939429"/>
            <a:ext cx="8695724" cy="85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6">
                <a:lumMod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0775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Operational COSMO-1E</a:t>
            </a:r>
            <a:br>
              <a:rPr lang="de-CH" dirty="0" smtClean="0"/>
            </a:br>
            <a:r>
              <a:rPr lang="de-CH" sz="1600" dirty="0" smtClean="0"/>
              <a:t>Wind Radar Schaffhausen (SHA</a:t>
            </a:r>
            <a:r>
              <a:rPr lang="de-CH" sz="1600" dirty="0" smtClean="0"/>
              <a:t>)</a:t>
            </a:r>
            <a:br>
              <a:rPr lang="de-CH" sz="1600" dirty="0" smtClean="0"/>
            </a:br>
            <a:r>
              <a:rPr lang="de-CH" sz="1200" dirty="0" smtClean="0"/>
              <a:t>22.07.2020 </a:t>
            </a:r>
            <a:r>
              <a:rPr lang="de-CH" sz="1200" dirty="0"/>
              <a:t>– 01.09.2020, All </a:t>
            </a:r>
            <a:r>
              <a:rPr lang="de-CH" sz="1200" dirty="0" err="1"/>
              <a:t>intitialization</a:t>
            </a:r>
            <a:r>
              <a:rPr lang="de-CH" sz="1200" dirty="0"/>
              <a:t> </a:t>
            </a:r>
            <a:r>
              <a:rPr lang="de-CH" sz="1200" dirty="0" err="1"/>
              <a:t>times</a:t>
            </a:r>
            <a:r>
              <a:rPr lang="de-CH" sz="1200" dirty="0"/>
              <a:t> (00, 03, 06, 09, 12, 15, 18, 21)</a:t>
            </a:r>
            <a:endParaRPr lang="en-US" sz="12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" r="72358" b="45614"/>
          <a:stretch/>
        </p:blipFill>
        <p:spPr>
          <a:xfrm>
            <a:off x="120882" y="1483135"/>
            <a:ext cx="2041052" cy="273600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" t="53918" r="72370" b="-234"/>
          <a:stretch/>
        </p:blipFill>
        <p:spPr>
          <a:xfrm>
            <a:off x="4000013" y="1509190"/>
            <a:ext cx="1571750" cy="2736000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86" t="7832" r="22626" b="45852"/>
          <a:stretch/>
        </p:blipFill>
        <p:spPr>
          <a:xfrm>
            <a:off x="2236038" y="1465086"/>
            <a:ext cx="1660450" cy="2736000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34" t="54037" r="11272" b="-353"/>
          <a:stretch/>
        </p:blipFill>
        <p:spPr>
          <a:xfrm>
            <a:off x="5668709" y="1515206"/>
            <a:ext cx="2502762" cy="2736000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7125562" y="397813"/>
            <a:ext cx="1558916" cy="1157116"/>
            <a:chOff x="7426619" y="288033"/>
            <a:chExt cx="1558916" cy="1157116"/>
          </a:xfrm>
        </p:grpSpPr>
        <p:grpSp>
          <p:nvGrpSpPr>
            <p:cNvPr id="16" name="Gruppieren 15"/>
            <p:cNvGrpSpPr/>
            <p:nvPr/>
          </p:nvGrpSpPr>
          <p:grpSpPr>
            <a:xfrm>
              <a:off x="7467976" y="288033"/>
              <a:ext cx="1517559" cy="1157116"/>
              <a:chOff x="7467976" y="288033"/>
              <a:chExt cx="1517559" cy="1157116"/>
            </a:xfrm>
          </p:grpSpPr>
          <p:grpSp>
            <p:nvGrpSpPr>
              <p:cNvPr id="18" name="Gruppieren 17"/>
              <p:cNvGrpSpPr/>
              <p:nvPr/>
            </p:nvGrpSpPr>
            <p:grpSpPr>
              <a:xfrm>
                <a:off x="7467976" y="305842"/>
                <a:ext cx="1517559" cy="1139307"/>
                <a:chOff x="5667071" y="240632"/>
                <a:chExt cx="3035117" cy="2000713"/>
              </a:xfrm>
            </p:grpSpPr>
            <p:pic>
              <p:nvPicPr>
                <p:cNvPr id="22" name="Grafik 21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67071" y="240632"/>
                  <a:ext cx="3035117" cy="2000713"/>
                </a:xfrm>
                <a:prstGeom prst="rect">
                  <a:avLst/>
                </a:prstGeom>
              </p:spPr>
            </p:pic>
            <p:sp>
              <p:nvSpPr>
                <p:cNvPr id="23" name="Gleichschenkliges Dreieck 22"/>
                <p:cNvSpPr/>
                <p:nvPr/>
              </p:nvSpPr>
              <p:spPr bwMode="auto">
                <a:xfrm>
                  <a:off x="7303168" y="679784"/>
                  <a:ext cx="132347" cy="132348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4" name="Textfeld 23"/>
                <p:cNvSpPr txBox="1"/>
                <p:nvPr/>
              </p:nvSpPr>
              <p:spPr>
                <a:xfrm>
                  <a:off x="7291296" y="745958"/>
                  <a:ext cx="1298702" cy="486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CH" sz="6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KLO / KLO_LIDAR</a:t>
                  </a:r>
                  <a:endParaRPr lang="en-US" sz="600" b="1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25" name="Gleichschenkliges Dreieck 24"/>
                <p:cNvSpPr/>
                <p:nvPr/>
              </p:nvSpPr>
              <p:spPr bwMode="auto">
                <a:xfrm>
                  <a:off x="6088106" y="1441910"/>
                  <a:ext cx="132347" cy="132348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9" name="Textfeld 18"/>
              <p:cNvSpPr txBox="1"/>
              <p:nvPr/>
            </p:nvSpPr>
            <p:spPr>
              <a:xfrm>
                <a:off x="8264103" y="288033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/>
                  <a:t>SHA</a:t>
                </a:r>
                <a:endParaRPr lang="en-US" sz="600" b="1" dirty="0"/>
              </a:p>
            </p:txBody>
          </p:sp>
          <p:sp>
            <p:nvSpPr>
              <p:cNvPr id="20" name="Textfeld 19"/>
              <p:cNvSpPr txBox="1"/>
              <p:nvPr/>
            </p:nvSpPr>
            <p:spPr>
              <a:xfrm>
                <a:off x="7808013" y="472699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GRE</a:t>
                </a:r>
                <a:endParaRPr lang="en-US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1" name="Textfeld 20"/>
              <p:cNvSpPr txBox="1"/>
              <p:nvPr/>
            </p:nvSpPr>
            <p:spPr>
              <a:xfrm>
                <a:off x="7845361" y="757185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PAY</a:t>
                </a:r>
                <a:endParaRPr lang="en-US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7" name="Textfeld 16"/>
            <p:cNvSpPr txBox="1"/>
            <p:nvPr/>
          </p:nvSpPr>
          <p:spPr>
            <a:xfrm>
              <a:off x="7426619" y="1025371"/>
              <a:ext cx="41874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600" b="1" dirty="0" smtClean="0">
                  <a:solidFill>
                    <a:schemeClr val="bg1">
                      <a:lumMod val="50000"/>
                    </a:schemeClr>
                  </a:solidFill>
                </a:rPr>
                <a:t>GVE</a:t>
              </a:r>
              <a:endParaRPr lang="en-US" sz="6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45" t="63808" r="3416" b="18702"/>
          <a:stretch/>
        </p:blipFill>
        <p:spPr>
          <a:xfrm>
            <a:off x="8160627" y="1995107"/>
            <a:ext cx="883794" cy="16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55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Operational COSMO-1E</a:t>
            </a:r>
            <a:br>
              <a:rPr lang="de-CH" dirty="0" smtClean="0"/>
            </a:br>
            <a:r>
              <a:rPr lang="de-CH" sz="1600" dirty="0" smtClean="0"/>
              <a:t>Wind Radar Payerne (</a:t>
            </a:r>
            <a:r>
              <a:rPr lang="de-CH" sz="1600" dirty="0"/>
              <a:t>PAY)</a:t>
            </a:r>
            <a:br>
              <a:rPr lang="de-CH" sz="1600" dirty="0"/>
            </a:br>
            <a:r>
              <a:rPr lang="de-CH" sz="1200" dirty="0" smtClean="0"/>
              <a:t>22.07.2020 </a:t>
            </a:r>
            <a:r>
              <a:rPr lang="de-CH" sz="1200" dirty="0"/>
              <a:t>– 01.09.2020, All </a:t>
            </a:r>
            <a:r>
              <a:rPr lang="de-CH" sz="1200" dirty="0" err="1"/>
              <a:t>intitialization</a:t>
            </a:r>
            <a:r>
              <a:rPr lang="de-CH" sz="1200" dirty="0"/>
              <a:t> </a:t>
            </a:r>
            <a:r>
              <a:rPr lang="de-CH" sz="1200" dirty="0" err="1"/>
              <a:t>times</a:t>
            </a:r>
            <a:r>
              <a:rPr lang="de-CH" sz="1200" dirty="0"/>
              <a:t> (00, 03, 06, 09, 12, 15, 18, 21)</a:t>
            </a:r>
            <a:endParaRPr lang="en-US" sz="1200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45" t="63808" r="3416" b="18702"/>
          <a:stretch/>
        </p:blipFill>
        <p:spPr>
          <a:xfrm>
            <a:off x="8160627" y="1995107"/>
            <a:ext cx="883794" cy="1662375"/>
          </a:xfrm>
          <a:prstGeom prst="rect">
            <a:avLst/>
          </a:prstGeom>
        </p:spPr>
      </p:pic>
      <p:grpSp>
        <p:nvGrpSpPr>
          <p:cNvPr id="15" name="Gruppieren 14"/>
          <p:cNvGrpSpPr/>
          <p:nvPr/>
        </p:nvGrpSpPr>
        <p:grpSpPr>
          <a:xfrm>
            <a:off x="7125562" y="397813"/>
            <a:ext cx="1558916" cy="1157116"/>
            <a:chOff x="7426619" y="288033"/>
            <a:chExt cx="1558916" cy="1157116"/>
          </a:xfrm>
        </p:grpSpPr>
        <p:grpSp>
          <p:nvGrpSpPr>
            <p:cNvPr id="16" name="Gruppieren 15"/>
            <p:cNvGrpSpPr/>
            <p:nvPr/>
          </p:nvGrpSpPr>
          <p:grpSpPr>
            <a:xfrm>
              <a:off x="7467976" y="288033"/>
              <a:ext cx="1517559" cy="1157116"/>
              <a:chOff x="7467976" y="288033"/>
              <a:chExt cx="1517559" cy="1157116"/>
            </a:xfrm>
          </p:grpSpPr>
          <p:grpSp>
            <p:nvGrpSpPr>
              <p:cNvPr id="18" name="Gruppieren 17"/>
              <p:cNvGrpSpPr/>
              <p:nvPr/>
            </p:nvGrpSpPr>
            <p:grpSpPr>
              <a:xfrm>
                <a:off x="7467976" y="305842"/>
                <a:ext cx="1517559" cy="1139307"/>
                <a:chOff x="5667071" y="240632"/>
                <a:chExt cx="3035117" cy="2000713"/>
              </a:xfrm>
            </p:grpSpPr>
            <p:pic>
              <p:nvPicPr>
                <p:cNvPr id="22" name="Grafik 21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67071" y="240632"/>
                  <a:ext cx="3035117" cy="2000713"/>
                </a:xfrm>
                <a:prstGeom prst="rect">
                  <a:avLst/>
                </a:prstGeom>
              </p:spPr>
            </p:pic>
            <p:sp>
              <p:nvSpPr>
                <p:cNvPr id="23" name="Gleichschenkliges Dreieck 22"/>
                <p:cNvSpPr/>
                <p:nvPr/>
              </p:nvSpPr>
              <p:spPr bwMode="auto">
                <a:xfrm>
                  <a:off x="7303168" y="679784"/>
                  <a:ext cx="132347" cy="132348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4" name="Textfeld 23"/>
                <p:cNvSpPr txBox="1"/>
                <p:nvPr/>
              </p:nvSpPr>
              <p:spPr>
                <a:xfrm>
                  <a:off x="7291296" y="745958"/>
                  <a:ext cx="1298702" cy="486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CH" sz="6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KLO / KLO_LIDAR</a:t>
                  </a:r>
                  <a:endParaRPr lang="en-US" sz="600" b="1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25" name="Gleichschenkliges Dreieck 24"/>
                <p:cNvSpPr/>
                <p:nvPr/>
              </p:nvSpPr>
              <p:spPr bwMode="auto">
                <a:xfrm>
                  <a:off x="6088106" y="1441910"/>
                  <a:ext cx="132347" cy="132348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9" name="Textfeld 18"/>
              <p:cNvSpPr txBox="1"/>
              <p:nvPr/>
            </p:nvSpPr>
            <p:spPr>
              <a:xfrm>
                <a:off x="8264103" y="288033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SHA</a:t>
                </a:r>
                <a:endParaRPr lang="en-US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" name="Textfeld 19"/>
              <p:cNvSpPr txBox="1"/>
              <p:nvPr/>
            </p:nvSpPr>
            <p:spPr>
              <a:xfrm>
                <a:off x="7808013" y="472699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GRE</a:t>
                </a:r>
                <a:endParaRPr lang="en-US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1" name="Textfeld 20"/>
              <p:cNvSpPr txBox="1"/>
              <p:nvPr/>
            </p:nvSpPr>
            <p:spPr>
              <a:xfrm>
                <a:off x="7845361" y="757185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/>
                  <a:t>PAY</a:t>
                </a:r>
                <a:endParaRPr lang="en-US" sz="600" b="1" dirty="0"/>
              </a:p>
            </p:txBody>
          </p:sp>
        </p:grpSp>
        <p:sp>
          <p:nvSpPr>
            <p:cNvPr id="17" name="Textfeld 16"/>
            <p:cNvSpPr txBox="1"/>
            <p:nvPr/>
          </p:nvSpPr>
          <p:spPr>
            <a:xfrm>
              <a:off x="7426619" y="1025371"/>
              <a:ext cx="41874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600" b="1" dirty="0" smtClean="0">
                  <a:solidFill>
                    <a:schemeClr val="bg1">
                      <a:lumMod val="50000"/>
                    </a:schemeClr>
                  </a:solidFill>
                </a:rPr>
                <a:t>GVE</a:t>
              </a:r>
              <a:endParaRPr lang="en-US" sz="6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9" r="72268" b="47018"/>
          <a:stretch/>
        </p:blipFill>
        <p:spPr>
          <a:xfrm>
            <a:off x="120244" y="1560943"/>
            <a:ext cx="2034052" cy="256680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5" t="9239" r="22708" b="47018"/>
          <a:stretch/>
        </p:blipFill>
        <p:spPr>
          <a:xfrm>
            <a:off x="2251972" y="1554927"/>
            <a:ext cx="1640567" cy="256680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1" t="54506" r="72123" b="1751"/>
          <a:stretch/>
        </p:blipFill>
        <p:spPr>
          <a:xfrm>
            <a:off x="4014367" y="1542895"/>
            <a:ext cx="1572228" cy="2566800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9" t="54745" r="11115" b="1512"/>
          <a:stretch/>
        </p:blipFill>
        <p:spPr>
          <a:xfrm>
            <a:off x="5670064" y="1554666"/>
            <a:ext cx="2490563" cy="25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2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Operational COSMO-1E</a:t>
            </a:r>
            <a:br>
              <a:rPr lang="de-CH" dirty="0" smtClean="0"/>
            </a:br>
            <a:r>
              <a:rPr lang="de-CH" sz="1600" dirty="0" smtClean="0"/>
              <a:t>Wind Radar Grenchen (GRE)</a:t>
            </a:r>
            <a:br>
              <a:rPr lang="de-CH" sz="1600" dirty="0" smtClean="0"/>
            </a:br>
            <a:r>
              <a:rPr lang="de-CH" sz="1200" dirty="0" smtClean="0"/>
              <a:t>22.07.2020 – 01.09.2020, All </a:t>
            </a:r>
            <a:r>
              <a:rPr lang="de-CH" sz="1200" dirty="0" err="1" smtClean="0"/>
              <a:t>intitialization</a:t>
            </a:r>
            <a:r>
              <a:rPr lang="de-CH" sz="1200" dirty="0" smtClean="0"/>
              <a:t> </a:t>
            </a:r>
            <a:r>
              <a:rPr lang="de-CH" sz="1200" dirty="0" err="1" smtClean="0"/>
              <a:t>times</a:t>
            </a:r>
            <a:r>
              <a:rPr lang="de-CH" sz="1200" dirty="0" smtClean="0"/>
              <a:t> (00, 03, 06, 09, 12, 15, 18, 21)</a:t>
            </a:r>
            <a:endParaRPr lang="en-US" sz="1200" dirty="0"/>
          </a:p>
        </p:txBody>
      </p:sp>
      <p:grpSp>
        <p:nvGrpSpPr>
          <p:cNvPr id="15" name="Gruppieren 14"/>
          <p:cNvGrpSpPr/>
          <p:nvPr/>
        </p:nvGrpSpPr>
        <p:grpSpPr>
          <a:xfrm>
            <a:off x="7125562" y="397813"/>
            <a:ext cx="1558916" cy="1157116"/>
            <a:chOff x="7426619" y="288033"/>
            <a:chExt cx="1558916" cy="1157116"/>
          </a:xfrm>
        </p:grpSpPr>
        <p:grpSp>
          <p:nvGrpSpPr>
            <p:cNvPr id="16" name="Gruppieren 15"/>
            <p:cNvGrpSpPr/>
            <p:nvPr/>
          </p:nvGrpSpPr>
          <p:grpSpPr>
            <a:xfrm>
              <a:off x="7467976" y="288033"/>
              <a:ext cx="1517559" cy="1157116"/>
              <a:chOff x="7467976" y="288033"/>
              <a:chExt cx="1517559" cy="1157116"/>
            </a:xfrm>
          </p:grpSpPr>
          <p:grpSp>
            <p:nvGrpSpPr>
              <p:cNvPr id="18" name="Gruppieren 17"/>
              <p:cNvGrpSpPr/>
              <p:nvPr/>
            </p:nvGrpSpPr>
            <p:grpSpPr>
              <a:xfrm>
                <a:off x="7467976" y="305842"/>
                <a:ext cx="1517559" cy="1139307"/>
                <a:chOff x="5667071" y="240632"/>
                <a:chExt cx="3035117" cy="2000713"/>
              </a:xfrm>
            </p:grpSpPr>
            <p:pic>
              <p:nvPicPr>
                <p:cNvPr id="22" name="Grafik 21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67071" y="240632"/>
                  <a:ext cx="3035117" cy="2000713"/>
                </a:xfrm>
                <a:prstGeom prst="rect">
                  <a:avLst/>
                </a:prstGeom>
              </p:spPr>
            </p:pic>
            <p:sp>
              <p:nvSpPr>
                <p:cNvPr id="23" name="Gleichschenkliges Dreieck 22"/>
                <p:cNvSpPr/>
                <p:nvPr/>
              </p:nvSpPr>
              <p:spPr bwMode="auto">
                <a:xfrm>
                  <a:off x="7303168" y="679784"/>
                  <a:ext cx="132347" cy="132348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4" name="Textfeld 23"/>
                <p:cNvSpPr txBox="1"/>
                <p:nvPr/>
              </p:nvSpPr>
              <p:spPr>
                <a:xfrm>
                  <a:off x="7291296" y="745958"/>
                  <a:ext cx="1298702" cy="486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CH" sz="6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KLO / KLO_LIDAR</a:t>
                  </a:r>
                  <a:endParaRPr lang="en-US" sz="600" b="1" dirty="0">
                    <a:solidFill>
                      <a:schemeClr val="bg1">
                        <a:lumMod val="50000"/>
                      </a:schemeClr>
                    </a:solidFill>
                  </a:endParaRPr>
                </a:p>
              </p:txBody>
            </p:sp>
            <p:sp>
              <p:nvSpPr>
                <p:cNvPr id="25" name="Gleichschenkliges Dreieck 24"/>
                <p:cNvSpPr/>
                <p:nvPr/>
              </p:nvSpPr>
              <p:spPr bwMode="auto">
                <a:xfrm>
                  <a:off x="6088106" y="1441910"/>
                  <a:ext cx="132347" cy="132348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19" name="Textfeld 18"/>
              <p:cNvSpPr txBox="1"/>
              <p:nvPr/>
            </p:nvSpPr>
            <p:spPr>
              <a:xfrm>
                <a:off x="8264103" y="288033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SHA</a:t>
                </a:r>
                <a:endParaRPr lang="en-US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0" name="Textfeld 19"/>
              <p:cNvSpPr txBox="1"/>
              <p:nvPr/>
            </p:nvSpPr>
            <p:spPr>
              <a:xfrm>
                <a:off x="7808013" y="472699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/>
                  <a:t>GRE</a:t>
                </a:r>
                <a:endParaRPr lang="en-US" sz="600" b="1" dirty="0"/>
              </a:p>
            </p:txBody>
          </p:sp>
          <p:sp>
            <p:nvSpPr>
              <p:cNvPr id="21" name="Textfeld 20"/>
              <p:cNvSpPr txBox="1"/>
              <p:nvPr/>
            </p:nvSpPr>
            <p:spPr>
              <a:xfrm>
                <a:off x="7845361" y="757185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PAY</a:t>
                </a:r>
                <a:endParaRPr lang="en-US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17" name="Textfeld 16"/>
            <p:cNvSpPr txBox="1"/>
            <p:nvPr/>
          </p:nvSpPr>
          <p:spPr>
            <a:xfrm>
              <a:off x="7426619" y="1025371"/>
              <a:ext cx="41874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600" b="1" dirty="0" smtClean="0">
                  <a:solidFill>
                    <a:schemeClr val="bg1">
                      <a:lumMod val="50000"/>
                    </a:schemeClr>
                  </a:solidFill>
                </a:rPr>
                <a:t>GVE</a:t>
              </a:r>
              <a:endParaRPr lang="en-US" sz="6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17" r="72414" b="45152"/>
          <a:stretch/>
        </p:blipFill>
        <p:spPr>
          <a:xfrm>
            <a:off x="119501" y="1554929"/>
            <a:ext cx="2035857" cy="2700000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8" t="9191" r="22609" b="45078"/>
          <a:stretch/>
        </p:blipFill>
        <p:spPr>
          <a:xfrm>
            <a:off x="2257112" y="1554929"/>
            <a:ext cx="1648953" cy="2700000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8" t="54299" r="72237" b="-30"/>
          <a:stretch/>
        </p:blipFill>
        <p:spPr>
          <a:xfrm>
            <a:off x="3995787" y="1536881"/>
            <a:ext cx="1598142" cy="2700000"/>
          </a:xfrm>
          <a:prstGeom prst="rect">
            <a:avLst/>
          </a:prstGeom>
        </p:spPr>
      </p:pic>
      <p:pic>
        <p:nvPicPr>
          <p:cNvPr id="35" name="Grafik 3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10" t="54000" r="11678" b="269"/>
          <a:stretch/>
        </p:blipFill>
        <p:spPr>
          <a:xfrm>
            <a:off x="5622780" y="1502974"/>
            <a:ext cx="2509815" cy="2739923"/>
          </a:xfrm>
          <a:prstGeom prst="rect">
            <a:avLst/>
          </a:prstGeom>
        </p:spPr>
      </p:pic>
      <p:pic>
        <p:nvPicPr>
          <p:cNvPr id="36" name="Grafik 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45" t="63808" r="3416" b="18702"/>
          <a:stretch/>
        </p:blipFill>
        <p:spPr>
          <a:xfrm>
            <a:off x="8160627" y="1995107"/>
            <a:ext cx="883794" cy="166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118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>
          <a:xfrm>
            <a:off x="1186179" y="780329"/>
            <a:ext cx="7807425" cy="248412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O-B-Statistics</a:t>
            </a:r>
          </a:p>
          <a:p>
            <a:pPr marL="180975" indent="-171450"/>
            <a:r>
              <a:rPr lang="en-US" sz="1200" b="1" dirty="0" smtClean="0">
                <a:sym typeface="Wingdings" panose="05000000000000000000" pitchFamily="2" charset="2"/>
              </a:rPr>
              <a:t>Instrumental differences</a:t>
            </a:r>
            <a:r>
              <a:rPr lang="en-US" sz="1200" dirty="0" smtClean="0">
                <a:sym typeface="Wingdings" panose="05000000000000000000" pitchFamily="2" charset="2"/>
              </a:rPr>
              <a:t> of errors (Wind Lidar vs. Wind Radar) </a:t>
            </a:r>
          </a:p>
          <a:p>
            <a:pPr marL="742950" lvl="1" indent="-285750"/>
            <a:r>
              <a:rPr lang="en-US" sz="1200" dirty="0" smtClean="0">
                <a:sym typeface="Wingdings" panose="05000000000000000000" pitchFamily="2" charset="2"/>
              </a:rPr>
              <a:t>Wind direction bias in </a:t>
            </a:r>
            <a:r>
              <a:rPr lang="en-US" sz="1200" dirty="0" smtClean="0">
                <a:sym typeface="Wingdings" panose="05000000000000000000" pitchFamily="2" charset="2"/>
              </a:rPr>
              <a:t>Wind </a:t>
            </a:r>
            <a:r>
              <a:rPr lang="en-US" sz="1200" dirty="0" smtClean="0">
                <a:sym typeface="Wingdings" panose="05000000000000000000" pitchFamily="2" charset="2"/>
              </a:rPr>
              <a:t>Lidar larger (more negative) than bias of the </a:t>
            </a:r>
            <a:r>
              <a:rPr lang="en-US" sz="1200" dirty="0" smtClean="0">
                <a:sym typeface="Wingdings" panose="05000000000000000000" pitchFamily="2" charset="2"/>
              </a:rPr>
              <a:t>Wind Radar </a:t>
            </a:r>
            <a:r>
              <a:rPr lang="en-US" sz="1200" dirty="0" smtClean="0">
                <a:sym typeface="Wingdings" panose="05000000000000000000" pitchFamily="2" charset="2"/>
              </a:rPr>
              <a:t>but within measurement uncertainty of 3°</a:t>
            </a:r>
          </a:p>
          <a:p>
            <a:pPr marL="742950" lvl="1" indent="-285750"/>
            <a:r>
              <a:rPr lang="en-US" sz="1200" dirty="0" smtClean="0">
                <a:sym typeface="Wingdings" panose="05000000000000000000" pitchFamily="2" charset="2"/>
              </a:rPr>
              <a:t>No clear signal of difference in U and V</a:t>
            </a:r>
          </a:p>
          <a:p>
            <a:r>
              <a:rPr lang="en-US" sz="1200" b="1" dirty="0" smtClean="0">
                <a:sym typeface="Wingdings" panose="05000000000000000000" pitchFamily="2" charset="2"/>
              </a:rPr>
              <a:t>Spatial differences </a:t>
            </a:r>
            <a:r>
              <a:rPr lang="en-US" sz="1200" dirty="0" smtClean="0">
                <a:sym typeface="Wingdings" panose="05000000000000000000" pitchFamily="2" charset="2"/>
              </a:rPr>
              <a:t>of errors (between Wind Radars)</a:t>
            </a:r>
          </a:p>
          <a:p>
            <a:pPr lvl="1"/>
            <a:r>
              <a:rPr lang="en-US" sz="1200" dirty="0" smtClean="0">
                <a:sym typeface="Wingdings" panose="05000000000000000000" pitchFamily="2" charset="2"/>
              </a:rPr>
              <a:t>Lowest bias and standard deviation for SHA depending	caused by instrument quality</a:t>
            </a:r>
          </a:p>
          <a:p>
            <a:r>
              <a:rPr lang="de-CH" sz="1200" b="1" dirty="0">
                <a:sym typeface="Wingdings" panose="05000000000000000000" pitchFamily="2" charset="2"/>
              </a:rPr>
              <a:t>Marginal </a:t>
            </a:r>
            <a:r>
              <a:rPr lang="de-CH" sz="1200" b="1" dirty="0" err="1">
                <a:sym typeface="Wingdings" panose="05000000000000000000" pitchFamily="2" charset="2"/>
              </a:rPr>
              <a:t>seasonal</a:t>
            </a:r>
            <a:r>
              <a:rPr lang="de-CH" sz="1200" b="1" dirty="0">
                <a:sym typeface="Wingdings" panose="05000000000000000000" pitchFamily="2" charset="2"/>
              </a:rPr>
              <a:t> </a:t>
            </a:r>
            <a:r>
              <a:rPr lang="de-CH" sz="1200" b="1" dirty="0" err="1">
                <a:sym typeface="Wingdings" panose="05000000000000000000" pitchFamily="2" charset="2"/>
              </a:rPr>
              <a:t>differences</a:t>
            </a:r>
            <a:r>
              <a:rPr lang="de-CH" sz="1200" b="1" dirty="0">
                <a:sym typeface="Wingdings" panose="05000000000000000000" pitchFamily="2" charset="2"/>
              </a:rPr>
              <a:t> </a:t>
            </a:r>
            <a:r>
              <a:rPr lang="de-CH" sz="1200" dirty="0" err="1">
                <a:sym typeface="Wingdings" panose="05000000000000000000" pitchFamily="2" charset="2"/>
              </a:rPr>
              <a:t>of</a:t>
            </a:r>
            <a:r>
              <a:rPr lang="de-CH" sz="1200" dirty="0">
                <a:sym typeface="Wingdings" panose="05000000000000000000" pitchFamily="2" charset="2"/>
              </a:rPr>
              <a:t> </a:t>
            </a:r>
            <a:r>
              <a:rPr lang="de-CH" sz="1200" dirty="0" err="1" smtClean="0">
                <a:sym typeface="Wingdings" panose="05000000000000000000" pitchFamily="2" charset="2"/>
              </a:rPr>
              <a:t>errors</a:t>
            </a:r>
            <a:endParaRPr lang="en-US" sz="1200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Assimilation experiment</a:t>
            </a:r>
          </a:p>
          <a:p>
            <a:r>
              <a:rPr lang="en-US" sz="1200" b="1" dirty="0" smtClean="0">
                <a:sym typeface="Wingdings" panose="05000000000000000000" pitchFamily="2" charset="2"/>
              </a:rPr>
              <a:t>Positive effect </a:t>
            </a:r>
            <a:r>
              <a:rPr lang="en-US" sz="1200" dirty="0" smtClean="0">
                <a:sym typeface="Wingdings" panose="05000000000000000000" pitchFamily="2" charset="2"/>
              </a:rPr>
              <a:t>of Wind Lidar assimilation</a:t>
            </a:r>
          </a:p>
          <a:p>
            <a:pPr lvl="1"/>
            <a:r>
              <a:rPr lang="en-US" sz="1200" dirty="0" smtClean="0">
                <a:sym typeface="Wingdings" panose="05000000000000000000" pitchFamily="2" charset="2"/>
              </a:rPr>
              <a:t>Analysis and one-hour First Guess: Reduction of mean error and standard deviation</a:t>
            </a:r>
          </a:p>
          <a:p>
            <a:pPr lvl="1"/>
            <a:r>
              <a:rPr lang="en-US" sz="1200" dirty="0" smtClean="0">
                <a:sym typeface="Wingdings" panose="05000000000000000000" pitchFamily="2" charset="2"/>
              </a:rPr>
              <a:t>Effect in wind direction strongest</a:t>
            </a:r>
          </a:p>
          <a:p>
            <a:pPr lvl="1"/>
            <a:r>
              <a:rPr lang="en-US" sz="1200" dirty="0" smtClean="0">
                <a:sym typeface="Wingdings" panose="05000000000000000000" pitchFamily="2" charset="2"/>
              </a:rPr>
              <a:t>Effect visible as well at distant stations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Operational COSMO-1E</a:t>
            </a:r>
          </a:p>
          <a:p>
            <a:r>
              <a:rPr lang="en-US" sz="1200" b="1" dirty="0" smtClean="0">
                <a:sym typeface="Wingdings" panose="05000000000000000000" pitchFamily="2" charset="2"/>
              </a:rPr>
              <a:t>Effect</a:t>
            </a:r>
            <a:r>
              <a:rPr lang="en-US" sz="1200" dirty="0" smtClean="0">
                <a:sym typeface="Wingdings" panose="05000000000000000000" pitchFamily="2" charset="2"/>
              </a:rPr>
              <a:t> of </a:t>
            </a:r>
            <a:r>
              <a:rPr lang="en-US" sz="1200" dirty="0" smtClean="0">
                <a:sym typeface="Wingdings" panose="05000000000000000000" pitchFamily="2" charset="2"/>
              </a:rPr>
              <a:t>Wind </a:t>
            </a:r>
            <a:r>
              <a:rPr lang="en-US" sz="1200" dirty="0">
                <a:sym typeface="Wingdings" panose="05000000000000000000" pitchFamily="2" charset="2"/>
              </a:rPr>
              <a:t>L</a:t>
            </a:r>
            <a:r>
              <a:rPr lang="en-US" sz="1200" dirty="0" smtClean="0">
                <a:sym typeface="Wingdings" panose="05000000000000000000" pitchFamily="2" charset="2"/>
              </a:rPr>
              <a:t>idar assimilation </a:t>
            </a:r>
            <a:r>
              <a:rPr lang="en-US" sz="1200" dirty="0" smtClean="0">
                <a:sym typeface="Wingdings" panose="05000000000000000000" pitchFamily="2" charset="2"/>
              </a:rPr>
              <a:t>is expected to be </a:t>
            </a:r>
            <a:r>
              <a:rPr lang="en-US" sz="1200" b="1" dirty="0" smtClean="0">
                <a:sym typeface="Wingdings" panose="05000000000000000000" pitchFamily="2" charset="2"/>
              </a:rPr>
              <a:t>lost within few hours</a:t>
            </a:r>
            <a:endParaRPr lang="en-US" sz="1200" b="1" dirty="0" smtClean="0">
              <a:solidFill>
                <a:srgbClr val="F0494A"/>
              </a:solidFill>
              <a:sym typeface="Wingdings" panose="05000000000000000000" pitchFamily="2" charset="2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2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CH" dirty="0" err="1" smtClean="0"/>
              <a:t>What</a:t>
            </a:r>
            <a:r>
              <a:rPr lang="de-CH" dirty="0" smtClean="0"/>
              <a:t>, </a:t>
            </a:r>
            <a:r>
              <a:rPr lang="de-CH" dirty="0" err="1" smtClean="0"/>
              <a:t>if</a:t>
            </a:r>
            <a:r>
              <a:rPr lang="de-CH" dirty="0" smtClean="0"/>
              <a:t> </a:t>
            </a:r>
            <a:r>
              <a:rPr lang="de-CH" dirty="0" err="1" smtClean="0"/>
              <a:t>any</a:t>
            </a:r>
            <a:r>
              <a:rPr lang="de-CH" dirty="0" smtClean="0"/>
              <a:t>, </a:t>
            </a:r>
            <a:r>
              <a:rPr lang="de-CH" dirty="0" err="1" smtClean="0"/>
              <a:t>is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 err="1" smtClean="0"/>
              <a:t>impact</a:t>
            </a:r>
            <a:r>
              <a:rPr lang="de-CH" dirty="0" smtClean="0"/>
              <a:t> on </a:t>
            </a:r>
            <a:r>
              <a:rPr lang="de-CH" dirty="0" err="1" smtClean="0"/>
              <a:t>other</a:t>
            </a:r>
            <a:r>
              <a:rPr lang="de-CH" dirty="0" smtClean="0"/>
              <a:t> variables? (</a:t>
            </a:r>
            <a:r>
              <a:rPr lang="de-CH" dirty="0" err="1" smtClean="0"/>
              <a:t>Precip</a:t>
            </a:r>
            <a:r>
              <a:rPr lang="de-CH" dirty="0" smtClean="0"/>
              <a:t>, </a:t>
            </a:r>
            <a:r>
              <a:rPr lang="de-CH" dirty="0" err="1" smtClean="0"/>
              <a:t>Temperature</a:t>
            </a:r>
            <a:r>
              <a:rPr lang="de-CH" dirty="0" smtClean="0"/>
              <a:t>,…)</a:t>
            </a:r>
          </a:p>
          <a:p>
            <a:r>
              <a:rPr lang="de-CH" dirty="0" smtClean="0"/>
              <a:t>Impact </a:t>
            </a:r>
            <a:r>
              <a:rPr lang="de-CH" dirty="0" err="1" smtClean="0"/>
              <a:t>very</a:t>
            </a:r>
            <a:r>
              <a:rPr lang="de-CH" dirty="0" smtClean="0"/>
              <a:t> </a:t>
            </a:r>
            <a:r>
              <a:rPr lang="de-CH" dirty="0" err="1" smtClean="0"/>
              <a:t>short-lived</a:t>
            </a:r>
            <a:r>
              <a:rPr lang="de-CH" dirty="0" smtClean="0"/>
              <a:t>! </a:t>
            </a:r>
            <a:r>
              <a:rPr lang="de-CH" dirty="0" err="1" smtClean="0"/>
              <a:t>How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prolong</a:t>
            </a:r>
            <a:r>
              <a:rPr lang="de-CH" dirty="0" smtClean="0"/>
              <a:t> </a:t>
            </a:r>
            <a:r>
              <a:rPr lang="de-CH" dirty="0" err="1" smtClean="0"/>
              <a:t>impact</a:t>
            </a:r>
            <a:r>
              <a:rPr lang="de-CH" dirty="0" smtClean="0"/>
              <a:t>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data</a:t>
            </a:r>
            <a:r>
              <a:rPr lang="de-CH" dirty="0" smtClean="0"/>
              <a:t> </a:t>
            </a:r>
            <a:r>
              <a:rPr lang="de-CH" dirty="0" err="1" smtClean="0"/>
              <a:t>assimilation</a:t>
            </a:r>
            <a:r>
              <a:rPr lang="de-CH" dirty="0" smtClean="0"/>
              <a:t> </a:t>
            </a:r>
            <a:r>
              <a:rPr lang="de-CH" dirty="0" err="1" smtClean="0"/>
              <a:t>into</a:t>
            </a:r>
            <a:r>
              <a:rPr lang="de-CH" dirty="0" smtClean="0"/>
              <a:t> </a:t>
            </a:r>
            <a:r>
              <a:rPr lang="de-CH" dirty="0" err="1" smtClean="0"/>
              <a:t>forecast</a:t>
            </a:r>
            <a:r>
              <a:rPr lang="de-CH" dirty="0" smtClean="0"/>
              <a:t>?</a:t>
            </a:r>
          </a:p>
          <a:p>
            <a:r>
              <a:rPr lang="de-CH" dirty="0" err="1" smtClean="0"/>
              <a:t>How</a:t>
            </a:r>
            <a:r>
              <a:rPr lang="de-CH" dirty="0" smtClean="0"/>
              <a:t> </a:t>
            </a:r>
            <a:r>
              <a:rPr lang="de-CH" dirty="0" err="1" smtClean="0"/>
              <a:t>to</a:t>
            </a:r>
            <a:r>
              <a:rPr lang="de-CH" dirty="0" smtClean="0"/>
              <a:t> </a:t>
            </a:r>
            <a:r>
              <a:rPr lang="de-CH" dirty="0" err="1" smtClean="0"/>
              <a:t>combine</a:t>
            </a:r>
            <a:r>
              <a:rPr lang="de-CH" dirty="0" smtClean="0"/>
              <a:t> Wind </a:t>
            </a:r>
            <a:r>
              <a:rPr lang="de-CH" dirty="0" smtClean="0"/>
              <a:t>Radar </a:t>
            </a:r>
            <a:r>
              <a:rPr lang="de-CH" dirty="0" err="1" smtClean="0"/>
              <a:t>and</a:t>
            </a:r>
            <a:r>
              <a:rPr lang="de-CH" dirty="0" smtClean="0"/>
              <a:t> Wind </a:t>
            </a:r>
            <a:r>
              <a:rPr lang="de-CH" dirty="0" err="1" smtClean="0"/>
              <a:t>Lidar</a:t>
            </a:r>
            <a:r>
              <a:rPr lang="de-CH" dirty="0" smtClean="0"/>
              <a:t> </a:t>
            </a:r>
            <a:r>
              <a:rPr lang="de-CH" dirty="0" err="1" smtClean="0"/>
              <a:t>observations</a:t>
            </a:r>
            <a:r>
              <a:rPr lang="de-CH" dirty="0" smtClean="0"/>
              <a:t> </a:t>
            </a:r>
            <a:r>
              <a:rPr lang="de-CH" dirty="0" smtClean="0"/>
              <a:t>at </a:t>
            </a:r>
            <a:r>
              <a:rPr lang="de-CH" dirty="0" err="1" smtClean="0"/>
              <a:t>the</a:t>
            </a:r>
            <a:r>
              <a:rPr lang="de-CH" dirty="0" smtClean="0"/>
              <a:t> same </a:t>
            </a:r>
            <a:r>
              <a:rPr lang="de-CH" dirty="0" err="1" smtClean="0"/>
              <a:t>station</a:t>
            </a:r>
            <a:r>
              <a:rPr lang="de-CH" dirty="0" smtClean="0"/>
              <a:t>?</a:t>
            </a:r>
          </a:p>
          <a:p>
            <a:pPr lvl="1"/>
            <a:r>
              <a:rPr lang="de-CH" dirty="0" smtClean="0"/>
              <a:t>Different </a:t>
            </a:r>
            <a:r>
              <a:rPr lang="de-CH" dirty="0" err="1" smtClean="0"/>
              <a:t>code</a:t>
            </a:r>
            <a:r>
              <a:rPr lang="de-CH" dirty="0" smtClean="0"/>
              <a:t> type (Wind </a:t>
            </a:r>
            <a:r>
              <a:rPr lang="de-CH" dirty="0" err="1" smtClean="0"/>
              <a:t>Lidar</a:t>
            </a:r>
            <a:r>
              <a:rPr lang="de-CH" dirty="0" smtClean="0"/>
              <a:t>: 187, Wind </a:t>
            </a:r>
            <a:r>
              <a:rPr lang="de-CH" dirty="0" smtClean="0"/>
              <a:t>Radar: </a:t>
            </a:r>
            <a:r>
              <a:rPr lang="de-CH" dirty="0" smtClean="0"/>
              <a:t>132)</a:t>
            </a:r>
          </a:p>
          <a:p>
            <a:pPr lvl="1"/>
            <a:r>
              <a:rPr lang="de-CH" dirty="0" smtClean="0"/>
              <a:t>Observation </a:t>
            </a:r>
            <a:r>
              <a:rPr lang="de-CH" dirty="0" err="1" smtClean="0"/>
              <a:t>error</a:t>
            </a:r>
            <a:r>
              <a:rPr lang="de-CH" dirty="0" smtClean="0"/>
              <a:t> larger </a:t>
            </a:r>
            <a:r>
              <a:rPr lang="de-CH" dirty="0" err="1" smtClean="0"/>
              <a:t>for</a:t>
            </a:r>
            <a:r>
              <a:rPr lang="de-CH" dirty="0" smtClean="0"/>
              <a:t> wind </a:t>
            </a:r>
            <a:r>
              <a:rPr lang="de-CH" dirty="0" smtClean="0"/>
              <a:t>Radar </a:t>
            </a:r>
            <a:r>
              <a:rPr lang="de-CH" dirty="0" smtClean="0"/>
              <a:t>at </a:t>
            </a:r>
            <a:r>
              <a:rPr lang="de-CH" dirty="0" err="1" smtClean="0"/>
              <a:t>low</a:t>
            </a:r>
            <a:r>
              <a:rPr lang="de-CH" dirty="0" smtClean="0"/>
              <a:t> </a:t>
            </a:r>
            <a:r>
              <a:rPr lang="de-CH" dirty="0" err="1" smtClean="0"/>
              <a:t>levels</a:t>
            </a:r>
            <a:r>
              <a:rPr lang="de-CH" dirty="0" smtClean="0"/>
              <a:t>?</a:t>
            </a:r>
            <a:endParaRPr lang="en-US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Outlook </a:t>
            </a:r>
            <a:r>
              <a:rPr lang="de-CH" dirty="0" err="1" smtClean="0"/>
              <a:t>and</a:t>
            </a:r>
            <a:r>
              <a:rPr lang="de-CH" dirty="0" smtClean="0"/>
              <a:t> </a:t>
            </a:r>
            <a:r>
              <a:rPr lang="de-CH" dirty="0" err="1" smtClean="0"/>
              <a:t>Discussion</a:t>
            </a:r>
            <a:r>
              <a:rPr lang="de-CH" dirty="0" smtClean="0"/>
              <a:t> Points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324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11530" y="170277"/>
            <a:ext cx="7516008" cy="708082"/>
          </a:xfrm>
        </p:spPr>
        <p:txBody>
          <a:bodyPr/>
          <a:lstStyle/>
          <a:p>
            <a:r>
              <a:rPr lang="en-GB" dirty="0" smtClean="0"/>
              <a:t>Motivation and Instruments</a:t>
            </a:r>
            <a:endParaRPr lang="en-GB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428" y="566263"/>
            <a:ext cx="2550073" cy="165356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1"/>
          <a:stretch/>
        </p:blipFill>
        <p:spPr>
          <a:xfrm>
            <a:off x="5815602" y="2595428"/>
            <a:ext cx="2094979" cy="1301259"/>
          </a:xfrm>
          <a:prstGeom prst="rect">
            <a:avLst/>
          </a:prstGeom>
        </p:spPr>
      </p:pic>
      <p:pic>
        <p:nvPicPr>
          <p:cNvPr id="6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10" t="14866" r="766" b="53475"/>
          <a:stretch/>
        </p:blipFill>
        <p:spPr>
          <a:xfrm>
            <a:off x="7230323" y="3439883"/>
            <a:ext cx="1360516" cy="102950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815603" y="2219826"/>
            <a:ext cx="25403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600" dirty="0" err="1" smtClean="0"/>
              <a:t>Visualization</a:t>
            </a:r>
            <a:r>
              <a:rPr lang="de-CH" sz="600" dirty="0" smtClean="0"/>
              <a:t> </a:t>
            </a:r>
            <a:r>
              <a:rPr lang="de-CH" sz="600" dirty="0" err="1" smtClean="0"/>
              <a:t>of</a:t>
            </a:r>
            <a:r>
              <a:rPr lang="de-CH" sz="600" dirty="0" smtClean="0"/>
              <a:t> </a:t>
            </a:r>
            <a:r>
              <a:rPr lang="de-CH" sz="600" dirty="0" err="1" smtClean="0"/>
              <a:t>ensemble</a:t>
            </a:r>
            <a:r>
              <a:rPr lang="de-CH" sz="600" dirty="0" smtClean="0"/>
              <a:t> </a:t>
            </a:r>
            <a:r>
              <a:rPr lang="de-CH" sz="600" dirty="0" err="1" smtClean="0"/>
              <a:t>dispersion</a:t>
            </a:r>
            <a:r>
              <a:rPr lang="de-CH" sz="600" dirty="0" smtClean="0"/>
              <a:t> </a:t>
            </a:r>
            <a:r>
              <a:rPr lang="de-CH" sz="600" dirty="0" err="1" smtClean="0"/>
              <a:t>modelling</a:t>
            </a:r>
            <a:r>
              <a:rPr lang="de-CH" sz="600" dirty="0" smtClean="0"/>
              <a:t>.  </a:t>
            </a:r>
          </a:p>
          <a:p>
            <a:r>
              <a:rPr lang="de-CH" sz="600" dirty="0" smtClean="0"/>
              <a:t>Stefan Rüdisühli (</a:t>
            </a:r>
            <a:r>
              <a:rPr lang="de-CH" sz="600" dirty="0" err="1" smtClean="0"/>
              <a:t>MeteoSwiss</a:t>
            </a:r>
            <a:r>
              <a:rPr lang="de-CH" sz="600" dirty="0"/>
              <a:t>), </a:t>
            </a:r>
            <a:r>
              <a:rPr lang="de-CH" sz="600" dirty="0" err="1"/>
              <a:t>Unpublished</a:t>
            </a:r>
            <a:endParaRPr lang="en-US" sz="600" dirty="0"/>
          </a:p>
        </p:txBody>
      </p:sp>
      <p:sp>
        <p:nvSpPr>
          <p:cNvPr id="18" name="Textplatzhalter 1"/>
          <p:cNvSpPr>
            <a:spLocks noGrp="1"/>
          </p:cNvSpPr>
          <p:nvPr>
            <p:ph type="body" sz="quarter" idx="15"/>
          </p:nvPr>
        </p:nvSpPr>
        <p:spPr>
          <a:xfrm>
            <a:off x="373718" y="889586"/>
            <a:ext cx="5184876" cy="3658349"/>
          </a:xfrm>
        </p:spPr>
        <p:txBody>
          <a:bodyPr/>
          <a:lstStyle/>
          <a:p>
            <a:r>
              <a:rPr lang="en-US" dirty="0"/>
              <a:t>EMER-Met:  Emergency Response Meteorology</a:t>
            </a:r>
          </a:p>
          <a:p>
            <a:pPr lvl="1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Assimilation of microwave 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radiometer (Claire Merker)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Development of a dispersion ensemble</a:t>
            </a:r>
          </a:p>
          <a:p>
            <a:pPr lvl="1"/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Installation of Doppler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lidars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sz="1200" b="1" dirty="0"/>
              <a:t>Assimilation of Doppler </a:t>
            </a:r>
            <a:r>
              <a:rPr lang="en-US" sz="1200" b="1" dirty="0" smtClean="0"/>
              <a:t>Wind </a:t>
            </a:r>
            <a:r>
              <a:rPr lang="en-US" sz="1200" b="1" dirty="0"/>
              <a:t>L</a:t>
            </a:r>
            <a:r>
              <a:rPr lang="en-US" sz="1200" b="1" dirty="0" smtClean="0"/>
              <a:t>idar </a:t>
            </a:r>
            <a:r>
              <a:rPr lang="en-US" sz="1200" b="1" dirty="0"/>
              <a:t>data</a:t>
            </a:r>
          </a:p>
          <a:p>
            <a:r>
              <a:rPr lang="en-US" dirty="0"/>
              <a:t>Wind Lidar measurements</a:t>
            </a:r>
          </a:p>
          <a:p>
            <a:pPr lvl="1"/>
            <a:r>
              <a:rPr lang="en-US" sz="1200" dirty="0"/>
              <a:t>wind components (</a:t>
            </a:r>
            <a:r>
              <a:rPr lang="en-US" sz="1200" dirty="0" err="1"/>
              <a:t>u,v</a:t>
            </a:r>
            <a:r>
              <a:rPr lang="en-US" sz="1200" dirty="0"/>
              <a:t>) derived from Doppler information in backscattered laser beams</a:t>
            </a:r>
          </a:p>
          <a:p>
            <a:pPr lvl="1"/>
            <a:r>
              <a:rPr lang="en-US" sz="1200" dirty="0"/>
              <a:t>profile wind information in the boundary layer (0-2km) with high temporal resolution</a:t>
            </a:r>
          </a:p>
          <a:p>
            <a:pPr lvl="1"/>
            <a:r>
              <a:rPr lang="en-US" sz="1200" dirty="0"/>
              <a:t>wind components directly assimilated in KENDA-1</a:t>
            </a:r>
          </a:p>
          <a:p>
            <a:r>
              <a:rPr lang="en-US" dirty="0"/>
              <a:t>Timeline</a:t>
            </a:r>
          </a:p>
          <a:p>
            <a:pPr lvl="1"/>
            <a:r>
              <a:rPr lang="en-US" sz="1200" dirty="0"/>
              <a:t>Q4 2020: finished verification of Assimilation experiments</a:t>
            </a:r>
          </a:p>
          <a:p>
            <a:pPr lvl="1"/>
            <a:r>
              <a:rPr lang="en-US" sz="1200" dirty="0"/>
              <a:t>Q1 </a:t>
            </a:r>
            <a:r>
              <a:rPr lang="en-US" sz="1200" dirty="0" smtClean="0"/>
              <a:t>2021: </a:t>
            </a:r>
            <a:r>
              <a:rPr lang="en-US" sz="1200" dirty="0"/>
              <a:t>Operationalization of Wind Lidar assimilation</a:t>
            </a:r>
          </a:p>
          <a:p>
            <a:pPr lvl="1"/>
            <a:r>
              <a:rPr lang="en-US" sz="1200" dirty="0"/>
              <a:t>Q3 2021 to Q3/2022: analysis for an addition station (</a:t>
            </a:r>
            <a:r>
              <a:rPr lang="en-US" sz="1200" dirty="0" smtClean="0"/>
              <a:t>Basel</a:t>
            </a:r>
            <a:r>
              <a:rPr lang="en-US" sz="1200" dirty="0"/>
              <a:t>)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08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4308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>
          <a:xfrm>
            <a:off x="796255" y="893792"/>
            <a:ext cx="2995864" cy="2484121"/>
          </a:xfrm>
        </p:spPr>
        <p:txBody>
          <a:bodyPr/>
          <a:lstStyle/>
          <a:p>
            <a:r>
              <a:rPr lang="de-CH" dirty="0" err="1" smtClean="0"/>
              <a:t>Rfdbk</a:t>
            </a:r>
            <a:r>
              <a:rPr lang="de-CH" dirty="0" smtClean="0"/>
              <a:t> vs. </a:t>
            </a:r>
            <a:r>
              <a:rPr lang="de-CH" dirty="0" err="1" smtClean="0"/>
              <a:t>Eucos</a:t>
            </a:r>
            <a:endParaRPr lang="de-CH" dirty="0" smtClean="0"/>
          </a:p>
          <a:p>
            <a:r>
              <a:rPr lang="de-CH" dirty="0" smtClean="0"/>
              <a:t>3 </a:t>
            </a:r>
            <a:r>
              <a:rPr lang="de-CH" dirty="0" err="1" smtClean="0"/>
              <a:t>Stations</a:t>
            </a:r>
            <a:endParaRPr lang="de-CH" dirty="0" smtClean="0"/>
          </a:p>
          <a:p>
            <a:r>
              <a:rPr lang="de-CH" dirty="0" smtClean="0"/>
              <a:t>Wind </a:t>
            </a:r>
            <a:r>
              <a:rPr lang="de-CH" dirty="0" err="1" smtClean="0"/>
              <a:t>direction</a:t>
            </a:r>
            <a:r>
              <a:rPr lang="de-CH" dirty="0" smtClean="0"/>
              <a:t>, Wind </a:t>
            </a:r>
            <a:r>
              <a:rPr lang="de-CH" dirty="0" err="1" smtClean="0"/>
              <a:t>speed</a:t>
            </a:r>
            <a:r>
              <a:rPr lang="de-CH" dirty="0" smtClean="0"/>
              <a:t>, U &amp; V</a:t>
            </a:r>
          </a:p>
          <a:p>
            <a:r>
              <a:rPr lang="de-CH" dirty="0" smtClean="0"/>
              <a:t>Daily </a:t>
            </a:r>
            <a:r>
              <a:rPr lang="de-CH" dirty="0" err="1" smtClean="0"/>
              <a:t>integrated</a:t>
            </a:r>
            <a:r>
              <a:rPr lang="de-CH" dirty="0" smtClean="0"/>
              <a:t> </a:t>
            </a:r>
            <a:r>
              <a:rPr lang="de-CH" dirty="0" err="1" smtClean="0"/>
              <a:t>errors</a:t>
            </a:r>
            <a:endParaRPr lang="de-CH" dirty="0" smtClean="0"/>
          </a:p>
          <a:p>
            <a:r>
              <a:rPr lang="de-CH" dirty="0" err="1" smtClean="0"/>
              <a:t>Eucos</a:t>
            </a:r>
            <a:r>
              <a:rPr lang="de-CH" dirty="0" smtClean="0"/>
              <a:t> </a:t>
            </a:r>
            <a:r>
              <a:rPr lang="de-CH" dirty="0" err="1" smtClean="0"/>
              <a:t>available</a:t>
            </a:r>
            <a:r>
              <a:rPr lang="de-CH" dirty="0" smtClean="0"/>
              <a:t> </a:t>
            </a:r>
            <a:r>
              <a:rPr lang="de-CH" dirty="0" err="1" smtClean="0"/>
              <a:t>starting</a:t>
            </a:r>
            <a:r>
              <a:rPr lang="de-CH" dirty="0" smtClean="0"/>
              <a:t> in 2019</a:t>
            </a:r>
            <a:endParaRPr lang="de-CH" dirty="0"/>
          </a:p>
          <a:p>
            <a:pPr>
              <a:buFont typeface="Wingdings" panose="05000000000000000000" pitchFamily="2" charset="2"/>
              <a:buChar char="è"/>
            </a:pPr>
            <a:r>
              <a:rPr lang="de-CH" dirty="0" err="1" smtClean="0">
                <a:sym typeface="Wingdings" panose="05000000000000000000" pitchFamily="2" charset="2"/>
              </a:rPr>
              <a:t>Good</a:t>
            </a:r>
            <a:r>
              <a:rPr lang="de-CH" dirty="0" smtClean="0">
                <a:sym typeface="Wingdings" panose="05000000000000000000" pitchFamily="2" charset="2"/>
              </a:rPr>
              <a:t> </a:t>
            </a:r>
            <a:r>
              <a:rPr lang="de-CH" dirty="0" err="1" smtClean="0">
                <a:sym typeface="Wingdings" panose="05000000000000000000" pitchFamily="2" charset="2"/>
              </a:rPr>
              <a:t>agreement</a:t>
            </a:r>
            <a:r>
              <a:rPr lang="de-CH" dirty="0" smtClean="0">
                <a:sym typeface="Wingdings" panose="05000000000000000000" pitchFamily="2" charset="2"/>
              </a:rPr>
              <a:t> </a:t>
            </a:r>
            <a:r>
              <a:rPr lang="de-CH" dirty="0" err="1" smtClean="0">
                <a:sym typeface="Wingdings" panose="05000000000000000000" pitchFamily="2" charset="2"/>
              </a:rPr>
              <a:t>of</a:t>
            </a:r>
            <a:r>
              <a:rPr lang="de-CH" dirty="0" smtClean="0">
                <a:sym typeface="Wingdings" panose="05000000000000000000" pitchFamily="2" charset="2"/>
              </a:rPr>
              <a:t> </a:t>
            </a:r>
            <a:r>
              <a:rPr lang="de-CH" dirty="0" err="1" smtClean="0">
                <a:sym typeface="Wingdings" panose="05000000000000000000" pitchFamily="2" charset="2"/>
              </a:rPr>
              <a:t>errors</a:t>
            </a:r>
            <a:endParaRPr lang="de-CH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CH" dirty="0" err="1" smtClean="0">
                <a:sym typeface="Wingdings" panose="05000000000000000000" pitchFamily="2" charset="2"/>
              </a:rPr>
              <a:t>Rfdbk</a:t>
            </a:r>
            <a:r>
              <a:rPr lang="de-CH" dirty="0" smtClean="0">
                <a:sym typeface="Wingdings" panose="05000000000000000000" pitchFamily="2" charset="2"/>
              </a:rPr>
              <a:t>: COSMO-E First </a:t>
            </a:r>
            <a:r>
              <a:rPr lang="de-CH" dirty="0" err="1" smtClean="0">
                <a:sym typeface="Wingdings" panose="05000000000000000000" pitchFamily="2" charset="2"/>
              </a:rPr>
              <a:t>guess</a:t>
            </a:r>
            <a:r>
              <a:rPr lang="de-CH" dirty="0" smtClean="0">
                <a:sym typeface="Wingdings" panose="05000000000000000000" pitchFamily="2" charset="2"/>
              </a:rPr>
              <a:t>, 1 per </a:t>
            </a:r>
            <a:r>
              <a:rPr lang="de-CH" dirty="0" err="1" smtClean="0">
                <a:sym typeface="Wingdings" panose="05000000000000000000" pitchFamily="2" charset="2"/>
              </a:rPr>
              <a:t>hours</a:t>
            </a:r>
            <a:endParaRPr lang="de-CH" dirty="0" smtClean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de-CH" dirty="0" err="1" smtClean="0">
                <a:sym typeface="Wingdings" panose="05000000000000000000" pitchFamily="2" charset="2"/>
              </a:rPr>
              <a:t>Eucos</a:t>
            </a:r>
            <a:r>
              <a:rPr lang="de-CH" dirty="0" smtClean="0">
                <a:sym typeface="Wingdings" panose="05000000000000000000" pitchFamily="2" charset="2"/>
              </a:rPr>
              <a:t>: ECMWF Model </a:t>
            </a:r>
            <a:r>
              <a:rPr lang="de-CH" i="1" dirty="0">
                <a:sym typeface="Wingdings" panose="05000000000000000000" pitchFamily="2" charset="2"/>
              </a:rPr>
              <a:t>(</a:t>
            </a:r>
            <a:r>
              <a:rPr lang="de-CH" i="1" dirty="0" err="1">
                <a:sym typeface="Wingdings" panose="05000000000000000000" pitchFamily="2" charset="2"/>
              </a:rPr>
              <a:t>details</a:t>
            </a:r>
            <a:r>
              <a:rPr lang="de-CH" i="1" dirty="0">
                <a:sym typeface="Wingdings" panose="05000000000000000000" pitchFamily="2" charset="2"/>
              </a:rPr>
              <a:t> </a:t>
            </a:r>
            <a:r>
              <a:rPr lang="de-CH" i="1" dirty="0" err="1">
                <a:sym typeface="Wingdings" panose="05000000000000000000" pitchFamily="2" charset="2"/>
              </a:rPr>
              <a:t>unknown</a:t>
            </a:r>
            <a:r>
              <a:rPr lang="de-CH" i="1" dirty="0">
                <a:sym typeface="Wingdings" panose="05000000000000000000" pitchFamily="2" charset="2"/>
              </a:rPr>
              <a:t>)</a:t>
            </a:r>
            <a:endParaRPr lang="en-US" i="1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Wind </a:t>
            </a:r>
            <a:r>
              <a:rPr lang="de-CH" dirty="0" err="1" smtClean="0"/>
              <a:t>radar</a:t>
            </a:r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5798" y="493294"/>
            <a:ext cx="5197500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78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5"/>
          </p:nvPr>
        </p:nvSpPr>
        <p:spPr>
          <a:xfrm>
            <a:off x="371605" y="889303"/>
            <a:ext cx="4967489" cy="2484121"/>
          </a:xfrm>
        </p:spPr>
        <p:txBody>
          <a:bodyPr/>
          <a:lstStyle/>
          <a:p>
            <a:r>
              <a:rPr lang="en-US" dirty="0" smtClean="0"/>
              <a:t>O-B-Statistics</a:t>
            </a:r>
          </a:p>
          <a:p>
            <a:pPr lvl="1"/>
            <a:r>
              <a:rPr lang="en-US" sz="1200" dirty="0" smtClean="0"/>
              <a:t>Assessment of statistical properties between </a:t>
            </a:r>
            <a:r>
              <a:rPr lang="en-US" sz="1200" dirty="0" smtClean="0"/>
              <a:t>observation and model</a:t>
            </a:r>
            <a:endParaRPr lang="en-US" sz="1200" dirty="0" smtClean="0"/>
          </a:p>
          <a:p>
            <a:pPr lvl="1"/>
            <a:r>
              <a:rPr lang="en-US" sz="1200" dirty="0" smtClean="0"/>
              <a:t>Observation operator for Lidar observations</a:t>
            </a:r>
          </a:p>
          <a:p>
            <a:r>
              <a:rPr lang="en-US" dirty="0" smtClean="0"/>
              <a:t>Verification</a:t>
            </a:r>
          </a:p>
          <a:p>
            <a:pPr lvl="1"/>
            <a:r>
              <a:rPr lang="en-US" sz="1200" dirty="0" err="1" smtClean="0"/>
              <a:t>Rfdbk</a:t>
            </a:r>
            <a:r>
              <a:rPr lang="en-US" sz="1200" dirty="0" smtClean="0"/>
              <a:t>-Verification suite developed at DWD</a:t>
            </a:r>
          </a:p>
          <a:p>
            <a:pPr lvl="1"/>
            <a:r>
              <a:rPr lang="en-US" sz="1200" dirty="0" smtClean="0"/>
              <a:t>Computation of statistical measures for Analysis, First Guess and Forecast</a:t>
            </a:r>
          </a:p>
          <a:p>
            <a:pPr lvl="1"/>
            <a:r>
              <a:rPr lang="en-US" sz="1200" dirty="0" smtClean="0"/>
              <a:t>Only the ensemble mean is used at the moment</a:t>
            </a:r>
          </a:p>
          <a:p>
            <a:r>
              <a:rPr lang="en-US" dirty="0" smtClean="0"/>
              <a:t>Wind Lidar sites</a:t>
            </a:r>
          </a:p>
          <a:p>
            <a:pPr lvl="1"/>
            <a:r>
              <a:rPr lang="en-US" sz="1200" dirty="0" smtClean="0"/>
              <a:t> </a:t>
            </a:r>
            <a:r>
              <a:rPr lang="en-US" sz="1200" dirty="0" err="1" smtClean="0"/>
              <a:t>Kloten</a:t>
            </a:r>
            <a:r>
              <a:rPr lang="en-US" sz="1200" dirty="0" smtClean="0"/>
              <a:t> (KLO) and Geneva (GVE)</a:t>
            </a:r>
          </a:p>
          <a:p>
            <a:r>
              <a:rPr lang="en-US" dirty="0" smtClean="0"/>
              <a:t>Wind Radar sites ( = wind profiler)</a:t>
            </a:r>
          </a:p>
          <a:p>
            <a:pPr lvl="1"/>
            <a:r>
              <a:rPr lang="en-US" sz="1200" dirty="0" err="1" smtClean="0"/>
              <a:t>Kloten</a:t>
            </a:r>
            <a:r>
              <a:rPr lang="en-US" sz="1200" dirty="0" smtClean="0"/>
              <a:t> &amp; Geneva: experimental sites </a:t>
            </a:r>
          </a:p>
          <a:p>
            <a:pPr lvl="1"/>
            <a:r>
              <a:rPr lang="en-US" sz="1200" dirty="0" smtClean="0"/>
              <a:t>Schaffhausen (SHA), </a:t>
            </a:r>
            <a:r>
              <a:rPr lang="en-US" sz="1200" dirty="0" err="1" smtClean="0"/>
              <a:t>Grenchen</a:t>
            </a:r>
            <a:r>
              <a:rPr lang="en-US" sz="1200" dirty="0" smtClean="0"/>
              <a:t> (GRE), </a:t>
            </a:r>
            <a:r>
              <a:rPr lang="en-US" sz="1200" dirty="0" err="1" smtClean="0"/>
              <a:t>Payerne</a:t>
            </a:r>
            <a:r>
              <a:rPr lang="en-US" sz="1200" dirty="0" smtClean="0"/>
              <a:t> (PAY)</a:t>
            </a:r>
          </a:p>
          <a:p>
            <a:pPr lvl="1"/>
            <a:endParaRPr lang="en-US" sz="1200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err="1" smtClean="0"/>
              <a:t>Methods</a:t>
            </a:r>
            <a:endParaRPr lang="en-US" dirty="0"/>
          </a:p>
        </p:txBody>
      </p:sp>
      <p:grpSp>
        <p:nvGrpSpPr>
          <p:cNvPr id="22" name="Gruppieren 21"/>
          <p:cNvGrpSpPr/>
          <p:nvPr/>
        </p:nvGrpSpPr>
        <p:grpSpPr>
          <a:xfrm>
            <a:off x="5969846" y="3200157"/>
            <a:ext cx="2646871" cy="852237"/>
            <a:chOff x="6088106" y="3478219"/>
            <a:chExt cx="2406016" cy="852237"/>
          </a:xfrm>
        </p:grpSpPr>
        <p:grpSp>
          <p:nvGrpSpPr>
            <p:cNvPr id="9" name="Gruppieren 8"/>
            <p:cNvGrpSpPr/>
            <p:nvPr/>
          </p:nvGrpSpPr>
          <p:grpSpPr>
            <a:xfrm>
              <a:off x="6088106" y="3593106"/>
              <a:ext cx="132347" cy="508710"/>
              <a:chOff x="6523120" y="2423639"/>
              <a:chExt cx="132347" cy="508710"/>
            </a:xfrm>
          </p:grpSpPr>
          <p:sp>
            <p:nvSpPr>
              <p:cNvPr id="6" name="Gleichschenkliges Dreieck 5"/>
              <p:cNvSpPr/>
              <p:nvPr/>
            </p:nvSpPr>
            <p:spPr bwMode="auto">
              <a:xfrm>
                <a:off x="6523120" y="2423639"/>
                <a:ext cx="132347" cy="132348"/>
              </a:xfrm>
              <a:prstGeom prst="triangl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7" name="Ellipse 6"/>
              <p:cNvSpPr/>
              <p:nvPr/>
            </p:nvSpPr>
            <p:spPr bwMode="auto">
              <a:xfrm>
                <a:off x="6523120" y="2720563"/>
                <a:ext cx="132347" cy="144379"/>
              </a:xfrm>
              <a:prstGeom prst="ellips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8" name="Gleichschenkliges Dreieck 7"/>
              <p:cNvSpPr/>
              <p:nvPr/>
            </p:nvSpPr>
            <p:spPr bwMode="auto">
              <a:xfrm>
                <a:off x="6529907" y="2811494"/>
                <a:ext cx="115200" cy="120855"/>
              </a:xfrm>
              <a:prstGeom prst="triangle">
                <a:avLst/>
              </a:prstGeom>
              <a:solidFill>
                <a:schemeClr val="accent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>
                  <a:rot lat="0" lon="0" rev="10800000"/>
                </a:camera>
                <a:lightRig rig="threePt" dir="t"/>
              </a:scene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1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  <p:sp>
          <p:nvSpPr>
            <p:cNvPr id="10" name="Textfeld 9"/>
            <p:cNvSpPr txBox="1"/>
            <p:nvPr/>
          </p:nvSpPr>
          <p:spPr>
            <a:xfrm>
              <a:off x="6220453" y="3478219"/>
              <a:ext cx="208440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200" dirty="0" smtClean="0">
                  <a:latin typeface="+mn-lt"/>
                </a:rPr>
                <a:t>Wind </a:t>
              </a:r>
              <a:r>
                <a:rPr lang="de-CH" sz="1200" dirty="0" err="1">
                  <a:latin typeface="+mn-lt"/>
                </a:rPr>
                <a:t>L</a:t>
              </a:r>
              <a:r>
                <a:rPr lang="de-CH" sz="1200" dirty="0" err="1" smtClean="0">
                  <a:latin typeface="+mn-lt"/>
                </a:rPr>
                <a:t>idar</a:t>
              </a:r>
              <a:r>
                <a:rPr lang="de-CH" sz="1200" dirty="0" smtClean="0">
                  <a:latin typeface="+mn-lt"/>
                </a:rPr>
                <a:t> </a:t>
              </a:r>
              <a:r>
                <a:rPr lang="de-CH" sz="1200" dirty="0" err="1" smtClean="0">
                  <a:latin typeface="+mn-lt"/>
                </a:rPr>
                <a:t>and</a:t>
              </a:r>
              <a:r>
                <a:rPr lang="de-CH" sz="1200" dirty="0" smtClean="0">
                  <a:latin typeface="+mn-lt"/>
                </a:rPr>
                <a:t> </a:t>
              </a:r>
              <a:r>
                <a:rPr lang="de-CH" sz="1200" dirty="0" smtClean="0">
                  <a:latin typeface="+mn-lt"/>
                </a:rPr>
                <a:t>Wind </a:t>
              </a:r>
              <a:r>
                <a:rPr lang="de-CH" sz="1200" dirty="0">
                  <a:latin typeface="+mn-lt"/>
                </a:rPr>
                <a:t>R</a:t>
              </a:r>
              <a:r>
                <a:rPr lang="de-CH" sz="1200" dirty="0" smtClean="0">
                  <a:latin typeface="+mn-lt"/>
                </a:rPr>
                <a:t>adar </a:t>
              </a:r>
              <a:r>
                <a:rPr lang="de-CH" sz="1200" dirty="0" smtClean="0">
                  <a:latin typeface="+mn-lt"/>
                </a:rPr>
                <a:t>(experimental </a:t>
              </a:r>
              <a:r>
                <a:rPr lang="de-CH" sz="1200" dirty="0" err="1" smtClean="0">
                  <a:latin typeface="+mn-lt"/>
                </a:rPr>
                <a:t>site</a:t>
              </a:r>
              <a:r>
                <a:rPr lang="de-CH" sz="1200" dirty="0" smtClean="0">
                  <a:latin typeface="+mn-lt"/>
                </a:rPr>
                <a:t>)</a:t>
              </a:r>
              <a:endParaRPr lang="en-US" sz="1200" dirty="0">
                <a:latin typeface="+mn-lt"/>
              </a:endParaRPr>
            </a:p>
          </p:txBody>
        </p:sp>
        <p:sp>
          <p:nvSpPr>
            <p:cNvPr id="11" name="Textfeld 10"/>
            <p:cNvSpPr txBox="1"/>
            <p:nvPr/>
          </p:nvSpPr>
          <p:spPr>
            <a:xfrm>
              <a:off x="6220453" y="3868791"/>
              <a:ext cx="22736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200" dirty="0" smtClean="0">
                  <a:latin typeface="+mn-lt"/>
                </a:rPr>
                <a:t>Wind </a:t>
              </a:r>
              <a:r>
                <a:rPr lang="de-CH" sz="1200" dirty="0" smtClean="0">
                  <a:latin typeface="+mn-lt"/>
                </a:rPr>
                <a:t>Radars </a:t>
              </a:r>
              <a:r>
                <a:rPr lang="de-CH" sz="1200" dirty="0" smtClean="0">
                  <a:latin typeface="+mn-lt"/>
                </a:rPr>
                <a:t>(permanent </a:t>
              </a:r>
              <a:r>
                <a:rPr lang="de-CH" sz="1200" dirty="0" err="1" smtClean="0">
                  <a:latin typeface="+mn-lt"/>
                </a:rPr>
                <a:t>sites</a:t>
              </a:r>
              <a:r>
                <a:rPr lang="de-CH" sz="1200" dirty="0" smtClean="0">
                  <a:latin typeface="+mn-lt"/>
                </a:rPr>
                <a:t>)</a:t>
              </a:r>
              <a:endParaRPr lang="en-US" sz="1200" dirty="0">
                <a:latin typeface="+mn-lt"/>
              </a:endParaRPr>
            </a:p>
          </p:txBody>
        </p:sp>
      </p:grpSp>
      <p:grpSp>
        <p:nvGrpSpPr>
          <p:cNvPr id="19" name="Gruppieren 18"/>
          <p:cNvGrpSpPr/>
          <p:nvPr/>
        </p:nvGrpSpPr>
        <p:grpSpPr>
          <a:xfrm>
            <a:off x="5593809" y="889303"/>
            <a:ext cx="3089455" cy="2090835"/>
            <a:chOff x="5612733" y="150510"/>
            <a:chExt cx="3089455" cy="2090835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071" y="240632"/>
              <a:ext cx="3035117" cy="2000713"/>
            </a:xfrm>
            <a:prstGeom prst="rect">
              <a:avLst/>
            </a:prstGeom>
          </p:spPr>
        </p:pic>
        <p:sp>
          <p:nvSpPr>
            <p:cNvPr id="5" name="Gleichschenkliges Dreieck 4"/>
            <p:cNvSpPr/>
            <p:nvPr/>
          </p:nvSpPr>
          <p:spPr bwMode="auto">
            <a:xfrm>
              <a:off x="7303168" y="679784"/>
              <a:ext cx="132347" cy="132348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7291298" y="745958"/>
              <a:ext cx="6102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600" dirty="0" smtClean="0"/>
                <a:t>KLO</a:t>
              </a:r>
              <a:endParaRPr lang="en-US" sz="1600" dirty="0"/>
            </a:p>
          </p:txBody>
        </p:sp>
        <p:sp>
          <p:nvSpPr>
            <p:cNvPr id="13" name="Textfeld 12"/>
            <p:cNvSpPr txBox="1"/>
            <p:nvPr/>
          </p:nvSpPr>
          <p:spPr>
            <a:xfrm>
              <a:off x="7289796" y="150510"/>
              <a:ext cx="6102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600" dirty="0" smtClean="0"/>
                <a:t>SHA</a:t>
              </a:r>
              <a:endParaRPr lang="en-US" sz="1600" dirty="0"/>
            </a:p>
          </p:txBody>
        </p:sp>
        <p:sp>
          <p:nvSpPr>
            <p:cNvPr id="14" name="Textfeld 13"/>
            <p:cNvSpPr txBox="1"/>
            <p:nvPr/>
          </p:nvSpPr>
          <p:spPr>
            <a:xfrm>
              <a:off x="6487640" y="477335"/>
              <a:ext cx="639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600" dirty="0" smtClean="0"/>
                <a:t>GRE</a:t>
              </a:r>
              <a:endParaRPr lang="en-US" sz="1600" dirty="0"/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5988771" y="804722"/>
              <a:ext cx="639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600" dirty="0" smtClean="0"/>
                <a:t>PAY</a:t>
              </a:r>
              <a:endParaRPr lang="en-US" sz="1600" dirty="0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5612733" y="1265320"/>
              <a:ext cx="639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600" dirty="0" smtClean="0"/>
                <a:t>GVE</a:t>
              </a:r>
              <a:endParaRPr lang="en-US" sz="1600" dirty="0"/>
            </a:p>
          </p:txBody>
        </p:sp>
        <p:sp>
          <p:nvSpPr>
            <p:cNvPr id="17" name="Gleichschenkliges Dreieck 16"/>
            <p:cNvSpPr/>
            <p:nvPr/>
          </p:nvSpPr>
          <p:spPr bwMode="auto">
            <a:xfrm>
              <a:off x="6058778" y="1441910"/>
              <a:ext cx="173708" cy="161964"/>
            </a:xfrm>
            <a:prstGeom prst="triangl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20" name="Grafik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408" y="1753421"/>
            <a:ext cx="194856" cy="322665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315" y="2047329"/>
            <a:ext cx="878991" cy="168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91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118937" y="185710"/>
            <a:ext cx="7583251" cy="708082"/>
          </a:xfrm>
        </p:spPr>
        <p:txBody>
          <a:bodyPr/>
          <a:lstStyle/>
          <a:p>
            <a:r>
              <a:rPr lang="de-CH" dirty="0" smtClean="0"/>
              <a:t>O-B-</a:t>
            </a:r>
            <a:r>
              <a:rPr lang="de-CH" dirty="0" err="1" smtClean="0"/>
              <a:t>Statistics</a:t>
            </a:r>
            <a:r>
              <a:rPr lang="de-CH" dirty="0" smtClean="0"/>
              <a:t>: KENDA First </a:t>
            </a:r>
            <a:r>
              <a:rPr lang="de-CH" dirty="0" err="1" smtClean="0"/>
              <a:t>Guess</a:t>
            </a:r>
            <a:r>
              <a:rPr lang="de-CH" dirty="0" smtClean="0"/>
              <a:t/>
            </a:r>
            <a:br>
              <a:rPr lang="de-CH" dirty="0" smtClean="0"/>
            </a:br>
            <a:endParaRPr lang="en-US" sz="1600" dirty="0"/>
          </a:p>
        </p:txBody>
      </p:sp>
      <p:sp>
        <p:nvSpPr>
          <p:cNvPr id="5" name="Rechteck 4"/>
          <p:cNvSpPr/>
          <p:nvPr/>
        </p:nvSpPr>
        <p:spPr>
          <a:xfrm>
            <a:off x="7139819" y="3245878"/>
            <a:ext cx="200418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ME  </a:t>
            </a:r>
            <a:r>
              <a:rPr lang="de-CH" sz="1200" kern="0" dirty="0" err="1" smtClean="0"/>
              <a:t>mean</a:t>
            </a:r>
            <a:r>
              <a:rPr lang="de-CH" sz="1200" kern="0" dirty="0" smtClean="0"/>
              <a:t> </a:t>
            </a:r>
            <a:r>
              <a:rPr lang="de-CH" sz="1200" kern="0" dirty="0" err="1" smtClean="0"/>
              <a:t>error</a:t>
            </a:r>
            <a:endParaRPr lang="de-CH" sz="1200" kern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SD </a:t>
            </a:r>
            <a:r>
              <a:rPr lang="de-CH" sz="1200" kern="0" dirty="0" err="1" smtClean="0"/>
              <a:t>standard</a:t>
            </a:r>
            <a:r>
              <a:rPr lang="de-CH" sz="1200" kern="0" dirty="0" smtClean="0"/>
              <a:t> </a:t>
            </a:r>
            <a:r>
              <a:rPr lang="de-CH" sz="1200" kern="0" dirty="0" err="1" smtClean="0"/>
              <a:t>deviation</a:t>
            </a:r>
            <a:endParaRPr lang="de-CH" sz="1200" kern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LEN </a:t>
            </a:r>
            <a:r>
              <a:rPr lang="de-CH" sz="1200" kern="0" dirty="0" err="1" smtClean="0"/>
              <a:t>number</a:t>
            </a:r>
            <a:r>
              <a:rPr lang="de-CH" sz="1200" kern="0" dirty="0" smtClean="0"/>
              <a:t> </a:t>
            </a:r>
            <a:r>
              <a:rPr lang="de-CH" sz="1200" kern="0" dirty="0" err="1" smtClean="0"/>
              <a:t>of</a:t>
            </a:r>
            <a:r>
              <a:rPr lang="de-CH" sz="1200" kern="0" dirty="0" smtClean="0"/>
              <a:t> </a:t>
            </a:r>
            <a:r>
              <a:rPr lang="de-CH" sz="1200" kern="0" dirty="0" err="1" smtClean="0"/>
              <a:t>data</a:t>
            </a:r>
            <a:endParaRPr lang="de-CH" sz="1200" kern="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0" t="6244" r="17837" b="71364"/>
          <a:stretch/>
        </p:blipFill>
        <p:spPr>
          <a:xfrm>
            <a:off x="1127685" y="1015335"/>
            <a:ext cx="2880000" cy="1260476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" t="28621" r="18600" b="48987"/>
          <a:stretch/>
        </p:blipFill>
        <p:spPr>
          <a:xfrm>
            <a:off x="4049298" y="1041541"/>
            <a:ext cx="2880000" cy="1260476"/>
          </a:xfrm>
          <a:prstGeom prst="rect">
            <a:avLst/>
          </a:prstGeom>
        </p:spPr>
      </p:pic>
      <p:grpSp>
        <p:nvGrpSpPr>
          <p:cNvPr id="38" name="Gruppieren 37"/>
          <p:cNvGrpSpPr/>
          <p:nvPr/>
        </p:nvGrpSpPr>
        <p:grpSpPr>
          <a:xfrm>
            <a:off x="7099316" y="992142"/>
            <a:ext cx="1558916" cy="1157116"/>
            <a:chOff x="7426619" y="288033"/>
            <a:chExt cx="1558916" cy="1157116"/>
          </a:xfrm>
        </p:grpSpPr>
        <p:grpSp>
          <p:nvGrpSpPr>
            <p:cNvPr id="39" name="Gruppieren 38"/>
            <p:cNvGrpSpPr/>
            <p:nvPr/>
          </p:nvGrpSpPr>
          <p:grpSpPr>
            <a:xfrm>
              <a:off x="7467976" y="288033"/>
              <a:ext cx="1517559" cy="1157116"/>
              <a:chOff x="7467976" y="288033"/>
              <a:chExt cx="1517559" cy="1157116"/>
            </a:xfrm>
          </p:grpSpPr>
          <p:grpSp>
            <p:nvGrpSpPr>
              <p:cNvPr id="41" name="Gruppieren 40"/>
              <p:cNvGrpSpPr/>
              <p:nvPr/>
            </p:nvGrpSpPr>
            <p:grpSpPr>
              <a:xfrm>
                <a:off x="7467976" y="305842"/>
                <a:ext cx="1517559" cy="1139307"/>
                <a:chOff x="5667071" y="240632"/>
                <a:chExt cx="3035117" cy="2000713"/>
              </a:xfrm>
            </p:grpSpPr>
            <p:pic>
              <p:nvPicPr>
                <p:cNvPr id="45" name="Grafik 44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67071" y="240632"/>
                  <a:ext cx="3035117" cy="2000713"/>
                </a:xfrm>
                <a:prstGeom prst="rect">
                  <a:avLst/>
                </a:prstGeom>
              </p:spPr>
            </p:pic>
            <p:sp>
              <p:nvSpPr>
                <p:cNvPr id="46" name="Gleichschenkliges Dreieck 45"/>
                <p:cNvSpPr/>
                <p:nvPr/>
              </p:nvSpPr>
              <p:spPr bwMode="auto">
                <a:xfrm>
                  <a:off x="7303168" y="679784"/>
                  <a:ext cx="132347" cy="132348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7" name="Textfeld 46"/>
                <p:cNvSpPr txBox="1"/>
                <p:nvPr/>
              </p:nvSpPr>
              <p:spPr>
                <a:xfrm>
                  <a:off x="7291296" y="745958"/>
                  <a:ext cx="1298702" cy="486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CH" sz="600" b="1" dirty="0" smtClean="0"/>
                    <a:t>KLO / KLO_LIDAR</a:t>
                  </a:r>
                  <a:endParaRPr lang="en-US" sz="600" b="1" dirty="0"/>
                </a:p>
              </p:txBody>
            </p:sp>
            <p:sp>
              <p:nvSpPr>
                <p:cNvPr id="48" name="Gleichschenkliges Dreieck 47"/>
                <p:cNvSpPr/>
                <p:nvPr/>
              </p:nvSpPr>
              <p:spPr bwMode="auto">
                <a:xfrm>
                  <a:off x="6088106" y="1441910"/>
                  <a:ext cx="132347" cy="132348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42" name="Textfeld 41"/>
              <p:cNvSpPr txBox="1"/>
              <p:nvPr/>
            </p:nvSpPr>
            <p:spPr>
              <a:xfrm>
                <a:off x="8264103" y="288033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/>
                  <a:t>SHA</a:t>
                </a:r>
                <a:endParaRPr lang="en-US" sz="600" b="1" dirty="0"/>
              </a:p>
            </p:txBody>
          </p:sp>
          <p:sp>
            <p:nvSpPr>
              <p:cNvPr id="43" name="Textfeld 42"/>
              <p:cNvSpPr txBox="1"/>
              <p:nvPr/>
            </p:nvSpPr>
            <p:spPr>
              <a:xfrm>
                <a:off x="7808013" y="472699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/>
                  <a:t>GRE</a:t>
                </a:r>
                <a:endParaRPr lang="en-US" sz="600" b="1" dirty="0"/>
              </a:p>
            </p:txBody>
          </p:sp>
          <p:sp>
            <p:nvSpPr>
              <p:cNvPr id="44" name="Textfeld 43"/>
              <p:cNvSpPr txBox="1"/>
              <p:nvPr/>
            </p:nvSpPr>
            <p:spPr>
              <a:xfrm>
                <a:off x="7845361" y="757185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/>
                  <a:t>PAY</a:t>
                </a:r>
                <a:endParaRPr lang="en-US" sz="600" b="1" dirty="0"/>
              </a:p>
            </p:txBody>
          </p:sp>
        </p:grpSp>
        <p:sp>
          <p:nvSpPr>
            <p:cNvPr id="40" name="Textfeld 39"/>
            <p:cNvSpPr txBox="1"/>
            <p:nvPr/>
          </p:nvSpPr>
          <p:spPr>
            <a:xfrm>
              <a:off x="7426619" y="1025371"/>
              <a:ext cx="41874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600" b="1" dirty="0" smtClean="0">
                  <a:solidFill>
                    <a:schemeClr val="bg1">
                      <a:lumMod val="50000"/>
                    </a:schemeClr>
                  </a:solidFill>
                </a:rPr>
                <a:t>GVE</a:t>
              </a:r>
              <a:endParaRPr lang="en-US" sz="6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9" name="Rechteck 48"/>
          <p:cNvSpPr/>
          <p:nvPr/>
        </p:nvSpPr>
        <p:spPr>
          <a:xfrm>
            <a:off x="2118774" y="744307"/>
            <a:ext cx="1427142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Wind </a:t>
            </a:r>
            <a:r>
              <a:rPr lang="de-CH" sz="1200" kern="0" dirty="0" err="1" smtClean="0"/>
              <a:t>direction</a:t>
            </a:r>
            <a:r>
              <a:rPr lang="de-CH" sz="1200" kern="0" dirty="0" smtClean="0"/>
              <a:t> (D)</a:t>
            </a:r>
            <a:endParaRPr lang="de-CH" sz="1200" kern="0" dirty="0"/>
          </a:p>
        </p:txBody>
      </p:sp>
      <p:sp>
        <p:nvSpPr>
          <p:cNvPr id="50" name="Rechteck 49"/>
          <p:cNvSpPr/>
          <p:nvPr/>
        </p:nvSpPr>
        <p:spPr>
          <a:xfrm>
            <a:off x="4998774" y="738336"/>
            <a:ext cx="122312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Wind </a:t>
            </a:r>
            <a:r>
              <a:rPr lang="de-CH" sz="1200" kern="0" dirty="0" err="1" smtClean="0"/>
              <a:t>speed</a:t>
            </a:r>
            <a:r>
              <a:rPr lang="de-CH" sz="1200" kern="0" dirty="0" smtClean="0"/>
              <a:t> (F)</a:t>
            </a:r>
            <a:endParaRPr lang="de-CH" sz="1200" kern="0" dirty="0"/>
          </a:p>
        </p:txBody>
      </p:sp>
      <p:pic>
        <p:nvPicPr>
          <p:cNvPr id="51" name="Grafik 5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77" t="45448" r="-92" b="42648"/>
          <a:stretch/>
        </p:blipFill>
        <p:spPr>
          <a:xfrm>
            <a:off x="7164704" y="2196043"/>
            <a:ext cx="1037887" cy="1006437"/>
          </a:xfrm>
          <a:prstGeom prst="rect">
            <a:avLst/>
          </a:prstGeom>
        </p:spPr>
      </p:pic>
      <p:sp>
        <p:nvSpPr>
          <p:cNvPr id="52" name="Rechteck 51"/>
          <p:cNvSpPr/>
          <p:nvPr/>
        </p:nvSpPr>
        <p:spPr>
          <a:xfrm>
            <a:off x="0" y="1507073"/>
            <a:ext cx="96326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DJF 17/18</a:t>
            </a:r>
            <a:endParaRPr lang="de-CH" sz="1200" kern="0" dirty="0"/>
          </a:p>
        </p:txBody>
      </p:sp>
      <p:pic>
        <p:nvPicPr>
          <p:cNvPr id="53" name="Grafik 5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" t="95041" r="18600" b="1872"/>
          <a:stretch/>
        </p:blipFill>
        <p:spPr>
          <a:xfrm>
            <a:off x="4014923" y="2247608"/>
            <a:ext cx="2880000" cy="173759"/>
          </a:xfrm>
          <a:prstGeom prst="rect">
            <a:avLst/>
          </a:prstGeom>
        </p:spPr>
      </p:pic>
      <p:pic>
        <p:nvPicPr>
          <p:cNvPr id="54" name="Grafik 5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" t="95041" r="18600" b="1872"/>
          <a:stretch/>
        </p:blipFill>
        <p:spPr>
          <a:xfrm>
            <a:off x="1034152" y="2247608"/>
            <a:ext cx="2880000" cy="173759"/>
          </a:xfrm>
          <a:prstGeom prst="rect">
            <a:avLst/>
          </a:prstGeom>
        </p:spPr>
      </p:pic>
      <p:pic>
        <p:nvPicPr>
          <p:cNvPr id="55" name="Grafik 5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4" t="41299" r="95954" b="38985"/>
          <a:stretch/>
        </p:blipFill>
        <p:spPr>
          <a:xfrm>
            <a:off x="934618" y="1039414"/>
            <a:ext cx="174504" cy="1109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79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118937" y="185710"/>
            <a:ext cx="7583251" cy="708082"/>
          </a:xfrm>
        </p:spPr>
        <p:txBody>
          <a:bodyPr/>
          <a:lstStyle/>
          <a:p>
            <a:r>
              <a:rPr lang="de-CH" dirty="0" smtClean="0"/>
              <a:t>O-B-</a:t>
            </a:r>
            <a:r>
              <a:rPr lang="de-CH" dirty="0" err="1" smtClean="0"/>
              <a:t>Statistics</a:t>
            </a:r>
            <a:r>
              <a:rPr lang="de-CH" dirty="0" smtClean="0"/>
              <a:t>: KENDA First </a:t>
            </a:r>
            <a:r>
              <a:rPr lang="de-CH" dirty="0" err="1" smtClean="0"/>
              <a:t>Guess</a:t>
            </a:r>
            <a:r>
              <a:rPr lang="de-CH" dirty="0" smtClean="0"/>
              <a:t/>
            </a:r>
            <a:br>
              <a:rPr lang="de-CH" dirty="0" smtClean="0"/>
            </a:br>
            <a:endParaRPr lang="en-US" sz="1600" dirty="0"/>
          </a:p>
        </p:txBody>
      </p:sp>
      <p:sp>
        <p:nvSpPr>
          <p:cNvPr id="5" name="Rechteck 4"/>
          <p:cNvSpPr/>
          <p:nvPr/>
        </p:nvSpPr>
        <p:spPr>
          <a:xfrm>
            <a:off x="7139819" y="3245878"/>
            <a:ext cx="200418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ME  </a:t>
            </a:r>
            <a:r>
              <a:rPr lang="de-CH" sz="1200" kern="0" dirty="0" err="1" smtClean="0"/>
              <a:t>mean</a:t>
            </a:r>
            <a:r>
              <a:rPr lang="de-CH" sz="1200" kern="0" dirty="0" smtClean="0"/>
              <a:t> </a:t>
            </a:r>
            <a:r>
              <a:rPr lang="de-CH" sz="1200" kern="0" dirty="0" err="1" smtClean="0"/>
              <a:t>error</a:t>
            </a:r>
            <a:endParaRPr lang="de-CH" sz="1200" kern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SD </a:t>
            </a:r>
            <a:r>
              <a:rPr lang="de-CH" sz="1200" kern="0" dirty="0" err="1" smtClean="0"/>
              <a:t>standard</a:t>
            </a:r>
            <a:r>
              <a:rPr lang="de-CH" sz="1200" kern="0" dirty="0" smtClean="0"/>
              <a:t> </a:t>
            </a:r>
            <a:r>
              <a:rPr lang="de-CH" sz="1200" kern="0" dirty="0" err="1" smtClean="0"/>
              <a:t>deviation</a:t>
            </a:r>
            <a:endParaRPr lang="de-CH" sz="1200" kern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LEN </a:t>
            </a:r>
            <a:r>
              <a:rPr lang="de-CH" sz="1200" kern="0" dirty="0" err="1" smtClean="0"/>
              <a:t>number</a:t>
            </a:r>
            <a:r>
              <a:rPr lang="de-CH" sz="1200" kern="0" dirty="0" smtClean="0"/>
              <a:t> </a:t>
            </a:r>
            <a:r>
              <a:rPr lang="de-CH" sz="1200" kern="0" dirty="0" err="1" smtClean="0"/>
              <a:t>of</a:t>
            </a:r>
            <a:r>
              <a:rPr lang="de-CH" sz="1200" kern="0" dirty="0" smtClean="0"/>
              <a:t> </a:t>
            </a:r>
            <a:r>
              <a:rPr lang="de-CH" sz="1200" kern="0" dirty="0" err="1" smtClean="0"/>
              <a:t>data</a:t>
            </a:r>
            <a:endParaRPr lang="de-CH" sz="1200" kern="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0" t="6244" r="17837" b="71364"/>
          <a:stretch/>
        </p:blipFill>
        <p:spPr>
          <a:xfrm>
            <a:off x="1127685" y="1015335"/>
            <a:ext cx="2880000" cy="1260476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" t="28621" r="18600" b="48987"/>
          <a:stretch/>
        </p:blipFill>
        <p:spPr>
          <a:xfrm>
            <a:off x="4049298" y="1041541"/>
            <a:ext cx="2880000" cy="1260476"/>
          </a:xfrm>
          <a:prstGeom prst="rect">
            <a:avLst/>
          </a:prstGeom>
        </p:spPr>
      </p:pic>
      <p:grpSp>
        <p:nvGrpSpPr>
          <p:cNvPr id="38" name="Gruppieren 37"/>
          <p:cNvGrpSpPr/>
          <p:nvPr/>
        </p:nvGrpSpPr>
        <p:grpSpPr>
          <a:xfrm>
            <a:off x="7099316" y="992142"/>
            <a:ext cx="1558916" cy="1157116"/>
            <a:chOff x="7426619" y="288033"/>
            <a:chExt cx="1558916" cy="1157116"/>
          </a:xfrm>
        </p:grpSpPr>
        <p:grpSp>
          <p:nvGrpSpPr>
            <p:cNvPr id="39" name="Gruppieren 38"/>
            <p:cNvGrpSpPr/>
            <p:nvPr/>
          </p:nvGrpSpPr>
          <p:grpSpPr>
            <a:xfrm>
              <a:off x="7467976" y="288033"/>
              <a:ext cx="1517559" cy="1157116"/>
              <a:chOff x="7467976" y="288033"/>
              <a:chExt cx="1517559" cy="1157116"/>
            </a:xfrm>
          </p:grpSpPr>
          <p:grpSp>
            <p:nvGrpSpPr>
              <p:cNvPr id="41" name="Gruppieren 40"/>
              <p:cNvGrpSpPr/>
              <p:nvPr/>
            </p:nvGrpSpPr>
            <p:grpSpPr>
              <a:xfrm>
                <a:off x="7467976" y="305842"/>
                <a:ext cx="1517559" cy="1139307"/>
                <a:chOff x="5667071" y="240632"/>
                <a:chExt cx="3035117" cy="2000713"/>
              </a:xfrm>
            </p:grpSpPr>
            <p:pic>
              <p:nvPicPr>
                <p:cNvPr id="45" name="Grafik 44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67071" y="240632"/>
                  <a:ext cx="3035117" cy="2000713"/>
                </a:xfrm>
                <a:prstGeom prst="rect">
                  <a:avLst/>
                </a:prstGeom>
              </p:spPr>
            </p:pic>
            <p:sp>
              <p:nvSpPr>
                <p:cNvPr id="46" name="Gleichschenkliges Dreieck 45"/>
                <p:cNvSpPr/>
                <p:nvPr/>
              </p:nvSpPr>
              <p:spPr bwMode="auto">
                <a:xfrm>
                  <a:off x="7303168" y="679784"/>
                  <a:ext cx="132347" cy="132348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47" name="Textfeld 46"/>
                <p:cNvSpPr txBox="1"/>
                <p:nvPr/>
              </p:nvSpPr>
              <p:spPr>
                <a:xfrm>
                  <a:off x="7291296" y="745958"/>
                  <a:ext cx="1298702" cy="486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CH" sz="600" b="1" dirty="0" smtClean="0"/>
                    <a:t>KLO / KLO_LIDAR</a:t>
                  </a:r>
                  <a:endParaRPr lang="en-US" sz="600" b="1" dirty="0"/>
                </a:p>
              </p:txBody>
            </p:sp>
            <p:sp>
              <p:nvSpPr>
                <p:cNvPr id="48" name="Gleichschenkliges Dreieck 47"/>
                <p:cNvSpPr/>
                <p:nvPr/>
              </p:nvSpPr>
              <p:spPr bwMode="auto">
                <a:xfrm>
                  <a:off x="6088106" y="1441910"/>
                  <a:ext cx="132347" cy="132348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42" name="Textfeld 41"/>
              <p:cNvSpPr txBox="1"/>
              <p:nvPr/>
            </p:nvSpPr>
            <p:spPr>
              <a:xfrm>
                <a:off x="8264103" y="288033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/>
                  <a:t>SHA</a:t>
                </a:r>
                <a:endParaRPr lang="en-US" sz="600" b="1" dirty="0"/>
              </a:p>
            </p:txBody>
          </p:sp>
          <p:sp>
            <p:nvSpPr>
              <p:cNvPr id="43" name="Textfeld 42"/>
              <p:cNvSpPr txBox="1"/>
              <p:nvPr/>
            </p:nvSpPr>
            <p:spPr>
              <a:xfrm>
                <a:off x="7808013" y="472699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/>
                  <a:t>GRE</a:t>
                </a:r>
                <a:endParaRPr lang="en-US" sz="600" b="1" dirty="0"/>
              </a:p>
            </p:txBody>
          </p:sp>
          <p:sp>
            <p:nvSpPr>
              <p:cNvPr id="44" name="Textfeld 43"/>
              <p:cNvSpPr txBox="1"/>
              <p:nvPr/>
            </p:nvSpPr>
            <p:spPr>
              <a:xfrm>
                <a:off x="7845361" y="757185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/>
                  <a:t>PAY</a:t>
                </a:r>
                <a:endParaRPr lang="en-US" sz="600" b="1" dirty="0"/>
              </a:p>
            </p:txBody>
          </p:sp>
        </p:grpSp>
        <p:sp>
          <p:nvSpPr>
            <p:cNvPr id="40" name="Textfeld 39"/>
            <p:cNvSpPr txBox="1"/>
            <p:nvPr/>
          </p:nvSpPr>
          <p:spPr>
            <a:xfrm>
              <a:off x="7426619" y="1025371"/>
              <a:ext cx="41874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600" b="1" dirty="0" smtClean="0">
                  <a:solidFill>
                    <a:schemeClr val="bg1">
                      <a:lumMod val="50000"/>
                    </a:schemeClr>
                  </a:solidFill>
                </a:rPr>
                <a:t>GVE</a:t>
              </a:r>
              <a:endParaRPr lang="en-US" sz="6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49" name="Rechteck 48"/>
          <p:cNvSpPr/>
          <p:nvPr/>
        </p:nvSpPr>
        <p:spPr>
          <a:xfrm>
            <a:off x="2118774" y="744307"/>
            <a:ext cx="1427142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Wind </a:t>
            </a:r>
            <a:r>
              <a:rPr lang="de-CH" sz="1200" kern="0" dirty="0" err="1" smtClean="0"/>
              <a:t>direction</a:t>
            </a:r>
            <a:r>
              <a:rPr lang="de-CH" sz="1200" kern="0" dirty="0" smtClean="0"/>
              <a:t> (D)</a:t>
            </a:r>
            <a:endParaRPr lang="de-CH" sz="1200" kern="0" dirty="0"/>
          </a:p>
        </p:txBody>
      </p:sp>
      <p:sp>
        <p:nvSpPr>
          <p:cNvPr id="50" name="Rechteck 49"/>
          <p:cNvSpPr/>
          <p:nvPr/>
        </p:nvSpPr>
        <p:spPr>
          <a:xfrm>
            <a:off x="4998774" y="738336"/>
            <a:ext cx="122312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Wind </a:t>
            </a:r>
            <a:r>
              <a:rPr lang="de-CH" sz="1200" kern="0" dirty="0" err="1" smtClean="0"/>
              <a:t>speed</a:t>
            </a:r>
            <a:r>
              <a:rPr lang="de-CH" sz="1200" kern="0" dirty="0" smtClean="0"/>
              <a:t> (F)</a:t>
            </a:r>
            <a:endParaRPr lang="de-CH" sz="1200" kern="0" dirty="0"/>
          </a:p>
        </p:txBody>
      </p:sp>
      <p:pic>
        <p:nvPicPr>
          <p:cNvPr id="51" name="Grafik 5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77" t="45448" r="-92" b="42648"/>
          <a:stretch/>
        </p:blipFill>
        <p:spPr>
          <a:xfrm>
            <a:off x="7164704" y="2196043"/>
            <a:ext cx="1037887" cy="1006437"/>
          </a:xfrm>
          <a:prstGeom prst="rect">
            <a:avLst/>
          </a:prstGeom>
        </p:spPr>
      </p:pic>
      <p:sp>
        <p:nvSpPr>
          <p:cNvPr id="52" name="Rechteck 51"/>
          <p:cNvSpPr/>
          <p:nvPr/>
        </p:nvSpPr>
        <p:spPr>
          <a:xfrm>
            <a:off x="0" y="1507073"/>
            <a:ext cx="96326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DJF 17/18</a:t>
            </a:r>
            <a:endParaRPr lang="de-CH" sz="1200" kern="0" dirty="0"/>
          </a:p>
        </p:txBody>
      </p:sp>
      <p:pic>
        <p:nvPicPr>
          <p:cNvPr id="53" name="Grafik 5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" t="95041" r="18600" b="1872"/>
          <a:stretch/>
        </p:blipFill>
        <p:spPr>
          <a:xfrm>
            <a:off x="4014923" y="2247608"/>
            <a:ext cx="2880000" cy="173759"/>
          </a:xfrm>
          <a:prstGeom prst="rect">
            <a:avLst/>
          </a:prstGeom>
        </p:spPr>
      </p:pic>
      <p:pic>
        <p:nvPicPr>
          <p:cNvPr id="54" name="Grafik 5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" t="95041" r="18600" b="1872"/>
          <a:stretch/>
        </p:blipFill>
        <p:spPr>
          <a:xfrm>
            <a:off x="1034152" y="2247608"/>
            <a:ext cx="2880000" cy="173759"/>
          </a:xfrm>
          <a:prstGeom prst="rect">
            <a:avLst/>
          </a:prstGeom>
        </p:spPr>
      </p:pic>
      <p:pic>
        <p:nvPicPr>
          <p:cNvPr id="55" name="Grafik 5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4" t="41299" r="95954" b="38985"/>
          <a:stretch/>
        </p:blipFill>
        <p:spPr>
          <a:xfrm>
            <a:off x="934618" y="1039414"/>
            <a:ext cx="174504" cy="1109844"/>
          </a:xfrm>
          <a:prstGeom prst="rect">
            <a:avLst/>
          </a:prstGeom>
        </p:spPr>
      </p:pic>
      <p:pic>
        <p:nvPicPr>
          <p:cNvPr id="24" name="Image 1" descr="image00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772" y="2471276"/>
            <a:ext cx="2929125" cy="2195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feld 24"/>
          <p:cNvSpPr txBox="1"/>
          <p:nvPr/>
        </p:nvSpPr>
        <p:spPr>
          <a:xfrm>
            <a:off x="1109122" y="3436387"/>
            <a:ext cx="2151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Instrumental </a:t>
            </a:r>
            <a:r>
              <a:rPr lang="de-CH" sz="1200" dirty="0" err="1" smtClean="0"/>
              <a:t>difference</a:t>
            </a:r>
            <a:r>
              <a:rPr lang="de-CH" sz="1200" dirty="0" smtClean="0"/>
              <a:t>:</a:t>
            </a:r>
          </a:p>
          <a:p>
            <a:r>
              <a:rPr lang="de-CH" sz="1200" dirty="0" err="1" smtClean="0"/>
              <a:t>diff</a:t>
            </a:r>
            <a:r>
              <a:rPr lang="de-CH" sz="1200" baseline="-25000" dirty="0" err="1" smtClean="0"/>
              <a:t>LIDAR</a:t>
            </a:r>
            <a:r>
              <a:rPr lang="de-CH" sz="1200" baseline="-25000" dirty="0" smtClean="0"/>
              <a:t>-WPROF</a:t>
            </a:r>
            <a:r>
              <a:rPr lang="de-CH" sz="1200" dirty="0" smtClean="0"/>
              <a:t>= -3°</a:t>
            </a:r>
            <a:endParaRPr lang="en-US" sz="1200" dirty="0"/>
          </a:p>
        </p:txBody>
      </p:sp>
      <p:sp>
        <p:nvSpPr>
          <p:cNvPr id="27" name="Textfeld 26"/>
          <p:cNvSpPr txBox="1"/>
          <p:nvPr/>
        </p:nvSpPr>
        <p:spPr>
          <a:xfrm>
            <a:off x="1135017" y="2905794"/>
            <a:ext cx="2936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 smtClean="0"/>
              <a:t>Mean</a:t>
            </a:r>
            <a:r>
              <a:rPr lang="de-CH" sz="1200" dirty="0" smtClean="0"/>
              <a:t> </a:t>
            </a:r>
            <a:r>
              <a:rPr lang="de-CH" sz="1200" dirty="0" err="1" smtClean="0"/>
              <a:t>error</a:t>
            </a:r>
            <a:r>
              <a:rPr lang="de-CH" sz="1200" dirty="0" smtClean="0"/>
              <a:t> </a:t>
            </a:r>
            <a:r>
              <a:rPr lang="de-CH" sz="1200" dirty="0" err="1" smtClean="0"/>
              <a:t>difference</a:t>
            </a:r>
            <a:endParaRPr lang="de-CH" sz="1200" dirty="0" smtClean="0"/>
          </a:p>
          <a:p>
            <a:r>
              <a:rPr lang="de-CH" sz="1200" dirty="0" err="1" smtClean="0"/>
              <a:t>diff</a:t>
            </a:r>
            <a:r>
              <a:rPr lang="de-CH" sz="1200" baseline="-25000" dirty="0" err="1" smtClean="0"/>
              <a:t>LIDAR</a:t>
            </a:r>
            <a:r>
              <a:rPr lang="de-CH" sz="1200" baseline="-25000" dirty="0" smtClean="0"/>
              <a:t>-WPROF</a:t>
            </a:r>
            <a:r>
              <a:rPr lang="de-CH" sz="1200" dirty="0"/>
              <a:t>=</a:t>
            </a:r>
            <a:r>
              <a:rPr lang="de-CH" sz="1200" dirty="0" smtClean="0"/>
              <a:t> ca. -3°</a:t>
            </a:r>
            <a:endParaRPr lang="en-US" sz="1200" dirty="0"/>
          </a:p>
        </p:txBody>
      </p:sp>
      <p:cxnSp>
        <p:nvCxnSpPr>
          <p:cNvPr id="6" name="Gerade Verbindung mit Pfeil 5"/>
          <p:cNvCxnSpPr/>
          <p:nvPr/>
        </p:nvCxnSpPr>
        <p:spPr bwMode="auto">
          <a:xfrm>
            <a:off x="1724096" y="2302017"/>
            <a:ext cx="0" cy="6037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Gerader Verbinder 7"/>
          <p:cNvCxnSpPr/>
          <p:nvPr/>
        </p:nvCxnSpPr>
        <p:spPr bwMode="auto">
          <a:xfrm>
            <a:off x="1675236" y="1784072"/>
            <a:ext cx="6326" cy="25537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6" name="Gerader Verbinder 55"/>
          <p:cNvCxnSpPr/>
          <p:nvPr/>
        </p:nvCxnSpPr>
        <p:spPr bwMode="auto">
          <a:xfrm>
            <a:off x="1751776" y="1783720"/>
            <a:ext cx="6326" cy="25537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7" name="Gerade Verbindung mit Pfeil 56"/>
          <p:cNvCxnSpPr/>
          <p:nvPr/>
        </p:nvCxnSpPr>
        <p:spPr bwMode="auto">
          <a:xfrm>
            <a:off x="2832345" y="3685953"/>
            <a:ext cx="42824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5678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7139819" y="3245878"/>
            <a:ext cx="200418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ME  </a:t>
            </a:r>
            <a:r>
              <a:rPr lang="de-CH" sz="1200" kern="0" dirty="0" err="1" smtClean="0"/>
              <a:t>mean</a:t>
            </a:r>
            <a:r>
              <a:rPr lang="de-CH" sz="1200" kern="0" dirty="0" smtClean="0"/>
              <a:t> </a:t>
            </a:r>
            <a:r>
              <a:rPr lang="de-CH" sz="1200" kern="0" dirty="0" err="1" smtClean="0"/>
              <a:t>error</a:t>
            </a:r>
            <a:endParaRPr lang="de-CH" sz="1200" kern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SD </a:t>
            </a:r>
            <a:r>
              <a:rPr lang="de-CH" sz="1200" kern="0" dirty="0" err="1" smtClean="0"/>
              <a:t>standard</a:t>
            </a:r>
            <a:r>
              <a:rPr lang="de-CH" sz="1200" kern="0" dirty="0" smtClean="0"/>
              <a:t> </a:t>
            </a:r>
            <a:r>
              <a:rPr lang="de-CH" sz="1200" kern="0" dirty="0" err="1" smtClean="0"/>
              <a:t>deviation</a:t>
            </a:r>
            <a:endParaRPr lang="de-CH" sz="1200" kern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LEN </a:t>
            </a:r>
            <a:r>
              <a:rPr lang="de-CH" sz="1200" kern="0" dirty="0" err="1" smtClean="0"/>
              <a:t>number</a:t>
            </a:r>
            <a:r>
              <a:rPr lang="de-CH" sz="1200" kern="0" dirty="0" smtClean="0"/>
              <a:t> </a:t>
            </a:r>
            <a:r>
              <a:rPr lang="de-CH" sz="1200" kern="0" dirty="0" err="1" smtClean="0"/>
              <a:t>of</a:t>
            </a:r>
            <a:r>
              <a:rPr lang="de-CH" sz="1200" kern="0" dirty="0" smtClean="0"/>
              <a:t> </a:t>
            </a:r>
            <a:r>
              <a:rPr lang="de-CH" sz="1200" kern="0" dirty="0" err="1" smtClean="0"/>
              <a:t>data</a:t>
            </a:r>
            <a:endParaRPr lang="de-CH" sz="1200" kern="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0" t="6244" r="17837" b="71364"/>
          <a:stretch/>
        </p:blipFill>
        <p:spPr>
          <a:xfrm>
            <a:off x="1127685" y="1015335"/>
            <a:ext cx="2880000" cy="1260476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7" t="28621" r="18600" b="48987"/>
          <a:stretch/>
        </p:blipFill>
        <p:spPr>
          <a:xfrm>
            <a:off x="4049042" y="1022315"/>
            <a:ext cx="2880000" cy="1260476"/>
          </a:xfrm>
          <a:prstGeom prst="rect">
            <a:avLst/>
          </a:prstGeom>
        </p:spPr>
      </p:pic>
      <p:sp>
        <p:nvSpPr>
          <p:cNvPr id="49" name="Rechteck 48"/>
          <p:cNvSpPr/>
          <p:nvPr/>
        </p:nvSpPr>
        <p:spPr>
          <a:xfrm>
            <a:off x="2118773" y="744307"/>
            <a:ext cx="1496945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Wind </a:t>
            </a:r>
            <a:r>
              <a:rPr lang="de-CH" sz="1200" kern="0" dirty="0" err="1" smtClean="0"/>
              <a:t>direction</a:t>
            </a:r>
            <a:r>
              <a:rPr lang="de-CH" sz="1200" kern="0" dirty="0" smtClean="0"/>
              <a:t> D</a:t>
            </a:r>
            <a:r>
              <a:rPr lang="de-CH" sz="1200" kern="0" dirty="0"/>
              <a:t> </a:t>
            </a:r>
            <a:r>
              <a:rPr lang="de-CH" sz="1200" kern="0" dirty="0" smtClean="0"/>
              <a:t>[°]</a:t>
            </a:r>
            <a:endParaRPr lang="de-CH" sz="1200" kern="0" dirty="0"/>
          </a:p>
        </p:txBody>
      </p:sp>
      <p:sp>
        <p:nvSpPr>
          <p:cNvPr id="50" name="Rechteck 49"/>
          <p:cNvSpPr/>
          <p:nvPr/>
        </p:nvSpPr>
        <p:spPr>
          <a:xfrm>
            <a:off x="4998774" y="738336"/>
            <a:ext cx="1506728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Wind </a:t>
            </a:r>
            <a:r>
              <a:rPr lang="de-CH" sz="1200" kern="0" dirty="0" err="1" smtClean="0"/>
              <a:t>speed</a:t>
            </a:r>
            <a:r>
              <a:rPr lang="de-CH" sz="1200" kern="0" dirty="0" smtClean="0"/>
              <a:t> F [m/s]</a:t>
            </a:r>
            <a:endParaRPr lang="de-CH" sz="1200" kern="0" dirty="0"/>
          </a:p>
        </p:txBody>
      </p:sp>
      <p:pic>
        <p:nvPicPr>
          <p:cNvPr id="51" name="Grafik 5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77" t="45448" r="-92" b="42648"/>
          <a:stretch/>
        </p:blipFill>
        <p:spPr>
          <a:xfrm>
            <a:off x="7164704" y="2196043"/>
            <a:ext cx="1037887" cy="1006437"/>
          </a:xfrm>
          <a:prstGeom prst="rect">
            <a:avLst/>
          </a:prstGeom>
        </p:spPr>
      </p:pic>
      <p:sp>
        <p:nvSpPr>
          <p:cNvPr id="52" name="Rechteck 51"/>
          <p:cNvSpPr/>
          <p:nvPr/>
        </p:nvSpPr>
        <p:spPr>
          <a:xfrm>
            <a:off x="0" y="1507073"/>
            <a:ext cx="96326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DJF 17/18</a:t>
            </a:r>
            <a:endParaRPr lang="de-CH" sz="1200" kern="0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1" r="18239" b="70962"/>
          <a:stretch/>
        </p:blipFill>
        <p:spPr>
          <a:xfrm>
            <a:off x="926923" y="2089600"/>
            <a:ext cx="3078303" cy="1002216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1" t="33580" r="18124" b="48787"/>
          <a:stretch/>
        </p:blipFill>
        <p:spPr>
          <a:xfrm>
            <a:off x="4066611" y="2089600"/>
            <a:ext cx="2878972" cy="99193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0" r="16558" b="70879"/>
          <a:stretch/>
        </p:blipFill>
        <p:spPr>
          <a:xfrm>
            <a:off x="928112" y="2870560"/>
            <a:ext cx="3141010" cy="1006834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1" t="33435" r="18851" b="49209"/>
          <a:stretch/>
        </p:blipFill>
        <p:spPr>
          <a:xfrm>
            <a:off x="4049042" y="2860558"/>
            <a:ext cx="2880000" cy="979506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7" r="16303" b="71064"/>
          <a:stretch/>
        </p:blipFill>
        <p:spPr>
          <a:xfrm>
            <a:off x="942321" y="3659306"/>
            <a:ext cx="3136924" cy="988820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" t="33475" r="18576" b="48638"/>
          <a:stretch/>
        </p:blipFill>
        <p:spPr>
          <a:xfrm>
            <a:off x="4072180" y="3643894"/>
            <a:ext cx="2856861" cy="1004232"/>
          </a:xfrm>
          <a:prstGeom prst="rect">
            <a:avLst/>
          </a:prstGeom>
        </p:spPr>
      </p:pic>
      <p:sp>
        <p:nvSpPr>
          <p:cNvPr id="27" name="Rechteck 26"/>
          <p:cNvSpPr/>
          <p:nvPr/>
        </p:nvSpPr>
        <p:spPr>
          <a:xfrm>
            <a:off x="0" y="2282791"/>
            <a:ext cx="96326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MAM 18</a:t>
            </a:r>
            <a:endParaRPr lang="de-CH" sz="1200" kern="0" dirty="0"/>
          </a:p>
        </p:txBody>
      </p:sp>
      <p:sp>
        <p:nvSpPr>
          <p:cNvPr id="28" name="Rechteck 27"/>
          <p:cNvSpPr/>
          <p:nvPr/>
        </p:nvSpPr>
        <p:spPr>
          <a:xfrm>
            <a:off x="0" y="3096019"/>
            <a:ext cx="96326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JJA18</a:t>
            </a:r>
            <a:endParaRPr lang="de-CH" sz="1200" kern="0" dirty="0"/>
          </a:p>
        </p:txBody>
      </p:sp>
      <p:sp>
        <p:nvSpPr>
          <p:cNvPr id="29" name="Rechteck 28"/>
          <p:cNvSpPr/>
          <p:nvPr/>
        </p:nvSpPr>
        <p:spPr>
          <a:xfrm>
            <a:off x="0" y="3848127"/>
            <a:ext cx="96326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SON18</a:t>
            </a:r>
            <a:endParaRPr lang="de-CH" sz="1200" kern="0" dirty="0"/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4" t="94771" r="45950" b="2252"/>
          <a:stretch/>
        </p:blipFill>
        <p:spPr>
          <a:xfrm>
            <a:off x="5318876" y="4537102"/>
            <a:ext cx="600294" cy="167523"/>
          </a:xfrm>
          <a:prstGeom prst="rect">
            <a:avLst/>
          </a:prstGeom>
          <a:noFill/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2" t="95143" r="46130" b="2500"/>
          <a:stretch/>
        </p:blipFill>
        <p:spPr>
          <a:xfrm>
            <a:off x="2387212" y="4558042"/>
            <a:ext cx="544452" cy="132623"/>
          </a:xfrm>
          <a:prstGeom prst="rect">
            <a:avLst/>
          </a:prstGeom>
          <a:noFill/>
        </p:spPr>
      </p:pic>
      <p:pic>
        <p:nvPicPr>
          <p:cNvPr id="59" name="Grafik 5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4" t="41299" r="95954" b="38985"/>
          <a:stretch/>
        </p:blipFill>
        <p:spPr>
          <a:xfrm>
            <a:off x="850142" y="2275811"/>
            <a:ext cx="174504" cy="1109844"/>
          </a:xfrm>
          <a:prstGeom prst="rect">
            <a:avLst/>
          </a:prstGeom>
        </p:spPr>
      </p:pic>
      <p:sp>
        <p:nvSpPr>
          <p:cNvPr id="61" name="Titel 2"/>
          <p:cNvSpPr>
            <a:spLocks noGrp="1"/>
          </p:cNvSpPr>
          <p:nvPr>
            <p:ph type="title"/>
          </p:nvPr>
        </p:nvSpPr>
        <p:spPr>
          <a:xfrm>
            <a:off x="1118937" y="185710"/>
            <a:ext cx="7583251" cy="708082"/>
          </a:xfrm>
        </p:spPr>
        <p:txBody>
          <a:bodyPr/>
          <a:lstStyle/>
          <a:p>
            <a:r>
              <a:rPr lang="de-CH" dirty="0" smtClean="0"/>
              <a:t>O-B-</a:t>
            </a:r>
            <a:r>
              <a:rPr lang="de-CH" dirty="0" err="1" smtClean="0"/>
              <a:t>Statistics</a:t>
            </a:r>
            <a:r>
              <a:rPr lang="de-CH" dirty="0" smtClean="0"/>
              <a:t>: KENDA First </a:t>
            </a:r>
            <a:r>
              <a:rPr lang="de-CH" dirty="0" err="1" smtClean="0"/>
              <a:t>Guess</a:t>
            </a:r>
            <a:r>
              <a:rPr lang="de-CH" dirty="0" smtClean="0"/>
              <a:t/>
            </a:r>
            <a:br>
              <a:rPr lang="de-CH" dirty="0" smtClean="0"/>
            </a:br>
            <a:endParaRPr lang="en-US" sz="1600" dirty="0"/>
          </a:p>
        </p:txBody>
      </p:sp>
      <p:grpSp>
        <p:nvGrpSpPr>
          <p:cNvPr id="60" name="Gruppieren 59"/>
          <p:cNvGrpSpPr/>
          <p:nvPr/>
        </p:nvGrpSpPr>
        <p:grpSpPr>
          <a:xfrm>
            <a:off x="7099316" y="992142"/>
            <a:ext cx="1558916" cy="1157116"/>
            <a:chOff x="7426619" y="288033"/>
            <a:chExt cx="1558916" cy="1157116"/>
          </a:xfrm>
        </p:grpSpPr>
        <p:grpSp>
          <p:nvGrpSpPr>
            <p:cNvPr id="62" name="Gruppieren 61"/>
            <p:cNvGrpSpPr/>
            <p:nvPr/>
          </p:nvGrpSpPr>
          <p:grpSpPr>
            <a:xfrm>
              <a:off x="7467976" y="288033"/>
              <a:ext cx="1517559" cy="1157116"/>
              <a:chOff x="7467976" y="288033"/>
              <a:chExt cx="1517559" cy="1157116"/>
            </a:xfrm>
          </p:grpSpPr>
          <p:grpSp>
            <p:nvGrpSpPr>
              <p:cNvPr id="64" name="Gruppieren 63"/>
              <p:cNvGrpSpPr/>
              <p:nvPr/>
            </p:nvGrpSpPr>
            <p:grpSpPr>
              <a:xfrm>
                <a:off x="7467976" y="305842"/>
                <a:ext cx="1517559" cy="1139307"/>
                <a:chOff x="5667071" y="240632"/>
                <a:chExt cx="3035117" cy="2000713"/>
              </a:xfrm>
            </p:grpSpPr>
            <p:pic>
              <p:nvPicPr>
                <p:cNvPr id="68" name="Grafik 67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67071" y="240632"/>
                  <a:ext cx="3035117" cy="2000713"/>
                </a:xfrm>
                <a:prstGeom prst="rect">
                  <a:avLst/>
                </a:prstGeom>
              </p:spPr>
            </p:pic>
            <p:sp>
              <p:nvSpPr>
                <p:cNvPr id="69" name="Gleichschenkliges Dreieck 68"/>
                <p:cNvSpPr/>
                <p:nvPr/>
              </p:nvSpPr>
              <p:spPr bwMode="auto">
                <a:xfrm>
                  <a:off x="7303168" y="679784"/>
                  <a:ext cx="132347" cy="132348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70" name="Textfeld 69"/>
                <p:cNvSpPr txBox="1"/>
                <p:nvPr/>
              </p:nvSpPr>
              <p:spPr>
                <a:xfrm>
                  <a:off x="7291296" y="745958"/>
                  <a:ext cx="1298702" cy="486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CH" sz="600" b="1" dirty="0" smtClean="0"/>
                    <a:t>KLO / KLO_LIDAR</a:t>
                  </a:r>
                  <a:endParaRPr lang="en-US" sz="600" b="1" dirty="0"/>
                </a:p>
              </p:txBody>
            </p:sp>
            <p:sp>
              <p:nvSpPr>
                <p:cNvPr id="71" name="Gleichschenkliges Dreieck 70"/>
                <p:cNvSpPr/>
                <p:nvPr/>
              </p:nvSpPr>
              <p:spPr bwMode="auto">
                <a:xfrm>
                  <a:off x="6088106" y="1441910"/>
                  <a:ext cx="132347" cy="132348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65" name="Textfeld 64"/>
              <p:cNvSpPr txBox="1"/>
              <p:nvPr/>
            </p:nvSpPr>
            <p:spPr>
              <a:xfrm>
                <a:off x="8264103" y="288033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/>
                  <a:t>SHA</a:t>
                </a:r>
                <a:endParaRPr lang="en-US" sz="600" b="1" dirty="0"/>
              </a:p>
            </p:txBody>
          </p:sp>
          <p:sp>
            <p:nvSpPr>
              <p:cNvPr id="66" name="Textfeld 65"/>
              <p:cNvSpPr txBox="1"/>
              <p:nvPr/>
            </p:nvSpPr>
            <p:spPr>
              <a:xfrm>
                <a:off x="7808013" y="472699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/>
                  <a:t>GRE</a:t>
                </a:r>
                <a:endParaRPr lang="en-US" sz="600" b="1" dirty="0"/>
              </a:p>
            </p:txBody>
          </p:sp>
          <p:sp>
            <p:nvSpPr>
              <p:cNvPr id="67" name="Textfeld 66"/>
              <p:cNvSpPr txBox="1"/>
              <p:nvPr/>
            </p:nvSpPr>
            <p:spPr>
              <a:xfrm>
                <a:off x="7845361" y="757185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/>
                  <a:t>PAY</a:t>
                </a:r>
                <a:endParaRPr lang="en-US" sz="600" b="1" dirty="0"/>
              </a:p>
            </p:txBody>
          </p:sp>
        </p:grpSp>
        <p:sp>
          <p:nvSpPr>
            <p:cNvPr id="63" name="Textfeld 62"/>
            <p:cNvSpPr txBox="1"/>
            <p:nvPr/>
          </p:nvSpPr>
          <p:spPr>
            <a:xfrm>
              <a:off x="7426619" y="1025371"/>
              <a:ext cx="41874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600" b="1" dirty="0" smtClean="0">
                  <a:solidFill>
                    <a:schemeClr val="bg1">
                      <a:lumMod val="50000"/>
                    </a:schemeClr>
                  </a:solidFill>
                </a:rPr>
                <a:t>GVE</a:t>
              </a:r>
              <a:endParaRPr lang="en-US" sz="6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745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7139819" y="3245878"/>
            <a:ext cx="2004181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ME  </a:t>
            </a:r>
            <a:r>
              <a:rPr lang="de-CH" sz="1200" kern="0" dirty="0" err="1" smtClean="0"/>
              <a:t>mean</a:t>
            </a:r>
            <a:r>
              <a:rPr lang="de-CH" sz="1200" kern="0" dirty="0" smtClean="0"/>
              <a:t> </a:t>
            </a:r>
            <a:r>
              <a:rPr lang="de-CH" sz="1200" kern="0" dirty="0" err="1" smtClean="0"/>
              <a:t>error</a:t>
            </a:r>
            <a:endParaRPr lang="de-CH" sz="1200" kern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SD </a:t>
            </a:r>
            <a:r>
              <a:rPr lang="de-CH" sz="1200" kern="0" dirty="0" err="1" smtClean="0"/>
              <a:t>standard</a:t>
            </a:r>
            <a:r>
              <a:rPr lang="de-CH" sz="1200" kern="0" dirty="0" smtClean="0"/>
              <a:t> </a:t>
            </a:r>
            <a:r>
              <a:rPr lang="de-CH" sz="1200" kern="0" dirty="0" err="1" smtClean="0"/>
              <a:t>deviation</a:t>
            </a:r>
            <a:endParaRPr lang="de-CH" sz="1200" kern="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LEN </a:t>
            </a:r>
            <a:r>
              <a:rPr lang="de-CH" sz="1200" kern="0" dirty="0" err="1" smtClean="0"/>
              <a:t>number</a:t>
            </a:r>
            <a:r>
              <a:rPr lang="de-CH" sz="1200" kern="0" dirty="0" smtClean="0"/>
              <a:t> </a:t>
            </a:r>
            <a:r>
              <a:rPr lang="de-CH" sz="1200" kern="0" dirty="0" err="1" smtClean="0"/>
              <a:t>of</a:t>
            </a:r>
            <a:r>
              <a:rPr lang="de-CH" sz="1200" kern="0" dirty="0" smtClean="0"/>
              <a:t> </a:t>
            </a:r>
            <a:r>
              <a:rPr lang="de-CH" sz="1200" kern="0" dirty="0" err="1" smtClean="0"/>
              <a:t>data</a:t>
            </a:r>
            <a:endParaRPr lang="de-CH" sz="1200" kern="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" t="50636" r="17651" b="26972"/>
          <a:stretch/>
        </p:blipFill>
        <p:spPr>
          <a:xfrm>
            <a:off x="1134665" y="1008355"/>
            <a:ext cx="2880000" cy="1260476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" t="73013" r="18228" b="4595"/>
          <a:stretch/>
        </p:blipFill>
        <p:spPr>
          <a:xfrm>
            <a:off x="4063002" y="1015335"/>
            <a:ext cx="2880000" cy="1260476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77" t="45448" r="-92" b="42648"/>
          <a:stretch/>
        </p:blipFill>
        <p:spPr>
          <a:xfrm>
            <a:off x="7164704" y="2196043"/>
            <a:ext cx="1037887" cy="1006437"/>
          </a:xfrm>
          <a:prstGeom prst="rect">
            <a:avLst/>
          </a:prstGeom>
        </p:spPr>
      </p:pic>
      <p:sp>
        <p:nvSpPr>
          <p:cNvPr id="52" name="Rechteck 51"/>
          <p:cNvSpPr/>
          <p:nvPr/>
        </p:nvSpPr>
        <p:spPr>
          <a:xfrm>
            <a:off x="0" y="1507073"/>
            <a:ext cx="96326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DJF 17/18</a:t>
            </a:r>
            <a:endParaRPr lang="de-CH" sz="1200" kern="0" dirty="0"/>
          </a:p>
        </p:txBody>
      </p:sp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2" t="55798" r="18425" b="26455"/>
          <a:stretch/>
        </p:blipFill>
        <p:spPr>
          <a:xfrm>
            <a:off x="1109844" y="2089600"/>
            <a:ext cx="2877568" cy="996416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2" t="78107" r="17893" b="4260"/>
          <a:stretch/>
        </p:blipFill>
        <p:spPr>
          <a:xfrm>
            <a:off x="4075279" y="2089600"/>
            <a:ext cx="2878972" cy="991939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" t="55861" r="16719" b="26308"/>
          <a:stretch/>
        </p:blipFill>
        <p:spPr>
          <a:xfrm>
            <a:off x="1109414" y="2870561"/>
            <a:ext cx="2940817" cy="1000778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" t="78049" r="18621" b="4595"/>
          <a:stretch/>
        </p:blipFill>
        <p:spPr>
          <a:xfrm>
            <a:off x="4053376" y="2864892"/>
            <a:ext cx="2880000" cy="979506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2" t="55791" r="16653" b="26620"/>
          <a:stretch/>
        </p:blipFill>
        <p:spPr>
          <a:xfrm>
            <a:off x="1122415" y="3659306"/>
            <a:ext cx="2926627" cy="982032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5" t="78091" r="18344" b="4022"/>
          <a:stretch/>
        </p:blipFill>
        <p:spPr>
          <a:xfrm>
            <a:off x="4072180" y="3643894"/>
            <a:ext cx="2856861" cy="1004232"/>
          </a:xfrm>
          <a:prstGeom prst="rect">
            <a:avLst/>
          </a:prstGeom>
        </p:spPr>
      </p:pic>
      <p:sp>
        <p:nvSpPr>
          <p:cNvPr id="27" name="Rechteck 26"/>
          <p:cNvSpPr/>
          <p:nvPr/>
        </p:nvSpPr>
        <p:spPr>
          <a:xfrm>
            <a:off x="0" y="2282791"/>
            <a:ext cx="96326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MAM 18</a:t>
            </a:r>
            <a:endParaRPr lang="de-CH" sz="1200" kern="0" dirty="0"/>
          </a:p>
        </p:txBody>
      </p:sp>
      <p:sp>
        <p:nvSpPr>
          <p:cNvPr id="28" name="Rechteck 27"/>
          <p:cNvSpPr/>
          <p:nvPr/>
        </p:nvSpPr>
        <p:spPr>
          <a:xfrm>
            <a:off x="0" y="3096019"/>
            <a:ext cx="96326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JJA18</a:t>
            </a:r>
            <a:endParaRPr lang="de-CH" sz="1200" kern="0" dirty="0"/>
          </a:p>
        </p:txBody>
      </p:sp>
      <p:sp>
        <p:nvSpPr>
          <p:cNvPr id="29" name="Rechteck 28"/>
          <p:cNvSpPr/>
          <p:nvPr/>
        </p:nvSpPr>
        <p:spPr>
          <a:xfrm>
            <a:off x="0" y="3848127"/>
            <a:ext cx="96326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SON18</a:t>
            </a:r>
            <a:endParaRPr lang="de-CH" sz="1200" kern="0" dirty="0"/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4" t="94771" r="45950" b="2252"/>
          <a:stretch/>
        </p:blipFill>
        <p:spPr>
          <a:xfrm>
            <a:off x="5318876" y="4537102"/>
            <a:ext cx="600294" cy="167523"/>
          </a:xfrm>
          <a:prstGeom prst="rect">
            <a:avLst/>
          </a:prstGeom>
          <a:noFill/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62" t="95143" r="46130" b="2500"/>
          <a:stretch/>
        </p:blipFill>
        <p:spPr>
          <a:xfrm>
            <a:off x="2387212" y="4558042"/>
            <a:ext cx="544452" cy="132623"/>
          </a:xfrm>
          <a:prstGeom prst="rect">
            <a:avLst/>
          </a:prstGeom>
          <a:noFill/>
        </p:spPr>
      </p:pic>
      <p:sp>
        <p:nvSpPr>
          <p:cNvPr id="38" name="Rechteck 37"/>
          <p:cNvSpPr/>
          <p:nvPr/>
        </p:nvSpPr>
        <p:spPr>
          <a:xfrm>
            <a:off x="1967563" y="744307"/>
            <a:ext cx="1939125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Wind </a:t>
            </a:r>
            <a:r>
              <a:rPr lang="de-CH" sz="1200" kern="0" dirty="0" err="1" smtClean="0"/>
              <a:t>component</a:t>
            </a:r>
            <a:r>
              <a:rPr lang="de-CH" sz="1200" kern="0" dirty="0" smtClean="0"/>
              <a:t> U [m/s]</a:t>
            </a:r>
            <a:endParaRPr lang="de-CH" sz="1200" kern="0" dirty="0"/>
          </a:p>
        </p:txBody>
      </p:sp>
      <p:sp>
        <p:nvSpPr>
          <p:cNvPr id="39" name="Rechteck 38"/>
          <p:cNvSpPr/>
          <p:nvPr/>
        </p:nvSpPr>
        <p:spPr>
          <a:xfrm>
            <a:off x="4865093" y="748339"/>
            <a:ext cx="1919615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indent="0">
              <a:buFont typeface="Arial" panose="020B0604020202020204" pitchFamily="34" charset="0"/>
              <a:buNone/>
            </a:pPr>
            <a:r>
              <a:rPr lang="de-CH" sz="1200" kern="0" dirty="0" smtClean="0"/>
              <a:t>Wind </a:t>
            </a:r>
            <a:r>
              <a:rPr lang="de-CH" sz="1200" kern="0" dirty="0" err="1" smtClean="0"/>
              <a:t>component</a:t>
            </a:r>
            <a:r>
              <a:rPr lang="de-CH" sz="1200" kern="0" dirty="0"/>
              <a:t> V  [m/s]</a:t>
            </a:r>
          </a:p>
        </p:txBody>
      </p:sp>
      <p:sp>
        <p:nvSpPr>
          <p:cNvPr id="40" name="Titel 2"/>
          <p:cNvSpPr>
            <a:spLocks noGrp="1"/>
          </p:cNvSpPr>
          <p:nvPr>
            <p:ph type="title"/>
          </p:nvPr>
        </p:nvSpPr>
        <p:spPr>
          <a:xfrm>
            <a:off x="1118937" y="185710"/>
            <a:ext cx="7583251" cy="538709"/>
          </a:xfrm>
        </p:spPr>
        <p:txBody>
          <a:bodyPr/>
          <a:lstStyle/>
          <a:p>
            <a:r>
              <a:rPr lang="de-CH" dirty="0" smtClean="0"/>
              <a:t>O-B-</a:t>
            </a:r>
            <a:r>
              <a:rPr lang="de-CH" dirty="0" err="1" smtClean="0"/>
              <a:t>Statistics</a:t>
            </a:r>
            <a:r>
              <a:rPr lang="de-CH" dirty="0" smtClean="0"/>
              <a:t>: KENDA First </a:t>
            </a:r>
            <a:r>
              <a:rPr lang="de-CH" dirty="0" err="1" smtClean="0"/>
              <a:t>Guess</a:t>
            </a:r>
            <a:endParaRPr lang="en-US" sz="1600" dirty="0"/>
          </a:p>
        </p:txBody>
      </p:sp>
      <p:grpSp>
        <p:nvGrpSpPr>
          <p:cNvPr id="60" name="Gruppieren 59"/>
          <p:cNvGrpSpPr/>
          <p:nvPr/>
        </p:nvGrpSpPr>
        <p:grpSpPr>
          <a:xfrm>
            <a:off x="7099316" y="992142"/>
            <a:ext cx="1558916" cy="1157116"/>
            <a:chOff x="7426619" y="288033"/>
            <a:chExt cx="1558916" cy="1157116"/>
          </a:xfrm>
        </p:grpSpPr>
        <p:grpSp>
          <p:nvGrpSpPr>
            <p:cNvPr id="61" name="Gruppieren 60"/>
            <p:cNvGrpSpPr/>
            <p:nvPr/>
          </p:nvGrpSpPr>
          <p:grpSpPr>
            <a:xfrm>
              <a:off x="7467976" y="288033"/>
              <a:ext cx="1517559" cy="1157116"/>
              <a:chOff x="7467976" y="288033"/>
              <a:chExt cx="1517559" cy="1157116"/>
            </a:xfrm>
          </p:grpSpPr>
          <p:grpSp>
            <p:nvGrpSpPr>
              <p:cNvPr id="63" name="Gruppieren 62"/>
              <p:cNvGrpSpPr/>
              <p:nvPr/>
            </p:nvGrpSpPr>
            <p:grpSpPr>
              <a:xfrm>
                <a:off x="7467976" y="305842"/>
                <a:ext cx="1517559" cy="1139307"/>
                <a:chOff x="5667071" y="240632"/>
                <a:chExt cx="3035117" cy="2000713"/>
              </a:xfrm>
            </p:grpSpPr>
            <p:pic>
              <p:nvPicPr>
                <p:cNvPr id="67" name="Grafik 66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67071" y="240632"/>
                  <a:ext cx="3035117" cy="2000713"/>
                </a:xfrm>
                <a:prstGeom prst="rect">
                  <a:avLst/>
                </a:prstGeom>
              </p:spPr>
            </p:pic>
            <p:sp>
              <p:nvSpPr>
                <p:cNvPr id="68" name="Gleichschenkliges Dreieck 67"/>
                <p:cNvSpPr/>
                <p:nvPr/>
              </p:nvSpPr>
              <p:spPr bwMode="auto">
                <a:xfrm>
                  <a:off x="7303168" y="679784"/>
                  <a:ext cx="132347" cy="132348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69" name="Textfeld 68"/>
                <p:cNvSpPr txBox="1"/>
                <p:nvPr/>
              </p:nvSpPr>
              <p:spPr>
                <a:xfrm>
                  <a:off x="7291296" y="745958"/>
                  <a:ext cx="1298702" cy="486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CH" sz="600" b="1" dirty="0" smtClean="0"/>
                    <a:t>KLO / KLO_LIDAR</a:t>
                  </a:r>
                  <a:endParaRPr lang="en-US" sz="600" b="1" dirty="0"/>
                </a:p>
              </p:txBody>
            </p:sp>
            <p:sp>
              <p:nvSpPr>
                <p:cNvPr id="70" name="Gleichschenkliges Dreieck 69"/>
                <p:cNvSpPr/>
                <p:nvPr/>
              </p:nvSpPr>
              <p:spPr bwMode="auto">
                <a:xfrm>
                  <a:off x="6088106" y="1441910"/>
                  <a:ext cx="132347" cy="132348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64" name="Textfeld 63"/>
              <p:cNvSpPr txBox="1"/>
              <p:nvPr/>
            </p:nvSpPr>
            <p:spPr>
              <a:xfrm>
                <a:off x="8264103" y="288033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/>
                  <a:t>SHA</a:t>
                </a:r>
                <a:endParaRPr lang="en-US" sz="600" b="1" dirty="0"/>
              </a:p>
            </p:txBody>
          </p:sp>
          <p:sp>
            <p:nvSpPr>
              <p:cNvPr id="65" name="Textfeld 64"/>
              <p:cNvSpPr txBox="1"/>
              <p:nvPr/>
            </p:nvSpPr>
            <p:spPr>
              <a:xfrm>
                <a:off x="7808013" y="472699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/>
                  <a:t>GRE</a:t>
                </a:r>
                <a:endParaRPr lang="en-US" sz="600" b="1" dirty="0"/>
              </a:p>
            </p:txBody>
          </p:sp>
          <p:sp>
            <p:nvSpPr>
              <p:cNvPr id="66" name="Textfeld 65"/>
              <p:cNvSpPr txBox="1"/>
              <p:nvPr/>
            </p:nvSpPr>
            <p:spPr>
              <a:xfrm>
                <a:off x="7845361" y="757185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/>
                  <a:t>PAY</a:t>
                </a:r>
                <a:endParaRPr lang="en-US" sz="600" b="1" dirty="0"/>
              </a:p>
            </p:txBody>
          </p:sp>
        </p:grpSp>
        <p:sp>
          <p:nvSpPr>
            <p:cNvPr id="62" name="Textfeld 61"/>
            <p:cNvSpPr txBox="1"/>
            <p:nvPr/>
          </p:nvSpPr>
          <p:spPr>
            <a:xfrm>
              <a:off x="7426619" y="1025371"/>
              <a:ext cx="41874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600" b="1" dirty="0" smtClean="0">
                  <a:solidFill>
                    <a:schemeClr val="bg1">
                      <a:lumMod val="50000"/>
                    </a:schemeClr>
                  </a:solidFill>
                </a:rPr>
                <a:t>GVE</a:t>
              </a:r>
              <a:endParaRPr lang="en-US" sz="6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41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Gruppieren 52"/>
          <p:cNvGrpSpPr/>
          <p:nvPr/>
        </p:nvGrpSpPr>
        <p:grpSpPr>
          <a:xfrm>
            <a:off x="7125562" y="397813"/>
            <a:ext cx="1558916" cy="1157116"/>
            <a:chOff x="7426619" y="288033"/>
            <a:chExt cx="1558916" cy="1157116"/>
          </a:xfrm>
        </p:grpSpPr>
        <p:grpSp>
          <p:nvGrpSpPr>
            <p:cNvPr id="54" name="Gruppieren 53"/>
            <p:cNvGrpSpPr/>
            <p:nvPr/>
          </p:nvGrpSpPr>
          <p:grpSpPr>
            <a:xfrm>
              <a:off x="7467976" y="288033"/>
              <a:ext cx="1517559" cy="1157116"/>
              <a:chOff x="7467976" y="288033"/>
              <a:chExt cx="1517559" cy="1157116"/>
            </a:xfrm>
          </p:grpSpPr>
          <p:grpSp>
            <p:nvGrpSpPr>
              <p:cNvPr id="56" name="Gruppieren 55"/>
              <p:cNvGrpSpPr/>
              <p:nvPr/>
            </p:nvGrpSpPr>
            <p:grpSpPr>
              <a:xfrm>
                <a:off x="7467976" y="305842"/>
                <a:ext cx="1517559" cy="1139307"/>
                <a:chOff x="5667071" y="240632"/>
                <a:chExt cx="3035117" cy="2000713"/>
              </a:xfrm>
            </p:grpSpPr>
            <p:pic>
              <p:nvPicPr>
                <p:cNvPr id="60" name="Grafik 59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67071" y="240632"/>
                  <a:ext cx="3035117" cy="2000713"/>
                </a:xfrm>
                <a:prstGeom prst="rect">
                  <a:avLst/>
                </a:prstGeom>
              </p:spPr>
            </p:pic>
            <p:sp>
              <p:nvSpPr>
                <p:cNvPr id="61" name="Gleichschenkliges Dreieck 60"/>
                <p:cNvSpPr/>
                <p:nvPr/>
              </p:nvSpPr>
              <p:spPr bwMode="auto">
                <a:xfrm>
                  <a:off x="7303168" y="679784"/>
                  <a:ext cx="132347" cy="132348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62" name="Textfeld 61"/>
                <p:cNvSpPr txBox="1"/>
                <p:nvPr/>
              </p:nvSpPr>
              <p:spPr>
                <a:xfrm>
                  <a:off x="7291296" y="745958"/>
                  <a:ext cx="1298702" cy="486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CH" sz="6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KLO / </a:t>
                  </a:r>
                  <a:r>
                    <a:rPr lang="de-CH" sz="600" b="1" dirty="0" smtClean="0"/>
                    <a:t>KLO_LIDAR</a:t>
                  </a:r>
                  <a:endParaRPr lang="en-US" sz="600" b="1" dirty="0"/>
                </a:p>
              </p:txBody>
            </p:sp>
            <p:sp>
              <p:nvSpPr>
                <p:cNvPr id="63" name="Gleichschenkliges Dreieck 62"/>
                <p:cNvSpPr/>
                <p:nvPr/>
              </p:nvSpPr>
              <p:spPr bwMode="auto">
                <a:xfrm>
                  <a:off x="6088106" y="1441910"/>
                  <a:ext cx="132347" cy="132348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57" name="Textfeld 56"/>
              <p:cNvSpPr txBox="1"/>
              <p:nvPr/>
            </p:nvSpPr>
            <p:spPr>
              <a:xfrm>
                <a:off x="8264103" y="288033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SHA</a:t>
                </a:r>
                <a:endParaRPr lang="en-US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" name="Textfeld 57"/>
              <p:cNvSpPr txBox="1"/>
              <p:nvPr/>
            </p:nvSpPr>
            <p:spPr>
              <a:xfrm>
                <a:off x="7808013" y="472699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GRE</a:t>
                </a:r>
                <a:endParaRPr lang="en-US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" name="Textfeld 58"/>
              <p:cNvSpPr txBox="1"/>
              <p:nvPr/>
            </p:nvSpPr>
            <p:spPr>
              <a:xfrm>
                <a:off x="7845361" y="757185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PAY</a:t>
                </a:r>
                <a:endParaRPr lang="en-US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55" name="Textfeld 54"/>
            <p:cNvSpPr txBox="1"/>
            <p:nvPr/>
          </p:nvSpPr>
          <p:spPr>
            <a:xfrm>
              <a:off x="7426619" y="1025371"/>
              <a:ext cx="41874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600" b="1" dirty="0" smtClean="0">
                  <a:solidFill>
                    <a:schemeClr val="bg1">
                      <a:lumMod val="50000"/>
                    </a:schemeClr>
                  </a:solidFill>
                </a:rPr>
                <a:t>GVE</a:t>
              </a:r>
              <a:endParaRPr lang="en-US" sz="6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6180" y="185710"/>
            <a:ext cx="7644999" cy="708082"/>
          </a:xfrm>
        </p:spPr>
        <p:txBody>
          <a:bodyPr/>
          <a:lstStyle/>
          <a:p>
            <a:r>
              <a:rPr lang="de-CH" dirty="0" smtClean="0"/>
              <a:t>Assimilation </a:t>
            </a:r>
            <a:r>
              <a:rPr lang="de-CH" dirty="0" err="1" smtClean="0"/>
              <a:t>experiment</a:t>
            </a:r>
            <a:r>
              <a:rPr lang="de-CH" dirty="0" smtClean="0"/>
              <a:t/>
            </a:r>
            <a:br>
              <a:rPr lang="de-CH" dirty="0" smtClean="0"/>
            </a:br>
            <a:endParaRPr lang="en-GB" sz="1600" dirty="0"/>
          </a:p>
        </p:txBody>
      </p:sp>
      <p:cxnSp>
        <p:nvCxnSpPr>
          <p:cNvPr id="5" name="Gerade Verbindung mit Pfeil 4"/>
          <p:cNvCxnSpPr/>
          <p:nvPr/>
        </p:nvCxnSpPr>
        <p:spPr bwMode="auto">
          <a:xfrm flipH="1">
            <a:off x="7070142" y="258964"/>
            <a:ext cx="355250" cy="46949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Gerade Verbindung mit Pfeil 20"/>
          <p:cNvCxnSpPr/>
          <p:nvPr/>
        </p:nvCxnSpPr>
        <p:spPr bwMode="auto">
          <a:xfrm flipV="1">
            <a:off x="7126742" y="481314"/>
            <a:ext cx="316869" cy="40396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0494A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3" name="Textplatzhalter 1"/>
          <p:cNvSpPr>
            <a:spLocks noGrp="1"/>
          </p:cNvSpPr>
          <p:nvPr>
            <p:ph type="body" sz="quarter" idx="15"/>
          </p:nvPr>
        </p:nvSpPr>
        <p:spPr>
          <a:xfrm>
            <a:off x="251285" y="889303"/>
            <a:ext cx="5361448" cy="2484121"/>
          </a:xfrm>
        </p:spPr>
        <p:txBody>
          <a:bodyPr/>
          <a:lstStyle/>
          <a:p>
            <a:pPr marL="285750" indent="-285750"/>
            <a:r>
              <a:rPr lang="en-US" dirty="0" smtClean="0"/>
              <a:t>General</a:t>
            </a:r>
          </a:p>
          <a:p>
            <a:pPr marL="733425" lvl="1" indent="-285750"/>
            <a:r>
              <a:rPr lang="en-US" sz="1200" dirty="0" smtClean="0"/>
              <a:t>Wind is a main driver for dispersion</a:t>
            </a:r>
          </a:p>
          <a:p>
            <a:pPr marL="733425" lvl="1" indent="-285750"/>
            <a:r>
              <a:rPr lang="en-US" sz="1200" dirty="0" smtClean="0"/>
              <a:t>Changing wind regimes: Timing, location, intensity and direction of wind is crucial</a:t>
            </a:r>
          </a:p>
          <a:p>
            <a:pPr marL="733425" lvl="1" indent="-285750"/>
            <a:r>
              <a:rPr lang="en-US" sz="1200" dirty="0" smtClean="0"/>
              <a:t>Representative wind regimes for Swiss Midlands</a:t>
            </a:r>
            <a:endParaRPr lang="en-US" dirty="0" smtClean="0"/>
          </a:p>
          <a:p>
            <a:r>
              <a:rPr lang="en-US" dirty="0" smtClean="0"/>
              <a:t>Specific characteristics</a:t>
            </a:r>
          </a:p>
          <a:p>
            <a:pPr lvl="1"/>
            <a:r>
              <a:rPr lang="en-US" sz="1200" dirty="0" smtClean="0">
                <a:sym typeface="Wingdings" panose="05000000000000000000" pitchFamily="2" charset="2"/>
              </a:rPr>
              <a:t>Strong vertical wind shear</a:t>
            </a:r>
          </a:p>
          <a:p>
            <a:pPr lvl="1"/>
            <a:r>
              <a:rPr lang="en-US" sz="1200" dirty="0" smtClean="0">
                <a:sym typeface="Wingdings" panose="05000000000000000000" pitchFamily="2" charset="2"/>
              </a:rPr>
              <a:t>Sudden changes in wind speed (&amp; direction)</a:t>
            </a:r>
          </a:p>
          <a:p>
            <a:pPr lvl="1"/>
            <a:r>
              <a:rPr lang="en-US" sz="1200" dirty="0" smtClean="0"/>
              <a:t>Wind direction </a:t>
            </a:r>
            <a:r>
              <a:rPr lang="en-US" sz="1200" dirty="0" smtClean="0">
                <a:solidFill>
                  <a:srgbClr val="F0494A"/>
                </a:solidFill>
              </a:rPr>
              <a:t>W/SW</a:t>
            </a:r>
            <a:r>
              <a:rPr lang="en-US" sz="1200" dirty="0" smtClean="0"/>
              <a:t> and </a:t>
            </a:r>
            <a:r>
              <a:rPr lang="en-US" sz="1200" dirty="0" smtClean="0">
                <a:solidFill>
                  <a:srgbClr val="39B1DB"/>
                </a:solidFill>
              </a:rPr>
              <a:t>E/NE</a:t>
            </a:r>
            <a:endParaRPr lang="en-US" dirty="0" smtClean="0"/>
          </a:p>
          <a:p>
            <a:r>
              <a:rPr lang="en-US" dirty="0" smtClean="0"/>
              <a:t>Selected Periods</a:t>
            </a:r>
          </a:p>
          <a:p>
            <a:pPr lvl="1"/>
            <a:r>
              <a:rPr lang="en-US" sz="1200" dirty="0" smtClean="0"/>
              <a:t>KLO: </a:t>
            </a:r>
            <a:r>
              <a:rPr lang="en-US" sz="1200" dirty="0" smtClean="0">
                <a:sym typeface="Wingdings" panose="05000000000000000000" pitchFamily="2" charset="2"/>
              </a:rPr>
              <a:t>January </a:t>
            </a:r>
            <a:r>
              <a:rPr lang="en-US" sz="1200" dirty="0" smtClean="0">
                <a:sym typeface="Wingdings" panose="05000000000000000000" pitchFamily="2" charset="2"/>
              </a:rPr>
              <a:t>18,  7 days, </a:t>
            </a:r>
            <a:r>
              <a:rPr lang="en-US" sz="1200" dirty="0" err="1" smtClean="0">
                <a:sym typeface="Wingdings" panose="05000000000000000000" pitchFamily="2" charset="2"/>
              </a:rPr>
              <a:t>Bisenlage</a:t>
            </a:r>
            <a:endParaRPr lang="en-US" sz="1200" dirty="0" smtClean="0">
              <a:sym typeface="Wingdings" panose="05000000000000000000" pitchFamily="2" charset="2"/>
            </a:endParaRPr>
          </a:p>
          <a:p>
            <a:pPr lvl="1"/>
            <a:r>
              <a:rPr lang="en-US" sz="1200" dirty="0" smtClean="0"/>
              <a:t>KLO: </a:t>
            </a:r>
            <a:r>
              <a:rPr lang="en-US" sz="1200" dirty="0" smtClean="0">
                <a:sym typeface="Wingdings" panose="05000000000000000000" pitchFamily="2" charset="2"/>
              </a:rPr>
              <a:t>May/June 18,  11 days, synoptically driven convective period</a:t>
            </a:r>
            <a:endParaRPr lang="en-US" dirty="0" smtClean="0">
              <a:sym typeface="Wingdings" panose="05000000000000000000" pitchFamily="2" charset="2"/>
            </a:endParaRPr>
          </a:p>
          <a:p>
            <a:pPr lvl="1"/>
            <a:r>
              <a:rPr lang="en-US" sz="1200" dirty="0" smtClean="0">
                <a:sym typeface="Wingdings" panose="05000000000000000000" pitchFamily="2" charset="2"/>
              </a:rPr>
              <a:t>Similar periods for GVE</a:t>
            </a:r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</a:t>
            </a:r>
            <a:r>
              <a:rPr lang="en-US" i="1" dirty="0" smtClean="0">
                <a:sym typeface="Wingdings" panose="05000000000000000000" pitchFamily="2" charset="2"/>
              </a:rPr>
              <a:t>Verification of the analysis and the 1-hour First Guess</a:t>
            </a:r>
            <a:r>
              <a:rPr lang="en-US" i="1" dirty="0"/>
              <a:t> with </a:t>
            </a:r>
            <a:r>
              <a:rPr lang="en-US" b="1" i="1" dirty="0"/>
              <a:t>independent </a:t>
            </a:r>
            <a:r>
              <a:rPr lang="en-US" i="1" dirty="0"/>
              <a:t>Wind Radar observations</a:t>
            </a:r>
            <a:endParaRPr lang="en-US" i="1" dirty="0" smtClean="0">
              <a:sym typeface="Wingdings" panose="05000000000000000000" pitchFamily="2" charset="2"/>
            </a:endParaRPr>
          </a:p>
        </p:txBody>
      </p:sp>
      <p:grpSp>
        <p:nvGrpSpPr>
          <p:cNvPr id="52" name="Gruppieren 51"/>
          <p:cNvGrpSpPr>
            <a:grpSpLocks noChangeAspect="1"/>
          </p:cNvGrpSpPr>
          <p:nvPr/>
        </p:nvGrpSpPr>
        <p:grpSpPr>
          <a:xfrm>
            <a:off x="5298425" y="1798015"/>
            <a:ext cx="3679521" cy="2739661"/>
            <a:chOff x="5596373" y="2159361"/>
            <a:chExt cx="3242236" cy="2414072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8" t="27699" r="74131" b="57593"/>
            <a:stretch/>
          </p:blipFill>
          <p:spPr>
            <a:xfrm>
              <a:off x="5908026" y="2294701"/>
              <a:ext cx="2908662" cy="1070844"/>
            </a:xfrm>
            <a:prstGeom prst="rect">
              <a:avLst/>
            </a:prstGeom>
          </p:spPr>
        </p:pic>
        <p:pic>
          <p:nvPicPr>
            <p:cNvPr id="46" name="Grafik 4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69" t="27938" r="50160" b="57469"/>
            <a:stretch/>
          </p:blipFill>
          <p:spPr>
            <a:xfrm>
              <a:off x="5854356" y="3510988"/>
              <a:ext cx="2908662" cy="1062445"/>
            </a:xfrm>
            <a:prstGeom prst="rect">
              <a:avLst/>
            </a:prstGeom>
          </p:spPr>
        </p:pic>
        <p:pic>
          <p:nvPicPr>
            <p:cNvPr id="48" name="Grafik 47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14" t="27101" r="98527" b="58191"/>
            <a:stretch/>
          </p:blipFill>
          <p:spPr>
            <a:xfrm>
              <a:off x="5596373" y="2902845"/>
              <a:ext cx="253288" cy="1070844"/>
            </a:xfrm>
            <a:prstGeom prst="rect">
              <a:avLst/>
            </a:prstGeom>
          </p:spPr>
        </p:pic>
        <p:pic>
          <p:nvPicPr>
            <p:cNvPr id="49" name="Grafik 4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8" t="4735" r="74131" b="93112"/>
            <a:stretch/>
          </p:blipFill>
          <p:spPr>
            <a:xfrm>
              <a:off x="5929947" y="2159361"/>
              <a:ext cx="2908662" cy="156754"/>
            </a:xfrm>
            <a:prstGeom prst="rect">
              <a:avLst/>
            </a:prstGeom>
          </p:spPr>
        </p:pic>
        <p:pic>
          <p:nvPicPr>
            <p:cNvPr id="50" name="Grafik 4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13" t="4855" r="50016" b="92992"/>
            <a:stretch/>
          </p:blipFill>
          <p:spPr>
            <a:xfrm>
              <a:off x="5854356" y="3367608"/>
              <a:ext cx="2908662" cy="1567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842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ruppieren 69"/>
          <p:cNvGrpSpPr/>
          <p:nvPr/>
        </p:nvGrpSpPr>
        <p:grpSpPr>
          <a:xfrm>
            <a:off x="7125562" y="397813"/>
            <a:ext cx="1558916" cy="1157116"/>
            <a:chOff x="7426619" y="288033"/>
            <a:chExt cx="1558916" cy="1157116"/>
          </a:xfrm>
        </p:grpSpPr>
        <p:grpSp>
          <p:nvGrpSpPr>
            <p:cNvPr id="71" name="Gruppieren 70"/>
            <p:cNvGrpSpPr/>
            <p:nvPr/>
          </p:nvGrpSpPr>
          <p:grpSpPr>
            <a:xfrm>
              <a:off x="7467976" y="288033"/>
              <a:ext cx="1517559" cy="1157116"/>
              <a:chOff x="7467976" y="288033"/>
              <a:chExt cx="1517559" cy="1157116"/>
            </a:xfrm>
          </p:grpSpPr>
          <p:grpSp>
            <p:nvGrpSpPr>
              <p:cNvPr id="73" name="Gruppieren 72"/>
              <p:cNvGrpSpPr/>
              <p:nvPr/>
            </p:nvGrpSpPr>
            <p:grpSpPr>
              <a:xfrm>
                <a:off x="7467976" y="305842"/>
                <a:ext cx="1517559" cy="1139307"/>
                <a:chOff x="5667071" y="240632"/>
                <a:chExt cx="3035117" cy="2000713"/>
              </a:xfrm>
            </p:grpSpPr>
            <p:pic>
              <p:nvPicPr>
                <p:cNvPr id="77" name="Grafik 76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67071" y="240632"/>
                  <a:ext cx="3035117" cy="2000713"/>
                </a:xfrm>
                <a:prstGeom prst="rect">
                  <a:avLst/>
                </a:prstGeom>
              </p:spPr>
            </p:pic>
            <p:sp>
              <p:nvSpPr>
                <p:cNvPr id="78" name="Gleichschenkliges Dreieck 77"/>
                <p:cNvSpPr/>
                <p:nvPr/>
              </p:nvSpPr>
              <p:spPr bwMode="auto">
                <a:xfrm>
                  <a:off x="7303168" y="679784"/>
                  <a:ext cx="132347" cy="132348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79" name="Textfeld 78"/>
                <p:cNvSpPr txBox="1"/>
                <p:nvPr/>
              </p:nvSpPr>
              <p:spPr>
                <a:xfrm>
                  <a:off x="7291296" y="745958"/>
                  <a:ext cx="1298702" cy="4864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CH" sz="600" b="1" dirty="0" smtClean="0">
                      <a:solidFill>
                        <a:schemeClr val="bg1">
                          <a:lumMod val="50000"/>
                        </a:schemeClr>
                      </a:solidFill>
                    </a:rPr>
                    <a:t>KLO / </a:t>
                  </a:r>
                  <a:r>
                    <a:rPr lang="de-CH" sz="600" b="1" dirty="0" smtClean="0"/>
                    <a:t>KLO_LIDAR</a:t>
                  </a:r>
                  <a:endParaRPr lang="en-US" sz="600" b="1" dirty="0"/>
                </a:p>
              </p:txBody>
            </p:sp>
            <p:sp>
              <p:nvSpPr>
                <p:cNvPr id="80" name="Gleichschenkliges Dreieck 79"/>
                <p:cNvSpPr/>
                <p:nvPr/>
              </p:nvSpPr>
              <p:spPr bwMode="auto">
                <a:xfrm>
                  <a:off x="6088106" y="1441910"/>
                  <a:ext cx="132347" cy="132348"/>
                </a:xfrm>
                <a:prstGeom prst="triangl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accent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1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  <p:sp>
            <p:nvSpPr>
              <p:cNvPr id="74" name="Textfeld 73"/>
              <p:cNvSpPr txBox="1"/>
              <p:nvPr/>
            </p:nvSpPr>
            <p:spPr>
              <a:xfrm>
                <a:off x="8264103" y="288033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SHA</a:t>
                </a:r>
                <a:endParaRPr lang="en-US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5" name="Textfeld 74"/>
              <p:cNvSpPr txBox="1"/>
              <p:nvPr/>
            </p:nvSpPr>
            <p:spPr>
              <a:xfrm>
                <a:off x="7808013" y="472699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GRE</a:t>
                </a:r>
                <a:endParaRPr lang="en-US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76" name="Textfeld 75"/>
              <p:cNvSpPr txBox="1"/>
              <p:nvPr/>
            </p:nvSpPr>
            <p:spPr>
              <a:xfrm>
                <a:off x="7845361" y="757185"/>
                <a:ext cx="418742" cy="184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CH" sz="600" b="1" dirty="0" smtClean="0">
                    <a:solidFill>
                      <a:schemeClr val="bg1">
                        <a:lumMod val="50000"/>
                      </a:schemeClr>
                    </a:solidFill>
                  </a:rPr>
                  <a:t>PAY</a:t>
                </a:r>
                <a:endParaRPr lang="en-US" sz="600" b="1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72" name="Textfeld 71"/>
            <p:cNvSpPr txBox="1"/>
            <p:nvPr/>
          </p:nvSpPr>
          <p:spPr>
            <a:xfrm>
              <a:off x="7426619" y="1025371"/>
              <a:ext cx="418742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600" b="1" dirty="0" smtClean="0">
                  <a:solidFill>
                    <a:schemeClr val="bg1">
                      <a:lumMod val="50000"/>
                    </a:schemeClr>
                  </a:solidFill>
                </a:rPr>
                <a:t>GVE</a:t>
              </a:r>
              <a:endParaRPr lang="en-US" sz="6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cxnSp>
        <p:nvCxnSpPr>
          <p:cNvPr id="9" name="Gerader Verbinder 8"/>
          <p:cNvCxnSpPr/>
          <p:nvPr/>
        </p:nvCxnSpPr>
        <p:spPr bwMode="auto">
          <a:xfrm>
            <a:off x="1130969" y="3423208"/>
            <a:ext cx="2406315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2" name="Titel 1"/>
          <p:cNvSpPr>
            <a:spLocks noGrp="1"/>
          </p:cNvSpPr>
          <p:nvPr>
            <p:ph type="title"/>
          </p:nvPr>
        </p:nvSpPr>
        <p:spPr>
          <a:xfrm>
            <a:off x="1186181" y="185710"/>
            <a:ext cx="5841636" cy="544430"/>
          </a:xfrm>
        </p:spPr>
        <p:txBody>
          <a:bodyPr/>
          <a:lstStyle/>
          <a:p>
            <a:r>
              <a:rPr lang="de-CH" dirty="0" smtClean="0"/>
              <a:t>Assimilation </a:t>
            </a:r>
            <a:r>
              <a:rPr lang="de-CH" dirty="0" err="1" smtClean="0"/>
              <a:t>experiment</a:t>
            </a:r>
            <a:r>
              <a:rPr lang="de-CH" dirty="0" smtClean="0"/>
              <a:t/>
            </a:r>
            <a:br>
              <a:rPr lang="de-CH" dirty="0" smtClean="0"/>
            </a:br>
            <a:endParaRPr lang="en-GB" sz="1600" dirty="0"/>
          </a:p>
        </p:txBody>
      </p:sp>
      <p:sp>
        <p:nvSpPr>
          <p:cNvPr id="32" name="Textfeld 31"/>
          <p:cNvSpPr txBox="1"/>
          <p:nvPr/>
        </p:nvSpPr>
        <p:spPr>
          <a:xfrm>
            <a:off x="1170195" y="824719"/>
            <a:ext cx="58371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smtClean="0"/>
              <a:t>KENDA-1 </a:t>
            </a:r>
            <a:r>
              <a:rPr lang="de-CH" sz="1200" dirty="0"/>
              <a:t>First </a:t>
            </a:r>
            <a:r>
              <a:rPr lang="de-CH" sz="1200" dirty="0" err="1"/>
              <a:t>Guess</a:t>
            </a:r>
            <a:r>
              <a:rPr lang="de-CH" sz="1200" dirty="0"/>
              <a:t> (FG) </a:t>
            </a:r>
            <a:r>
              <a:rPr lang="de-CH" sz="1200" dirty="0" err="1"/>
              <a:t>and</a:t>
            </a:r>
            <a:r>
              <a:rPr lang="de-CH" sz="1200" dirty="0"/>
              <a:t> Analysis (ANA</a:t>
            </a:r>
            <a:r>
              <a:rPr lang="de-CH" sz="1200" dirty="0" smtClean="0"/>
              <a:t>) </a:t>
            </a:r>
            <a:r>
              <a:rPr lang="de-CH" sz="1200" dirty="0" err="1" smtClean="0"/>
              <a:t>against</a:t>
            </a:r>
            <a:r>
              <a:rPr lang="de-CH" sz="1200" dirty="0" smtClean="0"/>
              <a:t> KLO </a:t>
            </a:r>
            <a:r>
              <a:rPr lang="de-CH" sz="1200" b="1" dirty="0"/>
              <a:t>W</a:t>
            </a:r>
            <a:r>
              <a:rPr lang="de-CH" sz="1200" b="1" dirty="0" smtClean="0"/>
              <a:t>ind </a:t>
            </a:r>
            <a:r>
              <a:rPr lang="de-CH" sz="1200" b="1" dirty="0" err="1" smtClean="0"/>
              <a:t>Lidar</a:t>
            </a:r>
            <a:endParaRPr lang="en-US" sz="1200" b="1" dirty="0">
              <a:solidFill>
                <a:srgbClr val="F0494A"/>
              </a:solidFill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101341" y="1243687"/>
            <a:ext cx="7199528" cy="3269875"/>
            <a:chOff x="101341" y="1171495"/>
            <a:chExt cx="7199528" cy="3269875"/>
          </a:xfrm>
        </p:grpSpPr>
        <p:pic>
          <p:nvPicPr>
            <p:cNvPr id="5" name="Grafik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23" r="55045" b="45750"/>
            <a:stretch/>
          </p:blipFill>
          <p:spPr>
            <a:xfrm>
              <a:off x="3613526" y="1480224"/>
              <a:ext cx="3687343" cy="2961146"/>
            </a:xfrm>
            <a:prstGeom prst="rect">
              <a:avLst/>
            </a:prstGeom>
          </p:spPr>
        </p:pic>
        <p:pic>
          <p:nvPicPr>
            <p:cNvPr id="21" name="Grafik 2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410" t="9123" r="5361" b="45972"/>
            <a:stretch/>
          </p:blipFill>
          <p:spPr>
            <a:xfrm>
              <a:off x="364350" y="1479855"/>
              <a:ext cx="3532265" cy="2935390"/>
            </a:xfrm>
            <a:prstGeom prst="rect">
              <a:avLst/>
            </a:prstGeom>
          </p:spPr>
        </p:pic>
        <p:sp>
          <p:nvSpPr>
            <p:cNvPr id="28" name="Rechteck 27"/>
            <p:cNvSpPr/>
            <p:nvPr/>
          </p:nvSpPr>
          <p:spPr>
            <a:xfrm>
              <a:off x="1810856" y="1177466"/>
              <a:ext cx="149694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indent="0">
                <a:buFont typeface="Arial" panose="020B0604020202020204" pitchFamily="34" charset="0"/>
                <a:buNone/>
              </a:pPr>
              <a:r>
                <a:rPr lang="de-CH" sz="1200" kern="0" dirty="0" smtClean="0"/>
                <a:t>Wind </a:t>
              </a:r>
              <a:r>
                <a:rPr lang="de-CH" sz="1200" kern="0" dirty="0" err="1" smtClean="0"/>
                <a:t>direction</a:t>
              </a:r>
              <a:r>
                <a:rPr lang="de-CH" sz="1200" kern="0" dirty="0" smtClean="0"/>
                <a:t> D</a:t>
              </a:r>
              <a:r>
                <a:rPr lang="de-CH" sz="1200" kern="0" dirty="0"/>
                <a:t> </a:t>
              </a:r>
              <a:r>
                <a:rPr lang="de-CH" sz="1200" kern="0" dirty="0" smtClean="0"/>
                <a:t>[°]</a:t>
              </a:r>
              <a:endParaRPr lang="de-CH" sz="1200" kern="0" dirty="0"/>
            </a:p>
          </p:txBody>
        </p:sp>
        <p:sp>
          <p:nvSpPr>
            <p:cNvPr id="29" name="Rechteck 28"/>
            <p:cNvSpPr/>
            <p:nvPr/>
          </p:nvSpPr>
          <p:spPr>
            <a:xfrm>
              <a:off x="4690857" y="1171495"/>
              <a:ext cx="150672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marL="0" indent="0">
                <a:buFont typeface="Arial" panose="020B0604020202020204" pitchFamily="34" charset="0"/>
                <a:buNone/>
              </a:pPr>
              <a:r>
                <a:rPr lang="de-CH" sz="1200" kern="0" dirty="0" smtClean="0"/>
                <a:t>Wind </a:t>
              </a:r>
              <a:r>
                <a:rPr lang="de-CH" sz="1200" kern="0" dirty="0" err="1" smtClean="0"/>
                <a:t>speed</a:t>
              </a:r>
              <a:r>
                <a:rPr lang="de-CH" sz="1200" kern="0" dirty="0" smtClean="0"/>
                <a:t> F [m/s]</a:t>
              </a:r>
              <a:endParaRPr lang="de-CH" sz="1200" kern="0" dirty="0"/>
            </a:p>
          </p:txBody>
        </p:sp>
        <p:pic>
          <p:nvPicPr>
            <p:cNvPr id="33" name="Grafik 3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12" t="54645" r="97711" b="228"/>
            <a:stretch/>
          </p:blipFill>
          <p:spPr>
            <a:xfrm>
              <a:off x="101341" y="1258634"/>
              <a:ext cx="205184" cy="2961146"/>
            </a:xfrm>
            <a:prstGeom prst="rect">
              <a:avLst/>
            </a:prstGeom>
          </p:spPr>
        </p:pic>
        <p:cxnSp>
          <p:nvCxnSpPr>
            <p:cNvPr id="35" name="Gerader Verbinder 34"/>
            <p:cNvCxnSpPr/>
            <p:nvPr/>
          </p:nvCxnSpPr>
          <p:spPr bwMode="auto">
            <a:xfrm>
              <a:off x="4243682" y="1937606"/>
              <a:ext cx="2973796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37" name="Gerader Verbinder 36"/>
            <p:cNvCxnSpPr/>
            <p:nvPr/>
          </p:nvCxnSpPr>
          <p:spPr bwMode="auto">
            <a:xfrm>
              <a:off x="680218" y="1927855"/>
              <a:ext cx="3151886" cy="9751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accent6">
                  <a:lumMod val="75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27" name="Gruppieren 26"/>
          <p:cNvGrpSpPr/>
          <p:nvPr/>
        </p:nvGrpSpPr>
        <p:grpSpPr>
          <a:xfrm>
            <a:off x="7443611" y="2491002"/>
            <a:ext cx="1419034" cy="1093375"/>
            <a:chOff x="7390445" y="1957637"/>
            <a:chExt cx="1419034" cy="1093375"/>
          </a:xfrm>
        </p:grpSpPr>
        <p:pic>
          <p:nvPicPr>
            <p:cNvPr id="30" name="Grafik 2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08" t="27614" r="2250" b="67197"/>
            <a:stretch/>
          </p:blipFill>
          <p:spPr>
            <a:xfrm>
              <a:off x="7390445" y="1957637"/>
              <a:ext cx="399546" cy="527776"/>
            </a:xfrm>
            <a:prstGeom prst="rect">
              <a:avLst/>
            </a:prstGeom>
          </p:spPr>
        </p:pic>
        <p:sp>
          <p:nvSpPr>
            <p:cNvPr id="31" name="Textfeld 30"/>
            <p:cNvSpPr txBox="1"/>
            <p:nvPr/>
          </p:nvSpPr>
          <p:spPr>
            <a:xfrm>
              <a:off x="7750700" y="1959940"/>
              <a:ext cx="105877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CH" sz="1200" dirty="0" smtClean="0"/>
                <a:t>Analysis</a:t>
              </a:r>
            </a:p>
            <a:p>
              <a:r>
                <a:rPr lang="de-CH" sz="1200" dirty="0" smtClean="0"/>
                <a:t>First </a:t>
              </a:r>
              <a:r>
                <a:rPr lang="de-CH" sz="1200" dirty="0" err="1" smtClean="0"/>
                <a:t>Guess</a:t>
              </a:r>
              <a:endParaRPr lang="de-CH" sz="1200" dirty="0" smtClean="0"/>
            </a:p>
            <a:p>
              <a:endParaRPr lang="de-CH" sz="1200" dirty="0"/>
            </a:p>
            <a:p>
              <a:r>
                <a:rPr lang="de-CH" sz="1200" b="1" dirty="0"/>
                <a:t>w</a:t>
              </a:r>
              <a:r>
                <a:rPr lang="de-CH" sz="1200" b="1" dirty="0" smtClean="0"/>
                <a:t>/o</a:t>
              </a:r>
              <a:r>
                <a:rPr lang="de-CH" sz="1200" dirty="0" smtClean="0"/>
                <a:t> </a:t>
              </a:r>
              <a:r>
                <a:rPr lang="de-CH" sz="1200" dirty="0" err="1" smtClean="0"/>
                <a:t>Lidar</a:t>
              </a:r>
              <a:endParaRPr lang="de-CH" sz="1200" dirty="0" smtClean="0"/>
            </a:p>
            <a:p>
              <a:r>
                <a:rPr lang="de-CH" sz="1200" b="1" dirty="0" err="1">
                  <a:solidFill>
                    <a:srgbClr val="F0494A"/>
                  </a:solidFill>
                </a:rPr>
                <a:t>w</a:t>
              </a:r>
              <a:r>
                <a:rPr lang="de-CH" sz="1200" b="1" dirty="0" err="1" smtClean="0">
                  <a:solidFill>
                    <a:srgbClr val="F0494A"/>
                  </a:solidFill>
                </a:rPr>
                <a:t>ith</a:t>
              </a:r>
              <a:r>
                <a:rPr lang="de-CH" sz="1200" dirty="0" smtClean="0"/>
                <a:t> </a:t>
              </a:r>
              <a:r>
                <a:rPr lang="de-CH" sz="1200" dirty="0" err="1" smtClean="0">
                  <a:solidFill>
                    <a:srgbClr val="F0494A"/>
                  </a:solidFill>
                </a:rPr>
                <a:t>Lidar</a:t>
              </a:r>
              <a:endParaRPr lang="en-US" sz="1200" dirty="0">
                <a:solidFill>
                  <a:srgbClr val="F0494A"/>
                </a:solidFill>
              </a:endParaRPr>
            </a:p>
          </p:txBody>
        </p:sp>
        <p:pic>
          <p:nvPicPr>
            <p:cNvPr id="34" name="Grafik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08" t="36119" r="2250" b="58692"/>
            <a:stretch/>
          </p:blipFill>
          <p:spPr>
            <a:xfrm>
              <a:off x="7408493" y="2523236"/>
              <a:ext cx="399546" cy="5277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227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Kreuzraster komplett">
  <a:themeElements>
    <a:clrScheme name="Benutzerdefiniert 1">
      <a:dk1>
        <a:srgbClr val="000000"/>
      </a:dk1>
      <a:lt1>
        <a:srgbClr val="FFFFFF"/>
      </a:lt1>
      <a:dk2>
        <a:srgbClr val="000000"/>
      </a:dk2>
      <a:lt2>
        <a:srgbClr val="7D6E5F"/>
      </a:lt2>
      <a:accent1>
        <a:srgbClr val="FF0000"/>
      </a:accent1>
      <a:accent2>
        <a:srgbClr val="7D6E5F"/>
      </a:accent2>
      <a:accent3>
        <a:srgbClr val="5A735F"/>
      </a:accent3>
      <a:accent4>
        <a:srgbClr val="000000"/>
      </a:accent4>
      <a:accent5>
        <a:srgbClr val="DAEDEF"/>
      </a:accent5>
      <a:accent6>
        <a:srgbClr val="FAB45F"/>
      </a:accent6>
      <a:hlink>
        <a:srgbClr val="000000"/>
      </a:hlink>
      <a:folHlink>
        <a:srgbClr val="000000"/>
      </a:folHlink>
    </a:clrScheme>
    <a:fontScheme name="GSED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GSEDI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SEDI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SEDI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7711EB1397DA214C991D0114E1C6705F" ma:contentTypeVersion="1" ma:contentTypeDescription="Ein neues Dokument erstellen." ma:contentTypeScope="" ma:versionID="4f497952251489acb7320a0ddcdc69ee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5e9f62132f8a72b8ccdf838efe357e29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Geplantes Startdatum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Geplantes Enddatum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 ma:readOnly="tru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470CE0D-FADF-4C0F-90CA-E3B937E9A86B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8F031FF-B88D-427D-A541-B3BADEC17D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DEE9CD66-01A1-48D3-A44D-6CE49655947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en_Format_16-9</Template>
  <TotalTime>0</TotalTime>
  <Words>1163</Words>
  <Application>Microsoft Office PowerPoint</Application>
  <PresentationFormat>Bildschirmpräsentation (16:9)</PresentationFormat>
  <Paragraphs>261</Paragraphs>
  <Slides>21</Slides>
  <Notes>1</Notes>
  <HiddenSlides>6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21</vt:i4>
      </vt:variant>
    </vt:vector>
  </HeadingPairs>
  <TitlesOfParts>
    <vt:vector size="28" baseType="lpstr">
      <vt:lpstr>Arial</vt:lpstr>
      <vt:lpstr>Roboto Light</vt:lpstr>
      <vt:lpstr>Symbol</vt:lpstr>
      <vt:lpstr>Times</vt:lpstr>
      <vt:lpstr>Times New Roman</vt:lpstr>
      <vt:lpstr>Wingdings</vt:lpstr>
      <vt:lpstr>1_Kreuzraster komplett</vt:lpstr>
      <vt:lpstr>Assimilation of Wind Lidar Observations with KENDA-1</vt:lpstr>
      <vt:lpstr>Motivation and Instruments</vt:lpstr>
      <vt:lpstr>Methods</vt:lpstr>
      <vt:lpstr>O-B-Statistics: KENDA First Guess </vt:lpstr>
      <vt:lpstr>O-B-Statistics: KENDA First Guess </vt:lpstr>
      <vt:lpstr>O-B-Statistics: KENDA First Guess </vt:lpstr>
      <vt:lpstr>O-B-Statistics: KENDA First Guess</vt:lpstr>
      <vt:lpstr>Assimilation experiment </vt:lpstr>
      <vt:lpstr>Assimilation experiment </vt:lpstr>
      <vt:lpstr>Assimilation experiment </vt:lpstr>
      <vt:lpstr>Assimilation experiment </vt:lpstr>
      <vt:lpstr>Assimilation experiment </vt:lpstr>
      <vt:lpstr>Assimilation experiment </vt:lpstr>
      <vt:lpstr>Assimilation experiment SUMMER </vt:lpstr>
      <vt:lpstr>Operational COSMO-1E Wind Radar Schaffhausen (SHA) 22.07.2020 – 01.09.2020, All intitialization times (00, 03, 06, 09, 12, 15, 18, 21)</vt:lpstr>
      <vt:lpstr>Operational COSMO-1E Wind Radar Payerne (PAY) 22.07.2020 – 01.09.2020, All intitialization times (00, 03, 06, 09, 12, 15, 18, 21)</vt:lpstr>
      <vt:lpstr>Operational COSMO-1E Wind Radar Grenchen (GRE) 22.07.2020 – 01.09.2020, All intitialization times (00, 03, 06, 09, 12, 15, 18, 21)</vt:lpstr>
      <vt:lpstr>Summary</vt:lpstr>
      <vt:lpstr>Outlook and Discussion Points</vt:lpstr>
      <vt:lpstr>PowerPoint-Präsentation</vt:lpstr>
      <vt:lpstr>Wind radar</vt:lpstr>
    </vt:vector>
  </TitlesOfParts>
  <Company>MeteoSwiss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Assimilation of Wind Lidar Observations with KENDA-1</dc:title>
  <dc:creator>Monhart Samuel</dc:creator>
  <cp:lastModifiedBy>Monhart Samuel</cp:lastModifiedBy>
  <cp:revision>80</cp:revision>
  <cp:lastPrinted>2016-02-16T15:38:09Z</cp:lastPrinted>
  <dcterms:created xsi:type="dcterms:W3CDTF">2020-08-26T13:21:15Z</dcterms:created>
  <dcterms:modified xsi:type="dcterms:W3CDTF">2020-09-04T05:46:55Z</dcterms:modified>
</cp:coreProperties>
</file>