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86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3" r:id="rId12"/>
    <p:sldId id="309" r:id="rId13"/>
    <p:sldId id="310" r:id="rId14"/>
    <p:sldId id="312" r:id="rId15"/>
    <p:sldId id="311" r:id="rId16"/>
    <p:sldId id="313" r:id="rId17"/>
    <p:sldId id="315" r:id="rId18"/>
    <p:sldId id="316" r:id="rId19"/>
    <p:sldId id="317" r:id="rId20"/>
    <p:sldId id="273" r:id="rId21"/>
    <p:sldId id="287" r:id="rId22"/>
  </p:sldIdLst>
  <p:sldSz cx="9144000" cy="6858000" type="screen4x3"/>
  <p:notesSz cx="6805613" cy="99393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E73"/>
    <a:srgbClr val="AD520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39" autoAdjust="0"/>
    <p:restoredTop sz="96262" autoAdjust="0"/>
  </p:normalViewPr>
  <p:slideViewPr>
    <p:cSldViewPr>
      <p:cViewPr varScale="1">
        <p:scale>
          <a:sx n="72" d="100"/>
          <a:sy n="72" d="100"/>
        </p:scale>
        <p:origin x="-4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334" y="-102"/>
      </p:cViewPr>
      <p:guideLst>
        <p:guide orient="horz" pos="3130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Instytut Meteorologii i Gospodarki Wodnej - Państwowy Instytut Badawczy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587CD5-314D-4F90-9B20-3AC557A076A3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Autor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BCE984-6D06-4121-BF2A-F35758156E0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1402278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Instytut Meteorologii i Gospodarki Wodnej - Państwowy Instytut Badawczy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1678F5-7085-4A21-9DAF-8ABF8308097E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pl-PL"/>
              <a:t>Autor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15B356-0F83-47B0-873E-526B5A33D64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5341716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3E9AA1-0001-4339-94CC-28FE6F6F6B94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l-PL" dirty="0" smtClean="0"/>
          </a:p>
        </p:txBody>
      </p:sp>
      <p:sp>
        <p:nvSpPr>
          <p:cNvPr id="18437" name="Symbol zastępczy nagłówka 6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dirty="0" smtClean="0"/>
              <a:t>Instytut Meteorologii i Gospodarki Wodnej - Państwowy Instytut Badawczy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B5323-36E8-415F-B2E0-798E9292FFBD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C8DA8-A3FA-4B4C-B403-911171FE205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640FF-B4B6-46C3-BA9B-48B14795D45A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7515-E7AF-4C2E-9ACC-9BBC66425C6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3A284-9196-48E7-9B2A-B1CA2F445C41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588E6-72A5-4AAC-9111-0C9664266A5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EA429-F55B-4946-9A41-4F60BEBC650F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651A3-15A3-4B1B-83EF-1332267EA55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D0B9-8BCC-453F-948C-7015D396AB5F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5A18B-20ED-440B-B1A2-5A6C68A06FBD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11B25-C057-4EFC-BB90-D0E0FB2C8196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B0956-4829-4CF2-85D5-986764E87F8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C550A-B872-4379-9317-1894DDBC63B8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4E462-0DD6-45C3-A4EE-FAE2B7F363C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51D57-41A6-40A0-BAE4-085F373E053E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91FF1-B296-4717-87A3-D07B270B750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 userDrawn="1"/>
        </p:nvSpPr>
        <p:spPr>
          <a:xfrm>
            <a:off x="1588" y="-26988"/>
            <a:ext cx="9142412" cy="2873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just"/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Operational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 and </a:t>
            </a:r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research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asessment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of EPS </a:t>
            </a:r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running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IMWM </a:t>
            </a:r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600" kern="12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frame</a:t>
            </a:r>
            <a:r>
              <a:rPr lang="pl-PL" sz="16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of APSU PP</a:t>
            </a:r>
            <a:endParaRPr lang="en-US" sz="1600" b="0" noProof="0" dirty="0">
              <a:latin typeface="Arial Narrow" pitchFamily="34" charset="0"/>
            </a:endParaRPr>
          </a:p>
        </p:txBody>
      </p:sp>
      <p:sp>
        <p:nvSpPr>
          <p:cNvPr id="2" name="pole tekstowe 1"/>
          <p:cNvSpPr txBox="1">
            <a:spLocks noChangeArrowheads="1"/>
          </p:cNvSpPr>
          <p:nvPr userDrawn="1"/>
        </p:nvSpPr>
        <p:spPr bwMode="auto">
          <a:xfrm>
            <a:off x="1619672" y="6597650"/>
            <a:ext cx="590097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b="1" noProof="0" dirty="0" smtClean="0">
                <a:solidFill>
                  <a:srgbClr val="002060"/>
                </a:solidFill>
                <a:latin typeface="Verdana" pitchFamily="34" charset="0"/>
              </a:rPr>
              <a:t>Institute of Meteorology and Water Management – National</a:t>
            </a:r>
            <a:r>
              <a:rPr lang="en-US" sz="1000" b="1" baseline="0" noProof="0" dirty="0" smtClean="0">
                <a:solidFill>
                  <a:srgbClr val="002060"/>
                </a:solidFill>
                <a:latin typeface="Verdana" pitchFamily="34" charset="0"/>
              </a:rPr>
              <a:t>  </a:t>
            </a:r>
            <a:r>
              <a:rPr lang="en-US" sz="1000" b="1" noProof="0" dirty="0" smtClean="0">
                <a:solidFill>
                  <a:srgbClr val="002060"/>
                </a:solidFill>
                <a:latin typeface="Verdana" pitchFamily="34" charset="0"/>
              </a:rPr>
              <a:t>Research Institute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3" y="-27384"/>
            <a:ext cx="1042987" cy="1028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>
          <a:xfrm>
            <a:off x="7020272" y="609329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81F95-95E2-41BC-9778-463E9E6CA37A}" type="slidenum">
              <a:rPr lang="en-US" noProof="0"/>
              <a:pPr>
                <a:defRPr/>
              </a:pPr>
              <a:t>‹#›</a:t>
            </a:fld>
            <a:endParaRPr lang="en-US" noProof="0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35496" y="609329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4D19D-232E-40A2-8300-5E795FA82290}" type="datetime1">
              <a:rPr lang="en-US" noProof="0"/>
              <a:pPr>
                <a:defRPr/>
              </a:pPr>
              <a:t>9/9/2019</a:t>
            </a:fld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E13BF-1259-41CC-8B05-DD3347F6112E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80A3-4C19-4E7D-9628-8BDB9EC2AC9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12F7-B3F1-45CF-8F47-2057AA5C52F7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86D55-DC0A-4FC1-92A4-DB647A99E479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3075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6A73BB-D1E2-42A7-AF35-D7ED586AB265}" type="datetime1">
              <a:rPr lang="pl-PL"/>
              <a:pPr>
                <a:defRPr/>
              </a:pPr>
              <a:t>2019-09-09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/>
              <a:t>tytuł slajdu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0C443D-8554-4A1A-852C-E0B03C38901E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9" r:id="rId7"/>
    <p:sldLayoutId id="2147484195" r:id="rId8"/>
    <p:sldLayoutId id="2147484196" r:id="rId9"/>
    <p:sldLayoutId id="2147484197" r:id="rId10"/>
    <p:sldLayoutId id="214748419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0" y="1412776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dirty="0" err="1" smtClean="0"/>
              <a:t>Operational</a:t>
            </a:r>
            <a:r>
              <a:rPr lang="pl-PL" sz="3200" dirty="0" smtClean="0"/>
              <a:t>- and </a:t>
            </a:r>
            <a:r>
              <a:rPr lang="pl-PL" sz="3200" dirty="0" err="1" smtClean="0"/>
              <a:t>research</a:t>
            </a:r>
            <a:r>
              <a:rPr lang="pl-PL" sz="3200" dirty="0" smtClean="0"/>
              <a:t>- </a:t>
            </a:r>
            <a:r>
              <a:rPr lang="pl-PL" sz="3200" dirty="0" err="1" smtClean="0"/>
              <a:t>asessment</a:t>
            </a:r>
            <a:r>
              <a:rPr lang="pl-PL" sz="3200" dirty="0" smtClean="0"/>
              <a:t> of EPS </a:t>
            </a:r>
            <a:r>
              <a:rPr lang="pl-PL" sz="3200" dirty="0" err="1" smtClean="0"/>
              <a:t>running</a:t>
            </a:r>
            <a:r>
              <a:rPr lang="pl-PL" sz="3200" dirty="0" smtClean="0"/>
              <a:t> </a:t>
            </a:r>
            <a:r>
              <a:rPr lang="pl-PL" sz="3200" dirty="0" err="1" smtClean="0"/>
              <a:t>at</a:t>
            </a:r>
            <a:r>
              <a:rPr lang="pl-PL" sz="3200" dirty="0" smtClean="0"/>
              <a:t> IMWM </a:t>
            </a:r>
            <a:r>
              <a:rPr lang="pl-PL" sz="3200" dirty="0" err="1" smtClean="0"/>
              <a:t>in</a:t>
            </a:r>
            <a:r>
              <a:rPr lang="pl-PL" sz="3200" dirty="0" smtClean="0"/>
              <a:t> </a:t>
            </a:r>
            <a:r>
              <a:rPr lang="pl-PL" sz="3200" dirty="0" err="1" smtClean="0"/>
              <a:t>the</a:t>
            </a:r>
            <a:r>
              <a:rPr lang="pl-PL" sz="3200" dirty="0" smtClean="0"/>
              <a:t> </a:t>
            </a:r>
            <a:r>
              <a:rPr lang="pl-PL" sz="3200" dirty="0" err="1" smtClean="0"/>
              <a:t>frame</a:t>
            </a:r>
            <a:r>
              <a:rPr lang="pl-PL" sz="3200" dirty="0" smtClean="0"/>
              <a:t> of APSU PP</a:t>
            </a:r>
            <a:r>
              <a:rPr lang="en-US" sz="3200" b="1" dirty="0" smtClean="0"/>
              <a:t> </a:t>
            </a:r>
            <a:endParaRPr lang="pl-PL" sz="3200" b="1" dirty="0" smtClean="0"/>
          </a:p>
        </p:txBody>
      </p:sp>
      <p:sp>
        <p:nvSpPr>
          <p:cNvPr id="6" name="Prostokąt zaokrąglony 5"/>
          <p:cNvSpPr/>
          <p:nvPr/>
        </p:nvSpPr>
        <p:spPr>
          <a:xfrm>
            <a:off x="0" y="5014813"/>
            <a:ext cx="9144000" cy="1006475"/>
          </a:xfrm>
          <a:prstGeom prst="roundRect">
            <a:avLst>
              <a:gd name="adj" fmla="val 1256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chemeClr val="tx1"/>
                </a:solidFill>
              </a:rPr>
              <a:t>Institute of  Meteorology and Water Management</a:t>
            </a:r>
          </a:p>
          <a:p>
            <a:pPr algn="ctr">
              <a:defRPr/>
            </a:pPr>
            <a:r>
              <a:rPr lang="en-US" sz="2200" b="1" dirty="0">
                <a:solidFill>
                  <a:schemeClr val="tx1"/>
                </a:solidFill>
              </a:rPr>
              <a:t>National Research Institute</a:t>
            </a:r>
          </a:p>
        </p:txBody>
      </p:sp>
      <p:sp>
        <p:nvSpPr>
          <p:cNvPr id="7" name="Prostokąt zaokrąglony 2"/>
          <p:cNvSpPr/>
          <p:nvPr/>
        </p:nvSpPr>
        <p:spPr>
          <a:xfrm>
            <a:off x="0" y="4077370"/>
            <a:ext cx="9144000" cy="1007814"/>
          </a:xfrm>
          <a:prstGeom prst="roundRect">
            <a:avLst>
              <a:gd name="adj" fmla="val 1256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b="1" dirty="0">
                <a:solidFill>
                  <a:schemeClr val="tx1"/>
                </a:solidFill>
              </a:rPr>
              <a:t>Andrzej </a:t>
            </a:r>
            <a:r>
              <a:rPr lang="pl-PL" sz="2800" b="1" dirty="0" smtClean="0">
                <a:solidFill>
                  <a:schemeClr val="tx1"/>
                </a:solidFill>
              </a:rPr>
              <a:t>Mazur, Grzegorz Duniec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6480000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Static</a:t>
            </a:r>
            <a:r>
              <a:rPr lang="pl-PL" dirty="0" smtClean="0"/>
              <a:t> </a:t>
            </a:r>
            <a:r>
              <a:rPr lang="pl-PL" dirty="0" err="1" smtClean="0"/>
              <a:t>fields</a:t>
            </a:r>
            <a:r>
              <a:rPr lang="pl-PL" dirty="0" smtClean="0"/>
              <a:t> (</a:t>
            </a:r>
            <a:r>
              <a:rPr lang="pl-PL" dirty="0" err="1" smtClean="0"/>
              <a:t>terrain</a:t>
            </a:r>
            <a:r>
              <a:rPr lang="pl-PL" dirty="0" smtClean="0"/>
              <a:t>, land </a:t>
            </a:r>
            <a:r>
              <a:rPr lang="pl-PL" dirty="0" err="1" smtClean="0"/>
              <a:t>cover</a:t>
            </a:r>
            <a:r>
              <a:rPr lang="pl-PL" dirty="0" smtClean="0"/>
              <a:t> etc.) </a:t>
            </a:r>
            <a:r>
              <a:rPr lang="pl-PL" dirty="0" smtClean="0"/>
              <a:t>for 0.7km </a:t>
            </a:r>
            <a:r>
              <a:rPr lang="pl-PL" dirty="0" err="1" smtClean="0"/>
              <a:t>interpolated</a:t>
            </a:r>
            <a:r>
              <a:rPr lang="pl-PL" dirty="0" smtClean="0"/>
              <a:t> </a:t>
            </a:r>
            <a:r>
              <a:rPr lang="pl-PL" dirty="0" err="1" smtClean="0"/>
              <a:t>from</a:t>
            </a:r>
            <a:r>
              <a:rPr lang="pl-PL" dirty="0" smtClean="0"/>
              <a:t> 2.8km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798" y="0"/>
            <a:ext cx="7605634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827584" y="0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385x321, 7km</a:t>
            </a:r>
            <a:endParaRPr lang="pl-PL" dirty="0"/>
          </a:p>
        </p:txBody>
      </p:sp>
      <p:grpSp>
        <p:nvGrpSpPr>
          <p:cNvPr id="16" name="Grupa 15"/>
          <p:cNvGrpSpPr/>
          <p:nvPr/>
        </p:nvGrpSpPr>
        <p:grpSpPr>
          <a:xfrm>
            <a:off x="2123728" y="836712"/>
            <a:ext cx="6120680" cy="5400600"/>
            <a:chOff x="2123728" y="836712"/>
            <a:chExt cx="6120680" cy="540060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728" y="836712"/>
              <a:ext cx="6112340" cy="54000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3" name="pole tekstowe 12"/>
            <p:cNvSpPr txBox="1"/>
            <p:nvPr/>
          </p:nvSpPr>
          <p:spPr>
            <a:xfrm>
              <a:off x="6300192" y="5867980"/>
              <a:ext cx="19442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285x255, 2.8km </a:t>
              </a:r>
              <a:endParaRPr lang="pl-PL" dirty="0"/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2915816" y="980728"/>
            <a:ext cx="3348392" cy="3276604"/>
            <a:chOff x="2915816" y="980728"/>
            <a:chExt cx="3348392" cy="327660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15816" y="980728"/>
              <a:ext cx="3298266" cy="3240000"/>
            </a:xfrm>
            <a:prstGeom prst="rect">
              <a:avLst/>
            </a:prstGeom>
            <a:noFill/>
            <a:ln w="63500">
              <a:solidFill>
                <a:srgbClr val="00FE73"/>
              </a:solidFill>
              <a:miter lim="800000"/>
              <a:headEnd/>
              <a:tailEnd/>
            </a:ln>
          </p:spPr>
        </p:pic>
        <p:sp>
          <p:nvSpPr>
            <p:cNvPr id="14" name="pole tekstowe 13"/>
            <p:cNvSpPr txBox="1"/>
            <p:nvPr/>
          </p:nvSpPr>
          <p:spPr>
            <a:xfrm>
              <a:off x="4392000" y="3888000"/>
              <a:ext cx="18722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 smtClean="0"/>
                <a:t>400x400, 0.7 km</a:t>
              </a:r>
              <a:endParaRPr lang="pl-PL" dirty="0"/>
            </a:p>
          </p:txBody>
        </p:sp>
      </p:grpSp>
      <p:sp>
        <p:nvSpPr>
          <p:cNvPr id="19" name="pole tekstowe 18"/>
          <p:cNvSpPr txBox="1"/>
          <p:nvPr/>
        </p:nvSpPr>
        <p:spPr>
          <a:xfrm>
            <a:off x="221903" y="1124744"/>
            <a:ext cx="461665" cy="504056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pl-PL" dirty="0" smtClean="0"/>
              <a:t>Setup: </a:t>
            </a:r>
            <a:r>
              <a:rPr lang="pl-PL" dirty="0" err="1" smtClean="0"/>
              <a:t>nested</a:t>
            </a:r>
            <a:r>
              <a:rPr lang="pl-PL" dirty="0" smtClean="0"/>
              <a:t> </a:t>
            </a:r>
            <a:r>
              <a:rPr lang="pl-PL" dirty="0" err="1" smtClean="0"/>
              <a:t>domains</a:t>
            </a:r>
            <a:r>
              <a:rPr lang="pl-PL" dirty="0" smtClean="0"/>
              <a:t> 7km </a:t>
            </a:r>
            <a:r>
              <a:rPr lang="pl-PL" dirty="0" smtClean="0">
                <a:sym typeface="Symbol"/>
              </a:rPr>
              <a:t></a:t>
            </a:r>
            <a:r>
              <a:rPr lang="pl-PL" dirty="0" smtClean="0"/>
              <a:t> 2.8km </a:t>
            </a:r>
            <a:r>
              <a:rPr lang="pl-PL" dirty="0" smtClean="0">
                <a:sym typeface="Symbol"/>
              </a:rPr>
              <a:t> </a:t>
            </a:r>
            <a:r>
              <a:rPr lang="pl-PL" dirty="0" smtClean="0"/>
              <a:t>0.7km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6480000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Suszek, August 11th, 2017, 21:00 UTC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0" y="-24"/>
            <a:ext cx="9144000" cy="6432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Fields, </a:t>
            </a:r>
            <a:r>
              <a:rPr lang="pl-PL" sz="2800" b="1" dirty="0" err="1" smtClean="0"/>
              <a:t>indices</a:t>
            </a:r>
            <a:r>
              <a:rPr lang="pl-PL" sz="2800" b="1" dirty="0" smtClean="0"/>
              <a:t> and </a:t>
            </a:r>
            <a:r>
              <a:rPr lang="pl-PL" sz="2800" b="1" dirty="0" err="1" smtClean="0"/>
              <a:t>indicators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used</a:t>
            </a:r>
            <a:endParaRPr lang="pl-PL" sz="2800" b="1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err="1" smtClean="0"/>
              <a:t>Windspeed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10m </a:t>
            </a:r>
            <a:r>
              <a:rPr lang="pl-PL" sz="2400" dirty="0" err="1" smtClean="0"/>
              <a:t>agl</a:t>
            </a:r>
            <a:r>
              <a:rPr lang="pl-PL" sz="2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Maximum</a:t>
            </a:r>
            <a:r>
              <a:rPr lang="pl-PL" sz="2400" dirty="0" smtClean="0"/>
              <a:t> </a:t>
            </a:r>
            <a:r>
              <a:rPr lang="pl-PL" sz="2400" dirty="0" err="1" smtClean="0"/>
              <a:t>windspeed</a:t>
            </a:r>
            <a:r>
              <a:rPr lang="pl-PL" sz="2400" dirty="0" smtClean="0"/>
              <a:t> </a:t>
            </a:r>
            <a:r>
              <a:rPr lang="pl-PL" sz="2400" dirty="0" err="1" smtClean="0"/>
              <a:t>at</a:t>
            </a:r>
            <a:r>
              <a:rPr lang="pl-PL" sz="2400" dirty="0" smtClean="0"/>
              <a:t>  10m </a:t>
            </a:r>
            <a:r>
              <a:rPr lang="pl-PL" sz="2400" dirty="0" err="1" smtClean="0"/>
              <a:t>agl</a:t>
            </a:r>
            <a:r>
              <a:rPr lang="pl-PL" sz="2400" dirty="0" smtClean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Total </a:t>
            </a:r>
            <a:r>
              <a:rPr lang="pl-PL" sz="2400" dirty="0" err="1" smtClean="0"/>
              <a:t>Precipitation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smtClean="0"/>
              <a:t>DCAPE (</a:t>
            </a:r>
            <a:r>
              <a:rPr lang="pl-PL" sz="2400" dirty="0" err="1" smtClean="0"/>
              <a:t>Downward</a:t>
            </a:r>
            <a:r>
              <a:rPr lang="pl-PL" sz="2400" dirty="0" smtClean="0"/>
              <a:t> CAPE)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CAPE_3KM</a:t>
            </a:r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CAPE_ML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CAPE_MU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Derecho</a:t>
            </a:r>
            <a:r>
              <a:rPr lang="pl-PL" sz="2400" dirty="0" smtClean="0"/>
              <a:t> </a:t>
            </a:r>
            <a:r>
              <a:rPr lang="pl-PL" sz="2400" dirty="0" err="1" smtClean="0"/>
              <a:t>Composite</a:t>
            </a:r>
            <a:r>
              <a:rPr lang="pl-PL" sz="2400" dirty="0" smtClean="0"/>
              <a:t> </a:t>
            </a:r>
            <a:r>
              <a:rPr lang="pl-PL" sz="2400" dirty="0" err="1" smtClean="0"/>
              <a:t>Potential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Supercell</a:t>
            </a:r>
            <a:r>
              <a:rPr lang="pl-PL" sz="2400" dirty="0" smtClean="0"/>
              <a:t> </a:t>
            </a:r>
            <a:r>
              <a:rPr lang="pl-PL" sz="2400" dirty="0" err="1" smtClean="0"/>
              <a:t>Detection</a:t>
            </a:r>
            <a:r>
              <a:rPr lang="pl-PL" sz="2400" dirty="0" smtClean="0"/>
              <a:t> </a:t>
            </a:r>
            <a:r>
              <a:rPr lang="pl-PL" sz="2400" dirty="0" err="1" smtClean="0"/>
              <a:t>Index</a:t>
            </a:r>
            <a:r>
              <a:rPr lang="pl-PL" sz="2400" dirty="0" smtClean="0"/>
              <a:t> 1</a:t>
            </a:r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Supercell </a:t>
            </a:r>
            <a:r>
              <a:rPr lang="pl-PL" sz="2400" dirty="0" err="1" smtClean="0"/>
              <a:t>Detection</a:t>
            </a:r>
            <a:r>
              <a:rPr lang="pl-PL" sz="2400" dirty="0" smtClean="0"/>
              <a:t> </a:t>
            </a:r>
            <a:r>
              <a:rPr lang="pl-PL" sz="2400" dirty="0" err="1" smtClean="0"/>
              <a:t>Index</a:t>
            </a:r>
            <a:r>
              <a:rPr lang="pl-PL" sz="2400" dirty="0" smtClean="0"/>
              <a:t> 2</a:t>
            </a:r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Showalter</a:t>
            </a:r>
            <a:r>
              <a:rPr lang="pl-PL" sz="2400" dirty="0" smtClean="0"/>
              <a:t> </a:t>
            </a:r>
            <a:r>
              <a:rPr lang="pl-PL" sz="2400" dirty="0" err="1" smtClean="0"/>
              <a:t>Index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Lifted</a:t>
            </a:r>
            <a:r>
              <a:rPr lang="pl-PL" sz="2400" dirty="0" smtClean="0"/>
              <a:t> </a:t>
            </a:r>
            <a:r>
              <a:rPr lang="pl-PL" sz="2400" dirty="0" err="1" smtClean="0"/>
              <a:t>Index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Universal </a:t>
            </a:r>
            <a:r>
              <a:rPr lang="pl-PL" sz="2400" dirty="0" err="1" smtClean="0"/>
              <a:t>Tornadic</a:t>
            </a:r>
            <a:r>
              <a:rPr lang="pl-PL" sz="2400" dirty="0" smtClean="0"/>
              <a:t> </a:t>
            </a:r>
            <a:r>
              <a:rPr lang="pl-PL" sz="2400" dirty="0" err="1" smtClean="0"/>
              <a:t>Index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Total </a:t>
            </a:r>
            <a:r>
              <a:rPr lang="pl-PL" sz="2400" dirty="0" err="1" smtClean="0"/>
              <a:t>Precipitation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smtClean="0"/>
              <a:t>Radar </a:t>
            </a:r>
            <a:r>
              <a:rPr lang="pl-PL" sz="2400" dirty="0" err="1" smtClean="0"/>
              <a:t>Reflectivity</a:t>
            </a:r>
            <a:endParaRPr lang="pl-PL" sz="2400" dirty="0" smtClean="0"/>
          </a:p>
          <a:p>
            <a:pPr algn="just">
              <a:buFont typeface="Arial" pitchFamily="34" charset="0"/>
              <a:buChar char="•"/>
            </a:pPr>
            <a:r>
              <a:rPr lang="pl-PL" sz="2400" dirty="0" smtClean="0"/>
              <a:t> Wind </a:t>
            </a:r>
            <a:r>
              <a:rPr lang="pl-PL" sz="2400" dirty="0" err="1" smtClean="0"/>
              <a:t>Shear</a:t>
            </a:r>
            <a:r>
              <a:rPr lang="pl-PL" sz="2400" dirty="0" smtClean="0"/>
              <a:t> </a:t>
            </a:r>
            <a:r>
              <a:rPr lang="pl-PL" sz="2400" dirty="0" err="1" smtClean="0"/>
              <a:t>up</a:t>
            </a:r>
            <a:r>
              <a:rPr lang="pl-PL" sz="2400" dirty="0" smtClean="0"/>
              <a:t> to 6 km</a:t>
            </a:r>
            <a:endParaRPr lang="pl-PL" sz="2400" dirty="0"/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/>
        </p:nvGraphicFramePr>
        <p:xfrm>
          <a:off x="2000232" y="2214559"/>
          <a:ext cx="7096143" cy="714375"/>
        </p:xfrm>
        <a:graphic>
          <a:graphicData uri="http://schemas.openxmlformats.org/presentationml/2006/ole">
            <p:oleObj spid="_x0000_s1026" name="Równanie" r:id="rId3" imgW="412740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6570000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pl-PL" dirty="0" smtClean="0"/>
              <a:t>Suszek, August 11th, 2017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VMAX, ensemble </a:t>
            </a:r>
            <a:r>
              <a:rPr lang="pl-PL" dirty="0" err="1" smtClean="0"/>
              <a:t>mean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682335" y="763200"/>
            <a:ext cx="461665" cy="57132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pl-PL" dirty="0" smtClean="0"/>
              <a:t>	7km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2.8km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0.7km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0" y="6264000"/>
            <a:ext cx="9144000" cy="313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just"/>
            <a:r>
              <a:rPr lang="pl-PL" dirty="0" smtClean="0"/>
              <a:t>           19:00                         20:00                           21:00                        22:00</a:t>
            </a:r>
            <a:endParaRPr lang="pl-PL" dirty="0"/>
          </a:p>
        </p:txBody>
      </p:sp>
      <p:grpSp>
        <p:nvGrpSpPr>
          <p:cNvPr id="19" name="Grupa 18"/>
          <p:cNvGrpSpPr/>
          <p:nvPr/>
        </p:nvGrpSpPr>
        <p:grpSpPr>
          <a:xfrm>
            <a:off x="0" y="756000"/>
            <a:ext cx="8640000" cy="1836000"/>
            <a:chOff x="0" y="756000"/>
            <a:chExt cx="8640000" cy="18360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a 19"/>
          <p:cNvGrpSpPr/>
          <p:nvPr/>
        </p:nvGrpSpPr>
        <p:grpSpPr>
          <a:xfrm>
            <a:off x="0" y="2592000"/>
            <a:ext cx="8640000" cy="1836000"/>
            <a:chOff x="0" y="2592000"/>
            <a:chExt cx="8640000" cy="18360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8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upa 20"/>
          <p:cNvGrpSpPr/>
          <p:nvPr/>
        </p:nvGrpSpPr>
        <p:grpSpPr>
          <a:xfrm>
            <a:off x="0" y="4428000"/>
            <a:ext cx="8640000" cy="1836000"/>
            <a:chOff x="0" y="4428000"/>
            <a:chExt cx="8640000" cy="1836000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6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2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8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upa 21"/>
          <p:cNvGrpSpPr/>
          <p:nvPr/>
        </p:nvGrpSpPr>
        <p:grpSpPr>
          <a:xfrm>
            <a:off x="395536" y="2700000"/>
            <a:ext cx="7272552" cy="864096"/>
            <a:chOff x="395536" y="2700000"/>
            <a:chExt cx="7272552" cy="864096"/>
          </a:xfrm>
        </p:grpSpPr>
        <p:sp>
          <p:nvSpPr>
            <p:cNvPr id="23" name="Prostokąt 22"/>
            <p:cNvSpPr/>
            <p:nvPr/>
          </p:nvSpPr>
          <p:spPr>
            <a:xfrm>
              <a:off x="395536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255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471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687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6570000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pl-PL" dirty="0" smtClean="0"/>
              <a:t>Suszek, August 11th, 2017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Derecho</a:t>
            </a:r>
            <a:r>
              <a:rPr lang="pl-PL" dirty="0" smtClean="0"/>
              <a:t> </a:t>
            </a:r>
            <a:r>
              <a:rPr lang="pl-PL" dirty="0" err="1" smtClean="0"/>
              <a:t>Composite</a:t>
            </a:r>
            <a:r>
              <a:rPr lang="pl-PL" dirty="0" smtClean="0"/>
              <a:t> </a:t>
            </a:r>
            <a:r>
              <a:rPr lang="pl-PL" dirty="0" err="1" smtClean="0"/>
              <a:t>Potential</a:t>
            </a:r>
            <a:r>
              <a:rPr lang="pl-PL" dirty="0" smtClean="0"/>
              <a:t> (DCP), ensemble </a:t>
            </a:r>
            <a:r>
              <a:rPr lang="pl-PL" dirty="0" err="1" smtClean="0"/>
              <a:t>mean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682335" y="763200"/>
            <a:ext cx="461665" cy="57132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pl-PL" dirty="0" smtClean="0"/>
              <a:t>	7km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2.8km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0.7km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0" y="6264000"/>
            <a:ext cx="9144000" cy="313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just"/>
            <a:r>
              <a:rPr lang="pl-PL" dirty="0" smtClean="0"/>
              <a:t>           19:00                         20:00                           21:00                        22:00</a:t>
            </a:r>
            <a:endParaRPr lang="pl-PL" dirty="0"/>
          </a:p>
        </p:txBody>
      </p:sp>
      <p:grpSp>
        <p:nvGrpSpPr>
          <p:cNvPr id="19" name="Grupa 18"/>
          <p:cNvGrpSpPr/>
          <p:nvPr/>
        </p:nvGrpSpPr>
        <p:grpSpPr>
          <a:xfrm>
            <a:off x="0" y="756000"/>
            <a:ext cx="8640000" cy="1836000"/>
            <a:chOff x="0" y="756000"/>
            <a:chExt cx="8640000" cy="1836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a 19"/>
          <p:cNvGrpSpPr/>
          <p:nvPr/>
        </p:nvGrpSpPr>
        <p:grpSpPr>
          <a:xfrm>
            <a:off x="0" y="2592000"/>
            <a:ext cx="8640000" cy="1836000"/>
            <a:chOff x="0" y="2592000"/>
            <a:chExt cx="8640000" cy="18360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8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upa 20"/>
          <p:cNvGrpSpPr/>
          <p:nvPr/>
        </p:nvGrpSpPr>
        <p:grpSpPr>
          <a:xfrm>
            <a:off x="0" y="4428000"/>
            <a:ext cx="8640000" cy="1836000"/>
            <a:chOff x="0" y="4428000"/>
            <a:chExt cx="8640000" cy="18360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6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2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8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upa 21"/>
          <p:cNvGrpSpPr/>
          <p:nvPr/>
        </p:nvGrpSpPr>
        <p:grpSpPr>
          <a:xfrm>
            <a:off x="395536" y="2700000"/>
            <a:ext cx="7272552" cy="864096"/>
            <a:chOff x="395536" y="2700000"/>
            <a:chExt cx="7272552" cy="864096"/>
          </a:xfrm>
        </p:grpSpPr>
        <p:sp>
          <p:nvSpPr>
            <p:cNvPr id="23" name="Prostokąt 22"/>
            <p:cNvSpPr/>
            <p:nvPr/>
          </p:nvSpPr>
          <p:spPr>
            <a:xfrm>
              <a:off x="395536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255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471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687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6570000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pl-PL" dirty="0" smtClean="0"/>
              <a:t>Suszek, August 11th, 2017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Supercell </a:t>
            </a:r>
            <a:r>
              <a:rPr lang="pl-PL" dirty="0" err="1" smtClean="0"/>
              <a:t>Detection</a:t>
            </a:r>
            <a:r>
              <a:rPr lang="pl-PL" dirty="0" smtClean="0"/>
              <a:t> </a:t>
            </a:r>
            <a:r>
              <a:rPr lang="pl-PL" dirty="0" err="1" smtClean="0"/>
              <a:t>Index</a:t>
            </a:r>
            <a:r>
              <a:rPr lang="pl-PL" dirty="0" smtClean="0"/>
              <a:t> (SDI), ensemble </a:t>
            </a:r>
            <a:r>
              <a:rPr lang="pl-PL" dirty="0" err="1" smtClean="0"/>
              <a:t>mean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682335" y="763200"/>
            <a:ext cx="461665" cy="57132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pl-PL" dirty="0" smtClean="0"/>
              <a:t>	7km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2.8km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0.7km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0" y="6264000"/>
            <a:ext cx="9144000" cy="313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just"/>
            <a:r>
              <a:rPr lang="pl-PL" dirty="0" smtClean="0"/>
              <a:t>           19:00                         20:00                           21:00                        22:00</a:t>
            </a:r>
            <a:endParaRPr lang="pl-PL" dirty="0"/>
          </a:p>
        </p:txBody>
      </p:sp>
      <p:grpSp>
        <p:nvGrpSpPr>
          <p:cNvPr id="20" name="Grupa 19"/>
          <p:cNvGrpSpPr/>
          <p:nvPr/>
        </p:nvGrpSpPr>
        <p:grpSpPr>
          <a:xfrm>
            <a:off x="0" y="2592000"/>
            <a:ext cx="8640000" cy="1836000"/>
            <a:chOff x="0" y="2592000"/>
            <a:chExt cx="8640000" cy="1836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000" y="2592000"/>
              <a:ext cx="2160000" cy="183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0000" y="2592000"/>
              <a:ext cx="2160000" cy="183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upa 18"/>
          <p:cNvGrpSpPr/>
          <p:nvPr/>
        </p:nvGrpSpPr>
        <p:grpSpPr>
          <a:xfrm>
            <a:off x="0" y="756000"/>
            <a:ext cx="8640000" cy="1836000"/>
            <a:chOff x="0" y="756000"/>
            <a:chExt cx="8640000" cy="183600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8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upa 20"/>
          <p:cNvGrpSpPr/>
          <p:nvPr/>
        </p:nvGrpSpPr>
        <p:grpSpPr>
          <a:xfrm>
            <a:off x="0" y="4428000"/>
            <a:ext cx="8640000" cy="1836000"/>
            <a:chOff x="0" y="4428000"/>
            <a:chExt cx="8640000" cy="1836000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60000" y="4428000"/>
              <a:ext cx="2160000" cy="183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2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8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upa 21"/>
          <p:cNvGrpSpPr/>
          <p:nvPr/>
        </p:nvGrpSpPr>
        <p:grpSpPr>
          <a:xfrm>
            <a:off x="395536" y="2700000"/>
            <a:ext cx="7272552" cy="864096"/>
            <a:chOff x="395536" y="2700000"/>
            <a:chExt cx="7272552" cy="864096"/>
          </a:xfrm>
        </p:grpSpPr>
        <p:sp>
          <p:nvSpPr>
            <p:cNvPr id="23" name="Prostokąt 22"/>
            <p:cNvSpPr/>
            <p:nvPr/>
          </p:nvSpPr>
          <p:spPr>
            <a:xfrm>
              <a:off x="395536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255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471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687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a 35"/>
          <p:cNvGrpSpPr/>
          <p:nvPr/>
        </p:nvGrpSpPr>
        <p:grpSpPr>
          <a:xfrm>
            <a:off x="0" y="2592000"/>
            <a:ext cx="8640000" cy="1836000"/>
            <a:chOff x="0" y="2592000"/>
            <a:chExt cx="8640000" cy="18360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6570000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pl-PL" dirty="0" smtClean="0"/>
              <a:t>Suszek, August 11th, 2017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Total </a:t>
            </a:r>
            <a:r>
              <a:rPr lang="pl-PL" dirty="0" err="1" smtClean="0"/>
              <a:t>precipitation</a:t>
            </a:r>
            <a:r>
              <a:rPr lang="pl-PL" dirty="0" smtClean="0"/>
              <a:t>, ensemble </a:t>
            </a:r>
            <a:r>
              <a:rPr lang="pl-PL" dirty="0" err="1" smtClean="0"/>
              <a:t>mean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682335" y="763200"/>
            <a:ext cx="461665" cy="57132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pl-PL" dirty="0" smtClean="0"/>
              <a:t>	7km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2.8km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0.7km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0" y="6264000"/>
            <a:ext cx="9144000" cy="313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just"/>
            <a:r>
              <a:rPr lang="pl-PL" dirty="0" smtClean="0"/>
              <a:t>           19:00                         20:00                           21:00                        22:00</a:t>
            </a:r>
            <a:endParaRPr lang="pl-PL" dirty="0"/>
          </a:p>
        </p:txBody>
      </p:sp>
      <p:grpSp>
        <p:nvGrpSpPr>
          <p:cNvPr id="22" name="Grupa 21"/>
          <p:cNvGrpSpPr/>
          <p:nvPr/>
        </p:nvGrpSpPr>
        <p:grpSpPr>
          <a:xfrm>
            <a:off x="395536" y="2700000"/>
            <a:ext cx="7272552" cy="864096"/>
            <a:chOff x="395536" y="2700000"/>
            <a:chExt cx="7272552" cy="864096"/>
          </a:xfrm>
        </p:grpSpPr>
        <p:sp>
          <p:nvSpPr>
            <p:cNvPr id="23" name="Prostokąt 22"/>
            <p:cNvSpPr/>
            <p:nvPr/>
          </p:nvSpPr>
          <p:spPr>
            <a:xfrm>
              <a:off x="395536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255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471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687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0" y="756000"/>
            <a:ext cx="8640000" cy="1836000"/>
            <a:chOff x="0" y="756000"/>
            <a:chExt cx="8640000" cy="1836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8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upa 40"/>
          <p:cNvGrpSpPr/>
          <p:nvPr/>
        </p:nvGrpSpPr>
        <p:grpSpPr>
          <a:xfrm>
            <a:off x="0" y="4428000"/>
            <a:ext cx="8640000" cy="1836000"/>
            <a:chOff x="0" y="4428000"/>
            <a:chExt cx="8640000" cy="18360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6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2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80000" y="4428000"/>
              <a:ext cx="2160000" cy="1835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a 32"/>
          <p:cNvGrpSpPr/>
          <p:nvPr/>
        </p:nvGrpSpPr>
        <p:grpSpPr>
          <a:xfrm>
            <a:off x="0" y="2592000"/>
            <a:ext cx="8640000" cy="1836000"/>
            <a:chOff x="0" y="2592000"/>
            <a:chExt cx="8640000" cy="18360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8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00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592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6570000"/>
            <a:ext cx="9144000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pl-PL" dirty="0" smtClean="0"/>
              <a:t>Suszek, August 11th, 2017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Radar </a:t>
            </a:r>
            <a:r>
              <a:rPr lang="pl-PL" dirty="0" err="1" smtClean="0"/>
              <a:t>Reflectivity</a:t>
            </a:r>
            <a:r>
              <a:rPr lang="pl-PL" dirty="0" smtClean="0"/>
              <a:t> </a:t>
            </a:r>
            <a:r>
              <a:rPr lang="pl-PL" dirty="0" err="1" smtClean="0"/>
              <a:t>forecast</a:t>
            </a:r>
            <a:r>
              <a:rPr lang="pl-PL" dirty="0" smtClean="0"/>
              <a:t>, ensemble </a:t>
            </a:r>
            <a:r>
              <a:rPr lang="pl-PL" dirty="0" err="1" smtClean="0"/>
              <a:t>mean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682335" y="763200"/>
            <a:ext cx="461665" cy="571320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pl-PL" dirty="0" smtClean="0"/>
              <a:t>	7km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2.8km	</a:t>
            </a:r>
            <a:r>
              <a:rPr lang="pl-PL" dirty="0" smtClean="0">
                <a:sym typeface="Symbol"/>
              </a:rPr>
              <a:t>	</a:t>
            </a:r>
            <a:r>
              <a:rPr lang="pl-PL" dirty="0" smtClean="0"/>
              <a:t>0.7km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0" y="6264000"/>
            <a:ext cx="9144000" cy="313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just"/>
            <a:r>
              <a:rPr lang="pl-PL" dirty="0" smtClean="0"/>
              <a:t>           19:00                         20:00                           21:00                        22:00</a:t>
            </a:r>
            <a:endParaRPr lang="pl-PL" dirty="0"/>
          </a:p>
        </p:txBody>
      </p:sp>
      <p:grpSp>
        <p:nvGrpSpPr>
          <p:cNvPr id="26" name="Grupa 25"/>
          <p:cNvGrpSpPr/>
          <p:nvPr/>
        </p:nvGrpSpPr>
        <p:grpSpPr>
          <a:xfrm>
            <a:off x="0" y="4428000"/>
            <a:ext cx="8640000" cy="1836000"/>
            <a:chOff x="0" y="4428000"/>
            <a:chExt cx="8640000" cy="1836000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6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80000" y="4428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upa 33"/>
          <p:cNvGrpSpPr/>
          <p:nvPr/>
        </p:nvGrpSpPr>
        <p:grpSpPr>
          <a:xfrm>
            <a:off x="395536" y="2700000"/>
            <a:ext cx="7272552" cy="864096"/>
            <a:chOff x="395536" y="2700000"/>
            <a:chExt cx="7272552" cy="864096"/>
          </a:xfrm>
        </p:grpSpPr>
        <p:sp>
          <p:nvSpPr>
            <p:cNvPr id="19" name="Prostokąt 18"/>
            <p:cNvSpPr/>
            <p:nvPr/>
          </p:nvSpPr>
          <p:spPr>
            <a:xfrm>
              <a:off x="395536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255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/>
            <p:cNvSpPr/>
            <p:nvPr/>
          </p:nvSpPr>
          <p:spPr>
            <a:xfrm>
              <a:off x="471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6876000" y="2700000"/>
              <a:ext cx="792088" cy="86409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0" y="756000"/>
            <a:ext cx="8640000" cy="1836000"/>
            <a:chOff x="0" y="756000"/>
            <a:chExt cx="8640000" cy="183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6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2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80000" y="756000"/>
              <a:ext cx="2160000" cy="18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200" y="403200"/>
            <a:ext cx="6607059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Radar </a:t>
            </a:r>
            <a:r>
              <a:rPr lang="pl-PL" dirty="0" err="1" smtClean="0"/>
              <a:t>Reflectivity</a:t>
            </a:r>
            <a:r>
              <a:rPr lang="pl-PL" dirty="0" smtClean="0"/>
              <a:t> </a:t>
            </a:r>
            <a:r>
              <a:rPr lang="pl-PL" dirty="0" err="1" smtClean="0"/>
              <a:t>forecast</a:t>
            </a:r>
            <a:r>
              <a:rPr lang="pl-PL" dirty="0" smtClean="0"/>
              <a:t>, ensemble </a:t>
            </a:r>
            <a:r>
              <a:rPr lang="pl-PL" dirty="0" err="1" smtClean="0"/>
              <a:t>mean</a:t>
            </a:r>
            <a:r>
              <a:rPr lang="pl-PL" dirty="0" smtClean="0"/>
              <a:t>; </a:t>
            </a:r>
            <a:r>
              <a:rPr lang="pl-PL" dirty="0" err="1" smtClean="0"/>
              <a:t>res</a:t>
            </a:r>
            <a:r>
              <a:rPr lang="pl-PL" dirty="0" smtClean="0"/>
              <a:t>. 7.0km</a:t>
            </a:r>
            <a:endParaRPr lang="pl-PL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926" y="764704"/>
            <a:ext cx="3377498" cy="54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pole tekstowe 28"/>
          <p:cNvSpPr txBox="1"/>
          <p:nvPr/>
        </p:nvSpPr>
        <p:spPr>
          <a:xfrm>
            <a:off x="0" y="6237312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500" dirty="0" smtClean="0">
                <a:latin typeface="Arial Narrow" pitchFamily="34" charset="0"/>
              </a:rPr>
              <a:t>Taszarek </a:t>
            </a:r>
            <a:r>
              <a:rPr lang="pl-PL" sz="1500" i="1" dirty="0" smtClean="0">
                <a:latin typeface="Arial Narrow" pitchFamily="34" charset="0"/>
              </a:rPr>
              <a:t>et al.</a:t>
            </a:r>
            <a:r>
              <a:rPr lang="pl-PL" sz="1500" dirty="0" smtClean="0">
                <a:latin typeface="Arial Narrow" pitchFamily="34" charset="0"/>
              </a:rPr>
              <a:t>(2019)</a:t>
            </a:r>
            <a:r>
              <a:rPr lang="pl-PL" sz="1500" i="1" dirty="0" smtClean="0">
                <a:latin typeface="Arial Narrow" pitchFamily="34" charset="0"/>
              </a:rPr>
              <a:t>:</a:t>
            </a:r>
            <a:r>
              <a:rPr lang="pl-PL" sz="1500" dirty="0" smtClean="0">
                <a:latin typeface="Arial Narrow" pitchFamily="34" charset="0"/>
              </a:rPr>
              <a:t> </a:t>
            </a:r>
            <a:r>
              <a:rPr lang="en-US" sz="1500" dirty="0" err="1" smtClean="0">
                <a:latin typeface="Arial Narrow" pitchFamily="34" charset="0"/>
              </a:rPr>
              <a:t>Derecho</a:t>
            </a:r>
            <a:r>
              <a:rPr lang="en-US" sz="1500" dirty="0" smtClean="0">
                <a:latin typeface="Arial Narrow" pitchFamily="34" charset="0"/>
              </a:rPr>
              <a:t> Evolving from a </a:t>
            </a:r>
            <a:r>
              <a:rPr lang="en-US" sz="1500" dirty="0" err="1" smtClean="0">
                <a:latin typeface="Arial Narrow" pitchFamily="34" charset="0"/>
              </a:rPr>
              <a:t>Mesocyclone</a:t>
            </a:r>
            <a:r>
              <a:rPr lang="en-US" sz="1500" dirty="0" smtClean="0">
                <a:latin typeface="Arial Narrow" pitchFamily="34" charset="0"/>
              </a:rPr>
              <a:t> — A Study of 11 August 2017 Severe Weather Outbreak in Poland: Event Analysis and High-Resolution Simulation</a:t>
            </a:r>
            <a:r>
              <a:rPr lang="pl-PL" sz="1500" dirty="0" smtClean="0">
                <a:latin typeface="Arial Narrow" pitchFamily="34" charset="0"/>
              </a:rPr>
              <a:t> (</a:t>
            </a:r>
            <a:r>
              <a:rPr lang="en-US" sz="1500" dirty="0" err="1" smtClean="0">
                <a:latin typeface="Arial Narrow" pitchFamily="34" charset="0"/>
              </a:rPr>
              <a:t>Mon.Wea</a:t>
            </a:r>
            <a:r>
              <a:rPr lang="pl-PL" sz="1500" dirty="0" smtClean="0">
                <a:latin typeface="Arial Narrow" pitchFamily="34" charset="0"/>
              </a:rPr>
              <a:t>.</a:t>
            </a:r>
            <a:r>
              <a:rPr lang="en-US" sz="1500" dirty="0" smtClean="0">
                <a:latin typeface="Arial Narrow" pitchFamily="34" charset="0"/>
              </a:rPr>
              <a:t>Rev., https://doi.org/10.1175/MWR-D-18-0330.1</a:t>
            </a:r>
            <a:r>
              <a:rPr lang="pl-PL" sz="1500" dirty="0" smtClean="0">
                <a:latin typeface="Arial Narrow" pitchFamily="34" charset="0"/>
              </a:rPr>
              <a:t>).  PL  radar </a:t>
            </a:r>
            <a:r>
              <a:rPr lang="pl-PL" sz="1500" dirty="0" err="1" smtClean="0">
                <a:latin typeface="Arial Narrow" pitchFamily="34" charset="0"/>
              </a:rPr>
              <a:t>network</a:t>
            </a:r>
            <a:r>
              <a:rPr lang="pl-PL" sz="1500" dirty="0" smtClean="0">
                <a:latin typeface="Arial Narrow" pitchFamily="34" charset="0"/>
              </a:rPr>
              <a:t>.</a:t>
            </a:r>
            <a:endParaRPr lang="pl-PL" sz="1500" dirty="0"/>
          </a:p>
        </p:txBody>
      </p:sp>
      <p:cxnSp>
        <p:nvCxnSpPr>
          <p:cNvPr id="16" name="Łącznik prosty ze strzałką 15"/>
          <p:cNvCxnSpPr/>
          <p:nvPr/>
        </p:nvCxnSpPr>
        <p:spPr>
          <a:xfrm flipV="1">
            <a:off x="3635896" y="3284984"/>
            <a:ext cx="2592288" cy="7200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3851920" y="2780928"/>
            <a:ext cx="2808312" cy="7200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3779912" y="2060848"/>
            <a:ext cx="2736304" cy="7200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3851920" y="1124744"/>
            <a:ext cx="3096344" cy="144016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200" y="403200"/>
            <a:ext cx="6607059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Radar </a:t>
            </a:r>
            <a:r>
              <a:rPr lang="pl-PL" dirty="0" err="1" smtClean="0"/>
              <a:t>Reflectivity</a:t>
            </a:r>
            <a:r>
              <a:rPr lang="pl-PL" dirty="0" smtClean="0"/>
              <a:t> </a:t>
            </a:r>
            <a:r>
              <a:rPr lang="pl-PL" dirty="0" err="1" smtClean="0"/>
              <a:t>forecast</a:t>
            </a:r>
            <a:r>
              <a:rPr lang="pl-PL" dirty="0" smtClean="0"/>
              <a:t>, ensemble </a:t>
            </a:r>
            <a:r>
              <a:rPr lang="pl-PL" dirty="0" err="1" smtClean="0"/>
              <a:t>mean</a:t>
            </a:r>
            <a:r>
              <a:rPr lang="pl-PL" dirty="0" smtClean="0"/>
              <a:t>; res.2.8km</a:t>
            </a:r>
            <a:endParaRPr lang="pl-PL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926" y="764704"/>
            <a:ext cx="3377498" cy="54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Łącznik prosty ze strzałką 15"/>
          <p:cNvCxnSpPr/>
          <p:nvPr/>
        </p:nvCxnSpPr>
        <p:spPr>
          <a:xfrm>
            <a:off x="3347864" y="3212976"/>
            <a:ext cx="2880320" cy="7200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4067944" y="2636912"/>
            <a:ext cx="2592288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3779912" y="2060848"/>
            <a:ext cx="2736304" cy="72008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4644008" y="1196752"/>
            <a:ext cx="2880320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508235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395372"/>
            <a:ext cx="914400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Radar </a:t>
            </a:r>
            <a:r>
              <a:rPr lang="pl-PL" dirty="0" err="1" smtClean="0"/>
              <a:t>Reflectivity</a:t>
            </a:r>
            <a:r>
              <a:rPr lang="pl-PL" dirty="0" smtClean="0"/>
              <a:t> </a:t>
            </a:r>
            <a:r>
              <a:rPr lang="pl-PL" dirty="0" err="1" smtClean="0"/>
              <a:t>forecast</a:t>
            </a:r>
            <a:r>
              <a:rPr lang="pl-PL" dirty="0" smtClean="0"/>
              <a:t>, ensemble </a:t>
            </a:r>
            <a:r>
              <a:rPr lang="pl-PL" dirty="0" err="1" smtClean="0"/>
              <a:t>mean</a:t>
            </a:r>
            <a:r>
              <a:rPr lang="pl-PL" dirty="0" smtClean="0"/>
              <a:t>; </a:t>
            </a:r>
            <a:r>
              <a:rPr lang="pl-PL" dirty="0" err="1" smtClean="0"/>
              <a:t>res</a:t>
            </a:r>
            <a:r>
              <a:rPr lang="pl-PL" dirty="0" smtClean="0"/>
              <a:t>. 0.7km</a:t>
            </a:r>
            <a:endParaRPr lang="pl-PL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926" y="764704"/>
            <a:ext cx="3377498" cy="54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/>
          <p:cNvCxnSpPr/>
          <p:nvPr/>
        </p:nvCxnSpPr>
        <p:spPr>
          <a:xfrm flipV="1">
            <a:off x="2555776" y="2636912"/>
            <a:ext cx="4104456" cy="1584176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V="1">
            <a:off x="2555776" y="1772816"/>
            <a:ext cx="4176464" cy="129614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2987824" y="1268760"/>
            <a:ext cx="3888432" cy="57606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0" y="404664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err="1" smtClean="0"/>
              <a:t>Contents</a:t>
            </a:r>
            <a:endParaRPr lang="pl-PL" sz="3200" b="1" dirty="0"/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pl-PL" sz="3200" b="1" dirty="0" err="1" smtClean="0"/>
              <a:t>Space</a:t>
            </a:r>
            <a:r>
              <a:rPr lang="pl-PL" sz="3200" b="1" dirty="0" smtClean="0"/>
              <a:t> lag (cross-) </a:t>
            </a:r>
            <a:r>
              <a:rPr lang="pl-PL" sz="3200" b="1" dirty="0" err="1" smtClean="0"/>
              <a:t>correlation</a:t>
            </a:r>
            <a:r>
              <a:rPr lang="pl-PL" sz="3200" b="1" dirty="0" smtClean="0"/>
              <a:t> – </a:t>
            </a:r>
            <a:r>
              <a:rPr lang="pl-PL" sz="3200" b="1" dirty="0" err="1" smtClean="0"/>
              <a:t>reminder</a:t>
            </a:r>
            <a:endParaRPr lang="pl-PL" sz="3200" b="1" dirty="0" smtClean="0"/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pl-PL" sz="3200" b="1" dirty="0" smtClean="0"/>
              <a:t>VOD</a:t>
            </a:r>
            <a:r>
              <a:rPr lang="pl-PL" sz="3200" b="1" baseline="30000" dirty="0" smtClean="0"/>
              <a:t>*)</a:t>
            </a:r>
            <a:r>
              <a:rPr lang="pl-PL" sz="3200" b="1" dirty="0" smtClean="0"/>
              <a:t> for FLR</a:t>
            </a:r>
            <a:r>
              <a:rPr lang="pl-PL" sz="3200" b="1" baseline="30000" dirty="0" smtClean="0"/>
              <a:t>**)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vs</a:t>
            </a:r>
            <a:r>
              <a:rPr lang="pl-PL" sz="3200" b="1" dirty="0" smtClean="0"/>
              <a:t>. VOD for ‘</a:t>
            </a:r>
            <a:r>
              <a:rPr lang="pl-PL" sz="3200" b="1" dirty="0" err="1" smtClean="0"/>
              <a:t>regular</a:t>
            </a:r>
            <a:r>
              <a:rPr lang="pl-PL" sz="3200" b="1" dirty="0" smtClean="0"/>
              <a:t>’ </a:t>
            </a:r>
            <a:r>
              <a:rPr lang="pl-PL" sz="3200" b="1" dirty="0" err="1" smtClean="0"/>
              <a:t>fields</a:t>
            </a:r>
            <a:r>
              <a:rPr lang="pl-PL" sz="3200" b="1" dirty="0" smtClean="0"/>
              <a:t> 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pl-PL" sz="3200" b="1" dirty="0" err="1" smtClean="0"/>
              <a:t>Determination</a:t>
            </a:r>
            <a:r>
              <a:rPr lang="pl-PL" sz="3200" b="1" dirty="0" smtClean="0"/>
              <a:t> of </a:t>
            </a:r>
            <a:r>
              <a:rPr lang="pl-PL" sz="3200" b="1" dirty="0" err="1" smtClean="0"/>
              <a:t>vector</a:t>
            </a:r>
            <a:r>
              <a:rPr lang="pl-PL" sz="3200" b="1" dirty="0" smtClean="0"/>
              <a:t> of </a:t>
            </a:r>
            <a:r>
              <a:rPr lang="pl-PL" sz="3200" b="1" dirty="0" err="1" smtClean="0"/>
              <a:t>displacement</a:t>
            </a:r>
            <a:endParaRPr lang="pl-PL" sz="3200" b="1" dirty="0" smtClean="0"/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pl-PL" sz="3200" b="1" dirty="0" smtClean="0"/>
              <a:t>Single </a:t>
            </a:r>
            <a:r>
              <a:rPr lang="pl-PL" sz="3200" b="1" dirty="0" err="1" smtClean="0"/>
              <a:t>case</a:t>
            </a:r>
            <a:r>
              <a:rPr lang="pl-PL" sz="3200" b="1" dirty="0" smtClean="0"/>
              <a:t> – HIW </a:t>
            </a:r>
            <a:r>
              <a:rPr lang="pl-PL" sz="3200" b="1" dirty="0" err="1" smtClean="0"/>
              <a:t>event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from</a:t>
            </a:r>
            <a:r>
              <a:rPr lang="pl-PL" sz="3200" b="1" dirty="0" smtClean="0"/>
              <a:t> 7 to 0.7km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pl-PL" sz="3200" b="1" dirty="0" err="1" smtClean="0"/>
              <a:t>Conclusions</a:t>
            </a:r>
            <a:endParaRPr lang="pl-PL" sz="3200" b="1" dirty="0" smtClean="0"/>
          </a:p>
          <a:p>
            <a:pPr marL="514350" indent="-514350" algn="just">
              <a:lnSpc>
                <a:spcPct val="150000"/>
              </a:lnSpc>
              <a:buAutoNum type="arabicPeriod"/>
            </a:pPr>
            <a:endParaRPr lang="pl-PL" sz="3200" b="1" dirty="0" smtClean="0"/>
          </a:p>
          <a:p>
            <a:pPr marL="514350" indent="-514350" algn="just"/>
            <a:r>
              <a:rPr lang="pl-PL" sz="2400" b="1" baseline="30000" dirty="0" smtClean="0"/>
              <a:t>*)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Vector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Displacement</a:t>
            </a:r>
            <a:endParaRPr lang="pl-PL" sz="2400" b="1" dirty="0" smtClean="0"/>
          </a:p>
          <a:p>
            <a:pPr marL="514350" indent="-514350" algn="just"/>
            <a:r>
              <a:rPr lang="pl-PL" sz="2400" b="1" baseline="30000" dirty="0" smtClean="0"/>
              <a:t>**)</a:t>
            </a:r>
            <a:r>
              <a:rPr lang="pl-PL" sz="2400" b="1" dirty="0" smtClean="0"/>
              <a:t> FLashRate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0" y="980728"/>
            <a:ext cx="9144000" cy="3312368"/>
          </a:xfrm>
          <a:prstGeom prst="roundRect">
            <a:avLst>
              <a:gd name="adj" fmla="val 1256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719400"/>
            <a:ext cx="9144000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pl-PL" sz="2600" dirty="0" err="1" smtClean="0">
                <a:latin typeface="Arial Narrow" pitchFamily="34" charset="0"/>
              </a:rPr>
              <a:t>Space</a:t>
            </a:r>
            <a:r>
              <a:rPr lang="pl-PL" sz="2600" dirty="0" smtClean="0">
                <a:latin typeface="Arial Narrow" pitchFamily="34" charset="0"/>
              </a:rPr>
              <a:t> lag </a:t>
            </a:r>
            <a:r>
              <a:rPr lang="pl-PL" sz="2600" dirty="0" err="1" smtClean="0">
                <a:latin typeface="Arial Narrow" pitchFamily="34" charset="0"/>
              </a:rPr>
              <a:t>correlations</a:t>
            </a:r>
            <a:r>
              <a:rPr lang="pl-PL" sz="2600" dirty="0" smtClean="0">
                <a:latin typeface="Arial Narrow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pl-PL" sz="2600" dirty="0" err="1" smtClean="0">
                <a:latin typeface="Arial Narrow" pitchFamily="34" charset="0"/>
              </a:rPr>
              <a:t>Calculation</a:t>
            </a:r>
            <a:r>
              <a:rPr lang="pl-PL" sz="2600" dirty="0" smtClean="0">
                <a:latin typeface="Arial Narrow" pitchFamily="34" charset="0"/>
              </a:rPr>
              <a:t> of </a:t>
            </a:r>
            <a:r>
              <a:rPr lang="pl-PL" sz="2600" dirty="0" err="1" smtClean="0">
                <a:latin typeface="Arial Narrow" pitchFamily="34" charset="0"/>
              </a:rPr>
              <a:t>space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displacement</a:t>
            </a:r>
            <a:r>
              <a:rPr lang="pl-PL" sz="2600" dirty="0" smtClean="0">
                <a:latin typeface="Arial Narrow" pitchFamily="34" charset="0"/>
              </a:rPr>
              <a:t> will </a:t>
            </a:r>
            <a:r>
              <a:rPr lang="pl-PL" sz="2600" dirty="0" err="1" smtClean="0">
                <a:latin typeface="Arial Narrow" pitchFamily="34" charset="0"/>
              </a:rPr>
              <a:t>improve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forecasts</a:t>
            </a:r>
            <a:r>
              <a:rPr lang="pl-PL" sz="2600" dirty="0" smtClean="0">
                <a:latin typeface="Arial Narrow" pitchFamily="34" charset="0"/>
              </a:rPr>
              <a:t> (</a:t>
            </a:r>
            <a:r>
              <a:rPr lang="pl-PL" sz="2600" dirty="0" err="1" smtClean="0">
                <a:latin typeface="Arial Narrow" pitchFamily="34" charset="0"/>
              </a:rPr>
              <a:t>post-processing</a:t>
            </a:r>
            <a:r>
              <a:rPr lang="pl-PL" sz="2600" dirty="0" smtClean="0">
                <a:latin typeface="Arial Narrow" pitchFamily="34" charset="0"/>
              </a:rPr>
              <a:t>)? </a:t>
            </a:r>
          </a:p>
          <a:p>
            <a:pPr algn="just">
              <a:spcAft>
                <a:spcPts val="0"/>
              </a:spcAft>
            </a:pPr>
            <a:r>
              <a:rPr lang="pl-PL" sz="2600" dirty="0" smtClean="0">
                <a:latin typeface="Arial Narrow" pitchFamily="34" charset="0"/>
              </a:rPr>
              <a:t>To </a:t>
            </a:r>
            <a:r>
              <a:rPr lang="pl-PL" sz="2600" dirty="0" err="1" smtClean="0">
                <a:latin typeface="Arial Narrow" pitchFamily="34" charset="0"/>
              </a:rPr>
              <a:t>some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extent</a:t>
            </a:r>
            <a:r>
              <a:rPr lang="pl-PL" sz="2600" dirty="0" smtClean="0">
                <a:latin typeface="Arial Narrow" pitchFamily="34" charset="0"/>
              </a:rPr>
              <a:t>… YES!</a:t>
            </a:r>
          </a:p>
          <a:p>
            <a:pPr algn="just">
              <a:spcAft>
                <a:spcPts val="0"/>
              </a:spcAft>
            </a:pPr>
            <a:r>
              <a:rPr lang="pl-PL" sz="2600" dirty="0" err="1" smtClean="0">
                <a:latin typeface="Arial Narrow" pitchFamily="34" charset="0"/>
              </a:rPr>
              <a:t>Key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issue</a:t>
            </a:r>
            <a:r>
              <a:rPr lang="pl-PL" sz="2600" dirty="0" smtClean="0">
                <a:latin typeface="Arial Narrow" pitchFamily="34" charset="0"/>
              </a:rPr>
              <a:t> – </a:t>
            </a:r>
            <a:r>
              <a:rPr lang="pl-PL" sz="2600" dirty="0" err="1" smtClean="0">
                <a:latin typeface="Arial Narrow" pitchFamily="34" charset="0"/>
              </a:rPr>
              <a:t>assessment</a:t>
            </a:r>
            <a:r>
              <a:rPr lang="pl-PL" sz="2600" dirty="0" smtClean="0">
                <a:latin typeface="Arial Narrow" pitchFamily="34" charset="0"/>
              </a:rPr>
              <a:t> of </a:t>
            </a:r>
            <a:r>
              <a:rPr lang="pl-PL" sz="2600" dirty="0" err="1" smtClean="0">
                <a:latin typeface="Arial Narrow" pitchFamily="34" charset="0"/>
              </a:rPr>
              <a:t>displacement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vector</a:t>
            </a:r>
            <a:r>
              <a:rPr lang="pl-PL" sz="2600" dirty="0" smtClean="0">
                <a:latin typeface="Arial Narrow" pitchFamily="34" charset="0"/>
              </a:rPr>
              <a:t> &amp; </a:t>
            </a:r>
            <a:r>
              <a:rPr lang="pl-PL" sz="2600" dirty="0" err="1" smtClean="0">
                <a:latin typeface="Arial Narrow" pitchFamily="34" charset="0"/>
              </a:rPr>
              <a:t>operational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application</a:t>
            </a:r>
            <a:r>
              <a:rPr lang="pl-PL" sz="2600" dirty="0" smtClean="0">
                <a:latin typeface="Arial Narrow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pl-PL" sz="2600" dirty="0" smtClean="0">
              <a:latin typeface="Arial Narrow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2600" dirty="0" err="1" smtClean="0">
                <a:latin typeface="Arial Narrow" pitchFamily="34" charset="0"/>
              </a:rPr>
              <a:t>Case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study</a:t>
            </a:r>
            <a:r>
              <a:rPr lang="pl-PL" sz="2600" dirty="0" smtClean="0">
                <a:latin typeface="Arial Narrow" pitchFamily="34" charset="0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pl-PL" sz="2600" dirty="0" smtClean="0">
                <a:latin typeface="Arial Narrow" pitchFamily="34" charset="0"/>
              </a:rPr>
              <a:t>Most </a:t>
            </a:r>
            <a:r>
              <a:rPr lang="pl-PL" sz="2600" dirty="0" err="1" smtClean="0">
                <a:latin typeface="Arial Narrow" pitchFamily="34" charset="0"/>
              </a:rPr>
              <a:t>effective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in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very</a:t>
            </a:r>
            <a:r>
              <a:rPr lang="pl-PL" sz="2600" dirty="0" smtClean="0">
                <a:latin typeface="Arial Narrow" pitchFamily="34" charset="0"/>
              </a:rPr>
              <a:t> high resolution – Supercell </a:t>
            </a:r>
            <a:r>
              <a:rPr lang="pl-PL" sz="2600" dirty="0" err="1" smtClean="0">
                <a:latin typeface="Arial Narrow" pitchFamily="34" charset="0"/>
              </a:rPr>
              <a:t>Detection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Index</a:t>
            </a:r>
            <a:r>
              <a:rPr lang="pl-PL" sz="2600" dirty="0" smtClean="0">
                <a:latin typeface="Arial Narrow" pitchFamily="34" charset="0"/>
              </a:rPr>
              <a:t>. (</a:t>
            </a:r>
            <a:r>
              <a:rPr lang="pl-PL" sz="2600" dirty="0" err="1" smtClean="0">
                <a:latin typeface="Arial Narrow" pitchFamily="34" charset="0"/>
              </a:rPr>
              <a:t>identifies</a:t>
            </a:r>
            <a:r>
              <a:rPr lang="en-US" sz="2600" dirty="0" smtClean="0">
                <a:latin typeface="Arial Narrow" pitchFamily="34" charset="0"/>
              </a:rPr>
              <a:t> the path of the </a:t>
            </a:r>
            <a:r>
              <a:rPr lang="en-US" sz="2600" dirty="0" err="1" smtClean="0">
                <a:latin typeface="Arial Narrow" pitchFamily="34" charset="0"/>
              </a:rPr>
              <a:t>supercell</a:t>
            </a:r>
            <a:r>
              <a:rPr lang="en-US" sz="2600" dirty="0" smtClean="0">
                <a:latin typeface="Arial Narrow" pitchFamily="34" charset="0"/>
              </a:rPr>
              <a:t> northward</a:t>
            </a:r>
            <a:r>
              <a:rPr lang="pl-PL" sz="2600" dirty="0" smtClean="0">
                <a:latin typeface="Arial Narrow" pitchFamily="34" charset="0"/>
              </a:rPr>
              <a:t>), VMAX (as DMO), </a:t>
            </a:r>
            <a:r>
              <a:rPr lang="pl-PL" sz="2600" dirty="0" err="1" smtClean="0">
                <a:latin typeface="Arial Narrow" pitchFamily="34" charset="0"/>
              </a:rPr>
              <a:t>reflectivity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forecasts</a:t>
            </a:r>
            <a:r>
              <a:rPr lang="en-US" sz="2600" dirty="0" smtClean="0">
                <a:latin typeface="Arial Narrow" pitchFamily="34" charset="0"/>
              </a:rPr>
              <a:t>. </a:t>
            </a:r>
            <a:endParaRPr lang="pl-PL" sz="2600" dirty="0" smtClean="0">
              <a:latin typeface="Arial Narrow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2600" dirty="0" smtClean="0">
                <a:latin typeface="Arial Narrow" pitchFamily="34" charset="0"/>
              </a:rPr>
              <a:t>UTI – </a:t>
            </a:r>
            <a:r>
              <a:rPr lang="pl-PL" sz="2600" dirty="0" err="1" smtClean="0">
                <a:latin typeface="Arial Narrow" pitchFamily="34" charset="0"/>
              </a:rPr>
              <a:t>rather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disappointing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smtClean="0">
                <a:latin typeface="Arial Narrow" pitchFamily="34" charset="0"/>
              </a:rPr>
              <a:t>performance</a:t>
            </a:r>
          </a:p>
          <a:p>
            <a:pPr algn="just">
              <a:spcAft>
                <a:spcPts val="0"/>
              </a:spcAft>
            </a:pPr>
            <a:r>
              <a:rPr lang="pl-PL" sz="2600" dirty="0" smtClean="0">
                <a:latin typeface="Arial Narrow" pitchFamily="34" charset="0"/>
              </a:rPr>
              <a:t>Less </a:t>
            </a:r>
            <a:r>
              <a:rPr lang="pl-PL" sz="2600" dirty="0" err="1" smtClean="0">
                <a:latin typeface="Arial Narrow" pitchFamily="34" charset="0"/>
              </a:rPr>
              <a:t>noise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from</a:t>
            </a:r>
            <a:r>
              <a:rPr lang="pl-PL" sz="2600" dirty="0" smtClean="0">
                <a:latin typeface="Arial Narrow" pitchFamily="34" charset="0"/>
              </a:rPr>
              <a:t> EPS </a:t>
            </a:r>
            <a:r>
              <a:rPr lang="pl-PL" sz="2600" dirty="0" err="1" smtClean="0">
                <a:latin typeface="Arial Narrow" pitchFamily="34" charset="0"/>
              </a:rPr>
              <a:t>cmpr</a:t>
            </a:r>
            <a:r>
              <a:rPr lang="pl-PL" sz="2600" dirty="0" smtClean="0">
                <a:latin typeface="Arial Narrow" pitchFamily="34" charset="0"/>
              </a:rPr>
              <a:t>. to </a:t>
            </a:r>
            <a:r>
              <a:rPr lang="pl-PL" sz="2600" dirty="0" err="1" smtClean="0">
                <a:latin typeface="Arial Narrow" pitchFamily="34" charset="0"/>
              </a:rPr>
              <a:t>deterministic</a:t>
            </a:r>
            <a:r>
              <a:rPr lang="pl-PL" sz="2600" dirty="0" smtClean="0">
                <a:latin typeface="Arial Narrow" pitchFamily="34" charset="0"/>
              </a:rPr>
              <a:t> run(s).</a:t>
            </a:r>
            <a:endParaRPr lang="en-US" sz="2600" dirty="0" smtClean="0">
              <a:latin typeface="Arial Narrow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2600" dirty="0" smtClean="0">
                <a:latin typeface="Arial Narrow" pitchFamily="34" charset="0"/>
              </a:rPr>
              <a:t>NO REASON for </a:t>
            </a:r>
            <a:r>
              <a:rPr lang="pl-PL" sz="2600" dirty="0" err="1" smtClean="0">
                <a:latin typeface="Arial Narrow" pitchFamily="34" charset="0"/>
              </a:rPr>
              <a:t>top-level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warning</a:t>
            </a:r>
            <a:r>
              <a:rPr lang="pl-PL" sz="2600" dirty="0" smtClean="0">
                <a:latin typeface="Arial Narrow" pitchFamily="34" charset="0"/>
              </a:rPr>
              <a:t> – </a:t>
            </a:r>
            <a:r>
              <a:rPr lang="pl-PL" sz="2600" dirty="0" err="1" smtClean="0">
                <a:latin typeface="Arial Narrow" pitchFamily="34" charset="0"/>
              </a:rPr>
              <a:t>fcst</a:t>
            </a:r>
            <a:r>
              <a:rPr lang="pl-PL" sz="2600" dirty="0" smtClean="0">
                <a:latin typeface="Arial Narrow" pitchFamily="34" charset="0"/>
              </a:rPr>
              <a:t>. VMAX not </a:t>
            </a:r>
            <a:r>
              <a:rPr lang="pl-PL" sz="2600" dirty="0" err="1" smtClean="0">
                <a:latin typeface="Arial Narrow" pitchFamily="34" charset="0"/>
              </a:rPr>
              <a:t>greater</a:t>
            </a:r>
            <a:r>
              <a:rPr lang="pl-PL" sz="2600" dirty="0" smtClean="0">
                <a:latin typeface="Arial Narrow" pitchFamily="34" charset="0"/>
              </a:rPr>
              <a:t> </a:t>
            </a:r>
            <a:r>
              <a:rPr lang="pl-PL" sz="2600" dirty="0" err="1" smtClean="0">
                <a:latin typeface="Arial Narrow" pitchFamily="34" charset="0"/>
              </a:rPr>
              <a:t>than</a:t>
            </a:r>
            <a:r>
              <a:rPr lang="pl-PL" sz="2600" dirty="0" smtClean="0">
                <a:latin typeface="Arial Narrow" pitchFamily="34" charset="0"/>
              </a:rPr>
              <a:t> 25 m/s!!!</a:t>
            </a:r>
            <a:endParaRPr lang="pl-PL" sz="2600" dirty="0" smtClean="0">
              <a:latin typeface="Arial Narrow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260648"/>
            <a:ext cx="8028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err="1" smtClean="0"/>
              <a:t>Conclusions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9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HPIM0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764704"/>
            <a:ext cx="6768000" cy="5076000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0" y="5877272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 Narrow" pitchFamily="34" charset="0"/>
              </a:rPr>
              <a:t>Climb mountains not so the </a:t>
            </a:r>
            <a:r>
              <a:rPr lang="pl-PL" sz="2800" b="1" dirty="0" err="1" smtClean="0">
                <a:latin typeface="Arial Narrow" pitchFamily="34" charset="0"/>
              </a:rPr>
              <a:t>whole</a:t>
            </a:r>
            <a:r>
              <a:rPr lang="pl-PL" sz="2800" b="1" dirty="0" smtClean="0">
                <a:latin typeface="Arial Narrow" pitchFamily="34" charset="0"/>
              </a:rPr>
              <a:t> </a:t>
            </a:r>
            <a:r>
              <a:rPr lang="en-US" sz="2800" b="1" dirty="0" smtClean="0">
                <a:latin typeface="Arial Narrow" pitchFamily="34" charset="0"/>
              </a:rPr>
              <a:t>world can see you, </a:t>
            </a:r>
            <a:endParaRPr lang="pl-PL" sz="2800" b="1" dirty="0" smtClean="0">
              <a:latin typeface="Arial Narrow" pitchFamily="34" charset="0"/>
            </a:endParaRPr>
          </a:p>
          <a:p>
            <a:pPr algn="ctr"/>
            <a:r>
              <a:rPr lang="en-US" sz="2800" b="1" dirty="0" smtClean="0">
                <a:latin typeface="Arial Narrow" pitchFamily="34" charset="0"/>
              </a:rPr>
              <a:t>but so you can see the </a:t>
            </a:r>
            <a:r>
              <a:rPr lang="pl-PL" sz="2800" b="1" dirty="0" err="1" smtClean="0">
                <a:latin typeface="Arial Narrow" pitchFamily="34" charset="0"/>
              </a:rPr>
              <a:t>whole</a:t>
            </a:r>
            <a:r>
              <a:rPr lang="pl-PL" sz="2800" b="1" dirty="0" smtClean="0">
                <a:latin typeface="Arial Narrow" pitchFamily="34" charset="0"/>
              </a:rPr>
              <a:t> </a:t>
            </a:r>
            <a:r>
              <a:rPr lang="en-US" sz="2800" b="1" dirty="0" smtClean="0">
                <a:latin typeface="Arial Narrow" pitchFamily="34" charset="0"/>
              </a:rPr>
              <a:t>world.</a:t>
            </a:r>
            <a:endParaRPr lang="en-US" sz="2800" b="1" dirty="0">
              <a:latin typeface="Arial Narrow" pitchFamily="34" charset="0"/>
            </a:endParaRPr>
          </a:p>
        </p:txBody>
      </p:sp>
      <p:sp>
        <p:nvSpPr>
          <p:cNvPr id="19" name="pole tekstowe 20"/>
          <p:cNvSpPr txBox="1"/>
          <p:nvPr/>
        </p:nvSpPr>
        <p:spPr>
          <a:xfrm>
            <a:off x="0" y="0"/>
            <a:ext cx="8100392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600" dirty="0" err="1" smtClean="0"/>
              <a:t>Motivation</a:t>
            </a:r>
            <a:r>
              <a:rPr lang="pl-PL" sz="4600" dirty="0" smtClean="0"/>
              <a:t> </a:t>
            </a:r>
            <a:r>
              <a:rPr lang="pl-PL" sz="4600" dirty="0" err="1" smtClean="0"/>
              <a:t>sentence</a:t>
            </a:r>
            <a:r>
              <a:rPr lang="pl-PL" sz="4600" dirty="0" smtClean="0"/>
              <a:t>:</a:t>
            </a:r>
            <a:endParaRPr lang="pl-PL" sz="4600" dirty="0"/>
          </a:p>
        </p:txBody>
      </p:sp>
      <p:pic>
        <p:nvPicPr>
          <p:cNvPr id="20" name="Obraz 19" descr="HPIM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764704"/>
            <a:ext cx="6768000" cy="50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A81F95-95E2-41BC-9778-463E9E6CA37A}" type="slidenum">
              <a:rPr lang="en-US" noProof="0" smtClean="0"/>
              <a:pPr>
                <a:defRPr/>
              </a:pPr>
              <a:t>3</a:t>
            </a:fld>
            <a:endParaRPr lang="en-US" noProof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87" y="3960000"/>
            <a:ext cx="298059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588" y="3960000"/>
            <a:ext cx="298059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Gwiazda 4-ramienna 15"/>
          <p:cNvSpPr>
            <a:spLocks noChangeAspect="1"/>
          </p:cNvSpPr>
          <p:nvPr/>
        </p:nvSpPr>
        <p:spPr>
          <a:xfrm>
            <a:off x="4067944" y="4869160"/>
            <a:ext cx="144016" cy="144000"/>
          </a:xfrm>
          <a:prstGeom prst="star4">
            <a:avLst/>
          </a:prstGeom>
          <a:solidFill>
            <a:srgbClr val="FFFF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Gwiazda 4-ramienna 16"/>
          <p:cNvSpPr>
            <a:spLocks noChangeAspect="1"/>
          </p:cNvSpPr>
          <p:nvPr/>
        </p:nvSpPr>
        <p:spPr>
          <a:xfrm>
            <a:off x="4499992" y="4869160"/>
            <a:ext cx="144016" cy="144000"/>
          </a:xfrm>
          <a:prstGeom prst="star4">
            <a:avLst/>
          </a:prstGeom>
          <a:solidFill>
            <a:srgbClr val="FFFF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1407" y="406100"/>
            <a:ext cx="2980593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137" y="406124"/>
            <a:ext cx="298058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Space</a:t>
            </a:r>
            <a:r>
              <a:rPr lang="pl-PL" sz="2400" b="1" dirty="0" smtClean="0"/>
              <a:t> lag (cross-) </a:t>
            </a:r>
            <a:r>
              <a:rPr lang="pl-PL" sz="2400" b="1" dirty="0" err="1" smtClean="0"/>
              <a:t>correlation</a:t>
            </a:r>
            <a:r>
              <a:rPr lang="pl-PL" sz="2400" b="1" dirty="0" smtClean="0"/>
              <a:t> – </a:t>
            </a:r>
            <a:r>
              <a:rPr lang="pl-PL" sz="2400" b="1" dirty="0" err="1" smtClean="0"/>
              <a:t>reminder</a:t>
            </a:r>
            <a:endParaRPr lang="pl-PL" sz="2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2913403"/>
            <a:ext cx="9144000" cy="1015663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marL="342900" indent="-324000" algn="just">
              <a:buAutoNum type="arabicPeriod"/>
            </a:pPr>
            <a:r>
              <a:rPr lang="pl-PL" sz="2200" dirty="0" err="1" smtClean="0">
                <a:latin typeface="Arial Narrow" pitchFamily="34" charset="0"/>
              </a:rPr>
              <a:t>Calculate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coordinates</a:t>
            </a:r>
            <a:r>
              <a:rPr lang="pl-PL" sz="2200" dirty="0" smtClean="0">
                <a:latin typeface="Arial Narrow" pitchFamily="34" charset="0"/>
              </a:rPr>
              <a:t> of ”</a:t>
            </a:r>
            <a:r>
              <a:rPr lang="pl-PL" sz="2200" dirty="0" err="1" smtClean="0">
                <a:latin typeface="Arial Narrow" pitchFamily="34" charset="0"/>
              </a:rPr>
              <a:t>centres</a:t>
            </a:r>
            <a:r>
              <a:rPr lang="pl-PL" sz="2200" dirty="0" smtClean="0">
                <a:latin typeface="Arial Narrow" pitchFamily="34" charset="0"/>
              </a:rPr>
              <a:t> of mass” for </a:t>
            </a:r>
            <a:r>
              <a:rPr lang="pl-PL" sz="2200" dirty="0" err="1" smtClean="0">
                <a:latin typeface="Arial Narrow" pitchFamily="34" charset="0"/>
              </a:rPr>
              <a:t>both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distribution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patterns</a:t>
            </a:r>
            <a:r>
              <a:rPr lang="pl-PL" sz="2200" dirty="0" smtClean="0">
                <a:latin typeface="Arial Narrow" pitchFamily="34" charset="0"/>
              </a:rPr>
              <a:t> (</a:t>
            </a:r>
            <a:r>
              <a:rPr lang="pl-PL" sz="2200" dirty="0" err="1" smtClean="0">
                <a:latin typeface="Arial Narrow" pitchFamily="34" charset="0"/>
              </a:rPr>
              <a:t>obs</a:t>
            </a:r>
            <a:r>
              <a:rPr lang="pl-PL" sz="2200" dirty="0" smtClean="0">
                <a:latin typeface="Arial Narrow" pitchFamily="34" charset="0"/>
              </a:rPr>
              <a:t>. </a:t>
            </a:r>
            <a:r>
              <a:rPr lang="pl-PL" sz="2200" dirty="0" err="1" smtClean="0">
                <a:latin typeface="Arial Narrow" pitchFamily="34" charset="0"/>
              </a:rPr>
              <a:t>vs</a:t>
            </a:r>
            <a:r>
              <a:rPr lang="pl-PL" sz="2200" dirty="0" smtClean="0">
                <a:latin typeface="Arial Narrow" pitchFamily="34" charset="0"/>
              </a:rPr>
              <a:t>. </a:t>
            </a:r>
            <a:r>
              <a:rPr lang="pl-PL" sz="2200" dirty="0" err="1" smtClean="0">
                <a:latin typeface="Arial Narrow" pitchFamily="34" charset="0"/>
              </a:rPr>
              <a:t>fcst</a:t>
            </a:r>
            <a:r>
              <a:rPr lang="pl-PL" sz="2200" dirty="0" smtClean="0">
                <a:latin typeface="Arial Narrow" pitchFamily="34" charset="0"/>
              </a:rPr>
              <a:t>)</a:t>
            </a:r>
          </a:p>
          <a:p>
            <a:pPr marL="342900" indent="-324000" algn="just">
              <a:buAutoNum type="arabicPeriod"/>
            </a:pPr>
            <a:r>
              <a:rPr lang="pl-PL" sz="2200" dirty="0" err="1" smtClean="0">
                <a:latin typeface="Arial Narrow" pitchFamily="34" charset="0"/>
              </a:rPr>
              <a:t>Compute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vector</a:t>
            </a:r>
            <a:r>
              <a:rPr lang="pl-PL" sz="2200" dirty="0" smtClean="0">
                <a:latin typeface="Arial Narrow" pitchFamily="34" charset="0"/>
              </a:rPr>
              <a:t> of </a:t>
            </a:r>
            <a:r>
              <a:rPr lang="pl-PL" sz="2200" dirty="0" err="1" smtClean="0">
                <a:latin typeface="Arial Narrow" pitchFamily="34" charset="0"/>
              </a:rPr>
              <a:t>displacement</a:t>
            </a:r>
            <a:r>
              <a:rPr lang="pl-PL" sz="2200" dirty="0" smtClean="0">
                <a:latin typeface="Arial Narrow" pitchFamily="34" charset="0"/>
              </a:rPr>
              <a:t> of </a:t>
            </a:r>
            <a:r>
              <a:rPr lang="pl-PL" sz="2200" dirty="0" err="1" smtClean="0">
                <a:latin typeface="Arial Narrow" pitchFamily="34" charset="0"/>
              </a:rPr>
              <a:t>fcst</a:t>
            </a:r>
            <a:r>
              <a:rPr lang="pl-PL" sz="2200" dirty="0" smtClean="0">
                <a:latin typeface="Arial Narrow" pitchFamily="34" charset="0"/>
              </a:rPr>
              <a:t> to </a:t>
            </a:r>
            <a:r>
              <a:rPr lang="pl-PL" sz="2200" dirty="0" err="1" smtClean="0">
                <a:latin typeface="Arial Narrow" pitchFamily="34" charset="0"/>
              </a:rPr>
              <a:t>obs</a:t>
            </a:r>
            <a:r>
              <a:rPr lang="pl-PL" sz="2200" dirty="0" smtClean="0">
                <a:latin typeface="Arial Narrow" pitchFamily="34" charset="0"/>
              </a:rPr>
              <a:t>. as a </a:t>
            </a:r>
            <a:r>
              <a:rPr lang="pl-PL" sz="2200" dirty="0" err="1" smtClean="0">
                <a:latin typeface="Arial Narrow" pitchFamily="34" charset="0"/>
              </a:rPr>
              <a:t>difference</a:t>
            </a:r>
            <a:r>
              <a:rPr lang="pl-PL" sz="2200" dirty="0" smtClean="0">
                <a:latin typeface="Arial Narrow" pitchFamily="34" charset="0"/>
              </a:rPr>
              <a:t> of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two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above</a:t>
            </a:r>
            <a:endParaRPr lang="pl-PL" sz="2200" dirty="0" smtClean="0">
              <a:latin typeface="Arial Narrow" pitchFamily="34" charset="0"/>
            </a:endParaRPr>
          </a:p>
          <a:p>
            <a:pPr marL="342900" indent="-324000" algn="just">
              <a:buAutoNum type="arabicPeriod"/>
            </a:pPr>
            <a:r>
              <a:rPr lang="pl-PL" sz="2200" dirty="0" err="1" smtClean="0">
                <a:latin typeface="Arial Narrow" pitchFamily="34" charset="0"/>
              </a:rPr>
              <a:t>Displace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linearly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every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value</a:t>
            </a:r>
            <a:r>
              <a:rPr lang="pl-PL" sz="2200" dirty="0" smtClean="0">
                <a:latin typeface="Arial Narrow" pitchFamily="34" charset="0"/>
              </a:rPr>
              <a:t> of </a:t>
            </a:r>
            <a:r>
              <a:rPr lang="pl-PL" sz="2200" dirty="0" err="1" smtClean="0">
                <a:latin typeface="Arial Narrow" pitchFamily="34" charset="0"/>
              </a:rPr>
              <a:t>fcst</a:t>
            </a:r>
            <a:r>
              <a:rPr lang="pl-PL" sz="2200" dirty="0" smtClean="0">
                <a:latin typeface="Arial Narrow" pitchFamily="34" charset="0"/>
              </a:rPr>
              <a:t> by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vector</a:t>
            </a:r>
            <a:r>
              <a:rPr lang="pl-PL" sz="2200" dirty="0" smtClean="0">
                <a:latin typeface="Arial Narrow" pitchFamily="34" charset="0"/>
              </a:rPr>
              <a:t> of </a:t>
            </a:r>
            <a:r>
              <a:rPr lang="pl-PL" sz="2200" dirty="0" err="1" smtClean="0">
                <a:latin typeface="Arial Narrow" pitchFamily="34" charset="0"/>
              </a:rPr>
              <a:t>displacement</a:t>
            </a:r>
            <a:endParaRPr lang="pl-PL" sz="22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92229E-6 L -0.17344 -0.0527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92229E-6 L 0.15521 -0.052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41 0 " pathEditMode="relative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267 -0.03169 " pathEditMode="relative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2461E-6 L 0.2441 -0.03145 " pathEditMode="relative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09 -3.9778E-6 L 0.00018 -0.031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0518E-7 L -0.26927 0.0067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7 -0.03168 L -0.04722 -0.0314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0.85" calcmode="lin" valueType="num">
                                      <p:cBhvr override="childStyl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0.85" calcmode="lin" valueType="num">
                                      <p:cBhvr override="childStyl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0.85" calcmode="lin" valueType="num">
                                      <p:cBhvr override="childStyl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6" grpId="2" animBg="1"/>
      <p:bldP spid="16" grpId="3" animBg="1"/>
      <p:bldP spid="17" grpId="2" animBg="1"/>
      <p:bldP spid="17" grpId="3" animBg="1"/>
      <p:bldP spid="17" grpId="4" animBg="1"/>
      <p:bldP spid="3" grpId="0" animBg="1"/>
      <p:bldP spid="12" grpId="0" uiExpand="1" build="p"/>
      <p:bldP spid="12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Space</a:t>
            </a:r>
            <a:r>
              <a:rPr lang="pl-PL" sz="2400" b="1" dirty="0" smtClean="0"/>
              <a:t> lag (cross-) </a:t>
            </a:r>
            <a:r>
              <a:rPr lang="pl-PL" sz="2400" b="1" dirty="0" err="1" smtClean="0"/>
              <a:t>correlation</a:t>
            </a:r>
            <a:endParaRPr lang="pl-PL" sz="2400" b="1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000" y="90872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0000" y="907200"/>
            <a:ext cx="3024000" cy="260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000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000" y="3509999"/>
            <a:ext cx="3024000" cy="260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0" y="6135687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”Raw” 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UTI (2011-2012)</a:t>
            </a:r>
            <a:endParaRPr lang="pl-PL" sz="2400" dirty="0"/>
          </a:p>
        </p:txBody>
      </p:sp>
      <p:sp>
        <p:nvSpPr>
          <p:cNvPr id="20" name="pole tekstowe 21"/>
          <p:cNvSpPr txBox="1">
            <a:spLocks noChangeArrowheads="1"/>
          </p:cNvSpPr>
          <p:nvPr/>
        </p:nvSpPr>
        <p:spPr bwMode="auto">
          <a:xfrm>
            <a:off x="0" y="43200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UTI (2011-2012) - CC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Space</a:t>
            </a:r>
            <a:r>
              <a:rPr lang="pl-PL" sz="2400" b="1" dirty="0" smtClean="0"/>
              <a:t> lag (cross-) </a:t>
            </a:r>
            <a:r>
              <a:rPr lang="pl-PL" sz="2400" b="1" dirty="0" err="1" smtClean="0"/>
              <a:t>correlation</a:t>
            </a:r>
            <a:endParaRPr lang="pl-PL" sz="2400" b="1" dirty="0"/>
          </a:p>
        </p:txBody>
      </p:sp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0" y="6135687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”Raw” 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FLR (2011-2012)</a:t>
            </a:r>
            <a:endParaRPr lang="pl-PL" sz="2400" dirty="0"/>
          </a:p>
        </p:txBody>
      </p:sp>
      <p:sp>
        <p:nvSpPr>
          <p:cNvPr id="20" name="pole tekstowe 21"/>
          <p:cNvSpPr txBox="1">
            <a:spLocks noChangeArrowheads="1"/>
          </p:cNvSpPr>
          <p:nvPr/>
        </p:nvSpPr>
        <p:spPr bwMode="auto">
          <a:xfrm>
            <a:off x="0" y="43200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FLR (2011-2012) - CC</a:t>
            </a:r>
            <a:endParaRPr lang="pl-PL" sz="24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000" y="9072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00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72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0000" y="907200"/>
            <a:ext cx="3024000" cy="259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000" y="3510000"/>
            <a:ext cx="3024000" cy="25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4A81F95-95E2-41BC-9778-463E9E6CA37A}" type="slidenum">
              <a:rPr lang="en-US" noProof="0" smtClean="0"/>
              <a:pPr>
                <a:defRPr/>
              </a:pPr>
              <a:t>6</a:t>
            </a:fld>
            <a:endParaRPr lang="en-US" noProof="0"/>
          </a:p>
        </p:txBody>
      </p:sp>
      <p:sp>
        <p:nvSpPr>
          <p:cNvPr id="3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Vector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Displacement</a:t>
            </a:r>
            <a:r>
              <a:rPr lang="pl-PL" sz="2400" b="1" dirty="0" smtClean="0"/>
              <a:t> for ‘</a:t>
            </a:r>
            <a:r>
              <a:rPr lang="pl-PL" sz="2400" b="1" dirty="0" err="1" smtClean="0"/>
              <a:t>regular</a:t>
            </a:r>
            <a:r>
              <a:rPr lang="pl-PL" sz="2400" b="1" dirty="0" smtClean="0"/>
              <a:t>’ </a:t>
            </a:r>
            <a:r>
              <a:rPr lang="pl-PL" sz="2400" b="1" dirty="0" err="1" smtClean="0"/>
              <a:t>fields</a:t>
            </a:r>
            <a:r>
              <a:rPr lang="pl-PL" sz="2400" b="1" dirty="0" smtClean="0"/>
              <a:t> </a:t>
            </a:r>
            <a:endParaRPr lang="pl-PL" sz="2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0" y="5192613"/>
            <a:ext cx="9144000" cy="169277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marL="342900" indent="-324000" algn="just">
              <a:buAutoNum type="arabicPeriod"/>
            </a:pPr>
            <a:r>
              <a:rPr lang="pl-PL" sz="2200" dirty="0" err="1" smtClean="0">
                <a:latin typeface="Arial Narrow" pitchFamily="34" charset="0"/>
              </a:rPr>
              <a:t>At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all</a:t>
            </a:r>
            <a:r>
              <a:rPr lang="pl-PL" sz="2200" dirty="0" smtClean="0">
                <a:latin typeface="Arial Narrow" pitchFamily="34" charset="0"/>
              </a:rPr>
              <a:t> SYNOP </a:t>
            </a:r>
            <a:r>
              <a:rPr lang="pl-PL" sz="2200" dirty="0" err="1" smtClean="0">
                <a:latin typeface="Arial Narrow" pitchFamily="34" charset="0"/>
              </a:rPr>
              <a:t>stations</a:t>
            </a:r>
            <a:r>
              <a:rPr lang="pl-PL" sz="2200" dirty="0" smtClean="0">
                <a:latin typeface="Arial Narrow" pitchFamily="34" charset="0"/>
              </a:rPr>
              <a:t>: </a:t>
            </a:r>
            <a:r>
              <a:rPr lang="pl-PL" sz="2200" dirty="0" err="1" smtClean="0">
                <a:latin typeface="Arial Narrow" pitchFamily="34" charset="0"/>
              </a:rPr>
              <a:t>in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defined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vicinity</a:t>
            </a:r>
            <a:r>
              <a:rPr lang="pl-PL" sz="2200" dirty="0" smtClean="0">
                <a:latin typeface="Arial Narrow" pitchFamily="34" charset="0"/>
              </a:rPr>
              <a:t> (red </a:t>
            </a:r>
            <a:r>
              <a:rPr lang="pl-PL" sz="2200" dirty="0" err="1" smtClean="0">
                <a:latin typeface="Arial Narrow" pitchFamily="34" charset="0"/>
              </a:rPr>
              <a:t>circle</a:t>
            </a:r>
            <a:r>
              <a:rPr lang="pl-PL" sz="2200" dirty="0" smtClean="0">
                <a:latin typeface="Arial Narrow" pitchFamily="34" charset="0"/>
              </a:rPr>
              <a:t>), </a:t>
            </a:r>
            <a:r>
              <a:rPr lang="pl-PL" sz="2200" dirty="0" err="1" smtClean="0">
                <a:latin typeface="Arial Narrow" pitchFamily="34" charset="0"/>
              </a:rPr>
              <a:t>find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grid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i="1" dirty="0" smtClean="0">
                <a:latin typeface="Arial Narrow" pitchFamily="34" charset="0"/>
              </a:rPr>
              <a:t>(</a:t>
            </a:r>
            <a:r>
              <a:rPr lang="pl-PL" sz="2200" i="1" dirty="0" err="1" smtClean="0">
                <a:latin typeface="Arial Narrow" pitchFamily="34" charset="0"/>
              </a:rPr>
              <a:t>x,y</a:t>
            </a:r>
            <a:r>
              <a:rPr lang="pl-PL" sz="2200" dirty="0" smtClean="0">
                <a:latin typeface="Arial Narrow" pitchFamily="34" charset="0"/>
              </a:rPr>
              <a:t>, </a:t>
            </a:r>
            <a:r>
              <a:rPr lang="pl-PL" sz="2200" dirty="0" err="1" smtClean="0">
                <a:latin typeface="Arial Narrow" pitchFamily="34" charset="0"/>
              </a:rPr>
              <a:t>horiz</a:t>
            </a:r>
            <a:r>
              <a:rPr lang="pl-PL" sz="2200" dirty="0" smtClean="0">
                <a:latin typeface="Arial Narrow" pitchFamily="34" charset="0"/>
              </a:rPr>
              <a:t>. </a:t>
            </a:r>
            <a:r>
              <a:rPr lang="pl-PL" sz="2200" dirty="0" err="1" smtClean="0">
                <a:latin typeface="Arial Narrow" pitchFamily="34" charset="0"/>
              </a:rPr>
              <a:t>arrow</a:t>
            </a:r>
            <a:r>
              <a:rPr lang="pl-PL" sz="2200" i="1" dirty="0" smtClean="0">
                <a:latin typeface="Arial Narrow" pitchFamily="34" charset="0"/>
              </a:rPr>
              <a:t>)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with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forecast</a:t>
            </a:r>
            <a:r>
              <a:rPr lang="pl-PL" sz="2200" dirty="0" smtClean="0">
                <a:latin typeface="Arial Narrow" pitchFamily="34" charset="0"/>
              </a:rPr>
              <a:t>’ </a:t>
            </a:r>
            <a:r>
              <a:rPr lang="pl-PL" sz="2200" dirty="0" err="1" smtClean="0">
                <a:latin typeface="Arial Narrow" pitchFamily="34" charset="0"/>
              </a:rPr>
              <a:t>value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closest</a:t>
            </a:r>
            <a:r>
              <a:rPr lang="pl-PL" sz="2200" dirty="0" smtClean="0">
                <a:latin typeface="Arial Narrow" pitchFamily="34" charset="0"/>
              </a:rPr>
              <a:t> to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one </a:t>
            </a:r>
            <a:r>
              <a:rPr lang="pl-PL" sz="2200" dirty="0" err="1" smtClean="0">
                <a:latin typeface="Arial Narrow" pitchFamily="34" charset="0"/>
              </a:rPr>
              <a:t>measured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at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station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i="1" dirty="0" smtClean="0">
                <a:latin typeface="Arial Narrow" pitchFamily="34" charset="0"/>
              </a:rPr>
              <a:t>(</a:t>
            </a:r>
            <a:r>
              <a:rPr lang="pl-PL" sz="2200" i="1" dirty="0" err="1" smtClean="0">
                <a:latin typeface="Arial Narrow" pitchFamily="34" charset="0"/>
              </a:rPr>
              <a:t>x</a:t>
            </a:r>
            <a:r>
              <a:rPr lang="pl-PL" sz="2200" i="1" baseline="-25000" dirty="0" err="1" smtClean="0">
                <a:latin typeface="Arial Narrow" pitchFamily="34" charset="0"/>
              </a:rPr>
              <a:t>s</a:t>
            </a:r>
            <a:r>
              <a:rPr lang="pl-PL" sz="2200" i="1" dirty="0" err="1" smtClean="0">
                <a:latin typeface="Arial Narrow" pitchFamily="34" charset="0"/>
              </a:rPr>
              <a:t>,y</a:t>
            </a:r>
            <a:r>
              <a:rPr lang="pl-PL" sz="2200" i="1" baseline="-25000" dirty="0" err="1" smtClean="0">
                <a:latin typeface="Arial Narrow" pitchFamily="34" charset="0"/>
              </a:rPr>
              <a:t>s</a:t>
            </a:r>
            <a:r>
              <a:rPr lang="pl-PL" sz="2200" dirty="0" smtClean="0">
                <a:latin typeface="Arial Narrow" pitchFamily="34" charset="0"/>
              </a:rPr>
              <a:t>,</a:t>
            </a:r>
            <a:r>
              <a:rPr lang="pl-PL" sz="2200" i="1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vert</a:t>
            </a:r>
            <a:r>
              <a:rPr lang="pl-PL" sz="2200" dirty="0" smtClean="0">
                <a:latin typeface="Arial Narrow" pitchFamily="34" charset="0"/>
              </a:rPr>
              <a:t>. </a:t>
            </a:r>
            <a:r>
              <a:rPr lang="pl-PL" sz="2200" dirty="0" err="1" smtClean="0">
                <a:latin typeface="Arial Narrow" pitchFamily="34" charset="0"/>
              </a:rPr>
              <a:t>arrow</a:t>
            </a:r>
            <a:r>
              <a:rPr lang="pl-PL" sz="2200" dirty="0" smtClean="0">
                <a:latin typeface="Arial Narrow" pitchFamily="34" charset="0"/>
              </a:rPr>
              <a:t>). </a:t>
            </a:r>
          </a:p>
          <a:p>
            <a:pPr marL="342900" indent="-324000" algn="just">
              <a:buAutoNum type="arabicPeriod"/>
            </a:pPr>
            <a:r>
              <a:rPr lang="pl-PL" sz="2200" dirty="0" err="1" smtClean="0">
                <a:latin typeface="Arial Narrow" pitchFamily="34" charset="0"/>
              </a:rPr>
              <a:t>Calculate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displacement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vector</a:t>
            </a:r>
            <a:r>
              <a:rPr lang="pl-PL" sz="2200" dirty="0" smtClean="0">
                <a:latin typeface="Arial Narrow" pitchFamily="34" charset="0"/>
              </a:rPr>
              <a:t> for single </a:t>
            </a:r>
            <a:r>
              <a:rPr lang="pl-PL" sz="2200" dirty="0" err="1" smtClean="0">
                <a:latin typeface="Arial Narrow" pitchFamily="34" charset="0"/>
              </a:rPr>
              <a:t>station</a:t>
            </a:r>
            <a:r>
              <a:rPr lang="pl-PL" sz="2200" dirty="0" smtClean="0">
                <a:latin typeface="Arial Narrow" pitchFamily="34" charset="0"/>
              </a:rPr>
              <a:t> as </a:t>
            </a:r>
            <a:r>
              <a:rPr lang="pl-PL" sz="2200" i="1" dirty="0" smtClean="0">
                <a:latin typeface="Arial Narrow" pitchFamily="34" charset="0"/>
              </a:rPr>
              <a:t>(</a:t>
            </a:r>
            <a:r>
              <a:rPr lang="pl-PL" sz="2200" i="1" dirty="0" err="1" smtClean="0">
                <a:latin typeface="Arial Narrow" pitchFamily="34" charset="0"/>
              </a:rPr>
              <a:t>x-x</a:t>
            </a:r>
            <a:r>
              <a:rPr lang="pl-PL" sz="2200" i="1" baseline="-25000" dirty="0" err="1" smtClean="0">
                <a:latin typeface="Arial Narrow" pitchFamily="34" charset="0"/>
              </a:rPr>
              <a:t>s</a:t>
            </a:r>
            <a:r>
              <a:rPr lang="pl-PL" sz="2200" i="1" dirty="0" err="1" smtClean="0">
                <a:latin typeface="Arial Narrow" pitchFamily="34" charset="0"/>
              </a:rPr>
              <a:t>,y-y</a:t>
            </a:r>
            <a:r>
              <a:rPr lang="pl-PL" sz="2200" i="1" baseline="-25000" dirty="0" err="1" smtClean="0">
                <a:latin typeface="Arial Narrow" pitchFamily="34" charset="0"/>
              </a:rPr>
              <a:t>s</a:t>
            </a:r>
            <a:r>
              <a:rPr lang="pl-PL" sz="2200" dirty="0" smtClean="0">
                <a:latin typeface="Arial Narrow" pitchFamily="34" charset="0"/>
              </a:rPr>
              <a:t>, red </a:t>
            </a:r>
            <a:r>
              <a:rPr lang="pl-PL" sz="2200" dirty="0" err="1" smtClean="0">
                <a:latin typeface="Arial Narrow" pitchFamily="34" charset="0"/>
              </a:rPr>
              <a:t>arrow</a:t>
            </a:r>
            <a:r>
              <a:rPr lang="pl-PL" sz="2200" dirty="0" smtClean="0">
                <a:latin typeface="Arial Narrow" pitchFamily="34" charset="0"/>
              </a:rPr>
              <a:t>).</a:t>
            </a:r>
          </a:p>
          <a:p>
            <a:pPr marL="342900" indent="-324000" algn="just">
              <a:buAutoNum type="arabicPeriod"/>
            </a:pPr>
            <a:r>
              <a:rPr lang="pl-PL" sz="2200" dirty="0" err="1" smtClean="0">
                <a:latin typeface="Arial Narrow" pitchFamily="34" charset="0"/>
              </a:rPr>
              <a:t>Calculate</a:t>
            </a:r>
            <a:r>
              <a:rPr lang="pl-PL" sz="2200" dirty="0" smtClean="0">
                <a:latin typeface="Arial Narrow" pitchFamily="34" charset="0"/>
              </a:rPr>
              <a:t> an </a:t>
            </a:r>
            <a:r>
              <a:rPr lang="pl-PL" sz="2200" dirty="0" err="1" smtClean="0">
                <a:latin typeface="Arial Narrow" pitchFamily="34" charset="0"/>
              </a:rPr>
              <a:t>overall</a:t>
            </a:r>
            <a:r>
              <a:rPr lang="pl-PL" sz="2200" dirty="0" smtClean="0">
                <a:latin typeface="Arial Narrow" pitchFamily="34" charset="0"/>
              </a:rPr>
              <a:t> VOD as </a:t>
            </a:r>
            <a:r>
              <a:rPr lang="pl-PL" sz="2200" dirty="0" err="1" smtClean="0">
                <a:latin typeface="Arial Narrow" pitchFamily="34" charset="0"/>
              </a:rPr>
              <a:t>mean</a:t>
            </a:r>
            <a:r>
              <a:rPr lang="pl-PL" sz="2200" dirty="0" smtClean="0">
                <a:latin typeface="Arial Narrow" pitchFamily="34" charset="0"/>
              </a:rPr>
              <a:t> for </a:t>
            </a:r>
            <a:r>
              <a:rPr lang="pl-PL" sz="2200" dirty="0" err="1" smtClean="0">
                <a:latin typeface="Arial Narrow" pitchFamily="34" charset="0"/>
              </a:rPr>
              <a:t>all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stations</a:t>
            </a:r>
            <a:endParaRPr lang="pl-PL" sz="2200" dirty="0" smtClean="0">
              <a:latin typeface="Arial Narrow" pitchFamily="34" charset="0"/>
            </a:endParaRPr>
          </a:p>
          <a:p>
            <a:pPr marL="342900" indent="-324000" algn="just">
              <a:buAutoNum type="arabicPeriod"/>
            </a:pPr>
            <a:r>
              <a:rPr lang="pl-PL" sz="2200" dirty="0" err="1" smtClean="0">
                <a:latin typeface="Arial Narrow" pitchFamily="34" charset="0"/>
              </a:rPr>
              <a:t>Displace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every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value</a:t>
            </a:r>
            <a:r>
              <a:rPr lang="pl-PL" sz="2200" dirty="0" smtClean="0">
                <a:latin typeface="Arial Narrow" pitchFamily="34" charset="0"/>
              </a:rPr>
              <a:t> of </a:t>
            </a:r>
            <a:r>
              <a:rPr lang="pl-PL" sz="2200" dirty="0" err="1" smtClean="0">
                <a:latin typeface="Arial Narrow" pitchFamily="34" charset="0"/>
              </a:rPr>
              <a:t>fcst</a:t>
            </a:r>
            <a:r>
              <a:rPr lang="pl-PL" sz="2200" dirty="0" smtClean="0">
                <a:latin typeface="Arial Narrow" pitchFamily="34" charset="0"/>
              </a:rPr>
              <a:t> by </a:t>
            </a:r>
            <a:r>
              <a:rPr lang="pl-PL" sz="2200" dirty="0" err="1" smtClean="0">
                <a:latin typeface="Arial Narrow" pitchFamily="34" charset="0"/>
              </a:rPr>
              <a:t>the</a:t>
            </a:r>
            <a:r>
              <a:rPr lang="pl-PL" sz="2200" dirty="0" smtClean="0">
                <a:latin typeface="Arial Narrow" pitchFamily="34" charset="0"/>
              </a:rPr>
              <a:t> </a:t>
            </a:r>
            <a:r>
              <a:rPr lang="pl-PL" sz="2200" dirty="0" err="1" smtClean="0">
                <a:latin typeface="Arial Narrow" pitchFamily="34" charset="0"/>
              </a:rPr>
              <a:t>vector</a:t>
            </a:r>
            <a:r>
              <a:rPr lang="pl-PL" sz="2200" dirty="0" smtClean="0">
                <a:latin typeface="Arial Narrow" pitchFamily="34" charset="0"/>
              </a:rPr>
              <a:t> of </a:t>
            </a:r>
            <a:r>
              <a:rPr lang="pl-PL" sz="2200" dirty="0" err="1" smtClean="0">
                <a:latin typeface="Arial Narrow" pitchFamily="34" charset="0"/>
              </a:rPr>
              <a:t>displacement</a:t>
            </a:r>
            <a:endParaRPr lang="pl-PL" sz="2200" dirty="0" smtClean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5616" y="404664"/>
            <a:ext cx="4489412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3" y="404663"/>
            <a:ext cx="6259269" cy="46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/>
          <p:cNvCxnSpPr/>
          <p:nvPr/>
        </p:nvCxnSpPr>
        <p:spPr>
          <a:xfrm flipH="1">
            <a:off x="4139952" y="2276872"/>
            <a:ext cx="432048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32000"/>
            <a:ext cx="4536000" cy="385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32000"/>
            <a:ext cx="4536000" cy="385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Łącznik prosty ze strzałką 22"/>
          <p:cNvCxnSpPr/>
          <p:nvPr/>
        </p:nvCxnSpPr>
        <p:spPr>
          <a:xfrm>
            <a:off x="3923928" y="3212976"/>
            <a:ext cx="1224136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0" y="4221088"/>
            <a:ext cx="9144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pl-PL" dirty="0" err="1" smtClean="0"/>
              <a:t>Some</a:t>
            </a:r>
            <a:r>
              <a:rPr lang="pl-PL" dirty="0" smtClean="0"/>
              <a:t> </a:t>
            </a:r>
            <a:r>
              <a:rPr lang="pl-PL" dirty="0" err="1" smtClean="0"/>
              <a:t>sixty</a:t>
            </a:r>
            <a:r>
              <a:rPr lang="pl-PL" dirty="0" smtClean="0"/>
              <a:t> SYNOP </a:t>
            </a:r>
            <a:r>
              <a:rPr lang="pl-PL" dirty="0" err="1" smtClean="0"/>
              <a:t>stations</a:t>
            </a:r>
            <a:r>
              <a:rPr lang="pl-PL" dirty="0" smtClean="0"/>
              <a:t>… not </a:t>
            </a:r>
            <a:r>
              <a:rPr lang="pl-PL" dirty="0" err="1" smtClean="0"/>
              <a:t>enough</a:t>
            </a:r>
            <a:r>
              <a:rPr lang="pl-PL" dirty="0" smtClean="0"/>
              <a:t>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Space</a:t>
            </a:r>
            <a:r>
              <a:rPr lang="pl-PL" sz="2400" b="1" dirty="0" smtClean="0"/>
              <a:t> lag (cross-) </a:t>
            </a:r>
            <a:r>
              <a:rPr lang="pl-PL" sz="2400" b="1" dirty="0" err="1" smtClean="0"/>
              <a:t>correlation</a:t>
            </a:r>
            <a:endParaRPr lang="pl-PL" sz="2400" b="1" dirty="0"/>
          </a:p>
        </p:txBody>
      </p:sp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0" y="6135687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”Raw” 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T2M (2011-2012)</a:t>
            </a:r>
            <a:endParaRPr lang="pl-PL" sz="2400" dirty="0"/>
          </a:p>
        </p:txBody>
      </p:sp>
      <p:sp>
        <p:nvSpPr>
          <p:cNvPr id="20" name="pole tekstowe 21"/>
          <p:cNvSpPr txBox="1">
            <a:spLocks noChangeArrowheads="1"/>
          </p:cNvSpPr>
          <p:nvPr/>
        </p:nvSpPr>
        <p:spPr bwMode="auto">
          <a:xfrm>
            <a:off x="0" y="43200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T2M (2011-2012) - CC</a:t>
            </a:r>
            <a:endParaRPr lang="pl-PL" sz="24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00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0000" y="90872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0000" y="907199"/>
            <a:ext cx="3024000" cy="260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000" y="3510000"/>
            <a:ext cx="3024000" cy="26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Space</a:t>
            </a:r>
            <a:r>
              <a:rPr lang="pl-PL" sz="2400" b="1" dirty="0" smtClean="0"/>
              <a:t> lag (cross-) </a:t>
            </a:r>
            <a:r>
              <a:rPr lang="pl-PL" sz="2400" b="1" dirty="0" err="1" smtClean="0"/>
              <a:t>correlation</a:t>
            </a:r>
            <a:endParaRPr lang="pl-PL" sz="2400" b="1" dirty="0"/>
          </a:p>
        </p:txBody>
      </p:sp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0" y="6135687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”Raw” 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U10M (2011-2012)</a:t>
            </a:r>
            <a:endParaRPr lang="pl-PL" sz="2400" dirty="0"/>
          </a:p>
        </p:txBody>
      </p:sp>
      <p:sp>
        <p:nvSpPr>
          <p:cNvPr id="20" name="pole tekstowe 21"/>
          <p:cNvSpPr txBox="1">
            <a:spLocks noChangeArrowheads="1"/>
          </p:cNvSpPr>
          <p:nvPr/>
        </p:nvSpPr>
        <p:spPr bwMode="auto">
          <a:xfrm>
            <a:off x="0" y="432000"/>
            <a:ext cx="9144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Ensemble </a:t>
            </a:r>
            <a:r>
              <a:rPr lang="pl-PL" sz="2400" dirty="0" err="1" smtClean="0"/>
              <a:t>skill</a:t>
            </a:r>
            <a:r>
              <a:rPr lang="pl-PL" sz="2400" dirty="0" smtClean="0"/>
              <a:t>, </a:t>
            </a:r>
            <a:r>
              <a:rPr lang="pl-PL" sz="2400" dirty="0" err="1" smtClean="0"/>
              <a:t>spread</a:t>
            </a:r>
            <a:r>
              <a:rPr lang="pl-PL" sz="2400" dirty="0" smtClean="0"/>
              <a:t>, </a:t>
            </a:r>
            <a:r>
              <a:rPr lang="pl-PL" sz="2400" dirty="0" err="1" smtClean="0"/>
              <a:t>skill</a:t>
            </a:r>
            <a:r>
              <a:rPr lang="pl-PL" sz="2400" dirty="0" smtClean="0"/>
              <a:t>/</a:t>
            </a:r>
            <a:r>
              <a:rPr lang="pl-PL" sz="2400" dirty="0" err="1" smtClean="0"/>
              <a:t>spread</a:t>
            </a:r>
            <a:r>
              <a:rPr lang="pl-PL" sz="2400" dirty="0" smtClean="0"/>
              <a:t> of U10M (2011-2012) - CC</a:t>
            </a:r>
            <a:endParaRPr lang="pl-PL" sz="2400" dirty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72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000" y="9072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0000" y="3510000"/>
            <a:ext cx="3060000" cy="26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0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0000" y="3509999"/>
            <a:ext cx="3024000" cy="260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0000" y="907199"/>
            <a:ext cx="3024000" cy="260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/>
          <p:cNvSpPr txBox="1"/>
          <p:nvPr/>
        </p:nvSpPr>
        <p:spPr>
          <a:xfrm>
            <a:off x="2448000" y="6165304"/>
            <a:ext cx="4248472" cy="3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Suszek, August 11th, 2017, 21:00 UTC</a:t>
            </a:r>
            <a:endParaRPr lang="pl-PL" dirty="0"/>
          </a:p>
        </p:txBody>
      </p:sp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0" y="-27384"/>
            <a:ext cx="81003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Single </a:t>
            </a:r>
            <a:r>
              <a:rPr lang="pl-PL" sz="2400" b="1" dirty="0" err="1" smtClean="0"/>
              <a:t>case</a:t>
            </a:r>
            <a:r>
              <a:rPr lang="pl-PL" sz="2400" b="1" dirty="0" smtClean="0"/>
              <a:t> – HIW </a:t>
            </a:r>
            <a:r>
              <a:rPr lang="pl-PL" sz="2400" b="1" dirty="0" err="1" smtClean="0"/>
              <a:t>event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from</a:t>
            </a:r>
            <a:r>
              <a:rPr lang="pl-PL" sz="2400" b="1" dirty="0" smtClean="0"/>
              <a:t> 7 to 0.7km</a:t>
            </a:r>
            <a:endParaRPr lang="pl-PL" sz="2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043608" y="2987660"/>
            <a:ext cx="71287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Prosecutor’s investigation and charges against forecasters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043608" y="2348880"/>
            <a:ext cx="62646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people</a:t>
            </a:r>
            <a:r>
              <a:rPr lang="pl-PL" dirty="0" smtClean="0"/>
              <a:t> </a:t>
            </a:r>
            <a:r>
              <a:rPr lang="pl-PL" dirty="0" err="1" smtClean="0"/>
              <a:t>dead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girl </a:t>
            </a:r>
            <a:r>
              <a:rPr lang="pl-PL" dirty="0" err="1" smtClean="0"/>
              <a:t>scouts</a:t>
            </a:r>
            <a:r>
              <a:rPr lang="pl-PL" dirty="0" smtClean="0"/>
              <a:t>’ </a:t>
            </a:r>
            <a:r>
              <a:rPr lang="pl-PL" dirty="0" err="1" smtClean="0"/>
              <a:t>camp</a:t>
            </a:r>
            <a:r>
              <a:rPr lang="pl-PL" dirty="0" smtClean="0"/>
              <a:t>, many </a:t>
            </a:r>
            <a:r>
              <a:rPr lang="pl-PL" dirty="0" err="1" smtClean="0"/>
              <a:t>injured</a:t>
            </a:r>
            <a:endParaRPr lang="pl-PL" dirty="0"/>
          </a:p>
        </p:txBody>
      </p:sp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0" y="6561376"/>
            <a:ext cx="9144000" cy="2825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36000" tIns="18000" rIns="36000" bIns="18000">
            <a:spAutoFit/>
          </a:bodyPr>
          <a:lstStyle/>
          <a:p>
            <a:pPr algn="ctr"/>
            <a:r>
              <a:rPr lang="pl-PL" sz="1600" dirty="0" smtClean="0"/>
              <a:t>https://dzienniklodzki.pl/tragedia-w-suszku-na-pomorzu-zgineli-harcerze-z-lodzkiego/ar/12358927</a:t>
            </a:r>
            <a:endParaRPr lang="pl-PL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32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404984"/>
            <a:ext cx="4353419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00" y="3285304"/>
            <a:ext cx="4320000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3285304"/>
            <a:ext cx="4353419" cy="28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48680"/>
            <a:ext cx="7200000" cy="540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51520" y="2996952"/>
            <a:ext cx="867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Key issue: given </a:t>
            </a:r>
            <a:r>
              <a:rPr lang="pl-PL" sz="2400" b="1" dirty="0" err="1" smtClean="0">
                <a:latin typeface="Arial Narrow" pitchFamily="34" charset="0"/>
              </a:rPr>
              <a:t>the</a:t>
            </a:r>
            <a:r>
              <a:rPr lang="en-US" sz="2400" b="1" dirty="0" smtClean="0">
                <a:latin typeface="Arial Narrow" pitchFamily="34" charset="0"/>
              </a:rPr>
              <a:t> </a:t>
            </a:r>
            <a:r>
              <a:rPr lang="en-US" sz="2400" b="1" u="sng" dirty="0" smtClean="0">
                <a:latin typeface="Arial Narrow" pitchFamily="34" charset="0"/>
              </a:rPr>
              <a:t>forecast</a:t>
            </a:r>
            <a:r>
              <a:rPr lang="pl-PL" sz="2400" b="1" u="sng" dirty="0" smtClean="0">
                <a:latin typeface="Arial Narrow" pitchFamily="34" charset="0"/>
              </a:rPr>
              <a:t>s</a:t>
            </a:r>
            <a:r>
              <a:rPr lang="en-US" sz="2400" b="1" dirty="0" smtClean="0">
                <a:latin typeface="Arial Narrow" pitchFamily="34" charset="0"/>
              </a:rPr>
              <a:t>, should a top-level warning be issued?</a:t>
            </a:r>
            <a:endParaRPr lang="pl-PL" sz="2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6929454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7072330" y="0"/>
            <a:ext cx="20716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Clearvoyance</a:t>
            </a:r>
            <a:r>
              <a:rPr lang="pl-PL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3616E-6 L 0.00399 -0.3416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9.57668E-7 L -0.00382 0.4677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Motyw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7187</TotalTime>
  <Words>910</Words>
  <Application>Microsoft Office PowerPoint</Application>
  <PresentationFormat>Pokaz na ekranie (4:3)</PresentationFormat>
  <Paragraphs>121</Paragraphs>
  <Slides>21</Slides>
  <Notes>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3" baseType="lpstr">
      <vt:lpstr>Motyw1</vt:lpstr>
      <vt:lpstr>Microsoft Equation 3.0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</vt:vector>
  </TitlesOfParts>
  <Company>IMGW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amadejak</dc:creator>
  <cp:lastModifiedBy>Andrzej</cp:lastModifiedBy>
  <cp:revision>833</cp:revision>
  <dcterms:created xsi:type="dcterms:W3CDTF">2011-11-16T12:49:04Z</dcterms:created>
  <dcterms:modified xsi:type="dcterms:W3CDTF">2019-09-09T12:12:58Z</dcterms:modified>
</cp:coreProperties>
</file>