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30"/>
  </p:notesMasterIdLst>
  <p:handoutMasterIdLst>
    <p:handoutMasterId r:id="rId31"/>
  </p:handoutMasterIdLst>
  <p:sldIdLst>
    <p:sldId id="256" r:id="rId3"/>
    <p:sldId id="342" r:id="rId4"/>
    <p:sldId id="326" r:id="rId5"/>
    <p:sldId id="332" r:id="rId6"/>
    <p:sldId id="333" r:id="rId7"/>
    <p:sldId id="328" r:id="rId8"/>
    <p:sldId id="340" r:id="rId9"/>
    <p:sldId id="334" r:id="rId10"/>
    <p:sldId id="336" r:id="rId11"/>
    <p:sldId id="337" r:id="rId12"/>
    <p:sldId id="327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41" r:id="rId24"/>
    <p:sldId id="353" r:id="rId25"/>
    <p:sldId id="354" r:id="rId26"/>
    <p:sldId id="356" r:id="rId27"/>
    <p:sldId id="358" r:id="rId28"/>
    <p:sldId id="360" r:id="rId2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705290"/>
    <a:srgbClr val="000000"/>
    <a:srgbClr val="E10019"/>
    <a:srgbClr val="FF0000"/>
    <a:srgbClr val="3399FF"/>
    <a:srgbClr val="31859C"/>
    <a:srgbClr val="006600"/>
    <a:srgbClr val="1A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40" autoAdjust="0"/>
    <p:restoredTop sz="93293" autoAdjust="0"/>
  </p:normalViewPr>
  <p:slideViewPr>
    <p:cSldViewPr>
      <p:cViewPr>
        <p:scale>
          <a:sx n="110" d="100"/>
          <a:sy n="11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E906A4B3-10E8-4DC6-A20D-46F3A8EE42BE}" type="datetimeFigureOut">
              <a:rPr lang="de-DE" smtClean="0"/>
              <a:t>04.09.2019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99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C23A89A8-197D-4F80-A7AE-E93E90779D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69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A221223B-9262-4DF7-9042-39F05FDC3599}" type="datetimeFigureOut">
              <a:rPr lang="de-DE" smtClean="0"/>
              <a:t>04.09.2019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471"/>
            <a:ext cx="5438140" cy="4466034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99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15BEAF67-4B62-4DF8-B6A1-626EFD4D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19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86525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3EAF-BB92-4B49-B74C-BC8AEC7B917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8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SzPct val="105000"/>
              <a:buFont typeface="Wingdings" panose="05000000000000000000" pitchFamily="2" charset="2"/>
              <a:buChar char="§"/>
              <a:defRPr sz="2000"/>
            </a:lvl1pPr>
            <a:lvl2pPr marL="692150" indent="-260350">
              <a:buSzPct val="105000"/>
              <a:buFont typeface="Wingdings" panose="05000000000000000000" pitchFamily="2" charset="2"/>
              <a:buChar char="§"/>
              <a:defRPr sz="2000"/>
            </a:lvl2pPr>
            <a:lvl3pPr marL="1143000" indent="-228600">
              <a:buSzPct val="105000"/>
              <a:buFont typeface="Wingdings" panose="05000000000000000000" pitchFamily="2" charset="2"/>
              <a:buChar char="§"/>
              <a:defRPr sz="2000"/>
            </a:lvl3pPr>
            <a:lvl4pPr marL="1600200" indent="-228600">
              <a:buSzPct val="105000"/>
              <a:buFont typeface="Wingdings" panose="05000000000000000000" pitchFamily="2" charset="2"/>
              <a:buChar char="§"/>
              <a:defRPr sz="2000"/>
            </a:lvl4pPr>
            <a:lvl5pPr marL="2057400" indent="-228600">
              <a:buSzPct val="105000"/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5" y="6381328"/>
            <a:ext cx="7454404" cy="2156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COSMO User Seminar 2017, Offenbach                                                     T. Tröndle,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14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E089-FCF6-4980-A9A4-4F753E6BE93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5" y="6381328"/>
            <a:ext cx="7454404" cy="2156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COSMO User Seminar 2017, Offenbach                                                     T. Tröndle,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96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2438" y="6538913"/>
            <a:ext cx="7548562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51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COSMO GM 2013, Sibiu                   C. Gebhardt, DWD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130E-E3F3-48B5-A29F-D55113FF3C1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187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FE35-C238-429F-A5DA-0693369A1B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171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F6FE-9594-4176-BDD4-904E6BAC906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513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FDC5-A213-4364-99E5-741304E9FE9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13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808" y="6381750"/>
            <a:ext cx="5438181" cy="231775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COSMO User Seminar 2017, Offenbach   -   T. Tröndle,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C09C4-6AF5-41FF-A0E6-9B7B72A9F532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5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PBPV – 10/2013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2DAEAD-89F3-4D23-A3D5-FC75EAE2DDEB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63513" y="1244600"/>
            <a:ext cx="882015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ICON-D2-EPS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evelopment at DWD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WG7 parallel session – COSMO GM 2019</a:t>
            </a:r>
            <a:br>
              <a:rPr lang="en-GB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GB" b="1" dirty="0" smtClean="0"/>
          </a:p>
          <a:p>
            <a:pPr algn="ctr">
              <a:spcBef>
                <a:spcPct val="50000"/>
              </a:spcBef>
              <a:defRPr/>
            </a:pPr>
            <a:r>
              <a:rPr lang="en-GB" sz="1600" b="1" dirty="0" smtClean="0"/>
              <a:t>C. </a:t>
            </a:r>
            <a:r>
              <a:rPr lang="en-GB" sz="1600" b="1" dirty="0" smtClean="0"/>
              <a:t>Gebhardt</a:t>
            </a:r>
            <a:br>
              <a:rPr lang="en-GB" sz="1600" b="1" dirty="0" smtClean="0"/>
            </a:br>
            <a:r>
              <a:rPr lang="en-GB" sz="1600" b="1" dirty="0" smtClean="0"/>
              <a:t>M</a:t>
            </a:r>
            <a:r>
              <a:rPr lang="en-GB" sz="1600" b="1" dirty="0" smtClean="0"/>
              <a:t>. Sprengel, T. </a:t>
            </a:r>
            <a:r>
              <a:rPr lang="en-GB" sz="1600" b="1" dirty="0" err="1" smtClean="0"/>
              <a:t>Heppelmann</a:t>
            </a:r>
            <a:endParaRPr lang="en-GB" sz="1200" b="1" dirty="0" smtClean="0"/>
          </a:p>
          <a:p>
            <a:pPr algn="ctr">
              <a:defRPr/>
            </a:pPr>
            <a:endParaRPr lang="en-GB" b="1" dirty="0" smtClean="0"/>
          </a:p>
          <a:p>
            <a:pPr algn="ctr">
              <a:defRPr/>
            </a:pPr>
            <a:r>
              <a:rPr lang="en-GB" b="1" dirty="0" err="1" smtClean="0"/>
              <a:t>Deutscher</a:t>
            </a:r>
            <a:r>
              <a:rPr lang="en-GB" b="1" dirty="0" smtClean="0"/>
              <a:t> </a:t>
            </a:r>
            <a:r>
              <a:rPr lang="en-GB" b="1" dirty="0" err="1" smtClean="0"/>
              <a:t>Wetterdienst</a:t>
            </a:r>
            <a:r>
              <a:rPr lang="en-GB" b="1" dirty="0" smtClean="0"/>
              <a:t>, DWD</a:t>
            </a:r>
            <a:endParaRPr lang="en-GB" b="1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3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764249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ICON-LAM-EPS 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perturbed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parameters</a:t>
            </a:r>
            <a:r>
              <a:rPr lang="de-DE" sz="2400" i="1" dirty="0" smtClean="0">
                <a:solidFill>
                  <a:schemeClr val="tx2"/>
                </a:solidFill>
              </a:rPr>
              <a:t> (</a:t>
            </a:r>
            <a:r>
              <a:rPr lang="de-DE" sz="2400" i="1" dirty="0" err="1" smtClean="0">
                <a:solidFill>
                  <a:schemeClr val="tx2"/>
                </a:solidFill>
              </a:rPr>
              <a:t>test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phase</a:t>
            </a:r>
            <a:r>
              <a:rPr lang="de-DE" sz="2400" i="1" dirty="0" smtClean="0">
                <a:solidFill>
                  <a:schemeClr val="tx2"/>
                </a:solidFill>
              </a:rPr>
              <a:t>)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5534"/>
              </p:ext>
            </p:extLst>
          </p:nvPr>
        </p:nvGraphicFramePr>
        <p:xfrm>
          <a:off x="323528" y="1712952"/>
          <a:ext cx="7776864" cy="44523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1584176"/>
                <a:gridCol w="2448272"/>
                <a:gridCol w="864096"/>
                <a:gridCol w="936104"/>
                <a:gridCol w="86409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CD2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ICON-LAM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meaning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default</a:t>
                      </a: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900" dirty="0" smtClean="0"/>
                        <a:t>(ICON-LAM)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-</a:t>
                      </a:r>
                      <a:r>
                        <a:rPr lang="de-DE" sz="2000" dirty="0" smtClean="0"/>
                        <a:t/>
                      </a:r>
                      <a:br>
                        <a:rPr lang="de-DE" sz="2000" dirty="0" smtClean="0"/>
                      </a:br>
                      <a:r>
                        <a:rPr kumimoji="0" lang="de-DE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(ICON-LAM)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+</a:t>
                      </a:r>
                      <a:br>
                        <a:rPr lang="de-DE" sz="1400" dirty="0" smtClean="0"/>
                      </a:br>
                      <a:r>
                        <a:rPr kumimoji="0" lang="de-DE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(ICON-LAM)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rain_n0_factor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tuning factor for intercept parameter of raindrop size distribution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0.1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0.2</a:t>
                      </a:r>
                      <a:endParaRPr lang="de-DE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a_hshr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scale factor for the separated horizontal shear mode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tune_zvz0i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terminal fall velocity of ice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1.25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1.0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1.5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tune_texc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excess value for temperature used in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test parcel ascent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0.125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0.075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0.175</a:t>
                      </a:r>
                      <a:endParaRPr lang="de-DE" sz="1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tune_qexc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excess fraction of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grid-scale QV used in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test parcel ascent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0.0125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0.0075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0.0175</a:t>
                      </a:r>
                      <a:endParaRPr lang="de-DE" sz="1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err="1" smtClean="0"/>
                        <a:t>lhn_coef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err="1" smtClean="0"/>
                        <a:t>lhn_coef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sngStrike" dirty="0" smtClean="0"/>
                        <a:t>nudging coefficient of adding the increments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smtClean="0"/>
                        <a:t>-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smtClean="0"/>
                        <a:t>-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smtClean="0"/>
                        <a:t>-</a:t>
                      </a:r>
                      <a:endParaRPr lang="de-DE" sz="1400" strike="sngStrike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Gerade Verbindung 8"/>
          <p:cNvCxnSpPr/>
          <p:nvPr/>
        </p:nvCxnSpPr>
        <p:spPr bwMode="auto">
          <a:xfrm>
            <a:off x="1403648" y="1700808"/>
            <a:ext cx="0" cy="45365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3475318">
            <a:off x="4299408" y="3576069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i="1" dirty="0" err="1">
                <a:solidFill>
                  <a:srgbClr val="FF0000">
                    <a:alpha val="47000"/>
                  </a:srgbClr>
                </a:solidFill>
              </a:rPr>
              <a:t>c</a:t>
            </a:r>
            <a:r>
              <a:rPr lang="de-DE" sz="5400" b="1" i="1" dirty="0" err="1" smtClean="0">
                <a:solidFill>
                  <a:srgbClr val="FF0000">
                    <a:alpha val="47000"/>
                  </a:srgbClr>
                </a:solidFill>
              </a:rPr>
              <a:t>ould</a:t>
            </a:r>
            <a:r>
              <a:rPr lang="de-DE" sz="5400" b="1" i="1" dirty="0" smtClean="0">
                <a:solidFill>
                  <a:srgbClr val="FF0000">
                    <a:alpha val="47000"/>
                  </a:srgbClr>
                </a:solidFill>
              </a:rPr>
              <a:t> </a:t>
            </a:r>
            <a:r>
              <a:rPr lang="de-DE" sz="5400" b="1" i="1" dirty="0" err="1" smtClean="0">
                <a:solidFill>
                  <a:srgbClr val="FF0000">
                    <a:alpha val="47000"/>
                  </a:srgbClr>
                </a:solidFill>
              </a:rPr>
              <a:t>change</a:t>
            </a:r>
            <a:endParaRPr lang="de-DE" sz="5400" b="1" i="1" dirty="0">
              <a:solidFill>
                <a:srgbClr val="FF0000">
                  <a:alpha val="4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33091" y="972339"/>
            <a:ext cx="2166701" cy="944493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ASCII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file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with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default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and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perturbed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values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for</a:t>
            </a:r>
            <a:r>
              <a:rPr lang="de-DE" sz="1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n=1,…,12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parameters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de-DE" sz="1400" i="1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de-DE" sz="1400" i="1" baseline="-25000" dirty="0" err="1">
                <a:solidFill>
                  <a:schemeClr val="tx2"/>
                </a:solidFill>
                <a:latin typeface="Arial" charset="0"/>
              </a:rPr>
              <a:t>n</a:t>
            </a:r>
            <a:r>
              <a:rPr lang="de-DE" sz="1400" dirty="0">
                <a:solidFill>
                  <a:schemeClr val="tx2"/>
                </a:solidFill>
                <a:latin typeface="Arial" charset="0"/>
              </a:rPr>
              <a:t>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27584" y="2060848"/>
            <a:ext cx="1584176" cy="93610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for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each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i="1" dirty="0" err="1" smtClean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de-DE" sz="1400" i="1" baseline="-25000" dirty="0" err="1" smtClean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r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andomly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select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10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members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to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be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perturbed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907704" y="3140968"/>
            <a:ext cx="1656000" cy="93610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randomly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attribute</a:t>
            </a:r>
            <a:r>
              <a:rPr lang="de-DE" sz="1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de-DE" sz="1400" dirty="0">
                <a:solidFill>
                  <a:schemeClr val="tx2"/>
                </a:solidFill>
                <a:latin typeface="Arial" charset="0"/>
              </a:rPr>
            </a:b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each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perturbation</a:t>
            </a:r>
            <a:r>
              <a:rPr lang="de-DE" sz="14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de-DE" sz="1400" dirty="0">
                <a:solidFill>
                  <a:schemeClr val="tx2"/>
                </a:solidFill>
                <a:latin typeface="Arial" charset="0"/>
              </a:rPr>
            </a:b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to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5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of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those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10</a:t>
            </a:r>
            <a:br>
              <a:rPr lang="de-DE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members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27583" y="4221088"/>
            <a:ext cx="1584176" cy="93610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table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with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member-specific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namelist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values</a:t>
            </a:r>
            <a:endParaRPr lang="de-DE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27584" y="5301208"/>
            <a:ext cx="1584176" cy="93610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 smtClean="0">
              <a:solidFill>
                <a:schemeClr val="tx2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prepare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de-DE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specific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namelist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de-DE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for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each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member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de-DE" sz="1400" dirty="0" smtClean="0">
                <a:solidFill>
                  <a:schemeClr val="tx2"/>
                </a:solidFill>
                <a:latin typeface="Arial" charset="0"/>
              </a:rPr>
            </a:b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and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chemeClr val="tx2"/>
                </a:solidFill>
                <a:latin typeface="Arial" charset="0"/>
              </a:rPr>
              <a:t>run</a:t>
            </a:r>
            <a:r>
              <a:rPr lang="de-DE" sz="1400" dirty="0" smtClean="0">
                <a:solidFill>
                  <a:schemeClr val="tx2"/>
                </a:solidFill>
                <a:latin typeface="Arial" charset="0"/>
              </a:rPr>
              <a:t> EPS</a:t>
            </a:r>
            <a:endParaRPr lang="de-DE" sz="1400" dirty="0">
              <a:solidFill>
                <a:schemeClr val="tx2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56" name="Gerade Verbindung 55"/>
          <p:cNvCxnSpPr/>
          <p:nvPr/>
        </p:nvCxnSpPr>
        <p:spPr bwMode="auto">
          <a:xfrm flipH="1">
            <a:off x="533091" y="2528900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mit Pfeil 58"/>
          <p:cNvCxnSpPr/>
          <p:nvPr/>
        </p:nvCxnSpPr>
        <p:spPr bwMode="auto">
          <a:xfrm>
            <a:off x="533091" y="4689140"/>
            <a:ext cx="288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61"/>
          <p:cNvCxnSpPr/>
          <p:nvPr/>
        </p:nvCxnSpPr>
        <p:spPr bwMode="auto">
          <a:xfrm>
            <a:off x="533091" y="2528900"/>
            <a:ext cx="0" cy="2160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feld 62"/>
          <p:cNvSpPr txBox="1"/>
          <p:nvPr/>
        </p:nvSpPr>
        <p:spPr>
          <a:xfrm rot="16200000">
            <a:off x="-386679" y="335699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2"/>
                </a:solidFill>
              </a:rPr>
              <a:t>1 </a:t>
            </a:r>
            <a:r>
              <a:rPr lang="de-DE" sz="1400" i="1" dirty="0" err="1" smtClean="0">
                <a:solidFill>
                  <a:schemeClr val="tx2"/>
                </a:solidFill>
              </a:rPr>
              <a:t>perturbation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64" name="Gerade Verbindung 63"/>
          <p:cNvCxnSpPr/>
          <p:nvPr/>
        </p:nvCxnSpPr>
        <p:spPr bwMode="auto">
          <a:xfrm flipH="1">
            <a:off x="2411760" y="2522959"/>
            <a:ext cx="3239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mit Pfeil 65"/>
          <p:cNvCxnSpPr>
            <a:endCxn id="8" idx="0"/>
          </p:cNvCxnSpPr>
          <p:nvPr/>
        </p:nvCxnSpPr>
        <p:spPr bwMode="auto">
          <a:xfrm>
            <a:off x="2735704" y="2528900"/>
            <a:ext cx="0" cy="61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flipH="1">
            <a:off x="2411759" y="4694775"/>
            <a:ext cx="32394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mit Pfeil 68"/>
          <p:cNvCxnSpPr/>
          <p:nvPr/>
        </p:nvCxnSpPr>
        <p:spPr bwMode="auto">
          <a:xfrm>
            <a:off x="2733348" y="4079520"/>
            <a:ext cx="0" cy="61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mit Pfeil 75"/>
          <p:cNvCxnSpPr>
            <a:stCxn id="5" idx="2"/>
            <a:endCxn id="7" idx="0"/>
          </p:cNvCxnSpPr>
          <p:nvPr/>
        </p:nvCxnSpPr>
        <p:spPr bwMode="auto">
          <a:xfrm>
            <a:off x="1616442" y="1916832"/>
            <a:ext cx="323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mit Pfeil 77"/>
          <p:cNvCxnSpPr/>
          <p:nvPr/>
        </p:nvCxnSpPr>
        <p:spPr bwMode="auto">
          <a:xfrm>
            <a:off x="1619672" y="5157192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feld 125"/>
          <p:cNvSpPr txBox="1"/>
          <p:nvPr/>
        </p:nvSpPr>
        <p:spPr>
          <a:xfrm>
            <a:off x="5148064" y="972339"/>
            <a:ext cx="324036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(tune_)</a:t>
            </a:r>
            <a:r>
              <a:rPr lang="de-DE" sz="1400" i="1" dirty="0" smtClean="0">
                <a:solidFill>
                  <a:srgbClr val="FF0000"/>
                </a:solidFill>
              </a:rPr>
              <a:t>&lt;</a:t>
            </a:r>
            <a:r>
              <a:rPr lang="de-DE" sz="1400" i="1" dirty="0" err="1">
                <a:solidFill>
                  <a:srgbClr val="FF0000"/>
                </a:solidFill>
              </a:rPr>
              <a:t>p</a:t>
            </a:r>
            <a:r>
              <a:rPr lang="de-DE" sz="1400" i="1" baseline="-25000" dirty="0" err="1">
                <a:solidFill>
                  <a:srgbClr val="FF0000"/>
                </a:solidFill>
              </a:rPr>
              <a:t>n</a:t>
            </a:r>
            <a:r>
              <a:rPr lang="de-DE" sz="1400" i="1" dirty="0">
                <a:solidFill>
                  <a:srgbClr val="FF0000"/>
                </a:solidFill>
              </a:rPr>
              <a:t>&gt; </a:t>
            </a:r>
            <a:r>
              <a:rPr lang="de-DE" sz="1400" i="1" dirty="0" smtClean="0">
                <a:solidFill>
                  <a:srgbClr val="FF0000"/>
                </a:solidFill>
              </a:rPr>
              <a:t>= …     </a:t>
            </a:r>
            <a:r>
              <a:rPr lang="de-DE" sz="1400" dirty="0" err="1" smtClean="0">
                <a:solidFill>
                  <a:srgbClr val="FF0000"/>
                </a:solidFill>
              </a:rPr>
              <a:t>range</a:t>
            </a:r>
            <a:r>
              <a:rPr lang="de-DE" sz="1400" dirty="0" smtClean="0">
                <a:solidFill>
                  <a:srgbClr val="FF0000"/>
                </a:solidFill>
              </a:rPr>
              <a:t>_</a:t>
            </a:r>
            <a:r>
              <a:rPr lang="de-DE" sz="1400" i="1" dirty="0" smtClean="0">
                <a:solidFill>
                  <a:srgbClr val="FF0000"/>
                </a:solidFill>
              </a:rPr>
              <a:t>&lt;</a:t>
            </a:r>
            <a:r>
              <a:rPr lang="de-DE" sz="1400" i="1" dirty="0" err="1" smtClean="0">
                <a:solidFill>
                  <a:srgbClr val="FF0000"/>
                </a:solidFill>
              </a:rPr>
              <a:t>p</a:t>
            </a:r>
            <a:r>
              <a:rPr lang="de-DE" sz="1400" i="1" baseline="-25000" dirty="0" err="1" smtClean="0">
                <a:solidFill>
                  <a:srgbClr val="FF0000"/>
                </a:solidFill>
              </a:rPr>
              <a:t>n</a:t>
            </a:r>
            <a:r>
              <a:rPr lang="de-DE" sz="1400" i="1" dirty="0" smtClean="0">
                <a:solidFill>
                  <a:srgbClr val="FF0000"/>
                </a:solidFill>
              </a:rPr>
              <a:t>&gt; </a:t>
            </a:r>
            <a:r>
              <a:rPr lang="de-DE" sz="1400" dirty="0" smtClean="0">
                <a:solidFill>
                  <a:srgbClr val="FF0000"/>
                </a:solidFill>
              </a:rPr>
              <a:t>= …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5652120" y="4274512"/>
            <a:ext cx="2126475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use_ensemble_pert</a:t>
            </a:r>
            <a:r>
              <a:rPr lang="de-DE" sz="1400" dirty="0" smtClean="0">
                <a:solidFill>
                  <a:srgbClr val="FF0000"/>
                </a:solidFill>
              </a:rPr>
              <a:t> = T</a:t>
            </a:r>
          </a:p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itype_pert_gen</a:t>
            </a:r>
            <a:r>
              <a:rPr lang="de-DE" sz="1400" dirty="0" smtClean="0">
                <a:solidFill>
                  <a:srgbClr val="FF0000"/>
                </a:solidFill>
              </a:rPr>
              <a:t>=2</a:t>
            </a:r>
          </a:p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timedep_pert</a:t>
            </a:r>
            <a:r>
              <a:rPr lang="de-DE" sz="1400" dirty="0" smtClean="0">
                <a:solidFill>
                  <a:srgbClr val="FF0000"/>
                </a:solidFill>
              </a:rPr>
              <a:t>=1</a:t>
            </a:r>
            <a:endParaRPr lang="de-DE" sz="1400" dirty="0">
              <a:solidFill>
                <a:srgbClr val="FF0000"/>
              </a:solidFill>
            </a:endParaRPr>
          </a:p>
        </p:txBody>
      </p:sp>
      <p:grpSp>
        <p:nvGrpSpPr>
          <p:cNvPr id="132" name="Gruppieren 131"/>
          <p:cNvGrpSpPr/>
          <p:nvPr/>
        </p:nvGrpSpPr>
        <p:grpSpPr>
          <a:xfrm>
            <a:off x="4483213" y="1340768"/>
            <a:ext cx="4553283" cy="4824536"/>
            <a:chOff x="4483213" y="1340768"/>
            <a:chExt cx="4553283" cy="4824536"/>
          </a:xfrm>
        </p:grpSpPr>
        <p:sp>
          <p:nvSpPr>
            <p:cNvPr id="79" name="Rechteck 78"/>
            <p:cNvSpPr/>
            <p:nvPr/>
          </p:nvSpPr>
          <p:spPr bwMode="auto">
            <a:xfrm>
              <a:off x="5317247" y="1340768"/>
              <a:ext cx="2880320" cy="72008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pass </a:t>
              </a: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default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value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and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range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of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perturbation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for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n=1,…,17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parameters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lang="de-DE" sz="1400" i="1" dirty="0" err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de-DE" sz="1400" i="1" baseline="-25000" dirty="0" err="1">
                  <a:solidFill>
                    <a:schemeClr val="tx2"/>
                  </a:solidFill>
                  <a:latin typeface="Arial" charset="0"/>
                </a:rPr>
                <a:t>n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via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namelist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hteck 79"/>
            <p:cNvSpPr/>
            <p:nvPr/>
          </p:nvSpPr>
          <p:spPr bwMode="auto">
            <a:xfrm>
              <a:off x="5004048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1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hteck 81"/>
            <p:cNvSpPr/>
            <p:nvPr/>
          </p:nvSpPr>
          <p:spPr bwMode="auto">
            <a:xfrm>
              <a:off x="6253351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m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hteck 82"/>
            <p:cNvSpPr/>
            <p:nvPr/>
          </p:nvSpPr>
          <p:spPr bwMode="auto">
            <a:xfrm>
              <a:off x="7884368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20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85" name="Gerade Verbindung mit Pfeil 84"/>
            <p:cNvCxnSpPr>
              <a:stCxn id="79" idx="2"/>
              <a:endCxn id="80" idx="0"/>
            </p:cNvCxnSpPr>
            <p:nvPr/>
          </p:nvCxnSpPr>
          <p:spPr bwMode="auto">
            <a:xfrm flipH="1">
              <a:off x="5508104" y="2060848"/>
              <a:ext cx="1249303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mit Pfeil 86"/>
            <p:cNvCxnSpPr>
              <a:stCxn id="79" idx="2"/>
              <a:endCxn id="82" idx="0"/>
            </p:cNvCxnSpPr>
            <p:nvPr/>
          </p:nvCxnSpPr>
          <p:spPr bwMode="auto">
            <a:xfrm>
              <a:off x="6757407" y="2060848"/>
              <a:ext cx="0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mit Pfeil 88"/>
            <p:cNvCxnSpPr>
              <a:stCxn id="79" idx="2"/>
              <a:endCxn id="83" idx="0"/>
            </p:cNvCxnSpPr>
            <p:nvPr/>
          </p:nvCxnSpPr>
          <p:spPr bwMode="auto">
            <a:xfrm>
              <a:off x="6757407" y="2060848"/>
              <a:ext cx="1631017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Textfeld 89"/>
            <p:cNvSpPr txBox="1"/>
            <p:nvPr/>
          </p:nvSpPr>
          <p:spPr>
            <a:xfrm>
              <a:off x="5940152" y="2659558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7380312" y="266252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2" name="Rechteck 91"/>
            <p:cNvSpPr/>
            <p:nvPr/>
          </p:nvSpPr>
          <p:spPr bwMode="auto">
            <a:xfrm>
              <a:off x="5973708" y="3551342"/>
              <a:ext cx="1584176" cy="52573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random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variable</a:t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0 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1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93" name="Gerade Verbindung mit Pfeil 92"/>
            <p:cNvCxnSpPr>
              <a:stCxn id="82" idx="2"/>
              <a:endCxn id="92" idx="0"/>
            </p:cNvCxnSpPr>
            <p:nvPr/>
          </p:nvCxnSpPr>
          <p:spPr bwMode="auto">
            <a:xfrm>
              <a:off x="6757407" y="2997398"/>
              <a:ext cx="8389" cy="5539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feld 93"/>
            <p:cNvSpPr txBox="1"/>
            <p:nvPr/>
          </p:nvSpPr>
          <p:spPr>
            <a:xfrm>
              <a:off x="5397853" y="326523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7596336" y="325536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96" name="Gerade Verbindung mit Pfeil 95"/>
            <p:cNvCxnSpPr/>
            <p:nvPr/>
          </p:nvCxnSpPr>
          <p:spPr bwMode="auto">
            <a:xfrm>
              <a:off x="5541660" y="3000891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mit Pfeil 96"/>
            <p:cNvCxnSpPr/>
            <p:nvPr/>
          </p:nvCxnSpPr>
          <p:spPr bwMode="auto">
            <a:xfrm>
              <a:off x="8405202" y="3000891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Rechteck 97"/>
            <p:cNvSpPr/>
            <p:nvPr/>
          </p:nvSpPr>
          <p:spPr bwMode="auto">
            <a:xfrm>
              <a:off x="4483213" y="5495558"/>
              <a:ext cx="2160241" cy="52573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0 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0.5 </a:t>
              </a:r>
              <a:r>
                <a:rPr kumimoji="0" lang="de-DE" sz="16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→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def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/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1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 smtClean="0">
                  <a:solidFill>
                    <a:schemeClr val="tx2"/>
                  </a:solidFill>
                  <a:latin typeface="Arial" charset="0"/>
                </a:rPr>
                <a:t>pert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. 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hteck 98"/>
            <p:cNvSpPr/>
            <p:nvPr/>
          </p:nvSpPr>
          <p:spPr bwMode="auto">
            <a:xfrm>
              <a:off x="6787470" y="5243530"/>
              <a:ext cx="2249026" cy="921774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 0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0.25 </a:t>
              </a:r>
              <a:r>
                <a:rPr kumimoji="0" lang="de-DE" sz="16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→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pert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. 1</a:t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0.25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0.75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 smtClean="0">
                  <a:solidFill>
                    <a:schemeClr val="tx2"/>
                  </a:solidFill>
                  <a:latin typeface="Arial" charset="0"/>
                </a:rPr>
                <a:t>def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.</a:t>
              </a:r>
              <a:b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0.75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1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>
                  <a:solidFill>
                    <a:schemeClr val="tx2"/>
                  </a:solidFill>
                  <a:latin typeface="Arial" charset="0"/>
                </a:rPr>
                <a:t>pert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 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2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Gerade Verbindung 100"/>
            <p:cNvCxnSpPr>
              <a:stCxn id="92" idx="1"/>
            </p:cNvCxnSpPr>
            <p:nvPr/>
          </p:nvCxnSpPr>
          <p:spPr bwMode="auto">
            <a:xfrm flipH="1">
              <a:off x="5557318" y="3814207"/>
              <a:ext cx="4163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mit Pfeil 104"/>
            <p:cNvCxnSpPr>
              <a:endCxn id="98" idx="0"/>
            </p:cNvCxnSpPr>
            <p:nvPr/>
          </p:nvCxnSpPr>
          <p:spPr bwMode="auto">
            <a:xfrm>
              <a:off x="5562214" y="3814207"/>
              <a:ext cx="1120" cy="16813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557884" y="3814207"/>
              <a:ext cx="332425" cy="44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mit Pfeil 109"/>
            <p:cNvCxnSpPr/>
            <p:nvPr/>
          </p:nvCxnSpPr>
          <p:spPr bwMode="auto">
            <a:xfrm>
              <a:off x="7903594" y="3805818"/>
              <a:ext cx="8389" cy="14293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" name="Textfeld 126"/>
            <p:cNvSpPr txBox="1"/>
            <p:nvPr/>
          </p:nvSpPr>
          <p:spPr>
            <a:xfrm rot="16200000">
              <a:off x="4581873" y="4283224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smtClean="0">
                  <a:solidFill>
                    <a:schemeClr val="tx2"/>
                  </a:solidFill>
                </a:rPr>
                <a:t>1 </a:t>
              </a:r>
              <a:r>
                <a:rPr lang="de-DE" sz="1400" i="1" dirty="0" err="1" smtClean="0">
                  <a:solidFill>
                    <a:schemeClr val="tx2"/>
                  </a:solidFill>
                </a:rPr>
                <a:t>perturbation</a:t>
              </a:r>
              <a:endParaRPr lang="de-DE" sz="1400" i="1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 rot="16200000">
              <a:off x="7390185" y="435523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chemeClr val="tx2"/>
                  </a:solidFill>
                </a:rPr>
                <a:t>2</a:t>
              </a:r>
              <a:r>
                <a:rPr lang="de-DE" sz="1400" i="1" dirty="0" smtClean="0">
                  <a:solidFill>
                    <a:schemeClr val="tx2"/>
                  </a:solidFill>
                </a:rPr>
                <a:t> </a:t>
              </a:r>
              <a:r>
                <a:rPr lang="de-DE" sz="1400" i="1" dirty="0" err="1" smtClean="0">
                  <a:solidFill>
                    <a:schemeClr val="tx2"/>
                  </a:solidFill>
                </a:rPr>
                <a:t>perturbations</a:t>
              </a:r>
              <a:endParaRPr lang="de-DE" sz="14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9" name="Textfeld 128"/>
          <p:cNvSpPr txBox="1"/>
          <p:nvPr/>
        </p:nvSpPr>
        <p:spPr>
          <a:xfrm rot="16200000">
            <a:off x="2980919" y="34911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chemeClr val="tx2"/>
                </a:solidFill>
              </a:rPr>
              <a:t>2</a:t>
            </a:r>
            <a:r>
              <a:rPr lang="de-DE" sz="1400" i="1" dirty="0" smtClean="0">
                <a:solidFill>
                  <a:schemeClr val="tx2"/>
                </a:solidFill>
              </a:rPr>
              <a:t> </a:t>
            </a:r>
            <a:r>
              <a:rPr lang="de-DE" sz="1400" i="1" dirty="0" err="1" smtClean="0">
                <a:solidFill>
                  <a:schemeClr val="tx2"/>
                </a:solidFill>
              </a:rPr>
              <a:t>perturbations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134" name="Gerade Verbindung 133"/>
          <p:cNvCxnSpPr/>
          <p:nvPr/>
        </p:nvCxnSpPr>
        <p:spPr bwMode="auto">
          <a:xfrm>
            <a:off x="4211960" y="1052736"/>
            <a:ext cx="0" cy="51845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Textfeld 134"/>
          <p:cNvSpPr txBox="1"/>
          <p:nvPr/>
        </p:nvSpPr>
        <p:spPr>
          <a:xfrm rot="16200000">
            <a:off x="2995037" y="1780029"/>
            <a:ext cx="20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solidFill>
                  <a:schemeClr val="tx2"/>
                </a:solidFill>
              </a:rPr>
              <a:t>COSMO-D2-EPS</a:t>
            </a:r>
            <a:endParaRPr lang="de-DE" b="1" i="1" dirty="0">
              <a:solidFill>
                <a:schemeClr val="tx2"/>
              </a:solidFill>
            </a:endParaRPr>
          </a:p>
        </p:txBody>
      </p:sp>
      <p:sp>
        <p:nvSpPr>
          <p:cNvPr id="136" name="Textfeld 135"/>
          <p:cNvSpPr txBox="1"/>
          <p:nvPr/>
        </p:nvSpPr>
        <p:spPr>
          <a:xfrm rot="16200000">
            <a:off x="3364369" y="1773089"/>
            <a:ext cx="20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solidFill>
                  <a:schemeClr val="tx2"/>
                </a:solidFill>
              </a:rPr>
              <a:t>ICON-LAM-EPS</a:t>
            </a:r>
            <a:endParaRPr lang="de-DE" b="1" i="1" dirty="0">
              <a:solidFill>
                <a:schemeClr val="tx2"/>
              </a:solidFill>
            </a:endParaRPr>
          </a:p>
        </p:txBody>
      </p:sp>
      <p:sp>
        <p:nvSpPr>
          <p:cNvPr id="137" name="Textfeld 136"/>
          <p:cNvSpPr txBox="1"/>
          <p:nvPr/>
        </p:nvSpPr>
        <p:spPr>
          <a:xfrm rot="16200000">
            <a:off x="2398114" y="4495472"/>
            <a:ext cx="325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rgbClr val="FF0000"/>
                </a:solidFill>
              </a:rPr>
              <a:t>shell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script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environment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 rot="16200000">
            <a:off x="2741374" y="4225444"/>
            <a:ext cx="325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rgbClr val="FF0000"/>
                </a:solidFill>
              </a:rPr>
              <a:t>within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the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model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5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3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4499992" y="972339"/>
            <a:ext cx="324036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(tune_)</a:t>
            </a:r>
            <a:r>
              <a:rPr lang="de-DE" sz="1400" i="1" dirty="0" smtClean="0">
                <a:solidFill>
                  <a:srgbClr val="FF0000"/>
                </a:solidFill>
              </a:rPr>
              <a:t>&lt;</a:t>
            </a:r>
            <a:r>
              <a:rPr lang="de-DE" sz="1400" i="1" dirty="0" err="1">
                <a:solidFill>
                  <a:srgbClr val="FF0000"/>
                </a:solidFill>
              </a:rPr>
              <a:t>p</a:t>
            </a:r>
            <a:r>
              <a:rPr lang="de-DE" sz="1400" i="1" baseline="-25000" dirty="0" err="1">
                <a:solidFill>
                  <a:srgbClr val="FF0000"/>
                </a:solidFill>
              </a:rPr>
              <a:t>n</a:t>
            </a:r>
            <a:r>
              <a:rPr lang="de-DE" sz="1400" i="1" dirty="0">
                <a:solidFill>
                  <a:srgbClr val="FF0000"/>
                </a:solidFill>
              </a:rPr>
              <a:t>&gt; </a:t>
            </a:r>
            <a:r>
              <a:rPr lang="de-DE" sz="1400" i="1" dirty="0" smtClean="0">
                <a:solidFill>
                  <a:srgbClr val="FF0000"/>
                </a:solidFill>
              </a:rPr>
              <a:t>= …     </a:t>
            </a:r>
            <a:r>
              <a:rPr lang="de-DE" sz="1400" dirty="0" err="1" smtClean="0">
                <a:solidFill>
                  <a:srgbClr val="FF0000"/>
                </a:solidFill>
              </a:rPr>
              <a:t>range</a:t>
            </a:r>
            <a:r>
              <a:rPr lang="de-DE" sz="1400" dirty="0" smtClean="0">
                <a:solidFill>
                  <a:srgbClr val="FF0000"/>
                </a:solidFill>
              </a:rPr>
              <a:t>_</a:t>
            </a:r>
            <a:r>
              <a:rPr lang="de-DE" sz="1400" i="1" dirty="0" smtClean="0">
                <a:solidFill>
                  <a:srgbClr val="FF0000"/>
                </a:solidFill>
              </a:rPr>
              <a:t>&lt;</a:t>
            </a:r>
            <a:r>
              <a:rPr lang="de-DE" sz="1400" i="1" dirty="0" err="1" smtClean="0">
                <a:solidFill>
                  <a:srgbClr val="FF0000"/>
                </a:solidFill>
              </a:rPr>
              <a:t>p</a:t>
            </a:r>
            <a:r>
              <a:rPr lang="de-DE" sz="1400" i="1" baseline="-25000" dirty="0" err="1" smtClean="0">
                <a:solidFill>
                  <a:srgbClr val="FF0000"/>
                </a:solidFill>
              </a:rPr>
              <a:t>n</a:t>
            </a:r>
            <a:r>
              <a:rPr lang="de-DE" sz="1400" i="1" dirty="0" smtClean="0">
                <a:solidFill>
                  <a:srgbClr val="FF0000"/>
                </a:solidFill>
              </a:rPr>
              <a:t>&gt; </a:t>
            </a:r>
            <a:r>
              <a:rPr lang="de-DE" sz="1400" dirty="0" smtClean="0">
                <a:solidFill>
                  <a:srgbClr val="FF0000"/>
                </a:solidFill>
              </a:rPr>
              <a:t>= …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5004048" y="4274512"/>
            <a:ext cx="2126475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use_ensemble_pert</a:t>
            </a:r>
            <a:r>
              <a:rPr lang="de-DE" sz="1400" dirty="0" smtClean="0">
                <a:solidFill>
                  <a:srgbClr val="FF0000"/>
                </a:solidFill>
              </a:rPr>
              <a:t> = T</a:t>
            </a:r>
          </a:p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itype_pert_gen</a:t>
            </a:r>
            <a:r>
              <a:rPr lang="de-DE" sz="1400" dirty="0" smtClean="0">
                <a:solidFill>
                  <a:srgbClr val="FF0000"/>
                </a:solidFill>
              </a:rPr>
              <a:t>=2</a:t>
            </a:r>
          </a:p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timedep_pert</a:t>
            </a:r>
            <a:r>
              <a:rPr lang="de-DE" sz="1400" dirty="0" smtClean="0">
                <a:solidFill>
                  <a:srgbClr val="FF0000"/>
                </a:solidFill>
              </a:rPr>
              <a:t>=1</a:t>
            </a:r>
            <a:endParaRPr lang="de-DE" sz="1400" dirty="0">
              <a:solidFill>
                <a:srgbClr val="FF0000"/>
              </a:solidFill>
            </a:endParaRPr>
          </a:p>
        </p:txBody>
      </p:sp>
      <p:grpSp>
        <p:nvGrpSpPr>
          <p:cNvPr id="132" name="Gruppieren 131"/>
          <p:cNvGrpSpPr/>
          <p:nvPr/>
        </p:nvGrpSpPr>
        <p:grpSpPr>
          <a:xfrm>
            <a:off x="3835141" y="1340768"/>
            <a:ext cx="4553283" cy="4824536"/>
            <a:chOff x="4483213" y="1340768"/>
            <a:chExt cx="4553283" cy="4824536"/>
          </a:xfrm>
        </p:grpSpPr>
        <p:sp>
          <p:nvSpPr>
            <p:cNvPr id="79" name="Rechteck 78"/>
            <p:cNvSpPr/>
            <p:nvPr/>
          </p:nvSpPr>
          <p:spPr bwMode="auto">
            <a:xfrm>
              <a:off x="5317247" y="1340768"/>
              <a:ext cx="2880320" cy="72008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pass </a:t>
              </a: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default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value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and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range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of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perturbation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for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n=1,…,17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parameters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r>
                <a:rPr lang="de-DE" sz="1400" i="1" dirty="0" err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de-DE" sz="1400" i="1" baseline="-25000" dirty="0" err="1">
                  <a:solidFill>
                    <a:schemeClr val="tx2"/>
                  </a:solidFill>
                  <a:latin typeface="Arial" charset="0"/>
                </a:rPr>
                <a:t>n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via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namelist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hteck 79"/>
            <p:cNvSpPr/>
            <p:nvPr/>
          </p:nvSpPr>
          <p:spPr bwMode="auto">
            <a:xfrm>
              <a:off x="5004048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1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hteck 81"/>
            <p:cNvSpPr/>
            <p:nvPr/>
          </p:nvSpPr>
          <p:spPr bwMode="auto">
            <a:xfrm>
              <a:off x="6253351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m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hteck 82"/>
            <p:cNvSpPr/>
            <p:nvPr/>
          </p:nvSpPr>
          <p:spPr bwMode="auto">
            <a:xfrm>
              <a:off x="7884368" y="2751311"/>
              <a:ext cx="1008112" cy="246087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memb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20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85" name="Gerade Verbindung mit Pfeil 84"/>
            <p:cNvCxnSpPr>
              <a:stCxn id="79" idx="2"/>
              <a:endCxn id="80" idx="0"/>
            </p:cNvCxnSpPr>
            <p:nvPr/>
          </p:nvCxnSpPr>
          <p:spPr bwMode="auto">
            <a:xfrm flipH="1">
              <a:off x="5508104" y="2060848"/>
              <a:ext cx="1249303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mit Pfeil 86"/>
            <p:cNvCxnSpPr>
              <a:stCxn id="79" idx="2"/>
              <a:endCxn id="82" idx="0"/>
            </p:cNvCxnSpPr>
            <p:nvPr/>
          </p:nvCxnSpPr>
          <p:spPr bwMode="auto">
            <a:xfrm>
              <a:off x="6757407" y="2060848"/>
              <a:ext cx="0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mit Pfeil 88"/>
            <p:cNvCxnSpPr>
              <a:stCxn id="79" idx="2"/>
              <a:endCxn id="83" idx="0"/>
            </p:cNvCxnSpPr>
            <p:nvPr/>
          </p:nvCxnSpPr>
          <p:spPr bwMode="auto">
            <a:xfrm>
              <a:off x="6757407" y="2060848"/>
              <a:ext cx="1631017" cy="6904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Textfeld 89"/>
            <p:cNvSpPr txBox="1"/>
            <p:nvPr/>
          </p:nvSpPr>
          <p:spPr>
            <a:xfrm>
              <a:off x="5940152" y="2659558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7380312" y="266252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2" name="Rechteck 91"/>
            <p:cNvSpPr/>
            <p:nvPr/>
          </p:nvSpPr>
          <p:spPr bwMode="auto">
            <a:xfrm>
              <a:off x="5973708" y="3551342"/>
              <a:ext cx="1584176" cy="52573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random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variable</a:t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0 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1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93" name="Gerade Verbindung mit Pfeil 92"/>
            <p:cNvCxnSpPr>
              <a:stCxn id="82" idx="2"/>
              <a:endCxn id="92" idx="0"/>
            </p:cNvCxnSpPr>
            <p:nvPr/>
          </p:nvCxnSpPr>
          <p:spPr bwMode="auto">
            <a:xfrm>
              <a:off x="6757407" y="2997398"/>
              <a:ext cx="8389" cy="5539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feld 93"/>
            <p:cNvSpPr txBox="1"/>
            <p:nvPr/>
          </p:nvSpPr>
          <p:spPr>
            <a:xfrm>
              <a:off x="5397853" y="326523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7596336" y="325536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…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96" name="Gerade Verbindung mit Pfeil 95"/>
            <p:cNvCxnSpPr/>
            <p:nvPr/>
          </p:nvCxnSpPr>
          <p:spPr bwMode="auto">
            <a:xfrm>
              <a:off x="5541660" y="3000891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mit Pfeil 96"/>
            <p:cNvCxnSpPr/>
            <p:nvPr/>
          </p:nvCxnSpPr>
          <p:spPr bwMode="auto">
            <a:xfrm>
              <a:off x="8405202" y="3000891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Rechteck 97"/>
            <p:cNvSpPr/>
            <p:nvPr/>
          </p:nvSpPr>
          <p:spPr bwMode="auto">
            <a:xfrm>
              <a:off x="4483213" y="5495558"/>
              <a:ext cx="2160241" cy="52573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0 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0.5 </a:t>
              </a:r>
              <a:r>
                <a:rPr kumimoji="0" lang="de-DE" sz="16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→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def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/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1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 smtClean="0">
                  <a:solidFill>
                    <a:schemeClr val="tx2"/>
                  </a:solidFill>
                  <a:latin typeface="Arial" charset="0"/>
                </a:rPr>
                <a:t>pert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. 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hteck 98"/>
            <p:cNvSpPr/>
            <p:nvPr/>
          </p:nvSpPr>
          <p:spPr bwMode="auto">
            <a:xfrm>
              <a:off x="6787470" y="5243530"/>
              <a:ext cx="2249026" cy="921774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 0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kumimoji="0" lang="el-GR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α</a:t>
              </a:r>
              <a:r>
                <a:rPr kumimoji="0" lang="de-DE" sz="1400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n,m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&lt; 0.25 </a:t>
              </a:r>
              <a:r>
                <a:rPr kumimoji="0" lang="de-DE" sz="16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→ </a:t>
              </a:r>
              <a:r>
                <a:rPr kumimoji="0" lang="de-DE" sz="1400" b="0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pert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. 1</a:t>
              </a:r>
              <a:b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0.25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0.75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 smtClean="0">
                  <a:solidFill>
                    <a:schemeClr val="tx2"/>
                  </a:solidFill>
                  <a:latin typeface="Arial" charset="0"/>
                </a:rPr>
                <a:t>def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.</a:t>
              </a:r>
              <a:b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0.75 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≤ </a:t>
              </a:r>
              <a:r>
                <a:rPr lang="el-GR" sz="1400" dirty="0">
                  <a:solidFill>
                    <a:schemeClr val="tx2"/>
                  </a:solidFill>
                  <a:latin typeface="Arial" charset="0"/>
                </a:rPr>
                <a:t>α</a:t>
              </a:r>
              <a:r>
                <a:rPr lang="de-DE" sz="1400" baseline="-25000" dirty="0" err="1">
                  <a:solidFill>
                    <a:schemeClr val="tx2"/>
                  </a:solidFill>
                  <a:latin typeface="Arial" charset="0"/>
                </a:rPr>
                <a:t>n,m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 &lt; 1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de-DE" sz="1600" dirty="0">
                  <a:solidFill>
                    <a:schemeClr val="tx2"/>
                  </a:solidFill>
                  <a:latin typeface="Arial" charset="0"/>
                </a:rPr>
                <a:t>→ </a:t>
              </a:r>
              <a:r>
                <a:rPr lang="de-DE" sz="1400" dirty="0" err="1">
                  <a:solidFill>
                    <a:schemeClr val="tx2"/>
                  </a:solidFill>
                  <a:latin typeface="Arial" charset="0"/>
                </a:rPr>
                <a:t>pert</a:t>
              </a:r>
              <a:r>
                <a:rPr lang="de-DE" sz="1400" dirty="0">
                  <a:solidFill>
                    <a:schemeClr val="tx2"/>
                  </a:solidFill>
                  <a:latin typeface="Arial" charset="0"/>
                </a:rPr>
                <a:t>. </a:t>
              </a:r>
              <a:r>
                <a:rPr lang="de-DE" sz="1400" dirty="0" smtClean="0">
                  <a:solidFill>
                    <a:schemeClr val="tx2"/>
                  </a:solidFill>
                  <a:latin typeface="Arial" charset="0"/>
                </a:rPr>
                <a:t>2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Gerade Verbindung 100"/>
            <p:cNvCxnSpPr>
              <a:stCxn id="92" idx="1"/>
            </p:cNvCxnSpPr>
            <p:nvPr/>
          </p:nvCxnSpPr>
          <p:spPr bwMode="auto">
            <a:xfrm flipH="1">
              <a:off x="5557318" y="3814207"/>
              <a:ext cx="4163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mit Pfeil 104"/>
            <p:cNvCxnSpPr>
              <a:endCxn id="98" idx="0"/>
            </p:cNvCxnSpPr>
            <p:nvPr/>
          </p:nvCxnSpPr>
          <p:spPr bwMode="auto">
            <a:xfrm>
              <a:off x="5562214" y="3814207"/>
              <a:ext cx="1120" cy="16813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/>
          </p:nvCxnSpPr>
          <p:spPr bwMode="auto">
            <a:xfrm>
              <a:off x="7557884" y="3814207"/>
              <a:ext cx="332425" cy="44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mit Pfeil 109"/>
            <p:cNvCxnSpPr/>
            <p:nvPr/>
          </p:nvCxnSpPr>
          <p:spPr bwMode="auto">
            <a:xfrm>
              <a:off x="7903594" y="3805818"/>
              <a:ext cx="8389" cy="14293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" name="Textfeld 126"/>
            <p:cNvSpPr txBox="1"/>
            <p:nvPr/>
          </p:nvSpPr>
          <p:spPr>
            <a:xfrm rot="16200000">
              <a:off x="4581873" y="4283224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 smtClean="0">
                  <a:solidFill>
                    <a:schemeClr val="tx2"/>
                  </a:solidFill>
                </a:rPr>
                <a:t>1 </a:t>
              </a:r>
              <a:r>
                <a:rPr lang="de-DE" sz="1400" i="1" dirty="0" err="1" smtClean="0">
                  <a:solidFill>
                    <a:schemeClr val="tx2"/>
                  </a:solidFill>
                </a:rPr>
                <a:t>perturbation</a:t>
              </a:r>
              <a:endParaRPr lang="de-DE" sz="1400" i="1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 rot="16200000">
              <a:off x="7390185" y="435523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chemeClr val="tx2"/>
                  </a:solidFill>
                </a:rPr>
                <a:t>2</a:t>
              </a:r>
              <a:r>
                <a:rPr lang="de-DE" sz="1400" i="1" dirty="0" smtClean="0">
                  <a:solidFill>
                    <a:schemeClr val="tx2"/>
                  </a:solidFill>
                </a:rPr>
                <a:t> </a:t>
              </a:r>
              <a:r>
                <a:rPr lang="de-DE" sz="1400" i="1" dirty="0" err="1" smtClean="0">
                  <a:solidFill>
                    <a:schemeClr val="tx2"/>
                  </a:solidFill>
                </a:rPr>
                <a:t>perturbations</a:t>
              </a:r>
              <a:endParaRPr lang="de-DE" sz="14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6" name="Textfeld 135"/>
          <p:cNvSpPr txBox="1"/>
          <p:nvPr/>
        </p:nvSpPr>
        <p:spPr>
          <a:xfrm rot="16200000">
            <a:off x="2716297" y="1773089"/>
            <a:ext cx="20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solidFill>
                  <a:schemeClr val="tx2"/>
                </a:solidFill>
              </a:rPr>
              <a:t>ICON-LAM-EPS</a:t>
            </a:r>
            <a:endParaRPr lang="de-DE" b="1" i="1" dirty="0">
              <a:solidFill>
                <a:schemeClr val="tx2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 rot="16200000">
            <a:off x="2093302" y="4225444"/>
            <a:ext cx="325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rgbClr val="FF0000"/>
                </a:solidFill>
              </a:rPr>
              <a:t>within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the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model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5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323528" y="1106155"/>
            <a:ext cx="30799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Scheme for</a:t>
            </a: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parameter perturbations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4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5" grpId="0" animBg="1"/>
      <p:bldP spid="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8506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First (partial) ICON-D2-EPS experiment </a:t>
            </a:r>
            <a:endParaRPr lang="en-GB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395288" y="1783849"/>
            <a:ext cx="8425184" cy="3154710"/>
          </a:xfr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boundary conditions: forecasts of ICON-EU-EPS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p</a:t>
            </a:r>
            <a:r>
              <a:rPr lang="en-GB" sz="1800" dirty="0" smtClean="0">
                <a:solidFill>
                  <a:schemeClr val="tx2"/>
                </a:solidFill>
              </a:rPr>
              <a:t>erturbed physics (randomized parameter selection)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accent6"/>
                </a:solidFill>
              </a:rPr>
              <a:t>NO perturbation of </a:t>
            </a:r>
            <a:r>
              <a:rPr lang="en-GB" sz="1800" dirty="0">
                <a:solidFill>
                  <a:schemeClr val="accent6"/>
                </a:solidFill>
              </a:rPr>
              <a:t>i</a:t>
            </a:r>
            <a:r>
              <a:rPr lang="en-GB" sz="1800" dirty="0" smtClean="0">
                <a:solidFill>
                  <a:schemeClr val="accent6"/>
                </a:solidFill>
              </a:rPr>
              <a:t>nitial conditions </a:t>
            </a:r>
            <a:r>
              <a:rPr lang="en-GB" sz="1800" dirty="0" smtClean="0">
                <a:solidFill>
                  <a:srgbClr val="FF0000"/>
                </a:solidFill>
              </a:rPr>
              <a:t/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(all members start from interpolated operational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ICON-EU 3-hourly forecast which implies ‘no </a:t>
            </a:r>
            <a:r>
              <a:rPr lang="en-GB" sz="1800" dirty="0" err="1" smtClean="0">
                <a:solidFill>
                  <a:schemeClr val="tx2"/>
                </a:solidFill>
              </a:rPr>
              <a:t>assimiliation</a:t>
            </a:r>
            <a:r>
              <a:rPr lang="en-GB" sz="1800" dirty="0" smtClean="0">
                <a:solidFill>
                  <a:schemeClr val="tx2"/>
                </a:solidFill>
              </a:rPr>
              <a:t>’)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22</a:t>
            </a:r>
            <a:r>
              <a:rPr lang="en-GB" sz="1800" baseline="30000" dirty="0" smtClean="0">
                <a:solidFill>
                  <a:schemeClr val="tx2"/>
                </a:solidFill>
              </a:rPr>
              <a:t>nd</a:t>
            </a:r>
            <a:r>
              <a:rPr lang="en-GB" sz="1800" dirty="0" smtClean="0">
                <a:solidFill>
                  <a:schemeClr val="tx2"/>
                </a:solidFill>
              </a:rPr>
              <a:t> April – 23</a:t>
            </a:r>
            <a:r>
              <a:rPr lang="en-GB" sz="1800" baseline="30000" dirty="0" smtClean="0">
                <a:solidFill>
                  <a:schemeClr val="tx2"/>
                </a:solidFill>
              </a:rPr>
              <a:t>rd</a:t>
            </a:r>
            <a:r>
              <a:rPr lang="en-GB" sz="1800" dirty="0" smtClean="0">
                <a:solidFill>
                  <a:schemeClr val="tx2"/>
                </a:solidFill>
              </a:rPr>
              <a:t> May </a:t>
            </a:r>
            <a:r>
              <a:rPr lang="en-GB" sz="1800" dirty="0" smtClean="0">
                <a:solidFill>
                  <a:schemeClr val="tx2"/>
                </a:solidFill>
              </a:rPr>
              <a:t>2019</a:t>
            </a:r>
            <a:endParaRPr lang="en-GB" sz="18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00 and 12 UTC runs to 27 hours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20 members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57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379214" cy="55145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379214" cy="4541407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i="1" dirty="0">
                <a:solidFill>
                  <a:schemeClr val="tx2"/>
                </a:solidFill>
              </a:rPr>
              <a:t>r</a:t>
            </a:r>
            <a:r>
              <a:rPr lang="en-GB" sz="2400" b="1" i="1" dirty="0" smtClean="0">
                <a:solidFill>
                  <a:schemeClr val="tx2"/>
                </a:solidFill>
              </a:rPr>
              <a:t>elative</a:t>
            </a:r>
            <a:r>
              <a:rPr lang="en-GB" sz="2400" b="1" dirty="0" smtClean="0">
                <a:solidFill>
                  <a:schemeClr val="tx2"/>
                </a:solidFill>
              </a:rPr>
              <a:t> change in CRPS</a:t>
            </a:r>
            <a:br>
              <a:rPr lang="en-GB" sz="2400" b="1" dirty="0" smtClean="0">
                <a:solidFill>
                  <a:schemeClr val="tx2"/>
                </a:solidFill>
              </a:rPr>
            </a:br>
            <a:r>
              <a:rPr lang="en-GB" sz="2400" b="1" dirty="0" smtClean="0">
                <a:solidFill>
                  <a:srgbClr val="00CC00"/>
                </a:solidFill>
              </a:rPr>
              <a:t>ICON-D2-EPS </a:t>
            </a:r>
            <a:r>
              <a:rPr lang="en-GB" sz="2400" b="1" dirty="0" smtClean="0">
                <a:solidFill>
                  <a:schemeClr val="tx2"/>
                </a:solidFill>
              </a:rPr>
              <a:t>or </a:t>
            </a:r>
            <a:r>
              <a:rPr lang="en-GB" sz="2400" b="1" dirty="0" smtClean="0">
                <a:solidFill>
                  <a:srgbClr val="FF0000"/>
                </a:solidFill>
              </a:rPr>
              <a:t>COSMO-D2-EPS </a:t>
            </a:r>
            <a:r>
              <a:rPr lang="en-GB" sz="2400" b="1" dirty="0" smtClean="0">
                <a:solidFill>
                  <a:schemeClr val="tx2"/>
                </a:solidFill>
              </a:rPr>
              <a:t>better</a:t>
            </a:r>
            <a:endParaRPr lang="en-GB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75656" y="258374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dew</a:t>
            </a:r>
            <a:r>
              <a:rPr lang="de-DE" sz="1600" dirty="0" smtClean="0"/>
              <a:t> </a:t>
            </a:r>
            <a:r>
              <a:rPr lang="de-DE" sz="1600" dirty="0" err="1" smtClean="0"/>
              <a:t>point</a:t>
            </a:r>
            <a:r>
              <a:rPr lang="de-DE" sz="1600" dirty="0" smtClean="0"/>
              <a:t> </a:t>
            </a:r>
            <a:r>
              <a:rPr lang="de-DE" sz="1600" dirty="0" err="1" smtClean="0"/>
              <a:t>temp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68561" y="365587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temp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475656" y="470652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10m wind </a:t>
            </a:r>
            <a:r>
              <a:rPr lang="de-DE" sz="1600" dirty="0" err="1" smtClean="0"/>
              <a:t>speed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1475656" y="470387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10m wind </a:t>
            </a:r>
            <a:r>
              <a:rPr lang="de-DE" sz="1600" dirty="0" err="1" smtClean="0"/>
              <a:t>speed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1475656" y="577600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h</a:t>
            </a:r>
            <a:r>
              <a:rPr lang="de-DE" sz="1600" dirty="0" err="1" smtClean="0"/>
              <a:t>ourly</a:t>
            </a:r>
            <a:r>
              <a:rPr lang="de-DE" sz="1600" dirty="0" smtClean="0"/>
              <a:t> </a:t>
            </a:r>
            <a:r>
              <a:rPr lang="de-DE" sz="1600" dirty="0" err="1" smtClean="0"/>
              <a:t>precip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5868144" y="256490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10m wind </a:t>
            </a:r>
            <a:r>
              <a:rPr lang="de-DE" sz="1600" dirty="0" err="1" smtClean="0"/>
              <a:t>gusts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5857511" y="365587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5796136" y="470409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global </a:t>
            </a:r>
            <a:r>
              <a:rPr lang="de-DE" sz="1600" dirty="0" err="1" smtClean="0"/>
              <a:t>radiation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38866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Bias and RMSE for 00 UTC </a:t>
            </a:r>
            <a:r>
              <a:rPr lang="en-GB" sz="2400" b="1" dirty="0" smtClean="0">
                <a:solidFill>
                  <a:schemeClr val="tx2"/>
                </a:solidFill>
              </a:rPr>
              <a:t>runs (EPS mean)</a:t>
            </a:r>
            <a:r>
              <a:rPr lang="en-GB" sz="2400" b="1" dirty="0" smtClean="0">
                <a:solidFill>
                  <a:schemeClr val="tx2"/>
                </a:solidFill>
              </a:rPr>
              <a:t/>
            </a:r>
            <a:br>
              <a:rPr lang="en-GB" sz="2400" b="1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256"/>
            <a:ext cx="9143999" cy="39394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703878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dew</a:t>
            </a:r>
            <a:r>
              <a:rPr lang="de-DE" sz="1600" dirty="0" smtClean="0"/>
              <a:t> </a:t>
            </a:r>
            <a:r>
              <a:rPr lang="de-DE" sz="1600" dirty="0" err="1" smtClean="0"/>
              <a:t>point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6" y="4703878"/>
            <a:ext cx="171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temperature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716016" y="4703878"/>
            <a:ext cx="159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mtClean="0"/>
              <a:t>wind </a:t>
            </a:r>
            <a:r>
              <a:rPr lang="de-DE" sz="1600" dirty="0" err="1" smtClean="0"/>
              <a:t>direct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56176" y="470409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wind </a:t>
            </a:r>
            <a:r>
              <a:rPr lang="de-DE" sz="1600" dirty="0" err="1" smtClean="0"/>
              <a:t>gusts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398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ICON-D2-EPS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7959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COSMO-D2-EPS</a:t>
            </a:r>
            <a:endParaRPr lang="de-DE" b="1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467544" y="2708920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2515667" y="2513148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4572000" y="2899066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6651606" y="3322488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3414555" y="5445224"/>
            <a:ext cx="4901861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tx2"/>
                </a:solidFill>
              </a:rPr>
              <a:t>Very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similar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to</a:t>
            </a:r>
            <a:r>
              <a:rPr lang="de-DE" b="1" dirty="0" smtClean="0">
                <a:solidFill>
                  <a:schemeClr val="tx2"/>
                </a:solidFill>
              </a:rPr>
              <a:t> score </a:t>
            </a:r>
            <a:r>
              <a:rPr lang="de-DE" b="1" dirty="0" err="1" smtClean="0">
                <a:solidFill>
                  <a:schemeClr val="tx2"/>
                </a:solidFill>
              </a:rPr>
              <a:t>differences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between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deterministic</a:t>
            </a:r>
            <a:r>
              <a:rPr lang="de-DE" b="1" dirty="0" smtClean="0">
                <a:solidFill>
                  <a:schemeClr val="tx2"/>
                </a:solidFill>
              </a:rPr>
              <a:t> ICON-D2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COSMO-D2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69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Bias and RMSE for 12 UTC </a:t>
            </a:r>
            <a:r>
              <a:rPr lang="en-GB" sz="2400" b="1" dirty="0">
                <a:solidFill>
                  <a:schemeClr val="tx2"/>
                </a:solidFill>
              </a:rPr>
              <a:t>runs (EPS mean)</a:t>
            </a:r>
            <a:r>
              <a:rPr lang="en-GB" sz="2400" b="1" dirty="0" smtClean="0">
                <a:solidFill>
                  <a:schemeClr val="tx2"/>
                </a:solidFill>
              </a:rPr>
              <a:t/>
            </a:r>
            <a:br>
              <a:rPr lang="en-GB" sz="2400" b="1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256"/>
            <a:ext cx="9143999" cy="393948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703878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dew</a:t>
            </a:r>
            <a:r>
              <a:rPr lang="de-DE" sz="1600" dirty="0" smtClean="0"/>
              <a:t> </a:t>
            </a:r>
            <a:r>
              <a:rPr lang="de-DE" sz="1600" dirty="0" err="1" smtClean="0"/>
              <a:t>point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6" y="4703878"/>
            <a:ext cx="171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temperature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716016" y="4703878"/>
            <a:ext cx="159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mtClean="0"/>
              <a:t>wind </a:t>
            </a:r>
            <a:r>
              <a:rPr lang="de-DE" sz="1600" dirty="0" err="1" smtClean="0"/>
              <a:t>direct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56176" y="470409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wind </a:t>
            </a:r>
            <a:r>
              <a:rPr lang="de-DE" sz="1600" dirty="0" err="1" smtClean="0"/>
              <a:t>gusts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398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ICON-D2-EPS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7959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COSMO-D2-EPS</a:t>
            </a:r>
            <a:endParaRPr lang="de-DE" b="1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467544" y="2795180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2515667" y="2504522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4572000" y="2942196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6651606" y="3322488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3414555" y="5445224"/>
            <a:ext cx="4901861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tx2"/>
                </a:solidFill>
              </a:rPr>
              <a:t>Very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similar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to</a:t>
            </a:r>
            <a:r>
              <a:rPr lang="de-DE" b="1" dirty="0" smtClean="0">
                <a:solidFill>
                  <a:schemeClr val="tx2"/>
                </a:solidFill>
              </a:rPr>
              <a:t> score </a:t>
            </a:r>
            <a:r>
              <a:rPr lang="de-DE" b="1" dirty="0" err="1" smtClean="0">
                <a:solidFill>
                  <a:schemeClr val="tx2"/>
                </a:solidFill>
              </a:rPr>
              <a:t>differences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between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deterministic</a:t>
            </a:r>
            <a:r>
              <a:rPr lang="de-DE" b="1" dirty="0" smtClean="0">
                <a:solidFill>
                  <a:schemeClr val="tx2"/>
                </a:solidFill>
              </a:rPr>
              <a:t> ICON-D2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COSMO-D2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05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Bias and RMSE for 00 UTC </a:t>
            </a:r>
            <a:r>
              <a:rPr lang="en-GB" sz="2400" b="1" dirty="0">
                <a:solidFill>
                  <a:schemeClr val="tx2"/>
                </a:solidFill>
              </a:rPr>
              <a:t>runs (EPS mean)</a:t>
            </a:r>
            <a:r>
              <a:rPr lang="en-GB" sz="2400" b="1" dirty="0" smtClean="0">
                <a:solidFill>
                  <a:schemeClr val="tx2"/>
                </a:solidFill>
              </a:rPr>
              <a:t/>
            </a:r>
            <a:br>
              <a:rPr lang="en-GB" sz="2400" b="1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256"/>
            <a:ext cx="9143999" cy="393948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703878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</a:t>
            </a:r>
            <a:r>
              <a:rPr lang="de-DE" sz="1600" dirty="0" err="1" smtClean="0"/>
              <a:t>precip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693173" y="3645024"/>
            <a:ext cx="17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global</a:t>
            </a:r>
            <a:br>
              <a:rPr lang="de-DE" sz="1600" dirty="0" smtClean="0"/>
            </a:br>
            <a:r>
              <a:rPr lang="de-DE" sz="1600" dirty="0" err="1" smtClean="0"/>
              <a:t>radiation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427984" y="4703878"/>
            <a:ext cx="188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total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56176" y="470409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398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ICON-D2-EPS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7959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COSMO-D2-EPS</a:t>
            </a:r>
            <a:endParaRPr lang="de-DE" b="1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467544" y="2657164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2515667" y="2961700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4572000" y="3313114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6651606" y="2144482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3414555" y="5445224"/>
            <a:ext cx="4901861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tx2"/>
                </a:solidFill>
              </a:rPr>
              <a:t>Very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similar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to</a:t>
            </a:r>
            <a:r>
              <a:rPr lang="de-DE" b="1" dirty="0" smtClean="0">
                <a:solidFill>
                  <a:schemeClr val="tx2"/>
                </a:solidFill>
              </a:rPr>
              <a:t> score </a:t>
            </a:r>
            <a:r>
              <a:rPr lang="de-DE" b="1" dirty="0" err="1" smtClean="0">
                <a:solidFill>
                  <a:schemeClr val="tx2"/>
                </a:solidFill>
              </a:rPr>
              <a:t>differences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between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deterministic</a:t>
            </a:r>
            <a:r>
              <a:rPr lang="de-DE" b="1" dirty="0" smtClean="0">
                <a:solidFill>
                  <a:schemeClr val="tx2"/>
                </a:solidFill>
              </a:rPr>
              <a:t> ICON-D2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COSMO-D2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Bias and RMSE for 12 UTC </a:t>
            </a:r>
            <a:r>
              <a:rPr lang="en-GB" sz="2400" b="1" dirty="0">
                <a:solidFill>
                  <a:schemeClr val="tx2"/>
                </a:solidFill>
              </a:rPr>
              <a:t>runs (EPS mean)</a:t>
            </a:r>
            <a:r>
              <a:rPr lang="en-GB" sz="2400" b="1" dirty="0" smtClean="0">
                <a:solidFill>
                  <a:schemeClr val="tx2"/>
                </a:solidFill>
              </a:rPr>
              <a:t/>
            </a:r>
            <a:br>
              <a:rPr lang="en-GB" sz="2400" b="1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9256"/>
            <a:ext cx="9143997" cy="393948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703878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</a:t>
            </a:r>
            <a:r>
              <a:rPr lang="de-DE" sz="1600" dirty="0" err="1" smtClean="0"/>
              <a:t>precip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627784" y="4500409"/>
            <a:ext cx="17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global</a:t>
            </a:r>
            <a:br>
              <a:rPr lang="de-DE" sz="1600" dirty="0" smtClean="0"/>
            </a:br>
            <a:r>
              <a:rPr lang="de-DE" sz="1600" dirty="0" err="1" smtClean="0"/>
              <a:t>radiation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427984" y="4703878"/>
            <a:ext cx="188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total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56176" y="470409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398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ICON-D2-EPS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7959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COSMO-D2-EPS</a:t>
            </a:r>
            <a:endParaRPr lang="de-DE" b="1" dirty="0"/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467544" y="2639912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2515667" y="3056586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4572000" y="3313114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6642980" y="2273872"/>
            <a:ext cx="176830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3414555" y="5445224"/>
            <a:ext cx="4901861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tx2"/>
                </a:solidFill>
              </a:rPr>
              <a:t>Very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similar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to</a:t>
            </a:r>
            <a:r>
              <a:rPr lang="de-DE" b="1" dirty="0" smtClean="0">
                <a:solidFill>
                  <a:schemeClr val="tx2"/>
                </a:solidFill>
              </a:rPr>
              <a:t> score </a:t>
            </a:r>
            <a:r>
              <a:rPr lang="de-DE" b="1" dirty="0" err="1" smtClean="0">
                <a:solidFill>
                  <a:schemeClr val="tx2"/>
                </a:solidFill>
              </a:rPr>
              <a:t>differences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between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deterministic</a:t>
            </a:r>
            <a:r>
              <a:rPr lang="de-DE" b="1" dirty="0" smtClean="0">
                <a:solidFill>
                  <a:schemeClr val="tx2"/>
                </a:solidFill>
              </a:rPr>
              <a:t> ICON-D2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COSMO-D2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83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" y="3103464"/>
            <a:ext cx="9144000" cy="24260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4260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19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EPS spread for 00 UTC runs</a:t>
            </a:r>
            <a:br>
              <a:rPr lang="en-GB" sz="2400" b="1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5398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ICON-D2-EPS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7959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COSMO-D2-EPS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4703878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</a:t>
            </a:r>
            <a:r>
              <a:rPr lang="de-DE" sz="1600" dirty="0" err="1" smtClean="0"/>
              <a:t>precip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627784" y="4500409"/>
            <a:ext cx="17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global</a:t>
            </a:r>
            <a:br>
              <a:rPr lang="de-DE" sz="1600" dirty="0" smtClean="0"/>
            </a:br>
            <a:r>
              <a:rPr lang="de-DE" sz="1600" dirty="0" err="1" smtClean="0"/>
              <a:t>radiation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27984" y="4703878"/>
            <a:ext cx="188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total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156176" y="470409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170886" y="2874202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dew</a:t>
            </a:r>
            <a:r>
              <a:rPr lang="de-DE" sz="1600" dirty="0" smtClean="0"/>
              <a:t> </a:t>
            </a:r>
            <a:r>
              <a:rPr lang="de-DE" sz="1600" dirty="0" err="1" smtClean="0"/>
              <a:t>point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547150" y="2874202"/>
            <a:ext cx="171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temperature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4707390" y="2874202"/>
            <a:ext cx="159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mtClean="0"/>
              <a:t>wind </a:t>
            </a:r>
            <a:r>
              <a:rPr lang="de-DE" sz="1600" dirty="0" err="1" smtClean="0"/>
              <a:t>direct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6147550" y="2874422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wind </a:t>
            </a:r>
            <a:r>
              <a:rPr lang="de-DE" sz="1600" dirty="0" err="1" smtClean="0"/>
              <a:t>gusts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09785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6" b="6267"/>
          <a:stretch/>
        </p:blipFill>
        <p:spPr>
          <a:xfrm>
            <a:off x="4659465" y="2376000"/>
            <a:ext cx="4484535" cy="371729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847345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de-DE" sz="2000" b="1" u="sng" kern="0" dirty="0" smtClean="0">
                <a:solidFill>
                  <a:srgbClr val="2D4B9B"/>
                </a:solidFill>
                <a:latin typeface="Arial"/>
              </a:rPr>
              <a:t>ICON-D2-EPS (under development)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 ~ 2.1 km icosahedral grid, 65 vertical levels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>
                <a:solidFill>
                  <a:srgbClr val="2D4B9B"/>
                </a:solidFill>
                <a:latin typeface="Arial"/>
              </a:rPr>
              <a:t>c</a:t>
            </a: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an be interpolated to the rotated </a:t>
            </a:r>
            <a:r>
              <a:rPr lang="en-US" altLang="de-DE" b="1" kern="0" dirty="0" err="1" smtClean="0">
                <a:solidFill>
                  <a:srgbClr val="2D4B9B"/>
                </a:solidFill>
                <a:latin typeface="Arial"/>
              </a:rPr>
              <a:t>lat-lon</a:t>
            </a: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 grid of COSMO-D2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20 members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00, 03, 06, 09, 12, 15, 18, 21 UTC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27 hours (45 hours for 03 UTC)</a:t>
            </a:r>
            <a:br>
              <a:rPr lang="en-US" altLang="de-DE" b="1" kern="0" dirty="0" smtClean="0">
                <a:solidFill>
                  <a:srgbClr val="2D4B9B"/>
                </a:solidFill>
                <a:latin typeface="Arial"/>
              </a:rPr>
            </a:b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		</a:t>
            </a:r>
            <a:r>
              <a:rPr lang="en-US" altLang="de-DE" i="1" kern="0" dirty="0" smtClean="0">
                <a:solidFill>
                  <a:srgbClr val="2D4B9B"/>
                </a:solidFill>
                <a:latin typeface="Arial"/>
              </a:rPr>
              <a:t>(planned</a:t>
            </a:r>
            <a:r>
              <a:rPr lang="en-US" altLang="de-DE" i="1" kern="0" dirty="0" smtClean="0">
                <a:solidFill>
                  <a:srgbClr val="2D4B9B"/>
                </a:solidFill>
                <a:latin typeface="Arial"/>
              </a:rPr>
              <a:t>: 48 </a:t>
            </a:r>
            <a:r>
              <a:rPr lang="en-US" altLang="de-DE" i="1" kern="0" dirty="0" smtClean="0">
                <a:solidFill>
                  <a:srgbClr val="2D4B9B"/>
                </a:solidFill>
                <a:latin typeface="Arial"/>
              </a:rPr>
              <a:t>hours)</a:t>
            </a:r>
            <a:endParaRPr lang="en-US" altLang="de-DE" i="1" kern="0" dirty="0" smtClean="0">
              <a:solidFill>
                <a:srgbClr val="2D4B9B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perturbation of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BC 	      (ICON-EU-EPS)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physics   (randomized pert.)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>
                <a:solidFill>
                  <a:srgbClr val="2D4B9B"/>
                </a:solidFill>
              </a:rPr>
              <a:t>IC 	      (KENDA)         </a:t>
            </a:r>
            <a:endParaRPr lang="en-US" altLang="de-DE" b="1" kern="0" dirty="0" smtClean="0">
              <a:solidFill>
                <a:srgbClr val="2D4B9B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pre-operational: October 2019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operational in Q4 2020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de-DE" b="1" i="1" kern="0" dirty="0" smtClean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1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" y="3103464"/>
            <a:ext cx="9143999" cy="24260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24260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EPS spread for 12 UTC runs</a:t>
            </a:r>
            <a:br>
              <a:rPr lang="en-GB" sz="2400" b="1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5398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ICON-D2-EPS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7959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COSMO-D2-EPS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4703878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</a:t>
            </a:r>
            <a:r>
              <a:rPr lang="de-DE" sz="1600" dirty="0" err="1" smtClean="0"/>
              <a:t>precip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627784" y="4500409"/>
            <a:ext cx="17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global</a:t>
            </a:r>
            <a:br>
              <a:rPr lang="de-DE" sz="1600" dirty="0" smtClean="0"/>
            </a:br>
            <a:r>
              <a:rPr lang="de-DE" sz="1600" dirty="0" err="1" smtClean="0"/>
              <a:t>radiation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27984" y="4703878"/>
            <a:ext cx="188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total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156176" y="470409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170886" y="2874202"/>
            <a:ext cx="20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dew</a:t>
            </a:r>
            <a:r>
              <a:rPr lang="de-DE" sz="1600" dirty="0" smtClean="0"/>
              <a:t> </a:t>
            </a:r>
            <a:r>
              <a:rPr lang="de-DE" sz="1600" dirty="0" err="1" smtClean="0"/>
              <a:t>point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547150" y="2874202"/>
            <a:ext cx="171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2m </a:t>
            </a:r>
            <a:r>
              <a:rPr lang="de-DE" sz="1600" dirty="0" err="1" smtClean="0"/>
              <a:t>temperature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4707390" y="2874202"/>
            <a:ext cx="159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mtClean="0"/>
              <a:t>wind </a:t>
            </a:r>
            <a:r>
              <a:rPr lang="de-DE" sz="1600" dirty="0" err="1" smtClean="0"/>
              <a:t>direct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6147550" y="2874422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hourly</a:t>
            </a:r>
            <a:r>
              <a:rPr lang="de-DE" sz="1600" dirty="0" smtClean="0"/>
              <a:t> wind </a:t>
            </a:r>
            <a:r>
              <a:rPr lang="de-DE" sz="1600" dirty="0" err="1" smtClean="0"/>
              <a:t>gusts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63381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2" y="3217919"/>
            <a:ext cx="7480404" cy="24260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7" y="1052736"/>
            <a:ext cx="7480404" cy="24260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606" y="921858"/>
            <a:ext cx="850659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BSS 00 and 12 UTC</a:t>
            </a: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53987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ICON-D2-EPS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57959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COSMO-D2-EPS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011709" y="278092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1h-gusts  &gt; 10 m/s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1840" y="278092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1h-gusts  &gt; 15 m/s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5220072" y="2780928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1h-gusts  &gt; 5 m/s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5220072" y="4962654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1h-precip  &gt; 2mm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3131840" y="4962654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1h-precip  &gt; 1 mm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1011709" y="4962654"/>
            <a:ext cx="226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1h- </a:t>
            </a:r>
            <a:r>
              <a:rPr lang="de-DE" sz="1600" dirty="0" err="1" smtClean="0"/>
              <a:t>precip</a:t>
            </a:r>
            <a:r>
              <a:rPr lang="de-DE" sz="1600" dirty="0" smtClean="0"/>
              <a:t>  &gt; 0.1 mm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55687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8506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Next </a:t>
            </a:r>
            <a:r>
              <a:rPr lang="de-DE" sz="2400" b="1" dirty="0" err="1" smtClean="0">
                <a:solidFill>
                  <a:schemeClr val="tx2"/>
                </a:solidFill>
              </a:rPr>
              <a:t>steps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395288" y="1886747"/>
            <a:ext cx="8425184" cy="3619452"/>
          </a:xfr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Combine BC and physics perturbations with KENDA for ICON-D2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autumn/late 2019 : pre-operational suite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Q4 of 2020 : operational start of ICON-LAM-EPS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alternative/complementary: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model for the model error (“EM-scheme”)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alternative/complementary</a:t>
            </a:r>
            <a:r>
              <a:rPr lang="en-GB" sz="1800" dirty="0" smtClean="0">
                <a:solidFill>
                  <a:schemeClr val="tx2"/>
                </a:solidFill>
              </a:rPr>
              <a:t>: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stochastic representation of shallow convection (physics group)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alternative/complementary</a:t>
            </a:r>
            <a:r>
              <a:rPr lang="en-GB" sz="1800" dirty="0" smtClean="0">
                <a:solidFill>
                  <a:schemeClr val="tx2"/>
                </a:solidFill>
              </a:rPr>
              <a:t>: …….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1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6088" y="1256854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>
              <a:defRPr/>
            </a:pPr>
            <a:r>
              <a:rPr lang="de-DE" sz="2400" b="1" dirty="0" smtClean="0">
                <a:solidFill>
                  <a:srgbClr val="2D4B9B"/>
                </a:solidFill>
              </a:rPr>
              <a:t>EM-</a:t>
            </a:r>
            <a:r>
              <a:rPr lang="de-DE" sz="2400" b="1" dirty="0" err="1" smtClean="0">
                <a:solidFill>
                  <a:srgbClr val="2D4B9B"/>
                </a:solidFill>
              </a:rPr>
              <a:t>scheme</a:t>
            </a:r>
            <a:r>
              <a:rPr lang="de-DE" sz="2400" b="1" dirty="0" smtClean="0">
                <a:solidFill>
                  <a:srgbClr val="2D4B9B"/>
                </a:solidFill>
              </a:rPr>
              <a:t>  </a:t>
            </a:r>
            <a:r>
              <a:rPr lang="de-DE" sz="2400" i="1" dirty="0">
                <a:solidFill>
                  <a:srgbClr val="2D4B9B"/>
                </a:solidFill>
              </a:rPr>
              <a:t> </a:t>
            </a:r>
            <a:r>
              <a:rPr lang="de-DE" sz="2400" i="1" dirty="0" err="1" smtClean="0">
                <a:solidFill>
                  <a:srgbClr val="2D4B9B"/>
                </a:solidFill>
              </a:rPr>
              <a:t>model</a:t>
            </a:r>
            <a:r>
              <a:rPr lang="de-DE" sz="2400" i="1" dirty="0" smtClean="0">
                <a:solidFill>
                  <a:srgbClr val="2D4B9B"/>
                </a:solidFill>
              </a:rPr>
              <a:t> </a:t>
            </a:r>
            <a:r>
              <a:rPr lang="de-DE" sz="2400" i="1" dirty="0" err="1" smtClean="0">
                <a:solidFill>
                  <a:srgbClr val="2D4B9B"/>
                </a:solidFill>
              </a:rPr>
              <a:t>for</a:t>
            </a:r>
            <a:r>
              <a:rPr lang="de-DE" sz="2400" i="1" dirty="0" smtClean="0">
                <a:solidFill>
                  <a:srgbClr val="2D4B9B"/>
                </a:solidFill>
              </a:rPr>
              <a:t> </a:t>
            </a:r>
            <a:r>
              <a:rPr lang="de-DE" sz="2400" i="1" dirty="0" err="1" smtClean="0">
                <a:solidFill>
                  <a:srgbClr val="2D4B9B"/>
                </a:solidFill>
              </a:rPr>
              <a:t>the</a:t>
            </a:r>
            <a:r>
              <a:rPr lang="de-DE" sz="2400" i="1" dirty="0" smtClean="0">
                <a:solidFill>
                  <a:srgbClr val="2D4B9B"/>
                </a:solidFill>
              </a:rPr>
              <a:t> </a:t>
            </a:r>
            <a:r>
              <a:rPr lang="de-DE" sz="2400" i="1" dirty="0" err="1" smtClean="0">
                <a:solidFill>
                  <a:srgbClr val="2D4B9B"/>
                </a:solidFill>
              </a:rPr>
              <a:t>model</a:t>
            </a:r>
            <a:r>
              <a:rPr lang="de-DE" sz="2400" i="1" dirty="0" smtClean="0">
                <a:solidFill>
                  <a:srgbClr val="2D4B9B"/>
                </a:solidFill>
              </a:rPr>
              <a:t> </a:t>
            </a:r>
            <a:r>
              <a:rPr lang="de-DE" sz="2400" i="1" dirty="0" err="1" smtClean="0">
                <a:solidFill>
                  <a:srgbClr val="2D4B9B"/>
                </a:solidFill>
              </a:rPr>
              <a:t>error</a:t>
            </a:r>
            <a:r>
              <a:rPr lang="de-DE" sz="2400" i="1" dirty="0">
                <a:solidFill>
                  <a:srgbClr val="2D4B9B"/>
                </a:solidFill>
              </a:rPr>
              <a:t> </a:t>
            </a:r>
            <a:r>
              <a:rPr lang="de-DE" sz="2000" i="1" dirty="0" smtClean="0">
                <a:solidFill>
                  <a:srgbClr val="2D4B9B"/>
                </a:solidFill>
              </a:rPr>
              <a:t>(E. Machulskaya)</a:t>
            </a:r>
            <a:endParaRPr lang="de-DE" sz="2000" i="1" dirty="0">
              <a:solidFill>
                <a:srgbClr val="2D4B9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060848"/>
                <a:ext cx="8640959" cy="2601931"/>
              </a:xfr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de-DE" dirty="0" smtClean="0">
                    <a:solidFill>
                      <a:schemeClr val="tx2"/>
                    </a:solidFill>
                  </a:rPr>
                  <a:t>       </a:t>
                </a:r>
                <a:r>
                  <a:rPr lang="de-DE" sz="2400" dirty="0" smtClean="0">
                    <a:solidFill>
                      <a:srgbClr val="2D4B9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𝜕𝜓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400" i="1">
                                    <a:solidFill>
                                      <a:srgbClr val="2D4B9B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2400" i="1">
                                    <a:solidFill>
                                      <a:srgbClr val="2D4B9B"/>
                                    </a:solidFill>
                                    <a:latin typeface="Cambria Math"/>
                                    <a:ea typeface="Cambria Math"/>
                                  </a:rPr>
                                  <m:t>𝜕𝜓</m:t>
                                </m:r>
                              </m:num>
                              <m:den>
                                <m:r>
                                  <a:rPr lang="de-DE" sz="2400" i="1">
                                    <a:solidFill>
                                      <a:srgbClr val="2D4B9B"/>
                                    </a:solidFill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de-DE" sz="2400" i="1">
                                    <a:solidFill>
                                      <a:srgbClr val="2D4B9B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de-DE" sz="2400">
                            <a:solidFill>
                              <a:srgbClr val="2D4B9B"/>
                            </a:solidFill>
                            <a:latin typeface="Cambria Math"/>
                          </a:rPr>
                          <m:t>det</m:t>
                        </m:r>
                      </m:sub>
                    </m:sSub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</a:rPr>
                      <m:t>+</m:t>
                    </m:r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𝜂</m:t>
                    </m:r>
                    <m:d>
                      <m:dPr>
                        <m:ctrlP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400" dirty="0">
                    <a:solidFill>
                      <a:srgbClr val="2D4B9B"/>
                    </a:solidFill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𝜕𝜂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𝛾𝜂</m:t>
                    </m:r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𝛾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0" smtClean="0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de-DE" sz="2400" b="0" i="1" smtClean="0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sz="2400" i="1" smtClean="0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𝛻</m:t>
                    </m:r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de-DE" sz="2400" b="0" i="1" smtClean="0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de-DE" sz="2400" i="1">
                        <a:solidFill>
                          <a:srgbClr val="2D4B9B"/>
                        </a:solidFill>
                        <a:latin typeface="Cambria Math"/>
                        <a:ea typeface="Cambria Math"/>
                      </a:rPr>
                      <m:t>𝜎𝜉</m:t>
                    </m:r>
                    <m:d>
                      <m:dPr>
                        <m:ctrlP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2D4B9B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b="1" dirty="0" smtClean="0">
                    <a:solidFill>
                      <a:schemeClr val="tx2"/>
                    </a:solidFill>
                  </a:rPr>
                  <a:t/>
                </a:r>
                <a:br>
                  <a:rPr lang="de-DE" b="1" dirty="0" smtClean="0">
                    <a:solidFill>
                      <a:schemeClr val="tx2"/>
                    </a:solidFill>
                  </a:rPr>
                </a:br>
                <a:endParaRPr lang="de-DE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de-DE" sz="2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 :</m:t>
                    </m:r>
                  </m:oMath>
                </a14:m>
                <a:r>
                  <a:rPr lang="de-D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prognostic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 variables (T, QV, U, V)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b="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de-DE" sz="2000" b="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de-DE" sz="2000" b="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sz="2000" b="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2000" dirty="0" smtClean="0">
                    <a:solidFill>
                      <a:schemeClr val="tx2"/>
                    </a:solidFill>
                  </a:rPr>
                  <a:t>: noise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field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 /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model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error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,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correlated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 in time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space</a:t>
                </a:r>
                <a:endParaRPr lang="de-DE" sz="20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de-DE" sz="2000" dirty="0">
                    <a:solidFill>
                      <a:schemeClr val="tx2"/>
                    </a:solidFill>
                  </a:rPr>
                  <a:t>𝜉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000" b="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Gaussian</a:t>
                </a:r>
                <a:r>
                  <a:rPr lang="de-D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tx2"/>
                    </a:solidFill>
                  </a:rPr>
                  <a:t>noise</a:t>
                </a:r>
                <a:endParaRPr lang="de-DE" sz="20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de-DE" sz="2000" dirty="0" smtClean="0">
                    <a:solidFill>
                      <a:schemeClr val="tx2"/>
                    </a:solidFill>
                  </a:rPr>
                  <a:t>𝜎, </a:t>
                </a:r>
                <a:r>
                  <a:rPr lang="de-DE" sz="2000" dirty="0" smtClean="0">
                    <a:solidFill>
                      <a:schemeClr val="tx2"/>
                    </a:solidFill>
                    <a:latin typeface="+mj-lt"/>
                  </a:rPr>
                  <a:t>𝛾</a:t>
                </a:r>
                <a:r>
                  <a:rPr lang="de-DE" sz="2000" dirty="0">
                    <a:solidFill>
                      <a:schemeClr val="tx2"/>
                    </a:solidFill>
                    <a:latin typeface="+mj-lt"/>
                  </a:rPr>
                  <a:t>, </a:t>
                </a:r>
                <a:r>
                  <a:rPr lang="de-DE" sz="2000" dirty="0" smtClean="0">
                    <a:solidFill>
                      <a:schemeClr val="tx2"/>
                    </a:solidFill>
                    <a:latin typeface="+mj-lt"/>
                  </a:rPr>
                  <a:t>𝜆: </a:t>
                </a:r>
                <a:r>
                  <a:rPr lang="en-US" sz="2000" dirty="0" smtClean="0">
                    <a:solidFill>
                      <a:schemeClr val="tx2"/>
                    </a:solidFill>
                    <a:latin typeface="+mj-lt"/>
                  </a:rPr>
                  <a:t>standard </a:t>
                </a:r>
                <a:r>
                  <a:rPr lang="en-US" sz="2000" dirty="0">
                    <a:solidFill>
                      <a:schemeClr val="tx2"/>
                    </a:solidFill>
                    <a:latin typeface="+mj-lt"/>
                  </a:rPr>
                  <a:t>deviation and spatial and temporal </a:t>
                </a:r>
                <a:r>
                  <a:rPr lang="en-US" sz="2000" dirty="0" smtClean="0">
                    <a:solidFill>
                      <a:schemeClr val="tx2"/>
                    </a:solidFill>
                    <a:latin typeface="+mj-lt"/>
                  </a:rPr>
                  <a:t>correlation</a:t>
                </a:r>
                <a:endParaRPr lang="en-US" sz="200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060848"/>
                <a:ext cx="8640959" cy="2601931"/>
              </a:xfrm>
              <a:blipFill rotWithShape="1">
                <a:blip r:embed="rId2"/>
                <a:stretch>
                  <a:fillRect l="-1763" b="-63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31813" y="4905870"/>
                <a:ext cx="8075240" cy="1227516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rgbClr val="2D4B9B"/>
                    </a:solidFill>
                  </a:rPr>
                  <a:t>𝛾, 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𝜆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and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𝜎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are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weather-dependent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and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are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derived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from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past</a:t>
                </a:r>
                <a:r>
                  <a:rPr lang="de-DE" sz="2000" dirty="0">
                    <a:solidFill>
                      <a:srgbClr val="2D4B9B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2D4B9B"/>
                    </a:solidFill>
                  </a:rPr>
                  <a:t>data</a:t>
                </a:r>
                <a:r>
                  <a:rPr lang="de-DE" dirty="0">
                    <a:solidFill>
                      <a:srgbClr val="2D4B9B"/>
                    </a:solidFill>
                  </a:rPr>
                  <a:t/>
                </a:r>
                <a:br>
                  <a:rPr lang="de-DE" dirty="0">
                    <a:solidFill>
                      <a:srgbClr val="2D4B9B"/>
                    </a:solidFill>
                  </a:rPr>
                </a:br>
                <a:endParaRPr lang="de-DE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de-DE" sz="2000" dirty="0" smtClean="0">
                    <a:solidFill>
                      <a:srgbClr val="2D4B9B"/>
                    </a:solidFill>
                    <a:ea typeface="Cambria Math"/>
                  </a:rPr>
                  <a:t>Potential </a:t>
                </a:r>
                <a:r>
                  <a:rPr lang="de-DE" sz="2000" dirty="0" err="1" smtClean="0">
                    <a:solidFill>
                      <a:srgbClr val="2D4B9B"/>
                    </a:solidFill>
                    <a:ea typeface="Cambria Math"/>
                  </a:rPr>
                  <a:t>predictors</a:t>
                </a:r>
                <a:r>
                  <a:rPr lang="de-DE" sz="2000" dirty="0">
                    <a:solidFill>
                      <a:srgbClr val="2D4B9B"/>
                    </a:solidFill>
                    <a:ea typeface="Cambria Math"/>
                  </a:rPr>
                  <a:t> </a:t>
                </a:r>
                <a:r>
                  <a:rPr lang="de-DE" sz="2000" dirty="0" smtClean="0">
                    <a:solidFill>
                      <a:srgbClr val="2D4B9B"/>
                    </a:solidFill>
                    <a:ea typeface="Cambria Math"/>
                  </a:rPr>
                  <a:t>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i="1" smtClean="0">
                            <a:solidFill>
                              <a:srgbClr val="2D4B9B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i="1" smtClean="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e-DE" sz="2000" smtClean="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de-DE" sz="2000" b="0" i="1" smtClean="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𝑇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e-DE" sz="2000" smtClean="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de-DE" sz="2000" b="0" i="1" smtClean="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000" dirty="0" smtClean="0">
                    <a:solidFill>
                      <a:srgbClr val="2D4B9B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i="1">
                            <a:solidFill>
                              <a:srgbClr val="2D4B9B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rgbClr val="2D4B9B"/>
                            </a:solidFill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de-DE" sz="2000" dirty="0">
                    <a:solidFill>
                      <a:srgbClr val="2D4B9B"/>
                    </a:solidFill>
                  </a:rPr>
                  <a:t>,</a:t>
                </a:r>
                <a:r>
                  <a:rPr lang="de-DE" sz="2000" dirty="0" smtClean="0">
                    <a:solidFill>
                      <a:srgbClr val="2D4B9B"/>
                    </a:solidFill>
                  </a:rPr>
                  <a:t> cl.cover,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i="1">
                            <a:solidFill>
                              <a:srgbClr val="2D4B9B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i="1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e-DE" sz="200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de-DE" sz="2000" b="0" i="1" smtClean="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e-DE" sz="2000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de-DE" sz="2000" b="0" i="1">
                                <a:solidFill>
                                  <a:srgbClr val="2D4B9B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de-DE" sz="2000" dirty="0" smtClean="0">
                  <a:solidFill>
                    <a:srgbClr val="2D4B9B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4905870"/>
                <a:ext cx="8075240" cy="1227516"/>
              </a:xfrm>
              <a:prstGeom prst="rect">
                <a:avLst/>
              </a:prstGeom>
              <a:blipFill rotWithShape="1">
                <a:blip r:embed="rId3"/>
                <a:stretch>
                  <a:fillRect l="-602" t="-1463"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060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299695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Model </a:t>
            </a:r>
            <a:r>
              <a:rPr lang="de-DE" sz="2000" b="1" dirty="0" err="1" smtClean="0"/>
              <a:t>error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tendency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field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based</a:t>
            </a:r>
            <a:r>
              <a:rPr lang="de-DE" sz="2000" b="1" dirty="0" smtClean="0"/>
              <a:t> on </a:t>
            </a:r>
            <a:br>
              <a:rPr lang="de-DE" sz="2000" b="1" dirty="0" smtClean="0"/>
            </a:br>
            <a:r>
              <a:rPr lang="de-DE" sz="2000" b="1" dirty="0" smtClean="0"/>
              <a:t>1h-forecast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analysis</a:t>
            </a:r>
            <a:endParaRPr lang="de-DE" sz="2000" b="1" dirty="0" smtClean="0"/>
          </a:p>
          <a:p>
            <a:r>
              <a:rPr lang="de-DE" sz="2000" b="1" dirty="0" err="1" smtClean="0"/>
              <a:t>for</a:t>
            </a:r>
            <a:r>
              <a:rPr lang="de-DE" sz="2000" b="1" dirty="0" smtClean="0"/>
              <a:t> U(300m)</a:t>
            </a:r>
            <a:endParaRPr lang="de-DE" sz="2000" b="1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25" y="980728"/>
            <a:ext cx="5189239" cy="514119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15516" y="1844824"/>
            <a:ext cx="1764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w</a:t>
            </a:r>
            <a:r>
              <a:rPr lang="de-DE" sz="1400" dirty="0" err="1" smtClean="0"/>
              <a:t>ork</a:t>
            </a:r>
            <a:r>
              <a:rPr lang="de-DE" sz="1400" dirty="0" smtClean="0"/>
              <a:t> </a:t>
            </a:r>
            <a:r>
              <a:rPr lang="de-DE" sz="1400" dirty="0" err="1" smtClean="0"/>
              <a:t>done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:</a:t>
            </a:r>
          </a:p>
          <a:p>
            <a:r>
              <a:rPr lang="de-DE" sz="1400" dirty="0" smtClean="0"/>
              <a:t>Martin Sprengel</a:t>
            </a:r>
          </a:p>
          <a:p>
            <a:r>
              <a:rPr lang="de-DE" sz="1400" dirty="0" smtClean="0"/>
              <a:t>Tobias </a:t>
            </a:r>
            <a:r>
              <a:rPr lang="de-DE" sz="1400" dirty="0" err="1" smtClean="0"/>
              <a:t>Heppelmann</a:t>
            </a:r>
            <a:endParaRPr lang="de-DE" sz="1400" dirty="0"/>
          </a:p>
        </p:txBody>
      </p:sp>
      <p:pic>
        <p:nvPicPr>
          <p:cNvPr id="9" name="Picture 2" descr="M:\Gridcast\Logo_Gridc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016224" cy="5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00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23" y="3699328"/>
            <a:ext cx="4250054" cy="2682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888432" cy="246106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itel 2"/>
          <p:cNvSpPr>
            <a:spLocks noGrp="1"/>
          </p:cNvSpPr>
          <p:nvPr/>
        </p:nvSpPr>
        <p:spPr bwMode="auto">
          <a:xfrm>
            <a:off x="441793" y="836960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sz="1800" dirty="0" err="1"/>
              <a:t>Determine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</a:t>
            </a:r>
            <a:r>
              <a:rPr lang="de-DE" sz="1800" dirty="0" err="1" smtClean="0"/>
              <a:t>oefficients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SDE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13"/>
              <p:cNvSpPr txBox="1"/>
              <p:nvPr/>
            </p:nvSpPr>
            <p:spPr>
              <a:xfrm>
                <a:off x="1018105" y="4569721"/>
                <a:ext cx="2189895" cy="4434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𝜕𝜂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=−</m:t>
                      </m:r>
                      <m:r>
                        <a:rPr lang="de-DE" sz="1200" b="1" i="1" smtClean="0">
                          <a:latin typeface="Cambria Math"/>
                        </a:rPr>
                        <m:t>𝜸</m:t>
                      </m:r>
                      <m:r>
                        <a:rPr lang="de-DE" sz="1200" b="0" i="1" smtClean="0">
                          <a:latin typeface="Cambria Math"/>
                        </a:rPr>
                        <m:t>𝜂</m:t>
                      </m:r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r>
                        <a:rPr lang="de-DE" sz="1200" b="1" i="1" smtClean="0">
                          <a:latin typeface="Cambria Math"/>
                        </a:rPr>
                        <m:t>𝜸</m:t>
                      </m:r>
                      <m:r>
                        <a:rPr lang="de-DE" sz="1200" b="0" i="0" smtClean="0">
                          <a:latin typeface="Cambria Math"/>
                        </a:rPr>
                        <m:t>𝛻</m:t>
                      </m:r>
                      <m:r>
                        <a:rPr lang="de-DE" sz="1200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1" i="1" smtClean="0">
                                  <a:latin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de-DE" sz="1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sz="1200" b="0" i="0" smtClean="0">
                              <a:latin typeface="Cambria Math"/>
                            </a:rPr>
                            <m:t>𝛻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𝜂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r>
                        <a:rPr lang="de-DE" sz="1200" b="1" i="1" smtClean="0">
                          <a:latin typeface="Cambria Math"/>
                        </a:rPr>
                        <m:t>𝝈</m:t>
                      </m:r>
                      <m:r>
                        <m:rPr>
                          <m:sty m:val="p"/>
                        </m:rPr>
                        <a:rPr lang="de-DE" sz="1200" b="0" i="1" smtClean="0">
                          <a:latin typeface="Cambria Math"/>
                        </a:rPr>
                        <m:t>ξ</m:t>
                      </m:r>
                    </m:oMath>
                  </m:oMathPara>
                </a14:m>
                <a:endParaRPr lang="de-DE" sz="1100" b="0" dirty="0"/>
              </a:p>
            </p:txBody>
          </p:sp>
        </mc:Choice>
        <mc:Fallback xmlns="">
          <p:sp>
            <p:nvSpPr>
              <p:cNvPr id="10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05" y="4569721"/>
                <a:ext cx="2189895" cy="443455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EB94EF01-708C-4382-AF6C-53D50D095E32}"/>
              </a:ext>
            </a:extLst>
          </p:cNvPr>
          <p:cNvSpPr txBox="1"/>
          <p:nvPr/>
        </p:nvSpPr>
        <p:spPr>
          <a:xfrm>
            <a:off x="930590" y="5281463"/>
            <a:ext cx="33533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400" dirty="0" err="1" smtClean="0"/>
              <a:t>Example</a:t>
            </a:r>
            <a:r>
              <a:rPr lang="de-DE" sz="1400" dirty="0" smtClean="0"/>
              <a:t>: Zonal </a:t>
            </a:r>
            <a:r>
              <a:rPr lang="de-DE" sz="1400" dirty="0" err="1" smtClean="0"/>
              <a:t>surface</a:t>
            </a:r>
            <a:r>
              <a:rPr lang="de-DE" sz="1400" dirty="0" smtClean="0"/>
              <a:t> wind</a:t>
            </a:r>
            <a:endParaRPr lang="de-DE" dirty="0"/>
          </a:p>
        </p:txBody>
      </p:sp>
      <p:pic>
        <p:nvPicPr>
          <p:cNvPr id="14" name="Picture 2" descr="M:\Gridcast\Logo_Gridca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016224" cy="5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6360550" y="3619146"/>
            <a:ext cx="443698" cy="1815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23" y="1268760"/>
            <a:ext cx="4224909" cy="264737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92280" y="980728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Martin Sprengel</a:t>
            </a:r>
          </a:p>
          <a:p>
            <a:r>
              <a:rPr lang="de-DE" sz="1400" dirty="0" smtClean="0"/>
              <a:t>Tobias </a:t>
            </a:r>
            <a:r>
              <a:rPr lang="de-DE" sz="1400" dirty="0" err="1" smtClean="0"/>
              <a:t>Heppelmann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21700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Picture 2" descr="M:\Gridcast\Logo_Gridc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016224" cy="5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896" y="1106155"/>
            <a:ext cx="8506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First </a:t>
            </a:r>
            <a:r>
              <a:rPr lang="de-DE" sz="2400" b="1" dirty="0" err="1" smtClean="0">
                <a:solidFill>
                  <a:schemeClr val="tx2"/>
                </a:solidFill>
              </a:rPr>
              <a:t>experiment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with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stochastic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model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395288" y="1660094"/>
            <a:ext cx="8425184" cy="4361194"/>
          </a:xfr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COSMO-D2-EPS with model for the model error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October 2018 ; only 03 </a:t>
            </a:r>
            <a:r>
              <a:rPr lang="en-GB" sz="1800" dirty="0">
                <a:solidFill>
                  <a:schemeClr val="tx2"/>
                </a:solidFill>
              </a:rPr>
              <a:t>UTC runs to 45 hours </a:t>
            </a:r>
            <a:endParaRPr lang="en-GB" sz="18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perturbations </a:t>
            </a:r>
            <a:r>
              <a:rPr lang="el-GR" sz="1800" i="1" dirty="0" smtClean="0">
                <a:solidFill>
                  <a:schemeClr val="tx2"/>
                </a:solidFill>
              </a:rPr>
              <a:t>η</a:t>
            </a:r>
            <a:r>
              <a:rPr lang="en-GB" sz="1800" dirty="0" smtClean="0">
                <a:solidFill>
                  <a:schemeClr val="tx2"/>
                </a:solidFill>
              </a:rPr>
              <a:t> too large leading to</a:t>
            </a:r>
          </a:p>
          <a:p>
            <a:pPr lvl="1">
              <a:spcAft>
                <a:spcPts val="600"/>
              </a:spcAft>
            </a:pPr>
            <a:r>
              <a:rPr lang="en-GB" sz="1800" dirty="0" smtClean="0">
                <a:solidFill>
                  <a:schemeClr val="tx2"/>
                </a:solidFill>
              </a:rPr>
              <a:t>too large </a:t>
            </a:r>
            <a:r>
              <a:rPr lang="en-GB" sz="1800" dirty="0" smtClean="0">
                <a:solidFill>
                  <a:schemeClr val="tx2"/>
                </a:solidFill>
              </a:rPr>
              <a:t>EPS spread</a:t>
            </a:r>
            <a:endParaRPr lang="en-GB" sz="1800" dirty="0" smtClean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sz="1800" dirty="0" smtClean="0">
                <a:solidFill>
                  <a:schemeClr val="tx2"/>
                </a:solidFill>
              </a:rPr>
              <a:t>worse verification scores</a:t>
            </a:r>
          </a:p>
          <a:p>
            <a:pPr lvl="1">
              <a:spcAft>
                <a:spcPts val="600"/>
              </a:spcAft>
            </a:pPr>
            <a:r>
              <a:rPr lang="en-GB" sz="1800" dirty="0" smtClean="0">
                <a:solidFill>
                  <a:schemeClr val="tx2"/>
                </a:solidFill>
              </a:rPr>
              <a:t>possibly numerical </a:t>
            </a:r>
            <a:r>
              <a:rPr lang="en-GB" sz="1800" dirty="0" smtClean="0">
                <a:solidFill>
                  <a:schemeClr val="tx2"/>
                </a:solidFill>
              </a:rPr>
              <a:t>instabilities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p</a:t>
            </a:r>
            <a:r>
              <a:rPr lang="en-GB" sz="1800" dirty="0" smtClean="0">
                <a:solidFill>
                  <a:schemeClr val="tx2"/>
                </a:solidFill>
              </a:rPr>
              <a:t>roblems possibly linked to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temporal scale differences between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parameter estimation and application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(large tendencies too often)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topic of current work 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32231"/>
            <a:ext cx="3888432" cy="246106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092280" y="980728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Martin Sprengel</a:t>
            </a:r>
          </a:p>
          <a:p>
            <a:r>
              <a:rPr lang="de-DE" sz="1400" dirty="0" smtClean="0"/>
              <a:t>Tobias </a:t>
            </a:r>
            <a:r>
              <a:rPr lang="de-DE" sz="1400" dirty="0" err="1" smtClean="0"/>
              <a:t>Heppelmann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21700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27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Picture 2" descr="M:\Gridcast\Logo_Gridc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016224" cy="5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896" y="1106155"/>
            <a:ext cx="8506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Next </a:t>
            </a:r>
            <a:r>
              <a:rPr lang="de-DE" sz="2400" b="1" dirty="0" err="1" smtClean="0">
                <a:solidFill>
                  <a:schemeClr val="tx2"/>
                </a:solidFill>
              </a:rPr>
              <a:t>steps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for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the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stochastic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model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for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the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model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error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395288" y="1886747"/>
            <a:ext cx="8425184" cy="1671227"/>
          </a:xfr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f</a:t>
            </a:r>
            <a:r>
              <a:rPr lang="en-GB" sz="1800" dirty="0" smtClean="0">
                <a:solidFill>
                  <a:schemeClr val="tx2"/>
                </a:solidFill>
              </a:rPr>
              <a:t>urther research on the implementation approach (COSMO-D2-EPS)</a:t>
            </a:r>
            <a:endParaRPr lang="en-GB" sz="18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implementation in ICON for ICON-(EU)-EPS (20/40km)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ICON-EPS </a:t>
            </a:r>
            <a:r>
              <a:rPr lang="en-GB" sz="1800" dirty="0">
                <a:solidFill>
                  <a:schemeClr val="tx2"/>
                </a:solidFill>
              </a:rPr>
              <a:t>e</a:t>
            </a:r>
            <a:r>
              <a:rPr lang="en-GB" sz="1800" dirty="0" smtClean="0">
                <a:solidFill>
                  <a:schemeClr val="tx2"/>
                </a:solidFill>
              </a:rPr>
              <a:t>xperiment </a:t>
            </a:r>
            <a:r>
              <a:rPr lang="en-GB" sz="1800" dirty="0" smtClean="0">
                <a:solidFill>
                  <a:schemeClr val="tx2"/>
                </a:solidFill>
              </a:rPr>
              <a:t>for October 2018 ; only 03 </a:t>
            </a:r>
            <a:r>
              <a:rPr lang="en-GB" sz="1800" dirty="0">
                <a:solidFill>
                  <a:schemeClr val="tx2"/>
                </a:solidFill>
              </a:rPr>
              <a:t>UTC runs to 45 hours </a:t>
            </a:r>
            <a:endParaRPr lang="en-GB" sz="18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Different “regimes” for the suitable parameters (e.g. land/sea)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  <p:pic>
        <p:nvPicPr>
          <p:cNvPr id="9" name="Picture 2" descr="\\Client\G$\theppelm\rplots\bin_quant\summary\summary_lambda_2018010100_2018013000_lt00_06_dt06_NH_all_land_ocean_T_U_QV_V_90_ana_CG_wi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96525"/>
            <a:ext cx="7983326" cy="2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C8BDE9-1E1B-42DD-9673-AA5A2275C91F}"/>
              </a:ext>
            </a:extLst>
          </p:cNvPr>
          <p:cNvSpPr txBox="1"/>
          <p:nvPr/>
        </p:nvSpPr>
        <p:spPr>
          <a:xfrm>
            <a:off x="1359018" y="3979186"/>
            <a:ext cx="306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ICON-EPS Member 1</a:t>
            </a:r>
          </a:p>
          <a:p>
            <a:r>
              <a:rPr lang="de-DE" sz="1600" dirty="0" smtClean="0"/>
              <a:t>40km</a:t>
            </a:r>
            <a:endParaRPr lang="de-DE" dirty="0"/>
          </a:p>
        </p:txBody>
      </p:sp>
      <p:sp>
        <p:nvSpPr>
          <p:cNvPr id="11" name="Textfeld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C8BDE9-1E1B-42DD-9673-AA5A2275C91F}"/>
              </a:ext>
            </a:extLst>
          </p:cNvPr>
          <p:cNvSpPr txBox="1"/>
          <p:nvPr/>
        </p:nvSpPr>
        <p:spPr>
          <a:xfrm>
            <a:off x="4968044" y="3979101"/>
            <a:ext cx="306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ICON-EPS Member 1</a:t>
            </a:r>
          </a:p>
          <a:p>
            <a:r>
              <a:rPr lang="de-DE" sz="1600" dirty="0" smtClean="0"/>
              <a:t>40km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4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148D507-2BA3-4A3C-81DD-D0954AFB24BA}"/>
                  </a:ext>
                </a:extLst>
              </p:cNvPr>
              <p:cNvSpPr txBox="1"/>
              <p:nvPr/>
            </p:nvSpPr>
            <p:spPr>
              <a:xfrm>
                <a:off x="4343957" y="4669043"/>
                <a:ext cx="456086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latin typeface="Cambria Math"/>
                            </a:rPr>
                            <m:t>𝝀</m:t>
                          </m:r>
                        </m:e>
                        <m:sup>
                          <m:r>
                            <a:rPr lang="de-DE" sz="1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b="1" dirty="0"/>
              </a:p>
            </p:txBody>
          </p:sp>
        </mc:Choice>
        <mc:Fallback>
          <p:sp>
            <p:nvSpPr>
              <p:cNvPr id="12" name="Textfeld 40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C148D507-2BA3-4A3C-81DD-D0954AFB2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957" y="4669043"/>
                <a:ext cx="456086" cy="344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4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148D507-2BA3-4A3C-81DD-D0954AFB24BA}"/>
                  </a:ext>
                </a:extLst>
              </p:cNvPr>
              <p:cNvSpPr txBox="1"/>
              <p:nvPr/>
            </p:nvSpPr>
            <p:spPr>
              <a:xfrm>
                <a:off x="722912" y="4669043"/>
                <a:ext cx="456086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latin typeface="Cambria Math"/>
                            </a:rPr>
                            <m:t>𝝀</m:t>
                          </m:r>
                        </m:e>
                        <m:sup>
                          <m:r>
                            <a:rPr lang="de-DE" sz="1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b="1" dirty="0"/>
              </a:p>
            </p:txBody>
          </p:sp>
        </mc:Choice>
        <mc:Fallback>
          <p:sp>
            <p:nvSpPr>
              <p:cNvPr id="13" name="Textfeld 40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C148D507-2BA3-4A3C-81DD-D0954AFB2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2" y="4669043"/>
                <a:ext cx="456086" cy="344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344308" y="3193812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Martin Sprengel</a:t>
            </a:r>
          </a:p>
          <a:p>
            <a:r>
              <a:rPr lang="de-DE" sz="1400" dirty="0" smtClean="0"/>
              <a:t>Tobias </a:t>
            </a:r>
            <a:r>
              <a:rPr lang="de-DE" sz="1400" dirty="0" err="1" smtClean="0"/>
              <a:t>Heppelmann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00578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6" b="6267"/>
          <a:stretch/>
        </p:blipFill>
        <p:spPr>
          <a:xfrm>
            <a:off x="4659465" y="2376000"/>
            <a:ext cx="4484535" cy="371729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847345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de-DE" sz="2000" b="1" u="sng" kern="0" dirty="0" smtClean="0">
                <a:solidFill>
                  <a:srgbClr val="2D4B9B"/>
                </a:solidFill>
                <a:latin typeface="Arial"/>
              </a:rPr>
              <a:t>ICON-D2-EPS (under development)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 ~ 2.1 km icosahedral grid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>
                <a:solidFill>
                  <a:srgbClr val="2D4B9B"/>
                </a:solidFill>
              </a:rPr>
              <a:t>can be interpolated to the rotated </a:t>
            </a:r>
            <a:r>
              <a:rPr lang="en-US" altLang="de-DE" b="1" kern="0" dirty="0" err="1">
                <a:solidFill>
                  <a:srgbClr val="2D4B9B"/>
                </a:solidFill>
              </a:rPr>
              <a:t>lat-lon</a:t>
            </a:r>
            <a:r>
              <a:rPr lang="en-US" altLang="de-DE" b="1" kern="0" dirty="0">
                <a:solidFill>
                  <a:srgbClr val="2D4B9B"/>
                </a:solidFill>
              </a:rPr>
              <a:t> grid of COSMO-D2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20 members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00, 03, 06, 09, 12, 15, 18, 21 UTC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27 hours (45 hours for 03 UTC)</a:t>
            </a:r>
            <a:br>
              <a:rPr lang="en-US" altLang="de-DE" b="1" kern="0" dirty="0" smtClean="0">
                <a:solidFill>
                  <a:srgbClr val="2D4B9B"/>
                </a:solidFill>
                <a:latin typeface="Arial"/>
              </a:rPr>
            </a:br>
            <a:r>
              <a:rPr lang="en-US" altLang="de-DE" b="1" i="1" kern="0" dirty="0" smtClean="0">
                <a:solidFill>
                  <a:srgbClr val="2D4B9B"/>
                </a:solidFill>
                <a:latin typeface="Arial"/>
              </a:rPr>
              <a:t>planned: 48 hours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perturbation of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BC 	      (ICON-EU-EPS </a:t>
            </a:r>
            <a:r>
              <a:rPr lang="en-US" altLang="de-DE" b="1" kern="0" dirty="0">
                <a:solidFill>
                  <a:srgbClr val="00CC00"/>
                </a:solidFill>
                <a:sym typeface="Wingdings"/>
              </a:rPr>
              <a:t></a:t>
            </a: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)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physics   (randomized pert. </a:t>
            </a:r>
            <a:r>
              <a:rPr lang="en-US" altLang="de-DE" b="1" kern="0" dirty="0" smtClean="0">
                <a:solidFill>
                  <a:srgbClr val="00CC00"/>
                </a:solidFill>
                <a:latin typeface="Arial"/>
              </a:rPr>
              <a:t>(</a:t>
            </a:r>
            <a:r>
              <a:rPr lang="en-US" altLang="de-DE" b="1" kern="0" dirty="0" smtClean="0">
                <a:solidFill>
                  <a:srgbClr val="00CC00"/>
                </a:solidFill>
                <a:sym typeface="Wingdings"/>
              </a:rPr>
              <a:t>)</a:t>
            </a:r>
            <a:r>
              <a:rPr lang="en-US" altLang="de-DE" b="1" kern="0" dirty="0" smtClean="0">
                <a:solidFill>
                  <a:srgbClr val="2D4B9B"/>
                </a:solidFill>
                <a:sym typeface="Wingdings"/>
              </a:rPr>
              <a:t> </a:t>
            </a: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)</a:t>
            </a: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altLang="de-DE" b="1" kern="0" dirty="0">
                <a:solidFill>
                  <a:srgbClr val="2D4B9B"/>
                </a:solidFill>
              </a:rPr>
              <a:t>IC 	      (KENDA    </a:t>
            </a:r>
            <a:r>
              <a:rPr lang="en-US" altLang="de-DE" b="1" kern="0" dirty="0">
                <a:solidFill>
                  <a:srgbClr val="00CC00"/>
                </a:solidFill>
                <a:sym typeface="Wingdings"/>
              </a:rPr>
              <a:t></a:t>
            </a:r>
            <a:r>
              <a:rPr lang="en-US" altLang="de-DE" b="1" kern="0" dirty="0">
                <a:solidFill>
                  <a:schemeClr val="tx2"/>
                </a:solidFill>
                <a:sym typeface="Wingdings"/>
              </a:rPr>
              <a:t> /</a:t>
            </a:r>
            <a:r>
              <a:rPr lang="en-US" altLang="de-DE" b="1" kern="0" dirty="0">
                <a:solidFill>
                  <a:srgbClr val="FF0000"/>
                </a:solidFill>
                <a:sym typeface="Wingdings"/>
              </a:rPr>
              <a:t> </a:t>
            </a:r>
            <a:r>
              <a:rPr lang="en-US" altLang="de-DE" b="1" kern="0" dirty="0">
                <a:solidFill>
                  <a:schemeClr val="tx2"/>
                </a:solidFill>
                <a:sym typeface="Wingdings"/>
              </a:rPr>
              <a:t> /</a:t>
            </a:r>
            <a:r>
              <a:rPr lang="en-US" altLang="de-DE" b="1" kern="0" dirty="0">
                <a:solidFill>
                  <a:srgbClr val="FF0000"/>
                </a:solidFill>
                <a:sym typeface="Wingdings"/>
              </a:rPr>
              <a:t> </a:t>
            </a:r>
            <a:r>
              <a:rPr lang="en-US" altLang="de-DE" b="1" kern="0" dirty="0">
                <a:solidFill>
                  <a:schemeClr val="tx2"/>
                </a:solidFill>
                <a:sym typeface="Wingdings"/>
              </a:rPr>
              <a:t> / </a:t>
            </a:r>
            <a:r>
              <a:rPr lang="en-US" altLang="de-DE" b="1" kern="0" dirty="0">
                <a:solidFill>
                  <a:srgbClr val="00CC00"/>
                </a:solidFill>
                <a:sym typeface="Wingdings"/>
              </a:rPr>
              <a:t></a:t>
            </a:r>
            <a:r>
              <a:rPr lang="en-US" altLang="de-DE" b="1" kern="0" dirty="0">
                <a:solidFill>
                  <a:srgbClr val="2D4B9B"/>
                </a:solidFill>
              </a:rPr>
              <a:t>)         </a:t>
            </a:r>
            <a:endParaRPr lang="en-US" altLang="de-DE" b="1" kern="0" dirty="0" smtClean="0">
              <a:solidFill>
                <a:srgbClr val="2D4B9B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>
                <a:solidFill>
                  <a:srgbClr val="2D4B9B"/>
                </a:solidFill>
              </a:rPr>
              <a:t>pre-operational: October </a:t>
            </a:r>
            <a:r>
              <a:rPr lang="en-US" altLang="de-DE" b="1" kern="0" dirty="0" smtClean="0">
                <a:solidFill>
                  <a:srgbClr val="2D4B9B"/>
                </a:solidFill>
              </a:rPr>
              <a:t>2019</a:t>
            </a:r>
            <a:endParaRPr lang="en-US" altLang="de-DE" b="1" kern="0" dirty="0" smtClean="0">
              <a:solidFill>
                <a:srgbClr val="2D4B9B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kern="0" dirty="0" smtClean="0">
                <a:solidFill>
                  <a:srgbClr val="2D4B9B"/>
                </a:solidFill>
                <a:latin typeface="Arial"/>
              </a:rPr>
              <a:t>operational in Q4 2020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de-DE" b="1" i="1" kern="0" dirty="0" smtClean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1416186" y="4234648"/>
            <a:ext cx="3659870" cy="1282584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8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85065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COSMO-D2-EPS vs. ICON-LAM-EPS  </a:t>
            </a:r>
            <a:r>
              <a:rPr lang="de-DE" sz="2400" i="1" dirty="0" err="1" smtClean="0">
                <a:solidFill>
                  <a:schemeClr val="tx2"/>
                </a:solidFill>
              </a:rPr>
              <a:t>physics</a:t>
            </a:r>
            <a:r>
              <a:rPr lang="de-DE" sz="2400" i="1" dirty="0" smtClean="0">
                <a:solidFill>
                  <a:schemeClr val="tx2"/>
                </a:solidFill>
              </a:rPr>
              <a:t> (</a:t>
            </a:r>
            <a:r>
              <a:rPr lang="de-DE" sz="2400" i="1" dirty="0" err="1" smtClean="0">
                <a:solidFill>
                  <a:schemeClr val="tx2"/>
                </a:solidFill>
              </a:rPr>
              <a:t>perturbations</a:t>
            </a:r>
            <a:r>
              <a:rPr lang="de-DE" sz="2400" i="1" dirty="0" smtClean="0">
                <a:solidFill>
                  <a:schemeClr val="tx2"/>
                </a:solidFill>
              </a:rPr>
              <a:t>)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chemeClr val="tx2"/>
              </a:solidFill>
            </a:endParaRPr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395288" y="1847304"/>
            <a:ext cx="7921128" cy="43180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most aspects of physics parametrizations did not change substantially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many parameters can be perturbed analogously in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ICON-LAM-EPS as in COSMO-D2-EPS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(still, those parameters needed a tuning for optimization)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some parameters had to be adjusted to changes in the parametrization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(i.e. dependence of vertical diffusion on the Richardson number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affects the appropriate range of values for </a:t>
            </a:r>
            <a:r>
              <a:rPr lang="en-GB" sz="1800" dirty="0" err="1" smtClean="0">
                <a:solidFill>
                  <a:schemeClr val="tx2"/>
                </a:solidFill>
              </a:rPr>
              <a:t>tkhmin</a:t>
            </a:r>
            <a:r>
              <a:rPr lang="en-GB" sz="1800" dirty="0" smtClean="0">
                <a:solidFill>
                  <a:schemeClr val="tx2"/>
                </a:solidFill>
              </a:rPr>
              <a:t> / </a:t>
            </a:r>
            <a:r>
              <a:rPr lang="en-GB" sz="1800" dirty="0" err="1" smtClean="0">
                <a:solidFill>
                  <a:schemeClr val="tx2"/>
                </a:solidFill>
              </a:rPr>
              <a:t>tkmmin</a:t>
            </a:r>
            <a:r>
              <a:rPr lang="en-GB" sz="1800" dirty="0" smtClean="0">
                <a:solidFill>
                  <a:schemeClr val="tx2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few replacements of parameters due to changes in parametrizations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(radiation/cloud cover -&gt; i.e. </a:t>
            </a:r>
            <a:r>
              <a:rPr lang="en-GB" sz="1800" dirty="0" err="1" smtClean="0">
                <a:solidFill>
                  <a:schemeClr val="tx2"/>
                </a:solidFill>
              </a:rPr>
              <a:t>radqc_fact</a:t>
            </a:r>
            <a:r>
              <a:rPr lang="en-GB" sz="1800" dirty="0" smtClean="0">
                <a:solidFill>
                  <a:schemeClr val="tx2"/>
                </a:solidFill>
              </a:rPr>
              <a:t> vs. </a:t>
            </a:r>
            <a:r>
              <a:rPr lang="en-GB" sz="1800" dirty="0" err="1" smtClean="0">
                <a:solidFill>
                  <a:schemeClr val="tx2"/>
                </a:solidFill>
              </a:rPr>
              <a:t>box_liq</a:t>
            </a:r>
            <a:r>
              <a:rPr lang="en-GB" sz="1800" dirty="0" smtClean="0">
                <a:solidFill>
                  <a:schemeClr val="tx2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f</a:t>
            </a:r>
            <a:r>
              <a:rPr lang="en-GB" sz="1800" dirty="0" smtClean="0">
                <a:solidFill>
                  <a:schemeClr val="tx2"/>
                </a:solidFill>
              </a:rPr>
              <a:t>ew parameters added to perturbations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5" y="1106155"/>
            <a:ext cx="836257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COSMO-D2-EPS / </a:t>
            </a:r>
            <a:r>
              <a:rPr lang="de-DE" sz="2400" b="1" dirty="0" smtClean="0">
                <a:solidFill>
                  <a:srgbClr val="FF0000"/>
                </a:solidFill>
              </a:rPr>
              <a:t>ICON-LAM-EPS</a:t>
            </a:r>
            <a:r>
              <a:rPr lang="de-DE" sz="2400" b="1" dirty="0" smtClean="0">
                <a:solidFill>
                  <a:schemeClr val="tx2"/>
                </a:solidFill>
              </a:rPr>
              <a:t>   </a:t>
            </a:r>
            <a:r>
              <a:rPr lang="de-DE" sz="2400" i="1" dirty="0" err="1" smtClean="0">
                <a:solidFill>
                  <a:schemeClr val="tx2"/>
                </a:solidFill>
              </a:rPr>
              <a:t>perturbation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approach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chemeClr val="tx2"/>
              </a:solidFill>
            </a:endParaRPr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 bwMode="auto">
          <a:xfrm>
            <a:off x="8283575" y="6381750"/>
            <a:ext cx="4651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0" latinLnBrk="0" hangingPunct="0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5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395288" y="1826139"/>
            <a:ext cx="8748712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2-3 different values for each of </a:t>
            </a:r>
            <a:r>
              <a:rPr lang="en-GB" sz="1800" dirty="0" smtClean="0">
                <a:solidFill>
                  <a:schemeClr val="tx2"/>
                </a:solidFill>
              </a:rPr>
              <a:t>12 /</a:t>
            </a:r>
            <a:r>
              <a:rPr lang="en-GB" sz="1800" dirty="0" smtClean="0">
                <a:solidFill>
                  <a:srgbClr val="FF0000"/>
                </a:solidFill>
              </a:rPr>
              <a:t>17</a:t>
            </a:r>
            <a:r>
              <a:rPr lang="en-GB" sz="1800" dirty="0" smtClean="0">
                <a:solidFill>
                  <a:schemeClr val="tx2"/>
                </a:solidFill>
              </a:rPr>
              <a:t> parameters</a:t>
            </a:r>
            <a:endParaRPr lang="en-GB" sz="1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each parameter is perturbed in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exactly / </a:t>
            </a:r>
            <a:r>
              <a:rPr lang="en-GB" sz="1800" dirty="0" smtClean="0">
                <a:solidFill>
                  <a:srgbClr val="FF0000"/>
                </a:solidFill>
              </a:rPr>
              <a:t>statistically 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50% of the members of each model run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for each parameter </a:t>
            </a:r>
            <a:r>
              <a:rPr lang="en-GB" sz="1800" dirty="0" smtClean="0">
                <a:solidFill>
                  <a:schemeClr val="tx2"/>
                </a:solidFill>
              </a:rPr>
              <a:t>separately: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b="1" dirty="0" smtClean="0">
                <a:solidFill>
                  <a:schemeClr val="tx2"/>
                </a:solidFill>
              </a:rPr>
              <a:t>random </a:t>
            </a:r>
            <a:r>
              <a:rPr lang="en-GB" sz="1800" b="1" dirty="0">
                <a:solidFill>
                  <a:schemeClr val="tx2"/>
                </a:solidFill>
              </a:rPr>
              <a:t>selection </a:t>
            </a:r>
            <a:r>
              <a:rPr lang="en-GB" sz="1800" dirty="0">
                <a:solidFill>
                  <a:schemeClr val="tx2"/>
                </a:solidFill>
              </a:rPr>
              <a:t>of </a:t>
            </a:r>
            <a:r>
              <a:rPr lang="en-GB" sz="1800" dirty="0" smtClean="0">
                <a:solidFill>
                  <a:schemeClr val="tx2"/>
                </a:solidFill>
              </a:rPr>
              <a:t>members which are perturbed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(but different approaches for COSMO-D2-EPS / </a:t>
            </a:r>
            <a:r>
              <a:rPr lang="en-GB" sz="1800" dirty="0" smtClean="0">
                <a:solidFill>
                  <a:srgbClr val="FF0000"/>
                </a:solidFill>
              </a:rPr>
              <a:t>ICON-LAM-EPS</a:t>
            </a:r>
            <a:r>
              <a:rPr lang="en-GB" sz="1800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no restriction in the combination of perturbed parameters in a single member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>
                <a:solidFill>
                  <a:schemeClr val="tx2"/>
                </a:solidFill>
              </a:rPr>
              <a:t>(COSMO-D2-EPS / </a:t>
            </a:r>
            <a:r>
              <a:rPr lang="en-GB" sz="1800" dirty="0">
                <a:solidFill>
                  <a:srgbClr val="FF0000"/>
                </a:solidFill>
              </a:rPr>
              <a:t>ICON-LAM-EPS</a:t>
            </a:r>
            <a:r>
              <a:rPr lang="en-GB" sz="1800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random selection done independently for </a:t>
            </a:r>
            <a:r>
              <a:rPr lang="en-GB" sz="1800" dirty="0">
                <a:solidFill>
                  <a:schemeClr val="tx2"/>
                </a:solidFill>
              </a:rPr>
              <a:t>each forecast </a:t>
            </a:r>
            <a:r>
              <a:rPr lang="en-GB" sz="1800" dirty="0" smtClean="0">
                <a:solidFill>
                  <a:schemeClr val="tx2"/>
                </a:solidFill>
              </a:rPr>
              <a:t>start </a:t>
            </a:r>
            <a:r>
              <a:rPr lang="en-GB" sz="1800" dirty="0">
                <a:solidFill>
                  <a:schemeClr val="tx2"/>
                </a:solidFill>
              </a:rPr>
              <a:t/>
            </a:r>
            <a:br>
              <a:rPr lang="en-GB" sz="1800" dirty="0">
                <a:solidFill>
                  <a:schemeClr val="tx2"/>
                </a:solidFill>
              </a:rPr>
            </a:br>
            <a:r>
              <a:rPr lang="en-GB" sz="1800" dirty="0">
                <a:solidFill>
                  <a:schemeClr val="tx2"/>
                </a:solidFill>
              </a:rPr>
              <a:t>(COSMO-D2-EPS / </a:t>
            </a:r>
            <a:r>
              <a:rPr lang="en-GB" sz="1800" dirty="0">
                <a:solidFill>
                  <a:srgbClr val="FF0000"/>
                </a:solidFill>
              </a:rPr>
              <a:t>ICON-LAM-EPS</a:t>
            </a:r>
            <a:r>
              <a:rPr lang="en-GB" sz="1800" dirty="0">
                <a:solidFill>
                  <a:schemeClr val="tx2"/>
                </a:solidFill>
              </a:rPr>
              <a:t>)</a:t>
            </a:r>
            <a:endParaRPr lang="en-GB" sz="18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2"/>
                </a:solidFill>
              </a:rPr>
              <a:t>selected parameter values stay fixed over the forecast </a:t>
            </a:r>
            <a:r>
              <a:rPr lang="en-GB" sz="1800" dirty="0">
                <a:solidFill>
                  <a:schemeClr val="tx2"/>
                </a:solidFill>
              </a:rPr>
              <a:t>range</a:t>
            </a:r>
            <a:br>
              <a:rPr lang="en-GB" sz="1800" dirty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(COSMO-D2-EPS </a:t>
            </a:r>
            <a:r>
              <a:rPr lang="en-GB" sz="1800" dirty="0">
                <a:solidFill>
                  <a:schemeClr val="tx2"/>
                </a:solidFill>
              </a:rPr>
              <a:t>/ </a:t>
            </a:r>
            <a:r>
              <a:rPr lang="en-GB" sz="1800" dirty="0">
                <a:solidFill>
                  <a:srgbClr val="FF0000"/>
                </a:solidFill>
              </a:rPr>
              <a:t>ICON-LAM-EPS</a:t>
            </a:r>
            <a:r>
              <a:rPr lang="en-GB" sz="1800" dirty="0">
                <a:solidFill>
                  <a:schemeClr val="tx2"/>
                </a:solidFill>
              </a:rPr>
              <a:t>)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0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939487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475656" y="3013730"/>
            <a:ext cx="7560840" cy="1567398"/>
            <a:chOff x="1475656" y="3013730"/>
            <a:chExt cx="7560840" cy="1567398"/>
          </a:xfrm>
        </p:grpSpPr>
        <p:sp>
          <p:nvSpPr>
            <p:cNvPr id="3" name="Rechteck 2"/>
            <p:cNvSpPr/>
            <p:nvPr/>
          </p:nvSpPr>
          <p:spPr bwMode="auto">
            <a:xfrm>
              <a:off x="8316416" y="3013730"/>
              <a:ext cx="720080" cy="24155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Gerade Verbindung mit Pfeil 11"/>
            <p:cNvCxnSpPr>
              <a:stCxn id="3" idx="1"/>
            </p:cNvCxnSpPr>
            <p:nvPr/>
          </p:nvCxnSpPr>
          <p:spPr bwMode="auto">
            <a:xfrm flipH="1">
              <a:off x="1475656" y="3134506"/>
              <a:ext cx="6840760" cy="101457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mit Pfeil 13"/>
            <p:cNvCxnSpPr>
              <a:stCxn id="3" idx="1"/>
            </p:cNvCxnSpPr>
            <p:nvPr/>
          </p:nvCxnSpPr>
          <p:spPr bwMode="auto">
            <a:xfrm flipH="1">
              <a:off x="1475656" y="3134506"/>
              <a:ext cx="6840760" cy="14466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mit Pfeil 15"/>
            <p:cNvCxnSpPr>
              <a:stCxn id="3" idx="1"/>
            </p:cNvCxnSpPr>
            <p:nvPr/>
          </p:nvCxnSpPr>
          <p:spPr bwMode="auto">
            <a:xfrm flipH="1">
              <a:off x="3419872" y="3134506"/>
              <a:ext cx="4896544" cy="50728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>
              <a:stCxn id="3" idx="1"/>
            </p:cNvCxnSpPr>
            <p:nvPr/>
          </p:nvCxnSpPr>
          <p:spPr bwMode="auto">
            <a:xfrm flipH="1">
              <a:off x="3635896" y="3134506"/>
              <a:ext cx="4680520" cy="7985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mit Pfeil 19"/>
            <p:cNvCxnSpPr>
              <a:stCxn id="3" idx="1"/>
            </p:cNvCxnSpPr>
            <p:nvPr/>
          </p:nvCxnSpPr>
          <p:spPr bwMode="auto">
            <a:xfrm flipH="1">
              <a:off x="5436096" y="3134506"/>
              <a:ext cx="2880320" cy="7985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mit Pfeil 21"/>
            <p:cNvCxnSpPr>
              <a:stCxn id="3" idx="1"/>
            </p:cNvCxnSpPr>
            <p:nvPr/>
          </p:nvCxnSpPr>
          <p:spPr bwMode="auto">
            <a:xfrm flipH="1">
              <a:off x="5292080" y="3134506"/>
              <a:ext cx="3024336" cy="12305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uppieren 38"/>
          <p:cNvGrpSpPr/>
          <p:nvPr/>
        </p:nvGrpSpPr>
        <p:grpSpPr>
          <a:xfrm>
            <a:off x="827584" y="3933056"/>
            <a:ext cx="8208912" cy="648072"/>
            <a:chOff x="827584" y="3933056"/>
            <a:chExt cx="8208912" cy="648072"/>
          </a:xfrm>
        </p:grpSpPr>
        <p:sp>
          <p:nvSpPr>
            <p:cNvPr id="27" name="Rechteck 26"/>
            <p:cNvSpPr/>
            <p:nvPr/>
          </p:nvSpPr>
          <p:spPr bwMode="auto">
            <a:xfrm>
              <a:off x="8316416" y="4326652"/>
              <a:ext cx="720080" cy="24155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Gerade Verbindung mit Pfeil 31"/>
            <p:cNvCxnSpPr>
              <a:stCxn id="27" idx="1"/>
            </p:cNvCxnSpPr>
            <p:nvPr/>
          </p:nvCxnSpPr>
          <p:spPr bwMode="auto">
            <a:xfrm flipH="1" flipV="1">
              <a:off x="5976156" y="3933056"/>
              <a:ext cx="2340260" cy="5143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mit Pfeil 32"/>
            <p:cNvCxnSpPr>
              <a:stCxn id="27" idx="1"/>
            </p:cNvCxnSpPr>
            <p:nvPr/>
          </p:nvCxnSpPr>
          <p:spPr bwMode="auto">
            <a:xfrm flipH="1">
              <a:off x="5580112" y="4447428"/>
              <a:ext cx="2736304" cy="1337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mit Pfeil 35"/>
            <p:cNvCxnSpPr/>
            <p:nvPr/>
          </p:nvCxnSpPr>
          <p:spPr bwMode="auto">
            <a:xfrm flipH="1" flipV="1">
              <a:off x="827584" y="4326652"/>
              <a:ext cx="7488832" cy="1272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3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3999" cy="3939487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4067944" y="3606572"/>
            <a:ext cx="4968552" cy="919326"/>
            <a:chOff x="4067944" y="3606572"/>
            <a:chExt cx="4968552" cy="919326"/>
          </a:xfrm>
        </p:grpSpPr>
        <p:sp>
          <p:nvSpPr>
            <p:cNvPr id="7" name="Rechteck 6"/>
            <p:cNvSpPr/>
            <p:nvPr/>
          </p:nvSpPr>
          <p:spPr bwMode="auto">
            <a:xfrm>
              <a:off x="8316416" y="3606572"/>
              <a:ext cx="720080" cy="24155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Gerade Verbindung mit Pfeil 9"/>
            <p:cNvCxnSpPr>
              <a:stCxn id="7" idx="1"/>
            </p:cNvCxnSpPr>
            <p:nvPr/>
          </p:nvCxnSpPr>
          <p:spPr bwMode="auto">
            <a:xfrm flipH="1">
              <a:off x="4067944" y="3727348"/>
              <a:ext cx="4248472" cy="3497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mit Pfeil 10"/>
            <p:cNvCxnSpPr>
              <a:stCxn id="7" idx="1"/>
            </p:cNvCxnSpPr>
            <p:nvPr/>
          </p:nvCxnSpPr>
          <p:spPr bwMode="auto">
            <a:xfrm flipH="1">
              <a:off x="4139952" y="3727348"/>
              <a:ext cx="4176464" cy="7985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mit Pfeil 11"/>
            <p:cNvCxnSpPr>
              <a:stCxn id="7" idx="1"/>
            </p:cNvCxnSpPr>
            <p:nvPr/>
          </p:nvCxnSpPr>
          <p:spPr bwMode="auto">
            <a:xfrm flipH="1" flipV="1">
              <a:off x="5004048" y="3727347"/>
              <a:ext cx="3312368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mit Pfeil 12"/>
            <p:cNvCxnSpPr>
              <a:stCxn id="7" idx="1"/>
            </p:cNvCxnSpPr>
            <p:nvPr/>
          </p:nvCxnSpPr>
          <p:spPr bwMode="auto">
            <a:xfrm flipH="1">
              <a:off x="4860032" y="3727348"/>
              <a:ext cx="3456384" cy="1748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/>
          <p:cNvGrpSpPr/>
          <p:nvPr/>
        </p:nvGrpSpPr>
        <p:grpSpPr>
          <a:xfrm>
            <a:off x="7634788" y="3958223"/>
            <a:ext cx="1475656" cy="288032"/>
            <a:chOff x="7668344" y="3958223"/>
            <a:chExt cx="1475656" cy="288032"/>
          </a:xfrm>
        </p:grpSpPr>
        <p:sp>
          <p:nvSpPr>
            <p:cNvPr id="17" name="Rechteck 16"/>
            <p:cNvSpPr/>
            <p:nvPr/>
          </p:nvSpPr>
          <p:spPr bwMode="auto">
            <a:xfrm>
              <a:off x="8423920" y="4064325"/>
              <a:ext cx="720080" cy="18193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Gerade Verbindung mit Pfeil 19"/>
            <p:cNvCxnSpPr>
              <a:stCxn id="17" idx="1"/>
            </p:cNvCxnSpPr>
            <p:nvPr/>
          </p:nvCxnSpPr>
          <p:spPr bwMode="auto">
            <a:xfrm flipH="1" flipV="1">
              <a:off x="7668344" y="3958223"/>
              <a:ext cx="755576" cy="19706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uppieren 38"/>
          <p:cNvGrpSpPr/>
          <p:nvPr/>
        </p:nvGrpSpPr>
        <p:grpSpPr>
          <a:xfrm>
            <a:off x="4067944" y="3238681"/>
            <a:ext cx="5035509" cy="1287217"/>
            <a:chOff x="4067944" y="3238681"/>
            <a:chExt cx="5035509" cy="1287217"/>
          </a:xfrm>
        </p:grpSpPr>
        <p:sp>
          <p:nvSpPr>
            <p:cNvPr id="24" name="Rechteck 23"/>
            <p:cNvSpPr/>
            <p:nvPr/>
          </p:nvSpPr>
          <p:spPr bwMode="auto">
            <a:xfrm>
              <a:off x="8383373" y="3238681"/>
              <a:ext cx="720080" cy="18193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Gerade Verbindung mit Pfeil 24"/>
            <p:cNvCxnSpPr>
              <a:stCxn id="24" idx="1"/>
            </p:cNvCxnSpPr>
            <p:nvPr/>
          </p:nvCxnSpPr>
          <p:spPr bwMode="auto">
            <a:xfrm flipH="1">
              <a:off x="4860033" y="3329646"/>
              <a:ext cx="3523340" cy="31537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mit Pfeil 30"/>
            <p:cNvCxnSpPr>
              <a:stCxn id="24" idx="1"/>
            </p:cNvCxnSpPr>
            <p:nvPr/>
          </p:nvCxnSpPr>
          <p:spPr bwMode="auto">
            <a:xfrm flipH="1">
              <a:off x="6084168" y="3329646"/>
              <a:ext cx="2299205" cy="51847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mit Pfeil 34"/>
            <p:cNvCxnSpPr/>
            <p:nvPr/>
          </p:nvCxnSpPr>
          <p:spPr bwMode="auto">
            <a:xfrm flipH="1">
              <a:off x="4067944" y="3329646"/>
              <a:ext cx="4315430" cy="119625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70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764249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ICON-LAM-EPS 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perturbed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parameters</a:t>
            </a:r>
            <a:r>
              <a:rPr lang="de-DE" sz="2400" i="1" dirty="0" smtClean="0">
                <a:solidFill>
                  <a:schemeClr val="tx2"/>
                </a:solidFill>
              </a:rPr>
              <a:t> (</a:t>
            </a:r>
            <a:r>
              <a:rPr lang="de-DE" sz="2400" i="1" dirty="0" err="1" smtClean="0">
                <a:solidFill>
                  <a:schemeClr val="tx2"/>
                </a:solidFill>
              </a:rPr>
              <a:t>test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phase</a:t>
            </a:r>
            <a:r>
              <a:rPr lang="de-DE" sz="2400" i="1" dirty="0" smtClean="0">
                <a:solidFill>
                  <a:schemeClr val="tx2"/>
                </a:solidFill>
              </a:rPr>
              <a:t>)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36213"/>
              </p:ext>
            </p:extLst>
          </p:nvPr>
        </p:nvGraphicFramePr>
        <p:xfrm>
          <a:off x="323528" y="1700808"/>
          <a:ext cx="7776864" cy="43445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296144"/>
                <a:gridCol w="2520280"/>
                <a:gridCol w="864096"/>
                <a:gridCol w="936104"/>
                <a:gridCol w="86409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CD2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ICON-LAM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meaning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default</a:t>
                      </a: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900" dirty="0" smtClean="0"/>
                        <a:t>(ICON-LAM)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-</a:t>
                      </a:r>
                      <a:r>
                        <a:rPr lang="de-DE" sz="2000" dirty="0" smtClean="0"/>
                        <a:t/>
                      </a:r>
                      <a:br>
                        <a:rPr lang="de-DE" sz="2000" dirty="0" smtClean="0"/>
                      </a:br>
                      <a:r>
                        <a:rPr kumimoji="0" lang="de-DE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(ICON-LAM)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+</a:t>
                      </a:r>
                      <a:br>
                        <a:rPr lang="de-DE" sz="1400" dirty="0" smtClean="0"/>
                      </a:br>
                      <a:r>
                        <a:rPr kumimoji="0" lang="de-DE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(ICON-LAM)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a_stab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a_stab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stability correction of turbulent length scale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-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</a:t>
                      </a:r>
                      <a:endParaRPr lang="de-DE" sz="1400" b="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c_diff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c_diff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length scale factor for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vertical diffusion of TKE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0.2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0.1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0.4</a:t>
                      </a:r>
                      <a:endParaRPr lang="de-DE" sz="1400" b="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q_crit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q_crit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critical value for normalized super-saturation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-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3.5</a:t>
                      </a:r>
                      <a:endParaRPr lang="de-DE" sz="1400" b="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tur_len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tur_len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asymptotic</a:t>
                      </a:r>
                      <a:r>
                        <a:rPr lang="de-DE" sz="1400" b="0" dirty="0" smtClean="0"/>
                        <a:t> maximal </a:t>
                      </a:r>
                      <a:br>
                        <a:rPr lang="de-DE" sz="1400" b="0" dirty="0" smtClean="0"/>
                      </a:br>
                      <a:r>
                        <a:rPr lang="de-DE" sz="1400" b="0" dirty="0" smtClean="0"/>
                        <a:t>turbulent </a:t>
                      </a:r>
                      <a:r>
                        <a:rPr lang="de-DE" sz="1400" b="0" dirty="0" err="1" smtClean="0"/>
                        <a:t>distance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300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250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350</a:t>
                      </a:r>
                      <a:endParaRPr lang="de-DE" sz="1400" b="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rlam_heat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rlam_heat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scaling factor of the laminar boundary layer for heat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en-US" sz="1400" b="0" dirty="0" err="1" smtClean="0">
                          <a:solidFill>
                            <a:schemeClr val="accent2"/>
                          </a:solidFill>
                        </a:rPr>
                        <a:t>rlam_heat</a:t>
                      </a: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 × </a:t>
                      </a:r>
                      <a:r>
                        <a:rPr lang="en-US" sz="1400" b="0" dirty="0" err="1" smtClean="0">
                          <a:solidFill>
                            <a:schemeClr val="accent2"/>
                          </a:solidFill>
                        </a:rPr>
                        <a:t>rat_sea</a:t>
                      </a: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 =7.)</a:t>
                      </a:r>
                      <a:endParaRPr lang="de-DE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0.25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4</a:t>
                      </a:r>
                      <a:endParaRPr lang="de-DE" sz="1400" b="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thick_sc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tune_rdepths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maximum allowed depth of shallow convection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20000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15000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25000</a:t>
                      </a:r>
                      <a:endParaRPr lang="de-DE" sz="1400" b="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entr_sc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tune_entrorg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/>
                        <a:t>Entrainment</a:t>
                      </a:r>
                      <a:r>
                        <a:rPr lang="de-DE" sz="1400" b="0" dirty="0" smtClean="0"/>
                        <a:t> </a:t>
                      </a:r>
                      <a:r>
                        <a:rPr lang="de-DE" sz="1400" b="0" dirty="0" err="1" smtClean="0"/>
                        <a:t>parameter</a:t>
                      </a:r>
                      <a:r>
                        <a:rPr lang="de-DE" sz="1400" b="0" dirty="0" smtClean="0"/>
                        <a:t/>
                      </a:r>
                      <a:br>
                        <a:rPr lang="de-DE" sz="1400" b="0" dirty="0" smtClean="0"/>
                      </a:br>
                      <a:r>
                        <a:rPr lang="de-DE" sz="1400" b="0" dirty="0" smtClean="0"/>
                        <a:t>valid </a:t>
                      </a:r>
                      <a:r>
                        <a:rPr lang="de-DE" sz="1400" b="0" dirty="0" err="1" smtClean="0"/>
                        <a:t>for</a:t>
                      </a:r>
                      <a:r>
                        <a:rPr lang="de-DE" sz="1400" b="0" dirty="0" smtClean="0"/>
                        <a:t> dx=20 km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0.00195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0.00175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0.00215</a:t>
                      </a:r>
                      <a:endParaRPr lang="de-DE" sz="1400" b="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Gerade Verbindung 4"/>
          <p:cNvCxnSpPr/>
          <p:nvPr/>
        </p:nvCxnSpPr>
        <p:spPr bwMode="auto">
          <a:xfrm>
            <a:off x="1611283" y="1709197"/>
            <a:ext cx="0" cy="43204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3475318">
            <a:off x="4299408" y="3576069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i="1" dirty="0" err="1">
                <a:solidFill>
                  <a:srgbClr val="FF0000">
                    <a:alpha val="47000"/>
                  </a:srgbClr>
                </a:solidFill>
              </a:rPr>
              <a:t>c</a:t>
            </a:r>
            <a:r>
              <a:rPr lang="de-DE" sz="5400" b="1" i="1" dirty="0" err="1" smtClean="0">
                <a:solidFill>
                  <a:srgbClr val="FF0000">
                    <a:alpha val="47000"/>
                  </a:srgbClr>
                </a:solidFill>
              </a:rPr>
              <a:t>ould</a:t>
            </a:r>
            <a:r>
              <a:rPr lang="de-DE" sz="5400" b="1" i="1" dirty="0" smtClean="0">
                <a:solidFill>
                  <a:srgbClr val="FF0000">
                    <a:alpha val="47000"/>
                  </a:srgbClr>
                </a:solidFill>
              </a:rPr>
              <a:t> </a:t>
            </a:r>
            <a:r>
              <a:rPr lang="de-DE" sz="5400" b="1" i="1" dirty="0" err="1" smtClean="0">
                <a:solidFill>
                  <a:srgbClr val="FF0000">
                    <a:alpha val="47000"/>
                  </a:srgbClr>
                </a:solidFill>
              </a:rPr>
              <a:t>change</a:t>
            </a:r>
            <a:endParaRPr lang="de-DE" sz="5400" b="1" i="1" dirty="0">
              <a:solidFill>
                <a:srgbClr val="FF0000">
                  <a:alpha val="4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3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896" y="1106155"/>
            <a:ext cx="764249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</a:rPr>
              <a:t>ICON-LAM-EPS 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perturbed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parameters</a:t>
            </a:r>
            <a:r>
              <a:rPr lang="de-DE" sz="2400" i="1" dirty="0" smtClean="0">
                <a:solidFill>
                  <a:schemeClr val="tx2"/>
                </a:solidFill>
              </a:rPr>
              <a:t> (</a:t>
            </a:r>
            <a:r>
              <a:rPr lang="de-DE" sz="2400" i="1" dirty="0" err="1" smtClean="0">
                <a:solidFill>
                  <a:schemeClr val="tx2"/>
                </a:solidFill>
              </a:rPr>
              <a:t>test</a:t>
            </a:r>
            <a:r>
              <a:rPr lang="de-DE" sz="2400" i="1" dirty="0" smtClean="0">
                <a:solidFill>
                  <a:schemeClr val="tx2"/>
                </a:solidFill>
              </a:rPr>
              <a:t> </a:t>
            </a:r>
            <a:r>
              <a:rPr lang="de-DE" sz="2400" i="1" dirty="0" err="1" smtClean="0">
                <a:solidFill>
                  <a:schemeClr val="tx2"/>
                </a:solidFill>
              </a:rPr>
              <a:t>phase</a:t>
            </a:r>
            <a:r>
              <a:rPr lang="de-DE" sz="2400" i="1" dirty="0" smtClean="0">
                <a:solidFill>
                  <a:schemeClr val="tx2"/>
                </a:solidFill>
              </a:rPr>
              <a:t>)</a:t>
            </a:r>
            <a:endParaRPr lang="de-D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de-DE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53127"/>
              </p:ext>
            </p:extLst>
          </p:nvPr>
        </p:nvGraphicFramePr>
        <p:xfrm>
          <a:off x="323528" y="1657712"/>
          <a:ext cx="7776864" cy="43609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1584176"/>
                <a:gridCol w="2448272"/>
                <a:gridCol w="864096"/>
                <a:gridCol w="936104"/>
                <a:gridCol w="86409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CD2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ICON-LAM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meaning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default</a:t>
                      </a: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900" dirty="0" smtClean="0"/>
                        <a:t>(ICON-LAM)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-</a:t>
                      </a:r>
                      <a:r>
                        <a:rPr lang="de-DE" sz="2000" dirty="0" smtClean="0"/>
                        <a:t/>
                      </a:r>
                      <a:br>
                        <a:rPr lang="de-DE" sz="2000" dirty="0" smtClean="0"/>
                      </a:br>
                      <a:r>
                        <a:rPr kumimoji="0" lang="de-DE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(ICON-LAM)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+</a:t>
                      </a:r>
                      <a:br>
                        <a:rPr lang="de-DE" sz="1400" dirty="0" smtClean="0"/>
                      </a:br>
                      <a:r>
                        <a:rPr kumimoji="0" lang="de-DE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(ICON-LAM)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radqc_fact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tune_box_liq</a:t>
                      </a: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&amp;</a:t>
                      </a:r>
                      <a:br>
                        <a:rPr lang="de-DE" sz="1400" dirty="0" smtClean="0"/>
                      </a:br>
                      <a:r>
                        <a:rPr lang="de-DE" sz="1400" dirty="0" err="1" smtClean="0"/>
                        <a:t>tune_box_liq_asy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box width for liquid cloud diagnostic in cloud cover scheme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&amp;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asymmetry factor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0.05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3.25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0.04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3.0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0.06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3.5</a:t>
                      </a:r>
                      <a:endParaRPr lang="de-DE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err="1" smtClean="0"/>
                        <a:t>radqi_fact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err="1" smtClean="0"/>
                        <a:t>box_ice</a:t>
                      </a:r>
                      <a:r>
                        <a:rPr lang="de-DE" sz="1400" strike="sngStrike" dirty="0" smtClean="0"/>
                        <a:t/>
                      </a:r>
                      <a:br>
                        <a:rPr lang="de-DE" sz="1400" strike="sngStrike" dirty="0" smtClean="0"/>
                      </a:br>
                      <a:r>
                        <a:rPr lang="de-DE" sz="1400" strike="sngStrike" dirty="0" smtClean="0"/>
                        <a:t>(</a:t>
                      </a:r>
                      <a:r>
                        <a:rPr lang="de-DE" sz="1400" strike="sngStrike" dirty="0" err="1" smtClean="0"/>
                        <a:t>no</a:t>
                      </a:r>
                      <a:r>
                        <a:rPr lang="de-DE" sz="1400" strike="sngStrike" baseline="0" dirty="0" smtClean="0"/>
                        <a:t> </a:t>
                      </a:r>
                      <a:r>
                        <a:rPr lang="de-DE" sz="1400" strike="sngStrike" baseline="0" dirty="0" err="1" smtClean="0"/>
                        <a:t>namelist</a:t>
                      </a:r>
                      <a:r>
                        <a:rPr lang="de-DE" sz="1400" strike="sngStrike" baseline="0" dirty="0" smtClean="0"/>
                        <a:t> </a:t>
                      </a:r>
                      <a:r>
                        <a:rPr lang="de-DE" sz="1400" strike="sngStrike" baseline="0" dirty="0" err="1" smtClean="0"/>
                        <a:t>parameter</a:t>
                      </a:r>
                      <a:r>
                        <a:rPr lang="de-DE" sz="1400" strike="sngStrike" baseline="0" dirty="0" smtClean="0"/>
                        <a:t>)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strike="sngStrike" dirty="0" smtClean="0"/>
                        <a:t>…</a:t>
                      </a:r>
                      <a:r>
                        <a:rPr lang="de-DE" sz="1400" b="0" strike="sngStrike" dirty="0" err="1" smtClean="0"/>
                        <a:t>ice</a:t>
                      </a:r>
                      <a:endParaRPr lang="de-DE" sz="1400" b="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smtClean="0"/>
                        <a:t>-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smtClean="0"/>
                        <a:t>-</a:t>
                      </a:r>
                      <a:endParaRPr lang="de-DE" sz="14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trike="sngStrike" dirty="0" smtClean="0"/>
                        <a:t>-</a:t>
                      </a:r>
                      <a:endParaRPr lang="de-DE" sz="1400" strike="sngStrik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tkhmin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tkhmin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scaling factor for minimum vertical diffusion coefficient for heat and moisture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0.4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0.6</a:t>
                      </a:r>
                      <a:endParaRPr lang="de-DE" sz="1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tkmmin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tkmmin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…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momentum</a:t>
                      </a:r>
                      <a:endParaRPr lang="de-DE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0.75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0.6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0.9</a:t>
                      </a:r>
                      <a:endParaRPr lang="de-DE" sz="1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tkred_sfc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reduction of minimum diffusion coefficients near the surface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1.0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0.25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4.0</a:t>
                      </a:r>
                      <a:endParaRPr lang="de-DE" sz="14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Gerade Verbindung 8"/>
          <p:cNvCxnSpPr/>
          <p:nvPr/>
        </p:nvCxnSpPr>
        <p:spPr bwMode="auto">
          <a:xfrm>
            <a:off x="1403648" y="1700808"/>
            <a:ext cx="0" cy="43204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43608" y="6453758"/>
            <a:ext cx="7454404" cy="21560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WG7 --  COSMO GM 2019, </a:t>
            </a:r>
            <a:r>
              <a:rPr lang="de-DE" dirty="0" err="1" smtClean="0">
                <a:solidFill>
                  <a:srgbClr val="000000"/>
                </a:solidFill>
              </a:rPr>
              <a:t>Rome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       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3475318">
            <a:off x="4299408" y="3576069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i="1" dirty="0" err="1">
                <a:solidFill>
                  <a:srgbClr val="FF0000">
                    <a:alpha val="47000"/>
                  </a:srgbClr>
                </a:solidFill>
              </a:rPr>
              <a:t>c</a:t>
            </a:r>
            <a:r>
              <a:rPr lang="de-DE" sz="5400" b="1" i="1" dirty="0" err="1" smtClean="0">
                <a:solidFill>
                  <a:srgbClr val="FF0000">
                    <a:alpha val="47000"/>
                  </a:srgbClr>
                </a:solidFill>
              </a:rPr>
              <a:t>ould</a:t>
            </a:r>
            <a:r>
              <a:rPr lang="de-DE" sz="5400" b="1" i="1" dirty="0" smtClean="0">
                <a:solidFill>
                  <a:srgbClr val="FF0000">
                    <a:alpha val="47000"/>
                  </a:srgbClr>
                </a:solidFill>
              </a:rPr>
              <a:t> </a:t>
            </a:r>
            <a:r>
              <a:rPr lang="de-DE" sz="5400" b="1" i="1" dirty="0" err="1" smtClean="0">
                <a:solidFill>
                  <a:srgbClr val="FF0000">
                    <a:alpha val="47000"/>
                  </a:srgbClr>
                </a:solidFill>
              </a:rPr>
              <a:t>change</a:t>
            </a:r>
            <a:endParaRPr lang="de-DE" sz="5400" b="1" i="1" dirty="0">
              <a:solidFill>
                <a:srgbClr val="FF0000">
                  <a:alpha val="4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32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3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Microsoft Office PowerPoint</Application>
  <PresentationFormat>Bildschirmpräsentation (4:3)</PresentationFormat>
  <Paragraphs>409</Paragraphs>
  <Slides>27</Slides>
  <Notes>0</Notes>
  <HiddenSlides>6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Design13</vt:lpstr>
      <vt:lpstr>DWD Standard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Gebhardt Christoph</dc:creator>
  <cp:lastModifiedBy> Christoph Gebhardt </cp:lastModifiedBy>
  <cp:revision>751</cp:revision>
  <cp:lastPrinted>2019-09-03T11:37:58Z</cp:lastPrinted>
  <dcterms:created xsi:type="dcterms:W3CDTF">2014-08-26T12:44:51Z</dcterms:created>
  <dcterms:modified xsi:type="dcterms:W3CDTF">2019-09-04T12:25:21Z</dcterms:modified>
</cp:coreProperties>
</file>