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4"/>
  </p:notesMasterIdLst>
  <p:sldIdLst>
    <p:sldId id="260" r:id="rId3"/>
    <p:sldId id="262" r:id="rId4"/>
    <p:sldId id="263" r:id="rId5"/>
    <p:sldId id="265" r:id="rId6"/>
    <p:sldId id="270" r:id="rId7"/>
    <p:sldId id="264" r:id="rId8"/>
    <p:sldId id="269" r:id="rId9"/>
    <p:sldId id="266" r:id="rId10"/>
    <p:sldId id="271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141" d="100"/>
          <a:sy n="141" d="100"/>
        </p:scale>
        <p:origin x="-762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4D9B5-A4F8-4F97-8723-CBC3C3797539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61F07-7169-42BF-BA84-675F4E144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1F07-7169-42BF-BA84-675F4E1445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9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1F07-7169-42BF-BA84-675F4E1445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1F07-7169-42BF-BA84-675F4E1445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0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1F07-7169-42BF-BA84-675F4E1445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7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1F07-7169-42BF-BA84-675F4E1445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1F07-7169-42BF-BA84-675F4E1445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1F07-7169-42BF-BA84-675F4E1445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9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T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eth_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142875"/>
            <a:ext cx="16494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"/>
            <a:ext cx="1176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Thierry\C2SM\current projects\09-12 Banner and PPT template\iceland-for-templat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r="2499"/>
          <a:stretch>
            <a:fillRect/>
          </a:stretch>
        </p:blipFill>
        <p:spPr bwMode="auto">
          <a:xfrm>
            <a:off x="0" y="3362325"/>
            <a:ext cx="9144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2185988" y="-9525"/>
            <a:ext cx="0" cy="17621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6200000">
            <a:off x="8720138" y="6434137"/>
            <a:ext cx="7239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00" b="1" dirty="0">
                <a:solidFill>
                  <a:schemeClr val="bg1"/>
                </a:solidFill>
                <a:latin typeface="Calibri" panose="020F0502020204030204" pitchFamily="34" charset="0"/>
              </a:rPr>
              <a:t>Image: NASA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96753"/>
            <a:ext cx="8352928" cy="936103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352928" cy="9361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089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8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2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4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91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7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7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3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02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8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ET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84162"/>
          </a:xfrm>
          <a:prstGeom prst="rect">
            <a:avLst/>
          </a:prstGeom>
          <a:solidFill>
            <a:srgbClr val="135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600"/>
              </a:spcBef>
              <a:buClr>
                <a:srgbClr val="2A6AB3"/>
              </a:buClr>
              <a:buSzPct val="110000"/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5" name="Picture 17" descr="C:\C2SM\current projects\09-12 Banner and PPT template\c2sm_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2185988" y="6707188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8763000" y="6707188"/>
            <a:ext cx="0" cy="1508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7092950" y="6707188"/>
            <a:ext cx="0" cy="1508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5422900" y="6707188"/>
            <a:ext cx="0" cy="1508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3754438" y="6707188"/>
            <a:ext cx="0" cy="1508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Date Placeholder 55"/>
          <p:cNvSpPr txBox="1">
            <a:spLocks/>
          </p:cNvSpPr>
          <p:nvPr/>
        </p:nvSpPr>
        <p:spPr>
          <a:xfrm>
            <a:off x="323850" y="6588125"/>
            <a:ext cx="2133600" cy="268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CH" sz="1050" dirty="0">
                <a:latin typeface="+mn-lt"/>
                <a:cs typeface="Arial" charset="0"/>
              </a:rPr>
              <a:t>Name (</a:t>
            </a:r>
            <a:r>
              <a:rPr lang="de-CH" sz="1050" dirty="0" err="1">
                <a:latin typeface="+mn-lt"/>
                <a:cs typeface="Arial" charset="0"/>
              </a:rPr>
              <a:t>change</a:t>
            </a:r>
            <a:r>
              <a:rPr lang="de-CH" sz="1050" dirty="0">
                <a:latin typeface="+mn-lt"/>
                <a:cs typeface="Arial" charset="0"/>
              </a:rPr>
              <a:t> on Master </a:t>
            </a:r>
            <a:r>
              <a:rPr lang="de-CH" sz="1050" dirty="0" err="1">
                <a:latin typeface="+mn-lt"/>
                <a:cs typeface="Arial" charset="0"/>
              </a:rPr>
              <a:t>slide</a:t>
            </a:r>
            <a:r>
              <a:rPr lang="de-CH" sz="1050" dirty="0">
                <a:latin typeface="+mn-lt"/>
                <a:cs typeface="Arial" charset="0"/>
              </a:rPr>
              <a:t>)</a:t>
            </a:r>
          </a:p>
        </p:txBody>
      </p:sp>
      <p:sp>
        <p:nvSpPr>
          <p:cNvPr id="12" name="Slide Number Placeholder 56"/>
          <p:cNvSpPr txBox="1">
            <a:spLocks/>
          </p:cNvSpPr>
          <p:nvPr/>
        </p:nvSpPr>
        <p:spPr>
          <a:xfrm>
            <a:off x="6686550" y="6588125"/>
            <a:ext cx="2133600" cy="2682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C59898C-8A3B-41D4-B47A-0E50C6F507BC}" type="slidenum">
              <a:rPr lang="de-CH" altLang="en-US" sz="100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de-CH" altLang="en-US" sz="1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57"/>
          <p:cNvSpPr txBox="1">
            <a:spLocks/>
          </p:cNvSpPr>
          <p:nvPr/>
        </p:nvSpPr>
        <p:spPr>
          <a:xfrm>
            <a:off x="3124200" y="6588125"/>
            <a:ext cx="2895600" cy="268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de-CH" sz="1050">
                <a:latin typeface="+mn-lt"/>
                <a:cs typeface="Arial" charset="0"/>
              </a:rPr>
              <a:t>C2SM</a:t>
            </a:r>
            <a:endParaRPr lang="de-CH" sz="105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52928" cy="792088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3924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544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"/>
            <a:ext cx="1176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1"/>
            <a:ext cx="8352928" cy="144016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8352928" cy="194421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069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7092950" y="6707188"/>
            <a:ext cx="0" cy="1508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0" y="6597650"/>
            <a:ext cx="9144000" cy="0"/>
          </a:xfrm>
          <a:prstGeom prst="line">
            <a:avLst/>
          </a:prstGeom>
          <a:ln w="19050">
            <a:solidFill>
              <a:srgbClr val="135B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"/>
            <a:ext cx="1176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15"/>
          <p:cNvSpPr txBox="1">
            <a:spLocks/>
          </p:cNvSpPr>
          <p:nvPr/>
        </p:nvSpPr>
        <p:spPr>
          <a:xfrm>
            <a:off x="323850" y="6588125"/>
            <a:ext cx="2133600" cy="268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 sz="1050" dirty="0" smtClean="0">
                <a:latin typeface="+mn-lt"/>
                <a:cs typeface="Arial" charset="0"/>
              </a:rPr>
              <a:t>Github:</a:t>
            </a:r>
            <a:r>
              <a:rPr lang="de-CH" sz="1050" baseline="0" dirty="0" smtClean="0">
                <a:latin typeface="+mn-lt"/>
                <a:cs typeface="Arial" charset="0"/>
              </a:rPr>
              <a:t> status </a:t>
            </a:r>
            <a:r>
              <a:rPr lang="de-CH" sz="1050" baseline="0" dirty="0" err="1" smtClean="0">
                <a:latin typeface="+mn-lt"/>
                <a:cs typeface="Arial" charset="0"/>
              </a:rPr>
              <a:t>and</a:t>
            </a:r>
            <a:r>
              <a:rPr lang="de-CH" sz="1050" baseline="0" dirty="0" smtClean="0">
                <a:latin typeface="+mn-lt"/>
                <a:cs typeface="Arial" charset="0"/>
              </a:rPr>
              <a:t> </a:t>
            </a:r>
            <a:r>
              <a:rPr lang="de-CH" sz="1050" baseline="0" dirty="0" err="1" smtClean="0">
                <a:latin typeface="+mn-lt"/>
                <a:cs typeface="Arial" charset="0"/>
              </a:rPr>
              <a:t>plans</a:t>
            </a:r>
            <a:endParaRPr lang="de-CH" sz="1050" dirty="0">
              <a:latin typeface="+mn-lt"/>
              <a:cs typeface="Arial" charset="0"/>
            </a:endParaRPr>
          </a:p>
        </p:txBody>
      </p:sp>
      <p:sp>
        <p:nvSpPr>
          <p:cNvPr id="8" name="Slide Number Placeholder 16"/>
          <p:cNvSpPr txBox="1">
            <a:spLocks/>
          </p:cNvSpPr>
          <p:nvPr/>
        </p:nvSpPr>
        <p:spPr>
          <a:xfrm>
            <a:off x="6686550" y="6588125"/>
            <a:ext cx="2133600" cy="2682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0A43FE-5286-4E18-918E-C70A6DFE95B9}" type="slidenum">
              <a:rPr lang="de-CH" altLang="en-US" sz="1000">
                <a:latin typeface="Calibri" panose="020F0502020204030204" pitchFamily="34" charset="0"/>
              </a:rPr>
              <a:pPr algn="r" eaLnBrk="1" hangingPunct="1"/>
              <a:t>‹#›</a:t>
            </a:fld>
            <a:endParaRPr lang="de-CH" altLang="en-US" sz="1000">
              <a:latin typeface="Calibri" panose="020F0502020204030204" pitchFamily="34" charset="0"/>
            </a:endParaRPr>
          </a:p>
        </p:txBody>
      </p:sp>
      <p:sp>
        <p:nvSpPr>
          <p:cNvPr id="9" name="Footer Placeholder 17"/>
          <p:cNvSpPr txBox="1">
            <a:spLocks/>
          </p:cNvSpPr>
          <p:nvPr/>
        </p:nvSpPr>
        <p:spPr>
          <a:xfrm>
            <a:off x="3124200" y="6588125"/>
            <a:ext cx="2895600" cy="268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CH" sz="1050">
                <a:latin typeface="+mn-lt"/>
                <a:cs typeface="Arial" charset="0"/>
              </a:rPr>
              <a:t>C2SM</a:t>
            </a:r>
            <a:endParaRPr lang="de-CH" sz="105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792088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18457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901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T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eth_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142875"/>
            <a:ext cx="16494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38100"/>
            <a:ext cx="1176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Thierry\C2SM\current projects\09-12 Banner and PPT template\iceland-for-templat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r="2499"/>
          <a:stretch>
            <a:fillRect/>
          </a:stretch>
        </p:blipFill>
        <p:spPr bwMode="auto">
          <a:xfrm>
            <a:off x="0" y="3362327"/>
            <a:ext cx="9144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2185988" y="-9525"/>
            <a:ext cx="0" cy="17621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6200000">
            <a:off x="8720138" y="6434137"/>
            <a:ext cx="7239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000" tIns="0" rIns="27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600" b="1">
                <a:solidFill>
                  <a:schemeClr val="bg1"/>
                </a:solidFill>
                <a:latin typeface="Calibri" panose="020F0502020204030204" pitchFamily="34" charset="0"/>
              </a:rPr>
              <a:t>Image: NASA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1196755"/>
            <a:ext cx="8352928" cy="936103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2132856"/>
            <a:ext cx="8352928" cy="9361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089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ET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84162"/>
          </a:xfrm>
          <a:prstGeom prst="rect">
            <a:avLst/>
          </a:prstGeom>
          <a:solidFill>
            <a:srgbClr val="135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ts val="450"/>
              </a:spcBef>
              <a:buClr>
                <a:srgbClr val="2A6AB3"/>
              </a:buClr>
              <a:buSzPct val="110000"/>
              <a:buFont typeface="Wingdings" panose="05000000000000000000" pitchFamily="2" charset="2"/>
              <a:buNone/>
            </a:pPr>
            <a:endParaRPr lang="en-GB" altLang="en-US" sz="1350"/>
          </a:p>
        </p:txBody>
      </p:sp>
      <p:pic>
        <p:nvPicPr>
          <p:cNvPr id="5" name="Picture 17" descr="C:\C2SM\current projects\09-12 Banner and PPT template\c2sm_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2185988" y="6707188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8763000" y="6707188"/>
            <a:ext cx="0" cy="1508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7092950" y="6707188"/>
            <a:ext cx="0" cy="1508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5422900" y="6707188"/>
            <a:ext cx="0" cy="1508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3754438" y="6707188"/>
            <a:ext cx="0" cy="1508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Date Placeholder 55"/>
          <p:cNvSpPr txBox="1">
            <a:spLocks/>
          </p:cNvSpPr>
          <p:nvPr/>
        </p:nvSpPr>
        <p:spPr>
          <a:xfrm>
            <a:off x="323850" y="6588125"/>
            <a:ext cx="2133600" cy="268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CH" sz="788">
                <a:latin typeface="+mn-lt"/>
                <a:cs typeface="Arial" charset="0"/>
              </a:rPr>
              <a:t>Name (change on Master slide)</a:t>
            </a:r>
            <a:endParaRPr lang="de-CH" sz="788" dirty="0">
              <a:latin typeface="+mn-lt"/>
              <a:cs typeface="Arial" charset="0"/>
            </a:endParaRPr>
          </a:p>
        </p:txBody>
      </p:sp>
      <p:sp>
        <p:nvSpPr>
          <p:cNvPr id="12" name="Slide Number Placeholder 56"/>
          <p:cNvSpPr txBox="1">
            <a:spLocks/>
          </p:cNvSpPr>
          <p:nvPr/>
        </p:nvSpPr>
        <p:spPr>
          <a:xfrm>
            <a:off x="6686550" y="6588125"/>
            <a:ext cx="2133600" cy="2682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C59898C-8A3B-41D4-B47A-0E50C6F507BC}" type="slidenum">
              <a:rPr lang="de-CH" altLang="en-US" sz="75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de-CH" altLang="en-US" sz="7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57"/>
          <p:cNvSpPr txBox="1">
            <a:spLocks/>
          </p:cNvSpPr>
          <p:nvPr/>
        </p:nvSpPr>
        <p:spPr>
          <a:xfrm>
            <a:off x="3124200" y="6588125"/>
            <a:ext cx="2895600" cy="268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de-CH" sz="788">
                <a:latin typeface="+mn-lt"/>
                <a:cs typeface="Arial" charset="0"/>
              </a:rPr>
              <a:t>C2SM</a:t>
            </a:r>
            <a:endParaRPr lang="de-CH" sz="788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980728"/>
            <a:ext cx="8352928" cy="792088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844824"/>
            <a:ext cx="8352928" cy="4392488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544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38100"/>
            <a:ext cx="1176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1988841"/>
            <a:ext cx="8352928" cy="1440160"/>
          </a:xfrm>
        </p:spPr>
        <p:txBody>
          <a:bodyPr anchor="t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3429000"/>
            <a:ext cx="8352928" cy="194421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069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7092950" y="6707188"/>
            <a:ext cx="0" cy="1508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0" y="6597650"/>
            <a:ext cx="9144000" cy="0"/>
          </a:xfrm>
          <a:prstGeom prst="line">
            <a:avLst/>
          </a:prstGeom>
          <a:ln w="19050">
            <a:solidFill>
              <a:srgbClr val="135B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38100"/>
            <a:ext cx="1176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15"/>
          <p:cNvSpPr txBox="1">
            <a:spLocks/>
          </p:cNvSpPr>
          <p:nvPr/>
        </p:nvSpPr>
        <p:spPr>
          <a:xfrm>
            <a:off x="323850" y="6588125"/>
            <a:ext cx="2133600" cy="268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 sz="788" dirty="0">
                <a:latin typeface="+mn-lt"/>
                <a:cs typeface="Arial" charset="0"/>
              </a:rPr>
              <a:t>Using C2SM Github</a:t>
            </a:r>
          </a:p>
        </p:txBody>
      </p:sp>
      <p:sp>
        <p:nvSpPr>
          <p:cNvPr id="8" name="Slide Number Placeholder 16"/>
          <p:cNvSpPr txBox="1">
            <a:spLocks/>
          </p:cNvSpPr>
          <p:nvPr/>
        </p:nvSpPr>
        <p:spPr>
          <a:xfrm>
            <a:off x="6686550" y="6588125"/>
            <a:ext cx="2133600" cy="2682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0A43FE-5286-4E18-918E-C70A6DFE95B9}" type="slidenum">
              <a:rPr lang="de-CH" altLang="en-US" sz="750">
                <a:latin typeface="Calibri" panose="020F0502020204030204" pitchFamily="34" charset="0"/>
              </a:rPr>
              <a:pPr algn="r" eaLnBrk="1" hangingPunct="1"/>
              <a:t>‹#›</a:t>
            </a:fld>
            <a:endParaRPr lang="de-CH" altLang="en-US" sz="750">
              <a:latin typeface="Calibri" panose="020F0502020204030204" pitchFamily="34" charset="0"/>
            </a:endParaRPr>
          </a:p>
        </p:txBody>
      </p:sp>
      <p:sp>
        <p:nvSpPr>
          <p:cNvPr id="9" name="Footer Placeholder 17"/>
          <p:cNvSpPr txBox="1">
            <a:spLocks/>
          </p:cNvSpPr>
          <p:nvPr/>
        </p:nvSpPr>
        <p:spPr>
          <a:xfrm>
            <a:off x="3124200" y="6588125"/>
            <a:ext cx="2895600" cy="2682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CH" sz="788">
                <a:latin typeface="+mn-lt"/>
                <a:cs typeface="Arial" charset="0"/>
              </a:rPr>
              <a:t>C2SM</a:t>
            </a:r>
            <a:endParaRPr lang="de-CH" sz="788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1" y="188640"/>
            <a:ext cx="7416824" cy="792088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052736"/>
            <a:ext cx="8352928" cy="518457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901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3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CH" alt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95288" y="1196975"/>
            <a:ext cx="8353425" cy="936625"/>
          </a:xfrm>
        </p:spPr>
        <p:txBody>
          <a:bodyPr/>
          <a:lstStyle/>
          <a:p>
            <a:pPr eaLnBrk="1" hangingPunct="1"/>
            <a:r>
              <a:rPr lang="de-CH" altLang="de-DE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Github: status and </a:t>
            </a:r>
            <a:r>
              <a:rPr lang="de-CH" altLang="de-DE" b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future</a:t>
            </a:r>
            <a:r>
              <a:rPr lang="de-CH" altLang="de-DE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de-CH" altLang="de-DE" b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plans</a:t>
            </a:r>
            <a:endParaRPr lang="de-CH" altLang="de-DE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133600"/>
            <a:ext cx="8353425" cy="9350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Katie Osterried</a:t>
            </a:r>
          </a:p>
        </p:txBody>
      </p:sp>
    </p:spTree>
    <p:extLst>
      <p:ext uri="{BB962C8B-B14F-4D97-AF65-F5344CB8AC3E}">
        <p14:creationId xmlns:p14="http://schemas.microsoft.com/office/powerpoint/2010/main" val="72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AFE0EB-68AF-48AC-9222-2D650A8E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Future plans with Github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C9BAC1-3ADB-49C0-A8CC-44B94E075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Transition from trial basis (C2SM-RCM organization) to more permanent basis (COSMO-ORG organization)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                    </a:t>
            </a:r>
            <a:r>
              <a:rPr lang="en-US" dirty="0">
                <a:solidFill>
                  <a:schemeClr val="accent5"/>
                </a:solidFill>
                <a:cs typeface="Calibri"/>
              </a:rPr>
              <a:t>github.com/COSMO-ORG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COSMO-ORG organization is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dministrated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by Xavier Lapillonne from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MeteoSwiss </a:t>
            </a:r>
            <a:r>
              <a:rPr lang="en-US" dirty="0" smtClean="0">
                <a:solidFill>
                  <a:schemeClr val="accent5"/>
                </a:solidFill>
                <a:cs typeface="Calibri"/>
              </a:rPr>
              <a:t>(Xavier.Lapillonne@meteoswiss.ch)</a:t>
            </a:r>
            <a:endParaRPr lang="en-US" dirty="0">
              <a:solidFill>
                <a:schemeClr val="accent5"/>
              </a:solidFill>
              <a:cs typeface="Calibri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Already contains official version of Int2lm, CALMO-MM, and terra-standalone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Plans to move Fieldextra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Extpar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after their next releases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Cosmo- TBD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Uli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?)</a:t>
            </a:r>
            <a:endParaRPr lang="en-US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2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B2BC21-9B45-4F0F-BE8A-90CD1665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>
                <a:solidFill>
                  <a:schemeClr val="bg1">
                    <a:lumMod val="50000"/>
                  </a:schemeClr>
                </a:solidFill>
              </a:rPr>
              <a:t>COSMO-ORG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 descr="A screenshot of a computer screen&#10;&#10;Description generated with very high confidence">
            <a:extLst>
              <a:ext uri="{FF2B5EF4-FFF2-40B4-BE49-F238E27FC236}">
                <a16:creationId xmlns="" xmlns:a16="http://schemas.microsoft.com/office/drawing/2014/main" id="{495704F7-3A5C-4972-832E-03ED63A74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03" b="5454"/>
          <a:stretch/>
        </p:blipFill>
        <p:spPr>
          <a:xfrm>
            <a:off x="104282" y="1266613"/>
            <a:ext cx="8900881" cy="4511040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65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DCF44C-98ED-42DC-8C36-A18D19D1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Outline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5CFE4E-12F9-46B0-A9BF-084781801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Current status of Github usage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Available tools on Github and their usefulness</a:t>
            </a: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Pull </a:t>
            </a:r>
            <a:r>
              <a:rPr lang="en-US" dirty="0" smtClean="0">
                <a:solidFill>
                  <a:schemeClr val="accent1"/>
                </a:solidFill>
                <a:cs typeface="Calibri"/>
              </a:rPr>
              <a:t>requests and testing with Jenkins</a:t>
            </a:r>
            <a:endParaRPr lang="en-US" dirty="0">
              <a:solidFill>
                <a:schemeClr val="accent1"/>
              </a:solidFill>
              <a:cs typeface="Calibri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Issues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cs typeface="Calibri"/>
              </a:rPr>
              <a:t>Wiki</a:t>
            </a:r>
            <a:endParaRPr lang="en-US" dirty="0">
              <a:solidFill>
                <a:schemeClr val="accent1"/>
              </a:solidFill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293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098C3-82B2-4A7F-AD03-0FF9E132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Current usage of Github by the COSMO consortium</a:t>
            </a:r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43D07F-C7DB-40AC-B832-CB1469468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C2SM-RCM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organization (collection of private git repositories on Github)</a:t>
            </a:r>
            <a:endParaRPr lang="en-US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  <a:cs typeface="Calibri"/>
              </a:rPr>
              <a:t>Used to 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distribute code to members of C2SM in Switzerland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Used on a trial basis by the consortium to evaluate Github for the last 18 months or so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Git repositories include:</a:t>
            </a: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Cosmo-prerelease </a:t>
            </a:r>
          </a:p>
          <a:p>
            <a:pPr lvl="2"/>
            <a:r>
              <a:rPr lang="en-US" dirty="0">
                <a:solidFill>
                  <a:schemeClr val="accent1"/>
                </a:solidFill>
                <a:cs typeface="Calibri"/>
              </a:rPr>
              <a:t>Used to merge the developments from the POMPA priority project into the official cosmo version</a:t>
            </a: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Fieldextra</a:t>
            </a: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Extpar</a:t>
            </a:r>
          </a:p>
        </p:txBody>
      </p:sp>
    </p:spTree>
    <p:extLst>
      <p:ext uri="{BB962C8B-B14F-4D97-AF65-F5344CB8AC3E}">
        <p14:creationId xmlns:p14="http://schemas.microsoft.com/office/powerpoint/2010/main" val="41530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DBAEF6-D2DF-40E3-A889-61DCE4D3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Github tools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: Pull Requests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29C087-5A10-4218-AAFA-7466ECF02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ctively being used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by the consortium developers for:</a:t>
            </a: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code review </a:t>
            </a: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testing before merging into official </a:t>
            </a:r>
            <a:r>
              <a:rPr lang="en-US" dirty="0" smtClean="0">
                <a:solidFill>
                  <a:schemeClr val="accent1"/>
                </a:solidFill>
                <a:cs typeface="Calibri"/>
              </a:rPr>
              <a:t>versions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 </a:t>
            </a:r>
            <a:r>
              <a:rPr lang="en-US" dirty="0" smtClean="0">
                <a:solidFill>
                  <a:schemeClr val="accent1"/>
                </a:solidFill>
                <a:cs typeface="Calibri"/>
              </a:rPr>
              <a:t>(including automated testing with Jenkins)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Allows for easy collaboration between developers located in different institutions</a:t>
            </a: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Comment directly in code </a:t>
            </a: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Attach pictures or links in comments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cs typeface="Calibri"/>
              </a:rPr>
              <a:t>Opinion: definitely adding value for cosmo developers</a:t>
            </a:r>
          </a:p>
        </p:txBody>
      </p:sp>
    </p:spTree>
    <p:extLst>
      <p:ext uri="{BB962C8B-B14F-4D97-AF65-F5344CB8AC3E}">
        <p14:creationId xmlns:p14="http://schemas.microsoft.com/office/powerpoint/2010/main" val="38986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DD9F1B-8113-427F-9C1E-5F319C7C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Extpar pull request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="" xmlns:a16="http://schemas.microsoft.com/office/drawing/2014/main" id="{86A2BE66-359B-4067-B952-2AFC98277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691" b="5453"/>
          <a:stretch/>
        </p:blipFill>
        <p:spPr>
          <a:xfrm>
            <a:off x="172015" y="1374989"/>
            <a:ext cx="8808783" cy="445007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3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57D654-FF3F-46F2-BE4A-9FAF53F2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+mj-lt"/>
                <a:cs typeface="+mj-lt"/>
              </a:rPr>
              <a:t>Github tools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+mj-lt"/>
                <a:cs typeface="+mj-lt"/>
              </a:rPr>
              <a:t>: Issues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6FE111-95CC-4138-8E6E-8E25840B5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8423921" cy="518457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Issues are being actively used in all of the consortium codes hosted on Github to: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Report bugs and communicate workarounds/solutions</a:t>
            </a: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Request new features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 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Useful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features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:</a:t>
            </a: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Can assign issues to individuals</a:t>
            </a:r>
          </a:p>
          <a:p>
            <a:pPr lvl="1"/>
            <a:r>
              <a:rPr lang="en-US" dirty="0">
                <a:solidFill>
                  <a:schemeClr val="accent1"/>
                </a:solidFill>
                <a:cs typeface="Calibri"/>
              </a:rPr>
              <a:t>Issues can be resolved and closed with a commit message</a:t>
            </a:r>
          </a:p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cs typeface="Calibri"/>
              </a:rPr>
              <a:t>Opinion: definitely adding value for cosmo developers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1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B704F-9CE1-4DC1-80EC-F992CF9E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Cosmo-prerelease issues list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6A7709E8-7A68-451F-83F8-B6EE1046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694" b="5429"/>
          <a:stretch/>
        </p:blipFill>
        <p:spPr>
          <a:xfrm>
            <a:off x="152030" y="1192106"/>
            <a:ext cx="8836697" cy="4822613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2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B9851-EF46-4EB0-80CC-07BDD61E0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Github tools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: wiki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239D47-CE77-4B2E-93C7-C731E1B05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Each repository on Github comes with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wiki </a:t>
            </a:r>
            <a:endParaRPr lang="en-US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 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itself a git repository)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Useful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for documenting compilation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information, dependencies, manuals, release notes, etc.  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Used very actively by some cosmo developers (see Fieldextra wiki), but mostly not really used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Time-consuming to make wiki pages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cs typeface="Calibri"/>
              </a:rPr>
              <a:t>Opinion:  Not a clear benefit for </a:t>
            </a:r>
            <a:r>
              <a:rPr lang="en-US" dirty="0" err="1">
                <a:solidFill>
                  <a:schemeClr val="accent5"/>
                </a:solidFill>
                <a:cs typeface="Calibri"/>
              </a:rPr>
              <a:t>cosmo</a:t>
            </a:r>
            <a:r>
              <a:rPr lang="en-US" dirty="0">
                <a:solidFill>
                  <a:schemeClr val="accent5"/>
                </a:solidFill>
                <a:cs typeface="Calibri"/>
              </a:rPr>
              <a:t> </a:t>
            </a:r>
            <a:r>
              <a:rPr lang="en-US" dirty="0" smtClean="0">
                <a:solidFill>
                  <a:schemeClr val="accent5"/>
                </a:solidFill>
                <a:cs typeface="Calibri"/>
              </a:rPr>
              <a:t>developers (but definitely for users)</a:t>
            </a:r>
            <a:endParaRPr lang="en-US" dirty="0">
              <a:solidFill>
                <a:schemeClr val="accent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3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AA903C-88E9-4251-8E37-76C84024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Fieldextra wiki page: Planning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4082354E-C7B9-432C-A776-796556010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47" b="5310"/>
          <a:stretch/>
        </p:blipFill>
        <p:spPr>
          <a:xfrm>
            <a:off x="131375" y="1212426"/>
            <a:ext cx="8914243" cy="4517813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8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2sm_ppt_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</Words>
  <Application>Microsoft Office PowerPoint</Application>
  <PresentationFormat>On-screen Show (4:3)</PresentationFormat>
  <Paragraphs>68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c2sm_ppt_template_v2</vt:lpstr>
      <vt:lpstr>Office Theme</vt:lpstr>
      <vt:lpstr>Github: status and future plans</vt:lpstr>
      <vt:lpstr>Outline</vt:lpstr>
      <vt:lpstr>Current usage of Github by the COSMO consortium </vt:lpstr>
      <vt:lpstr>Github tools: Pull Requests</vt:lpstr>
      <vt:lpstr>Extpar pull request</vt:lpstr>
      <vt:lpstr>Github tools: Issues </vt:lpstr>
      <vt:lpstr>Cosmo-prerelease issues list</vt:lpstr>
      <vt:lpstr>Github tools: wiki</vt:lpstr>
      <vt:lpstr>Fieldextra wiki page: Planning</vt:lpstr>
      <vt:lpstr>Future plans with Github</vt:lpstr>
      <vt:lpstr>COSMO-ORG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Katherine Osterried</cp:lastModifiedBy>
  <cp:revision>145</cp:revision>
  <dcterms:created xsi:type="dcterms:W3CDTF">2013-07-15T20:26:40Z</dcterms:created>
  <dcterms:modified xsi:type="dcterms:W3CDTF">2018-08-30T08:30:06Z</dcterms:modified>
</cp:coreProperties>
</file>