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21" r:id="rId4"/>
    <p:sldMasterId id="2147483746" r:id="rId5"/>
  </p:sldMasterIdLst>
  <p:notesMasterIdLst>
    <p:notesMasterId r:id="rId66"/>
  </p:notesMasterIdLst>
  <p:handoutMasterIdLst>
    <p:handoutMasterId r:id="rId67"/>
  </p:handoutMasterIdLst>
  <p:sldIdLst>
    <p:sldId id="259" r:id="rId6"/>
    <p:sldId id="404" r:id="rId7"/>
    <p:sldId id="281" r:id="rId8"/>
    <p:sldId id="405" r:id="rId9"/>
    <p:sldId id="406" r:id="rId10"/>
    <p:sldId id="407" r:id="rId11"/>
    <p:sldId id="438" r:id="rId12"/>
    <p:sldId id="439" r:id="rId13"/>
    <p:sldId id="440" r:id="rId14"/>
    <p:sldId id="401" r:id="rId15"/>
    <p:sldId id="432" r:id="rId16"/>
    <p:sldId id="389" r:id="rId17"/>
    <p:sldId id="428" r:id="rId18"/>
    <p:sldId id="429" r:id="rId19"/>
    <p:sldId id="435" r:id="rId20"/>
    <p:sldId id="430" r:id="rId21"/>
    <p:sldId id="431" r:id="rId22"/>
    <p:sldId id="408" r:id="rId23"/>
    <p:sldId id="433" r:id="rId24"/>
    <p:sldId id="434" r:id="rId25"/>
    <p:sldId id="413" r:id="rId26"/>
    <p:sldId id="396" r:id="rId27"/>
    <p:sldId id="368" r:id="rId28"/>
    <p:sldId id="381" r:id="rId29"/>
    <p:sldId id="398" r:id="rId30"/>
    <p:sldId id="400" r:id="rId31"/>
    <p:sldId id="378" r:id="rId32"/>
    <p:sldId id="365" r:id="rId33"/>
    <p:sldId id="436" r:id="rId34"/>
    <p:sldId id="312" r:id="rId35"/>
    <p:sldId id="325" r:id="rId36"/>
    <p:sldId id="387" r:id="rId37"/>
    <p:sldId id="388" r:id="rId38"/>
    <p:sldId id="299" r:id="rId39"/>
    <p:sldId id="390" r:id="rId40"/>
    <p:sldId id="391" r:id="rId41"/>
    <p:sldId id="318" r:id="rId42"/>
    <p:sldId id="399" r:id="rId43"/>
    <p:sldId id="314" r:id="rId44"/>
    <p:sldId id="319" r:id="rId45"/>
    <p:sldId id="320" r:id="rId46"/>
    <p:sldId id="282" r:id="rId47"/>
    <p:sldId id="316" r:id="rId48"/>
    <p:sldId id="303" r:id="rId49"/>
    <p:sldId id="283" r:id="rId50"/>
    <p:sldId id="294" r:id="rId51"/>
    <p:sldId id="29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37" r:id="rId65"/>
  </p:sldIdLst>
  <p:sldSz cx="9144000" cy="6858000" type="screen4x3"/>
  <p:notesSz cx="7099300" cy="10234613"/>
  <p:defaultTextStyle>
    <a:defPPr>
      <a:defRPr lang="en-US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00"/>
    <a:srgbClr val="CCFFFF"/>
    <a:srgbClr val="00CC00"/>
    <a:srgbClr val="FF9933"/>
    <a:srgbClr val="66FF33"/>
    <a:srgbClr val="A50021"/>
    <a:srgbClr val="66FF66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5" autoAdjust="0"/>
    <p:restoredTop sz="94699" autoAdjust="0"/>
  </p:normalViewPr>
  <p:slideViewPr>
    <p:cSldViewPr>
      <p:cViewPr>
        <p:scale>
          <a:sx n="60" d="100"/>
          <a:sy n="60" d="100"/>
        </p:scale>
        <p:origin x="-12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2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25.xml"/><Relationship Id="rId1" Type="http://schemas.openxmlformats.org/officeDocument/2006/relationships/slide" Target="slides/slide24.xml"/><Relationship Id="rId5" Type="http://schemas.openxmlformats.org/officeDocument/2006/relationships/slide" Target="slides/slide38.xml"/><Relationship Id="rId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AF3F9-E09E-4622-AB92-CE210FFC7104}" type="datetimeFigureOut">
              <a:rPr lang="en-GB" smtClean="0"/>
              <a:pPr/>
              <a:t>02/09/2018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C0C9-BD39-44A1-8775-183F2355AF4A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4724E9-FA69-4BDE-8D9D-FF919D6B99F7}" type="datetimeFigureOut">
              <a:rPr lang="en-GB" smtClean="0"/>
              <a:pPr/>
              <a:t>02/09/2018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63259B-8BBC-4022-A38A-46C483C29DB8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259B-8BBC-4022-A38A-46C483C29DB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39104" y="778044"/>
            <a:ext cx="5019601" cy="383703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D9D2-26AE-416C-B70D-6230DD527455}" type="datetime1">
              <a:rPr lang="en-GB" smtClean="0"/>
              <a:pPr/>
              <a:t>02/09/2018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Picture 9" descr="C:\Users\amontani\AppData\Local\Temp\05_Arpa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28003"/>
            <a:ext cx="1028700" cy="635509"/>
          </a:xfrm>
          <a:prstGeom prst="rect">
            <a:avLst/>
          </a:prstGeom>
          <a:noFill/>
        </p:spPr>
      </p:pic>
      <p:pic>
        <p:nvPicPr>
          <p:cNvPr id="8" name="Picture 8" descr="C:\Users\amontani\AppData\Local\Temp\logo2nd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D3B2-DDBD-41B5-A968-8B1D582EA8AB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4863-7A09-4773-B71E-35A99FF7BCB3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-34922" y="6453188"/>
            <a:ext cx="9144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750" y="141287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30750" y="141287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210-F439-42E3-A660-AD9D69C5776A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1953" y="260351"/>
            <a:ext cx="2057400" cy="5678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9750" y="260351"/>
            <a:ext cx="6019800" cy="5678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750" y="141287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30750" y="141287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3010-1C78-4E87-A46B-D5D0E7B0E8DC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11953" y="260351"/>
            <a:ext cx="2057400" cy="56784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9750" y="260351"/>
            <a:ext cx="6019800" cy="56784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7031-06C8-481F-B3A6-10F09DB2AD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C:\Users\amontani\AppData\Local\Temp\05_Arpa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28003"/>
            <a:ext cx="1028700" cy="635509"/>
          </a:xfrm>
          <a:prstGeom prst="rect">
            <a:avLst/>
          </a:prstGeom>
          <a:noFill/>
        </p:spPr>
      </p:pic>
      <p:pic>
        <p:nvPicPr>
          <p:cNvPr id="8" name="Picture 8" descr="C:\Users\amontani\AppData\Local\Temp\logo2nd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C5C-8E87-4F61-B6AB-B9592E69EA3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2C6-3EDE-41CB-BACC-7ACBFBE080C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B143-0FA4-47F1-BD17-6BE542F1505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5F1A-66D7-4F97-9D2D-74C05FCC35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1915-4CAE-4084-8E6B-93BBFC02E724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1F97-8CBE-4A34-990D-DDDFF5CD18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6C51-BBD6-4EC2-87B1-3F1AFC6A12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411-C18B-46E3-8477-813CDAA7CB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1C11-F684-4B2E-85C3-6745D3C40D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19BB-889D-4DC5-B2C5-4DF79CEE93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258-FD6C-4E54-B150-94A9853B2E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-34922" y="6453188"/>
            <a:ext cx="9144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6B7F-DE8A-44B5-ADFF-950E0E788185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6FE4-D59F-4E47-BD79-7883CCEE59F8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E7AC8-F38E-4E99-90E4-07F32E79C689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CE5-D78B-42EC-B844-C8C720794D2B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0AA3-1135-45E8-A4D9-09B90262722A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7DC9-4917-4777-B61A-99F2AC129060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CB23-EAC7-4B6A-BD94-ED384B7AB0C9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704B-7198-4038-8349-BA7857A56AAC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4B29-88C5-4A22-B132-7E8B275ECC8A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95F-592E-4585-B7A5-6A2AFA66E0DE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E920-BBBF-414D-9FF6-5A35A15D5152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B83F-1497-4252-B140-DEF3CD336045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F8AE-79C6-4AEF-93E9-527571B5913B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35D0-45A0-46BD-8D7F-6F776B2BE18F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6D4-B33E-43BA-84BD-09A9F3AC8812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5E22-3E73-4BF8-B5B9-0B2287B6E98A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7E78-E6C2-44E1-A576-5AFDB0EEC554}" type="datetime1">
              <a:rPr lang="en-GB" smtClean="0"/>
              <a:pPr/>
              <a:t>02/09/2018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AC52-447C-4AEE-A36C-1FD591F38E58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3FFA5"/>
            </a:gs>
            <a:gs pos="50000">
              <a:srgbClr val="FFFFFF"/>
            </a:gs>
            <a:gs pos="100000">
              <a:srgbClr val="C3F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3" y="260352"/>
            <a:ext cx="81359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3" y="141287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00009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/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13" cstate="print"/>
          <a:srcRect r="48820" b="-17772"/>
          <a:stretch>
            <a:fillRect/>
          </a:stretch>
        </p:blipFill>
        <p:spPr bwMode="auto">
          <a:xfrm>
            <a:off x="3" y="6354766"/>
            <a:ext cx="7921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438" y="6308728"/>
            <a:ext cx="8964612" cy="36513"/>
            <a:chOff x="45" y="3906"/>
            <a:chExt cx="5647" cy="23"/>
          </a:xfrm>
        </p:grpSpPr>
        <p:sp>
          <p:nvSpPr>
            <p:cNvPr id="497671" name="Line 7"/>
            <p:cNvSpPr>
              <a:spLocks noChangeShapeType="1"/>
            </p:cNvSpPr>
            <p:nvPr userDrawn="1"/>
          </p:nvSpPr>
          <p:spPr bwMode="auto">
            <a:xfrm>
              <a:off x="45" y="3906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97672" name="Line 8"/>
            <p:cNvSpPr>
              <a:spLocks noChangeShapeType="1"/>
            </p:cNvSpPr>
            <p:nvPr userDrawn="1"/>
          </p:nvSpPr>
          <p:spPr bwMode="auto">
            <a:xfrm>
              <a:off x="45" y="3929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97673" name="Rectangle 9"/>
          <p:cNvSpPr>
            <a:spLocks noChangeArrowheads="1"/>
          </p:cNvSpPr>
          <p:nvPr/>
        </p:nvSpPr>
        <p:spPr bwMode="auto">
          <a:xfrm>
            <a:off x="539750" y="765177"/>
            <a:ext cx="8208963" cy="71438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3FFA5"/>
            </a:gs>
            <a:gs pos="50000">
              <a:srgbClr val="FFFFFF"/>
            </a:gs>
            <a:gs pos="100000">
              <a:srgbClr val="C3F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3" y="260352"/>
            <a:ext cx="81359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3" y="141287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/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13" cstate="print"/>
          <a:srcRect r="48820" b="-17772"/>
          <a:stretch>
            <a:fillRect/>
          </a:stretch>
        </p:blipFill>
        <p:spPr bwMode="auto">
          <a:xfrm>
            <a:off x="3" y="6354766"/>
            <a:ext cx="7921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438" y="6308728"/>
            <a:ext cx="8964612" cy="36513"/>
            <a:chOff x="45" y="3906"/>
            <a:chExt cx="5647" cy="23"/>
          </a:xfrm>
        </p:grpSpPr>
        <p:sp>
          <p:nvSpPr>
            <p:cNvPr id="497671" name="Line 7"/>
            <p:cNvSpPr>
              <a:spLocks noChangeShapeType="1"/>
            </p:cNvSpPr>
            <p:nvPr userDrawn="1"/>
          </p:nvSpPr>
          <p:spPr bwMode="auto">
            <a:xfrm>
              <a:off x="45" y="3906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97672" name="Line 8"/>
            <p:cNvSpPr>
              <a:spLocks noChangeShapeType="1"/>
            </p:cNvSpPr>
            <p:nvPr userDrawn="1"/>
          </p:nvSpPr>
          <p:spPr bwMode="auto">
            <a:xfrm>
              <a:off x="45" y="3929"/>
              <a:ext cx="5647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97673" name="Rectangle 9"/>
          <p:cNvSpPr>
            <a:spLocks noChangeArrowheads="1"/>
          </p:cNvSpPr>
          <p:nvPr/>
        </p:nvSpPr>
        <p:spPr bwMode="auto">
          <a:xfrm>
            <a:off x="539750" y="765177"/>
            <a:ext cx="8208963" cy="71438"/>
          </a:xfrm>
          <a:prstGeom prst="rect">
            <a:avLst/>
          </a:prstGeom>
          <a:solidFill>
            <a:srgbClr val="33CC33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Comic Sans MS" pitchFamily="66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DE83-E164-4159-96F4-40C7CF6AF7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fld id="{5379AAD9-F80E-4983-ABAF-132C327A107A}" type="slidenum">
              <a:rPr smtClean="0">
                <a:solidFill>
                  <a:prstClr val="black"/>
                </a:solidFill>
              </a:rPr>
              <a:pPr defTabSz="829452"/>
              <a:t>‹N›</a:t>
            </a:fld>
            <a:endParaRPr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hangingPunct="0">
        <a:tabLst/>
        <a:defRPr lang="it-IT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it-IT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smr.arpa.emr.it/infomet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simc.arpae.it/scacchieraitalia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r.arpa.emr.it/infomet2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imc.arpae.it/scacchieraitalia/" TargetMode="Externa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cosmo-model.org/content/tasks/leps/boxgrams/default.ht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003" y="1341264"/>
            <a:ext cx="9000000" cy="194372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ahoma" pitchFamily="34" charset="0"/>
                <a:cs typeface="Tahoma" pitchFamily="34" charset="0"/>
              </a:rPr>
              <a:t>COSMO-LEPS updates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35497" y="4221200"/>
            <a:ext cx="9000000" cy="1440000"/>
          </a:xfrm>
        </p:spPr>
        <p:txBody>
          <a:bodyPr>
            <a:noAutofit/>
          </a:bodyPr>
          <a:lstStyle/>
          <a:p>
            <a:r>
              <a:rPr lang="it-IT" sz="2000" b="1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Andrea Montani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18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Arpae</a:t>
            </a:r>
            <a:r>
              <a:rPr lang="it-IT" sz="1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Emilia-Romagna </a:t>
            </a:r>
            <a:r>
              <a:rPr lang="en-US" sz="18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Servizio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IdroMeteoClima</a:t>
            </a:r>
            <a:r>
              <a:rPr lang="en-US" sz="1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Bologna, Italy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</a:t>
            </a:fld>
            <a:endParaRPr lang="en-GB" b="1" dirty="0"/>
          </a:p>
        </p:txBody>
      </p:sp>
      <p:pic>
        <p:nvPicPr>
          <p:cNvPr id="6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228003"/>
            <a:ext cx="1028700" cy="635509"/>
          </a:xfrm>
          <a:prstGeom prst="rect">
            <a:avLst/>
          </a:prstGeom>
          <a:noFill/>
        </p:spPr>
      </p:pic>
      <p:sp>
        <p:nvSpPr>
          <p:cNvPr id="9" name="Sottotitolo 6"/>
          <p:cNvSpPr txBox="1">
            <a:spLocks/>
          </p:cNvSpPr>
          <p:nvPr/>
        </p:nvSpPr>
        <p:spPr>
          <a:xfrm>
            <a:off x="36003" y="5868000"/>
            <a:ext cx="9000000" cy="540000"/>
          </a:xfrm>
          <a:prstGeom prst="rect">
            <a:avLst/>
          </a:prstGeom>
        </p:spPr>
        <p:txBody>
          <a:bodyPr vert="horz" lIns="91410" tIns="45706" rIns="91410" bIns="45706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COSMO GM, St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Petersburgh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, 3-6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5-km upgrade </a:t>
            </a:r>
            <a:r>
              <a:rPr lang="en-GB" sz="1800" b="1" kern="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10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6" y="584872"/>
            <a:ext cx="899953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agreement with the Consortium strategies, we are assessing the sensitivity of COSMO-LEPS forecast skill to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use of different parameterisations of moist convection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enhanced horizontal resolution.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24/11 to 31/12/2017 and from 1/5 to 31/5/2018, in addition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(COSMO-LEPS @ 7 km), we also ran a test configuration (only at 00UTC), denoted with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C:\Users\amontani\Documents\conferences\2017\201709_COSMO_Jerusalem\parallel\talk_wg7\ponte\cleps7km_stereog_domain.png"/>
          <p:cNvPicPr>
            <a:picLocks noChangeAspect="1" noChangeArrowheads="1"/>
          </p:cNvPicPr>
          <p:nvPr/>
        </p:nvPicPr>
        <p:blipFill>
          <a:blip r:embed="rId2" cstate="print"/>
          <a:srcRect l="4724" t="17362" r="23622" b="6678"/>
          <a:stretch>
            <a:fillRect/>
          </a:stretch>
        </p:blipFill>
        <p:spPr bwMode="auto">
          <a:xfrm>
            <a:off x="36000" y="3060000"/>
            <a:ext cx="3822024" cy="2866583"/>
          </a:xfrm>
          <a:prstGeom prst="rect">
            <a:avLst/>
          </a:prstGeom>
          <a:noFill/>
        </p:spPr>
      </p:pic>
      <p:pic>
        <p:nvPicPr>
          <p:cNvPr id="9" name="Picture 3" descr="C:\Users\amontani\Documents\conferences\2017\201709_COSMO_Jerusalem\parallel\talk_wg7\ponte\cleps5kmsmaller_stereog_domain.png"/>
          <p:cNvPicPr>
            <a:picLocks noChangeAspect="1" noChangeArrowheads="1"/>
          </p:cNvPicPr>
          <p:nvPr/>
        </p:nvPicPr>
        <p:blipFill>
          <a:blip r:embed="rId3" cstate="print"/>
          <a:srcRect l="4724" t="17362" r="23622" b="6678"/>
          <a:stretch>
            <a:fillRect/>
          </a:stretch>
        </p:blipFill>
        <p:spPr bwMode="auto">
          <a:xfrm>
            <a:off x="5184000" y="3060000"/>
            <a:ext cx="3822024" cy="286658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368000" y="2664000"/>
            <a:ext cx="748923" cy="360000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6516216" y="2736000"/>
            <a:ext cx="646331" cy="360000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76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5-km upgrade </a:t>
            </a:r>
            <a:r>
              <a:rPr lang="en-GB" sz="1800" b="1" kern="0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11</a:t>
            </a:fld>
            <a:endParaRPr lang="en-GB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5173967"/>
              </p:ext>
            </p:extLst>
          </p:nvPr>
        </p:nvGraphicFramePr>
        <p:xfrm>
          <a:off x="395536" y="980728"/>
          <a:ext cx="8352928" cy="4945780"/>
        </p:xfrm>
        <a:graphic>
          <a:graphicData uri="http://schemas.openxmlformats.org/drawingml/2006/table">
            <a:tbl>
              <a:tblPr bandRow="1">
                <a:effectLst/>
                <a:tableStyleId>{073A0DAA-6AF3-43AB-8588-CEC1D06C72B9}</a:tableStyleId>
              </a:tblPr>
              <a:tblGrid>
                <a:gridCol w="2859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3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0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1604">
                <a:tc>
                  <a:txBody>
                    <a:bodyPr/>
                    <a:lstStyle/>
                    <a:p>
                      <a:endParaRPr lang="en-GB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oper7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9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model version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5.03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5.05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3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convection scheme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Tiedtke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 1-10      IFS-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Bechtold</a:t>
                      </a:r>
                      <a:endParaRPr lang="en-GB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 11-20               </a:t>
                      </a:r>
                      <a:r>
                        <a:rPr lang="en-GB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Tiedtke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039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Perturbations to physical parameterisation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“random”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87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 resolution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km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km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87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grid points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511 x 415 x 40 = 8.482.600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739 x 599 x 40 =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17.706.440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87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 (s)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87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Billing Units for one single run (forecast length: 132h) 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1750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5378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87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elapsed time (s)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542 (720 tasks)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1235 (972 tasks)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May 2018 experimentation: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test5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12</a:t>
            </a:fld>
            <a:endParaRPr lang="en-GB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6962" y="548760"/>
            <a:ext cx="8999537" cy="61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</a:t>
            </a:r>
            <a:r>
              <a:rPr lang="en-GB" sz="1600" u="sng" dirty="0" smtClean="0">
                <a:latin typeface="Times New Roman" pitchFamily="18" charset="0"/>
                <a:cs typeface="Times New Roman" pitchFamily="18" charset="0"/>
              </a:rPr>
              <a:t>6h cumulated precipitation (thresholds: 1, 5, 10, 15, 25, 50 mm)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u="sng" dirty="0" smtClean="0">
                <a:latin typeface="Times New Roman" pitchFamily="18" charset="0"/>
                <a:cs typeface="Times New Roman" pitchFamily="18" charset="0"/>
              </a:rPr>
              <a:t>Ranked Probability Skill Score (RPSS)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u="sng" dirty="0" smtClean="0">
                <a:latin typeface="Times New Roman" pitchFamily="18" charset="0"/>
                <a:cs typeface="Times New Roman" pitchFamily="18" charset="0"/>
              </a:rPr>
              <a:t>ROC area at fixed forecast range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47664" y="1224000"/>
            <a:ext cx="1548000" cy="360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RPSS: tp06h</a:t>
            </a:r>
            <a:endParaRPr lang="en-GB" b="1" dirty="0"/>
          </a:p>
        </p:txBody>
      </p:sp>
      <p:sp>
        <p:nvSpPr>
          <p:cNvPr id="9" name="Rettangolo 8"/>
          <p:cNvSpPr/>
          <p:nvPr/>
        </p:nvSpPr>
        <p:spPr>
          <a:xfrm>
            <a:off x="6012000" y="1224000"/>
            <a:ext cx="1728192" cy="360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ROC: tp06h </a:t>
            </a:r>
            <a:endParaRPr lang="en-GB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6003" y="5040000"/>
            <a:ext cx="8999537" cy="90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RPSS: clear daily cycle in the performance of the model; higher skill of 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test5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the short range for day-time precipitation; mixed results later on.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ROC area: slight positive impact of enhanced resolution for all thresholds.</a:t>
            </a:r>
          </a:p>
        </p:txBody>
      </p:sp>
      <p:pic>
        <p:nvPicPr>
          <p:cNvPr id="1027" name="Picture 3" descr="C:\Users\amontani\Documents\conferences\2018\201809_COSMO_StP\figures\roc_48-54_oper7_test5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7147"/>
          <a:stretch>
            <a:fillRect/>
          </a:stretch>
        </p:blipFill>
        <p:spPr bwMode="auto">
          <a:xfrm>
            <a:off x="4644008" y="1584000"/>
            <a:ext cx="4436674" cy="3273692"/>
          </a:xfrm>
          <a:prstGeom prst="rect">
            <a:avLst/>
          </a:prstGeom>
          <a:noFill/>
        </p:spPr>
      </p:pic>
      <p:pic>
        <p:nvPicPr>
          <p:cNvPr id="1028" name="Picture 4" descr="C:\Users\amontani\Documents\conferences\2018\201809_COSMO_StP\figures\rpss_OPER7_vs_TEST5_may18.png"/>
          <p:cNvPicPr>
            <a:picLocks noChangeAspect="1" noChangeArrowheads="1"/>
          </p:cNvPicPr>
          <p:nvPr/>
        </p:nvPicPr>
        <p:blipFill>
          <a:blip r:embed="rId3" cstate="print"/>
          <a:srcRect l="3367" t="9529" r="16835" b="7147"/>
          <a:stretch>
            <a:fillRect/>
          </a:stretch>
        </p:blipFill>
        <p:spPr bwMode="auto">
          <a:xfrm>
            <a:off x="36000" y="1584000"/>
            <a:ext cx="4436668" cy="327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May 2018 experimentation: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test5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13</a:t>
            </a:fld>
            <a:endParaRPr lang="en-GB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6962" y="548760"/>
            <a:ext cx="8999537" cy="61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Variables: 2-metre temperature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Scores: bias, and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of the ensemble mean (model forecast correct with station height difference)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04048" y="1268800"/>
            <a:ext cx="900000" cy="360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t2m</a:t>
            </a:r>
            <a:endParaRPr lang="en-GB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5496" y="5193272"/>
            <a:ext cx="8999537" cy="684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Temperature: still positive bias at all forecast ranges (the model is too warm), but bias reduction, especially at night-time, in 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 Correspondingly, reduction of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amontani\Documents\conferences\2018\201809_COSMO_StP\paralell_wg6_and_wg7\t2m_EnsMean_cleps5_vs_cleps7_Fulldom_201805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7147"/>
          <a:stretch>
            <a:fillRect/>
          </a:stretch>
        </p:blipFill>
        <p:spPr bwMode="auto">
          <a:xfrm>
            <a:off x="2367574" y="1739484"/>
            <a:ext cx="4436674" cy="327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May 2018 experimentation: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test5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14</a:t>
            </a:fld>
            <a:endParaRPr lang="en-GB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6962" y="548760"/>
            <a:ext cx="8999537" cy="61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Variables: 2-metre temperature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10-metre wind speed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of the ensemble mean, spread.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015816" y="1188000"/>
            <a:ext cx="900000" cy="360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t2m</a:t>
            </a:r>
            <a:endParaRPr lang="en-GB" b="1" dirty="0"/>
          </a:p>
        </p:txBody>
      </p:sp>
      <p:sp>
        <p:nvSpPr>
          <p:cNvPr id="9" name="Rettangolo 8"/>
          <p:cNvSpPr/>
          <p:nvPr/>
        </p:nvSpPr>
        <p:spPr>
          <a:xfrm>
            <a:off x="6588224" y="1188000"/>
            <a:ext cx="1332000" cy="396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wspeed10m</a:t>
            </a:r>
            <a:endParaRPr lang="en-GB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6000" y="5040000"/>
            <a:ext cx="8999537" cy="108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T2M: some reduction of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at night-time for </a:t>
            </a:r>
            <a:r>
              <a:rPr lang="en-GB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 larger spread for 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(effect of perturbed parameters, missing in test5?)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WSPEED10M: no impact on spread by enhanced resolution; slight systematic reduction of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of the ensemble mean.</a:t>
            </a:r>
          </a:p>
        </p:txBody>
      </p:sp>
      <p:pic>
        <p:nvPicPr>
          <p:cNvPr id="1026" name="Picture 2" descr="C:\Users\amontani\Documents\conferences\2018\201809_COSMO_StP\paralell_wg6_and_wg7\t2m_spread_skill_oper7_vs_test5_Fulldom_201805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7147"/>
          <a:stretch>
            <a:fillRect/>
          </a:stretch>
        </p:blipFill>
        <p:spPr bwMode="auto">
          <a:xfrm>
            <a:off x="35496" y="1584000"/>
            <a:ext cx="4436674" cy="3273692"/>
          </a:xfrm>
          <a:prstGeom prst="rect">
            <a:avLst/>
          </a:prstGeom>
          <a:noFill/>
        </p:spPr>
      </p:pic>
      <p:pic>
        <p:nvPicPr>
          <p:cNvPr id="1027" name="Picture 3" descr="C:\Users\amontani\Documents\conferences\2018\201809_COSMO_StP\paralell_wg6_and_wg7\wspeed10m_spread_skill_oper7_vs_test5_Fulldom.png"/>
          <p:cNvPicPr>
            <a:picLocks noChangeAspect="1" noChangeArrowheads="1"/>
          </p:cNvPicPr>
          <p:nvPr/>
        </p:nvPicPr>
        <p:blipFill>
          <a:blip r:embed="rId3" cstate="print"/>
          <a:srcRect l="3367" t="9529" r="16835" b="7147"/>
          <a:stretch>
            <a:fillRect/>
          </a:stretch>
        </p:blipFill>
        <p:spPr bwMode="auto">
          <a:xfrm>
            <a:off x="4599828" y="1584000"/>
            <a:ext cx="4436668" cy="327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141051"/>
            <a:ext cx="9000000" cy="720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Thanks for your attention!!!</a:t>
            </a:r>
            <a:endParaRPr lang="en-GB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15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792000"/>
            <a:ext cx="899953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Present status,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COSMO-LEPS products on the public web (what was done, what is missing, what could be done),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performance of the system,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tests @5 km,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towards multi-physics (CIAO PT),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development of COSMO-LEPS based visualization products.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44625"/>
            <a:ext cx="9000000" cy="720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SubTask4: COSMO-B and COSMO-T in ensemble mode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17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" y="720000"/>
            <a:ext cx="899953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Implement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(also referred to as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the previous slides) where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members 1-10 are run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scheme (</a:t>
            </a: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members 11-20 are run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scheme (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cleps_20bt has the same initial and boundary conditions as operational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COSMO-LEPS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cleps_20bt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cleps_10b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cleps_10t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in terms of surface variables (e.g. TP, T2M, TD2M).</a:t>
            </a:r>
          </a:p>
          <a:p>
            <a:pPr algn="just">
              <a:lnSpc>
                <a:spcPct val="130000"/>
              </a:lnSpc>
            </a:pP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Deliverables: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Assessment of the skill of cleps_20bt and COSMO-LEPS….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3636496" y="3888000"/>
            <a:ext cx="5400000" cy="270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	 6h/12h/24h cumulated precipitation;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period : 	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1-31 May 2018;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region: 	full integration domain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nearest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grid point; no-weighted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synop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reports (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1400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stations/day);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ranges: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0-6h, 6-12h, …, 126-132h;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thresholds: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1, 5, 10, 15,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25, 50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mm/12h;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systems: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cleps_20bt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cleps_10b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cleps_10t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scores: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	probabilistic and deterministic evaluation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montani\Documents\conferences\2017\201709_COSMO_Jerusalem\parallel\talk_wg7\ponte\cleps5kmsmaller_stereog_domain.png"/>
          <p:cNvPicPr>
            <a:picLocks noChangeAspect="1" noChangeArrowheads="1"/>
          </p:cNvPicPr>
          <p:nvPr/>
        </p:nvPicPr>
        <p:blipFill>
          <a:blip r:embed="rId2" cstate="print"/>
          <a:srcRect l="4724" t="17362" r="25512" b="2671"/>
          <a:stretch>
            <a:fillRect/>
          </a:stretch>
        </p:blipFill>
        <p:spPr bwMode="auto">
          <a:xfrm>
            <a:off x="208031" y="3861048"/>
            <a:ext cx="2923809" cy="237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2340003"/>
            <a:ext cx="9000000" cy="720000"/>
          </a:xfrm>
        </p:spPr>
        <p:txBody>
          <a:bodyPr>
            <a:noAutofit/>
          </a:bodyPr>
          <a:lstStyle/>
          <a:p>
            <a:r>
              <a:rPr lang="en-GB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Sono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qui</a:t>
            </a:r>
            <a:endParaRPr lang="en-GB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18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montani\Documents\conferences\2018\201809_COSMO_StP\figures\roc_30-36_3lines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7147"/>
          <a:stretch>
            <a:fillRect/>
          </a:stretch>
        </p:blipFill>
        <p:spPr bwMode="auto">
          <a:xfrm>
            <a:off x="-900608" y="254474"/>
            <a:ext cx="4692636" cy="3462558"/>
          </a:xfrm>
          <a:prstGeom prst="rect">
            <a:avLst/>
          </a:prstGeom>
          <a:noFill/>
        </p:spPr>
      </p:pic>
      <p:pic>
        <p:nvPicPr>
          <p:cNvPr id="1028" name="Picture 4" descr="C:\Users\amontani\Documents\conferences\2018\201809_COSMO_StP\figures\roc_36-42_3lines.png"/>
          <p:cNvPicPr>
            <a:picLocks noChangeAspect="1" noChangeArrowheads="1"/>
          </p:cNvPicPr>
          <p:nvPr/>
        </p:nvPicPr>
        <p:blipFill>
          <a:blip r:embed="rId3" cstate="print"/>
          <a:srcRect l="3367" t="9529" r="16835" b="7147"/>
          <a:stretch>
            <a:fillRect/>
          </a:stretch>
        </p:blipFill>
        <p:spPr bwMode="auto">
          <a:xfrm>
            <a:off x="3923928" y="0"/>
            <a:ext cx="4692636" cy="3462558"/>
          </a:xfrm>
          <a:prstGeom prst="rect">
            <a:avLst/>
          </a:prstGeom>
          <a:noFill/>
        </p:spPr>
      </p:pic>
      <p:pic>
        <p:nvPicPr>
          <p:cNvPr id="1029" name="Picture 5" descr="C:\Users\amontani\Documents\conferences\2018\201809_COSMO_StP\figures\roc_42-48_3lines.png"/>
          <p:cNvPicPr>
            <a:picLocks noChangeAspect="1" noChangeArrowheads="1"/>
          </p:cNvPicPr>
          <p:nvPr/>
        </p:nvPicPr>
        <p:blipFill>
          <a:blip r:embed="rId4" cstate="print"/>
          <a:srcRect l="3367" t="9529" r="16835" b="7147"/>
          <a:stretch>
            <a:fillRect/>
          </a:stretch>
        </p:blipFill>
        <p:spPr bwMode="auto">
          <a:xfrm>
            <a:off x="-54537" y="1448736"/>
            <a:ext cx="4692636" cy="3462558"/>
          </a:xfrm>
          <a:prstGeom prst="rect">
            <a:avLst/>
          </a:prstGeom>
          <a:noFill/>
        </p:spPr>
      </p:pic>
      <p:pic>
        <p:nvPicPr>
          <p:cNvPr id="1030" name="Picture 6" descr="C:\Users\amontani\Documents\conferences\2018\201809_COSMO_StP\figures\roc_48-54_3lines.png"/>
          <p:cNvPicPr>
            <a:picLocks noChangeAspect="1" noChangeArrowheads="1"/>
          </p:cNvPicPr>
          <p:nvPr/>
        </p:nvPicPr>
        <p:blipFill>
          <a:blip r:embed="rId5" cstate="print"/>
          <a:srcRect l="3367" t="9529" r="16835" b="7147"/>
          <a:stretch>
            <a:fillRect/>
          </a:stretch>
        </p:blipFill>
        <p:spPr bwMode="auto">
          <a:xfrm>
            <a:off x="5364088" y="1484784"/>
            <a:ext cx="4692636" cy="3462558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000" y="5013176"/>
            <a:ext cx="89995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Very similar performance of</a:t>
            </a: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cleps_10b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cleps_10t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low precipitation thresholds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light day-time precipitation, higher ROC area for cleps_10b 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Otherwise, cleps_10t better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high thresholds, few events and limited statistical solidity of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19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montani\Documents\conferences\2018\201809_COSMO_StP\figures\rpssd_10b_10t_20bt_cleps5_201805_tp06h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7147"/>
          <a:stretch>
            <a:fillRect/>
          </a:stretch>
        </p:blipFill>
        <p:spPr bwMode="auto">
          <a:xfrm>
            <a:off x="35496" y="1379429"/>
            <a:ext cx="4436668" cy="3273707"/>
          </a:xfrm>
          <a:prstGeom prst="rect">
            <a:avLst/>
          </a:prstGeom>
          <a:noFill/>
        </p:spPr>
      </p:pic>
      <p:pic>
        <p:nvPicPr>
          <p:cNvPr id="2050" name="Picture 2" descr="C:\Users\amontani\Documents\conferences\2018\201809_COSMO_StP\figures\rps_10b_10t_20bt_cleps5_201805_tp06h.png"/>
          <p:cNvPicPr>
            <a:picLocks noChangeAspect="1" noChangeArrowheads="1"/>
          </p:cNvPicPr>
          <p:nvPr/>
        </p:nvPicPr>
        <p:blipFill>
          <a:blip r:embed="rId3" cstate="print"/>
          <a:srcRect l="3367" t="9529" r="16835" b="7147"/>
          <a:stretch>
            <a:fillRect/>
          </a:stretch>
        </p:blipFill>
        <p:spPr bwMode="auto">
          <a:xfrm>
            <a:off x="4644008" y="1307421"/>
            <a:ext cx="4436668" cy="3273707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000" y="5013176"/>
            <a:ext cx="899953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cleps_10b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better than 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cleps_10t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except for night time verification (18-24 and 42-48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ranges)</a:t>
            </a:r>
          </a:p>
          <a:p>
            <a:pPr algn="just">
              <a:lnSpc>
                <a:spcPct val="13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longer ranges, low skill for day-time verification by both systems.</a:t>
            </a: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900000"/>
          </a:xfrm>
        </p:spPr>
        <p:txBody>
          <a:bodyPr/>
          <a:lstStyle/>
          <a:p>
            <a:r>
              <a:rPr lang="en-GB" dirty="0" err="1" smtClean="0"/>
              <a:t>Bla</a:t>
            </a:r>
            <a:r>
              <a:rPr lang="en-GB" dirty="0" smtClean="0"/>
              <a:t> </a:t>
            </a:r>
            <a:r>
              <a:rPr lang="en-GB" dirty="0" err="1" smtClean="0"/>
              <a:t>bla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792000"/>
            <a:ext cx="899953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Present status,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COSMO-LEPS products on the public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web: what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was done, what is missing, what could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done,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Performance of the system,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Tests @ 5 km,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Towards multi-physics (in CIAO PT),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Development of COSMO-LEPS based visualization products (in WG7).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ontani\Documents\conferences\2018\201809_COSMO_StP\figures\fc024_PerformanceDiagram_tiedtke-bechtold_tp24h_Threshold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312" y="548680"/>
            <a:ext cx="5715000" cy="4572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6" y="36000"/>
            <a:ext cx="9000000" cy="396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1-member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1-member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(day 1)</a:t>
            </a:r>
            <a:endParaRPr lang="en-GB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20</a:t>
            </a:fld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5496" y="5301208"/>
            <a:ext cx="9000000" cy="9048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COSMO-B 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overestimation of light precipitation events (drizzle problem),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higher skill for heavier precipitation cases.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12040" y="576000"/>
            <a:ext cx="72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GB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0-24h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21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260648"/>
            <a:ext cx="899953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2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201805:</a:t>
            </a:r>
          </a:p>
          <a:p>
            <a:pPr algn="just">
              <a:lnSpc>
                <a:spcPct val="12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Maps with spread/skill in 10m wind, t2m for cleps5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cleps7</a:t>
            </a: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FATTE</a:t>
            </a:r>
          </a:p>
          <a:p>
            <a:pPr algn="just">
              <a:lnSpc>
                <a:spcPct val="120000"/>
              </a:lnSpc>
            </a:pP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Maps with cleps5_20bt, cleps5_10b, cleps5_10t for tp06h       FATTE</a:t>
            </a:r>
          </a:p>
          <a:p>
            <a:pPr algn="just">
              <a:lnSpc>
                <a:spcPct val="120000"/>
              </a:lnSpc>
            </a:pP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Maps for </a:t>
            </a:r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tp06h</a:t>
            </a: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tp12h and tp24h for deterministic </a:t>
            </a:r>
            <a:r>
              <a:rPr lang="en-GB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Bechtold_vs_Tiedtke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22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792000"/>
            <a:ext cx="899953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Operational ensemble system COSMO-LEPS: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main features (what is old, what is new),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performance of the system,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future upgrades (towards 5 km, towards multi-physics).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Development of COSMO-LEPS based visualization products: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products on COSMO website,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probabilistic wind roses,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“chessboard” maps for Emilia-Romagna region,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implementation of Italian “chessboard” for National Civil Protection.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Conclusions and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0" name="AutoShape 2" descr="prodott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892" name="AutoShape 4" descr="prodott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894" name="AutoShape 6" descr="http://www.smr.arpa.emr.it/infomet2/script/immaginatore.php?file=cHJvZG90dGlfc2Fsb3AvUFJFVklTSU9OSS9BUkVBX0xJTUlUQVRBL0NPU01PX0xFUFMvQ09SU0FfMDAvcm9zZV92ZW50by8vMjAxODA2MDUvTVRHX0ZDX0xFUFNfUFJfMF9XSU5EXzEwTVRfTlVMTF9OVUxMX05VTExfTlVMTF8yMDE4MDYwNTAwXzIwMTgwNjA5MDBfMTIwXzFfcm9zZV9CT0xPR05BLnBuZw=="/>
          <p:cNvSpPr>
            <a:spLocks noChangeAspect="1" noChangeArrowheads="1"/>
          </p:cNvSpPr>
          <p:nvPr/>
        </p:nvSpPr>
        <p:spPr bwMode="auto">
          <a:xfrm>
            <a:off x="155578" y="-2819397"/>
            <a:ext cx="4552950" cy="5886450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 r="11735"/>
          <a:stretch>
            <a:fillRect/>
          </a:stretch>
        </p:blipFill>
        <p:spPr bwMode="auto">
          <a:xfrm>
            <a:off x="35496" y="540001"/>
            <a:ext cx="4115624" cy="60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36003" y="36000"/>
            <a:ext cx="9000000" cy="576262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Probabilistic</a:t>
            </a:r>
            <a:r>
              <a:rPr lang="it-IT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wind</a:t>
            </a:r>
            <a:r>
              <a:rPr lang="it-IT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roses</a:t>
            </a:r>
            <a:r>
              <a:rPr lang="it-IT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over</a:t>
            </a:r>
            <a:r>
              <a:rPr lang="it-IT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fixed</a:t>
            </a:r>
            <a:r>
              <a:rPr lang="it-IT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locations</a:t>
            </a:r>
            <a:endParaRPr lang="it-IT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print"/>
          <a:srcRect r="12353"/>
          <a:stretch>
            <a:fillRect/>
          </a:stretch>
        </p:blipFill>
        <p:spPr bwMode="auto">
          <a:xfrm>
            <a:off x="4917036" y="540001"/>
            <a:ext cx="4086855" cy="60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montani\Documents\conferences\2018\201806_Reading_UEF\figures\2015052012\MTG_FC_LEPS_PR_0_TPPC_GRND_NULL_NULL_NULL_NULL_2015052012_2015052200_024_036_scacchiera.png"/>
          <p:cNvPicPr>
            <a:picLocks noChangeAspect="1" noChangeArrowheads="1"/>
          </p:cNvPicPr>
          <p:nvPr/>
        </p:nvPicPr>
        <p:blipFill>
          <a:blip r:embed="rId2" cstate="print"/>
          <a:srcRect t="11734"/>
          <a:stretch>
            <a:fillRect/>
          </a:stretch>
        </p:blipFill>
        <p:spPr bwMode="auto">
          <a:xfrm>
            <a:off x="35498" y="1484784"/>
            <a:ext cx="5280660" cy="3601656"/>
          </a:xfrm>
          <a:prstGeom prst="rect">
            <a:avLst/>
          </a:prstGeom>
          <a:noFill/>
        </p:spPr>
      </p:pic>
      <p:pic>
        <p:nvPicPr>
          <p:cNvPr id="12" name="Picture 2" descr="Risultati immagini per italian regions high re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773" y="1506834"/>
            <a:ext cx="2371725" cy="3362326"/>
          </a:xfrm>
          <a:prstGeom prst="rect">
            <a:avLst/>
          </a:prstGeom>
          <a:noFill/>
        </p:spPr>
      </p:pic>
      <p:cxnSp>
        <p:nvCxnSpPr>
          <p:cNvPr id="15" name="Connettore 2 14"/>
          <p:cNvCxnSpPr/>
          <p:nvPr/>
        </p:nvCxnSpPr>
        <p:spPr>
          <a:xfrm flipH="1" flipV="1">
            <a:off x="5220072" y="2348880"/>
            <a:ext cx="237626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003" y="36000"/>
            <a:ext cx="9000000" cy="432000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100" b="1" dirty="0" err="1" smtClean="0">
                <a:latin typeface="Times New Roman" pitchFamily="18" charset="0"/>
                <a:cs typeface="Times New Roman" pitchFamily="18" charset="0"/>
              </a:rPr>
              <a:t>Chessboard</a:t>
            </a:r>
            <a:r>
              <a:rPr lang="it-IT" sz="31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it-IT" sz="3100" b="1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it-IT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100" b="1" dirty="0" err="1" smtClean="0">
                <a:latin typeface="Times New Roman" pitchFamily="18" charset="0"/>
                <a:cs typeface="Times New Roman" pitchFamily="18" charset="0"/>
              </a:rPr>
              <a:t>alert</a:t>
            </a:r>
            <a:r>
              <a:rPr lang="it-IT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100" b="1" dirty="0" err="1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prodott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0" y="468003"/>
            <a:ext cx="9216000" cy="900000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imes New Roman" pitchFamily="18" charset="0"/>
              </a:rPr>
              <a:t> Divide Emilia-Romagna into 8 “homogeneous” alert areas (average size ~3000 km</a:t>
            </a:r>
            <a:r>
              <a:rPr lang="en-GB" sz="1600" baseline="30000" dirty="0" smtClean="0">
                <a:latin typeface="Times New Roman" pitchFamily="18" charset="0"/>
              </a:rPr>
              <a:t>2</a:t>
            </a:r>
            <a:r>
              <a:rPr lang="en-GB" sz="1600" dirty="0" smtClean="0">
                <a:latin typeface="Times New Roman" pitchFamily="18" charset="0"/>
              </a:rPr>
              <a:t>, 60 grid points per area).</a:t>
            </a:r>
          </a:p>
          <a:p>
            <a:pPr lvl="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imes New Roman" pitchFamily="18" charset="0"/>
              </a:rPr>
              <a:t> For each COSMO-LEPS member, consider the corresponding areal means of 24-hour precipitation.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sz="1600" dirty="0" smtClean="0">
                <a:latin typeface="Times New Roman" pitchFamily="18" charset="0"/>
              </a:rPr>
              <a:t> Compute </a:t>
            </a:r>
            <a:r>
              <a:rPr lang="en-GB" sz="1600" dirty="0" err="1" smtClean="0">
                <a:latin typeface="Times New Roman" pitchFamily="18" charset="0"/>
              </a:rPr>
              <a:t>exceedance</a:t>
            </a:r>
            <a:r>
              <a:rPr lang="en-GB" sz="1600" dirty="0" smtClean="0">
                <a:latin typeface="Times New Roman" pitchFamily="18" charset="0"/>
              </a:rPr>
              <a:t> probabilities for pre-defined thresholds; colours “quantify” probabilities.</a:t>
            </a:r>
          </a:p>
          <a:p>
            <a:pPr algn="just">
              <a:spcBef>
                <a:spcPct val="20000"/>
              </a:spcBef>
              <a:defRPr/>
            </a:pPr>
            <a:endParaRPr lang="en-GB" sz="2000" dirty="0" smtClean="0">
              <a:latin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GB" sz="3200" dirty="0">
              <a:latin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27780" y="6525344"/>
            <a:ext cx="3619452" cy="369332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n-GB" dirty="0" smtClean="0">
                <a:latin typeface="Times New Roman" pitchFamily="18" charset="0"/>
                <a:hlinkClick r:id="rId4"/>
              </a:rPr>
              <a:t>http://www.smr.arpa.emr.it/infomet2/</a:t>
            </a:r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36866" name="Picture 2" descr="C:\Users\amontani\Documents\conferences\2018\201806_Reading_UEF\figures\2015052012\MTG_FC_LEPS_PR_0_TPPC_GRND_NULL_NULL_NULL_NULL_2015052012_2015052300_024_060_scacchiera.png"/>
          <p:cNvPicPr>
            <a:picLocks noChangeAspect="1" noChangeArrowheads="1"/>
          </p:cNvPicPr>
          <p:nvPr/>
        </p:nvPicPr>
        <p:blipFill>
          <a:blip r:embed="rId5" cstate="print"/>
          <a:srcRect t="11734"/>
          <a:stretch>
            <a:fillRect/>
          </a:stretch>
        </p:blipFill>
        <p:spPr bwMode="auto">
          <a:xfrm>
            <a:off x="611560" y="1844824"/>
            <a:ext cx="5280660" cy="3601702"/>
          </a:xfrm>
          <a:prstGeom prst="rect">
            <a:avLst/>
          </a:prstGeom>
          <a:noFill/>
        </p:spPr>
      </p:pic>
      <p:pic>
        <p:nvPicPr>
          <p:cNvPr id="36867" name="Picture 3" descr="C:\Users\amontani\Documents\conferences\2018\201806_Reading_UEF\figures\2015052012\MTG_FC_LEPS_PR_0_TPPC_GRND_NULL_NULL_NULL_NULL_2015052012_2015052400_024_084_scacchiera.png"/>
          <p:cNvPicPr>
            <a:picLocks noChangeAspect="1" noChangeArrowheads="1"/>
          </p:cNvPicPr>
          <p:nvPr/>
        </p:nvPicPr>
        <p:blipFill>
          <a:blip r:embed="rId6" cstate="print"/>
          <a:srcRect t="11734"/>
          <a:stretch>
            <a:fillRect/>
          </a:stretch>
        </p:blipFill>
        <p:spPr bwMode="auto">
          <a:xfrm>
            <a:off x="1235559" y="2132859"/>
            <a:ext cx="5280660" cy="3601711"/>
          </a:xfrm>
          <a:prstGeom prst="rect">
            <a:avLst/>
          </a:prstGeom>
          <a:noFill/>
        </p:spPr>
      </p:pic>
      <p:pic>
        <p:nvPicPr>
          <p:cNvPr id="36868" name="Picture 4" descr="C:\Users\amontani\Documents\conferences\2018\201806_Reading_UEF\figures\2015052012\MTG_FC_LEPS_PR_0_TPPC_GRND_NULL_NULL_NULL_NULL_2015052012_2015052500_024_108_scacchiera.png"/>
          <p:cNvPicPr>
            <a:picLocks noChangeAspect="1" noChangeArrowheads="1"/>
          </p:cNvPicPr>
          <p:nvPr/>
        </p:nvPicPr>
        <p:blipFill>
          <a:blip r:embed="rId7" cstate="print"/>
          <a:srcRect t="11734"/>
          <a:stretch>
            <a:fillRect/>
          </a:stretch>
        </p:blipFill>
        <p:spPr bwMode="auto">
          <a:xfrm>
            <a:off x="1794470" y="2420888"/>
            <a:ext cx="5657850" cy="3858976"/>
          </a:xfrm>
          <a:prstGeom prst="rect">
            <a:avLst/>
          </a:prstGeom>
          <a:noFill/>
        </p:spPr>
      </p:pic>
      <p:pic>
        <p:nvPicPr>
          <p:cNvPr id="36869" name="Picture 5" descr="C:\Users\amontani\Documents\conferences\2018\201806_Reading_UEF\figures\2015052012\MTG_FC_LEPS_PR_0_TPPC_GRND_NULL_NULL_NULL_NULL_2015052012_2015052600_024_132_scacchiera.png"/>
          <p:cNvPicPr>
            <a:picLocks noChangeAspect="1" noChangeArrowheads="1"/>
          </p:cNvPicPr>
          <p:nvPr/>
        </p:nvPicPr>
        <p:blipFill>
          <a:blip r:embed="rId8" cstate="print"/>
          <a:srcRect t="11734"/>
          <a:stretch>
            <a:fillRect/>
          </a:stretch>
        </p:blipFill>
        <p:spPr bwMode="auto">
          <a:xfrm>
            <a:off x="2514553" y="2708923"/>
            <a:ext cx="5657850" cy="3858953"/>
          </a:xfrm>
          <a:prstGeom prst="rect">
            <a:avLst/>
          </a:prstGeom>
          <a:noFill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003" y="36000"/>
            <a:ext cx="9000000" cy="432000"/>
          </a:xfrm>
        </p:spPr>
        <p:txBody>
          <a:bodyPr>
            <a:normAutofit fontScale="90000"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chessboard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prodott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uppo 12"/>
          <p:cNvGrpSpPr/>
          <p:nvPr/>
        </p:nvGrpSpPr>
        <p:grpSpPr>
          <a:xfrm>
            <a:off x="179512" y="1066106"/>
            <a:ext cx="2443733" cy="3875062"/>
            <a:chOff x="179512" y="540000"/>
            <a:chExt cx="2443733" cy="3875062"/>
          </a:xfrm>
        </p:grpSpPr>
        <p:pic>
          <p:nvPicPr>
            <p:cNvPr id="8" name="Picture 2" descr="Risultati immagini per italian regions high resolu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052736"/>
              <a:ext cx="2371725" cy="3362326"/>
            </a:xfrm>
            <a:prstGeom prst="rect">
              <a:avLst/>
            </a:prstGeom>
            <a:noFill/>
          </p:spPr>
        </p:pic>
        <p:sp>
          <p:nvSpPr>
            <p:cNvPr id="12" name="Rettangolo 11"/>
            <p:cNvSpPr/>
            <p:nvPr/>
          </p:nvSpPr>
          <p:spPr>
            <a:xfrm>
              <a:off x="179512" y="540000"/>
              <a:ext cx="2294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In Italy: 20 regions......</a:t>
              </a:r>
              <a:endParaRPr lang="en-GB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834000" y="980731"/>
            <a:ext cx="5238456" cy="5808841"/>
            <a:chOff x="3834000" y="932527"/>
            <a:chExt cx="5238456" cy="5808841"/>
          </a:xfrm>
        </p:grpSpPr>
        <p:sp>
          <p:nvSpPr>
            <p:cNvPr id="7" name="Rettangolo 6"/>
            <p:cNvSpPr/>
            <p:nvPr/>
          </p:nvSpPr>
          <p:spPr>
            <a:xfrm>
              <a:off x="4104456" y="932527"/>
              <a:ext cx="4968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but 156 alert areas, selected with different criteria </a:t>
              </a:r>
              <a:r>
                <a:rPr lang="en-GB" smtClean="0">
                  <a:latin typeface="Times New Roman" pitchFamily="18" charset="0"/>
                  <a:cs typeface="Times New Roman" pitchFamily="18" charset="0"/>
                </a:rPr>
                <a:t>by the different regions.</a:t>
              </a:r>
              <a:endParaRPr lang="en-GB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The smallest alert area: 193 km</a:t>
              </a:r>
              <a:r>
                <a:rPr lang="en-GB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 (in Tuscany)</a:t>
              </a:r>
            </a:p>
            <a:p>
              <a:pPr algn="just"/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The largest alert area: 5670 km</a:t>
              </a:r>
              <a:r>
                <a:rPr lang="en-GB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 (in Sicily)</a:t>
              </a:r>
            </a:p>
          </p:txBody>
        </p:sp>
        <p:pic>
          <p:nvPicPr>
            <p:cNvPr id="1177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4000" y="3592606"/>
              <a:ext cx="3251881" cy="235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45514" y="4350016"/>
              <a:ext cx="3290982" cy="2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7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4000" y="2448000"/>
              <a:ext cx="3005857" cy="238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ttangolo 14"/>
          <p:cNvSpPr/>
          <p:nvPr/>
        </p:nvSpPr>
        <p:spPr>
          <a:xfrm>
            <a:off x="35499" y="6033485"/>
            <a:ext cx="4572000" cy="707858"/>
          </a:xfrm>
          <a:prstGeom prst="rect">
            <a:avLst/>
          </a:prstGeom>
          <a:solidFill>
            <a:schemeClr val="bg2"/>
          </a:solidFill>
        </p:spPr>
        <p:txBody>
          <a:bodyPr wrap="square" lIns="91410" tIns="45706" rIns="91410" bIns="45706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http://www.smr.arpa.emr.it/infomet2/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https://simc.arpae.it/scacchieraitalia/</a:t>
            </a:r>
            <a:endParaRPr lang="en-GB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34928" y="36513"/>
            <a:ext cx="9001125" cy="540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13" y="540000"/>
            <a:ext cx="9000000" cy="5076000"/>
          </a:xfrm>
        </p:spPr>
        <p:txBody>
          <a:bodyPr rtlCol="0">
            <a:noAutofit/>
          </a:bodyPr>
          <a:lstStyle/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COSMO-LEPS: well established product complementing ECMWF-ENS where high-spatial detail is required.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Improved forecast skill of COSMO-LEPS throughout the years.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Promising results by the increase of horizontal resolution (7 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5 km)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and the use of different parameterisations of moist convection (“multi-physics” approach).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Probabilistic products are (at last!) considered and can support Civil Protection decisions. 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Italian chessboard: “optimal” solution would be to blend COSMO-LEPS and ENS products, but this is probably not appropriate with the present choice of alert areas.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 on working with regional Civil Protection Agencies “to think ensemble” with them and develop customised products.</a:t>
            </a:r>
          </a:p>
        </p:txBody>
      </p:sp>
      <p:pic>
        <p:nvPicPr>
          <p:cNvPr id="1024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1738"/>
            <a:ext cx="935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141051"/>
            <a:ext cx="9000000" cy="720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Thanks for your attention!!!</a:t>
            </a:r>
            <a:endParaRPr lang="en-GB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27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2340003"/>
            <a:ext cx="9000000" cy="720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Extra slides</a:t>
            </a:r>
            <a:endParaRPr lang="en-GB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28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it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COSMO-LEPS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29</a:t>
            </a:fld>
            <a:endParaRPr lang="en-GB" b="1" dirty="0"/>
          </a:p>
        </p:txBody>
      </p:sp>
      <p:sp>
        <p:nvSpPr>
          <p:cNvPr id="6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36496" y="764707"/>
            <a:ext cx="9000000" cy="360000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86" rIns="91398" bIns="45686" anchor="t" anchorCtr="0">
            <a:noAutofit/>
          </a:bodyPr>
          <a:lstStyle/>
          <a:p>
            <a:pPr marL="457059" indent="-380880" algn="just">
              <a:lnSpc>
                <a:spcPct val="110000"/>
              </a:lnSpc>
              <a:spcBef>
                <a:spcPts val="100"/>
              </a:spcBef>
              <a:buClr>
                <a:srgbClr val="A50021"/>
              </a:buClr>
              <a:buSzPts val="2400"/>
              <a:buFont typeface="Times New Roman"/>
              <a:buChar char="●"/>
            </a:pPr>
            <a:r>
              <a:rPr lang="it" sz="2400" b="1" dirty="0" smtClean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it?</a:t>
            </a:r>
            <a:endParaRPr lang="it" sz="2400" b="1" dirty="0">
              <a:solidFill>
                <a:srgbClr val="A500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3423" indent="-515776" algn="just">
              <a:lnSpc>
                <a:spcPct val="110000"/>
              </a:lnSpc>
              <a:spcBef>
                <a:spcPts val="100"/>
              </a:spcBef>
              <a:buClr>
                <a:schemeClr val="dk1"/>
              </a:buClr>
              <a:buSzPts val="2400"/>
              <a:buNone/>
            </a:pPr>
            <a:r>
              <a:rPr lang="en-GB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It is the Limited-area Ensemble Prediction System (LEPS), based on COSMO-model and implemented within COSMO (</a:t>
            </a:r>
            <a:r>
              <a:rPr lang="en-GB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COnsortium</a:t>
            </a:r>
            <a:r>
              <a:rPr lang="en-GB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for Small-scale Modelling, including Germany, Greece, Israel, Italy, Poland, Romania, Russia, Switzerland) implemented and maintained by </a:t>
            </a:r>
            <a:r>
              <a:rPr lang="en-GB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Arpae</a:t>
            </a:r>
            <a:r>
              <a:rPr lang="en-GB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-SIMC.</a:t>
            </a:r>
          </a:p>
          <a:p>
            <a:pPr marL="363423" indent="-515776" algn="just">
              <a:lnSpc>
                <a:spcPct val="110000"/>
              </a:lnSpc>
              <a:spcBef>
                <a:spcPts val="100"/>
              </a:spcBef>
              <a:buClr>
                <a:schemeClr val="dk1"/>
              </a:buClr>
              <a:buSzPts val="2400"/>
              <a:buNone/>
            </a:pPr>
            <a:r>
              <a:rPr lang="it" sz="2400" b="1" dirty="0" smtClean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Why?</a:t>
            </a:r>
            <a:endParaRPr lang="it" sz="2400" b="1" dirty="0">
              <a:solidFill>
                <a:srgbClr val="A500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3423" indent="-515776" algn="just">
              <a:lnSpc>
                <a:spcPct val="110000"/>
              </a:lnSpc>
              <a:spcBef>
                <a:spcPts val="100"/>
              </a:spcBef>
              <a:buClr>
                <a:schemeClr val="dk1"/>
              </a:buClr>
              <a:buSzPts val="2400"/>
              <a:buNone/>
            </a:pPr>
            <a:r>
              <a:rPr lang="it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COSMO-LEPS</a:t>
            </a:r>
            <a:r>
              <a:rPr lang="en-GB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was developed to combine the advantages of global-model ensembles with the high-resolution details gained by the LAMs, so as to identify the possible occurrence of high-impact and localised weather events (heavy rainfall, strong winds, temperature anomalies, snowfall, …).</a:t>
            </a:r>
          </a:p>
        </p:txBody>
      </p:sp>
      <p:sp>
        <p:nvSpPr>
          <p:cNvPr id="7" name="Shape 144"/>
          <p:cNvSpPr/>
          <p:nvPr/>
        </p:nvSpPr>
        <p:spPr>
          <a:xfrm>
            <a:off x="26100" y="4797152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wrap="square" lIns="35988" tIns="35988" rIns="35988" bIns="35988" anchor="t" anchorCtr="0">
            <a:noAutofit/>
          </a:bodyPr>
          <a:lstStyle/>
          <a:p>
            <a:pPr marL="358664" indent="-511016" algn="ctr">
              <a:lnSpc>
                <a:spcPct val="110000"/>
              </a:lnSpc>
              <a:buClr>
                <a:srgbClr val="FF0000"/>
              </a:buClr>
              <a:buSzPts val="2400"/>
            </a:pPr>
            <a:r>
              <a:rPr lang="it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of COSMO-LEPS to improve </a:t>
            </a:r>
            <a:r>
              <a:rPr lang="en-GB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forecast of high-impact weather in the short and early-medium range </a:t>
            </a:r>
            <a:r>
              <a:rPr lang="it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(up to d+5).</a:t>
            </a:r>
            <a:endParaRPr lang="it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C:\Documents and Settings\amontani\Documenti\conferences\2010\langen2010\cleps7_domain_clst_a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8" y="3924300"/>
            <a:ext cx="2695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4" y="36000"/>
            <a:ext cx="9000000" cy="1080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100" b="1" dirty="0" smtClean="0">
                <a:latin typeface="Times New Roman" pitchFamily="18" charset="0"/>
                <a:cs typeface="Times New Roman" pitchFamily="18" charset="0"/>
              </a:rPr>
              <a:t>COSMO-LEPS suite @ ECMWF: configuration “</a:t>
            </a:r>
            <a:r>
              <a:rPr lang="en-GB" sz="3100" b="1" dirty="0" err="1" smtClean="0">
                <a:latin typeface="Times New Roman" pitchFamily="18" charset="0"/>
                <a:cs typeface="Times New Roman" pitchFamily="18" charset="0"/>
              </a:rPr>
              <a:t>oper</a:t>
            </a:r>
            <a:r>
              <a:rPr lang="en-GB" sz="31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(operationally implemented on 5 November 2002 - the first in Europe)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82566" y="1895475"/>
            <a:ext cx="3381375" cy="206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34928" y="1660525"/>
            <a:ext cx="457200" cy="23193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9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d-1</a:t>
            </a: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566738" y="1652588"/>
            <a:ext cx="417512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805894" name="Text Box 6"/>
          <p:cNvSpPr txBox="1">
            <a:spLocks noChangeArrowheads="1"/>
          </p:cNvSpPr>
          <p:nvPr/>
        </p:nvSpPr>
        <p:spPr bwMode="auto">
          <a:xfrm>
            <a:off x="2843215" y="1652589"/>
            <a:ext cx="5762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d+5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966791" y="1655765"/>
            <a:ext cx="4873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d+1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430338" y="1655765"/>
            <a:ext cx="4873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d+2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370138" y="1649413"/>
            <a:ext cx="503237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d+4</a:t>
            </a:r>
          </a:p>
        </p:txBody>
      </p:sp>
      <p:sp>
        <p:nvSpPr>
          <p:cNvPr id="805898" name="Text Box 10"/>
          <p:cNvSpPr txBox="1">
            <a:spLocks noChangeArrowheads="1"/>
          </p:cNvSpPr>
          <p:nvPr/>
        </p:nvSpPr>
        <p:spPr bwMode="auto">
          <a:xfrm>
            <a:off x="1900240" y="1649413"/>
            <a:ext cx="492125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d+3</a:t>
            </a: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188913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65563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113823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161448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2081213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>
            <a:off x="2549525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805905" name="AutoShape 17"/>
          <p:cNvSpPr>
            <a:spLocks noChangeArrowheads="1"/>
          </p:cNvSpPr>
          <p:nvPr/>
        </p:nvSpPr>
        <p:spPr bwMode="auto">
          <a:xfrm>
            <a:off x="406400" y="2347916"/>
            <a:ext cx="2781300" cy="212725"/>
          </a:xfrm>
          <a:prstGeom prst="homePlate">
            <a:avLst>
              <a:gd name="adj" fmla="val 326866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endParaRPr lang="en-GB" sz="3200" b="1" dirty="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06" name="AutoShape 18"/>
          <p:cNvSpPr>
            <a:spLocks noChangeArrowheads="1"/>
          </p:cNvSpPr>
          <p:nvPr/>
        </p:nvSpPr>
        <p:spPr bwMode="auto">
          <a:xfrm>
            <a:off x="644525" y="2663825"/>
            <a:ext cx="2774950" cy="212725"/>
          </a:xfrm>
          <a:prstGeom prst="homePlate">
            <a:avLst>
              <a:gd name="adj" fmla="val 326119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endParaRPr lang="en-GB" sz="3200" b="1" dirty="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2495553" y="2251370"/>
            <a:ext cx="517525" cy="3994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en-US" sz="2000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05908" name="AutoShape 20"/>
          <p:cNvSpPr>
            <a:spLocks noChangeArrowheads="1"/>
          </p:cNvSpPr>
          <p:nvPr/>
        </p:nvSpPr>
        <p:spPr bwMode="auto">
          <a:xfrm>
            <a:off x="406400" y="2347916"/>
            <a:ext cx="2781300" cy="212725"/>
          </a:xfrm>
          <a:prstGeom prst="homePlate">
            <a:avLst>
              <a:gd name="adj" fmla="val 326866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older EPS</a:t>
            </a:r>
          </a:p>
        </p:txBody>
      </p:sp>
      <p:sp>
        <p:nvSpPr>
          <p:cNvPr id="805909" name="AutoShape 21"/>
          <p:cNvSpPr>
            <a:spLocks noChangeArrowheads="1"/>
          </p:cNvSpPr>
          <p:nvPr/>
        </p:nvSpPr>
        <p:spPr bwMode="auto">
          <a:xfrm>
            <a:off x="644525" y="2663825"/>
            <a:ext cx="2774950" cy="212725"/>
          </a:xfrm>
          <a:prstGeom prst="homePlate">
            <a:avLst>
              <a:gd name="adj" fmla="val 326119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younger EPS</a:t>
            </a: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2495553" y="2251370"/>
            <a:ext cx="517525" cy="3994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en-US" sz="2000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05911" name="Text Box 23"/>
          <p:cNvSpPr txBox="1">
            <a:spLocks noChangeArrowheads="1"/>
          </p:cNvSpPr>
          <p:nvPr/>
        </p:nvSpPr>
        <p:spPr bwMode="auto">
          <a:xfrm rot="21606204">
            <a:off x="1979613" y="2940951"/>
            <a:ext cx="1250950" cy="5232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clustering interval</a:t>
            </a:r>
            <a:endParaRPr lang="en-GB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2" name="Text Box 24"/>
          <p:cNvSpPr txBox="1">
            <a:spLocks noChangeArrowheads="1"/>
          </p:cNvSpPr>
          <p:nvPr/>
        </p:nvSpPr>
        <p:spPr bwMode="auto">
          <a:xfrm>
            <a:off x="338141" y="2584450"/>
            <a:ext cx="339725" cy="2179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00</a:t>
            </a:r>
          </a:p>
        </p:txBody>
      </p:sp>
      <p:sp>
        <p:nvSpPr>
          <p:cNvPr id="805913" name="Text Box 25"/>
          <p:cNvSpPr txBox="1">
            <a:spLocks noChangeArrowheads="1"/>
          </p:cNvSpPr>
          <p:nvPr/>
        </p:nvSpPr>
        <p:spPr bwMode="auto">
          <a:xfrm>
            <a:off x="577853" y="2873376"/>
            <a:ext cx="363538" cy="2179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12</a:t>
            </a:r>
          </a:p>
        </p:txBody>
      </p:sp>
      <p:sp>
        <p:nvSpPr>
          <p:cNvPr id="805914" name="AutoShape 26"/>
          <p:cNvSpPr>
            <a:spLocks noChangeArrowheads="1"/>
          </p:cNvSpPr>
          <p:nvPr/>
        </p:nvSpPr>
        <p:spPr bwMode="auto">
          <a:xfrm>
            <a:off x="3348038" y="2152584"/>
            <a:ext cx="3308350" cy="565286"/>
          </a:xfrm>
          <a:prstGeom prst="rightArrow">
            <a:avLst>
              <a:gd name="adj1" fmla="val 43176"/>
              <a:gd name="adj2" fmla="val 123408"/>
            </a:avLst>
          </a:prstGeom>
          <a:solidFill>
            <a:schemeClr val="hlink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 Analysis and RM identification</a:t>
            </a:r>
          </a:p>
        </p:txBody>
      </p:sp>
      <p:sp>
        <p:nvSpPr>
          <p:cNvPr id="805915" name="AutoShape 27"/>
          <p:cNvSpPr>
            <a:spLocks noChangeArrowheads="1"/>
          </p:cNvSpPr>
          <p:nvPr/>
        </p:nvSpPr>
        <p:spPr bwMode="auto">
          <a:xfrm>
            <a:off x="3624266" y="1558373"/>
            <a:ext cx="1081087" cy="712309"/>
          </a:xfrm>
          <a:prstGeom prst="downArrowCallout">
            <a:avLst>
              <a:gd name="adj1" fmla="val 38518"/>
              <a:gd name="adj2" fmla="val 38518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 </a:t>
            </a:r>
            <a:r>
              <a:rPr lang="en-GB" sz="1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variables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 U V Q</a:t>
            </a:r>
          </a:p>
        </p:txBody>
      </p:sp>
      <p:sp>
        <p:nvSpPr>
          <p:cNvPr id="805916" name="AutoShape 28"/>
          <p:cNvSpPr>
            <a:spLocks noChangeArrowheads="1"/>
          </p:cNvSpPr>
          <p:nvPr/>
        </p:nvSpPr>
        <p:spPr bwMode="auto">
          <a:xfrm>
            <a:off x="4765675" y="1450422"/>
            <a:ext cx="1403350" cy="712309"/>
          </a:xfrm>
          <a:prstGeom prst="downArrowCallout">
            <a:avLst>
              <a:gd name="adj1" fmla="val 37713"/>
              <a:gd name="adj2" fmla="val 37713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 </a:t>
            </a:r>
            <a:r>
              <a:rPr lang="en-GB" sz="1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levels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500 700 850 </a:t>
            </a:r>
            <a:r>
              <a:rPr lang="en-GB" sz="1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hPa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7" name="AutoShape 29"/>
          <p:cNvSpPr>
            <a:spLocks noChangeArrowheads="1"/>
          </p:cNvSpPr>
          <p:nvPr/>
        </p:nvSpPr>
        <p:spPr bwMode="auto">
          <a:xfrm>
            <a:off x="3635896" y="2621332"/>
            <a:ext cx="617537" cy="857887"/>
          </a:xfrm>
          <a:prstGeom prst="upArrowCallout">
            <a:avLst>
              <a:gd name="adj1" fmla="val 23704"/>
              <a:gd name="adj2" fmla="val 34130"/>
              <a:gd name="adj3" fmla="val 32272"/>
              <a:gd name="adj4" fmla="val 64023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 time steps</a:t>
            </a:r>
          </a:p>
        </p:txBody>
      </p:sp>
      <p:sp>
        <p:nvSpPr>
          <p:cNvPr id="805918" name="AutoShape 30"/>
          <p:cNvSpPr>
            <a:spLocks noChangeArrowheads="1"/>
          </p:cNvSpPr>
          <p:nvPr/>
        </p:nvSpPr>
        <p:spPr bwMode="auto">
          <a:xfrm>
            <a:off x="3276600" y="2170273"/>
            <a:ext cx="3308350" cy="529912"/>
          </a:xfrm>
          <a:prstGeom prst="rightArrow">
            <a:avLst>
              <a:gd name="adj1" fmla="val 43176"/>
              <a:gd name="adj2" fmla="val 123408"/>
            </a:avLst>
          </a:prstGeom>
          <a:solidFill>
            <a:schemeClr val="hlink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 </a:t>
            </a:r>
            <a:r>
              <a:rPr lang="en-GB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analysis and RM identification</a:t>
            </a:r>
            <a:endParaRPr lang="en-GB" sz="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9" name="AutoShape 31"/>
          <p:cNvSpPr>
            <a:spLocks noChangeArrowheads="1"/>
          </p:cNvSpPr>
          <p:nvPr/>
        </p:nvSpPr>
        <p:spPr bwMode="auto">
          <a:xfrm>
            <a:off x="4355976" y="2795311"/>
            <a:ext cx="920750" cy="616803"/>
          </a:xfrm>
          <a:prstGeom prst="upArrowCallout">
            <a:avLst>
              <a:gd name="adj1" fmla="val 44344"/>
              <a:gd name="adj2" fmla="val 46931"/>
              <a:gd name="adj3" fmla="val 27352"/>
              <a:gd name="adj4" fmla="val 64370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EuropeanArea</a:t>
            </a:r>
            <a:endParaRPr lang="en-GB" sz="10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20" name="AutoShape 32"/>
          <p:cNvSpPr>
            <a:spLocks noChangeArrowheads="1"/>
          </p:cNvSpPr>
          <p:nvPr/>
        </p:nvSpPr>
        <p:spPr bwMode="auto">
          <a:xfrm>
            <a:off x="5364091" y="2839444"/>
            <a:ext cx="900112" cy="596488"/>
          </a:xfrm>
          <a:prstGeom prst="upArrowCallout">
            <a:avLst>
              <a:gd name="adj1" fmla="val 38311"/>
              <a:gd name="adj2" fmla="val 38311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Complete Linkage</a:t>
            </a:r>
          </a:p>
        </p:txBody>
      </p:sp>
      <p:sp>
        <p:nvSpPr>
          <p:cNvPr id="805921" name="Text Box 33"/>
          <p:cNvSpPr txBox="1">
            <a:spLocks noChangeArrowheads="1"/>
          </p:cNvSpPr>
          <p:nvPr/>
        </p:nvSpPr>
        <p:spPr bwMode="auto">
          <a:xfrm rot="6204">
            <a:off x="6333868" y="1032299"/>
            <a:ext cx="2916238" cy="29392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Representative Members (RMs) drive the </a:t>
            </a:r>
            <a:r>
              <a:rPr lang="en-GB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 COSMO integrations 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(each of them weighted according to the cluster populations)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GB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Tiedtke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convection scheme 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perturbations in turbulence scheme and in physical parameterisations (no SPPT)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soil initial conditions from 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ICON-EU model (DWD)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 flipH="1">
            <a:off x="107504" y="4812867"/>
            <a:ext cx="1727200" cy="1077190"/>
          </a:xfrm>
          <a:prstGeom prst="leftArrowCallout">
            <a:avLst>
              <a:gd name="adj1" fmla="val 25000"/>
              <a:gd name="adj2" fmla="val 25000"/>
              <a:gd name="adj3" fmla="val 25979"/>
              <a:gd name="adj4" fmla="val 66667"/>
            </a:avLst>
          </a:prstGeom>
          <a:solidFill>
            <a:srgbClr val="FFCC99"/>
          </a:solidFill>
          <a:ln w="38100" algn="ctr">
            <a:solidFill>
              <a:srgbClr val="FF9966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COSMO-LEPS </a:t>
            </a:r>
            <a:endParaRPr lang="it-IT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it-IT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clustering</a:t>
            </a:r>
            <a:r>
              <a:rPr lang="it-IT" sz="1600" b="1" dirty="0" smtClean="0">
                <a:solidFill>
                  <a:srgbClr val="FF0000"/>
                </a:solidFill>
                <a:latin typeface="Times New Roman" pitchFamily="18" charset="0"/>
              </a:rPr>
              <a:t> area</a:t>
            </a:r>
            <a:endParaRPr lang="it-IT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5616000" y="4221091"/>
            <a:ext cx="3492000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53983" bIns="45706"/>
          <a:lstStyle/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suite runs as a “time-critical application” managed by </a:t>
            </a:r>
            <a:r>
              <a:rPr lang="en-US" sz="1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Arpae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-SIMC;</a:t>
            </a:r>
            <a:endParaRPr lang="en-US"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it" sz="14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computer time (57 million BUs for 2018) provided by the COSMO partners which are ECMWF member states;</a:t>
            </a: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COSMO v5.03 since 1 February 2016,</a:t>
            </a: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err="1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Δx</a:t>
            </a:r>
            <a:r>
              <a:rPr lang="en-US" sz="14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 7 km; 40 ML; 2 runs per day (00 and 12UTC); </a:t>
            </a:r>
            <a:r>
              <a:rPr lang="en-US" sz="1400" b="1" dirty="0" err="1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fcst</a:t>
            </a:r>
            <a:r>
              <a:rPr lang="en-US" sz="14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range: 132h; </a:t>
            </a: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single precision since 1/12/2016 (20 runs in SP are cheaper than 16 runs in DP).</a:t>
            </a: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3672000" y="4293109"/>
            <a:ext cx="1908000" cy="1077190"/>
          </a:xfrm>
          <a:prstGeom prst="leftArrowCallout">
            <a:avLst>
              <a:gd name="adj1" fmla="val 25000"/>
              <a:gd name="adj2" fmla="val 25000"/>
              <a:gd name="adj3" fmla="val 25976"/>
              <a:gd name="adj4" fmla="val 66667"/>
            </a:avLst>
          </a:prstGeom>
          <a:solidFill>
            <a:srgbClr val="FFCC99"/>
          </a:solidFill>
          <a:ln w="38100" algn="ctr">
            <a:solidFill>
              <a:srgbClr val="FF9966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  <a:latin typeface="Times New Roman" pitchFamily="18" charset="0"/>
              </a:rPr>
              <a:t>COSMO-LEPS </a:t>
            </a:r>
            <a:r>
              <a:rPr lang="it-IT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integration</a:t>
            </a:r>
            <a:endParaRPr lang="it-IT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</a:rPr>
              <a:t>domain</a:t>
            </a:r>
            <a:endParaRPr lang="it-IT" sz="1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9254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81738"/>
            <a:ext cx="935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003" y="36000"/>
            <a:ext cx="9000000" cy="576262"/>
          </a:xfrm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Operational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set-up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6003" y="548840"/>
            <a:ext cx="9000000" cy="1260000"/>
          </a:xfrm>
        </p:spPr>
        <p:txBody>
          <a:bodyPr>
            <a:noAutofit/>
          </a:bodyPr>
          <a:lstStyle/>
          <a:p>
            <a:pPr marL="363424" indent="-363424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è"/>
            </a:pPr>
            <a:r>
              <a:rPr lang="en-US" sz="24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 </a:t>
            </a:r>
            <a:r>
              <a:rPr lang="en-US" sz="2400" i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perturbed </a:t>
            </a:r>
            <a:r>
              <a:rPr lang="en-US" sz="24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COSMO-model runs (ICs and 3-hourly BCs from 20 selected ENS members) to generate, “via weights”, probabilistic output; start at 00 and 12UTC; </a:t>
            </a:r>
            <a:r>
              <a:rPr lang="en-US" sz="24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t = 132h.</a:t>
            </a:r>
            <a:endParaRPr lang="en-US" sz="240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4324" name="Rectangle 1028"/>
          <p:cNvSpPr>
            <a:spLocks noChangeArrowheads="1"/>
          </p:cNvSpPr>
          <p:nvPr/>
        </p:nvSpPr>
        <p:spPr bwMode="auto">
          <a:xfrm>
            <a:off x="36003" y="1772816"/>
            <a:ext cx="90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marL="363424" indent="-363424" algn="just">
              <a:lnSpc>
                <a:spcPct val="110000"/>
              </a:lnSpc>
              <a:buFont typeface="Wingdings" pitchFamily="2" charset="2"/>
              <a:buChar char="è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deterministic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run (ICs and 3-hourly BCs from ECMWF HRES) to “join” deterministic and probabilistic approaches; start at 00 and 12 UTC;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t = 132h.</a:t>
            </a:r>
            <a:endParaRPr lang="en-GB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36003" y="3212976"/>
            <a:ext cx="9000000" cy="576262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Relocation</a:t>
            </a:r>
            <a:endParaRPr lang="it-IT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35497" y="3717032"/>
            <a:ext cx="90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COSMO-LEPS was “cloned” e relocated over different regions in the framework of European Projects (FP6 Preview – WP Windstorms) and WMO Projects (FROST-2014 for the Winter Olympics in Sochi, Russia).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2" y="5027438"/>
            <a:ext cx="2124075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 descr="C:\Documents and Settings\amontani\Documenti\conferences\2011\cosmo2011_rome\sochmel_domain_cl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456" y="4797155"/>
            <a:ext cx="2696051" cy="20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2 10"/>
          <p:cNvCxnSpPr/>
          <p:nvPr/>
        </p:nvCxnSpPr>
        <p:spPr>
          <a:xfrm flipH="1">
            <a:off x="2195736" y="4437112"/>
            <a:ext cx="2088232" cy="100811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580112" y="4869160"/>
            <a:ext cx="864096" cy="8640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003" y="36000"/>
            <a:ext cx="9000000" cy="5762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Dissemination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36496" y="692696"/>
            <a:ext cx="9000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marL="363424" indent="-363424" algn="just">
              <a:lnSpc>
                <a:spcPct val="110000"/>
              </a:lnSpc>
              <a:spcBef>
                <a:spcPts val="4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COSMO-LEPS products are operationally disseminated towards:</a:t>
            </a:r>
          </a:p>
          <a:p>
            <a:pPr marL="363424" indent="-363424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COSMO countries,</a:t>
            </a:r>
          </a:p>
          <a:p>
            <a:pPr marL="363424" indent="-363424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non-COSMO hydro-meteorological weather services,</a:t>
            </a:r>
          </a:p>
          <a:p>
            <a:pPr marL="363424" indent="-363424" algn="just">
              <a:lnSpc>
                <a:spcPct val="110000"/>
              </a:lnSpc>
              <a:buFont typeface="Wingdings" pitchFamily="2" charset="2"/>
              <a:buChar char="è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ECMWF (TIGGE-LAM, EFAS),</a:t>
            </a:r>
          </a:p>
          <a:p>
            <a:pPr marL="363424" indent="-363424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private sector,</a:t>
            </a:r>
          </a:p>
          <a:p>
            <a:pPr marL="363424" indent="-363424" algn="just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è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…..</a:t>
            </a:r>
          </a:p>
          <a:p>
            <a:pPr marL="363424" indent="-363424" algn="just">
              <a:lnSpc>
                <a:spcPct val="110000"/>
              </a:lnSpc>
              <a:buFont typeface="Wingdings" pitchFamily="2" charset="2"/>
              <a:buChar char="è"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63424" indent="-363424" algn="just">
              <a:lnSpc>
                <a:spcPct val="110000"/>
              </a:lnSpc>
              <a:buFont typeface="Wingdings" pitchFamily="2" charset="2"/>
              <a:buChar char="è"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Towards COSMO-LEPS @ 5 km?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32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584824"/>
            <a:ext cx="8999537" cy="16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agreement with the Consortium strategies, we are undertaking an experimental phase to assess the forecast skill of COSMO-LEPS with enhanced horizontal resolution at 5 km.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24/11 to 31/12/2017 and from 1/5 to 31/5/2018, in addition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(COSMO-LEPS @ 7 km), an experimental suite, denoted with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(the same integration domain 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but at 5 km)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implemented.</a:t>
            </a:r>
          </a:p>
        </p:txBody>
      </p:sp>
      <p:pic>
        <p:nvPicPr>
          <p:cNvPr id="8" name="Picture 2" descr="C:\Users\amontani\Documents\conferences\2017\201709_COSMO_Jerusalem\parallel\talk_wg7\ponte\cleps7km_stereog_domain.png"/>
          <p:cNvPicPr>
            <a:picLocks noChangeAspect="1" noChangeArrowheads="1"/>
          </p:cNvPicPr>
          <p:nvPr/>
        </p:nvPicPr>
        <p:blipFill>
          <a:blip r:embed="rId2" cstate="print"/>
          <a:srcRect l="4724" t="17362" r="25512" b="2671"/>
          <a:stretch>
            <a:fillRect/>
          </a:stretch>
        </p:blipFill>
        <p:spPr bwMode="auto">
          <a:xfrm>
            <a:off x="35500" y="2642982"/>
            <a:ext cx="3455411" cy="2802242"/>
          </a:xfrm>
          <a:prstGeom prst="rect">
            <a:avLst/>
          </a:prstGeom>
          <a:noFill/>
        </p:spPr>
      </p:pic>
      <p:pic>
        <p:nvPicPr>
          <p:cNvPr id="9" name="Picture 3" descr="C:\Users\amontani\Documents\conferences\2017\201709_COSMO_Jerusalem\parallel\talk_wg7\ponte\cleps5kmsmaller_stereog_domain.png"/>
          <p:cNvPicPr>
            <a:picLocks noChangeAspect="1" noChangeArrowheads="1"/>
          </p:cNvPicPr>
          <p:nvPr/>
        </p:nvPicPr>
        <p:blipFill>
          <a:blip r:embed="rId3" cstate="print"/>
          <a:srcRect l="4724" t="17362" r="25512" b="2671"/>
          <a:stretch>
            <a:fillRect/>
          </a:stretch>
        </p:blipFill>
        <p:spPr bwMode="auto">
          <a:xfrm>
            <a:off x="5364091" y="2642982"/>
            <a:ext cx="3455411" cy="2802242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64364" y="2348880"/>
            <a:ext cx="806631" cy="36933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oper7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956379" y="2276872"/>
            <a:ext cx="646331" cy="36933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txBody>
          <a:bodyPr wrap="none" lIns="91410" tIns="45706" rIns="91410" bIns="45706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497" y="5373216"/>
            <a:ext cx="9000000" cy="424732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511x 415 grid points 					739x599 grid points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C:\Documents and Settings\amontani\Documenti\conferences\2010\langen2010\cleps7_domain_clst_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8" y="3924300"/>
            <a:ext cx="2695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4" y="36000"/>
            <a:ext cx="9000000" cy="1080000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>
                <a:latin typeface="Times New Roman" pitchFamily="18" charset="0"/>
                <a:cs typeface="Times New Roman" pitchFamily="18" charset="0"/>
              </a:rPr>
              <a:t>COSMO-LEPS suite @ ECMWF: configuration “5 km”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“multi-physics” approach: use of different parameterizations to represent “moist convection”)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82566" y="1895475"/>
            <a:ext cx="3381375" cy="206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lg" len="lg"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34928" y="1660525"/>
            <a:ext cx="457200" cy="23193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9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d-1</a:t>
            </a: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566738" y="1652588"/>
            <a:ext cx="417512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805894" name="Text Box 6"/>
          <p:cNvSpPr txBox="1">
            <a:spLocks noChangeArrowheads="1"/>
          </p:cNvSpPr>
          <p:nvPr/>
        </p:nvSpPr>
        <p:spPr bwMode="auto">
          <a:xfrm>
            <a:off x="2843215" y="1652589"/>
            <a:ext cx="5762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d+5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966791" y="1655765"/>
            <a:ext cx="4873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d+1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430338" y="1655765"/>
            <a:ext cx="48736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d+2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370138" y="1649413"/>
            <a:ext cx="503237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d+4</a:t>
            </a:r>
          </a:p>
        </p:txBody>
      </p:sp>
      <p:sp>
        <p:nvSpPr>
          <p:cNvPr id="805898" name="Text Box 10"/>
          <p:cNvSpPr txBox="1">
            <a:spLocks noChangeArrowheads="1"/>
          </p:cNvSpPr>
          <p:nvPr/>
        </p:nvSpPr>
        <p:spPr bwMode="auto">
          <a:xfrm>
            <a:off x="1900240" y="1649413"/>
            <a:ext cx="492125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10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d+3</a:t>
            </a: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188913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65563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113823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1614488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2081213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>
            <a:off x="2549525" y="1846266"/>
            <a:ext cx="0" cy="841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endParaRPr lang="en-GB"/>
          </a:p>
        </p:txBody>
      </p:sp>
      <p:sp>
        <p:nvSpPr>
          <p:cNvPr id="805905" name="AutoShape 17"/>
          <p:cNvSpPr>
            <a:spLocks noChangeArrowheads="1"/>
          </p:cNvSpPr>
          <p:nvPr/>
        </p:nvSpPr>
        <p:spPr bwMode="auto">
          <a:xfrm>
            <a:off x="406400" y="2347916"/>
            <a:ext cx="2781300" cy="212725"/>
          </a:xfrm>
          <a:prstGeom prst="homePlate">
            <a:avLst>
              <a:gd name="adj" fmla="val 326866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endParaRPr lang="en-GB" sz="3200" b="1" dirty="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06" name="AutoShape 18"/>
          <p:cNvSpPr>
            <a:spLocks noChangeArrowheads="1"/>
          </p:cNvSpPr>
          <p:nvPr/>
        </p:nvSpPr>
        <p:spPr bwMode="auto">
          <a:xfrm>
            <a:off x="644525" y="2663825"/>
            <a:ext cx="2774950" cy="212725"/>
          </a:xfrm>
          <a:prstGeom prst="homePlate">
            <a:avLst>
              <a:gd name="adj" fmla="val 326119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endParaRPr lang="en-GB" sz="3200" b="1" dirty="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2495553" y="2251370"/>
            <a:ext cx="517525" cy="3994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en-US" sz="2000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05908" name="AutoShape 20"/>
          <p:cNvSpPr>
            <a:spLocks noChangeArrowheads="1"/>
          </p:cNvSpPr>
          <p:nvPr/>
        </p:nvSpPr>
        <p:spPr bwMode="auto">
          <a:xfrm>
            <a:off x="406400" y="2347916"/>
            <a:ext cx="2781300" cy="212725"/>
          </a:xfrm>
          <a:prstGeom prst="homePlate">
            <a:avLst>
              <a:gd name="adj" fmla="val 326866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older EPS</a:t>
            </a:r>
          </a:p>
        </p:txBody>
      </p:sp>
      <p:sp>
        <p:nvSpPr>
          <p:cNvPr id="805909" name="AutoShape 21"/>
          <p:cNvSpPr>
            <a:spLocks noChangeArrowheads="1"/>
          </p:cNvSpPr>
          <p:nvPr/>
        </p:nvSpPr>
        <p:spPr bwMode="auto">
          <a:xfrm>
            <a:off x="644525" y="2663825"/>
            <a:ext cx="2774950" cy="212725"/>
          </a:xfrm>
          <a:prstGeom prst="homePlate">
            <a:avLst>
              <a:gd name="adj" fmla="val 326119"/>
            </a:avLst>
          </a:prstGeom>
          <a:solidFill>
            <a:srgbClr val="FFCC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younger EPS</a:t>
            </a: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2495553" y="2251370"/>
            <a:ext cx="517525" cy="399462"/>
          </a:xfrm>
          <a:prstGeom prst="rect">
            <a:avLst/>
          </a:prstGeom>
          <a:solidFill>
            <a:srgbClr val="FFFF99">
              <a:alpha val="50195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en-US" sz="2000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05911" name="Text Box 23"/>
          <p:cNvSpPr txBox="1">
            <a:spLocks noChangeArrowheads="1"/>
          </p:cNvSpPr>
          <p:nvPr/>
        </p:nvSpPr>
        <p:spPr bwMode="auto">
          <a:xfrm rot="21606204">
            <a:off x="1979613" y="2940951"/>
            <a:ext cx="1250950" cy="5232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clustering interval</a:t>
            </a:r>
            <a:endParaRPr lang="en-GB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2" name="Text Box 24"/>
          <p:cNvSpPr txBox="1">
            <a:spLocks noChangeArrowheads="1"/>
          </p:cNvSpPr>
          <p:nvPr/>
        </p:nvSpPr>
        <p:spPr bwMode="auto">
          <a:xfrm>
            <a:off x="338141" y="2584450"/>
            <a:ext cx="339725" cy="2179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00</a:t>
            </a:r>
          </a:p>
        </p:txBody>
      </p:sp>
      <p:sp>
        <p:nvSpPr>
          <p:cNvPr id="805913" name="Text Box 25"/>
          <p:cNvSpPr txBox="1">
            <a:spLocks noChangeArrowheads="1"/>
          </p:cNvSpPr>
          <p:nvPr/>
        </p:nvSpPr>
        <p:spPr bwMode="auto">
          <a:xfrm>
            <a:off x="577853" y="2873376"/>
            <a:ext cx="363538" cy="21797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12</a:t>
            </a:r>
          </a:p>
        </p:txBody>
      </p:sp>
      <p:sp>
        <p:nvSpPr>
          <p:cNvPr id="805914" name="AutoShape 26"/>
          <p:cNvSpPr>
            <a:spLocks noChangeArrowheads="1"/>
          </p:cNvSpPr>
          <p:nvPr/>
        </p:nvSpPr>
        <p:spPr bwMode="auto">
          <a:xfrm>
            <a:off x="3275856" y="2152584"/>
            <a:ext cx="3308350" cy="565286"/>
          </a:xfrm>
          <a:prstGeom prst="rightArrow">
            <a:avLst>
              <a:gd name="adj1" fmla="val 43176"/>
              <a:gd name="adj2" fmla="val 123408"/>
            </a:avLst>
          </a:prstGeom>
          <a:solidFill>
            <a:schemeClr val="hlink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 Analysis and RM identification</a:t>
            </a:r>
          </a:p>
        </p:txBody>
      </p:sp>
      <p:sp>
        <p:nvSpPr>
          <p:cNvPr id="805915" name="AutoShape 27"/>
          <p:cNvSpPr>
            <a:spLocks noChangeArrowheads="1"/>
          </p:cNvSpPr>
          <p:nvPr/>
        </p:nvSpPr>
        <p:spPr bwMode="auto">
          <a:xfrm>
            <a:off x="3624266" y="1558373"/>
            <a:ext cx="1081087" cy="712309"/>
          </a:xfrm>
          <a:prstGeom prst="downArrowCallout">
            <a:avLst>
              <a:gd name="adj1" fmla="val 38518"/>
              <a:gd name="adj2" fmla="val 38518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 </a:t>
            </a:r>
            <a:r>
              <a:rPr lang="en-GB" sz="1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variables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 U V Q</a:t>
            </a:r>
          </a:p>
        </p:txBody>
      </p:sp>
      <p:sp>
        <p:nvSpPr>
          <p:cNvPr id="805916" name="AutoShape 28"/>
          <p:cNvSpPr>
            <a:spLocks noChangeArrowheads="1"/>
          </p:cNvSpPr>
          <p:nvPr/>
        </p:nvSpPr>
        <p:spPr bwMode="auto">
          <a:xfrm>
            <a:off x="4765675" y="1450422"/>
            <a:ext cx="1403350" cy="712309"/>
          </a:xfrm>
          <a:prstGeom prst="downArrowCallout">
            <a:avLst>
              <a:gd name="adj1" fmla="val 37713"/>
              <a:gd name="adj2" fmla="val 37713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 </a:t>
            </a:r>
            <a:r>
              <a:rPr lang="en-GB" sz="1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levels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500 700 850 </a:t>
            </a:r>
            <a:r>
              <a:rPr lang="en-GB" sz="1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hPa</a:t>
            </a:r>
            <a:endParaRPr lang="en-GB" sz="1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7" name="AutoShape 29"/>
          <p:cNvSpPr>
            <a:spLocks noChangeArrowheads="1"/>
          </p:cNvSpPr>
          <p:nvPr/>
        </p:nvSpPr>
        <p:spPr bwMode="auto">
          <a:xfrm>
            <a:off x="3635896" y="2621332"/>
            <a:ext cx="617537" cy="857887"/>
          </a:xfrm>
          <a:prstGeom prst="upArrowCallout">
            <a:avLst>
              <a:gd name="adj1" fmla="val 23704"/>
              <a:gd name="adj2" fmla="val 34130"/>
              <a:gd name="adj3" fmla="val 32272"/>
              <a:gd name="adj4" fmla="val 64023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 time steps</a:t>
            </a:r>
          </a:p>
        </p:txBody>
      </p:sp>
      <p:sp>
        <p:nvSpPr>
          <p:cNvPr id="805918" name="AutoShape 30"/>
          <p:cNvSpPr>
            <a:spLocks noChangeArrowheads="1"/>
          </p:cNvSpPr>
          <p:nvPr/>
        </p:nvSpPr>
        <p:spPr bwMode="auto">
          <a:xfrm>
            <a:off x="3203848" y="2170273"/>
            <a:ext cx="3308350" cy="529912"/>
          </a:xfrm>
          <a:prstGeom prst="rightArrow">
            <a:avLst>
              <a:gd name="adj1" fmla="val 43176"/>
              <a:gd name="adj2" fmla="val 123408"/>
            </a:avLst>
          </a:prstGeom>
          <a:solidFill>
            <a:schemeClr val="hlink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Cluster </a:t>
            </a:r>
            <a:r>
              <a:rPr lang="en-GB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analysis and RM identification</a:t>
            </a:r>
            <a:endParaRPr lang="en-GB" sz="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19" name="AutoShape 31"/>
          <p:cNvSpPr>
            <a:spLocks noChangeArrowheads="1"/>
          </p:cNvSpPr>
          <p:nvPr/>
        </p:nvSpPr>
        <p:spPr bwMode="auto">
          <a:xfrm>
            <a:off x="4355976" y="2795311"/>
            <a:ext cx="920750" cy="616803"/>
          </a:xfrm>
          <a:prstGeom prst="upArrowCallout">
            <a:avLst>
              <a:gd name="adj1" fmla="val 44344"/>
              <a:gd name="adj2" fmla="val 46931"/>
              <a:gd name="adj3" fmla="val 27352"/>
              <a:gd name="adj4" fmla="val 64370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EuropeanArea</a:t>
            </a:r>
            <a:endParaRPr lang="en-GB" sz="10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05920" name="AutoShape 32"/>
          <p:cNvSpPr>
            <a:spLocks noChangeArrowheads="1"/>
          </p:cNvSpPr>
          <p:nvPr/>
        </p:nvSpPr>
        <p:spPr bwMode="auto">
          <a:xfrm>
            <a:off x="5364091" y="2839444"/>
            <a:ext cx="900112" cy="596488"/>
          </a:xfrm>
          <a:prstGeom prst="upArrowCallout">
            <a:avLst>
              <a:gd name="adj1" fmla="val 38311"/>
              <a:gd name="adj2" fmla="val 38311"/>
              <a:gd name="adj3" fmla="val 16667"/>
              <a:gd name="adj4" fmla="val 66667"/>
            </a:avLst>
          </a:prstGeom>
          <a:solidFill>
            <a:srgbClr val="FFCC99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lIns="91410" tIns="45706" rIns="91410" bIns="45706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Complete Linkage</a:t>
            </a:r>
          </a:p>
        </p:txBody>
      </p:sp>
      <p:sp>
        <p:nvSpPr>
          <p:cNvPr id="805921" name="Text Box 33"/>
          <p:cNvSpPr txBox="1">
            <a:spLocks noChangeArrowheads="1"/>
          </p:cNvSpPr>
          <p:nvPr/>
        </p:nvSpPr>
        <p:spPr bwMode="auto">
          <a:xfrm rot="6204">
            <a:off x="6333868" y="1024604"/>
            <a:ext cx="2916238" cy="32008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Representative Members (RMs) drive the </a:t>
            </a:r>
            <a:r>
              <a:rPr lang="en-GB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 COSMO integrations 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(each of them weighted according to the cluster populations)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using IFS-</a:t>
            </a:r>
            <a:r>
              <a:rPr lang="en-GB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(1-10) </a:t>
            </a:r>
            <a:r>
              <a:rPr lang="en-GB" sz="1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 </a:t>
            </a:r>
            <a:r>
              <a:rPr lang="en-GB" sz="1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Tiedtke</a:t>
            </a:r>
            <a:r>
              <a:rPr lang="en-GB" sz="1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(11-20)</a:t>
            </a:r>
            <a:r>
              <a:rPr lang="en-GB" sz="20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convection scheme 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 perturbations in turbulence scheme and in physical parameterisations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GB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soil initial conditions from </a:t>
            </a:r>
          </a:p>
          <a:p>
            <a:pPr algn="ctr" eaLnBrk="0" hangingPunct="0"/>
            <a:r>
              <a:rPr lang="en-GB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ICON-EU model (DWD)</a:t>
            </a:r>
            <a:endParaRPr lang="en-GB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 flipH="1">
            <a:off x="107504" y="4812867"/>
            <a:ext cx="1727200" cy="1077190"/>
          </a:xfrm>
          <a:prstGeom prst="leftArrowCallout">
            <a:avLst>
              <a:gd name="adj1" fmla="val 25000"/>
              <a:gd name="adj2" fmla="val 25000"/>
              <a:gd name="adj3" fmla="val 25979"/>
              <a:gd name="adj4" fmla="val 66667"/>
            </a:avLst>
          </a:prstGeom>
          <a:solidFill>
            <a:srgbClr val="FFCC99"/>
          </a:solidFill>
          <a:ln w="38100" algn="ctr">
            <a:solidFill>
              <a:srgbClr val="FF9966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Times New Roman" pitchFamily="18" charset="0"/>
              </a:rPr>
              <a:t>COSMO-LEPS </a:t>
            </a:r>
            <a:endParaRPr lang="it-IT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it-IT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clustering</a:t>
            </a:r>
            <a:r>
              <a:rPr lang="it-IT" sz="1600" b="1" dirty="0" smtClean="0">
                <a:solidFill>
                  <a:srgbClr val="FF0000"/>
                </a:solidFill>
                <a:latin typeface="Times New Roman" pitchFamily="18" charset="0"/>
              </a:rPr>
              <a:t> area</a:t>
            </a:r>
            <a:endParaRPr lang="it-IT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5616001" y="4392000"/>
            <a:ext cx="3492500" cy="170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53983" bIns="45706"/>
          <a:lstStyle/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suite runs as a “time-critical application” managed by </a:t>
            </a:r>
            <a:r>
              <a:rPr lang="en-US" sz="1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Arpae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-SIMC;</a:t>
            </a:r>
            <a:endParaRPr lang="en-US" sz="1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it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computer time (57 million BUs for 2018) provided by the COSMO partners which are ECMWF member states.</a:t>
            </a:r>
          </a:p>
          <a:p>
            <a:pPr marL="250747" indent="-250747" algn="just">
              <a:lnSpc>
                <a:spcPct val="90000"/>
              </a:lnSpc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  <a:sym typeface="Times New Roman"/>
              </a:rPr>
              <a:t>Δx</a:t>
            </a:r>
            <a:r>
              <a:rPr lang="en-US" sz="1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  <a:sym typeface="Times New Roman"/>
              </a:rPr>
              <a:t> ~ 5 km</a:t>
            </a:r>
            <a:r>
              <a:rPr lang="en-US" sz="14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40 ML; 1 run per day (00UTC); </a:t>
            </a:r>
            <a:r>
              <a:rPr lang="en-US" sz="1400" b="1" dirty="0" err="1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fcst</a:t>
            </a:r>
            <a:r>
              <a:rPr lang="en-US" sz="14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range: 132h;  single precision.</a:t>
            </a:r>
          </a:p>
          <a:p>
            <a:pPr marL="250747" indent="-250747" algn="just">
              <a:lnSpc>
                <a:spcPct val="90000"/>
              </a:lnSpc>
              <a:buFontTx/>
              <a:buChar char="•"/>
            </a:pPr>
            <a:endParaRPr lang="it" sz="1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3672000" y="4293109"/>
            <a:ext cx="1908000" cy="1077190"/>
          </a:xfrm>
          <a:prstGeom prst="leftArrowCallout">
            <a:avLst>
              <a:gd name="adj1" fmla="val 25000"/>
              <a:gd name="adj2" fmla="val 25000"/>
              <a:gd name="adj3" fmla="val 25976"/>
              <a:gd name="adj4" fmla="val 66667"/>
            </a:avLst>
          </a:prstGeom>
          <a:solidFill>
            <a:srgbClr val="FFCC99"/>
          </a:solidFill>
          <a:ln w="38100" algn="ctr">
            <a:solidFill>
              <a:srgbClr val="FF9966"/>
            </a:solidFill>
            <a:miter lim="800000"/>
            <a:headEnd/>
            <a:tailEnd/>
          </a:ln>
        </p:spPr>
        <p:txBody>
          <a:bodyPr lIns="91410" tIns="45706" rIns="91410" bIns="45706" anchor="ctr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  <a:latin typeface="Times New Roman" pitchFamily="18" charset="0"/>
              </a:rPr>
              <a:t>COSMO-LEPS </a:t>
            </a:r>
            <a:r>
              <a:rPr lang="it-IT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integration</a:t>
            </a:r>
            <a:endParaRPr lang="it-IT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Times New Roman" pitchFamily="18" charset="0"/>
              </a:rPr>
              <a:t>domain</a:t>
            </a:r>
            <a:endParaRPr lang="it-IT" sz="1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9254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1738"/>
            <a:ext cx="935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36000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COSMO-LEPS @ 5 km: some preliminary figures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34</a:t>
            </a:fld>
            <a:endParaRPr lang="en-GB" b="1" dirty="0"/>
          </a:p>
        </p:txBody>
      </p:sp>
      <p:sp>
        <p:nvSpPr>
          <p:cNvPr id="8" name="Rettangolo 7"/>
          <p:cNvSpPr/>
          <p:nvPr/>
        </p:nvSpPr>
        <p:spPr>
          <a:xfrm>
            <a:off x="35497" y="620688"/>
            <a:ext cx="9000000" cy="95410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nodes = 24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totalTasks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864 (geometry: 27x32)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test for 1 COSMO-LEPS run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497" y="5445226"/>
            <a:ext cx="9000000" cy="400081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Try to optimise the configuration  - more aggressive approach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use more nodes!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07504" y="1772819"/>
          <a:ext cx="8916144" cy="300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6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5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5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919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Configuration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Grid points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Delta t (s)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run, fc+132h, 40 ML)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ElapsedTime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(min)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Impact on 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ECMWF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National allocations (CH+DE+GR+IT)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177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oper</a:t>
                      </a:r>
                      <a:endParaRPr lang="en-GB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511x415x40 </a:t>
                      </a:r>
                    </a:p>
                    <a:p>
                      <a:pPr algn="just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= 8.482.600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2044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2.4%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19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cleps5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739x599x40</a:t>
                      </a:r>
                    </a:p>
                    <a:p>
                      <a:pPr algn="just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17.706.440</a:t>
                      </a:r>
                    </a:p>
                    <a:p>
                      <a:pPr algn="just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GB" sz="1400" b="1" dirty="0" err="1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</a:t>
                      </a:r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 2.1)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8632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en-GB" sz="14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19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cleps5_XL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919x719x40</a:t>
                      </a:r>
                    </a:p>
                    <a:p>
                      <a:pPr algn="just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26.430.440 </a:t>
                      </a:r>
                    </a:p>
                    <a:p>
                      <a:pPr algn="just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GB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 3.1)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11772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Italia, 20 </a:t>
            </a:r>
            <a:r>
              <a:rPr lang="en-GB" dirty="0" err="1" smtClean="0"/>
              <a:t>regioni</a:t>
            </a:r>
            <a:endParaRPr lang="en-GB" dirty="0" smtClean="0"/>
          </a:p>
          <a:p>
            <a:r>
              <a:rPr lang="en-GB" dirty="0" smtClean="0"/>
              <a:t>156 alert regions</a:t>
            </a:r>
          </a:p>
          <a:p>
            <a:r>
              <a:rPr lang="en-GB" dirty="0" smtClean="0"/>
              <a:t>The smallest: 193 km2 (Tuscany)</a:t>
            </a:r>
          </a:p>
          <a:p>
            <a:r>
              <a:rPr lang="en-GB" dirty="0" smtClean="0"/>
              <a:t>The largest 5670 km2 (Sicily)</a:t>
            </a:r>
          </a:p>
          <a:p>
            <a:endParaRPr lang="en-GB" dirty="0" smtClean="0"/>
          </a:p>
          <a:p>
            <a:r>
              <a:rPr lang="en-GB" dirty="0" smtClean="0"/>
              <a:t>http://www.smr.arpa.emr.it/infomet2/</a:t>
            </a:r>
          </a:p>
          <a:p>
            <a:r>
              <a:rPr lang="en-GB" dirty="0" smtClean="0">
                <a:hlinkClick r:id="rId2"/>
              </a:rPr>
              <a:t>https://simc.arpae.it/scacchieraitalia/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Risultati immagini per italian regions high re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5" y="332656"/>
            <a:ext cx="2371725" cy="3362326"/>
          </a:xfrm>
          <a:prstGeom prst="rect">
            <a:avLst/>
          </a:prstGeom>
          <a:noFill/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95536" y="3933059"/>
            <a:ext cx="8748464" cy="158417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Times New Roman" pitchFamily="18" charset="0"/>
              </a:rPr>
              <a:t>consider the 20 areal means of 24-hour total precipitation for COSMO-LEPS members within each alert area (consider the grid points falling in the alert area) </a:t>
            </a:r>
          </a:p>
          <a:p>
            <a:r>
              <a:rPr lang="en-GB" sz="2400" dirty="0" smtClean="0">
                <a:latin typeface="Times New Roman" pitchFamily="18" charset="0"/>
              </a:rPr>
              <a:t>construct probabilities from the 20 areal means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>
                <a:latin typeface="Times New Roman" pitchFamily="18" charset="0"/>
                <a:cs typeface="Times New Roman" pitchFamily="18" charset="0"/>
              </a:rPr>
              <a:pPr algn="ctr"/>
              <a:t>37</a:t>
            </a:fld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5497" y="36000"/>
            <a:ext cx="9000000" cy="720000"/>
          </a:xfrm>
          <a:prstGeom prst="rect">
            <a:avLst/>
          </a:prstGeom>
        </p:spPr>
        <p:txBody>
          <a:bodyPr vert="horz" lIns="91410" tIns="45706" rIns="91410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cosmo-leps-MultiPhysics</a:t>
            </a:r>
            <a:r>
              <a:rPr lang="en-GB" sz="2800" dirty="0" smtClean="0">
                <a:solidFill>
                  <a:srgbClr val="92D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vs</a:t>
            </a:r>
            <a:r>
              <a:rPr lang="en-GB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cosmo-leps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-O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perational</a:t>
            </a:r>
            <a:endParaRPr lang="en-GB" sz="28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Verifition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performed over Northern Italy (~1000 stations; NGP)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497" y="836713"/>
            <a:ext cx="9000000" cy="96639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Variable: 6-hourly cumulated precipitation;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Period: A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pril-May 2017 (~60 days)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Score: Ranked Probability Skill Score (a good forecast system has RPSS &gt; 0; </a:t>
            </a: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higher, the better …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491" y="1831930"/>
            <a:ext cx="4014725" cy="35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115377" y="980729"/>
            <a:ext cx="2890474" cy="338526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Matteo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Vasconi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(Univ. Bologna)</a:t>
            </a:r>
            <a:endParaRPr lang="en-GB" sz="1600" dirty="0"/>
          </a:p>
        </p:txBody>
      </p:sp>
      <p:sp>
        <p:nvSpPr>
          <p:cNvPr id="15" name="Rettangolo 14"/>
          <p:cNvSpPr/>
          <p:nvPr/>
        </p:nvSpPr>
        <p:spPr>
          <a:xfrm>
            <a:off x="35497" y="5445304"/>
            <a:ext cx="9000000" cy="75713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cosmo-leps-MultiPhysics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provides better skill than 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en-GB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leps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-Operational</a:t>
            </a:r>
            <a:r>
              <a:rPr lang="en-GB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more clearly for forecast ranges after day 2.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003" y="-27384"/>
            <a:ext cx="9000000" cy="576262"/>
          </a:xfrm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spatio-temporal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details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covered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prodotto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0227" name="Picture 3" descr="C:\Users\amontani\Documents\conferences\2018\20180130_Roma_dpcn\cleps_snowPr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468002"/>
            <a:ext cx="6943344" cy="6107335"/>
          </a:xfrm>
          <a:prstGeom prst="rect">
            <a:avLst/>
          </a:prstGeom>
          <a:noFill/>
        </p:spPr>
      </p:pic>
      <p:pic>
        <p:nvPicPr>
          <p:cNvPr id="180228" name="Picture 4" descr="C:\Users\amontani\Documents\conferences\2018\20180130_Roma_dpcn\cleps_scacchi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5" y="881588"/>
            <a:ext cx="6096000" cy="5859780"/>
          </a:xfrm>
          <a:prstGeom prst="rect">
            <a:avLst/>
          </a:prstGeom>
          <a:noFill/>
        </p:spPr>
      </p:pic>
      <p:pic>
        <p:nvPicPr>
          <p:cNvPr id="180229" name="Picture 5" descr="C:\Users\amontani\Documents\conferences\2018\20180130_Roma_dpcn\cleps_mete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386" y="540116"/>
            <a:ext cx="4716113" cy="6273260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ChangeArrowheads="1"/>
          </p:cNvSpPr>
          <p:nvPr/>
        </p:nvSpPr>
        <p:spPr bwMode="auto">
          <a:xfrm>
            <a:off x="39688" y="319090"/>
            <a:ext cx="9144000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3" y="3429001"/>
            <a:ext cx="4314825" cy="2760663"/>
            <a:chOff x="2784" y="2160"/>
            <a:chExt cx="2718" cy="1739"/>
          </a:xfrm>
        </p:grpSpPr>
        <p:sp>
          <p:nvSpPr>
            <p:cNvPr id="970756" name="Oval 4"/>
            <p:cNvSpPr>
              <a:spLocks noChangeArrowheads="1"/>
            </p:cNvSpPr>
            <p:nvPr/>
          </p:nvSpPr>
          <p:spPr bwMode="auto">
            <a:xfrm>
              <a:off x="3006" y="3247"/>
              <a:ext cx="608" cy="4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84" y="2160"/>
              <a:ext cx="2718" cy="1739"/>
              <a:chOff x="2784" y="2160"/>
              <a:chExt cx="2718" cy="1739"/>
            </a:xfrm>
          </p:grpSpPr>
          <p:sp>
            <p:nvSpPr>
              <p:cNvPr id="970758" name="Text Box 6"/>
              <p:cNvSpPr txBox="1">
                <a:spLocks noChangeArrowheads="1"/>
              </p:cNvSpPr>
              <p:nvPr/>
            </p:nvSpPr>
            <p:spPr bwMode="auto">
              <a:xfrm rot="-5397198">
                <a:off x="2534" y="2410"/>
                <a:ext cx="6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Dim 2</a:t>
                </a:r>
                <a:endPara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759" name="Freeform 7"/>
              <p:cNvSpPr>
                <a:spLocks/>
              </p:cNvSpPr>
              <p:nvPr/>
            </p:nvSpPr>
            <p:spPr bwMode="auto">
              <a:xfrm>
                <a:off x="3328" y="2765"/>
                <a:ext cx="1444" cy="587"/>
              </a:xfrm>
              <a:custGeom>
                <a:avLst/>
                <a:gdLst/>
                <a:ahLst/>
                <a:cxnLst>
                  <a:cxn ang="0">
                    <a:pos x="0" y="1896"/>
                  </a:cxn>
                  <a:cxn ang="0">
                    <a:pos x="144" y="1464"/>
                  </a:cxn>
                  <a:cxn ang="0">
                    <a:pos x="576" y="888"/>
                  </a:cxn>
                  <a:cxn ang="0">
                    <a:pos x="1440" y="312"/>
                  </a:cxn>
                  <a:cxn ang="0">
                    <a:pos x="2736" y="24"/>
                  </a:cxn>
                  <a:cxn ang="0">
                    <a:pos x="3888" y="168"/>
                  </a:cxn>
                  <a:cxn ang="0">
                    <a:pos x="5472" y="744"/>
                  </a:cxn>
                </a:cxnLst>
                <a:rect l="0" t="0" r="r" b="b"/>
                <a:pathLst>
                  <a:path w="5472" h="1896">
                    <a:moveTo>
                      <a:pt x="0" y="1896"/>
                    </a:moveTo>
                    <a:cubicBezTo>
                      <a:pt x="24" y="1764"/>
                      <a:pt x="48" y="1632"/>
                      <a:pt x="144" y="1464"/>
                    </a:cubicBezTo>
                    <a:cubicBezTo>
                      <a:pt x="240" y="1296"/>
                      <a:pt x="360" y="1080"/>
                      <a:pt x="576" y="888"/>
                    </a:cubicBezTo>
                    <a:cubicBezTo>
                      <a:pt x="792" y="696"/>
                      <a:pt x="1080" y="456"/>
                      <a:pt x="1440" y="312"/>
                    </a:cubicBezTo>
                    <a:cubicBezTo>
                      <a:pt x="1800" y="168"/>
                      <a:pt x="2328" y="48"/>
                      <a:pt x="2736" y="24"/>
                    </a:cubicBezTo>
                    <a:cubicBezTo>
                      <a:pt x="3144" y="0"/>
                      <a:pt x="3432" y="48"/>
                      <a:pt x="3888" y="168"/>
                    </a:cubicBezTo>
                    <a:cubicBezTo>
                      <a:pt x="4344" y="288"/>
                      <a:pt x="5208" y="648"/>
                      <a:pt x="5472" y="74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60" name="Freeform 8"/>
              <p:cNvSpPr>
                <a:spLocks/>
              </p:cNvSpPr>
              <p:nvPr/>
            </p:nvSpPr>
            <p:spPr bwMode="auto">
              <a:xfrm>
                <a:off x="3362" y="3312"/>
                <a:ext cx="1482" cy="179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432" y="336"/>
                  </a:cxn>
                  <a:cxn ang="0">
                    <a:pos x="1440" y="48"/>
                  </a:cxn>
                  <a:cxn ang="0">
                    <a:pos x="2448" y="48"/>
                  </a:cxn>
                  <a:cxn ang="0">
                    <a:pos x="4032" y="48"/>
                  </a:cxn>
                  <a:cxn ang="0">
                    <a:pos x="5328" y="336"/>
                  </a:cxn>
                  <a:cxn ang="0">
                    <a:pos x="5616" y="480"/>
                  </a:cxn>
                </a:cxnLst>
                <a:rect l="0" t="0" r="r" b="b"/>
                <a:pathLst>
                  <a:path w="5616" h="624">
                    <a:moveTo>
                      <a:pt x="0" y="624"/>
                    </a:moveTo>
                    <a:cubicBezTo>
                      <a:pt x="96" y="528"/>
                      <a:pt x="192" y="432"/>
                      <a:pt x="432" y="336"/>
                    </a:cubicBezTo>
                    <a:cubicBezTo>
                      <a:pt x="672" y="240"/>
                      <a:pt x="1104" y="96"/>
                      <a:pt x="1440" y="48"/>
                    </a:cubicBezTo>
                    <a:cubicBezTo>
                      <a:pt x="1776" y="0"/>
                      <a:pt x="2016" y="48"/>
                      <a:pt x="2448" y="48"/>
                    </a:cubicBezTo>
                    <a:cubicBezTo>
                      <a:pt x="2880" y="48"/>
                      <a:pt x="3552" y="0"/>
                      <a:pt x="4032" y="48"/>
                    </a:cubicBezTo>
                    <a:cubicBezTo>
                      <a:pt x="4512" y="96"/>
                      <a:pt x="5064" y="264"/>
                      <a:pt x="5328" y="336"/>
                    </a:cubicBezTo>
                    <a:cubicBezTo>
                      <a:pt x="5592" y="408"/>
                      <a:pt x="5568" y="456"/>
                      <a:pt x="5616" y="48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61" name="Freeform 9"/>
              <p:cNvSpPr>
                <a:spLocks/>
              </p:cNvSpPr>
              <p:nvPr/>
            </p:nvSpPr>
            <p:spPr bwMode="auto">
              <a:xfrm>
                <a:off x="3064" y="2288"/>
                <a:ext cx="1749" cy="1188"/>
              </a:xfrm>
              <a:custGeom>
                <a:avLst/>
                <a:gdLst/>
                <a:ahLst/>
                <a:cxnLst>
                  <a:cxn ang="0">
                    <a:pos x="0" y="3837"/>
                  </a:cxn>
                  <a:cxn ang="0">
                    <a:pos x="144" y="2829"/>
                  </a:cxn>
                  <a:cxn ang="0">
                    <a:pos x="432" y="1821"/>
                  </a:cxn>
                  <a:cxn ang="0">
                    <a:pos x="864" y="1101"/>
                  </a:cxn>
                  <a:cxn ang="0">
                    <a:pos x="1434" y="543"/>
                  </a:cxn>
                  <a:cxn ang="0">
                    <a:pos x="2934" y="3"/>
                  </a:cxn>
                  <a:cxn ang="0">
                    <a:pos x="6048" y="525"/>
                  </a:cxn>
                  <a:cxn ang="0">
                    <a:pos x="6444" y="513"/>
                  </a:cxn>
                </a:cxnLst>
                <a:rect l="0" t="0" r="r" b="b"/>
                <a:pathLst>
                  <a:path w="6633" h="3837">
                    <a:moveTo>
                      <a:pt x="0" y="3837"/>
                    </a:moveTo>
                    <a:cubicBezTo>
                      <a:pt x="36" y="3501"/>
                      <a:pt x="72" y="3165"/>
                      <a:pt x="144" y="2829"/>
                    </a:cubicBezTo>
                    <a:cubicBezTo>
                      <a:pt x="216" y="2493"/>
                      <a:pt x="312" y="2109"/>
                      <a:pt x="432" y="1821"/>
                    </a:cubicBezTo>
                    <a:cubicBezTo>
                      <a:pt x="552" y="1533"/>
                      <a:pt x="697" y="1314"/>
                      <a:pt x="864" y="1101"/>
                    </a:cubicBezTo>
                    <a:cubicBezTo>
                      <a:pt x="1031" y="888"/>
                      <a:pt x="1089" y="726"/>
                      <a:pt x="1434" y="543"/>
                    </a:cubicBezTo>
                    <a:cubicBezTo>
                      <a:pt x="1779" y="360"/>
                      <a:pt x="2165" y="6"/>
                      <a:pt x="2934" y="3"/>
                    </a:cubicBezTo>
                    <a:cubicBezTo>
                      <a:pt x="3703" y="0"/>
                      <a:pt x="5463" y="440"/>
                      <a:pt x="6048" y="525"/>
                    </a:cubicBezTo>
                    <a:cubicBezTo>
                      <a:pt x="6633" y="610"/>
                      <a:pt x="6362" y="515"/>
                      <a:pt x="6444" y="513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62" name="Text Box 10"/>
              <p:cNvSpPr txBox="1">
                <a:spLocks noChangeArrowheads="1"/>
              </p:cNvSpPr>
              <p:nvPr/>
            </p:nvSpPr>
            <p:spPr bwMode="auto">
              <a:xfrm>
                <a:off x="2917" y="3725"/>
                <a:ext cx="1259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Initial conditions</a:t>
                </a:r>
                <a:endParaRPr lang="en-GB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763" name="Line 11"/>
              <p:cNvSpPr>
                <a:spLocks noChangeShapeType="1"/>
              </p:cNvSpPr>
              <p:nvPr/>
            </p:nvSpPr>
            <p:spPr bwMode="auto">
              <a:xfrm flipV="1">
                <a:off x="2784" y="2275"/>
                <a:ext cx="0" cy="16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64" name="Line 12"/>
              <p:cNvSpPr>
                <a:spLocks noChangeShapeType="1"/>
              </p:cNvSpPr>
              <p:nvPr/>
            </p:nvSpPr>
            <p:spPr bwMode="auto">
              <a:xfrm>
                <a:off x="2784" y="3899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65" name="Text Box 13"/>
              <p:cNvSpPr txBox="1">
                <a:spLocks noChangeArrowheads="1"/>
              </p:cNvSpPr>
              <p:nvPr/>
            </p:nvSpPr>
            <p:spPr bwMode="auto">
              <a:xfrm>
                <a:off x="4512" y="3715"/>
                <a:ext cx="92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Dim 1 </a:t>
                </a:r>
                <a:endPara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3" y="228603"/>
            <a:ext cx="5746750" cy="3535363"/>
            <a:chOff x="192" y="144"/>
            <a:chExt cx="3620" cy="222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92" y="144"/>
              <a:ext cx="2556" cy="2227"/>
              <a:chOff x="192" y="144"/>
              <a:chExt cx="2556" cy="2227"/>
            </a:xfrm>
          </p:grpSpPr>
          <p:sp>
            <p:nvSpPr>
              <p:cNvPr id="970768" name="Text Box 16"/>
              <p:cNvSpPr txBox="1">
                <a:spLocks noChangeArrowheads="1"/>
              </p:cNvSpPr>
              <p:nvPr/>
            </p:nvSpPr>
            <p:spPr bwMode="auto">
              <a:xfrm rot="-5397198">
                <a:off x="-58" y="394"/>
                <a:ext cx="6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Dim 2</a:t>
                </a:r>
                <a:endPara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769" name="Line 17"/>
              <p:cNvSpPr>
                <a:spLocks noChangeShapeType="1"/>
              </p:cNvSpPr>
              <p:nvPr/>
            </p:nvSpPr>
            <p:spPr bwMode="auto">
              <a:xfrm>
                <a:off x="211" y="2370"/>
                <a:ext cx="253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70" name="Freeform 18"/>
              <p:cNvSpPr>
                <a:spLocks/>
              </p:cNvSpPr>
              <p:nvPr/>
            </p:nvSpPr>
            <p:spPr bwMode="auto">
              <a:xfrm>
                <a:off x="781" y="283"/>
                <a:ext cx="1444" cy="1419"/>
              </a:xfrm>
              <a:custGeom>
                <a:avLst/>
                <a:gdLst/>
                <a:ahLst/>
                <a:cxnLst>
                  <a:cxn ang="0">
                    <a:pos x="0" y="4584"/>
                  </a:cxn>
                  <a:cxn ang="0">
                    <a:pos x="144" y="3432"/>
                  </a:cxn>
                  <a:cxn ang="0">
                    <a:pos x="576" y="1704"/>
                  </a:cxn>
                  <a:cxn ang="0">
                    <a:pos x="1440" y="264"/>
                  </a:cxn>
                  <a:cxn ang="0">
                    <a:pos x="2304" y="120"/>
                  </a:cxn>
                  <a:cxn ang="0">
                    <a:pos x="3312" y="450"/>
                  </a:cxn>
                  <a:cxn ang="0">
                    <a:pos x="5472" y="1416"/>
                  </a:cxn>
                </a:cxnLst>
                <a:rect l="0" t="0" r="r" b="b"/>
                <a:pathLst>
                  <a:path w="5472" h="4584">
                    <a:moveTo>
                      <a:pt x="0" y="4584"/>
                    </a:moveTo>
                    <a:cubicBezTo>
                      <a:pt x="24" y="4248"/>
                      <a:pt x="48" y="3912"/>
                      <a:pt x="144" y="3432"/>
                    </a:cubicBezTo>
                    <a:cubicBezTo>
                      <a:pt x="240" y="2952"/>
                      <a:pt x="360" y="2232"/>
                      <a:pt x="576" y="1704"/>
                    </a:cubicBezTo>
                    <a:cubicBezTo>
                      <a:pt x="792" y="1176"/>
                      <a:pt x="1152" y="528"/>
                      <a:pt x="1440" y="264"/>
                    </a:cubicBezTo>
                    <a:cubicBezTo>
                      <a:pt x="1728" y="0"/>
                      <a:pt x="1992" y="89"/>
                      <a:pt x="2304" y="120"/>
                    </a:cubicBezTo>
                    <a:cubicBezTo>
                      <a:pt x="2616" y="151"/>
                      <a:pt x="2784" y="234"/>
                      <a:pt x="3312" y="450"/>
                    </a:cubicBezTo>
                    <a:cubicBezTo>
                      <a:pt x="3840" y="666"/>
                      <a:pt x="5022" y="1215"/>
                      <a:pt x="5472" y="141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31" y="224"/>
              <a:ext cx="3581" cy="2119"/>
              <a:chOff x="231" y="224"/>
              <a:chExt cx="3581" cy="2119"/>
            </a:xfrm>
          </p:grpSpPr>
          <p:sp>
            <p:nvSpPr>
              <p:cNvPr id="970772" name="Text Box 20"/>
              <p:cNvSpPr txBox="1">
                <a:spLocks noChangeArrowheads="1"/>
              </p:cNvSpPr>
              <p:nvPr/>
            </p:nvSpPr>
            <p:spPr bwMode="auto">
              <a:xfrm>
                <a:off x="2948" y="561"/>
                <a:ext cx="8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Possible evolution scenarios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773" name="Line 21"/>
              <p:cNvSpPr>
                <a:spLocks noChangeShapeType="1"/>
              </p:cNvSpPr>
              <p:nvPr/>
            </p:nvSpPr>
            <p:spPr bwMode="auto">
              <a:xfrm rot="20176188" flipH="1" flipV="1">
                <a:off x="2304" y="1089"/>
                <a:ext cx="518" cy="1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774" name="Freeform 22"/>
              <p:cNvSpPr>
                <a:spLocks/>
              </p:cNvSpPr>
              <p:nvPr/>
            </p:nvSpPr>
            <p:spPr bwMode="auto">
              <a:xfrm>
                <a:off x="2284" y="1104"/>
                <a:ext cx="633" cy="518"/>
              </a:xfrm>
              <a:custGeom>
                <a:avLst/>
                <a:gdLst/>
                <a:ahLst/>
                <a:cxnLst>
                  <a:cxn ang="0">
                    <a:pos x="1092" y="0"/>
                  </a:cxn>
                  <a:cxn ang="0">
                    <a:pos x="0" y="780"/>
                  </a:cxn>
                </a:cxnLst>
                <a:rect l="0" t="0" r="r" b="b"/>
                <a:pathLst>
                  <a:path w="1092" h="780">
                    <a:moveTo>
                      <a:pt x="1092" y="0"/>
                    </a:moveTo>
                    <a:lnTo>
                      <a:pt x="0" y="78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336" y="432"/>
                <a:ext cx="2385" cy="1897"/>
                <a:chOff x="318" y="447"/>
                <a:chExt cx="2385" cy="1897"/>
              </a:xfrm>
            </p:grpSpPr>
            <p:sp>
              <p:nvSpPr>
                <p:cNvPr id="97077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76" y="2160"/>
                  <a:ext cx="922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 i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Dim 1 </a:t>
                  </a:r>
                  <a:endParaRPr lang="en-GB" sz="1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70777" name="Line 25"/>
                <p:cNvSpPr>
                  <a:spLocks noChangeShapeType="1"/>
                </p:cNvSpPr>
                <p:nvPr/>
              </p:nvSpPr>
              <p:spPr bwMode="auto">
                <a:xfrm>
                  <a:off x="2374" y="701"/>
                  <a:ext cx="329" cy="13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triangle" w="med" len="lg"/>
                  <a:tailEnd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7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8" y="2140"/>
                  <a:ext cx="1170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Initial conditions</a:t>
                  </a:r>
                  <a:endParaRPr lang="en-GB" sz="1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70779" name="Oval 27"/>
                <p:cNvSpPr>
                  <a:spLocks noChangeArrowheads="1"/>
                </p:cNvSpPr>
                <p:nvPr/>
              </p:nvSpPr>
              <p:spPr bwMode="auto">
                <a:xfrm>
                  <a:off x="349" y="1555"/>
                  <a:ext cx="608" cy="4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0" name="Oval 28"/>
                <p:cNvSpPr>
                  <a:spLocks noChangeArrowheads="1"/>
                </p:cNvSpPr>
                <p:nvPr/>
              </p:nvSpPr>
              <p:spPr bwMode="auto">
                <a:xfrm>
                  <a:off x="2073" y="1226"/>
                  <a:ext cx="114" cy="134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1" name="Oval 29"/>
                <p:cNvSpPr>
                  <a:spLocks noChangeArrowheads="1"/>
                </p:cNvSpPr>
                <p:nvPr/>
              </p:nvSpPr>
              <p:spPr bwMode="auto">
                <a:xfrm>
                  <a:off x="1961" y="447"/>
                  <a:ext cx="380" cy="669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2" name="Oval 30"/>
                <p:cNvSpPr>
                  <a:spLocks noChangeArrowheads="1"/>
                </p:cNvSpPr>
                <p:nvPr/>
              </p:nvSpPr>
              <p:spPr bwMode="auto">
                <a:xfrm>
                  <a:off x="1997" y="1539"/>
                  <a:ext cx="304" cy="490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3" name="Freeform 31"/>
                <p:cNvSpPr>
                  <a:spLocks/>
                </p:cNvSpPr>
                <p:nvPr/>
              </p:nvSpPr>
              <p:spPr bwMode="auto">
                <a:xfrm>
                  <a:off x="706" y="1643"/>
                  <a:ext cx="1443" cy="194"/>
                </a:xfrm>
                <a:custGeom>
                  <a:avLst/>
                  <a:gdLst/>
                  <a:ahLst/>
                  <a:cxnLst>
                    <a:cxn ang="0">
                      <a:pos x="0" y="624"/>
                    </a:cxn>
                    <a:cxn ang="0">
                      <a:pos x="576" y="336"/>
                    </a:cxn>
                    <a:cxn ang="0">
                      <a:pos x="2016" y="48"/>
                    </a:cxn>
                    <a:cxn ang="0">
                      <a:pos x="3600" y="48"/>
                    </a:cxn>
                    <a:cxn ang="0">
                      <a:pos x="5472" y="336"/>
                    </a:cxn>
                  </a:cxnLst>
                  <a:rect l="0" t="0" r="r" b="b"/>
                  <a:pathLst>
                    <a:path w="5472" h="624">
                      <a:moveTo>
                        <a:pt x="0" y="624"/>
                      </a:moveTo>
                      <a:cubicBezTo>
                        <a:pt x="120" y="528"/>
                        <a:pt x="240" y="432"/>
                        <a:pt x="576" y="336"/>
                      </a:cubicBezTo>
                      <a:cubicBezTo>
                        <a:pt x="912" y="240"/>
                        <a:pt x="1512" y="96"/>
                        <a:pt x="2016" y="48"/>
                      </a:cubicBezTo>
                      <a:cubicBezTo>
                        <a:pt x="2520" y="0"/>
                        <a:pt x="3024" y="0"/>
                        <a:pt x="3600" y="48"/>
                      </a:cubicBezTo>
                      <a:cubicBezTo>
                        <a:pt x="4176" y="96"/>
                        <a:pt x="5160" y="288"/>
                        <a:pt x="5472" y="33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4" name="Freeform 32"/>
                <p:cNvSpPr>
                  <a:spLocks/>
                </p:cNvSpPr>
                <p:nvPr/>
              </p:nvSpPr>
              <p:spPr bwMode="auto">
                <a:xfrm>
                  <a:off x="820" y="1486"/>
                  <a:ext cx="1405" cy="454"/>
                </a:xfrm>
                <a:custGeom>
                  <a:avLst/>
                  <a:gdLst/>
                  <a:ahLst/>
                  <a:cxnLst>
                    <a:cxn ang="0">
                      <a:pos x="0" y="1464"/>
                    </a:cxn>
                    <a:cxn ang="0">
                      <a:pos x="576" y="600"/>
                    </a:cxn>
                    <a:cxn ang="0">
                      <a:pos x="1296" y="168"/>
                    </a:cxn>
                    <a:cxn ang="0">
                      <a:pos x="2160" y="24"/>
                    </a:cxn>
                    <a:cxn ang="0">
                      <a:pos x="3168" y="312"/>
                    </a:cxn>
                    <a:cxn ang="0">
                      <a:pos x="4320" y="888"/>
                    </a:cxn>
                    <a:cxn ang="0">
                      <a:pos x="5328" y="1032"/>
                    </a:cxn>
                  </a:cxnLst>
                  <a:rect l="0" t="0" r="r" b="b"/>
                  <a:pathLst>
                    <a:path w="5328" h="1464">
                      <a:moveTo>
                        <a:pt x="0" y="1464"/>
                      </a:moveTo>
                      <a:cubicBezTo>
                        <a:pt x="180" y="1140"/>
                        <a:pt x="360" y="816"/>
                        <a:pt x="576" y="600"/>
                      </a:cubicBezTo>
                      <a:cubicBezTo>
                        <a:pt x="792" y="384"/>
                        <a:pt x="1032" y="264"/>
                        <a:pt x="1296" y="168"/>
                      </a:cubicBezTo>
                      <a:cubicBezTo>
                        <a:pt x="1560" y="72"/>
                        <a:pt x="1848" y="0"/>
                        <a:pt x="2160" y="24"/>
                      </a:cubicBezTo>
                      <a:cubicBezTo>
                        <a:pt x="2472" y="48"/>
                        <a:pt x="2808" y="168"/>
                        <a:pt x="3168" y="312"/>
                      </a:cubicBezTo>
                      <a:cubicBezTo>
                        <a:pt x="3528" y="456"/>
                        <a:pt x="3960" y="768"/>
                        <a:pt x="4320" y="888"/>
                      </a:cubicBezTo>
                      <a:cubicBezTo>
                        <a:pt x="4680" y="1008"/>
                        <a:pt x="5160" y="1008"/>
                        <a:pt x="5328" y="103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5" name="Freeform 33"/>
                <p:cNvSpPr>
                  <a:spLocks/>
                </p:cNvSpPr>
                <p:nvPr/>
              </p:nvSpPr>
              <p:spPr bwMode="auto">
                <a:xfrm>
                  <a:off x="820" y="1435"/>
                  <a:ext cx="1291" cy="461"/>
                </a:xfrm>
                <a:custGeom>
                  <a:avLst/>
                  <a:gdLst/>
                  <a:ahLst/>
                  <a:cxnLst>
                    <a:cxn ang="0">
                      <a:pos x="0" y="1488"/>
                    </a:cxn>
                    <a:cxn ang="0">
                      <a:pos x="720" y="1056"/>
                    </a:cxn>
                    <a:cxn ang="0">
                      <a:pos x="1728" y="624"/>
                    </a:cxn>
                    <a:cxn ang="0">
                      <a:pos x="2880" y="192"/>
                    </a:cxn>
                    <a:cxn ang="0">
                      <a:pos x="4176" y="192"/>
                    </a:cxn>
                    <a:cxn ang="0">
                      <a:pos x="4896" y="1344"/>
                    </a:cxn>
                  </a:cxnLst>
                  <a:rect l="0" t="0" r="r" b="b"/>
                  <a:pathLst>
                    <a:path w="4896" h="1488">
                      <a:moveTo>
                        <a:pt x="0" y="1488"/>
                      </a:moveTo>
                      <a:cubicBezTo>
                        <a:pt x="216" y="1344"/>
                        <a:pt x="432" y="1200"/>
                        <a:pt x="720" y="1056"/>
                      </a:cubicBezTo>
                      <a:cubicBezTo>
                        <a:pt x="1008" y="912"/>
                        <a:pt x="1368" y="768"/>
                        <a:pt x="1728" y="624"/>
                      </a:cubicBezTo>
                      <a:cubicBezTo>
                        <a:pt x="2088" y="480"/>
                        <a:pt x="2472" y="264"/>
                        <a:pt x="2880" y="192"/>
                      </a:cubicBezTo>
                      <a:cubicBezTo>
                        <a:pt x="3288" y="120"/>
                        <a:pt x="3840" y="0"/>
                        <a:pt x="4176" y="192"/>
                      </a:cubicBezTo>
                      <a:cubicBezTo>
                        <a:pt x="4512" y="384"/>
                        <a:pt x="4776" y="1152"/>
                        <a:pt x="4896" y="134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6" name="Freeform 34"/>
                <p:cNvSpPr>
                  <a:spLocks/>
                </p:cNvSpPr>
                <p:nvPr/>
              </p:nvSpPr>
              <p:spPr bwMode="auto">
                <a:xfrm>
                  <a:off x="554" y="1353"/>
                  <a:ext cx="1557" cy="364"/>
                </a:xfrm>
                <a:custGeom>
                  <a:avLst/>
                  <a:gdLst/>
                  <a:ahLst/>
                  <a:cxnLst>
                    <a:cxn ang="0">
                      <a:pos x="0" y="1176"/>
                    </a:cxn>
                    <a:cxn ang="0">
                      <a:pos x="432" y="600"/>
                    </a:cxn>
                    <a:cxn ang="0">
                      <a:pos x="1296" y="168"/>
                    </a:cxn>
                    <a:cxn ang="0">
                      <a:pos x="2304" y="24"/>
                    </a:cxn>
                    <a:cxn ang="0">
                      <a:pos x="3888" y="312"/>
                    </a:cxn>
                    <a:cxn ang="0">
                      <a:pos x="4896" y="744"/>
                    </a:cxn>
                    <a:cxn ang="0">
                      <a:pos x="5904" y="1176"/>
                    </a:cxn>
                  </a:cxnLst>
                  <a:rect l="0" t="0" r="r" b="b"/>
                  <a:pathLst>
                    <a:path w="5904" h="1176">
                      <a:moveTo>
                        <a:pt x="0" y="1176"/>
                      </a:moveTo>
                      <a:cubicBezTo>
                        <a:pt x="108" y="972"/>
                        <a:pt x="216" y="768"/>
                        <a:pt x="432" y="600"/>
                      </a:cubicBezTo>
                      <a:cubicBezTo>
                        <a:pt x="648" y="432"/>
                        <a:pt x="984" y="264"/>
                        <a:pt x="1296" y="168"/>
                      </a:cubicBezTo>
                      <a:cubicBezTo>
                        <a:pt x="1608" y="72"/>
                        <a:pt x="1872" y="0"/>
                        <a:pt x="2304" y="24"/>
                      </a:cubicBezTo>
                      <a:cubicBezTo>
                        <a:pt x="2736" y="48"/>
                        <a:pt x="3456" y="192"/>
                        <a:pt x="3888" y="312"/>
                      </a:cubicBezTo>
                      <a:cubicBezTo>
                        <a:pt x="4320" y="432"/>
                        <a:pt x="4560" y="600"/>
                        <a:pt x="4896" y="744"/>
                      </a:cubicBezTo>
                      <a:cubicBezTo>
                        <a:pt x="5232" y="888"/>
                        <a:pt x="5736" y="1104"/>
                        <a:pt x="5904" y="117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7" name="Freeform 35"/>
                <p:cNvSpPr>
                  <a:spLocks/>
                </p:cNvSpPr>
                <p:nvPr/>
              </p:nvSpPr>
              <p:spPr bwMode="auto">
                <a:xfrm>
                  <a:off x="516" y="637"/>
                  <a:ext cx="1637" cy="1200"/>
                </a:xfrm>
                <a:custGeom>
                  <a:avLst/>
                  <a:gdLst/>
                  <a:ahLst/>
                  <a:cxnLst>
                    <a:cxn ang="0">
                      <a:pos x="0" y="3871"/>
                    </a:cxn>
                    <a:cxn ang="0">
                      <a:pos x="510" y="2335"/>
                    </a:cxn>
                    <a:cxn ang="0">
                      <a:pos x="960" y="835"/>
                    </a:cxn>
                    <a:cxn ang="0">
                      <a:pos x="1980" y="115"/>
                    </a:cxn>
                    <a:cxn ang="0">
                      <a:pos x="3390" y="145"/>
                    </a:cxn>
                    <a:cxn ang="0">
                      <a:pos x="4860" y="325"/>
                    </a:cxn>
                    <a:cxn ang="0">
                      <a:pos x="6210" y="505"/>
                    </a:cxn>
                  </a:cxnLst>
                  <a:rect l="0" t="0" r="r" b="b"/>
                  <a:pathLst>
                    <a:path w="6210" h="3871">
                      <a:moveTo>
                        <a:pt x="0" y="3871"/>
                      </a:moveTo>
                      <a:cubicBezTo>
                        <a:pt x="85" y="3615"/>
                        <a:pt x="350" y="2841"/>
                        <a:pt x="510" y="2335"/>
                      </a:cubicBezTo>
                      <a:cubicBezTo>
                        <a:pt x="670" y="1829"/>
                        <a:pt x="715" y="1205"/>
                        <a:pt x="960" y="835"/>
                      </a:cubicBezTo>
                      <a:cubicBezTo>
                        <a:pt x="1205" y="465"/>
                        <a:pt x="1575" y="230"/>
                        <a:pt x="1980" y="115"/>
                      </a:cubicBezTo>
                      <a:cubicBezTo>
                        <a:pt x="2385" y="0"/>
                        <a:pt x="2910" y="110"/>
                        <a:pt x="3390" y="145"/>
                      </a:cubicBezTo>
                      <a:cubicBezTo>
                        <a:pt x="3870" y="180"/>
                        <a:pt x="4390" y="265"/>
                        <a:pt x="4860" y="325"/>
                      </a:cubicBezTo>
                      <a:cubicBezTo>
                        <a:pt x="5330" y="385"/>
                        <a:pt x="5929" y="468"/>
                        <a:pt x="6210" y="50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8" name="Freeform 36"/>
                <p:cNvSpPr>
                  <a:spLocks/>
                </p:cNvSpPr>
                <p:nvPr/>
              </p:nvSpPr>
              <p:spPr bwMode="auto">
                <a:xfrm>
                  <a:off x="614" y="758"/>
                  <a:ext cx="1556" cy="967"/>
                </a:xfrm>
                <a:custGeom>
                  <a:avLst/>
                  <a:gdLst/>
                  <a:ahLst/>
                  <a:cxnLst>
                    <a:cxn ang="0">
                      <a:pos x="33" y="3123"/>
                    </a:cxn>
                    <a:cxn ang="0">
                      <a:pos x="33" y="2691"/>
                    </a:cxn>
                    <a:cxn ang="0">
                      <a:pos x="231" y="1155"/>
                    </a:cxn>
                    <a:cxn ang="0">
                      <a:pos x="861" y="315"/>
                    </a:cxn>
                    <a:cxn ang="0">
                      <a:pos x="1881" y="45"/>
                    </a:cxn>
                    <a:cxn ang="0">
                      <a:pos x="3741" y="45"/>
                    </a:cxn>
                    <a:cxn ang="0">
                      <a:pos x="5301" y="105"/>
                    </a:cxn>
                    <a:cxn ang="0">
                      <a:pos x="5901" y="165"/>
                    </a:cxn>
                  </a:cxnLst>
                  <a:rect l="0" t="0" r="r" b="b"/>
                  <a:pathLst>
                    <a:path w="5901" h="3123">
                      <a:moveTo>
                        <a:pt x="33" y="3123"/>
                      </a:moveTo>
                      <a:cubicBezTo>
                        <a:pt x="9" y="3015"/>
                        <a:pt x="0" y="3019"/>
                        <a:pt x="33" y="2691"/>
                      </a:cubicBezTo>
                      <a:cubicBezTo>
                        <a:pt x="66" y="2363"/>
                        <a:pt x="93" y="1551"/>
                        <a:pt x="231" y="1155"/>
                      </a:cubicBezTo>
                      <a:cubicBezTo>
                        <a:pt x="369" y="759"/>
                        <a:pt x="586" y="500"/>
                        <a:pt x="861" y="315"/>
                      </a:cubicBezTo>
                      <a:cubicBezTo>
                        <a:pt x="1136" y="130"/>
                        <a:pt x="1401" y="90"/>
                        <a:pt x="1881" y="45"/>
                      </a:cubicBezTo>
                      <a:cubicBezTo>
                        <a:pt x="2361" y="0"/>
                        <a:pt x="3171" y="35"/>
                        <a:pt x="3741" y="45"/>
                      </a:cubicBezTo>
                      <a:cubicBezTo>
                        <a:pt x="4311" y="55"/>
                        <a:pt x="4941" y="85"/>
                        <a:pt x="5301" y="105"/>
                      </a:cubicBezTo>
                      <a:cubicBezTo>
                        <a:pt x="5661" y="125"/>
                        <a:pt x="5776" y="153"/>
                        <a:pt x="5901" y="1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89" name="Freeform 37"/>
                <p:cNvSpPr>
                  <a:spLocks/>
                </p:cNvSpPr>
                <p:nvPr/>
              </p:nvSpPr>
              <p:spPr bwMode="auto">
                <a:xfrm>
                  <a:off x="870" y="900"/>
                  <a:ext cx="1241" cy="981"/>
                </a:xfrm>
                <a:custGeom>
                  <a:avLst/>
                  <a:gdLst/>
                  <a:ahLst/>
                  <a:cxnLst>
                    <a:cxn ang="0">
                      <a:pos x="96" y="3168"/>
                    </a:cxn>
                    <a:cxn ang="0">
                      <a:pos x="96" y="2304"/>
                    </a:cxn>
                    <a:cxn ang="0">
                      <a:pos x="672" y="1152"/>
                    </a:cxn>
                    <a:cxn ang="0">
                      <a:pos x="1824" y="432"/>
                    </a:cxn>
                    <a:cxn ang="0">
                      <a:pos x="3408" y="144"/>
                    </a:cxn>
                    <a:cxn ang="0">
                      <a:pos x="4704" y="0"/>
                    </a:cxn>
                  </a:cxnLst>
                  <a:rect l="0" t="0" r="r" b="b"/>
                  <a:pathLst>
                    <a:path w="4704" h="3168">
                      <a:moveTo>
                        <a:pt x="96" y="3168"/>
                      </a:moveTo>
                      <a:cubicBezTo>
                        <a:pt x="48" y="2904"/>
                        <a:pt x="0" y="2640"/>
                        <a:pt x="96" y="2304"/>
                      </a:cubicBezTo>
                      <a:cubicBezTo>
                        <a:pt x="192" y="1968"/>
                        <a:pt x="384" y="1464"/>
                        <a:pt x="672" y="1152"/>
                      </a:cubicBezTo>
                      <a:cubicBezTo>
                        <a:pt x="960" y="840"/>
                        <a:pt x="1368" y="600"/>
                        <a:pt x="1824" y="432"/>
                      </a:cubicBezTo>
                      <a:cubicBezTo>
                        <a:pt x="2280" y="264"/>
                        <a:pt x="2928" y="216"/>
                        <a:pt x="3408" y="144"/>
                      </a:cubicBezTo>
                      <a:cubicBezTo>
                        <a:pt x="3888" y="72"/>
                        <a:pt x="4488" y="24"/>
                        <a:pt x="470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90" name="Freeform 38"/>
                <p:cNvSpPr>
                  <a:spLocks/>
                </p:cNvSpPr>
                <p:nvPr/>
              </p:nvSpPr>
              <p:spPr bwMode="auto">
                <a:xfrm>
                  <a:off x="604" y="949"/>
                  <a:ext cx="1595" cy="947"/>
                </a:xfrm>
                <a:custGeom>
                  <a:avLst/>
                  <a:gdLst/>
                  <a:ahLst/>
                  <a:cxnLst>
                    <a:cxn ang="0">
                      <a:pos x="0" y="3058"/>
                    </a:cxn>
                    <a:cxn ang="0">
                      <a:pos x="576" y="1474"/>
                    </a:cxn>
                    <a:cxn ang="0">
                      <a:pos x="1728" y="322"/>
                    </a:cxn>
                    <a:cxn ang="0">
                      <a:pos x="3312" y="34"/>
                    </a:cxn>
                    <a:cxn ang="0">
                      <a:pos x="4902" y="118"/>
                    </a:cxn>
                    <a:cxn ang="0">
                      <a:pos x="6048" y="178"/>
                    </a:cxn>
                  </a:cxnLst>
                  <a:rect l="0" t="0" r="r" b="b"/>
                  <a:pathLst>
                    <a:path w="6048" h="3058">
                      <a:moveTo>
                        <a:pt x="0" y="3058"/>
                      </a:moveTo>
                      <a:cubicBezTo>
                        <a:pt x="144" y="2494"/>
                        <a:pt x="288" y="1930"/>
                        <a:pt x="576" y="1474"/>
                      </a:cubicBezTo>
                      <a:cubicBezTo>
                        <a:pt x="864" y="1018"/>
                        <a:pt x="1272" y="562"/>
                        <a:pt x="1728" y="322"/>
                      </a:cubicBezTo>
                      <a:cubicBezTo>
                        <a:pt x="2184" y="82"/>
                        <a:pt x="2783" y="68"/>
                        <a:pt x="3312" y="34"/>
                      </a:cubicBezTo>
                      <a:cubicBezTo>
                        <a:pt x="3841" y="0"/>
                        <a:pt x="4446" y="94"/>
                        <a:pt x="4902" y="118"/>
                      </a:cubicBezTo>
                      <a:cubicBezTo>
                        <a:pt x="5358" y="142"/>
                        <a:pt x="5809" y="166"/>
                        <a:pt x="6048" y="17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0791" name="Freeform 39"/>
                <p:cNvSpPr>
                  <a:spLocks/>
                </p:cNvSpPr>
                <p:nvPr/>
              </p:nvSpPr>
              <p:spPr bwMode="auto">
                <a:xfrm>
                  <a:off x="856" y="713"/>
                  <a:ext cx="1368" cy="1034"/>
                </a:xfrm>
                <a:custGeom>
                  <a:avLst/>
                  <a:gdLst/>
                  <a:ahLst/>
                  <a:cxnLst>
                    <a:cxn ang="0">
                      <a:pos x="0" y="3336"/>
                    </a:cxn>
                    <a:cxn ang="0">
                      <a:pos x="288" y="1896"/>
                    </a:cxn>
                    <a:cxn ang="0">
                      <a:pos x="1008" y="1032"/>
                    </a:cxn>
                    <a:cxn ang="0">
                      <a:pos x="2304" y="168"/>
                    </a:cxn>
                    <a:cxn ang="0">
                      <a:pos x="4032" y="24"/>
                    </a:cxn>
                    <a:cxn ang="0">
                      <a:pos x="5184" y="168"/>
                    </a:cxn>
                  </a:cxnLst>
                  <a:rect l="0" t="0" r="r" b="b"/>
                  <a:pathLst>
                    <a:path w="5184" h="3336">
                      <a:moveTo>
                        <a:pt x="0" y="3336"/>
                      </a:moveTo>
                      <a:cubicBezTo>
                        <a:pt x="60" y="2808"/>
                        <a:pt x="120" y="2280"/>
                        <a:pt x="288" y="1896"/>
                      </a:cubicBezTo>
                      <a:cubicBezTo>
                        <a:pt x="456" y="1512"/>
                        <a:pt x="672" y="1320"/>
                        <a:pt x="1008" y="1032"/>
                      </a:cubicBezTo>
                      <a:cubicBezTo>
                        <a:pt x="1344" y="744"/>
                        <a:pt x="1800" y="336"/>
                        <a:pt x="2304" y="168"/>
                      </a:cubicBezTo>
                      <a:cubicBezTo>
                        <a:pt x="2808" y="0"/>
                        <a:pt x="3552" y="24"/>
                        <a:pt x="4032" y="24"/>
                      </a:cubicBezTo>
                      <a:cubicBezTo>
                        <a:pt x="4512" y="24"/>
                        <a:pt x="4992" y="144"/>
                        <a:pt x="5184" y="16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31" y="224"/>
                <a:ext cx="1976" cy="2119"/>
                <a:chOff x="211" y="239"/>
                <a:chExt cx="1976" cy="2119"/>
              </a:xfrm>
            </p:grpSpPr>
            <p:sp>
              <p:nvSpPr>
                <p:cNvPr id="97079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1" y="239"/>
                  <a:ext cx="1" cy="211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" name="Group 42"/>
                <p:cNvGrpSpPr>
                  <a:grpSpLocks/>
                </p:cNvGrpSpPr>
                <p:nvPr/>
              </p:nvGrpSpPr>
              <p:grpSpPr bwMode="auto">
                <a:xfrm>
                  <a:off x="384" y="576"/>
                  <a:ext cx="1803" cy="1340"/>
                  <a:chOff x="384" y="576"/>
                  <a:chExt cx="1803" cy="1340"/>
                </a:xfrm>
              </p:grpSpPr>
              <p:sp>
                <p:nvSpPr>
                  <p:cNvPr id="970795" name="Freeform 43"/>
                  <p:cNvSpPr>
                    <a:spLocks/>
                  </p:cNvSpPr>
                  <p:nvPr/>
                </p:nvSpPr>
                <p:spPr bwMode="auto">
                  <a:xfrm>
                    <a:off x="672" y="1047"/>
                    <a:ext cx="1443" cy="587"/>
                  </a:xfrm>
                  <a:custGeom>
                    <a:avLst/>
                    <a:gdLst/>
                    <a:ahLst/>
                    <a:cxnLst>
                      <a:cxn ang="0">
                        <a:pos x="0" y="1896"/>
                      </a:cxn>
                      <a:cxn ang="0">
                        <a:pos x="144" y="1464"/>
                      </a:cxn>
                      <a:cxn ang="0">
                        <a:pos x="576" y="888"/>
                      </a:cxn>
                      <a:cxn ang="0">
                        <a:pos x="1440" y="312"/>
                      </a:cxn>
                      <a:cxn ang="0">
                        <a:pos x="2736" y="24"/>
                      </a:cxn>
                      <a:cxn ang="0">
                        <a:pos x="3888" y="168"/>
                      </a:cxn>
                      <a:cxn ang="0">
                        <a:pos x="5472" y="744"/>
                      </a:cxn>
                    </a:cxnLst>
                    <a:rect l="0" t="0" r="r" b="b"/>
                    <a:pathLst>
                      <a:path w="5472" h="1896">
                        <a:moveTo>
                          <a:pt x="0" y="1896"/>
                        </a:moveTo>
                        <a:cubicBezTo>
                          <a:pt x="24" y="1764"/>
                          <a:pt x="48" y="1632"/>
                          <a:pt x="144" y="1464"/>
                        </a:cubicBezTo>
                        <a:cubicBezTo>
                          <a:pt x="240" y="1296"/>
                          <a:pt x="360" y="1080"/>
                          <a:pt x="576" y="888"/>
                        </a:cubicBezTo>
                        <a:cubicBezTo>
                          <a:pt x="792" y="696"/>
                          <a:pt x="1080" y="456"/>
                          <a:pt x="1440" y="312"/>
                        </a:cubicBezTo>
                        <a:cubicBezTo>
                          <a:pt x="1800" y="168"/>
                          <a:pt x="2328" y="48"/>
                          <a:pt x="2736" y="24"/>
                        </a:cubicBezTo>
                        <a:cubicBezTo>
                          <a:pt x="3144" y="0"/>
                          <a:pt x="3432" y="48"/>
                          <a:pt x="3888" y="168"/>
                        </a:cubicBezTo>
                        <a:cubicBezTo>
                          <a:pt x="4344" y="288"/>
                          <a:pt x="5208" y="648"/>
                          <a:pt x="5472" y="744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oval" w="med" len="med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796" name="Freeform 44"/>
                  <p:cNvSpPr>
                    <a:spLocks/>
                  </p:cNvSpPr>
                  <p:nvPr/>
                </p:nvSpPr>
                <p:spPr bwMode="auto">
                  <a:xfrm>
                    <a:off x="706" y="1737"/>
                    <a:ext cx="1481" cy="179"/>
                  </a:xfrm>
                  <a:custGeom>
                    <a:avLst/>
                    <a:gdLst/>
                    <a:ahLst/>
                    <a:cxnLst>
                      <a:cxn ang="0">
                        <a:pos x="0" y="624"/>
                      </a:cxn>
                      <a:cxn ang="0">
                        <a:pos x="432" y="336"/>
                      </a:cxn>
                      <a:cxn ang="0">
                        <a:pos x="1440" y="48"/>
                      </a:cxn>
                      <a:cxn ang="0">
                        <a:pos x="2448" y="48"/>
                      </a:cxn>
                      <a:cxn ang="0">
                        <a:pos x="4032" y="48"/>
                      </a:cxn>
                      <a:cxn ang="0">
                        <a:pos x="5328" y="336"/>
                      </a:cxn>
                      <a:cxn ang="0">
                        <a:pos x="5616" y="480"/>
                      </a:cxn>
                    </a:cxnLst>
                    <a:rect l="0" t="0" r="r" b="b"/>
                    <a:pathLst>
                      <a:path w="5616" h="624">
                        <a:moveTo>
                          <a:pt x="0" y="624"/>
                        </a:moveTo>
                        <a:cubicBezTo>
                          <a:pt x="96" y="528"/>
                          <a:pt x="192" y="432"/>
                          <a:pt x="432" y="336"/>
                        </a:cubicBezTo>
                        <a:cubicBezTo>
                          <a:pt x="672" y="240"/>
                          <a:pt x="1104" y="96"/>
                          <a:pt x="1440" y="48"/>
                        </a:cubicBezTo>
                        <a:cubicBezTo>
                          <a:pt x="1776" y="0"/>
                          <a:pt x="2016" y="48"/>
                          <a:pt x="2448" y="48"/>
                        </a:cubicBezTo>
                        <a:cubicBezTo>
                          <a:pt x="2880" y="48"/>
                          <a:pt x="3552" y="0"/>
                          <a:pt x="4032" y="48"/>
                        </a:cubicBezTo>
                        <a:cubicBezTo>
                          <a:pt x="4512" y="96"/>
                          <a:pt x="5064" y="264"/>
                          <a:pt x="5328" y="336"/>
                        </a:cubicBezTo>
                        <a:cubicBezTo>
                          <a:pt x="5592" y="408"/>
                          <a:pt x="5568" y="456"/>
                          <a:pt x="5616" y="48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oval" w="med" len="med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797" name="Freeform 45"/>
                  <p:cNvSpPr>
                    <a:spLocks/>
                  </p:cNvSpPr>
                  <p:nvPr/>
                </p:nvSpPr>
                <p:spPr bwMode="auto">
                  <a:xfrm>
                    <a:off x="384" y="576"/>
                    <a:ext cx="1750" cy="1188"/>
                  </a:xfrm>
                  <a:custGeom>
                    <a:avLst/>
                    <a:gdLst/>
                    <a:ahLst/>
                    <a:cxnLst>
                      <a:cxn ang="0">
                        <a:pos x="0" y="3837"/>
                      </a:cxn>
                      <a:cxn ang="0">
                        <a:pos x="144" y="2829"/>
                      </a:cxn>
                      <a:cxn ang="0">
                        <a:pos x="432" y="1821"/>
                      </a:cxn>
                      <a:cxn ang="0">
                        <a:pos x="864" y="1101"/>
                      </a:cxn>
                      <a:cxn ang="0">
                        <a:pos x="1434" y="543"/>
                      </a:cxn>
                      <a:cxn ang="0">
                        <a:pos x="2934" y="3"/>
                      </a:cxn>
                      <a:cxn ang="0">
                        <a:pos x="6048" y="525"/>
                      </a:cxn>
                      <a:cxn ang="0">
                        <a:pos x="6444" y="513"/>
                      </a:cxn>
                    </a:cxnLst>
                    <a:rect l="0" t="0" r="r" b="b"/>
                    <a:pathLst>
                      <a:path w="6633" h="3837">
                        <a:moveTo>
                          <a:pt x="0" y="3837"/>
                        </a:moveTo>
                        <a:cubicBezTo>
                          <a:pt x="36" y="3501"/>
                          <a:pt x="72" y="3165"/>
                          <a:pt x="144" y="2829"/>
                        </a:cubicBezTo>
                        <a:cubicBezTo>
                          <a:pt x="216" y="2493"/>
                          <a:pt x="312" y="2109"/>
                          <a:pt x="432" y="1821"/>
                        </a:cubicBezTo>
                        <a:cubicBezTo>
                          <a:pt x="552" y="1533"/>
                          <a:pt x="697" y="1314"/>
                          <a:pt x="864" y="1101"/>
                        </a:cubicBezTo>
                        <a:cubicBezTo>
                          <a:pt x="1031" y="888"/>
                          <a:pt x="1089" y="726"/>
                          <a:pt x="1434" y="543"/>
                        </a:cubicBezTo>
                        <a:cubicBezTo>
                          <a:pt x="1779" y="360"/>
                          <a:pt x="2165" y="6"/>
                          <a:pt x="2934" y="3"/>
                        </a:cubicBezTo>
                        <a:cubicBezTo>
                          <a:pt x="3703" y="0"/>
                          <a:pt x="5463" y="440"/>
                          <a:pt x="6048" y="525"/>
                        </a:cubicBezTo>
                        <a:cubicBezTo>
                          <a:pt x="6633" y="610"/>
                          <a:pt x="6362" y="515"/>
                          <a:pt x="6444" y="513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oval" w="med" len="med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970798" name="Text Box 46"/>
          <p:cNvSpPr txBox="1">
            <a:spLocks noChangeArrowheads="1"/>
          </p:cNvSpPr>
          <p:nvPr/>
        </p:nvSpPr>
        <p:spPr bwMode="auto">
          <a:xfrm>
            <a:off x="6096000" y="1387476"/>
            <a:ext cx="2133600" cy="6699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91410" tIns="45706" rIns="91410" bIns="457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ensemble size reduction</a:t>
            </a:r>
            <a:endParaRPr lang="en-GB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609600" y="914400"/>
            <a:ext cx="7924800" cy="2149475"/>
            <a:chOff x="384" y="576"/>
            <a:chExt cx="4992" cy="1354"/>
          </a:xfrm>
        </p:grpSpPr>
        <p:sp>
          <p:nvSpPr>
            <p:cNvPr id="970800" name="Text Box 48"/>
            <p:cNvSpPr txBox="1">
              <a:spLocks noChangeArrowheads="1"/>
            </p:cNvSpPr>
            <p:nvPr/>
          </p:nvSpPr>
          <p:spPr bwMode="auto">
            <a:xfrm>
              <a:off x="3744" y="1584"/>
              <a:ext cx="1632" cy="346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Cluster members chosen as representative </a:t>
              </a:r>
              <a:r>
                <a:rPr lang="it-IT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members</a:t>
              </a:r>
              <a:r>
                <a:rPr lang="it-IT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(RMs)</a:t>
              </a:r>
              <a:endParaRPr lang="en-GB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0801" name="Line 49"/>
            <p:cNvSpPr>
              <a:spLocks noChangeShapeType="1"/>
            </p:cNvSpPr>
            <p:nvPr/>
          </p:nvSpPr>
          <p:spPr bwMode="auto">
            <a:xfrm flipH="1">
              <a:off x="2226" y="1824"/>
              <a:ext cx="1470" cy="2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970802" name="Line 50"/>
            <p:cNvSpPr>
              <a:spLocks noChangeShapeType="1"/>
            </p:cNvSpPr>
            <p:nvPr/>
          </p:nvSpPr>
          <p:spPr bwMode="auto">
            <a:xfrm rot="-20791293" flipH="1" flipV="1">
              <a:off x="2208" y="1488"/>
              <a:ext cx="1518" cy="8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970803" name="Line 51"/>
            <p:cNvSpPr>
              <a:spLocks noChangeShapeType="1"/>
            </p:cNvSpPr>
            <p:nvPr/>
          </p:nvSpPr>
          <p:spPr bwMode="auto">
            <a:xfrm rot="1789486" flipH="1">
              <a:off x="2085" y="1140"/>
              <a:ext cx="1827" cy="10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384" y="576"/>
              <a:ext cx="1803" cy="1340"/>
              <a:chOff x="384" y="576"/>
              <a:chExt cx="1803" cy="1340"/>
            </a:xfrm>
          </p:grpSpPr>
          <p:sp>
            <p:nvSpPr>
              <p:cNvPr id="970805" name="Freeform 53"/>
              <p:cNvSpPr>
                <a:spLocks/>
              </p:cNvSpPr>
              <p:nvPr/>
            </p:nvSpPr>
            <p:spPr bwMode="auto">
              <a:xfrm>
                <a:off x="672" y="1047"/>
                <a:ext cx="1443" cy="587"/>
              </a:xfrm>
              <a:custGeom>
                <a:avLst/>
                <a:gdLst/>
                <a:ahLst/>
                <a:cxnLst>
                  <a:cxn ang="0">
                    <a:pos x="0" y="1896"/>
                  </a:cxn>
                  <a:cxn ang="0">
                    <a:pos x="144" y="1464"/>
                  </a:cxn>
                  <a:cxn ang="0">
                    <a:pos x="576" y="888"/>
                  </a:cxn>
                  <a:cxn ang="0">
                    <a:pos x="1440" y="312"/>
                  </a:cxn>
                  <a:cxn ang="0">
                    <a:pos x="2736" y="24"/>
                  </a:cxn>
                  <a:cxn ang="0">
                    <a:pos x="3888" y="168"/>
                  </a:cxn>
                  <a:cxn ang="0">
                    <a:pos x="5472" y="744"/>
                  </a:cxn>
                </a:cxnLst>
                <a:rect l="0" t="0" r="r" b="b"/>
                <a:pathLst>
                  <a:path w="5472" h="1896">
                    <a:moveTo>
                      <a:pt x="0" y="1896"/>
                    </a:moveTo>
                    <a:cubicBezTo>
                      <a:pt x="24" y="1764"/>
                      <a:pt x="48" y="1632"/>
                      <a:pt x="144" y="1464"/>
                    </a:cubicBezTo>
                    <a:cubicBezTo>
                      <a:pt x="240" y="1296"/>
                      <a:pt x="360" y="1080"/>
                      <a:pt x="576" y="888"/>
                    </a:cubicBezTo>
                    <a:cubicBezTo>
                      <a:pt x="792" y="696"/>
                      <a:pt x="1080" y="456"/>
                      <a:pt x="1440" y="312"/>
                    </a:cubicBezTo>
                    <a:cubicBezTo>
                      <a:pt x="1800" y="168"/>
                      <a:pt x="2328" y="48"/>
                      <a:pt x="2736" y="24"/>
                    </a:cubicBezTo>
                    <a:cubicBezTo>
                      <a:pt x="3144" y="0"/>
                      <a:pt x="3432" y="48"/>
                      <a:pt x="3888" y="168"/>
                    </a:cubicBezTo>
                    <a:cubicBezTo>
                      <a:pt x="4344" y="288"/>
                      <a:pt x="5208" y="648"/>
                      <a:pt x="5472" y="74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806" name="Freeform 54"/>
              <p:cNvSpPr>
                <a:spLocks/>
              </p:cNvSpPr>
              <p:nvPr/>
            </p:nvSpPr>
            <p:spPr bwMode="auto">
              <a:xfrm>
                <a:off x="706" y="1737"/>
                <a:ext cx="1481" cy="179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432" y="336"/>
                  </a:cxn>
                  <a:cxn ang="0">
                    <a:pos x="1440" y="48"/>
                  </a:cxn>
                  <a:cxn ang="0">
                    <a:pos x="2448" y="48"/>
                  </a:cxn>
                  <a:cxn ang="0">
                    <a:pos x="4032" y="48"/>
                  </a:cxn>
                  <a:cxn ang="0">
                    <a:pos x="5328" y="336"/>
                  </a:cxn>
                  <a:cxn ang="0">
                    <a:pos x="5616" y="480"/>
                  </a:cxn>
                </a:cxnLst>
                <a:rect l="0" t="0" r="r" b="b"/>
                <a:pathLst>
                  <a:path w="5616" h="624">
                    <a:moveTo>
                      <a:pt x="0" y="624"/>
                    </a:moveTo>
                    <a:cubicBezTo>
                      <a:pt x="96" y="528"/>
                      <a:pt x="192" y="432"/>
                      <a:pt x="432" y="336"/>
                    </a:cubicBezTo>
                    <a:cubicBezTo>
                      <a:pt x="672" y="240"/>
                      <a:pt x="1104" y="96"/>
                      <a:pt x="1440" y="48"/>
                    </a:cubicBezTo>
                    <a:cubicBezTo>
                      <a:pt x="1776" y="0"/>
                      <a:pt x="2016" y="48"/>
                      <a:pt x="2448" y="48"/>
                    </a:cubicBezTo>
                    <a:cubicBezTo>
                      <a:pt x="2880" y="48"/>
                      <a:pt x="3552" y="0"/>
                      <a:pt x="4032" y="48"/>
                    </a:cubicBezTo>
                    <a:cubicBezTo>
                      <a:pt x="4512" y="96"/>
                      <a:pt x="5064" y="264"/>
                      <a:pt x="5328" y="336"/>
                    </a:cubicBezTo>
                    <a:cubicBezTo>
                      <a:pt x="5592" y="408"/>
                      <a:pt x="5568" y="456"/>
                      <a:pt x="5616" y="48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807" name="Freeform 55"/>
              <p:cNvSpPr>
                <a:spLocks/>
              </p:cNvSpPr>
              <p:nvPr/>
            </p:nvSpPr>
            <p:spPr bwMode="auto">
              <a:xfrm>
                <a:off x="384" y="576"/>
                <a:ext cx="1750" cy="1188"/>
              </a:xfrm>
              <a:custGeom>
                <a:avLst/>
                <a:gdLst/>
                <a:ahLst/>
                <a:cxnLst>
                  <a:cxn ang="0">
                    <a:pos x="0" y="3837"/>
                  </a:cxn>
                  <a:cxn ang="0">
                    <a:pos x="144" y="2829"/>
                  </a:cxn>
                  <a:cxn ang="0">
                    <a:pos x="432" y="1821"/>
                  </a:cxn>
                  <a:cxn ang="0">
                    <a:pos x="864" y="1101"/>
                  </a:cxn>
                  <a:cxn ang="0">
                    <a:pos x="1434" y="543"/>
                  </a:cxn>
                  <a:cxn ang="0">
                    <a:pos x="2934" y="3"/>
                  </a:cxn>
                  <a:cxn ang="0">
                    <a:pos x="6048" y="525"/>
                  </a:cxn>
                  <a:cxn ang="0">
                    <a:pos x="6444" y="513"/>
                  </a:cxn>
                </a:cxnLst>
                <a:rect l="0" t="0" r="r" b="b"/>
                <a:pathLst>
                  <a:path w="6633" h="3837">
                    <a:moveTo>
                      <a:pt x="0" y="3837"/>
                    </a:moveTo>
                    <a:cubicBezTo>
                      <a:pt x="36" y="3501"/>
                      <a:pt x="72" y="3165"/>
                      <a:pt x="144" y="2829"/>
                    </a:cubicBezTo>
                    <a:cubicBezTo>
                      <a:pt x="216" y="2493"/>
                      <a:pt x="312" y="2109"/>
                      <a:pt x="432" y="1821"/>
                    </a:cubicBezTo>
                    <a:cubicBezTo>
                      <a:pt x="552" y="1533"/>
                      <a:pt x="697" y="1314"/>
                      <a:pt x="864" y="1101"/>
                    </a:cubicBezTo>
                    <a:cubicBezTo>
                      <a:pt x="1031" y="888"/>
                      <a:pt x="1089" y="726"/>
                      <a:pt x="1434" y="543"/>
                    </a:cubicBezTo>
                    <a:cubicBezTo>
                      <a:pt x="1779" y="360"/>
                      <a:pt x="2165" y="6"/>
                      <a:pt x="2934" y="3"/>
                    </a:cubicBezTo>
                    <a:cubicBezTo>
                      <a:pt x="3703" y="0"/>
                      <a:pt x="5463" y="440"/>
                      <a:pt x="6048" y="525"/>
                    </a:cubicBezTo>
                    <a:cubicBezTo>
                      <a:pt x="6633" y="610"/>
                      <a:pt x="6362" y="515"/>
                      <a:pt x="6444" y="513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 type="oval" w="med" len="med"/>
                <a:tailEnd type="triangl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533400" y="3505203"/>
            <a:ext cx="8763000" cy="2347913"/>
            <a:chOff x="336" y="2208"/>
            <a:chExt cx="5520" cy="1479"/>
          </a:xfrm>
        </p:grpSpPr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336" y="2304"/>
              <a:ext cx="4416" cy="1354"/>
              <a:chOff x="336" y="2304"/>
              <a:chExt cx="4416" cy="1354"/>
            </a:xfrm>
          </p:grpSpPr>
          <p:sp>
            <p:nvSpPr>
              <p:cNvPr id="970810" name="Text Box 58"/>
              <p:cNvSpPr txBox="1">
                <a:spLocks noChangeArrowheads="1"/>
              </p:cNvSpPr>
              <p:nvPr/>
            </p:nvSpPr>
            <p:spPr bwMode="auto">
              <a:xfrm>
                <a:off x="336" y="3024"/>
                <a:ext cx="2064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lg" len="lg"/>
                <a:tailEnd type="none" w="lg" len="lg"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LAM integration</a:t>
                </a:r>
                <a:r>
                  <a:rPr lang="it-IT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driven by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RMs</a:t>
                </a:r>
                <a:endPara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4" name="Group 59"/>
              <p:cNvGrpSpPr>
                <a:grpSpLocks/>
              </p:cNvGrpSpPr>
              <p:nvPr/>
            </p:nvGrpSpPr>
            <p:grpSpPr bwMode="auto">
              <a:xfrm>
                <a:off x="3064" y="2304"/>
                <a:ext cx="1688" cy="1325"/>
                <a:chOff x="3064" y="2304"/>
                <a:chExt cx="1688" cy="1325"/>
              </a:xfrm>
            </p:grpSpPr>
            <p:sp>
              <p:nvSpPr>
                <p:cNvPr id="97081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464" y="235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</p:spPr>
              <p:txBody>
                <a:bodyPr/>
                <a:lstStyle/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3064" y="2304"/>
                  <a:ext cx="1688" cy="1325"/>
                  <a:chOff x="3064" y="2304"/>
                  <a:chExt cx="1688" cy="1325"/>
                </a:xfrm>
              </p:grpSpPr>
              <p:grpSp>
                <p:nvGrpSpPr>
                  <p:cNvPr id="16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064" y="2304"/>
                    <a:ext cx="1688" cy="1325"/>
                    <a:chOff x="3072" y="2304"/>
                    <a:chExt cx="1688" cy="1325"/>
                  </a:xfrm>
                </p:grpSpPr>
                <p:sp>
                  <p:nvSpPr>
                    <p:cNvPr id="970815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072" y="2304"/>
                      <a:ext cx="1670" cy="12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80"/>
                        </a:cxn>
                        <a:cxn ang="0">
                          <a:pos x="360" y="2520"/>
                        </a:cxn>
                        <a:cxn ang="0">
                          <a:pos x="720" y="1620"/>
                        </a:cxn>
                        <a:cxn ang="0">
                          <a:pos x="1620" y="540"/>
                        </a:cxn>
                        <a:cxn ang="0">
                          <a:pos x="2340" y="360"/>
                        </a:cxn>
                        <a:cxn ang="0">
                          <a:pos x="3240" y="360"/>
                        </a:cxn>
                        <a:cxn ang="0">
                          <a:pos x="5220" y="0"/>
                        </a:cxn>
                      </a:cxnLst>
                      <a:rect l="0" t="0" r="r" b="b"/>
                      <a:pathLst>
                        <a:path w="5220" h="3780">
                          <a:moveTo>
                            <a:pt x="0" y="3780"/>
                          </a:moveTo>
                          <a:cubicBezTo>
                            <a:pt x="120" y="3330"/>
                            <a:pt x="240" y="2880"/>
                            <a:pt x="360" y="2520"/>
                          </a:cubicBezTo>
                          <a:cubicBezTo>
                            <a:pt x="480" y="2160"/>
                            <a:pt x="510" y="1950"/>
                            <a:pt x="720" y="1620"/>
                          </a:cubicBezTo>
                          <a:cubicBezTo>
                            <a:pt x="930" y="1290"/>
                            <a:pt x="1350" y="750"/>
                            <a:pt x="1620" y="540"/>
                          </a:cubicBezTo>
                          <a:cubicBezTo>
                            <a:pt x="1890" y="330"/>
                            <a:pt x="2070" y="390"/>
                            <a:pt x="2340" y="360"/>
                          </a:cubicBezTo>
                          <a:cubicBezTo>
                            <a:pt x="2610" y="330"/>
                            <a:pt x="2760" y="420"/>
                            <a:pt x="3240" y="360"/>
                          </a:cubicBezTo>
                          <a:cubicBezTo>
                            <a:pt x="3720" y="300"/>
                            <a:pt x="4890" y="60"/>
                            <a:pt x="522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 type="oval" w="lg" len="lg"/>
                      <a:tailEnd type="triangle" w="lg" len="lg"/>
                    </a:ln>
                  </p:spPr>
                  <p:txBody>
                    <a:bodyPr/>
                    <a:lstStyle/>
                    <a:p>
                      <a:pPr algn="just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7081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360" y="2640"/>
                      <a:ext cx="1382" cy="7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90"/>
                        </a:cxn>
                        <a:cxn ang="0">
                          <a:pos x="360" y="750"/>
                        </a:cxn>
                        <a:cxn ang="0">
                          <a:pos x="1440" y="210"/>
                        </a:cxn>
                        <a:cxn ang="0">
                          <a:pos x="2880" y="30"/>
                        </a:cxn>
                        <a:cxn ang="0">
                          <a:pos x="3960" y="390"/>
                        </a:cxn>
                        <a:cxn ang="0">
                          <a:pos x="4320" y="570"/>
                        </a:cxn>
                      </a:cxnLst>
                      <a:rect l="0" t="0" r="r" b="b"/>
                      <a:pathLst>
                        <a:path w="4320" h="2190">
                          <a:moveTo>
                            <a:pt x="0" y="2190"/>
                          </a:moveTo>
                          <a:cubicBezTo>
                            <a:pt x="60" y="1635"/>
                            <a:pt x="120" y="1080"/>
                            <a:pt x="360" y="750"/>
                          </a:cubicBezTo>
                          <a:cubicBezTo>
                            <a:pt x="600" y="420"/>
                            <a:pt x="1020" y="330"/>
                            <a:pt x="1440" y="210"/>
                          </a:cubicBezTo>
                          <a:cubicBezTo>
                            <a:pt x="1860" y="90"/>
                            <a:pt x="2460" y="0"/>
                            <a:pt x="2880" y="30"/>
                          </a:cubicBezTo>
                          <a:cubicBezTo>
                            <a:pt x="3300" y="60"/>
                            <a:pt x="3720" y="300"/>
                            <a:pt x="3960" y="390"/>
                          </a:cubicBezTo>
                          <a:cubicBezTo>
                            <a:pt x="4200" y="480"/>
                            <a:pt x="4260" y="525"/>
                            <a:pt x="4320" y="57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 type="oval" w="lg" len="lg"/>
                      <a:tailEnd type="triangle" w="lg" len="lg"/>
                    </a:ln>
                  </p:spPr>
                  <p:txBody>
                    <a:bodyPr/>
                    <a:lstStyle/>
                    <a:p>
                      <a:pPr algn="just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7081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378" y="3456"/>
                      <a:ext cx="1382" cy="17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60"/>
                        </a:cxn>
                        <a:cxn ang="0">
                          <a:pos x="900" y="180"/>
                        </a:cxn>
                        <a:cxn ang="0">
                          <a:pos x="1980" y="0"/>
                        </a:cxn>
                        <a:cxn ang="0">
                          <a:pos x="2880" y="180"/>
                        </a:cxn>
                        <a:cxn ang="0">
                          <a:pos x="3780" y="180"/>
                        </a:cxn>
                        <a:cxn ang="0">
                          <a:pos x="4320" y="540"/>
                        </a:cxn>
                      </a:cxnLst>
                      <a:rect l="0" t="0" r="r" b="b"/>
                      <a:pathLst>
                        <a:path w="4320" h="540">
                          <a:moveTo>
                            <a:pt x="0" y="360"/>
                          </a:moveTo>
                          <a:cubicBezTo>
                            <a:pt x="285" y="300"/>
                            <a:pt x="570" y="240"/>
                            <a:pt x="900" y="180"/>
                          </a:cubicBezTo>
                          <a:cubicBezTo>
                            <a:pt x="1230" y="120"/>
                            <a:pt x="1650" y="0"/>
                            <a:pt x="1980" y="0"/>
                          </a:cubicBezTo>
                          <a:cubicBezTo>
                            <a:pt x="2310" y="0"/>
                            <a:pt x="2580" y="150"/>
                            <a:pt x="2880" y="180"/>
                          </a:cubicBezTo>
                          <a:cubicBezTo>
                            <a:pt x="3180" y="210"/>
                            <a:pt x="3540" y="120"/>
                            <a:pt x="3780" y="180"/>
                          </a:cubicBezTo>
                          <a:cubicBezTo>
                            <a:pt x="4020" y="240"/>
                            <a:pt x="4230" y="480"/>
                            <a:pt x="4320" y="54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 type="oval" w="lg" len="lg"/>
                      <a:tailEnd type="triangle" w="lg" len="lg"/>
                    </a:ln>
                  </p:spPr>
                  <p:txBody>
                    <a:bodyPr/>
                    <a:lstStyle/>
                    <a:p>
                      <a:pPr algn="just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97081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890"/>
                    <a:ext cx="58" cy="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1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370" y="2602"/>
                    <a:ext cx="57" cy="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773" y="2314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1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85" y="2832"/>
                    <a:ext cx="57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2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3" y="2640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3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08" y="2736"/>
                    <a:ext cx="58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773" y="3360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360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7082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521" y="3456"/>
                    <a:ext cx="0" cy="5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pPr algn="just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970827" name="Text Box 75"/>
            <p:cNvSpPr txBox="1">
              <a:spLocks noChangeArrowheads="1"/>
            </p:cNvSpPr>
            <p:nvPr/>
          </p:nvSpPr>
          <p:spPr bwMode="auto">
            <a:xfrm>
              <a:off x="4704" y="220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FF3300"/>
                  </a:solidFill>
                  <a:latin typeface="Times New Roman" pitchFamily="18" charset="0"/>
                </a:rPr>
                <a:t>LAM scenario</a:t>
              </a:r>
            </a:p>
          </p:txBody>
        </p:sp>
        <p:sp>
          <p:nvSpPr>
            <p:cNvPr id="970828" name="Text Box 76"/>
            <p:cNvSpPr txBox="1">
              <a:spLocks noChangeArrowheads="1"/>
            </p:cNvSpPr>
            <p:nvPr/>
          </p:nvSpPr>
          <p:spPr bwMode="auto">
            <a:xfrm>
              <a:off x="4752" y="268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FF3300"/>
                  </a:solidFill>
                  <a:latin typeface="Times New Roman" pitchFamily="18" charset="0"/>
                </a:rPr>
                <a:t>LAM scenario</a:t>
              </a:r>
            </a:p>
          </p:txBody>
        </p:sp>
        <p:sp>
          <p:nvSpPr>
            <p:cNvPr id="970829" name="Text Box 77"/>
            <p:cNvSpPr txBox="1">
              <a:spLocks noChangeArrowheads="1"/>
            </p:cNvSpPr>
            <p:nvPr/>
          </p:nvSpPr>
          <p:spPr bwMode="auto">
            <a:xfrm>
              <a:off x="4752" y="3456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b="1" smtClean="0">
                  <a:solidFill>
                    <a:srgbClr val="FF3300"/>
                  </a:solidFill>
                  <a:latin typeface="Times New Roman" pitchFamily="18" charset="0"/>
                </a:rPr>
                <a:t>LAM scenario</a:t>
              </a:r>
            </a:p>
          </p:txBody>
        </p:sp>
      </p:grpSp>
      <p:sp>
        <p:nvSpPr>
          <p:cNvPr id="970830" name="Text Box 78"/>
          <p:cNvSpPr txBox="1">
            <a:spLocks noChangeArrowheads="1"/>
          </p:cNvSpPr>
          <p:nvPr/>
        </p:nvSpPr>
        <p:spPr bwMode="auto">
          <a:xfrm>
            <a:off x="2743200" y="152400"/>
            <a:ext cx="4953000" cy="4572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1410" tIns="45706" rIns="91410" bIns="45706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FF00"/>
                </a:solidFill>
                <a:latin typeface="Tahoma" pitchFamily="34" charset="0"/>
              </a:rPr>
              <a:t>COSMO-LEPS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7" y="36000"/>
            <a:ext cx="9000000" cy="54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COSMO-LEPS on the public web</a:t>
            </a:r>
            <a:endParaRPr lang="en-GB" sz="1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7" y="764832"/>
            <a:ext cx="9000000" cy="115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Disseminate a set of static maps (jpg/</a:t>
            </a:r>
            <a:r>
              <a:rPr lang="en-GB" sz="2000" kern="0" dirty="0" err="1" smtClean="0">
                <a:latin typeface="Times New Roman" pitchFamily="18" charset="0"/>
                <a:cs typeface="Times New Roman" pitchFamily="18" charset="0"/>
              </a:rPr>
              <a:t>png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files) including:</a:t>
            </a:r>
          </a:p>
          <a:p>
            <a:pPr marL="399926" lvl="1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1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kern="0" dirty="0" err="1" smtClean="0">
                <a:latin typeface="Times New Roman" pitchFamily="18" charset="0"/>
                <a:cs typeface="Times New Roman" pitchFamily="18" charset="0"/>
              </a:rPr>
              <a:t>meteograms</a:t>
            </a:r>
            <a:r>
              <a:rPr lang="en-GB" sz="1800" b="1" kern="0" dirty="0" smtClean="0">
                <a:latin typeface="Times New Roman" pitchFamily="18" charset="0"/>
                <a:cs typeface="Times New Roman" pitchFamily="18" charset="0"/>
              </a:rPr>
              <a:t> over a list of locations, </a:t>
            </a:r>
          </a:p>
          <a:p>
            <a:pPr marL="399926" lvl="1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1800" kern="0" dirty="0" smtClean="0">
                <a:latin typeface="Times New Roman" pitchFamily="18" charset="0"/>
                <a:cs typeface="Times New Roman" pitchFamily="18" charset="0"/>
              </a:rPr>
              <a:t> probability maps for total precipitation, snowfall, temperature, gust.</a:t>
            </a:r>
            <a:endParaRPr lang="en-GB" sz="20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928"/>
            <a:ext cx="935736" cy="576072"/>
          </a:xfrm>
          <a:prstGeom prst="rect">
            <a:avLst/>
          </a:prstGeom>
          <a:noFill/>
        </p:spPr>
      </p:pic>
      <p:pic>
        <p:nvPicPr>
          <p:cNvPr id="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094" y="6413326"/>
            <a:ext cx="1776413" cy="40005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5497" y="3768593"/>
            <a:ext cx="9000000" cy="492414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000" b="1" kern="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http://www.cosmo-model.org/content/tasks/leps/boxgrams/default.htm</a:t>
            </a:r>
            <a:endParaRPr lang="en-GB" sz="20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35497" y="1989008"/>
            <a:ext cx="9000000" cy="1532727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15/09/2017: document provided to SMC with the proposal (got +</a:t>
            </a: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feedback);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29/09/2017: first prototype of </a:t>
            </a: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meteograms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prepared (assistance from ECMWF user support);</a:t>
            </a:r>
          </a:p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16/10/2017: operational implementation over 12 locations with products transferred from ECMWF to COSMO web-site at about 10UTC (22UTC) for the 00UTC (12UTC) run.</a:t>
            </a:r>
          </a:p>
        </p:txBody>
      </p:sp>
      <p:pic>
        <p:nvPicPr>
          <p:cNvPr id="9" name="Picture 1" descr="C:\Users\amontani\Documents\conferences\2018\20180130_Roma_dpcn\cleps_2_cosmoweb.png"/>
          <p:cNvPicPr>
            <a:picLocks noChangeAspect="1" noChangeArrowheads="1"/>
          </p:cNvPicPr>
          <p:nvPr/>
        </p:nvPicPr>
        <p:blipFill>
          <a:blip r:embed="rId5" cstate="print"/>
          <a:srcRect b="28357"/>
          <a:stretch>
            <a:fillRect/>
          </a:stretch>
        </p:blipFill>
        <p:spPr bwMode="auto">
          <a:xfrm>
            <a:off x="107507" y="1988843"/>
            <a:ext cx="8859679" cy="413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err="1" smtClean="0">
                <a:latin typeface="Times New Roman" pitchFamily="18" charset="0"/>
                <a:cs typeface="Times New Roman" pitchFamily="18" charset="0"/>
              </a:rPr>
              <a:t>Sviluppi</a:t>
            </a: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kern="0" dirty="0" err="1" smtClean="0">
                <a:latin typeface="Times New Roman" pitchFamily="18" charset="0"/>
                <a:cs typeface="Times New Roman" pitchFamily="18" charset="0"/>
              </a:rPr>
              <a:t>futuri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40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972040"/>
            <a:ext cx="8999537" cy="32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COSMO-LEPS verso la multi-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fisica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COSMO-LEPS verso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5 km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err="1" smtClean="0">
                <a:latin typeface="Times New Roman" pitchFamily="18" charset="0"/>
                <a:cs typeface="Times New Roman" pitchFamily="18" charset="0"/>
              </a:rPr>
              <a:t>Sviluppi</a:t>
            </a: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kern="0" dirty="0" err="1" smtClean="0">
                <a:latin typeface="Times New Roman" pitchFamily="18" charset="0"/>
                <a:cs typeface="Times New Roman" pitchFamily="18" charset="0"/>
              </a:rPr>
              <a:t>futuri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41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972040"/>
            <a:ext cx="8999537" cy="32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COSMO-LEPS verso la multi-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fisica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COSMO-LEPS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pubblico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COSMO-LEPS verso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km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Tigge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-lam???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cosmo-leps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ecmwf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sochi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34928" y="36513"/>
            <a:ext cx="9001125" cy="540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Tahoma" pitchFamily="34" charset="0"/>
                <a:cs typeface="Tahoma" pitchFamily="34" charset="0"/>
              </a:rPr>
              <a:t>State-of-the-art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16" y="612001"/>
            <a:ext cx="8999537" cy="2879725"/>
          </a:xfrm>
        </p:spPr>
        <p:txBody>
          <a:bodyPr rtlCol="0">
            <a:noAutofit/>
          </a:bodyPr>
          <a:lstStyle/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COSMO-LEPS: 20 members, single precision, 7 km, 40 ML, fc+132h, twice a day.</a:t>
            </a: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The production of the 00UTC-based COSMO-LEPS starts at 8.10UTC and dissemination begins at about 8.45UTC (+12 hours for 12UTC products).</a:t>
            </a:r>
            <a:endParaRPr lang="en-GB" sz="2000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7994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Products (</a:t>
            </a:r>
            <a:r>
              <a:rPr lang="en-GB" sz="2000" kern="0" dirty="0" err="1" smtClean="0">
                <a:latin typeface="Times New Roman" pitchFamily="18" charset="0"/>
                <a:cs typeface="Times New Roman" pitchFamily="18" charset="0"/>
              </a:rPr>
              <a:t>grib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files and/or </a:t>
            </a:r>
            <a:r>
              <a:rPr lang="en-GB" sz="2000" kern="0" dirty="0" err="1" smtClean="0">
                <a:latin typeface="Times New Roman" pitchFamily="18" charset="0"/>
                <a:cs typeface="Times New Roman" pitchFamily="18" charset="0"/>
              </a:rPr>
              <a:t>png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images) are operationally disseminated to the COSMO countries which made requests, plus to JRC for EFAS-related issues.</a:t>
            </a:r>
          </a:p>
        </p:txBody>
      </p:sp>
      <p:pic>
        <p:nvPicPr>
          <p:cNvPr id="1024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935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34928" y="3240002"/>
            <a:ext cx="9001125" cy="2446795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 indent="-17994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000" kern="0" dirty="0">
                <a:latin typeface="Times New Roman" pitchFamily="18" charset="0"/>
                <a:cs typeface="Times New Roman" pitchFamily="18" charset="0"/>
              </a:rPr>
              <a:t>In other consortia, there is on-going activity on the upgrade of convection-parameterised ensemble 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systems (e.g. LAEF, 11 </a:t>
            </a:r>
            <a:r>
              <a:rPr lang="en-GB" sz="20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5 km).</a:t>
            </a:r>
          </a:p>
          <a:p>
            <a:pPr indent="-457059" algn="just">
              <a:lnSpc>
                <a:spcPct val="150000"/>
              </a:lnSpc>
              <a:defRPr/>
            </a:pPr>
            <a:endParaRPr lang="en-GB" sz="2000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-457059" algn="ctr">
              <a:lnSpc>
                <a:spcPct val="150000"/>
              </a:lnSpc>
              <a:defRPr/>
            </a:pPr>
            <a:r>
              <a:rPr lang="en-GB" sz="20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Upgrade COSMO-LEPS (7  5 km) to stay abreast of the other systems? </a:t>
            </a:r>
          </a:p>
          <a:p>
            <a:pPr indent="-457059" algn="ctr">
              <a:lnSpc>
                <a:spcPct val="150000"/>
              </a:lnSpc>
              <a:defRPr/>
            </a:pPr>
            <a:r>
              <a:rPr lang="en-GB" sz="2000" kern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it worth it?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3" y="609600"/>
            <a:ext cx="3960813" cy="515938"/>
          </a:xfrm>
        </p:spPr>
        <p:txBody>
          <a:bodyPr/>
          <a:lstStyle/>
          <a:p>
            <a:r>
              <a:rPr lang="it-IT" sz="2400" dirty="0"/>
              <a:t>COSMO-LEPS</a:t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err="1"/>
              <a:t>Real</a:t>
            </a:r>
            <a:r>
              <a:rPr lang="it-IT" sz="2400" dirty="0"/>
              <a:t> </a:t>
            </a:r>
            <a:r>
              <a:rPr lang="it-IT" sz="2400" dirty="0" err="1"/>
              <a:t>time</a:t>
            </a:r>
            <a:r>
              <a:rPr lang="it-IT" sz="2400" dirty="0"/>
              <a:t> </a:t>
            </a:r>
            <a:r>
              <a:rPr lang="it-IT" sz="2400" dirty="0" err="1"/>
              <a:t>products</a:t>
            </a:r>
            <a:r>
              <a:rPr lang="it-IT" sz="2400" dirty="0">
                <a:solidFill>
                  <a:srgbClr val="0000FF"/>
                </a:solidFill>
              </a:rPr>
              <a:t/>
            </a:r>
            <a:br>
              <a:rPr lang="it-IT" sz="2400" dirty="0">
                <a:solidFill>
                  <a:srgbClr val="0000FF"/>
                </a:solidFill>
              </a:rPr>
            </a:br>
            <a:endParaRPr lang="it-IT" sz="2400" dirty="0">
              <a:solidFill>
                <a:srgbClr val="0000FF"/>
              </a:solidFill>
            </a:endParaRPr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8" y="1235078"/>
            <a:ext cx="49688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684" name="Picture 4"/>
          <p:cNvPicPr>
            <a:picLocks noChangeAspect="1" noChangeArrowheads="1"/>
          </p:cNvPicPr>
          <p:nvPr/>
        </p:nvPicPr>
        <p:blipFill>
          <a:blip r:embed="rId3" cstate="print"/>
          <a:srcRect l="8675" r="29529" b="6532"/>
          <a:stretch>
            <a:fillRect/>
          </a:stretch>
        </p:blipFill>
        <p:spPr bwMode="auto">
          <a:xfrm>
            <a:off x="4356100" y="2"/>
            <a:ext cx="4824413" cy="547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83685" name="Picture 5"/>
          <p:cNvPicPr>
            <a:picLocks noChangeAspect="1" noChangeArrowheads="1"/>
          </p:cNvPicPr>
          <p:nvPr/>
        </p:nvPicPr>
        <p:blipFill>
          <a:blip r:embed="rId4" cstate="print"/>
          <a:srcRect l="25102" r="24695" b="10434"/>
          <a:stretch>
            <a:fillRect/>
          </a:stretch>
        </p:blipFill>
        <p:spPr bwMode="auto">
          <a:xfrm>
            <a:off x="3924303" y="2957515"/>
            <a:ext cx="2936875" cy="392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Changes during the last COSMO year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44</a:t>
            </a:fld>
            <a:endParaRPr lang="en-GB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972041"/>
            <a:ext cx="899953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63424" indent="-363424" algn="just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5 October 2016: </a:t>
            </a:r>
            <a:r>
              <a:rPr lang="en-US" sz="2000" b="1" dirty="0" err="1" smtClean="0">
                <a:latin typeface="Times New Roman" pitchFamily="18" charset="0"/>
              </a:rPr>
              <a:t>fieldextra</a:t>
            </a:r>
            <a:r>
              <a:rPr lang="en-US" sz="2000" b="1" dirty="0" smtClean="0">
                <a:latin typeface="Times New Roman" pitchFamily="18" charset="0"/>
              </a:rPr>
              <a:t> upgrade.</a:t>
            </a:r>
          </a:p>
          <a:p>
            <a:pPr marL="863731" lvl="1" indent="-359887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Migration to </a:t>
            </a:r>
            <a:r>
              <a:rPr lang="en-US" sz="2000" dirty="0" err="1" smtClean="0">
                <a:latin typeface="Times New Roman" pitchFamily="18" charset="0"/>
              </a:rPr>
              <a:t>fieldextra</a:t>
            </a:r>
            <a:r>
              <a:rPr lang="en-US" sz="2000" dirty="0" smtClean="0">
                <a:latin typeface="Times New Roman" pitchFamily="18" charset="0"/>
              </a:rPr>
              <a:t> 12.3.1 (and I’m still there….).</a:t>
            </a:r>
            <a:endParaRPr lang="en-US" sz="2000" b="1" dirty="0" smtClean="0">
              <a:latin typeface="Times New Roman" pitchFamily="18" charset="0"/>
            </a:endParaRPr>
          </a:p>
          <a:p>
            <a:pPr marL="363424" indent="-363424" algn="just">
              <a:spcBef>
                <a:spcPts val="600"/>
              </a:spcBef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1 December 2016</a:t>
            </a:r>
            <a:r>
              <a:rPr lang="en-GB" sz="2400" b="1" dirty="0" smtClean="0">
                <a:latin typeface="Times New Roman" pitchFamily="18" charset="0"/>
              </a:rPr>
              <a:t>: </a:t>
            </a:r>
            <a:r>
              <a:rPr lang="en-GB" sz="2000" b="1" dirty="0" smtClean="0">
                <a:latin typeface="Times New Roman" pitchFamily="18" charset="0"/>
              </a:rPr>
              <a:t>suite upgrade.</a:t>
            </a:r>
            <a:endParaRPr lang="en-US" sz="2000" b="1" dirty="0" smtClean="0">
              <a:latin typeface="Times New Roman" pitchFamily="18" charset="0"/>
            </a:endParaRPr>
          </a:p>
          <a:p>
            <a:pPr marL="863731" lvl="1" indent="-359887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The ensemble size is increased from 16 to 20 members.</a:t>
            </a:r>
          </a:p>
          <a:p>
            <a:pPr marL="863731" lvl="1" indent="-359887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COSMO integrations are performed in single-precision mode.</a:t>
            </a:r>
          </a:p>
          <a:p>
            <a:pPr marL="863731" lvl="1" indent="-359887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The suite is about 30% cheaper than last year.</a:t>
            </a:r>
          </a:p>
          <a:p>
            <a:pPr marL="363424" indent="-363424" algn="just">
              <a:spcBef>
                <a:spcPts val="600"/>
              </a:spcBef>
              <a:buFontTx/>
              <a:buChar char="•"/>
            </a:pPr>
            <a:r>
              <a:rPr lang="en-GB" sz="2400" b="1" dirty="0" smtClean="0">
                <a:latin typeface="Times New Roman" pitchFamily="18" charset="0"/>
              </a:rPr>
              <a:t>10 May 2017: </a:t>
            </a:r>
            <a:r>
              <a:rPr lang="en-GB" sz="2000" b="1" dirty="0" smtClean="0">
                <a:latin typeface="Times New Roman" pitchFamily="18" charset="0"/>
              </a:rPr>
              <a:t>dissemination to DWD.</a:t>
            </a:r>
          </a:p>
          <a:p>
            <a:pPr marL="863731" lvl="1" indent="-359887" algn="just">
              <a:spcBef>
                <a:spcPct val="100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Test dissemination of COSMO-LEPS fields in GRIB2 format.</a:t>
            </a:r>
            <a:endParaRPr lang="en-US" sz="2400" dirty="0" smtClean="0">
              <a:latin typeface="Times New Roman" pitchFamily="18" charset="0"/>
            </a:endParaRPr>
          </a:p>
          <a:p>
            <a:pPr marL="457059" indent="-457059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</a:rPr>
              <a:t>20 July 2017:</a:t>
            </a:r>
            <a:r>
              <a:rPr lang="en-US" sz="2000" b="1" dirty="0" smtClean="0">
                <a:latin typeface="Times New Roman" pitchFamily="18" charset="0"/>
              </a:rPr>
              <a:t> implementation of visibility products.</a:t>
            </a:r>
            <a:endParaRPr lang="en-US" sz="2400" b="1" dirty="0" smtClean="0">
              <a:latin typeface="Times New Roman" pitchFamily="18" charset="0"/>
            </a:endParaRPr>
          </a:p>
          <a:p>
            <a:pPr marL="863731" lvl="1" indent="-359887" algn="just">
              <a:spcBef>
                <a:spcPts val="24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COSMO-LEPS provides forecasts of visibility using 3 different methods (modifications to </a:t>
            </a:r>
            <a:r>
              <a:rPr lang="en-US" sz="2000" dirty="0" err="1" smtClean="0">
                <a:latin typeface="Times New Roman" pitchFamily="18" charset="0"/>
              </a:rPr>
              <a:t>fieldextra</a:t>
            </a:r>
            <a:r>
              <a:rPr lang="en-US" sz="2000" dirty="0" smtClean="0">
                <a:latin typeface="Times New Roman" pitchFamily="18" charset="0"/>
              </a:rPr>
              <a:t> dictionary were needed).</a:t>
            </a:r>
          </a:p>
          <a:p>
            <a:pPr marL="863731" lvl="1" indent="-359887" algn="just">
              <a:spcBef>
                <a:spcPts val="24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</a:rPr>
              <a:t>Clustering code migrated from GRIB_API to </a:t>
            </a:r>
            <a:r>
              <a:rPr lang="en-US" sz="2000" dirty="0" err="1" smtClean="0">
                <a:latin typeface="Times New Roman" pitchFamily="18" charset="0"/>
              </a:rPr>
              <a:t>ecCodes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34928" y="36516"/>
            <a:ext cx="9001125" cy="719137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Tahoma" pitchFamily="34" charset="0"/>
                <a:cs typeface="Tahoma" pitchFamily="34" charset="0"/>
              </a:rPr>
              <a:t>Resolution upgrade: some numbers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8" y="2349503"/>
            <a:ext cx="9001125" cy="2519363"/>
          </a:xfrm>
        </p:spPr>
        <p:txBody>
          <a:bodyPr rtlCol="0">
            <a:normAutofit fontScale="92500" lnSpcReduction="10000"/>
          </a:bodyPr>
          <a:lstStyle/>
          <a:p>
            <a:pPr marL="0" indent="-179943"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 km: one grid-box covers ~ 49 km</a:t>
            </a:r>
            <a:r>
              <a:rPr lang="en-GB" sz="1800" kern="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GB" sz="1800" kern="0" baseline="30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-179943"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 km: one grid-box covers ~ 25 km</a:t>
            </a:r>
            <a:r>
              <a:rPr lang="en-GB" sz="1800" kern="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0" indent="-457059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Keeping the same integration domain, the reduction of grid spacing (</a:t>
            </a:r>
            <a:r>
              <a:rPr lang="el-GR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</a:t>
            </a:r>
            <a:r>
              <a:rPr lang="it-IT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x, </a:t>
            </a:r>
            <a:r>
              <a:rPr lang="en-GB" sz="18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  5 km; TSTEP, 66  48 sec) implies an increase of computing costs by approximately a factor of 3.</a:t>
            </a:r>
          </a:p>
          <a:p>
            <a:pPr marL="0" indent="-457059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n-GB" sz="1800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impact of COSMO-LEPS @ 5 km (cleps5) on the national allocations would remain anyway limited (below 8%).</a:t>
            </a:r>
          </a:p>
        </p:txBody>
      </p:sp>
      <p:pic>
        <p:nvPicPr>
          <p:cNvPr id="11268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935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6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4928" y="692150"/>
            <a:ext cx="9001125" cy="1754188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 indent="-17994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As for 2017, COSMO-LEPS costs 59.000.000 (</a:t>
            </a:r>
            <a:r>
              <a:rPr lang="en-GB" b="1" kern="0" dirty="0">
                <a:latin typeface="Times New Roman" pitchFamily="18" charset="0"/>
                <a:cs typeface="Times New Roman" pitchFamily="18" charset="0"/>
              </a:rPr>
              <a:t>59 million</a:t>
            </a: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) BUs, including both operations and some tests with the IFS-</a:t>
            </a:r>
            <a:r>
              <a:rPr lang="en-GB" kern="0" dirty="0" err="1">
                <a:latin typeface="Times New Roman" pitchFamily="18" charset="0"/>
                <a:cs typeface="Times New Roman" pitchFamily="18" charset="0"/>
              </a:rPr>
              <a:t>Bechtold</a:t>
            </a: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 convection scheme.</a:t>
            </a:r>
          </a:p>
          <a:p>
            <a:pPr indent="-17994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the computing availability for CH+DE+GR+IT amounts to 2.257.243.000 (</a:t>
            </a:r>
            <a:r>
              <a:rPr lang="en-GB" b="1" kern="0" dirty="0">
                <a:latin typeface="Times New Roman" pitchFamily="18" charset="0"/>
                <a:cs typeface="Times New Roman" pitchFamily="18" charset="0"/>
              </a:rPr>
              <a:t>2.2 billion</a:t>
            </a: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) BUs.</a:t>
            </a:r>
          </a:p>
          <a:p>
            <a:pPr indent="-179943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b="1" kern="0" dirty="0">
                <a:latin typeface="Times New Roman" pitchFamily="18" charset="0"/>
                <a:cs typeface="Times New Roman" pitchFamily="18" charset="0"/>
              </a:rPr>
              <a:t>COSMO-LEPS @ 7 km (cleps7) weights on the national allocations for about 2.6%.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4928" y="5157791"/>
            <a:ext cx="9001125" cy="147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itchFamily="18" charset="0"/>
              </a:rPr>
              <a:t>Proposed road-map</a:t>
            </a:r>
            <a:r>
              <a:rPr lang="en-GB" sz="2000" dirty="0">
                <a:latin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Times New Roman" pitchFamily="18" charset="0"/>
              </a:rPr>
              <a:t>perform 2-3 weeks of experimentation with “cleps5” to assess potential benefit and added value with respect to cleps7.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err="1" smtClean="0">
                <a:latin typeface="Times New Roman" pitchFamily="18" charset="0"/>
                <a:cs typeface="Times New Roman" pitchFamily="18" charset="0"/>
              </a:rPr>
              <a:t>cleps</a:t>
            </a: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 @ 5 km: costs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46</a:t>
            </a:fld>
            <a:endParaRPr lang="en-GB" b="1" dirty="0"/>
          </a:p>
        </p:txBody>
      </p:sp>
      <p:sp>
        <p:nvSpPr>
          <p:cNvPr id="6" name="Rettangolo 5"/>
          <p:cNvSpPr/>
          <p:nvPr/>
        </p:nvSpPr>
        <p:spPr>
          <a:xfrm>
            <a:off x="35497" y="764704"/>
            <a:ext cx="9000000" cy="674030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nodes = 24;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totalTasks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864 (36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tasksPerNode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 geometry: 27x32)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oper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(delta t = 66s)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5 km(larger)                 5 km(smaller)                 7 km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919x719x40       739x599x40                    511x415x40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26.430.440       17.706.440                    8.482.600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int2lm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 node 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total_tasks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=36 (6x6)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115 BU           86 BU                         45 BU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714 sec          534 sec                       276 sec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~12m             ~9m                           ~4.5m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cosmo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24 nodes -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totalTasks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=864 (27x32)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delta_t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=45s    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delta_t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=45s                 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delta_t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=66s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11772 BU         8632 BU                       2044 BU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3041 sec           1728 sec                         528 sec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~50m               ~29m                                ~8.8m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04248" y="1637187"/>
            <a:ext cx="8784976" cy="5078313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en-GB" dirty="0" smtClean="0"/>
              <a:t>            5 km(larger)                 5 km(smaller)                 7 km</a:t>
            </a:r>
          </a:p>
          <a:p>
            <a:r>
              <a:rPr lang="en-GB" dirty="0" smtClean="0"/>
              <a:t>            919x719x40       739x599x40                    511x415x40</a:t>
            </a:r>
          </a:p>
          <a:p>
            <a:r>
              <a:rPr lang="en-GB" dirty="0" smtClean="0"/>
              <a:t>            26.430.440       17.706.440                    8.482.600</a:t>
            </a:r>
          </a:p>
          <a:p>
            <a:r>
              <a:rPr lang="en-GB" dirty="0" smtClean="0"/>
              <a:t>---------------------------------------------------------------------</a:t>
            </a:r>
          </a:p>
          <a:p>
            <a:r>
              <a:rPr lang="en-GB" dirty="0" smtClean="0"/>
              <a:t>int2lm</a:t>
            </a:r>
          </a:p>
          <a:p>
            <a:r>
              <a:rPr lang="en-GB" dirty="0" smtClean="0"/>
              <a:t>1 node - </a:t>
            </a:r>
            <a:r>
              <a:rPr lang="en-GB" dirty="0" err="1" smtClean="0"/>
              <a:t>total_tasks</a:t>
            </a:r>
            <a:r>
              <a:rPr lang="en-GB" dirty="0" smtClean="0"/>
              <a:t>=36 (6x6)</a:t>
            </a:r>
          </a:p>
          <a:p>
            <a:r>
              <a:rPr lang="en-GB" dirty="0" smtClean="0"/>
              <a:t>            115 BU           86 BU                         45 BU</a:t>
            </a:r>
          </a:p>
          <a:p>
            <a:r>
              <a:rPr lang="en-GB" dirty="0" smtClean="0"/>
              <a:t>            714 sec          534 sec                       276 sec</a:t>
            </a:r>
          </a:p>
          <a:p>
            <a:r>
              <a:rPr lang="en-GB" dirty="0" smtClean="0"/>
              <a:t>            ~12m             ~9m                           ~4.5m</a:t>
            </a:r>
          </a:p>
          <a:p>
            <a:r>
              <a:rPr lang="en-GB" dirty="0" smtClean="0"/>
              <a:t>---------------------------------------------------------------------</a:t>
            </a:r>
          </a:p>
          <a:p>
            <a:r>
              <a:rPr lang="en-GB" dirty="0" err="1" smtClean="0"/>
              <a:t>cosmo</a:t>
            </a:r>
            <a:endParaRPr lang="en-GB" dirty="0" smtClean="0"/>
          </a:p>
          <a:p>
            <a:r>
              <a:rPr lang="en-GB" dirty="0" smtClean="0"/>
              <a:t>24 nodes -  </a:t>
            </a:r>
            <a:r>
              <a:rPr lang="en-GB" dirty="0" err="1" smtClean="0"/>
              <a:t>totalTasks</a:t>
            </a:r>
            <a:r>
              <a:rPr lang="en-GB" dirty="0" smtClean="0"/>
              <a:t>=864 (27x32)</a:t>
            </a:r>
          </a:p>
          <a:p>
            <a:endParaRPr lang="en-GB" dirty="0" smtClean="0"/>
          </a:p>
          <a:p>
            <a:r>
              <a:rPr lang="en-GB" dirty="0" smtClean="0"/>
              <a:t>            </a:t>
            </a:r>
            <a:r>
              <a:rPr lang="en-GB" dirty="0" err="1" smtClean="0"/>
              <a:t>delta_t</a:t>
            </a:r>
            <a:r>
              <a:rPr lang="en-GB" dirty="0" smtClean="0"/>
              <a:t>=45s      </a:t>
            </a:r>
            <a:r>
              <a:rPr lang="en-GB" dirty="0" err="1" smtClean="0"/>
              <a:t>delta_t</a:t>
            </a:r>
            <a:r>
              <a:rPr lang="en-GB" dirty="0" smtClean="0"/>
              <a:t>=45s                   </a:t>
            </a:r>
            <a:r>
              <a:rPr lang="en-GB" dirty="0" err="1" smtClean="0"/>
              <a:t>delta_t</a:t>
            </a:r>
            <a:r>
              <a:rPr lang="en-GB" dirty="0" smtClean="0"/>
              <a:t>=66s</a:t>
            </a:r>
          </a:p>
          <a:p>
            <a:endParaRPr lang="en-GB" dirty="0" smtClean="0"/>
          </a:p>
          <a:p>
            <a:r>
              <a:rPr lang="en-GB" dirty="0" smtClean="0"/>
              <a:t>            11772 BU         8632 BU                       2044 BU</a:t>
            </a:r>
          </a:p>
          <a:p>
            <a:r>
              <a:rPr lang="en-GB" dirty="0" smtClean="0"/>
              <a:t>            3041 sec           1728 sec                         528 sec</a:t>
            </a:r>
          </a:p>
          <a:p>
            <a:r>
              <a:rPr lang="en-GB" dirty="0" smtClean="0"/>
              <a:t>            ~50m               ~29m                                ~8.8m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COSMO-LEPS @ 5 km: some figures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47</a:t>
            </a:fld>
            <a:endParaRPr lang="en-GB" b="1" dirty="0"/>
          </a:p>
        </p:txBody>
      </p:sp>
      <p:sp>
        <p:nvSpPr>
          <p:cNvPr id="7" name="Rettangolo 6"/>
          <p:cNvSpPr/>
          <p:nvPr/>
        </p:nvSpPr>
        <p:spPr>
          <a:xfrm>
            <a:off x="35497" y="2589872"/>
            <a:ext cx="9000000" cy="1631188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Config                    grid-points                                        delta t        BU             Elapsed</a:t>
            </a:r>
          </a:p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(s)                              (min)</a:t>
            </a:r>
          </a:p>
          <a:p>
            <a:r>
              <a:rPr lang="nb-NO" sz="2000" b="1" dirty="0" smtClean="0">
                <a:latin typeface="Times New Roman" pitchFamily="18" charset="0"/>
                <a:cs typeface="Times New Roman" pitchFamily="18" charset="0"/>
              </a:rPr>
              <a:t>oper              511x415x40 = 8.482.600                              66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2044                 9</a:t>
            </a:r>
            <a:endParaRPr lang="nb-N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cleps5           739x599x40  = 17.706.440 (oper x 2.1)        45          8632                29 </a:t>
            </a:r>
            <a:r>
              <a:rPr lang="nb-N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cleps5_XL    919x719x40 = 26.430.440  (oper x 3.1)        45         11772              50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497" y="764706"/>
            <a:ext cx="9000000" cy="1354189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nodes = 24;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totalTasks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864 (geometry: 27x32)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tasks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PerNode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= 36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test for 1 COSMO-LEPS run 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+132h, 40 ML)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497" y="4509242"/>
            <a:ext cx="9000000" cy="400081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Try to optimise the configuration  - more aggressive approach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use more modes!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/>
              <a:t>Mappe delle aree di allertamento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9094" y="147943"/>
            <a:ext cx="7789878" cy="618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7" y="36003"/>
            <a:ext cx="9000000" cy="90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COSMO-LEPS and the web: </a:t>
            </a:r>
            <a:r>
              <a:rPr lang="en-GB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meteograms</a:t>
            </a:r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over Bologna and Frankfurt</a:t>
            </a:r>
            <a:endParaRPr lang="en-GB" sz="1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928"/>
            <a:ext cx="935736" cy="576072"/>
          </a:xfrm>
          <a:prstGeom prst="rect">
            <a:avLst/>
          </a:prstGeom>
          <a:noFill/>
        </p:spPr>
      </p:pic>
      <p:pic>
        <p:nvPicPr>
          <p:cNvPr id="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094" y="6413326"/>
            <a:ext cx="1776413" cy="400050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0962" name="Picture 2" descr="http://www.cosmo-model.org/content/tasks/leps/boxgrams/Bologna_2018060700.png"/>
          <p:cNvPicPr>
            <a:picLocks noChangeAspect="1" noChangeArrowheads="1"/>
          </p:cNvPicPr>
          <p:nvPr/>
        </p:nvPicPr>
        <p:blipFill>
          <a:blip r:embed="rId4" cstate="print"/>
          <a:srcRect l="945" t="1671" r="2362" b="11028"/>
          <a:stretch>
            <a:fillRect/>
          </a:stretch>
        </p:blipFill>
        <p:spPr bwMode="auto">
          <a:xfrm>
            <a:off x="36000" y="900000"/>
            <a:ext cx="4494390" cy="5736912"/>
          </a:xfrm>
          <a:prstGeom prst="rect">
            <a:avLst/>
          </a:prstGeom>
          <a:noFill/>
        </p:spPr>
      </p:pic>
      <p:pic>
        <p:nvPicPr>
          <p:cNvPr id="40964" name="Picture 4" descr="http://www.cosmo-model.org/content/tasks/leps/boxgrams/Frankfurt_2018060700.png"/>
          <p:cNvPicPr>
            <a:picLocks noChangeAspect="1" noChangeArrowheads="1"/>
          </p:cNvPicPr>
          <p:nvPr/>
        </p:nvPicPr>
        <p:blipFill>
          <a:blip r:embed="rId5" cstate="print"/>
          <a:srcRect l="945" t="1671" r="2362" b="11028"/>
          <a:stretch>
            <a:fillRect/>
          </a:stretch>
        </p:blipFill>
        <p:spPr bwMode="auto">
          <a:xfrm>
            <a:off x="4608001" y="900000"/>
            <a:ext cx="4494390" cy="573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6561" y="193339"/>
            <a:ext cx="8426327" cy="610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2141" y="352712"/>
            <a:ext cx="8528211" cy="619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343533" y="682889"/>
            <a:ext cx="8228763" cy="553856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/>
              <a:t>Per predisporre la scacchiera probabilistica si calcola dapprima  la pioggia media prevista in 24 ore su ognuna delle singole macroaree in cui è suddiviso il territorio nazionale, utilizzando i 20 membri dell'esperimento COSMO-LEPS e verificando con quale frequenza sono superate delle soglie prefissate di pioggia cumulata.</a:t>
            </a:r>
          </a:p>
          <a:p>
            <a:pPr lvl="0"/>
            <a:r>
              <a:rPr lang="it-IT"/>
              <a:t>La frequenza è calcolata normalizzando a 100 la popolazione dei 20 membri dell'ensemble, tramite l'utilizzo del peso statistico di ogni singolo mebro, variabile per ogni singola singola corsa, poiché essi non sono equiprobabili.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/>
              <a:t>Il prodotto è disponibile sul portale Infomet 2.0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6632" y="1418361"/>
            <a:ext cx="7238007" cy="52132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nettore 1 3"/>
          <p:cNvSpPr/>
          <p:nvPr/>
        </p:nvSpPr>
        <p:spPr>
          <a:xfrm flipH="1">
            <a:off x="4433587" y="4673112"/>
            <a:ext cx="1432579" cy="78445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7" y="1"/>
            <a:ext cx="9143107" cy="67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 flipH="1" flipV="1">
            <a:off x="2250917" y="920645"/>
            <a:ext cx="1511932" cy="13190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3762851" y="1614639"/>
            <a:ext cx="3569530" cy="203495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Sono disponibili le ultime 6 corse del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Modello, alle 0 e alle 12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UTC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7" y="1"/>
            <a:ext cx="9143107" cy="67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 flipH="1" flipV="1">
            <a:off x="340920" y="829855"/>
            <a:ext cx="2250917" cy="10235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2671514" y="1159706"/>
            <a:ext cx="4172018" cy="266069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Cliccando sul simbolo della lista si apre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una tendina a scorrimento che consente di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scorrere la pagina fino alla regione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desiderata, altrimenti si può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scorrere la pagina con la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slide-bar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1639" y="196606"/>
            <a:ext cx="8976565" cy="617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 flipH="1" flipV="1">
            <a:off x="1386864" y="2740052"/>
            <a:ext cx="2023637" cy="65937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3490178" y="2751484"/>
            <a:ext cx="3114972" cy="193305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Cliccando con il tasto di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sinistra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del mouse e rilasciandolo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sulla regione desiderata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la pagina si posiziona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correttamente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632" y="-630310"/>
            <a:ext cx="9143107" cy="6808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 flipH="1" flipV="1">
            <a:off x="613917" y="1739395"/>
            <a:ext cx="1921101" cy="95493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2614696" y="1819081"/>
            <a:ext cx="3285431" cy="233084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Il codice identificativo di ogni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macroarea è quello utilizzato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dal DPCN</a:t>
            </a:r>
          </a:p>
        </p:txBody>
      </p:sp>
      <p:sp>
        <p:nvSpPr>
          <p:cNvPr id="5" name="Connettore 1 4"/>
          <p:cNvSpPr/>
          <p:nvPr/>
        </p:nvSpPr>
        <p:spPr>
          <a:xfrm>
            <a:off x="6457223" y="5241370"/>
            <a:ext cx="1762070" cy="4092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1931" y="4331831"/>
            <a:ext cx="3046723" cy="1648603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In basso a destra è indicata la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scadenza estrema di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validazione della corsa, per la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corsa delle 12 la prima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scadenza è una +36 ore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Perché l'intervallo di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cumulazione è dalle 0 alle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632" y="-698240"/>
            <a:ext cx="9143107" cy="6785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>
            <a:off x="6514044" y="4536272"/>
            <a:ext cx="1773500" cy="108001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3944740" y="2740052"/>
            <a:ext cx="3001331" cy="19666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97136" y="2592110"/>
            <a:ext cx="3399071" cy="2467353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32482" y="2709679"/>
            <a:ext cx="3463727" cy="2175058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Portando il cursore del mouse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sul </a:t>
            </a:r>
            <a:r>
              <a:rPr lang="it-IT" dirty="0" err="1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circoletto</a:t>
            </a: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 della scadenza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compaiono anche i </a:t>
            </a:r>
            <a:r>
              <a:rPr lang="it-IT" dirty="0" err="1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circoletti</a:t>
            </a: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delle scadenze successive che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si selezionano portando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il cursore sulla scadenza desiderata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e confermando  con  un click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sul  tasto di sinistra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del mouse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248" y="-166885"/>
            <a:ext cx="9143107" cy="6785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nettore 1 2"/>
          <p:cNvSpPr/>
          <p:nvPr/>
        </p:nvSpPr>
        <p:spPr>
          <a:xfrm flipH="1" flipV="1">
            <a:off x="2338433" y="2742013"/>
            <a:ext cx="1209546" cy="43762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Connettore 1 3"/>
          <p:cNvSpPr/>
          <p:nvPr/>
        </p:nvSpPr>
        <p:spPr>
          <a:xfrm flipH="1" flipV="1">
            <a:off x="2292389" y="1255723"/>
            <a:ext cx="1647451" cy="119824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hangingPunct="0">
              <a:buNone/>
            </a:pP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3698192" y="2062060"/>
            <a:ext cx="3651822" cy="263848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1" tIns="40816" rIns="81631" bIns="4081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In questo caso il 42% dei membri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dell'ensemble superano la soglia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di 20 mm di pioggia media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cumulata in 24 ore sulla</a:t>
            </a:r>
          </a:p>
          <a:p>
            <a:pPr algn="ctr" defTabSz="829366" hangingPunct="0">
              <a:buNone/>
            </a:pPr>
            <a:r>
              <a:rPr lang="it-IT" dirty="0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macroarea </a:t>
            </a:r>
            <a:r>
              <a:rPr lang="it-IT" dirty="0" err="1" smtClean="0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rPr>
              <a:t>Piem-A</a:t>
            </a:r>
            <a:endParaRPr lang="it-IT" dirty="0" smtClean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7" y="36000"/>
            <a:ext cx="9000000" cy="540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COSMO-LEPS on the public web: </a:t>
            </a:r>
            <a:r>
              <a:rPr lang="en-GB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list-to-do things</a:t>
            </a:r>
            <a:endParaRPr lang="en-GB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7" y="764834"/>
            <a:ext cx="9000000" cy="252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Requests on </a:t>
            </a: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meteogram</a:t>
            </a: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 locations: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kern="0" dirty="0" err="1" smtClean="0">
                <a:latin typeface="Times New Roman" pitchFamily="18" charset="0"/>
                <a:cs typeface="Times New Roman" pitchFamily="18" charset="0"/>
              </a:rPr>
              <a:t>Frankfurth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Offenbach,</a:t>
            </a:r>
            <a:endParaRPr lang="en-GB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Add Locarno and Geneva,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Add sites from Czech Republic (still need feedback from STC),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Add European capitals (are we sure?!?!!??).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928"/>
            <a:ext cx="935736" cy="576072"/>
          </a:xfrm>
          <a:prstGeom prst="rect">
            <a:avLst/>
          </a:prstGeom>
          <a:noFill/>
        </p:spPr>
      </p:pic>
      <p:pic>
        <p:nvPicPr>
          <p:cNvPr id="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094" y="6413326"/>
            <a:ext cx="1776413" cy="400050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36003" y="3600001"/>
            <a:ext cx="9000000" cy="144000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marL="0" lvl="1" algn="ctr">
              <a:lnSpc>
                <a:spcPct val="130000"/>
              </a:lnSpc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 Probability maps for total precipitation, snowfall, temperature, gust.</a:t>
            </a:r>
          </a:p>
          <a:p>
            <a:pPr marL="0"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Work still to start (lack of resources)</a:t>
            </a:r>
          </a:p>
          <a:p>
            <a:pPr marL="0" lvl="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kern="0" dirty="0" smtClean="0">
                <a:latin typeface="Times New Roman" pitchFamily="18" charset="0"/>
                <a:cs typeface="Times New Roman" pitchFamily="18" charset="0"/>
              </a:rPr>
              <a:t> Agree on thresholds, accumulation times, 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497" y="152696"/>
            <a:ext cx="9000000" cy="540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9" y="792000"/>
            <a:ext cx="899953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Present status,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COSMO-LEPS products on the public web (what was done, what is missing, what could be done),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performance of the system,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tests @5 km,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towards multi-physics (CIAO PT),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development of COSMO-LEPS based visualization products.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7</a:t>
            </a:fld>
            <a:endParaRPr lang="en-GB" b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496" y="36000"/>
            <a:ext cx="9000000" cy="864000"/>
          </a:xfrm>
          <a:prstGeom prst="rect">
            <a:avLst/>
          </a:prstGeom>
        </p:spPr>
        <p:txBody>
          <a:bodyPr vert="horz" lIns="91410" tIns="45706" rIns="91410" bIns="45706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Trends in precipitation forecast scores: </a:t>
            </a:r>
            <a:r>
              <a:rPr lang="en-GB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RPSS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Monthly verification performed over the full integration domain</a:t>
            </a:r>
            <a:r>
              <a:rPr lang="en-GB" sz="1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(~1400 </a:t>
            </a:r>
            <a:r>
              <a:rPr lang="en-GB" sz="1600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synop</a:t>
            </a:r>
            <a:r>
              <a:rPr lang="en-GB" sz="1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; NGP)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6962" y="864000"/>
            <a:ext cx="8999537" cy="90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12h cumulated precipitation (thresholds: 1, 5, 10, 15, 25, 50 mm).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Score: Ranked Probability Skill Score (RPSS), updated to May 2018 ; 6-month running mean.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 good forecast system has RPSS &gt; 0; </a:t>
            </a: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higher, the better.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228184" y="3240000"/>
            <a:ext cx="2880000" cy="15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6" rIns="91410" bIns="45706"/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recent decay.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Positive trend for all forecast ranges, especially the longer ones ( </a:t>
            </a: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montani\Documents\conferences\2018\201809_COSMO_StP\paralell_wg6_and_wg7\myrpss_run_mean_06M_FULLDOM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4765"/>
          <a:stretch>
            <a:fillRect/>
          </a:stretch>
        </p:blipFill>
        <p:spPr bwMode="auto">
          <a:xfrm>
            <a:off x="35499" y="2060848"/>
            <a:ext cx="5972437" cy="453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8</a:t>
            </a:fld>
            <a:endParaRPr lang="en-GB" b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496" y="36000"/>
            <a:ext cx="9000000" cy="864000"/>
          </a:xfrm>
          <a:prstGeom prst="rect">
            <a:avLst/>
          </a:prstGeom>
        </p:spPr>
        <p:txBody>
          <a:bodyPr vert="horz" lIns="91410" tIns="45706" rIns="91410" bIns="45706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kern="0" dirty="0" smtClean="0">
                <a:latin typeface="Times New Roman" pitchFamily="18" charset="0"/>
                <a:cs typeface="Times New Roman" pitchFamily="18" charset="0"/>
              </a:rPr>
              <a:t>Trends in precipitation forecast scores: OUTLIERS</a:t>
            </a:r>
            <a:endParaRPr lang="en-GB" sz="2800" b="1" kern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Monthly verification performed over the full integration domain</a:t>
            </a:r>
            <a:r>
              <a:rPr lang="en-GB" sz="1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(~1400 </a:t>
            </a:r>
            <a:r>
              <a:rPr lang="en-GB" sz="1600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synop</a:t>
            </a:r>
            <a:r>
              <a:rPr lang="en-GB" sz="1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; NGP)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6958" y="864000"/>
            <a:ext cx="9036000" cy="1404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12h cumulated precipitation 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Score: Percentage of outliers, updated to May 2018; 6-month running mean.</a:t>
            </a:r>
          </a:p>
          <a:p>
            <a:pPr marL="174570" indent="-17457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How often the analysis falls outside the forecast interval spanned by the ensemble members; … the lower the better, usually …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Statistically, a forecast system has Outliers ~ 2/N+1, N being the ensemble size.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20000" y="3240002"/>
            <a:ext cx="2988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6" rIns="91410" bIns="45706"/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recent increase in the short range.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Positive trend (e.g. decrease) for the other forecast  ranges.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montani\Documents\conferences\2018\201809_COSMO_StP\paralell_wg6_and_wg7\myoutl_run_mean_06M_FULLDOM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4765"/>
          <a:stretch>
            <a:fillRect/>
          </a:stretch>
        </p:blipFill>
        <p:spPr bwMode="auto">
          <a:xfrm>
            <a:off x="3" y="2286000"/>
            <a:ext cx="5972437" cy="4532896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/>
        </p:nvCxnSpPr>
        <p:spPr>
          <a:xfrm>
            <a:off x="5148064" y="4581128"/>
            <a:ext cx="64807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39552" y="4077072"/>
            <a:ext cx="460851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5148064" y="4077075"/>
            <a:ext cx="0" cy="504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3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9</a:t>
            </a:fld>
            <a:endParaRPr lang="en-GB" b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003" y="36000"/>
            <a:ext cx="9000000" cy="864000"/>
          </a:xfrm>
          <a:prstGeom prst="rect">
            <a:avLst/>
          </a:prstGeom>
        </p:spPr>
        <p:txBody>
          <a:bodyPr vert="horz" lIns="91410" tIns="45706" rIns="91410" bIns="4570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Trends in precipitation forecast scores: ROC area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Monthly verification performed over the full integration domain (~1400 </a:t>
            </a:r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synop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; NGP)</a:t>
            </a: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40264" y="5805347"/>
            <a:ext cx="4608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6" rIns="91410" bIns="45706"/>
          <a:lstStyle/>
          <a:p>
            <a:pPr algn="just">
              <a:lnSpc>
                <a:spcPct val="11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Positive trend of the score for both forecast ranges, more noticeable for the higher thresholds.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1116000"/>
            <a:ext cx="1908000" cy="288000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6" rIns="91410" bIns="45706"/>
          <a:lstStyle/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ROC area: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30-42h</a:t>
            </a:r>
          </a:p>
          <a:p>
            <a:pPr algn="just">
              <a:lnSpc>
                <a:spcPct val="11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968176" y="1116000"/>
            <a:ext cx="1908000" cy="288000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6" rIns="91410" bIns="45706"/>
          <a:lstStyle/>
          <a:p>
            <a:pPr algn="just">
              <a:lnSpc>
                <a:spcPct val="11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ROC area: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fcst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78-90h</a:t>
            </a:r>
          </a:p>
          <a:p>
            <a:pPr algn="just">
              <a:lnSpc>
                <a:spcPct val="11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051"/>
          <p:cNvSpPr>
            <a:spLocks noChangeArrowheads="1"/>
          </p:cNvSpPr>
          <p:nvPr/>
        </p:nvSpPr>
        <p:spPr bwMode="auto">
          <a:xfrm>
            <a:off x="35497" y="900003"/>
            <a:ext cx="9000000" cy="1116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10797" rIns="91410" bIns="0"/>
          <a:lstStyle/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Variable: 12h cumulated precipitation 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Score: area under the diagram HIT rate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FAR, updated to May 2018; 6-month running mean.</a:t>
            </a: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“good” forecast system should have ROC area &gt; 0.6; the higher, the better.</a:t>
            </a:r>
            <a:endParaRPr lang="en-GB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4570" indent="-17457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Consider 4 events (12h precipitation above 1, 5, 10, 15 mm) and 2 forecast ranges (30-42h, 78-90h).</a:t>
            </a:r>
          </a:p>
        </p:txBody>
      </p:sp>
      <p:pic>
        <p:nvPicPr>
          <p:cNvPr id="3074" name="Picture 2" descr="C:\Users\amontani\Documents\conferences\2018\201809_COSMO_StP\paralell_wg6_and_wg7\myroc_042_run_mean_06M_FULLDOM.png"/>
          <p:cNvPicPr>
            <a:picLocks noChangeAspect="1" noChangeArrowheads="1"/>
          </p:cNvPicPr>
          <p:nvPr/>
        </p:nvPicPr>
        <p:blipFill>
          <a:blip r:embed="rId2" cstate="print"/>
          <a:srcRect l="5050" t="9529" r="16835" b="4765"/>
          <a:stretch>
            <a:fillRect/>
          </a:stretch>
        </p:blipFill>
        <p:spPr bwMode="auto">
          <a:xfrm>
            <a:off x="36003" y="2160003"/>
            <a:ext cx="4510137" cy="3496805"/>
          </a:xfrm>
          <a:prstGeom prst="rect">
            <a:avLst/>
          </a:prstGeom>
          <a:noFill/>
        </p:spPr>
      </p:pic>
      <p:pic>
        <p:nvPicPr>
          <p:cNvPr id="3075" name="Picture 3" descr="C:\Users\amontani\Documents\conferences\2018\201809_COSMO_StP\paralell_wg6_and_wg7\myroc_090_run_mean_06M_FULLDOM.png"/>
          <p:cNvPicPr>
            <a:picLocks noChangeAspect="1" noChangeArrowheads="1"/>
          </p:cNvPicPr>
          <p:nvPr/>
        </p:nvPicPr>
        <p:blipFill>
          <a:blip r:embed="rId3" cstate="print"/>
          <a:srcRect l="5050" t="9529" r="16835" b="4765"/>
          <a:stretch>
            <a:fillRect/>
          </a:stretch>
        </p:blipFill>
        <p:spPr bwMode="auto">
          <a:xfrm>
            <a:off x="4608003" y="2160003"/>
            <a:ext cx="4510137" cy="3496805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446210" y="2420890"/>
            <a:ext cx="1029388" cy="338526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 wrap="none" lIns="91410" tIns="45706" rIns="91410" bIns="45706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30-42h </a:t>
            </a:r>
            <a:endParaRPr lang="en-GB" sz="1600" dirty="0"/>
          </a:p>
        </p:txBody>
      </p:sp>
      <p:sp>
        <p:nvSpPr>
          <p:cNvPr id="13" name="Rettangolo 12"/>
          <p:cNvSpPr/>
          <p:nvPr/>
        </p:nvSpPr>
        <p:spPr>
          <a:xfrm>
            <a:off x="7812363" y="2420890"/>
            <a:ext cx="1029388" cy="338526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 wrap="none" lIns="91410" tIns="45706" rIns="91410" bIns="45706">
            <a:spAutoFit/>
          </a:bodyPr>
          <a:lstStyle/>
          <a:p>
            <a:r>
              <a:rPr lang="en-GB" sz="1600" kern="0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GB" sz="1600" kern="0" dirty="0" smtClean="0">
                <a:latin typeface="Times New Roman" pitchFamily="18" charset="0"/>
                <a:cs typeface="Times New Roman" pitchFamily="18" charset="0"/>
              </a:rPr>
              <a:t> 78-90h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2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</TotalTime>
  <Words>3726</Words>
  <Application>Microsoft Office PowerPoint</Application>
  <PresentationFormat>Presentazione su schermo (4:3)</PresentationFormat>
  <Paragraphs>549</Paragraphs>
  <Slides>60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60</vt:i4>
      </vt:variant>
    </vt:vector>
  </HeadingPairs>
  <TitlesOfParts>
    <vt:vector size="65" baseType="lpstr">
      <vt:lpstr>Tema di Office</vt:lpstr>
      <vt:lpstr>2_Struttura predefinita</vt:lpstr>
      <vt:lpstr>3_Struttura predefinita</vt:lpstr>
      <vt:lpstr>4_Tema di Office</vt:lpstr>
      <vt:lpstr>1_Predefinito</vt:lpstr>
      <vt:lpstr>COSMO-LEPS updates</vt:lpstr>
      <vt:lpstr>Outline</vt:lpstr>
      <vt:lpstr>COSMO-LEPS suite @ ECMWF: configuration “oper” (operationally implemented on 5 November 2002 - the first in Europe)</vt:lpstr>
      <vt:lpstr>COSMO-LEPS on the public web</vt:lpstr>
      <vt:lpstr>COSMO-LEPS and the web: meteograms over Bologna and Frankfurt</vt:lpstr>
      <vt:lpstr>COSMO-LEPS on the public web: list-to-do things</vt:lpstr>
      <vt:lpstr>Diapositiva 7</vt:lpstr>
      <vt:lpstr>Diapositiva 8</vt:lpstr>
      <vt:lpstr>Diapositiva 9</vt:lpstr>
      <vt:lpstr>5-km upgrade (1)</vt:lpstr>
      <vt:lpstr>5-km upgrade (2)</vt:lpstr>
      <vt:lpstr>May 2018 experimentation: oper7 vs test5</vt:lpstr>
      <vt:lpstr>May 2018 experimentation: oper7 vs test5</vt:lpstr>
      <vt:lpstr>May 2018 experimentation: oper7 vs test5</vt:lpstr>
      <vt:lpstr>Thanks for your attention!!!</vt:lpstr>
      <vt:lpstr>Outline</vt:lpstr>
      <vt:lpstr>SubTask4: COSMO-B and COSMO-T in ensemble mode</vt:lpstr>
      <vt:lpstr>Sono qui</vt:lpstr>
      <vt:lpstr>Bla bla</vt:lpstr>
      <vt:lpstr>1-member Tiedtke vs 1-member Bechtold (day 1)</vt:lpstr>
      <vt:lpstr>Diapositiva 21</vt:lpstr>
      <vt:lpstr>Outline</vt:lpstr>
      <vt:lpstr>Diapositiva 23</vt:lpstr>
      <vt:lpstr>“Chessboard” over alert areas</vt:lpstr>
      <vt:lpstr>Towards an Italian chessboard: </vt:lpstr>
      <vt:lpstr>Conclusions</vt:lpstr>
      <vt:lpstr>Thanks for your attention!!!</vt:lpstr>
      <vt:lpstr>Extra slides</vt:lpstr>
      <vt:lpstr>About COSMO-LEPS</vt:lpstr>
      <vt:lpstr>Operational set-up</vt:lpstr>
      <vt:lpstr>Dissemination</vt:lpstr>
      <vt:lpstr>Towards COSMO-LEPS @ 5 km?</vt:lpstr>
      <vt:lpstr>COSMO-LEPS suite @ ECMWF: configuration “5 km” (“multi-physics” approach: use of different parameterizations to represent “moist convection”)</vt:lpstr>
      <vt:lpstr>COSMO-LEPS @ 5 km: some preliminary figures</vt:lpstr>
      <vt:lpstr>Diapositiva 35</vt:lpstr>
      <vt:lpstr>Diapositiva 36</vt:lpstr>
      <vt:lpstr>Diapositiva 37</vt:lpstr>
      <vt:lpstr>Products (different spatio-temporal details are covered)</vt:lpstr>
      <vt:lpstr>Diapositiva 39</vt:lpstr>
      <vt:lpstr>Sviluppi futuri</vt:lpstr>
      <vt:lpstr>Sviluppi futuri</vt:lpstr>
      <vt:lpstr>State-of-the-art</vt:lpstr>
      <vt:lpstr>COSMO-LEPS  Real time products </vt:lpstr>
      <vt:lpstr>Changes during the last COSMO year</vt:lpstr>
      <vt:lpstr>Resolution upgrade: some numbers</vt:lpstr>
      <vt:lpstr>cleps @ 5 km: costs</vt:lpstr>
      <vt:lpstr>COSMO-LEPS @ 5 km: some figures</vt:lpstr>
      <vt:lpstr>Mappe delle aree di allertamento</vt:lpstr>
      <vt:lpstr>Diapositiva 49</vt:lpstr>
      <vt:lpstr>Diapositiva 50</vt:lpstr>
      <vt:lpstr>Diapositiva 51</vt:lpstr>
      <vt:lpstr>Diapositiva 52</vt:lpstr>
      <vt:lpstr>Il prodotto è disponibile sul portale Infomet 2.0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Montani</dc:creator>
  <cp:lastModifiedBy>Andrea Montani</cp:lastModifiedBy>
  <cp:revision>652</cp:revision>
  <dcterms:created xsi:type="dcterms:W3CDTF">2017-02-28T14:50:40Z</dcterms:created>
  <dcterms:modified xsi:type="dcterms:W3CDTF">2018-09-02T18:30:08Z</dcterms:modified>
</cp:coreProperties>
</file>