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</p:sldMasterIdLst>
  <p:notesMasterIdLst>
    <p:notesMasterId r:id="rId9"/>
  </p:notesMasterIdLst>
  <p:sldIdLst>
    <p:sldId id="258" r:id="rId3"/>
    <p:sldId id="264" r:id="rId4"/>
    <p:sldId id="261" r:id="rId5"/>
    <p:sldId id="262" r:id="rId6"/>
    <p:sldId id="260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B71D2-31ED-4ED0-89B2-69740546F8D2}" type="datetimeFigureOut">
              <a:rPr lang="de-DE" smtClean="0"/>
              <a:t>15.08.2018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BDAAB-0002-4072-9D10-ADC98BC67B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690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K:\Deutscher Wetterdienst\Corporate Design Aktuell\DWD-Logo-Komplett\20mm\RGB\Wortbildmarke mit Claim\bmp\Wortbildmarke-und-Claim-positiv-auf-weiss.bm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188913"/>
            <a:ext cx="22955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23"/>
          <p:cNvSpPr>
            <a:spLocks noChangeShapeType="1"/>
          </p:cNvSpPr>
          <p:nvPr userDrawn="1"/>
        </p:nvSpPr>
        <p:spPr bwMode="auto">
          <a:xfrm>
            <a:off x="244475" y="903288"/>
            <a:ext cx="8648700" cy="0"/>
          </a:xfrm>
          <a:prstGeom prst="line">
            <a:avLst/>
          </a:prstGeom>
          <a:noFill/>
          <a:ln w="25400">
            <a:solidFill>
              <a:srgbClr val="2D4B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5440363"/>
            <a:ext cx="8207375" cy="898525"/>
          </a:xfrm>
        </p:spPr>
        <p:txBody>
          <a:bodyPr anchorCtr="1"/>
          <a:lstStyle>
            <a:lvl1pPr algn="ctr">
              <a:defRPr sz="360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5093660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 Pf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02117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K:\Deutscher Wetterdienst\Corporate Design Aktuell\DWD-Logo-Komplett\20mm\RGB\Wortbildmarke mit Claim\bmp\Wortbildmarke-und-Claim-positiv-auf-weiss.bm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188913"/>
            <a:ext cx="22955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23"/>
          <p:cNvSpPr>
            <a:spLocks noChangeShapeType="1"/>
          </p:cNvSpPr>
          <p:nvPr userDrawn="1"/>
        </p:nvSpPr>
        <p:spPr bwMode="auto">
          <a:xfrm>
            <a:off x="244475" y="903288"/>
            <a:ext cx="8648700" cy="0"/>
          </a:xfrm>
          <a:prstGeom prst="line">
            <a:avLst/>
          </a:prstGeom>
          <a:noFill/>
          <a:ln w="25400">
            <a:solidFill>
              <a:srgbClr val="2D4B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60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K:\Deutscher Wetterdienst\Corporate Design Aktuell\DWD-Logo-Komplett\20mm\RGB\Wortbildmarke mit Claim\bmp\Wortbildmarke-und-Claim-positiv-auf-weiss.bm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188913"/>
            <a:ext cx="22955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23"/>
          <p:cNvSpPr>
            <a:spLocks noChangeShapeType="1"/>
          </p:cNvSpPr>
          <p:nvPr userDrawn="1"/>
        </p:nvSpPr>
        <p:spPr bwMode="auto">
          <a:xfrm>
            <a:off x="244475" y="903288"/>
            <a:ext cx="8648700" cy="0"/>
          </a:xfrm>
          <a:prstGeom prst="line">
            <a:avLst/>
          </a:prstGeom>
          <a:noFill/>
          <a:ln w="25400">
            <a:solidFill>
              <a:srgbClr val="2D4B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latin typeface="Calibri"/>
              <a:cs typeface="Arial" pitchFamily="34" charset="0"/>
            </a:endParaRPr>
          </a:p>
        </p:txBody>
      </p:sp>
      <p:sp>
        <p:nvSpPr>
          <p:cNvPr id="4" name="Line 23"/>
          <p:cNvSpPr>
            <a:spLocks noChangeShapeType="1"/>
          </p:cNvSpPr>
          <p:nvPr userDrawn="1"/>
        </p:nvSpPr>
        <p:spPr bwMode="auto">
          <a:xfrm>
            <a:off x="396875" y="6308725"/>
            <a:ext cx="8613775" cy="0"/>
          </a:xfrm>
          <a:prstGeom prst="line">
            <a:avLst/>
          </a:prstGeom>
          <a:noFill/>
          <a:ln w="15240">
            <a:solidFill>
              <a:srgbClr val="2D4B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latin typeface="Calibri"/>
              <a:cs typeface="Arial" pitchFamily="34" charset="0"/>
            </a:endParaRPr>
          </a:p>
        </p:txBody>
      </p:sp>
      <p:pic>
        <p:nvPicPr>
          <p:cNvPr id="5" name="Picture 28" descr="Bundesadler_kleiner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6381750"/>
            <a:ext cx="4460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7"/>
          <p:cNvSpPr/>
          <p:nvPr userDrawn="1"/>
        </p:nvSpPr>
        <p:spPr>
          <a:xfrm>
            <a:off x="6372200" y="6381328"/>
            <a:ext cx="21531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de-DE" sz="1000" dirty="0">
                <a:solidFill>
                  <a:srgbClr val="000000"/>
                </a:solidFill>
              </a:rPr>
              <a:t>Detlev Majewski  April</a:t>
            </a:r>
            <a:r>
              <a:rPr lang="de-DE" sz="1000" dirty="0">
                <a:solidFill>
                  <a:srgbClr val="000000"/>
                </a:solidFill>
              </a:rPr>
              <a:t> 2018    </a:t>
            </a:r>
            <a:fld id="{EF2CE301-5C13-4218-9CAA-4A7DA2B593D3}" type="slidenum">
              <a:rPr lang="de-DE" altLang="de-DE" sz="10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3615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K:\Deutscher Wetterdienst\Corporate Design Aktuell\DWD-Logo-Komplett\20mm\RGB\Wortbildmarke mit Claim\bmp\Wortbildmarke-und-Claim-positiv-auf-weiss.bm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188913"/>
            <a:ext cx="22955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23"/>
          <p:cNvSpPr>
            <a:spLocks noChangeShapeType="1"/>
          </p:cNvSpPr>
          <p:nvPr userDrawn="1"/>
        </p:nvSpPr>
        <p:spPr bwMode="auto">
          <a:xfrm>
            <a:off x="244475" y="903288"/>
            <a:ext cx="8648700" cy="0"/>
          </a:xfrm>
          <a:prstGeom prst="line">
            <a:avLst/>
          </a:prstGeom>
          <a:noFill/>
          <a:ln w="28800">
            <a:solidFill>
              <a:srgbClr val="2D4B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5440363"/>
            <a:ext cx="8207375" cy="898525"/>
          </a:xfrm>
        </p:spPr>
        <p:txBody>
          <a:bodyPr anchorCtr="1"/>
          <a:lstStyle>
            <a:lvl1pPr algn="ctr">
              <a:defRPr sz="360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55522720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Pf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T. Pham - KU1 Projektbesprechung - 08.05.2018</a:t>
            </a:r>
            <a:endParaRPr lang="de-DE"/>
          </a:p>
        </p:txBody>
      </p:sp>
      <p:sp>
        <p:nvSpPr>
          <p:cNvPr id="5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0F402-060B-4121-B9AE-1216691B735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97914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Käst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2425" indent="-352425">
              <a:buFont typeface="Wingdings" pitchFamily="2" charset="2"/>
              <a:buChar char="n"/>
              <a:defRPr/>
            </a:lvl1pPr>
            <a:lvl2pPr marL="692150" indent="-260350">
              <a:buFont typeface="Wingdings" pitchFamily="2" charset="2"/>
              <a:buChar char="n"/>
              <a:defRPr/>
            </a:lvl2pPr>
            <a:lvl3pPr marL="1143000" indent="-228600">
              <a:buFont typeface="Wingdings" pitchFamily="2" charset="2"/>
              <a:buChar char="n"/>
              <a:defRPr/>
            </a:lvl3pPr>
            <a:lvl4pPr marL="1600200" indent="-228600">
              <a:buFont typeface="Wingdings" pitchFamily="2" charset="2"/>
              <a:buChar char="n"/>
              <a:defRPr/>
            </a:lvl4pPr>
            <a:lvl5pPr marL="2057400" indent="-228600">
              <a:buFont typeface="Wingdings" pitchFamily="2" charset="2"/>
              <a:buChar char="n"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T. Pham - KU1 Projektbesprechung - 08.05.2018</a:t>
            </a:r>
            <a:endParaRPr lang="de-DE"/>
          </a:p>
        </p:txBody>
      </p:sp>
      <p:sp>
        <p:nvSpPr>
          <p:cNvPr id="5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53D6E-8CFF-4705-98AE-59D6E84BBC3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73259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2425" indent="-352425">
              <a:buFont typeface="Wingdings" pitchFamily="2" charset="2"/>
              <a:buChar char=""/>
              <a:defRPr/>
            </a:lvl1pPr>
            <a:lvl2pPr marL="692150" indent="-260350">
              <a:buFont typeface="Wingdings" pitchFamily="2" charset="2"/>
              <a:buChar char=""/>
              <a:defRPr/>
            </a:lvl2pPr>
            <a:lvl3pPr marL="1143000" indent="-228600">
              <a:buFont typeface="Wingdings" pitchFamily="2" charset="2"/>
              <a:buChar char=""/>
              <a:defRPr/>
            </a:lvl3pPr>
            <a:lvl4pPr marL="1600200" indent="-228600">
              <a:buFont typeface="Wingdings" pitchFamily="2" charset="2"/>
              <a:buChar char=""/>
              <a:defRPr/>
            </a:lvl4pPr>
            <a:lvl5pPr marL="2057400" indent="-228600">
              <a:buFont typeface="Wingdings" pitchFamily="2" charset="2"/>
              <a:buChar char=""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T. Pham - KU1 Projektbesprechung - 08.05.2018</a:t>
            </a:r>
            <a:endParaRPr lang="de-DE"/>
          </a:p>
        </p:txBody>
      </p:sp>
      <p:sp>
        <p:nvSpPr>
          <p:cNvPr id="5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568E8-F48C-41DA-B497-BF2C50CF5B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71332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T. Pham - KU1 Projektbesprechung - 08.05.2018</a:t>
            </a:r>
            <a:endParaRPr lang="de-DE"/>
          </a:p>
        </p:txBody>
      </p:sp>
      <p:sp>
        <p:nvSpPr>
          <p:cNvPr id="3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98A49-C42D-488C-8AFA-1851665A898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19490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196975"/>
            <a:ext cx="8353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Folienmasterformat durch Klicken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839913"/>
            <a:ext cx="8353425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100" name="Line 23"/>
          <p:cNvSpPr>
            <a:spLocks noChangeShapeType="1"/>
          </p:cNvSpPr>
          <p:nvPr userDrawn="1"/>
        </p:nvSpPr>
        <p:spPr bwMode="auto">
          <a:xfrm>
            <a:off x="244475" y="6351588"/>
            <a:ext cx="8613775" cy="0"/>
          </a:xfrm>
          <a:prstGeom prst="line">
            <a:avLst/>
          </a:prstGeom>
          <a:noFill/>
          <a:ln w="15240">
            <a:solidFill>
              <a:srgbClr val="2D4B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pic>
        <p:nvPicPr>
          <p:cNvPr id="4101" name="Picture 28" descr="Bundesadler_kleiner"/>
          <p:cNvPicPr>
            <a:picLocks noChangeAspect="1" noChangeArrowheads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6405563"/>
            <a:ext cx="4460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2" descr="K:\Deutscher Wetterdienst\Corporate Design Aktuell\DWD-Logo-Komplett\20mm\RGB\Wortbildmarke mit Claim\bmp\Wortbildmarke-und-Claim-positiv-auf-weiss.bmp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188913"/>
            <a:ext cx="22955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Line 23"/>
          <p:cNvSpPr>
            <a:spLocks noChangeShapeType="1"/>
          </p:cNvSpPr>
          <p:nvPr userDrawn="1"/>
        </p:nvSpPr>
        <p:spPr bwMode="auto">
          <a:xfrm>
            <a:off x="244475" y="903288"/>
            <a:ext cx="8648700" cy="0"/>
          </a:xfrm>
          <a:prstGeom prst="line">
            <a:avLst/>
          </a:prstGeom>
          <a:noFill/>
          <a:ln w="25400">
            <a:solidFill>
              <a:srgbClr val="2D4B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7534416" y="6381328"/>
            <a:ext cx="13580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de-DE" sz="1000" dirty="0" smtClean="0">
                <a:solidFill>
                  <a:srgbClr val="000000"/>
                </a:solidFill>
              </a:rPr>
              <a:t>Daniel Rieger</a:t>
            </a:r>
            <a:r>
              <a:rPr lang="de-DE" sz="1000" dirty="0" smtClean="0">
                <a:solidFill>
                  <a:srgbClr val="000000"/>
                </a:solidFill>
              </a:rPr>
              <a:t>    </a:t>
            </a:r>
            <a:fld id="{EF2CE301-5C13-4218-9CAA-4A7DA2B593D3}" type="slidenum">
              <a:rPr lang="de-DE" altLang="de-DE" sz="10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34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marL="352425" indent="-352425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92150" indent="-26035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196975"/>
            <a:ext cx="8353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Folienmasterformat durch Klicken bearbeiten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839913"/>
            <a:ext cx="8353425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pic>
        <p:nvPicPr>
          <p:cNvPr id="9220" name="Picture 28" descr="Bundesadler_klein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6405563"/>
            <a:ext cx="4460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Line 23"/>
          <p:cNvSpPr>
            <a:spLocks noChangeShapeType="1"/>
          </p:cNvSpPr>
          <p:nvPr userDrawn="1"/>
        </p:nvSpPr>
        <p:spPr bwMode="auto">
          <a:xfrm>
            <a:off x="244475" y="6351588"/>
            <a:ext cx="8613775" cy="0"/>
          </a:xfrm>
          <a:prstGeom prst="line">
            <a:avLst/>
          </a:prstGeom>
          <a:noFill/>
          <a:ln w="14400">
            <a:solidFill>
              <a:srgbClr val="2D4B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pic>
        <p:nvPicPr>
          <p:cNvPr id="9222" name="Picture 28" descr="Bundesadler_kleiner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6405563"/>
            <a:ext cx="4460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12" descr="K:\Deutscher Wetterdienst\Corporate Design Aktuell\DWD-Logo-Komplett\20mm\RGB\Wortbildmarke mit Claim\bmp\Wortbildmarke-und-Claim-positiv-auf-weiss.bmp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188913"/>
            <a:ext cx="22955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Line 23"/>
          <p:cNvSpPr>
            <a:spLocks noChangeShapeType="1"/>
          </p:cNvSpPr>
          <p:nvPr userDrawn="1"/>
        </p:nvSpPr>
        <p:spPr bwMode="auto">
          <a:xfrm>
            <a:off x="244475" y="903288"/>
            <a:ext cx="8648700" cy="0"/>
          </a:xfrm>
          <a:prstGeom prst="line">
            <a:avLst/>
          </a:prstGeom>
          <a:noFill/>
          <a:ln w="28800">
            <a:solidFill>
              <a:srgbClr val="2D4B9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381750"/>
            <a:ext cx="3709988" cy="21590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000000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mtClean="0"/>
              <a:t>T. Pham - KU1 Projektbesprechung - 08.05.2018</a:t>
            </a:r>
            <a:endParaRPr lang="de-DE"/>
          </a:p>
        </p:txBody>
      </p:sp>
      <p:sp>
        <p:nvSpPr>
          <p:cNvPr id="20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283575" y="6381750"/>
            <a:ext cx="465138" cy="2159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 eaLnBrk="0" hangingPunct="0">
              <a:defRPr sz="1000">
                <a:solidFill>
                  <a:srgbClr val="000000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FA4F2E-523D-4AF1-8B3F-8B68D8126348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744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marL="352425" indent="-352425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92150" indent="-26035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niel.Rieger@dwd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2"/>
          <p:cNvSpPr>
            <a:spLocks noGrp="1"/>
          </p:cNvSpPr>
          <p:nvPr>
            <p:ph type="ctrTitle"/>
          </p:nvPr>
        </p:nvSpPr>
        <p:spPr>
          <a:xfrm>
            <a:off x="468313" y="1665288"/>
            <a:ext cx="8207375" cy="1187648"/>
          </a:xfrm>
        </p:spPr>
        <p:txBody>
          <a:bodyPr/>
          <a:lstStyle/>
          <a:p>
            <a:r>
              <a:rPr lang="en-US" altLang="de-DE" dirty="0" smtClean="0"/>
              <a:t>Recent Developments in</a:t>
            </a:r>
            <a:br>
              <a:rPr lang="en-US" altLang="de-DE" dirty="0" smtClean="0"/>
            </a:br>
            <a:r>
              <a:rPr lang="en-US" altLang="de-DE" dirty="0" smtClean="0"/>
              <a:t>INT2LM</a:t>
            </a:r>
          </a:p>
        </p:txBody>
      </p:sp>
      <p:sp>
        <p:nvSpPr>
          <p:cNvPr id="5123" name="Textfeld 4"/>
          <p:cNvSpPr txBox="1">
            <a:spLocks noChangeArrowheads="1"/>
          </p:cNvSpPr>
          <p:nvPr/>
        </p:nvSpPr>
        <p:spPr bwMode="auto">
          <a:xfrm>
            <a:off x="2166889" y="3789040"/>
            <a:ext cx="4986493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2400" b="1" dirty="0" smtClean="0"/>
              <a:t>Daniel </a:t>
            </a:r>
            <a:r>
              <a:rPr lang="en-US" altLang="de-DE" sz="2400" b="1" dirty="0" smtClean="0"/>
              <a:t>Rieger</a:t>
            </a:r>
            <a:br>
              <a:rPr lang="en-US" altLang="de-DE" sz="2400" b="1" dirty="0" smtClean="0"/>
            </a:br>
            <a:r>
              <a:rPr lang="en-US" altLang="de-DE" sz="2400" i="1" dirty="0" err="1" smtClean="0"/>
              <a:t>Deutscher</a:t>
            </a:r>
            <a:r>
              <a:rPr lang="en-US" altLang="de-DE" sz="2400" i="1" dirty="0" smtClean="0"/>
              <a:t> </a:t>
            </a:r>
            <a:r>
              <a:rPr lang="en-US" altLang="de-DE" sz="2400" i="1" dirty="0" err="1" smtClean="0"/>
              <a:t>Wetterdienst</a:t>
            </a:r>
            <a:r>
              <a:rPr lang="en-US" altLang="de-DE" sz="2400" i="1" dirty="0" smtClean="0"/>
              <a:t>, Offenbach</a:t>
            </a:r>
            <a:r>
              <a:rPr lang="en-US" altLang="de-DE" sz="2400" b="1" dirty="0" smtClean="0"/>
              <a:t/>
            </a:r>
            <a:br>
              <a:rPr lang="en-US" altLang="de-DE" sz="2400" b="1" dirty="0" smtClean="0"/>
            </a:br>
            <a:r>
              <a:rPr lang="en-US" altLang="de-DE" sz="2000" b="1" dirty="0" smtClean="0">
                <a:hlinkClick r:id="rId2"/>
              </a:rPr>
              <a:t>Daniel.Rieger@dwd.de</a:t>
            </a:r>
            <a:endParaRPr lang="en-US" altLang="de-DE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56898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Inhaltsplatzhalter 1"/>
          <p:cNvSpPr>
            <a:spLocks noGrp="1"/>
          </p:cNvSpPr>
          <p:nvPr>
            <p:ph idx="1"/>
          </p:nvPr>
        </p:nvSpPr>
        <p:spPr>
          <a:xfrm>
            <a:off x="395287" y="1052736"/>
            <a:ext cx="8353425" cy="4318000"/>
          </a:xfrm>
        </p:spPr>
        <p:txBody>
          <a:bodyPr/>
          <a:lstStyle/>
          <a:p>
            <a:pPr marL="0" indent="0">
              <a:buNone/>
            </a:pPr>
            <a:endParaRPr lang="en-US" altLang="de-DE" sz="2000" b="1" dirty="0" smtClean="0"/>
          </a:p>
          <a:p>
            <a:pPr marL="0" indent="0">
              <a:buNone/>
            </a:pPr>
            <a:r>
              <a:rPr lang="en-US" altLang="de-DE" sz="2000" b="1" dirty="0" smtClean="0"/>
              <a:t>The release INT2LM 2.05 was distributed recently!</a:t>
            </a:r>
            <a:br>
              <a:rPr lang="en-US" altLang="de-DE" sz="2000" b="1" dirty="0" smtClean="0"/>
            </a:br>
            <a:endParaRPr lang="en-US" altLang="de-DE" sz="2000" b="1" dirty="0" smtClean="0"/>
          </a:p>
          <a:p>
            <a:r>
              <a:rPr lang="en-US" altLang="de-DE" sz="2000" dirty="0" smtClean="0"/>
              <a:t>Most changes were already presented last year by </a:t>
            </a:r>
            <a:r>
              <a:rPr lang="en-US" altLang="de-DE" sz="2000" dirty="0" err="1" smtClean="0"/>
              <a:t>Uli</a:t>
            </a:r>
            <a:r>
              <a:rPr lang="en-US" altLang="de-DE" sz="2000" dirty="0" smtClean="0"/>
              <a:t> Blahak:</a:t>
            </a:r>
          </a:p>
          <a:p>
            <a:pPr lvl="1"/>
            <a:r>
              <a:rPr lang="en-US" altLang="de-DE" sz="2000" dirty="0" smtClean="0"/>
              <a:t>Option to only process COSMO external parameters</a:t>
            </a:r>
          </a:p>
          <a:p>
            <a:pPr lvl="1"/>
            <a:r>
              <a:rPr lang="en-US" altLang="de-DE" sz="2000" dirty="0" err="1" smtClean="0"/>
              <a:t>Kinne</a:t>
            </a:r>
            <a:r>
              <a:rPr lang="en-US" altLang="de-DE" sz="2000" dirty="0" smtClean="0"/>
              <a:t> and CAMS aerosol fields (T2RC2)</a:t>
            </a:r>
          </a:p>
          <a:p>
            <a:pPr lvl="1"/>
            <a:r>
              <a:rPr lang="en-US" altLang="de-DE" sz="2000" dirty="0" smtClean="0"/>
              <a:t>New methods of adapting vertical profile to new orography</a:t>
            </a:r>
          </a:p>
          <a:p>
            <a:pPr lvl="1"/>
            <a:r>
              <a:rPr lang="en-US" altLang="de-DE" sz="2000" dirty="0" smtClean="0"/>
              <a:t>Profiles of w blended to “terrain-following” values</a:t>
            </a:r>
          </a:p>
          <a:p>
            <a:pPr lvl="1"/>
            <a:r>
              <a:rPr lang="en-US" altLang="de-DE" sz="2000" dirty="0" smtClean="0"/>
              <a:t>Hydrostatically balanced pressure computed instead of interpolated</a:t>
            </a:r>
          </a:p>
          <a:p>
            <a:pPr lvl="1"/>
            <a:r>
              <a:rPr lang="en-US" altLang="de-DE" sz="2000" dirty="0" err="1" smtClean="0"/>
              <a:t>Bugfixes</a:t>
            </a:r>
            <a:r>
              <a:rPr lang="en-US" altLang="de-DE" sz="2000" dirty="0" smtClean="0"/>
              <a:t> for T_SO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95288" y="332904"/>
            <a:ext cx="8353425" cy="431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de-DE" altLang="de-DE" kern="0" dirty="0" smtClean="0">
                <a:solidFill>
                  <a:srgbClr val="2D4B9B"/>
                </a:solidFill>
              </a:rPr>
              <a:t>INT2LM 2.05</a:t>
            </a:r>
          </a:p>
        </p:txBody>
      </p:sp>
    </p:spTree>
    <p:extLst>
      <p:ext uri="{BB962C8B-B14F-4D97-AF65-F5344CB8AC3E}">
        <p14:creationId xmlns:p14="http://schemas.microsoft.com/office/powerpoint/2010/main" val="300944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Inhaltsplatzhalter 1"/>
          <p:cNvSpPr>
            <a:spLocks noGrp="1"/>
          </p:cNvSpPr>
          <p:nvPr>
            <p:ph idx="1"/>
          </p:nvPr>
        </p:nvSpPr>
        <p:spPr>
          <a:xfrm>
            <a:off x="388938" y="1052736"/>
            <a:ext cx="8353425" cy="4318000"/>
          </a:xfrm>
        </p:spPr>
        <p:txBody>
          <a:bodyPr/>
          <a:lstStyle/>
          <a:p>
            <a:pPr marL="0" indent="0">
              <a:buNone/>
            </a:pPr>
            <a:endParaRPr lang="en-US" altLang="de-DE" sz="2000" dirty="0" smtClean="0"/>
          </a:p>
          <a:p>
            <a:pPr marL="0" indent="0">
              <a:buNone/>
            </a:pPr>
            <a:r>
              <a:rPr lang="en-US" altLang="de-DE" sz="2000" dirty="0" smtClean="0"/>
              <a:t>Changes in the meantime (part of 2.05)</a:t>
            </a:r>
          </a:p>
          <a:p>
            <a:r>
              <a:rPr lang="en-US" altLang="de-DE" sz="2000" b="1" dirty="0" smtClean="0"/>
              <a:t>UUID check of vertical grid</a:t>
            </a:r>
            <a:br>
              <a:rPr lang="en-US" altLang="de-DE" sz="2000" b="1" dirty="0" smtClean="0"/>
            </a:br>
            <a:r>
              <a:rPr lang="en-US" altLang="de-DE" sz="2000" dirty="0" smtClean="0"/>
              <a:t>ICONSUB is </a:t>
            </a:r>
            <a:r>
              <a:rPr lang="en-US" altLang="de-DE" sz="2000" dirty="0"/>
              <a:t>now able to properly set </a:t>
            </a:r>
            <a:r>
              <a:rPr lang="en-US" altLang="de-DE" sz="2000" dirty="0" err="1"/>
              <a:t>uuidOfHGrid</a:t>
            </a:r>
            <a:r>
              <a:rPr lang="en-US" altLang="de-DE" sz="2000" dirty="0"/>
              <a:t> and also </a:t>
            </a:r>
            <a:r>
              <a:rPr lang="en-US" altLang="de-DE" sz="2000" dirty="0" err="1" smtClean="0"/>
              <a:t>uuidOfVGrid</a:t>
            </a:r>
            <a:r>
              <a:rPr lang="en-US" altLang="de-DE" sz="2000" dirty="0" smtClean="0"/>
              <a:t>. For the vertical grid, small modifications were necessary. UUIDs should be checked in the future!</a:t>
            </a:r>
          </a:p>
          <a:p>
            <a:r>
              <a:rPr lang="en-US" altLang="de-DE" sz="2000" b="1" dirty="0" err="1" smtClean="0"/>
              <a:t>ecCodes</a:t>
            </a:r>
            <a:r>
              <a:rPr lang="en-US" altLang="de-DE" sz="2000"/>
              <a:t/>
            </a:r>
            <a:br>
              <a:rPr lang="en-US" altLang="de-DE" sz="2000"/>
            </a:br>
            <a:r>
              <a:rPr lang="en-US" altLang="de-DE" sz="2000" smtClean="0"/>
              <a:t>Modifications </a:t>
            </a:r>
            <a:r>
              <a:rPr lang="en-US" altLang="de-DE" sz="2000" dirty="0" smtClean="0"/>
              <a:t>for </a:t>
            </a:r>
            <a:r>
              <a:rPr lang="en-US" altLang="de-DE" sz="2000" dirty="0" err="1"/>
              <a:t>eccodes</a:t>
            </a:r>
            <a:r>
              <a:rPr lang="en-US" altLang="de-DE" sz="2000" dirty="0"/>
              <a:t> to get a </a:t>
            </a:r>
            <a:r>
              <a:rPr lang="en-US" altLang="de-DE" sz="2000" dirty="0" smtClean="0"/>
              <a:t>proper interpretation </a:t>
            </a:r>
            <a:r>
              <a:rPr lang="en-US" altLang="de-DE" sz="2000" dirty="0"/>
              <a:t>of </a:t>
            </a:r>
            <a:r>
              <a:rPr lang="en-US" altLang="de-DE" sz="2000" dirty="0" err="1"/>
              <a:t>indicatorOfUnitOfTimeRange</a:t>
            </a:r>
            <a:r>
              <a:rPr lang="en-US" altLang="de-DE" sz="2000" dirty="0"/>
              <a:t> and </a:t>
            </a:r>
            <a:r>
              <a:rPr lang="en-US" altLang="de-DE" sz="2000" dirty="0" err="1" smtClean="0"/>
              <a:t>stepUnits</a:t>
            </a:r>
            <a:r>
              <a:rPr lang="en-US" altLang="de-DE" sz="2000" dirty="0" smtClean="0"/>
              <a:t>.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95288" y="332904"/>
            <a:ext cx="8353425" cy="431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de-DE" altLang="de-DE" kern="0" dirty="0" smtClean="0">
                <a:solidFill>
                  <a:srgbClr val="2D4B9B"/>
                </a:solidFill>
              </a:rPr>
              <a:t>INT2LM 2.05</a:t>
            </a:r>
          </a:p>
        </p:txBody>
      </p:sp>
    </p:spTree>
    <p:extLst>
      <p:ext uri="{BB962C8B-B14F-4D97-AF65-F5344CB8AC3E}">
        <p14:creationId xmlns:p14="http://schemas.microsoft.com/office/powerpoint/2010/main" val="323883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Inhaltsplatzhalter 1"/>
          <p:cNvSpPr>
            <a:spLocks noGrp="1"/>
          </p:cNvSpPr>
          <p:nvPr>
            <p:ph idx="1"/>
          </p:nvPr>
        </p:nvSpPr>
        <p:spPr>
          <a:xfrm>
            <a:off x="388938" y="1052736"/>
            <a:ext cx="8353425" cy="4318000"/>
          </a:xfrm>
        </p:spPr>
        <p:txBody>
          <a:bodyPr/>
          <a:lstStyle/>
          <a:p>
            <a:pPr marL="0" indent="0">
              <a:buNone/>
            </a:pPr>
            <a:endParaRPr lang="en-US" altLang="de-DE" sz="2000" dirty="0" smtClean="0"/>
          </a:p>
          <a:p>
            <a:pPr marL="0" indent="0">
              <a:buNone/>
            </a:pPr>
            <a:r>
              <a:rPr lang="en-US" altLang="de-DE" sz="2000" dirty="0" smtClean="0"/>
              <a:t>Changes in the meantime (part of 2.05)</a:t>
            </a:r>
          </a:p>
          <a:p>
            <a:r>
              <a:rPr lang="en-US" altLang="de-DE" sz="2000" b="1" dirty="0" smtClean="0"/>
              <a:t>ICON-ART </a:t>
            </a:r>
            <a:r>
              <a:rPr lang="en-US" altLang="de-DE" sz="2000" b="1" dirty="0"/>
              <a:t>mineral </a:t>
            </a:r>
            <a:r>
              <a:rPr lang="en-US" altLang="de-DE" sz="2000" b="1" dirty="0" smtClean="0"/>
              <a:t>dust</a:t>
            </a:r>
            <a:br>
              <a:rPr lang="en-US" altLang="de-DE" sz="2000" b="1" dirty="0" smtClean="0"/>
            </a:br>
            <a:r>
              <a:rPr lang="en-US" altLang="de-DE" sz="2000" dirty="0" smtClean="0"/>
              <a:t>Interpolation of additional dust fields (</a:t>
            </a:r>
            <a:r>
              <a:rPr lang="en-US" altLang="de-DE" sz="2000" dirty="0" err="1" smtClean="0"/>
              <a:t>ncdf</a:t>
            </a:r>
            <a:r>
              <a:rPr lang="en-US" altLang="de-DE" sz="2000" dirty="0" smtClean="0"/>
              <a:t> or grb2) to be used to calculate optical properties in COSMO (part of T2RC2).</a:t>
            </a:r>
          </a:p>
          <a:p>
            <a:r>
              <a:rPr lang="en-US" altLang="de-DE" sz="2000" b="1" dirty="0" err="1" smtClean="0"/>
              <a:t>Bugfixes</a:t>
            </a:r>
            <a:endParaRPr lang="en-US" altLang="de-DE" sz="2000" b="1" dirty="0" smtClean="0"/>
          </a:p>
          <a:p>
            <a:pPr lvl="1"/>
            <a:r>
              <a:rPr lang="en-US" altLang="de-DE" sz="2000" b="1" dirty="0" smtClean="0"/>
              <a:t>Combination of GME and GRIB1</a:t>
            </a:r>
            <a:br>
              <a:rPr lang="en-US" altLang="de-DE" sz="2000" b="1" dirty="0" smtClean="0"/>
            </a:br>
            <a:r>
              <a:rPr lang="en-US" altLang="de-DE" sz="2000" dirty="0" smtClean="0"/>
              <a:t>A character length was inconsistent between int2lm and </a:t>
            </a:r>
            <a:r>
              <a:rPr lang="en-US" altLang="de-DE" sz="2000" dirty="0" err="1" smtClean="0"/>
              <a:t>libgribdwd</a:t>
            </a:r>
            <a:r>
              <a:rPr lang="en-US" altLang="de-DE" sz="2000" dirty="0" smtClean="0"/>
              <a:t>.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95288" y="332904"/>
            <a:ext cx="8353425" cy="431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de-DE" altLang="de-DE" kern="0" dirty="0" smtClean="0">
                <a:solidFill>
                  <a:srgbClr val="2D4B9B"/>
                </a:solidFill>
              </a:rPr>
              <a:t>INT2LM 2.05</a:t>
            </a:r>
          </a:p>
        </p:txBody>
      </p:sp>
    </p:spTree>
    <p:extLst>
      <p:ext uri="{BB962C8B-B14F-4D97-AF65-F5344CB8AC3E}">
        <p14:creationId xmlns:p14="http://schemas.microsoft.com/office/powerpoint/2010/main" val="199461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95288" y="332904"/>
            <a:ext cx="8353425" cy="431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de-DE" altLang="de-DE" kern="0" dirty="0" smtClean="0">
                <a:solidFill>
                  <a:srgbClr val="2D4B9B"/>
                </a:solidFill>
              </a:rPr>
              <a:t>INT2LM on </a:t>
            </a:r>
            <a:r>
              <a:rPr lang="de-DE" altLang="de-DE" kern="0" dirty="0" err="1" smtClean="0">
                <a:solidFill>
                  <a:srgbClr val="2D4B9B"/>
                </a:solidFill>
              </a:rPr>
              <a:t>GitHub</a:t>
            </a:r>
            <a:endParaRPr lang="de-DE" altLang="de-DE" kern="0" dirty="0" smtClean="0">
              <a:solidFill>
                <a:srgbClr val="2D4B9B"/>
              </a:solidFill>
            </a:endParaRPr>
          </a:p>
        </p:txBody>
      </p:sp>
      <p:sp>
        <p:nvSpPr>
          <p:cNvPr id="12" name="Inhaltsplatzhalter 1"/>
          <p:cNvSpPr>
            <a:spLocks noGrp="1"/>
          </p:cNvSpPr>
          <p:nvPr>
            <p:ph idx="1"/>
          </p:nvPr>
        </p:nvSpPr>
        <p:spPr>
          <a:xfrm>
            <a:off x="388938" y="1052736"/>
            <a:ext cx="8353425" cy="4318000"/>
          </a:xfrm>
        </p:spPr>
        <p:txBody>
          <a:bodyPr/>
          <a:lstStyle/>
          <a:p>
            <a:endParaRPr lang="en-US" altLang="de-DE" sz="2000" dirty="0" smtClean="0"/>
          </a:p>
          <a:p>
            <a:r>
              <a:rPr lang="en-US" altLang="de-DE" sz="2000" dirty="0" smtClean="0"/>
              <a:t>From November 2017 on, a local </a:t>
            </a:r>
            <a:r>
              <a:rPr lang="en-US" altLang="de-DE" sz="2000" dirty="0" err="1" smtClean="0"/>
              <a:t>Git</a:t>
            </a:r>
            <a:r>
              <a:rPr lang="en-US" altLang="de-DE" sz="2000" dirty="0" smtClean="0"/>
              <a:t> repository at DWD was used to administrate the INT2LM source code.</a:t>
            </a:r>
          </a:p>
          <a:p>
            <a:r>
              <a:rPr lang="en-US" altLang="de-DE" sz="2000" dirty="0" smtClean="0"/>
              <a:t>With the help of Pascal, Katie and Xavier a remote </a:t>
            </a:r>
            <a:r>
              <a:rPr lang="en-US" altLang="de-DE" sz="2000" dirty="0" err="1" smtClean="0"/>
              <a:t>Git</a:t>
            </a:r>
            <a:r>
              <a:rPr lang="en-US" altLang="de-DE" sz="2000" dirty="0" smtClean="0"/>
              <a:t> repository was set up within COSMO-ORG on GitHub in February 2018 (Thanks!).</a:t>
            </a:r>
          </a:p>
          <a:p>
            <a:r>
              <a:rPr lang="en-US" altLang="de-DE" sz="2000" dirty="0" smtClean="0"/>
              <a:t>Since then INT2LM </a:t>
            </a:r>
            <a:r>
              <a:rPr lang="en-US" altLang="de-DE" sz="2000" dirty="0" smtClean="0"/>
              <a:t>development takes </a:t>
            </a:r>
            <a:r>
              <a:rPr lang="en-US" altLang="de-DE" sz="2000" dirty="0" smtClean="0"/>
              <a:t>place on GitHub</a:t>
            </a:r>
          </a:p>
        </p:txBody>
      </p:sp>
    </p:spTree>
    <p:extLst>
      <p:ext uri="{BB962C8B-B14F-4D97-AF65-F5344CB8AC3E}">
        <p14:creationId xmlns:p14="http://schemas.microsoft.com/office/powerpoint/2010/main" val="349079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95288" y="332904"/>
            <a:ext cx="8353425" cy="431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en-US" altLang="de-DE" kern="0" dirty="0" smtClean="0">
                <a:solidFill>
                  <a:srgbClr val="2D4B9B"/>
                </a:solidFill>
              </a:rPr>
              <a:t>Changes in data distribution</a:t>
            </a:r>
          </a:p>
        </p:txBody>
      </p:sp>
      <p:sp>
        <p:nvSpPr>
          <p:cNvPr id="12" name="Inhaltsplatzhalter 1"/>
          <p:cNvSpPr>
            <a:spLocks noGrp="1"/>
          </p:cNvSpPr>
          <p:nvPr>
            <p:ph idx="1"/>
          </p:nvPr>
        </p:nvSpPr>
        <p:spPr>
          <a:xfrm>
            <a:off x="388938" y="1052736"/>
            <a:ext cx="8353425" cy="4318000"/>
          </a:xfrm>
        </p:spPr>
        <p:txBody>
          <a:bodyPr/>
          <a:lstStyle/>
          <a:p>
            <a:pPr marL="0" indent="0">
              <a:buNone/>
            </a:pPr>
            <a:r>
              <a:rPr lang="en-US" altLang="de-DE" sz="2000" dirty="0" smtClean="0"/>
              <a:t>DWD sends global ICON data to NMHS to be used as initial and boundary conditions for high-resolution regional forecasts. To make this data usable for ICON-LAM, some changes have to be applied</a:t>
            </a:r>
            <a:r>
              <a:rPr lang="en-US" altLang="de-DE" sz="2000" b="1" dirty="0" smtClean="0"/>
              <a:t> mid of October 2018</a:t>
            </a:r>
            <a:r>
              <a:rPr lang="en-US" altLang="de-DE" sz="2000" dirty="0" smtClean="0"/>
              <a:t>. </a:t>
            </a:r>
          </a:p>
          <a:p>
            <a:r>
              <a:rPr lang="en-US" altLang="de-DE" sz="2000" dirty="0" smtClean="0"/>
              <a:t>Several additional 2D fields in the igfff0000000000 file, one additional 3D field W_SO_ICE</a:t>
            </a:r>
          </a:p>
          <a:p>
            <a:r>
              <a:rPr lang="en-US" altLang="de-DE" sz="2000" dirty="0" smtClean="0"/>
              <a:t>UUID of the horizontal ICON grid is added to the data. For old data you can turn off </a:t>
            </a:r>
            <a:r>
              <a:rPr lang="en-US" altLang="de-DE" sz="2000" dirty="0"/>
              <a:t>the check </a:t>
            </a:r>
            <a:r>
              <a:rPr lang="en-US" altLang="de-DE" sz="2000" dirty="0" smtClean="0"/>
              <a:t>(</a:t>
            </a:r>
            <a:r>
              <a:rPr lang="en-US" altLang="de-DE" sz="2000" dirty="0" err="1" smtClean="0"/>
              <a:t>lcheck_uuidOfHGrid</a:t>
            </a:r>
            <a:r>
              <a:rPr lang="en-US" altLang="de-DE" sz="2000" dirty="0" smtClean="0"/>
              <a:t> </a:t>
            </a:r>
            <a:r>
              <a:rPr lang="en-US" altLang="de-DE" sz="2000" dirty="0"/>
              <a:t>= .FALSE</a:t>
            </a:r>
            <a:r>
              <a:rPr lang="en-US" altLang="de-DE" sz="2000" dirty="0" smtClean="0"/>
              <a:t>.). However, it is recommended to check the UUID!</a:t>
            </a:r>
          </a:p>
          <a:p>
            <a:r>
              <a:rPr lang="en-US" altLang="de-DE" sz="2000" dirty="0" smtClean="0"/>
              <a:t>HHL will be stored inside the </a:t>
            </a:r>
            <a:r>
              <a:rPr lang="en-US" altLang="de-DE" sz="2000" dirty="0"/>
              <a:t>igfff0000000000 </a:t>
            </a:r>
            <a:r>
              <a:rPr lang="en-US" altLang="de-DE" sz="2000" dirty="0" smtClean="0"/>
              <a:t>ensuring consistency. This requires an adaption of </a:t>
            </a:r>
            <a:r>
              <a:rPr lang="en-US" altLang="de-DE" sz="2000" dirty="0" err="1" smtClean="0"/>
              <a:t>yin_hhl</a:t>
            </a:r>
            <a:r>
              <a:rPr lang="en-US" altLang="de-DE" sz="2000" dirty="0"/>
              <a:t> </a:t>
            </a:r>
            <a:r>
              <a:rPr lang="en-US" altLang="de-DE" sz="2000" dirty="0" smtClean="0"/>
              <a:t>in int2lm!</a:t>
            </a:r>
          </a:p>
          <a:p>
            <a:r>
              <a:rPr lang="en-US" altLang="de-DE" sz="2000" dirty="0" smtClean="0"/>
              <a:t>Vertical velocity will be cropped to 71 levels in the future. This is consistent with other variables</a:t>
            </a:r>
          </a:p>
          <a:p>
            <a:pPr marL="0" indent="0">
              <a:buNone/>
            </a:pPr>
            <a:r>
              <a:rPr lang="en-US" altLang="de-DE" sz="2000" dirty="0" smtClean="0"/>
              <a:t>Make sure to prepare for the changes!</a:t>
            </a:r>
          </a:p>
        </p:txBody>
      </p:sp>
    </p:spTree>
    <p:extLst>
      <p:ext uri="{BB962C8B-B14F-4D97-AF65-F5344CB8AC3E}">
        <p14:creationId xmlns:p14="http://schemas.microsoft.com/office/powerpoint/2010/main" val="173764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DWD Standard Master">
  <a:themeElements>
    <a:clrScheme name="">
      <a:dk1>
        <a:srgbClr val="000000"/>
      </a:dk1>
      <a:lt1>
        <a:srgbClr val="FFFFFF"/>
      </a:lt1>
      <a:dk2>
        <a:srgbClr val="2D4B9B"/>
      </a:dk2>
      <a:lt2>
        <a:srgbClr val="D2E1F5"/>
      </a:lt2>
      <a:accent1>
        <a:srgbClr val="96B9DC"/>
      </a:accent1>
      <a:accent2>
        <a:srgbClr val="E10019"/>
      </a:accent2>
      <a:accent3>
        <a:srgbClr val="FFFFFF"/>
      </a:accent3>
      <a:accent4>
        <a:srgbClr val="000000"/>
      </a:accent4>
      <a:accent5>
        <a:srgbClr val="C9D9EB"/>
      </a:accent5>
      <a:accent6>
        <a:srgbClr val="CC0016"/>
      </a:accent6>
      <a:hlink>
        <a:srgbClr val="2D4B9B"/>
      </a:hlink>
      <a:folHlink>
        <a:srgbClr val="96B9DC"/>
      </a:folHlink>
    </a:clrScheme>
    <a:fontScheme name="DWD Standard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WD Standar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96B9DC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87A7C7"/>
        </a:accent6>
        <a:hlink>
          <a:srgbClr val="D2E1F5"/>
        </a:hlink>
        <a:folHlink>
          <a:srgbClr val="E1001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DWD Standard Master">
  <a:themeElements>
    <a:clrScheme name="">
      <a:dk1>
        <a:srgbClr val="000000"/>
      </a:dk1>
      <a:lt1>
        <a:srgbClr val="FFFFFF"/>
      </a:lt1>
      <a:dk2>
        <a:srgbClr val="2D4B9B"/>
      </a:dk2>
      <a:lt2>
        <a:srgbClr val="D2E1F5"/>
      </a:lt2>
      <a:accent1>
        <a:srgbClr val="96B9DC"/>
      </a:accent1>
      <a:accent2>
        <a:srgbClr val="E10019"/>
      </a:accent2>
      <a:accent3>
        <a:srgbClr val="FFFFFF"/>
      </a:accent3>
      <a:accent4>
        <a:srgbClr val="000000"/>
      </a:accent4>
      <a:accent5>
        <a:srgbClr val="C9D9EB"/>
      </a:accent5>
      <a:accent6>
        <a:srgbClr val="CC0016"/>
      </a:accent6>
      <a:hlink>
        <a:srgbClr val="2D4B9B"/>
      </a:hlink>
      <a:folHlink>
        <a:srgbClr val="96B9DC"/>
      </a:folHlink>
    </a:clrScheme>
    <a:fontScheme name="DWD Standard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WD Standar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96B9DC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87A7C7"/>
        </a:accent6>
        <a:hlink>
          <a:srgbClr val="D2E1F5"/>
        </a:hlink>
        <a:folHlink>
          <a:srgbClr val="E1001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Bildschirmpräsentation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3_DWD Standard Master</vt:lpstr>
      <vt:lpstr>6_DWD Standard Master</vt:lpstr>
      <vt:lpstr>Recent Developments in INT2LM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Deutscher Wetterdienst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Majewski Detlev</dc:creator>
  <cp:lastModifiedBy>Rieger Daniel</cp:lastModifiedBy>
  <cp:revision>112</cp:revision>
  <dcterms:created xsi:type="dcterms:W3CDTF">2018-07-10T09:08:52Z</dcterms:created>
  <dcterms:modified xsi:type="dcterms:W3CDTF">2018-08-15T13:47:36Z</dcterms:modified>
</cp:coreProperties>
</file>