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0" r:id="rId2"/>
    <p:sldMasterId id="2147483651" r:id="rId3"/>
  </p:sldMasterIdLst>
  <p:notesMasterIdLst>
    <p:notesMasterId r:id="rId24"/>
  </p:notesMasterIdLst>
  <p:handoutMasterIdLst>
    <p:handoutMasterId r:id="rId25"/>
  </p:handoutMasterIdLst>
  <p:sldIdLst>
    <p:sldId id="368" r:id="rId4"/>
    <p:sldId id="388" r:id="rId5"/>
    <p:sldId id="402" r:id="rId6"/>
    <p:sldId id="403" r:id="rId7"/>
    <p:sldId id="401" r:id="rId8"/>
    <p:sldId id="436" r:id="rId9"/>
    <p:sldId id="437" r:id="rId10"/>
    <p:sldId id="439" r:id="rId11"/>
    <p:sldId id="440" r:id="rId12"/>
    <p:sldId id="438" r:id="rId13"/>
    <p:sldId id="433" r:id="rId14"/>
    <p:sldId id="441" r:id="rId15"/>
    <p:sldId id="442" r:id="rId16"/>
    <p:sldId id="413" r:id="rId17"/>
    <p:sldId id="423" r:id="rId18"/>
    <p:sldId id="447" r:id="rId19"/>
    <p:sldId id="446" r:id="rId20"/>
    <p:sldId id="444" r:id="rId21"/>
    <p:sldId id="445" r:id="rId22"/>
    <p:sldId id="363" r:id="rId23"/>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C34D05"/>
    <a:srgbClr val="C00822"/>
    <a:srgbClr val="2F9934"/>
    <a:srgbClr val="2084A8"/>
    <a:srgbClr val="66CCFF"/>
    <a:srgbClr val="FF0000"/>
    <a:srgbClr val="F61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61" autoAdjust="0"/>
  </p:normalViewPr>
  <p:slideViewPr>
    <p:cSldViewPr>
      <p:cViewPr>
        <p:scale>
          <a:sx n="70" d="100"/>
          <a:sy n="70" d="100"/>
        </p:scale>
        <p:origin x="-1530" y="-402"/>
      </p:cViewPr>
      <p:guideLst>
        <p:guide orient="horz" pos="686"/>
        <p:guide orient="horz" pos="1344"/>
        <p:guide orient="horz" pos="890"/>
        <p:guide orient="horz" pos="3929"/>
        <p:guide orient="horz" pos="4294"/>
        <p:guide orient="horz" pos="959"/>
        <p:guide orient="horz" pos="3347"/>
        <p:guide orient="horz" pos="4087"/>
        <p:guide pos="2880"/>
        <p:guide pos="295"/>
        <p:guide pos="5486"/>
        <p:guide pos="5264"/>
        <p:guide pos="567"/>
      </p:guideLst>
    </p:cSldViewPr>
  </p:slideViewPr>
  <p:notesTextViewPr>
    <p:cViewPr>
      <p:scale>
        <a:sx n="100" d="100"/>
        <a:sy n="100" d="100"/>
      </p:scale>
      <p:origin x="0" y="0"/>
    </p:cViewPr>
  </p:notesTextViewPr>
  <p:sorterViewPr>
    <p:cViewPr>
      <p:scale>
        <a:sx n="110" d="100"/>
        <a:sy n="110" d="100"/>
      </p:scale>
      <p:origin x="0" y="1410"/>
    </p:cViewPr>
  </p:sorterViewPr>
  <p:notesViewPr>
    <p:cSldViewPr>
      <p:cViewPr varScale="1">
        <p:scale>
          <a:sx n="68" d="100"/>
          <a:sy n="68" d="100"/>
        </p:scale>
        <p:origin x="-2136" y="-96"/>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79750"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t" anchorCtr="0" compatLnSpc="1">
            <a:prstTxWarp prst="textNoShape">
              <a:avLst/>
            </a:prstTxWarp>
          </a:bodyPr>
          <a:lstStyle>
            <a:lvl1pPr defTabSz="941388">
              <a:defRPr sz="1200"/>
            </a:lvl1pPr>
          </a:lstStyle>
          <a:p>
            <a:pPr>
              <a:defRPr/>
            </a:pPr>
            <a:endParaRPr lang="de-DE"/>
          </a:p>
        </p:txBody>
      </p:sp>
      <p:sp>
        <p:nvSpPr>
          <p:cNvPr id="66563" name="Rectangle 3"/>
          <p:cNvSpPr>
            <a:spLocks noGrp="1" noChangeArrowheads="1"/>
          </p:cNvSpPr>
          <p:nvPr>
            <p:ph type="dt" sz="quarter" idx="1"/>
          </p:nvPr>
        </p:nvSpPr>
        <p:spPr bwMode="auto">
          <a:xfrm>
            <a:off x="4017963" y="0"/>
            <a:ext cx="3079750"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t" anchorCtr="0" compatLnSpc="1">
            <a:prstTxWarp prst="textNoShape">
              <a:avLst/>
            </a:prstTxWarp>
          </a:bodyPr>
          <a:lstStyle>
            <a:lvl1pPr algn="r" defTabSz="941388">
              <a:defRPr sz="1200"/>
            </a:lvl1pPr>
          </a:lstStyle>
          <a:p>
            <a:pPr>
              <a:defRPr/>
            </a:pPr>
            <a:endParaRPr lang="de-DE"/>
          </a:p>
        </p:txBody>
      </p:sp>
      <p:sp>
        <p:nvSpPr>
          <p:cNvPr id="66564" name="Rectangle 4"/>
          <p:cNvSpPr>
            <a:spLocks noGrp="1" noChangeArrowheads="1"/>
          </p:cNvSpPr>
          <p:nvPr>
            <p:ph type="ftr" sz="quarter" idx="2"/>
          </p:nvPr>
        </p:nvSpPr>
        <p:spPr bwMode="auto">
          <a:xfrm>
            <a:off x="0" y="9723438"/>
            <a:ext cx="3079750"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b" anchorCtr="0" compatLnSpc="1">
            <a:prstTxWarp prst="textNoShape">
              <a:avLst/>
            </a:prstTxWarp>
          </a:bodyPr>
          <a:lstStyle>
            <a:lvl1pPr defTabSz="941388">
              <a:defRPr sz="1200"/>
            </a:lvl1pPr>
          </a:lstStyle>
          <a:p>
            <a:pPr>
              <a:defRPr/>
            </a:pPr>
            <a:endParaRPr lang="de-DE"/>
          </a:p>
        </p:txBody>
      </p:sp>
      <p:sp>
        <p:nvSpPr>
          <p:cNvPr id="66565" name="Rectangle 5"/>
          <p:cNvSpPr>
            <a:spLocks noGrp="1" noChangeArrowheads="1"/>
          </p:cNvSpPr>
          <p:nvPr>
            <p:ph type="sldNum" sz="quarter" idx="3"/>
          </p:nvPr>
        </p:nvSpPr>
        <p:spPr bwMode="auto">
          <a:xfrm>
            <a:off x="4017963" y="9723438"/>
            <a:ext cx="3079750"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b" anchorCtr="0" compatLnSpc="1">
            <a:prstTxWarp prst="textNoShape">
              <a:avLst/>
            </a:prstTxWarp>
          </a:bodyPr>
          <a:lstStyle>
            <a:lvl1pPr algn="r" defTabSz="941388">
              <a:defRPr sz="1200"/>
            </a:lvl1pPr>
          </a:lstStyle>
          <a:p>
            <a:pPr>
              <a:defRPr/>
            </a:pPr>
            <a:fld id="{574F6B74-1D32-4C66-A569-828EC73DF48E}" type="slidenum">
              <a:rPr lang="de-DE"/>
              <a:pPr>
                <a:defRPr/>
              </a:pPr>
              <a:t>‹Nr.›</a:t>
            </a:fld>
            <a:endParaRPr lang="de-DE"/>
          </a:p>
        </p:txBody>
      </p:sp>
    </p:spTree>
    <p:extLst>
      <p:ext uri="{BB962C8B-B14F-4D97-AF65-F5344CB8AC3E}">
        <p14:creationId xmlns:p14="http://schemas.microsoft.com/office/powerpoint/2010/main" val="2766303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7975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t" anchorCtr="0" compatLnSpc="1">
            <a:prstTxWarp prst="textNoShape">
              <a:avLst/>
            </a:prstTxWarp>
          </a:bodyPr>
          <a:lstStyle>
            <a:lvl1pPr defTabSz="941388">
              <a:defRPr sz="1200">
                <a:latin typeface="Times New Roman" pitchFamily="18" charset="0"/>
              </a:defRPr>
            </a:lvl1pPr>
          </a:lstStyle>
          <a:p>
            <a:pPr>
              <a:defRPr/>
            </a:pPr>
            <a:endParaRPr lang="de-DE"/>
          </a:p>
        </p:txBody>
      </p:sp>
      <p:sp>
        <p:nvSpPr>
          <p:cNvPr id="64515" name="Rectangle 3"/>
          <p:cNvSpPr>
            <a:spLocks noGrp="1" noChangeArrowheads="1"/>
          </p:cNvSpPr>
          <p:nvPr>
            <p:ph type="dt" idx="1"/>
          </p:nvPr>
        </p:nvSpPr>
        <p:spPr bwMode="auto">
          <a:xfrm>
            <a:off x="4019550" y="0"/>
            <a:ext cx="307975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t" anchorCtr="0" compatLnSpc="1">
            <a:prstTxWarp prst="textNoShape">
              <a:avLst/>
            </a:prstTxWarp>
          </a:bodyPr>
          <a:lstStyle>
            <a:lvl1pPr algn="r" defTabSz="941388">
              <a:defRPr sz="1200">
                <a:latin typeface="Times New Roman" pitchFamily="18" charset="0"/>
              </a:defRPr>
            </a:lvl1pPr>
          </a:lstStyle>
          <a:p>
            <a:pPr>
              <a:defRPr/>
            </a:pPr>
            <a:endParaRPr lang="de-DE"/>
          </a:p>
        </p:txBody>
      </p:sp>
      <p:sp>
        <p:nvSpPr>
          <p:cNvPr id="31748" name="Rectangle 4"/>
          <p:cNvSpPr>
            <a:spLocks noGrp="1" noRot="1" noChangeAspect="1" noChangeArrowheads="1" noTextEdit="1"/>
          </p:cNvSpPr>
          <p:nvPr>
            <p:ph type="sldImg" idx="2"/>
          </p:nvPr>
        </p:nvSpPr>
        <p:spPr bwMode="auto">
          <a:xfrm>
            <a:off x="1039813" y="803275"/>
            <a:ext cx="5022850" cy="37671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949325" y="4894263"/>
            <a:ext cx="5200650" cy="456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4518" name="Rectangle 6"/>
          <p:cNvSpPr>
            <a:spLocks noGrp="1" noChangeArrowheads="1"/>
          </p:cNvSpPr>
          <p:nvPr>
            <p:ph type="ftr" sz="quarter" idx="4"/>
          </p:nvPr>
        </p:nvSpPr>
        <p:spPr bwMode="auto">
          <a:xfrm>
            <a:off x="0" y="9704388"/>
            <a:ext cx="30797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b" anchorCtr="0" compatLnSpc="1">
            <a:prstTxWarp prst="textNoShape">
              <a:avLst/>
            </a:prstTxWarp>
          </a:bodyPr>
          <a:lstStyle>
            <a:lvl1pPr defTabSz="941388">
              <a:defRPr sz="1200">
                <a:latin typeface="Times New Roman" pitchFamily="18" charset="0"/>
              </a:defRPr>
            </a:lvl1pPr>
          </a:lstStyle>
          <a:p>
            <a:pPr>
              <a:defRPr/>
            </a:pPr>
            <a:endParaRPr lang="de-DE"/>
          </a:p>
        </p:txBody>
      </p:sp>
      <p:sp>
        <p:nvSpPr>
          <p:cNvPr id="64519" name="Rectangle 7"/>
          <p:cNvSpPr>
            <a:spLocks noGrp="1" noChangeArrowheads="1"/>
          </p:cNvSpPr>
          <p:nvPr>
            <p:ph type="sldNum" sz="quarter" idx="5"/>
          </p:nvPr>
        </p:nvSpPr>
        <p:spPr bwMode="auto">
          <a:xfrm>
            <a:off x="4019550" y="9704388"/>
            <a:ext cx="30797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18" tIns="47160" rIns="94318" bIns="47160" numCol="1" anchor="b" anchorCtr="0" compatLnSpc="1">
            <a:prstTxWarp prst="textNoShape">
              <a:avLst/>
            </a:prstTxWarp>
          </a:bodyPr>
          <a:lstStyle>
            <a:lvl1pPr algn="r" defTabSz="941388">
              <a:defRPr sz="1200">
                <a:latin typeface="Times New Roman" pitchFamily="18" charset="0"/>
              </a:defRPr>
            </a:lvl1pPr>
          </a:lstStyle>
          <a:p>
            <a:pPr>
              <a:defRPr/>
            </a:pPr>
            <a:fld id="{794AD8BD-547B-44B0-95F4-3FDAF593FD4C}" type="slidenum">
              <a:rPr lang="de-DE"/>
              <a:pPr>
                <a:defRPr/>
              </a:pPr>
              <a:t>‹Nr.›</a:t>
            </a:fld>
            <a:endParaRPr lang="de-DE"/>
          </a:p>
        </p:txBody>
      </p:sp>
    </p:spTree>
    <p:extLst>
      <p:ext uri="{BB962C8B-B14F-4D97-AF65-F5344CB8AC3E}">
        <p14:creationId xmlns:p14="http://schemas.microsoft.com/office/powerpoint/2010/main" val="793759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41388" eaLnBrk="0" hangingPunct="0">
              <a:spcBef>
                <a:spcPct val="30000"/>
              </a:spcBef>
              <a:defRPr sz="1200">
                <a:solidFill>
                  <a:schemeClr val="tx1"/>
                </a:solidFill>
                <a:latin typeface="Arial" charset="0"/>
              </a:defRPr>
            </a:lvl1pPr>
            <a:lvl2pPr marL="742950" indent="-285750" defTabSz="941388" eaLnBrk="0" hangingPunct="0">
              <a:spcBef>
                <a:spcPct val="30000"/>
              </a:spcBef>
              <a:defRPr sz="1200">
                <a:solidFill>
                  <a:schemeClr val="tx1"/>
                </a:solidFill>
                <a:latin typeface="Arial" charset="0"/>
              </a:defRPr>
            </a:lvl2pPr>
            <a:lvl3pPr marL="1143000" indent="-228600" defTabSz="941388" eaLnBrk="0" hangingPunct="0">
              <a:spcBef>
                <a:spcPct val="30000"/>
              </a:spcBef>
              <a:defRPr sz="1200">
                <a:solidFill>
                  <a:schemeClr val="tx1"/>
                </a:solidFill>
                <a:latin typeface="Arial" charset="0"/>
              </a:defRPr>
            </a:lvl3pPr>
            <a:lvl4pPr marL="1600200" indent="-228600" defTabSz="941388" eaLnBrk="0" hangingPunct="0">
              <a:spcBef>
                <a:spcPct val="30000"/>
              </a:spcBef>
              <a:defRPr sz="1200">
                <a:solidFill>
                  <a:schemeClr val="tx1"/>
                </a:solidFill>
                <a:latin typeface="Arial" charset="0"/>
              </a:defRPr>
            </a:lvl4pPr>
            <a:lvl5pPr marL="2057400" indent="-228600" defTabSz="941388" eaLnBrk="0" hangingPunct="0">
              <a:spcBef>
                <a:spcPct val="30000"/>
              </a:spcBef>
              <a:defRPr sz="1200">
                <a:solidFill>
                  <a:schemeClr val="tx1"/>
                </a:solidFill>
                <a:latin typeface="Arial" charset="0"/>
              </a:defRPr>
            </a:lvl5pPr>
            <a:lvl6pPr marL="2514600" indent="-228600" defTabSz="941388" eaLnBrk="0" fontAlgn="base" hangingPunct="0">
              <a:spcBef>
                <a:spcPct val="30000"/>
              </a:spcBef>
              <a:spcAft>
                <a:spcPct val="0"/>
              </a:spcAft>
              <a:defRPr sz="1200">
                <a:solidFill>
                  <a:schemeClr val="tx1"/>
                </a:solidFill>
                <a:latin typeface="Arial" charset="0"/>
              </a:defRPr>
            </a:lvl6pPr>
            <a:lvl7pPr marL="2971800" indent="-228600" defTabSz="941388" eaLnBrk="0" fontAlgn="base" hangingPunct="0">
              <a:spcBef>
                <a:spcPct val="30000"/>
              </a:spcBef>
              <a:spcAft>
                <a:spcPct val="0"/>
              </a:spcAft>
              <a:defRPr sz="1200">
                <a:solidFill>
                  <a:schemeClr val="tx1"/>
                </a:solidFill>
                <a:latin typeface="Arial" charset="0"/>
              </a:defRPr>
            </a:lvl7pPr>
            <a:lvl8pPr marL="3429000" indent="-228600" defTabSz="941388" eaLnBrk="0" fontAlgn="base" hangingPunct="0">
              <a:spcBef>
                <a:spcPct val="30000"/>
              </a:spcBef>
              <a:spcAft>
                <a:spcPct val="0"/>
              </a:spcAft>
              <a:defRPr sz="1200">
                <a:solidFill>
                  <a:schemeClr val="tx1"/>
                </a:solidFill>
                <a:latin typeface="Arial" charset="0"/>
              </a:defRPr>
            </a:lvl8pPr>
            <a:lvl9pPr marL="3886200" indent="-228600" defTabSz="941388"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BA5321F-F3E0-4F24-9A10-AF41344EC5D5}" type="slidenum">
              <a:rPr lang="de-DE" altLang="de-DE" smtClean="0">
                <a:latin typeface="Times New Roman" pitchFamily="18" charset="0"/>
              </a:rPr>
              <a:pPr eaLnBrk="1" hangingPunct="1">
                <a:spcBef>
                  <a:spcPct val="0"/>
                </a:spcBef>
              </a:pPr>
              <a:t>1</a:t>
            </a:fld>
            <a:endParaRPr lang="de-DE" altLang="de-DE"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49325" y="4894263"/>
            <a:ext cx="5200650" cy="4568825"/>
          </a:xfrm>
          <a:noFill/>
        </p:spPr>
        <p:txBody>
          <a:bodyPr/>
          <a:lstStyle/>
          <a:p>
            <a:pPr eaLnBrk="1" hangingPunct="1"/>
            <a:endParaRPr lang="de-DE" alt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0" y="339725"/>
            <a:ext cx="66960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sz="3000" smtClean="0">
                <a:solidFill>
                  <a:schemeClr val="bg1"/>
                </a:solidFill>
                <a:latin typeface="Arial Black" pitchFamily="34" charset="0"/>
              </a:rPr>
              <a:t>Deutscher Wetterdienst</a:t>
            </a:r>
          </a:p>
        </p:txBody>
      </p:sp>
      <p:sp>
        <p:nvSpPr>
          <p:cNvPr id="5" name="Line 19"/>
          <p:cNvSpPr>
            <a:spLocks noChangeShapeType="1"/>
          </p:cNvSpPr>
          <p:nvPr userDrawn="1"/>
        </p:nvSpPr>
        <p:spPr bwMode="auto">
          <a:xfrm>
            <a:off x="0" y="908050"/>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 name="Picture 23" descr="cosmoLogo_veryfin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287338"/>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8" descr="Wortbildmarke-und-Claim-positiv-transparent"/>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125" y="142875"/>
            <a:ext cx="2363788"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Rectangle 5"/>
          <p:cNvSpPr>
            <a:spLocks noGrp="1" noChangeArrowheads="1"/>
          </p:cNvSpPr>
          <p:nvPr>
            <p:ph type="ctrTitle"/>
          </p:nvPr>
        </p:nvSpPr>
        <p:spPr>
          <a:xfrm>
            <a:off x="323850" y="2492375"/>
            <a:ext cx="8207375" cy="1871663"/>
          </a:xfrm>
        </p:spPr>
        <p:txBody>
          <a:bodyPr anchor="t"/>
          <a:lstStyle>
            <a:lvl1pPr algn="ctr">
              <a:defRPr>
                <a:solidFill>
                  <a:schemeClr val="tx1"/>
                </a:solidFill>
                <a:latin typeface="Arial Black" pitchFamily="34" charset="0"/>
              </a:defRPr>
            </a:lvl1pPr>
          </a:lstStyle>
          <a:p>
            <a:pPr lvl="0"/>
            <a:r>
              <a:rPr lang="de-DE" noProof="0" smtClean="0"/>
              <a:t>Titelmasterformat bearbeiten</a:t>
            </a:r>
          </a:p>
        </p:txBody>
      </p:sp>
      <p:sp>
        <p:nvSpPr>
          <p:cNvPr id="25612" name="Rectangle 12"/>
          <p:cNvSpPr>
            <a:spLocks noGrp="1" noChangeArrowheads="1"/>
          </p:cNvSpPr>
          <p:nvPr>
            <p:ph type="subTitle" idx="1"/>
          </p:nvPr>
        </p:nvSpPr>
        <p:spPr>
          <a:xfrm>
            <a:off x="323850" y="4797425"/>
            <a:ext cx="8207375" cy="519113"/>
          </a:xfrm>
        </p:spPr>
        <p:txBody>
          <a:bodyPr lIns="91440" tIns="45720" rIns="91440" bIns="45720"/>
          <a:lstStyle>
            <a:lvl1pPr marL="0" indent="0" algn="ctr">
              <a:buFont typeface="Wingdings" pitchFamily="2" charset="2"/>
              <a:buNone/>
              <a:defRPr/>
            </a:lvl1pPr>
          </a:lstStyle>
          <a:p>
            <a:pPr lvl="0"/>
            <a:r>
              <a:rPr lang="de-DE" noProof="0" smtClean="0"/>
              <a:t>Formatvorlage des Untertitelmasters durch Klicken bearbeiten</a:t>
            </a:r>
          </a:p>
        </p:txBody>
      </p:sp>
    </p:spTree>
    <p:extLst>
      <p:ext uri="{BB962C8B-B14F-4D97-AF65-F5344CB8AC3E}">
        <p14:creationId xmlns:p14="http://schemas.microsoft.com/office/powerpoint/2010/main" val="2259446608"/>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5"/>
          <p:cNvSpPr>
            <a:spLocks noGrp="1" noChangeArrowheads="1"/>
          </p:cNvSpPr>
          <p:nvPr>
            <p:ph type="dt" sz="half" idx="10"/>
          </p:nvPr>
        </p:nvSpPr>
        <p:spPr>
          <a:ln/>
        </p:spPr>
        <p:txBody>
          <a:bodyPr/>
          <a:lstStyle>
            <a:lvl1pPr>
              <a:defRPr/>
            </a:lvl1pPr>
          </a:lstStyle>
          <a:p>
            <a:pPr>
              <a:defRPr/>
            </a:pPr>
            <a:fld id="{8F815A7E-0AFD-4960-AF5A-EADD7C36DBF0}" type="datetime1">
              <a:rPr lang="de-DE" smtClean="0"/>
              <a:t>31.08.2018</a:t>
            </a:fld>
            <a:endParaRPr lang="de-DE"/>
          </a:p>
        </p:txBody>
      </p:sp>
      <p:sp>
        <p:nvSpPr>
          <p:cNvPr id="5"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6" name="Rectangle 39"/>
          <p:cNvSpPr>
            <a:spLocks noGrp="1" noChangeArrowheads="1"/>
          </p:cNvSpPr>
          <p:nvPr>
            <p:ph type="sldNum" sz="quarter" idx="12"/>
          </p:nvPr>
        </p:nvSpPr>
        <p:spPr>
          <a:ln/>
        </p:spPr>
        <p:txBody>
          <a:bodyPr/>
          <a:lstStyle>
            <a:lvl1pPr>
              <a:defRPr/>
            </a:lvl1pPr>
          </a:lstStyle>
          <a:p>
            <a:pPr>
              <a:defRPr/>
            </a:pPr>
            <a:fld id="{B7523853-3FDE-4CAF-AC89-E8CF3A075129}" type="slidenum">
              <a:rPr lang="de-DE"/>
              <a:pPr>
                <a:defRPr/>
              </a:pPr>
              <a:t>‹Nr.›</a:t>
            </a:fld>
            <a:endParaRPr lang="de-DE"/>
          </a:p>
        </p:txBody>
      </p:sp>
    </p:spTree>
    <p:extLst>
      <p:ext uri="{BB962C8B-B14F-4D97-AF65-F5344CB8AC3E}">
        <p14:creationId xmlns:p14="http://schemas.microsoft.com/office/powerpoint/2010/main" val="159260340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7813" y="1125538"/>
            <a:ext cx="2058987" cy="48958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46088" y="1125538"/>
            <a:ext cx="6029325" cy="48958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5"/>
          <p:cNvSpPr>
            <a:spLocks noGrp="1" noChangeArrowheads="1"/>
          </p:cNvSpPr>
          <p:nvPr>
            <p:ph type="dt" sz="half" idx="10"/>
          </p:nvPr>
        </p:nvSpPr>
        <p:spPr>
          <a:ln/>
        </p:spPr>
        <p:txBody>
          <a:bodyPr/>
          <a:lstStyle>
            <a:lvl1pPr>
              <a:defRPr/>
            </a:lvl1pPr>
          </a:lstStyle>
          <a:p>
            <a:pPr>
              <a:defRPr/>
            </a:pPr>
            <a:fld id="{87C0EBCA-A040-4BF8-8556-975DD1CA572B}" type="datetime1">
              <a:rPr lang="de-DE" smtClean="0"/>
              <a:t>31.08.2018</a:t>
            </a:fld>
            <a:endParaRPr lang="de-DE"/>
          </a:p>
        </p:txBody>
      </p:sp>
      <p:sp>
        <p:nvSpPr>
          <p:cNvPr id="5"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6" name="Rectangle 39"/>
          <p:cNvSpPr>
            <a:spLocks noGrp="1" noChangeArrowheads="1"/>
          </p:cNvSpPr>
          <p:nvPr>
            <p:ph type="sldNum" sz="quarter" idx="12"/>
          </p:nvPr>
        </p:nvSpPr>
        <p:spPr>
          <a:ln/>
        </p:spPr>
        <p:txBody>
          <a:bodyPr/>
          <a:lstStyle>
            <a:lvl1pPr>
              <a:defRPr/>
            </a:lvl1pPr>
          </a:lstStyle>
          <a:p>
            <a:pPr>
              <a:defRPr/>
            </a:pPr>
            <a:fld id="{EB2E8B46-52BF-42BA-BC4C-3466E9408A6A}" type="slidenum">
              <a:rPr lang="de-DE"/>
              <a:pPr>
                <a:defRPr/>
              </a:pPr>
              <a:t>‹Nr.›</a:t>
            </a:fld>
            <a:endParaRPr lang="de-DE"/>
          </a:p>
        </p:txBody>
      </p:sp>
    </p:spTree>
    <p:extLst>
      <p:ext uri="{BB962C8B-B14F-4D97-AF65-F5344CB8AC3E}">
        <p14:creationId xmlns:p14="http://schemas.microsoft.com/office/powerpoint/2010/main" val="421121786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5"/>
          <p:cNvSpPr>
            <a:spLocks noGrp="1" noChangeArrowheads="1"/>
          </p:cNvSpPr>
          <p:nvPr>
            <p:ph type="dt" sz="half" idx="10"/>
          </p:nvPr>
        </p:nvSpPr>
        <p:spPr>
          <a:ln/>
        </p:spPr>
        <p:txBody>
          <a:bodyPr/>
          <a:lstStyle>
            <a:lvl1pPr>
              <a:defRPr/>
            </a:lvl1pPr>
          </a:lstStyle>
          <a:p>
            <a:pPr>
              <a:defRPr/>
            </a:pPr>
            <a:fld id="{314BE5F5-02E3-4D6F-9686-8BEB552B737F}" type="datetime1">
              <a:rPr lang="de-DE" smtClean="0"/>
              <a:t>31.08.2018</a:t>
            </a:fld>
            <a:r>
              <a:rPr lang="de-DE" smtClean="0"/>
              <a:t>PBPV  </a:t>
            </a:r>
            <a:r>
              <a:rPr lang="de-DE"/>
              <a:t>–  03/2010</a:t>
            </a:r>
          </a:p>
        </p:txBody>
      </p:sp>
    </p:spTree>
    <p:extLst>
      <p:ext uri="{BB962C8B-B14F-4D97-AF65-F5344CB8AC3E}">
        <p14:creationId xmlns:p14="http://schemas.microsoft.com/office/powerpoint/2010/main" val="298234885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fld id="{93FDA30E-AF0A-4CAE-A10F-418C434A974E}" type="datetime1">
              <a:rPr lang="de-DE" smtClean="0"/>
              <a:t>31.08.2018</a:t>
            </a:fld>
            <a:r>
              <a:rPr lang="de-DE" smtClean="0"/>
              <a:t>PBPV  </a:t>
            </a:r>
            <a:r>
              <a:rPr lang="de-DE"/>
              <a:t>–  03/2010</a:t>
            </a:r>
          </a:p>
        </p:txBody>
      </p:sp>
    </p:spTree>
    <p:extLst>
      <p:ext uri="{BB962C8B-B14F-4D97-AF65-F5344CB8AC3E}">
        <p14:creationId xmlns:p14="http://schemas.microsoft.com/office/powerpoint/2010/main" val="337677992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5"/>
          <p:cNvSpPr>
            <a:spLocks noGrp="1" noChangeArrowheads="1"/>
          </p:cNvSpPr>
          <p:nvPr>
            <p:ph type="dt" sz="half" idx="10"/>
          </p:nvPr>
        </p:nvSpPr>
        <p:spPr>
          <a:ln/>
        </p:spPr>
        <p:txBody>
          <a:bodyPr/>
          <a:lstStyle>
            <a:lvl1pPr>
              <a:defRPr/>
            </a:lvl1pPr>
          </a:lstStyle>
          <a:p>
            <a:pPr>
              <a:defRPr/>
            </a:pPr>
            <a:fld id="{FE4BEEB0-B04B-4CE8-9ECF-A68768DABE71}" type="datetime1">
              <a:rPr lang="de-DE" smtClean="0"/>
              <a:t>31.08.2018</a:t>
            </a:fld>
            <a:r>
              <a:rPr lang="de-DE" smtClean="0"/>
              <a:t>PBPV  </a:t>
            </a:r>
            <a:r>
              <a:rPr lang="de-DE"/>
              <a:t>–  03/2010</a:t>
            </a:r>
          </a:p>
        </p:txBody>
      </p:sp>
    </p:spTree>
    <p:extLst>
      <p:ext uri="{BB962C8B-B14F-4D97-AF65-F5344CB8AC3E}">
        <p14:creationId xmlns:p14="http://schemas.microsoft.com/office/powerpoint/2010/main" val="66926992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2133600"/>
            <a:ext cx="403860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2133600"/>
            <a:ext cx="403860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dt" sz="half" idx="10"/>
          </p:nvPr>
        </p:nvSpPr>
        <p:spPr>
          <a:ln/>
        </p:spPr>
        <p:txBody>
          <a:bodyPr/>
          <a:lstStyle>
            <a:lvl1pPr>
              <a:defRPr/>
            </a:lvl1pPr>
          </a:lstStyle>
          <a:p>
            <a:pPr>
              <a:defRPr/>
            </a:pPr>
            <a:fld id="{C10ECF01-5A45-40CB-918A-6497C5E452EA}" type="datetime1">
              <a:rPr lang="de-DE" smtClean="0"/>
              <a:t>31.08.2018</a:t>
            </a:fld>
            <a:r>
              <a:rPr lang="de-DE" smtClean="0"/>
              <a:t>PBPV  </a:t>
            </a:r>
            <a:r>
              <a:rPr lang="de-DE"/>
              <a:t>–  03/2010</a:t>
            </a:r>
          </a:p>
        </p:txBody>
      </p:sp>
    </p:spTree>
    <p:extLst>
      <p:ext uri="{BB962C8B-B14F-4D97-AF65-F5344CB8AC3E}">
        <p14:creationId xmlns:p14="http://schemas.microsoft.com/office/powerpoint/2010/main" val="108233340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dt" sz="half" idx="10"/>
          </p:nvPr>
        </p:nvSpPr>
        <p:spPr>
          <a:ln/>
        </p:spPr>
        <p:txBody>
          <a:bodyPr/>
          <a:lstStyle>
            <a:lvl1pPr>
              <a:defRPr/>
            </a:lvl1pPr>
          </a:lstStyle>
          <a:p>
            <a:pPr>
              <a:defRPr/>
            </a:pPr>
            <a:fld id="{7BE6BBE9-E258-4930-81E3-ECFD1E2232C8}" type="datetime1">
              <a:rPr lang="de-DE" smtClean="0"/>
              <a:t>31.08.2018</a:t>
            </a:fld>
            <a:r>
              <a:rPr lang="de-DE" smtClean="0"/>
              <a:t>PBPV  </a:t>
            </a:r>
            <a:r>
              <a:rPr lang="de-DE"/>
              <a:t>–  03/2010</a:t>
            </a:r>
          </a:p>
        </p:txBody>
      </p:sp>
    </p:spTree>
    <p:extLst>
      <p:ext uri="{BB962C8B-B14F-4D97-AF65-F5344CB8AC3E}">
        <p14:creationId xmlns:p14="http://schemas.microsoft.com/office/powerpoint/2010/main" val="262944268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dt" sz="half" idx="10"/>
          </p:nvPr>
        </p:nvSpPr>
        <p:spPr>
          <a:ln/>
        </p:spPr>
        <p:txBody>
          <a:bodyPr/>
          <a:lstStyle>
            <a:lvl1pPr>
              <a:defRPr/>
            </a:lvl1pPr>
          </a:lstStyle>
          <a:p>
            <a:pPr>
              <a:defRPr/>
            </a:pPr>
            <a:fld id="{DBBA4FBD-C5ED-435D-A541-D5712C9D7E91}" type="datetime1">
              <a:rPr lang="de-DE" smtClean="0"/>
              <a:t>31.08.2018</a:t>
            </a:fld>
            <a:r>
              <a:rPr lang="de-DE" smtClean="0"/>
              <a:t>PBPV  </a:t>
            </a:r>
            <a:r>
              <a:rPr lang="de-DE"/>
              <a:t>–  03/2010</a:t>
            </a:r>
          </a:p>
        </p:txBody>
      </p:sp>
    </p:spTree>
    <p:extLst>
      <p:ext uri="{BB962C8B-B14F-4D97-AF65-F5344CB8AC3E}">
        <p14:creationId xmlns:p14="http://schemas.microsoft.com/office/powerpoint/2010/main" val="101664325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6BC85A21-D740-4306-949D-79E843555A61}" type="datetime1">
              <a:rPr lang="de-DE" smtClean="0"/>
              <a:t>31.08.2018</a:t>
            </a:fld>
            <a:r>
              <a:rPr lang="de-DE" smtClean="0"/>
              <a:t>PBPV  </a:t>
            </a:r>
            <a:r>
              <a:rPr lang="de-DE"/>
              <a:t>–  03/2010</a:t>
            </a:r>
          </a:p>
        </p:txBody>
      </p:sp>
    </p:spTree>
    <p:extLst>
      <p:ext uri="{BB962C8B-B14F-4D97-AF65-F5344CB8AC3E}">
        <p14:creationId xmlns:p14="http://schemas.microsoft.com/office/powerpoint/2010/main" val="336650723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ln/>
        </p:spPr>
        <p:txBody>
          <a:bodyPr/>
          <a:lstStyle>
            <a:lvl1pPr>
              <a:defRPr/>
            </a:lvl1pPr>
          </a:lstStyle>
          <a:p>
            <a:pPr>
              <a:defRPr/>
            </a:pPr>
            <a:fld id="{DA141745-CD92-4C18-BB2B-50C69A7A1A3F}" type="datetime1">
              <a:rPr lang="de-DE" smtClean="0"/>
              <a:t>31.08.2018</a:t>
            </a:fld>
            <a:r>
              <a:rPr lang="de-DE" smtClean="0"/>
              <a:t>PBPV  </a:t>
            </a:r>
            <a:r>
              <a:rPr lang="de-DE"/>
              <a:t>–  03/2010</a:t>
            </a:r>
          </a:p>
        </p:txBody>
      </p:sp>
    </p:spTree>
    <p:extLst>
      <p:ext uri="{BB962C8B-B14F-4D97-AF65-F5344CB8AC3E}">
        <p14:creationId xmlns:p14="http://schemas.microsoft.com/office/powerpoint/2010/main" val="24345445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5"/>
          <p:cNvSpPr>
            <a:spLocks noGrp="1" noChangeArrowheads="1"/>
          </p:cNvSpPr>
          <p:nvPr>
            <p:ph type="dt" sz="half" idx="10"/>
          </p:nvPr>
        </p:nvSpPr>
        <p:spPr>
          <a:xfrm>
            <a:off x="1042988" y="6516000"/>
            <a:ext cx="1511300" cy="207962"/>
          </a:xfrm>
        </p:spPr>
        <p:txBody>
          <a:bodyPr/>
          <a:lstStyle>
            <a:lvl1pPr>
              <a:defRPr/>
            </a:lvl1pPr>
          </a:lstStyle>
          <a:p>
            <a:pPr>
              <a:defRPr/>
            </a:pPr>
            <a:fld id="{278E236C-DCCA-4410-82DD-284BF6707C39}" type="datetime1">
              <a:rPr lang="de-DE" smtClean="0"/>
              <a:t>31.08.2018</a:t>
            </a:fld>
            <a:endParaRPr lang="de-DE"/>
          </a:p>
        </p:txBody>
      </p:sp>
      <p:sp>
        <p:nvSpPr>
          <p:cNvPr id="5" name="Rectangle 38"/>
          <p:cNvSpPr>
            <a:spLocks noGrp="1" noChangeArrowheads="1"/>
          </p:cNvSpPr>
          <p:nvPr>
            <p:ph type="ftr" sz="quarter" idx="11"/>
          </p:nvPr>
        </p:nvSpPr>
        <p:spPr>
          <a:xfrm>
            <a:off x="2627313" y="6516000"/>
            <a:ext cx="3960812" cy="217488"/>
          </a:xfrm>
        </p:spPr>
        <p:txBody>
          <a:bodyPr/>
          <a:lstStyle>
            <a:lvl1pPr>
              <a:defRPr/>
            </a:lvl1pPr>
          </a:lstStyle>
          <a:p>
            <a:pPr>
              <a:defRPr/>
            </a:pPr>
            <a:r>
              <a:rPr lang="en-US" smtClean="0"/>
              <a:t>COSMO General Meeting 2018, St. Petersburg, Russia</a:t>
            </a:r>
            <a:endParaRPr lang="de-DE"/>
          </a:p>
        </p:txBody>
      </p:sp>
      <p:sp>
        <p:nvSpPr>
          <p:cNvPr id="6" name="Rectangle 39"/>
          <p:cNvSpPr>
            <a:spLocks noGrp="1" noChangeArrowheads="1"/>
          </p:cNvSpPr>
          <p:nvPr>
            <p:ph type="sldNum" sz="quarter" idx="12"/>
          </p:nvPr>
        </p:nvSpPr>
        <p:spPr/>
        <p:txBody>
          <a:bodyPr/>
          <a:lstStyle>
            <a:lvl1pPr>
              <a:defRPr/>
            </a:lvl1pPr>
          </a:lstStyle>
          <a:p>
            <a:pPr>
              <a:defRPr/>
            </a:pPr>
            <a:fld id="{72EB4686-4644-471E-9375-12B57D8E2B20}" type="slidenum">
              <a:rPr lang="de-DE"/>
              <a:pPr>
                <a:defRPr/>
              </a:pPr>
              <a:t>‹Nr.›</a:t>
            </a:fld>
            <a:endParaRPr lang="de-DE"/>
          </a:p>
        </p:txBody>
      </p:sp>
    </p:spTree>
    <p:extLst>
      <p:ext uri="{BB962C8B-B14F-4D97-AF65-F5344CB8AC3E}">
        <p14:creationId xmlns:p14="http://schemas.microsoft.com/office/powerpoint/2010/main" val="2131391820"/>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ln/>
        </p:spPr>
        <p:txBody>
          <a:bodyPr/>
          <a:lstStyle>
            <a:lvl1pPr>
              <a:defRPr/>
            </a:lvl1pPr>
          </a:lstStyle>
          <a:p>
            <a:pPr>
              <a:defRPr/>
            </a:pPr>
            <a:fld id="{5FD8EE90-444E-4B9F-B806-D65E1D944A9A}" type="datetime1">
              <a:rPr lang="de-DE" smtClean="0"/>
              <a:t>31.08.2018</a:t>
            </a:fld>
            <a:r>
              <a:rPr lang="de-DE" smtClean="0"/>
              <a:t>PBPV  </a:t>
            </a:r>
            <a:r>
              <a:rPr lang="de-DE"/>
              <a:t>–  03/2010</a:t>
            </a:r>
          </a:p>
        </p:txBody>
      </p:sp>
    </p:spTree>
    <p:extLst>
      <p:ext uri="{BB962C8B-B14F-4D97-AF65-F5344CB8AC3E}">
        <p14:creationId xmlns:p14="http://schemas.microsoft.com/office/powerpoint/2010/main" val="367436393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fld id="{354367DB-2D8E-453B-8BF0-6278055AD94F}" type="datetime1">
              <a:rPr lang="de-DE" smtClean="0"/>
              <a:t>31.08.2018</a:t>
            </a:fld>
            <a:r>
              <a:rPr lang="de-DE" smtClean="0"/>
              <a:t>PBPV  </a:t>
            </a:r>
            <a:r>
              <a:rPr lang="de-DE"/>
              <a:t>–  03/2010</a:t>
            </a:r>
          </a:p>
        </p:txBody>
      </p:sp>
    </p:spTree>
    <p:extLst>
      <p:ext uri="{BB962C8B-B14F-4D97-AF65-F5344CB8AC3E}">
        <p14:creationId xmlns:p14="http://schemas.microsoft.com/office/powerpoint/2010/main" val="30742535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7813" y="1412875"/>
            <a:ext cx="2058987" cy="49688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46088" y="1412875"/>
            <a:ext cx="6029325" cy="49688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fld id="{70DA2E94-D2A9-4865-A704-58E4B3134BD4}" type="datetime1">
              <a:rPr lang="de-DE" smtClean="0"/>
              <a:t>31.08.2018</a:t>
            </a:fld>
            <a:r>
              <a:rPr lang="de-DE" smtClean="0"/>
              <a:t>PBPV  </a:t>
            </a:r>
            <a:r>
              <a:rPr lang="de-DE"/>
              <a:t>–  03/2010</a:t>
            </a:r>
          </a:p>
        </p:txBody>
      </p:sp>
    </p:spTree>
    <p:extLst>
      <p:ext uri="{BB962C8B-B14F-4D97-AF65-F5344CB8AC3E}">
        <p14:creationId xmlns:p14="http://schemas.microsoft.com/office/powerpoint/2010/main" val="402759357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22168322-3F8E-423F-83DD-5F51A73A392F}" type="datetime1">
              <a:rPr lang="de-DE" smtClean="0"/>
              <a:t>31.08.2018</a:t>
            </a:fld>
            <a:r>
              <a:rPr lang="de-DE" smtClean="0"/>
              <a:t>PBPV  </a:t>
            </a:r>
            <a:r>
              <a:rPr lang="de-DE"/>
              <a:t>–  03/2010</a:t>
            </a:r>
          </a:p>
        </p:txBody>
      </p:sp>
    </p:spTree>
    <p:extLst>
      <p:ext uri="{BB962C8B-B14F-4D97-AF65-F5344CB8AC3E}">
        <p14:creationId xmlns:p14="http://schemas.microsoft.com/office/powerpoint/2010/main" val="4079405341"/>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9D7348C6-9E84-4F4D-BA96-CC0805F5072F}" type="datetime1">
              <a:rPr lang="de-DE" smtClean="0"/>
              <a:t>31.08.2018</a:t>
            </a:fld>
            <a:r>
              <a:rPr lang="de-DE" smtClean="0"/>
              <a:t>PBPV  </a:t>
            </a:r>
            <a:r>
              <a:rPr lang="de-DE"/>
              <a:t>–  03/2010</a:t>
            </a:r>
          </a:p>
        </p:txBody>
      </p:sp>
    </p:spTree>
    <p:extLst>
      <p:ext uri="{BB962C8B-B14F-4D97-AF65-F5344CB8AC3E}">
        <p14:creationId xmlns:p14="http://schemas.microsoft.com/office/powerpoint/2010/main" val="1966190440"/>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C1303A12-E9EB-4A48-8B58-5A1924ACF67E}" type="datetime1">
              <a:rPr lang="de-DE" smtClean="0"/>
              <a:t>31.08.2018</a:t>
            </a:fld>
            <a:r>
              <a:rPr lang="de-DE" smtClean="0"/>
              <a:t>PBPV  </a:t>
            </a:r>
            <a:r>
              <a:rPr lang="de-DE"/>
              <a:t>–  03/2010</a:t>
            </a:r>
          </a:p>
        </p:txBody>
      </p:sp>
    </p:spTree>
    <p:extLst>
      <p:ext uri="{BB962C8B-B14F-4D97-AF65-F5344CB8AC3E}">
        <p14:creationId xmlns:p14="http://schemas.microsoft.com/office/powerpoint/2010/main" val="3419695622"/>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2133600"/>
            <a:ext cx="403860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2133600"/>
            <a:ext cx="403860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B911561B-437E-472B-BD6C-533DF9A7EC5C}" type="datetime1">
              <a:rPr lang="de-DE" smtClean="0"/>
              <a:t>31.08.2018</a:t>
            </a:fld>
            <a:r>
              <a:rPr lang="de-DE" smtClean="0"/>
              <a:t>PBPV  </a:t>
            </a:r>
            <a:r>
              <a:rPr lang="de-DE"/>
              <a:t>–  03/2010</a:t>
            </a:r>
          </a:p>
        </p:txBody>
      </p:sp>
    </p:spTree>
    <p:extLst>
      <p:ext uri="{BB962C8B-B14F-4D97-AF65-F5344CB8AC3E}">
        <p14:creationId xmlns:p14="http://schemas.microsoft.com/office/powerpoint/2010/main" val="318240055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A483B613-41C9-4992-B257-777D82D83E0E}" type="datetime1">
              <a:rPr lang="de-DE" smtClean="0"/>
              <a:t>31.08.2018</a:t>
            </a:fld>
            <a:r>
              <a:rPr lang="de-DE" smtClean="0"/>
              <a:t>PBPV  </a:t>
            </a:r>
            <a:r>
              <a:rPr lang="de-DE"/>
              <a:t>–  03/2010</a:t>
            </a:r>
          </a:p>
        </p:txBody>
      </p:sp>
    </p:spTree>
    <p:extLst>
      <p:ext uri="{BB962C8B-B14F-4D97-AF65-F5344CB8AC3E}">
        <p14:creationId xmlns:p14="http://schemas.microsoft.com/office/powerpoint/2010/main" val="358113551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33506589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48141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576" y="2924944"/>
            <a:ext cx="7772400" cy="1362075"/>
          </a:xfrm>
        </p:spPr>
        <p:txBody>
          <a:bodyPr anchor="t"/>
          <a:lstStyle>
            <a:lvl1pPr algn="ctr">
              <a:defRPr sz="4000" b="1" cap="none" baseline="0"/>
            </a:lvl1pPr>
          </a:lstStyle>
          <a:p>
            <a:r>
              <a:rPr lang="de-DE" dirty="0" smtClean="0"/>
              <a:t>Titelmasterformat durch Klicken bearbeiten</a:t>
            </a:r>
            <a:endParaRPr lang="de-DE" dirty="0"/>
          </a:p>
        </p:txBody>
      </p:sp>
      <p:sp>
        <p:nvSpPr>
          <p:cNvPr id="3" name="Rectangle 35"/>
          <p:cNvSpPr>
            <a:spLocks noGrp="1" noChangeArrowheads="1"/>
          </p:cNvSpPr>
          <p:nvPr>
            <p:ph type="dt" sz="half" idx="10"/>
          </p:nvPr>
        </p:nvSpPr>
        <p:spPr>
          <a:xfrm>
            <a:off x="1042988" y="6516000"/>
            <a:ext cx="1511300" cy="207962"/>
          </a:xfrm>
          <a:ln/>
        </p:spPr>
        <p:txBody>
          <a:bodyPr/>
          <a:lstStyle>
            <a:lvl1pPr>
              <a:defRPr/>
            </a:lvl1pPr>
          </a:lstStyle>
          <a:p>
            <a:pPr>
              <a:defRPr/>
            </a:pPr>
            <a:fld id="{326865A6-DD72-4DDF-9A5E-0FDD0C3F3EBB}" type="datetime1">
              <a:rPr lang="de-DE" smtClean="0"/>
              <a:t>31.08.2018</a:t>
            </a:fld>
            <a:endParaRPr lang="de-DE"/>
          </a:p>
        </p:txBody>
      </p:sp>
      <p:sp>
        <p:nvSpPr>
          <p:cNvPr id="4" name="Rectangle 38"/>
          <p:cNvSpPr>
            <a:spLocks noGrp="1" noChangeArrowheads="1"/>
          </p:cNvSpPr>
          <p:nvPr>
            <p:ph type="ftr" sz="quarter" idx="11"/>
          </p:nvPr>
        </p:nvSpPr>
        <p:spPr>
          <a:xfrm>
            <a:off x="2628000" y="6516000"/>
            <a:ext cx="3960000" cy="216000"/>
          </a:xfrm>
          <a:ln/>
        </p:spPr>
        <p:txBody>
          <a:bodyPr/>
          <a:lstStyle>
            <a:lvl1pPr>
              <a:defRPr/>
            </a:lvl1pPr>
          </a:lstStyle>
          <a:p>
            <a:pPr>
              <a:defRPr/>
            </a:pPr>
            <a:r>
              <a:rPr lang="en-US" smtClean="0"/>
              <a:t>COSMO General Meeting 2018, St. Petersburg, Russia</a:t>
            </a:r>
            <a:endParaRPr lang="de-DE"/>
          </a:p>
        </p:txBody>
      </p:sp>
      <p:sp>
        <p:nvSpPr>
          <p:cNvPr id="5" name="Rectangle 39"/>
          <p:cNvSpPr>
            <a:spLocks noGrp="1" noChangeArrowheads="1"/>
          </p:cNvSpPr>
          <p:nvPr>
            <p:ph type="sldNum" sz="quarter" idx="12"/>
          </p:nvPr>
        </p:nvSpPr>
        <p:spPr>
          <a:ln/>
        </p:spPr>
        <p:txBody>
          <a:bodyPr/>
          <a:lstStyle>
            <a:lvl1pPr>
              <a:defRPr/>
            </a:lvl1pPr>
          </a:lstStyle>
          <a:p>
            <a:pPr>
              <a:defRPr/>
            </a:pPr>
            <a:fld id="{4074B63A-957D-45FF-9F4F-33D8948D54DB}" type="slidenum">
              <a:rPr lang="de-DE"/>
              <a:pPr>
                <a:defRPr/>
              </a:pPr>
              <a:t>‹Nr.›</a:t>
            </a:fld>
            <a:endParaRPr lang="de-DE"/>
          </a:p>
        </p:txBody>
      </p:sp>
    </p:spTree>
    <p:extLst>
      <p:ext uri="{BB962C8B-B14F-4D97-AF65-F5344CB8AC3E}">
        <p14:creationId xmlns:p14="http://schemas.microsoft.com/office/powerpoint/2010/main" val="1821858449"/>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0C54D6DC-CF01-46EE-B46B-005957482EDD}" type="datetime1">
              <a:rPr lang="de-DE" smtClean="0"/>
              <a:t>31.08.2018</a:t>
            </a:fld>
            <a:r>
              <a:rPr lang="de-DE" smtClean="0"/>
              <a:t>PBPV  </a:t>
            </a:r>
            <a:r>
              <a:rPr lang="de-DE"/>
              <a:t>–  03/2010</a:t>
            </a:r>
          </a:p>
        </p:txBody>
      </p:sp>
    </p:spTree>
    <p:extLst>
      <p:ext uri="{BB962C8B-B14F-4D97-AF65-F5344CB8AC3E}">
        <p14:creationId xmlns:p14="http://schemas.microsoft.com/office/powerpoint/2010/main" val="2353592423"/>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0BF146CD-40BC-422A-BD6F-E2A278B1FD31}" type="datetime1">
              <a:rPr lang="de-DE" smtClean="0"/>
              <a:t>31.08.2018</a:t>
            </a:fld>
            <a:r>
              <a:rPr lang="de-DE" smtClean="0"/>
              <a:t>PBPV  </a:t>
            </a:r>
            <a:r>
              <a:rPr lang="de-DE"/>
              <a:t>–  03/2010</a:t>
            </a:r>
          </a:p>
        </p:txBody>
      </p:sp>
    </p:spTree>
    <p:extLst>
      <p:ext uri="{BB962C8B-B14F-4D97-AF65-F5344CB8AC3E}">
        <p14:creationId xmlns:p14="http://schemas.microsoft.com/office/powerpoint/2010/main" val="219198887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87F9C413-8ABD-40C0-AD79-7765522A9E82}" type="datetime1">
              <a:rPr lang="de-DE" smtClean="0"/>
              <a:t>31.08.2018</a:t>
            </a:fld>
            <a:r>
              <a:rPr lang="de-DE" smtClean="0"/>
              <a:t>PBPV  </a:t>
            </a:r>
            <a:r>
              <a:rPr lang="de-DE"/>
              <a:t>–  03/2010</a:t>
            </a:r>
          </a:p>
        </p:txBody>
      </p:sp>
    </p:spTree>
    <p:extLst>
      <p:ext uri="{BB962C8B-B14F-4D97-AF65-F5344CB8AC3E}">
        <p14:creationId xmlns:p14="http://schemas.microsoft.com/office/powerpoint/2010/main" val="92114580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7813" y="1412875"/>
            <a:ext cx="2058987" cy="49688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46088" y="1412875"/>
            <a:ext cx="6029325" cy="49688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xfrm>
            <a:off x="468313" y="6581775"/>
            <a:ext cx="1816100" cy="207963"/>
          </a:xfrm>
          <a:prstGeom prst="rect">
            <a:avLst/>
          </a:prstGeom>
        </p:spPr>
        <p:txBody>
          <a:bodyPr/>
          <a:lstStyle>
            <a:lvl1pPr>
              <a:defRPr/>
            </a:lvl1pPr>
          </a:lstStyle>
          <a:p>
            <a:pPr>
              <a:defRPr/>
            </a:pPr>
            <a:fld id="{8B888614-320F-4893-8EA9-1224AEF919F7}" type="datetime1">
              <a:rPr lang="de-DE" smtClean="0"/>
              <a:t>31.08.2018</a:t>
            </a:fld>
            <a:r>
              <a:rPr lang="de-DE" smtClean="0"/>
              <a:t>PBPV  </a:t>
            </a:r>
            <a:r>
              <a:rPr lang="de-DE"/>
              <a:t>–  03/2010</a:t>
            </a:r>
          </a:p>
        </p:txBody>
      </p:sp>
    </p:spTree>
    <p:extLst>
      <p:ext uri="{BB962C8B-B14F-4D97-AF65-F5344CB8AC3E}">
        <p14:creationId xmlns:p14="http://schemas.microsoft.com/office/powerpoint/2010/main" val="224478853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73238"/>
            <a:ext cx="4038600" cy="4248150"/>
          </a:xfrm>
        </p:spPr>
        <p:txBody>
          <a:bodyPr/>
          <a:lstStyle>
            <a:lvl1pPr>
              <a:defRPr sz="18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773238"/>
            <a:ext cx="4038600" cy="4248150"/>
          </a:xfrm>
        </p:spPr>
        <p:txBody>
          <a:bodyPr/>
          <a:lstStyle>
            <a:lvl1pPr>
              <a:defRPr sz="18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Rectangle 35"/>
          <p:cNvSpPr>
            <a:spLocks noGrp="1" noChangeArrowheads="1"/>
          </p:cNvSpPr>
          <p:nvPr>
            <p:ph type="dt" sz="half" idx="10"/>
          </p:nvPr>
        </p:nvSpPr>
        <p:spPr>
          <a:xfrm>
            <a:off x="1042988" y="6516000"/>
            <a:ext cx="1511300" cy="207962"/>
          </a:xfrm>
          <a:ln/>
        </p:spPr>
        <p:txBody>
          <a:bodyPr/>
          <a:lstStyle>
            <a:lvl1pPr>
              <a:defRPr/>
            </a:lvl1pPr>
          </a:lstStyle>
          <a:p>
            <a:pPr>
              <a:defRPr/>
            </a:pPr>
            <a:fld id="{8624D52F-6D1E-4BFA-ABDB-762671B85A84}" type="datetime1">
              <a:rPr lang="de-DE" smtClean="0"/>
              <a:t>31.08.2018</a:t>
            </a:fld>
            <a:endParaRPr lang="de-DE"/>
          </a:p>
        </p:txBody>
      </p:sp>
      <p:sp>
        <p:nvSpPr>
          <p:cNvPr id="6" name="Rectangle 38"/>
          <p:cNvSpPr>
            <a:spLocks noGrp="1" noChangeArrowheads="1"/>
          </p:cNvSpPr>
          <p:nvPr>
            <p:ph type="ftr" sz="quarter" idx="11"/>
          </p:nvPr>
        </p:nvSpPr>
        <p:spPr>
          <a:xfrm>
            <a:off x="2628000" y="6516000"/>
            <a:ext cx="3960000" cy="216000"/>
          </a:xfrm>
          <a:ln/>
        </p:spPr>
        <p:txBody>
          <a:bodyPr/>
          <a:lstStyle>
            <a:lvl1pPr>
              <a:defRPr/>
            </a:lvl1pPr>
          </a:lstStyle>
          <a:p>
            <a:pPr>
              <a:defRPr/>
            </a:pPr>
            <a:r>
              <a:rPr lang="en-US" smtClean="0"/>
              <a:t>COSMO General Meeting 2018, St. Petersburg, Russia</a:t>
            </a:r>
            <a:endParaRPr lang="de-DE"/>
          </a:p>
        </p:txBody>
      </p:sp>
      <p:sp>
        <p:nvSpPr>
          <p:cNvPr id="7" name="Rectangle 39"/>
          <p:cNvSpPr>
            <a:spLocks noGrp="1" noChangeArrowheads="1"/>
          </p:cNvSpPr>
          <p:nvPr>
            <p:ph type="sldNum" sz="quarter" idx="12"/>
          </p:nvPr>
        </p:nvSpPr>
        <p:spPr>
          <a:ln/>
        </p:spPr>
        <p:txBody>
          <a:bodyPr/>
          <a:lstStyle>
            <a:lvl1pPr>
              <a:defRPr/>
            </a:lvl1pPr>
          </a:lstStyle>
          <a:p>
            <a:pPr>
              <a:defRPr/>
            </a:pPr>
            <a:fld id="{1C707A09-F0C8-410D-9C9F-DB93FB5DC113}" type="slidenum">
              <a:rPr lang="de-DE"/>
              <a:pPr>
                <a:defRPr/>
              </a:pPr>
              <a:t>‹Nr.›</a:t>
            </a:fld>
            <a:endParaRPr lang="de-DE"/>
          </a:p>
        </p:txBody>
      </p:sp>
    </p:spTree>
    <p:extLst>
      <p:ext uri="{BB962C8B-B14F-4D97-AF65-F5344CB8AC3E}">
        <p14:creationId xmlns:p14="http://schemas.microsoft.com/office/powerpoint/2010/main" val="2607821897"/>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35"/>
          <p:cNvSpPr>
            <a:spLocks noGrp="1" noChangeArrowheads="1"/>
          </p:cNvSpPr>
          <p:nvPr>
            <p:ph type="dt" sz="half" idx="10"/>
          </p:nvPr>
        </p:nvSpPr>
        <p:spPr>
          <a:ln/>
        </p:spPr>
        <p:txBody>
          <a:bodyPr/>
          <a:lstStyle>
            <a:lvl1pPr>
              <a:defRPr/>
            </a:lvl1pPr>
          </a:lstStyle>
          <a:p>
            <a:pPr>
              <a:defRPr/>
            </a:pPr>
            <a:fld id="{15642374-0DDF-4C62-B393-199C9C472805}" type="datetime1">
              <a:rPr lang="de-DE" smtClean="0"/>
              <a:t>31.08.2018</a:t>
            </a:fld>
            <a:endParaRPr lang="de-DE"/>
          </a:p>
        </p:txBody>
      </p:sp>
      <p:sp>
        <p:nvSpPr>
          <p:cNvPr id="4"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5" name="Rectangle 39"/>
          <p:cNvSpPr>
            <a:spLocks noGrp="1" noChangeArrowheads="1"/>
          </p:cNvSpPr>
          <p:nvPr>
            <p:ph type="sldNum" sz="quarter" idx="12"/>
          </p:nvPr>
        </p:nvSpPr>
        <p:spPr>
          <a:ln/>
        </p:spPr>
        <p:txBody>
          <a:bodyPr/>
          <a:lstStyle>
            <a:lvl1pPr>
              <a:defRPr/>
            </a:lvl1pPr>
          </a:lstStyle>
          <a:p>
            <a:pPr>
              <a:defRPr/>
            </a:pPr>
            <a:fld id="{7EBDE847-6A60-4B14-8561-F9D53AAC39B1}" type="slidenum">
              <a:rPr lang="de-DE"/>
              <a:pPr>
                <a:defRPr/>
              </a:pPr>
              <a:t>‹Nr.›</a:t>
            </a:fld>
            <a:endParaRPr lang="de-DE"/>
          </a:p>
        </p:txBody>
      </p:sp>
    </p:spTree>
    <p:extLst>
      <p:ext uri="{BB962C8B-B14F-4D97-AF65-F5344CB8AC3E}">
        <p14:creationId xmlns:p14="http://schemas.microsoft.com/office/powerpoint/2010/main" val="1455480633"/>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pPr>
              <a:defRPr/>
            </a:pPr>
            <a:fld id="{06A97FBD-3DDE-4493-92D6-CBABAFD107A2}" type="datetime1">
              <a:rPr lang="de-DE" smtClean="0"/>
              <a:t>31.08.2018</a:t>
            </a:fld>
            <a:endParaRPr lang="de-DE"/>
          </a:p>
        </p:txBody>
      </p:sp>
      <p:sp>
        <p:nvSpPr>
          <p:cNvPr id="3"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4" name="Rectangle 39"/>
          <p:cNvSpPr>
            <a:spLocks noGrp="1" noChangeArrowheads="1"/>
          </p:cNvSpPr>
          <p:nvPr>
            <p:ph type="sldNum" sz="quarter" idx="12"/>
          </p:nvPr>
        </p:nvSpPr>
        <p:spPr>
          <a:ln/>
        </p:spPr>
        <p:txBody>
          <a:bodyPr/>
          <a:lstStyle>
            <a:lvl1pPr>
              <a:defRPr/>
            </a:lvl1pPr>
          </a:lstStyle>
          <a:p>
            <a:pPr>
              <a:defRPr/>
            </a:pPr>
            <a:fld id="{8807F1F0-2724-4E6D-8265-2079DCBA4667}" type="slidenum">
              <a:rPr lang="de-DE"/>
              <a:pPr>
                <a:defRPr/>
              </a:pPr>
              <a:t>‹Nr.›</a:t>
            </a:fld>
            <a:endParaRPr lang="de-DE"/>
          </a:p>
        </p:txBody>
      </p:sp>
    </p:spTree>
    <p:extLst>
      <p:ext uri="{BB962C8B-B14F-4D97-AF65-F5344CB8AC3E}">
        <p14:creationId xmlns:p14="http://schemas.microsoft.com/office/powerpoint/2010/main" val="1637854910"/>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35"/>
          <p:cNvSpPr>
            <a:spLocks noGrp="1" noChangeArrowheads="1"/>
          </p:cNvSpPr>
          <p:nvPr>
            <p:ph type="dt" sz="half" idx="10"/>
          </p:nvPr>
        </p:nvSpPr>
        <p:spPr>
          <a:ln/>
        </p:spPr>
        <p:txBody>
          <a:bodyPr/>
          <a:lstStyle>
            <a:lvl1pPr>
              <a:defRPr/>
            </a:lvl1pPr>
          </a:lstStyle>
          <a:p>
            <a:pPr>
              <a:defRPr/>
            </a:pPr>
            <a:fld id="{2EB9C6A8-A58B-47A4-A340-E6AFD7BBC988}" type="datetime1">
              <a:rPr lang="de-DE" smtClean="0"/>
              <a:t>31.08.2018</a:t>
            </a:fld>
            <a:endParaRPr lang="de-DE"/>
          </a:p>
        </p:txBody>
      </p:sp>
      <p:sp>
        <p:nvSpPr>
          <p:cNvPr id="6"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7" name="Rectangle 39"/>
          <p:cNvSpPr>
            <a:spLocks noGrp="1" noChangeArrowheads="1"/>
          </p:cNvSpPr>
          <p:nvPr>
            <p:ph type="sldNum" sz="quarter" idx="12"/>
          </p:nvPr>
        </p:nvSpPr>
        <p:spPr>
          <a:ln/>
        </p:spPr>
        <p:txBody>
          <a:bodyPr/>
          <a:lstStyle>
            <a:lvl1pPr>
              <a:defRPr/>
            </a:lvl1pPr>
          </a:lstStyle>
          <a:p>
            <a:pPr>
              <a:defRPr/>
            </a:pPr>
            <a:fld id="{F7B4D59D-AEE2-4368-A402-C5EC47BC6A4B}" type="slidenum">
              <a:rPr lang="de-DE"/>
              <a:pPr>
                <a:defRPr/>
              </a:pPr>
              <a:t>‹Nr.›</a:t>
            </a:fld>
            <a:endParaRPr lang="de-DE"/>
          </a:p>
        </p:txBody>
      </p:sp>
    </p:spTree>
    <p:extLst>
      <p:ext uri="{BB962C8B-B14F-4D97-AF65-F5344CB8AC3E}">
        <p14:creationId xmlns:p14="http://schemas.microsoft.com/office/powerpoint/2010/main" val="332132325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35"/>
          <p:cNvSpPr>
            <a:spLocks noGrp="1" noChangeArrowheads="1"/>
          </p:cNvSpPr>
          <p:nvPr>
            <p:ph type="dt" sz="half" idx="10"/>
          </p:nvPr>
        </p:nvSpPr>
        <p:spPr>
          <a:ln/>
        </p:spPr>
        <p:txBody>
          <a:bodyPr/>
          <a:lstStyle>
            <a:lvl1pPr>
              <a:defRPr/>
            </a:lvl1pPr>
          </a:lstStyle>
          <a:p>
            <a:pPr>
              <a:defRPr/>
            </a:pPr>
            <a:fld id="{191D52F5-446B-4B9F-8C72-E7B8E3D9F08A}" type="datetime1">
              <a:rPr lang="de-DE" smtClean="0"/>
              <a:t>31.08.2018</a:t>
            </a:fld>
            <a:endParaRPr lang="de-DE"/>
          </a:p>
        </p:txBody>
      </p:sp>
      <p:sp>
        <p:nvSpPr>
          <p:cNvPr id="6" name="Rectangle 38"/>
          <p:cNvSpPr>
            <a:spLocks noGrp="1" noChangeArrowheads="1"/>
          </p:cNvSpPr>
          <p:nvPr>
            <p:ph type="ftr" sz="quarter" idx="11"/>
          </p:nvPr>
        </p:nvSpPr>
        <p:spPr>
          <a:ln/>
        </p:spPr>
        <p:txBody>
          <a:bodyPr/>
          <a:lstStyle>
            <a:lvl1pPr>
              <a:defRPr/>
            </a:lvl1pPr>
          </a:lstStyle>
          <a:p>
            <a:pPr>
              <a:defRPr/>
            </a:pPr>
            <a:r>
              <a:rPr lang="en-US" smtClean="0"/>
              <a:t>COSMO General Meeting 2018, St. Petersburg, Russia</a:t>
            </a:r>
            <a:endParaRPr lang="de-DE"/>
          </a:p>
        </p:txBody>
      </p:sp>
      <p:sp>
        <p:nvSpPr>
          <p:cNvPr id="7" name="Rectangle 39"/>
          <p:cNvSpPr>
            <a:spLocks noGrp="1" noChangeArrowheads="1"/>
          </p:cNvSpPr>
          <p:nvPr>
            <p:ph type="sldNum" sz="quarter" idx="12"/>
          </p:nvPr>
        </p:nvSpPr>
        <p:spPr>
          <a:ln/>
        </p:spPr>
        <p:txBody>
          <a:bodyPr/>
          <a:lstStyle>
            <a:lvl1pPr>
              <a:defRPr/>
            </a:lvl1pPr>
          </a:lstStyle>
          <a:p>
            <a:pPr>
              <a:defRPr/>
            </a:pPr>
            <a:fld id="{747746E1-8E2B-4FB0-9F0A-F9E7948F609F}" type="slidenum">
              <a:rPr lang="de-DE"/>
              <a:pPr>
                <a:defRPr/>
              </a:pPr>
              <a:t>‹Nr.›</a:t>
            </a:fld>
            <a:endParaRPr lang="de-DE"/>
          </a:p>
        </p:txBody>
      </p:sp>
    </p:spTree>
    <p:extLst>
      <p:ext uri="{BB962C8B-B14F-4D97-AF65-F5344CB8AC3E}">
        <p14:creationId xmlns:p14="http://schemas.microsoft.com/office/powerpoint/2010/main" val="2234503291"/>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ild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152144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userDrawn="1"/>
        </p:nvSpPr>
        <p:spPr bwMode="auto">
          <a:xfrm>
            <a:off x="8377238" y="6381750"/>
            <a:ext cx="309562"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
        <p:nvSpPr>
          <p:cNvPr id="1027" name="Line 23"/>
          <p:cNvSpPr>
            <a:spLocks noChangeShapeType="1"/>
          </p:cNvSpPr>
          <p:nvPr userDrawn="1"/>
        </p:nvSpPr>
        <p:spPr bwMode="auto">
          <a:xfrm>
            <a:off x="0" y="6453188"/>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9" name="Rectangle 35"/>
          <p:cNvSpPr>
            <a:spLocks noGrp="1" noChangeArrowheads="1"/>
          </p:cNvSpPr>
          <p:nvPr>
            <p:ph type="dt" sz="half" idx="2"/>
          </p:nvPr>
        </p:nvSpPr>
        <p:spPr bwMode="auto">
          <a:xfrm>
            <a:off x="1042988" y="6513513"/>
            <a:ext cx="1511300" cy="20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defRPr sz="1200"/>
            </a:lvl1pPr>
          </a:lstStyle>
          <a:p>
            <a:pPr>
              <a:defRPr/>
            </a:pPr>
            <a:fld id="{E3BE59BC-097E-4C4F-9994-5D46B6C3C81F}" type="datetime1">
              <a:rPr lang="de-DE" smtClean="0"/>
              <a:t>31.08.2018</a:t>
            </a:fld>
            <a:endParaRPr lang="de-DE"/>
          </a:p>
        </p:txBody>
      </p:sp>
      <p:sp>
        <p:nvSpPr>
          <p:cNvPr id="1029" name="Rectangle 36"/>
          <p:cNvSpPr>
            <a:spLocks noChangeArrowheads="1"/>
          </p:cNvSpPr>
          <p:nvPr/>
        </p:nvSpPr>
        <p:spPr bwMode="auto">
          <a:xfrm>
            <a:off x="4859338" y="6650038"/>
            <a:ext cx="1511300" cy="20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
        <p:nvSpPr>
          <p:cNvPr id="1062" name="Rectangle 38"/>
          <p:cNvSpPr>
            <a:spLocks noGrp="1" noChangeArrowheads="1"/>
          </p:cNvSpPr>
          <p:nvPr>
            <p:ph type="ftr" sz="quarter" idx="3"/>
          </p:nvPr>
        </p:nvSpPr>
        <p:spPr bwMode="auto">
          <a:xfrm>
            <a:off x="2628000" y="6516000"/>
            <a:ext cx="3960000" cy="2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vl1pPr>
          </a:lstStyle>
          <a:p>
            <a:pPr>
              <a:defRPr/>
            </a:pPr>
            <a:r>
              <a:rPr lang="en-US" smtClean="0"/>
              <a:t>COSMO General Meeting 2018, St. Petersburg, Russia</a:t>
            </a:r>
            <a:endParaRPr lang="de-DE"/>
          </a:p>
        </p:txBody>
      </p:sp>
      <p:sp>
        <p:nvSpPr>
          <p:cNvPr id="1063" name="Rectangle 39"/>
          <p:cNvSpPr>
            <a:spLocks noGrp="1" noChangeArrowheads="1"/>
          </p:cNvSpPr>
          <p:nvPr>
            <p:ph type="sldNum" sz="quarter" idx="4"/>
          </p:nvPr>
        </p:nvSpPr>
        <p:spPr bwMode="auto">
          <a:xfrm>
            <a:off x="8532813" y="6513513"/>
            <a:ext cx="457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01E819A5-0AE1-4A61-B068-D2F97FEB58FF}" type="slidenum">
              <a:rPr lang="de-DE"/>
              <a:pPr>
                <a:defRPr/>
              </a:pPr>
              <a:t>‹Nr.›</a:t>
            </a:fld>
            <a:endParaRPr lang="de-DE"/>
          </a:p>
        </p:txBody>
      </p:sp>
      <p:sp>
        <p:nvSpPr>
          <p:cNvPr id="1032" name="Rectangle 40"/>
          <p:cNvSpPr>
            <a:spLocks noGrp="1" noChangeArrowheads="1"/>
          </p:cNvSpPr>
          <p:nvPr>
            <p:ph type="title"/>
          </p:nvPr>
        </p:nvSpPr>
        <p:spPr bwMode="auto">
          <a:xfrm>
            <a:off x="446088" y="1125538"/>
            <a:ext cx="82296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altLang="de-DE" smtClean="0"/>
              <a:t>Titelmasterformat durch Klicken bearbeiten</a:t>
            </a:r>
          </a:p>
        </p:txBody>
      </p:sp>
      <p:sp>
        <p:nvSpPr>
          <p:cNvPr id="1033" name="Rectangle 41"/>
          <p:cNvSpPr>
            <a:spLocks noGrp="1" noChangeArrowheads="1"/>
          </p:cNvSpPr>
          <p:nvPr>
            <p:ph type="body" idx="1"/>
          </p:nvPr>
        </p:nvSpPr>
        <p:spPr bwMode="auto">
          <a:xfrm>
            <a:off x="457200" y="1773238"/>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34" name="Text Box 42"/>
          <p:cNvSpPr txBox="1">
            <a:spLocks noChangeArrowheads="1"/>
          </p:cNvSpPr>
          <p:nvPr userDrawn="1"/>
        </p:nvSpPr>
        <p:spPr bwMode="auto">
          <a:xfrm>
            <a:off x="0" y="339725"/>
            <a:ext cx="66960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sz="3000" smtClean="0">
                <a:solidFill>
                  <a:schemeClr val="bg1"/>
                </a:solidFill>
                <a:latin typeface="Arial Black" pitchFamily="34" charset="0"/>
              </a:rPr>
              <a:t>Deutscher Wetterdienst</a:t>
            </a:r>
          </a:p>
        </p:txBody>
      </p:sp>
      <p:sp>
        <p:nvSpPr>
          <p:cNvPr id="1035" name="Line 43"/>
          <p:cNvSpPr>
            <a:spLocks noChangeShapeType="1"/>
          </p:cNvSpPr>
          <p:nvPr userDrawn="1"/>
        </p:nvSpPr>
        <p:spPr bwMode="auto">
          <a:xfrm>
            <a:off x="0" y="908050"/>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36" name="Picture 44" descr="cosmoLogo_veryfin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0825" y="287338"/>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38" descr="Wortbildmarke-und-Claim-positiv-transparent"/>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588125" y="142875"/>
            <a:ext cx="2363788"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46" descr="Bundesadler_kleine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23850" y="6477000"/>
            <a:ext cx="3492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35" r:id="rId1"/>
    <p:sldLayoutId id="2147484636" r:id="rId2"/>
    <p:sldLayoutId id="2147484613" r:id="rId3"/>
    <p:sldLayoutId id="2147484614" r:id="rId4"/>
    <p:sldLayoutId id="2147484616" r:id="rId5"/>
    <p:sldLayoutId id="2147484617" r:id="rId6"/>
    <p:sldLayoutId id="2147484618" r:id="rId7"/>
    <p:sldLayoutId id="2147484619" r:id="rId8"/>
    <p:sldLayoutId id="2147484637" r:id="rId9"/>
    <p:sldLayoutId id="2147484620" r:id="rId10"/>
    <p:sldLayoutId id="2147484621" r:id="rId11"/>
  </p:sldLayoutIdLst>
  <p:transition>
    <p:fade/>
  </p:transition>
  <p:timing>
    <p:tnLst>
      <p:par>
        <p:cTn id="1" dur="indefinite" restart="never" nodeType="tmRoot"/>
      </p:par>
    </p:tnLst>
  </p:timing>
  <p:hf hdr="0"/>
  <p:txStyles>
    <p:titleStyle>
      <a:lvl1pPr algn="l" rtl="0" eaLnBrk="0" fontAlgn="base" hangingPunct="0">
        <a:spcBef>
          <a:spcPct val="0"/>
        </a:spcBef>
        <a:spcAft>
          <a:spcPct val="0"/>
        </a:spcAft>
        <a:defRPr sz="2600" b="1">
          <a:solidFill>
            <a:schemeClr val="accent1"/>
          </a:solidFill>
          <a:latin typeface="+mj-lt"/>
          <a:ea typeface="+mj-ea"/>
          <a:cs typeface="+mj-cs"/>
        </a:defRPr>
      </a:lvl1pPr>
      <a:lvl2pPr algn="l" rtl="0" eaLnBrk="0" fontAlgn="base" hangingPunct="0">
        <a:spcBef>
          <a:spcPct val="0"/>
        </a:spcBef>
        <a:spcAft>
          <a:spcPct val="0"/>
        </a:spcAft>
        <a:defRPr sz="2600" b="1">
          <a:solidFill>
            <a:schemeClr val="accent1"/>
          </a:solidFill>
          <a:latin typeface="Arial" charset="0"/>
        </a:defRPr>
      </a:lvl2pPr>
      <a:lvl3pPr algn="l" rtl="0" eaLnBrk="0" fontAlgn="base" hangingPunct="0">
        <a:spcBef>
          <a:spcPct val="0"/>
        </a:spcBef>
        <a:spcAft>
          <a:spcPct val="0"/>
        </a:spcAft>
        <a:defRPr sz="2600" b="1">
          <a:solidFill>
            <a:schemeClr val="accent1"/>
          </a:solidFill>
          <a:latin typeface="Arial" charset="0"/>
        </a:defRPr>
      </a:lvl3pPr>
      <a:lvl4pPr algn="l" rtl="0" eaLnBrk="0" fontAlgn="base" hangingPunct="0">
        <a:spcBef>
          <a:spcPct val="0"/>
        </a:spcBef>
        <a:spcAft>
          <a:spcPct val="0"/>
        </a:spcAft>
        <a:defRPr sz="2600" b="1">
          <a:solidFill>
            <a:schemeClr val="accent1"/>
          </a:solidFill>
          <a:latin typeface="Arial" charset="0"/>
        </a:defRPr>
      </a:lvl4pPr>
      <a:lvl5pPr algn="l" rtl="0" eaLnBrk="0" fontAlgn="base" hangingPunct="0">
        <a:spcBef>
          <a:spcPct val="0"/>
        </a:spcBef>
        <a:spcAft>
          <a:spcPct val="0"/>
        </a:spcAft>
        <a:defRPr sz="2600" b="1">
          <a:solidFill>
            <a:schemeClr val="accent1"/>
          </a:solidFill>
          <a:latin typeface="Arial" charset="0"/>
        </a:defRPr>
      </a:lvl5pPr>
      <a:lvl6pPr marL="457200" algn="l" rtl="0" fontAlgn="base">
        <a:spcBef>
          <a:spcPct val="0"/>
        </a:spcBef>
        <a:spcAft>
          <a:spcPct val="0"/>
        </a:spcAft>
        <a:defRPr sz="2600" b="1">
          <a:solidFill>
            <a:schemeClr val="accent1"/>
          </a:solidFill>
          <a:latin typeface="Arial" charset="0"/>
        </a:defRPr>
      </a:lvl6pPr>
      <a:lvl7pPr marL="914400" algn="l" rtl="0" fontAlgn="base">
        <a:spcBef>
          <a:spcPct val="0"/>
        </a:spcBef>
        <a:spcAft>
          <a:spcPct val="0"/>
        </a:spcAft>
        <a:defRPr sz="2600" b="1">
          <a:solidFill>
            <a:schemeClr val="accent1"/>
          </a:solidFill>
          <a:latin typeface="Arial" charset="0"/>
        </a:defRPr>
      </a:lvl7pPr>
      <a:lvl8pPr marL="1371600" algn="l" rtl="0" fontAlgn="base">
        <a:spcBef>
          <a:spcPct val="0"/>
        </a:spcBef>
        <a:spcAft>
          <a:spcPct val="0"/>
        </a:spcAft>
        <a:defRPr sz="2600" b="1">
          <a:solidFill>
            <a:schemeClr val="accent1"/>
          </a:solidFill>
          <a:latin typeface="Arial" charset="0"/>
        </a:defRPr>
      </a:lvl8pPr>
      <a:lvl9pPr marL="1828800" algn="l" rtl="0" fontAlgn="base">
        <a:spcBef>
          <a:spcPct val="0"/>
        </a:spcBef>
        <a:spcAft>
          <a:spcPct val="0"/>
        </a:spcAft>
        <a:defRPr sz="2600" b="1">
          <a:solidFill>
            <a:schemeClr val="accent1"/>
          </a:solidFill>
          <a:latin typeface="Arial" charset="0"/>
        </a:defRPr>
      </a:lvl9pPr>
    </p:titleStyle>
    <p:bodyStyle>
      <a:lvl1pPr marL="342900" indent="-3429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ea typeface="+mn-ea"/>
          <a:cs typeface="+mn-cs"/>
        </a:defRPr>
      </a:lvl1pPr>
      <a:lvl2pPr marL="742950" indent="-28575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2pPr>
      <a:lvl3pPr marL="1143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3pPr>
      <a:lvl4pPr marL="1600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4pPr>
      <a:lvl5pPr marL="20574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5pPr>
      <a:lvl6pPr marL="25146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8377238" y="6381750"/>
            <a:ext cx="309562"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
        <p:nvSpPr>
          <p:cNvPr id="2051" name="Rectangle 3"/>
          <p:cNvSpPr>
            <a:spLocks noGrp="1" noChangeArrowheads="1"/>
          </p:cNvSpPr>
          <p:nvPr>
            <p:ph type="title"/>
          </p:nvPr>
        </p:nvSpPr>
        <p:spPr bwMode="auto">
          <a:xfrm>
            <a:off x="446088" y="1412875"/>
            <a:ext cx="82296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Titelmasterformat durch Klicken bearbeiten</a:t>
            </a:r>
          </a:p>
        </p:txBody>
      </p:sp>
      <p:sp>
        <p:nvSpPr>
          <p:cNvPr id="2052" name="Rectangle 4"/>
          <p:cNvSpPr>
            <a:spLocks noGrp="1" noChangeArrowheads="1"/>
          </p:cNvSpPr>
          <p:nvPr>
            <p:ph type="body" idx="1"/>
          </p:nvPr>
        </p:nvSpPr>
        <p:spPr bwMode="auto">
          <a:xfrm>
            <a:off x="457200" y="2133600"/>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97285" name="Rectangle 5"/>
          <p:cNvSpPr>
            <a:spLocks noGrp="1" noChangeArrowheads="1"/>
          </p:cNvSpPr>
          <p:nvPr>
            <p:ph type="dt" sz="half" idx="2"/>
          </p:nvPr>
        </p:nvSpPr>
        <p:spPr bwMode="auto">
          <a:xfrm>
            <a:off x="468313" y="6581775"/>
            <a:ext cx="18161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defRPr sz="1000"/>
            </a:lvl1pPr>
          </a:lstStyle>
          <a:p>
            <a:pPr>
              <a:defRPr/>
            </a:pPr>
            <a:fld id="{767F3B34-0374-4043-B67F-1D951A8148E5}" type="datetime1">
              <a:rPr lang="de-DE" smtClean="0"/>
              <a:t>31.08.2018</a:t>
            </a:fld>
            <a:r>
              <a:rPr lang="de-DE" smtClean="0"/>
              <a:t>PBPV  </a:t>
            </a:r>
            <a:r>
              <a:rPr lang="de-DE"/>
              <a:t>–  03/2010</a:t>
            </a:r>
          </a:p>
        </p:txBody>
      </p:sp>
      <p:sp>
        <p:nvSpPr>
          <p:cNvPr id="2054" name="Line 6"/>
          <p:cNvSpPr>
            <a:spLocks noChangeShapeType="1"/>
          </p:cNvSpPr>
          <p:nvPr userDrawn="1"/>
        </p:nvSpPr>
        <p:spPr bwMode="auto">
          <a:xfrm>
            <a:off x="0" y="1052513"/>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Line 7"/>
          <p:cNvSpPr>
            <a:spLocks noChangeShapeType="1"/>
          </p:cNvSpPr>
          <p:nvPr userDrawn="1"/>
        </p:nvSpPr>
        <p:spPr bwMode="auto">
          <a:xfrm>
            <a:off x="0" y="6524625"/>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56" name="Picture 8" descr="DWD-BiWoCl-22-rgb_kleine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84838" y="142875"/>
            <a:ext cx="299243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descr="Bundesadler_kleine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26438" y="6459538"/>
            <a:ext cx="3492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Rectangle 10"/>
          <p:cNvSpPr>
            <a:spLocks noChangeArrowheads="1"/>
          </p:cNvSpPr>
          <p:nvPr userDrawn="1"/>
        </p:nvSpPr>
        <p:spPr bwMode="auto">
          <a:xfrm>
            <a:off x="5580063" y="549275"/>
            <a:ext cx="2376487" cy="431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Tree>
  </p:cSld>
  <p:clrMap bg1="lt1" tx1="dk1" bg2="lt2" tx2="dk2" accent1="accent1" accent2="accent2" accent3="accent3" accent4="accent4" accent5="accent5" accent6="accent6" hlink="hlink" folHlink="folHlink"/>
  <p:sldLayoutIdLst>
    <p:sldLayoutId id="2147484622" r:id="rId1"/>
    <p:sldLayoutId id="2147484623" r:id="rId2"/>
    <p:sldLayoutId id="2147484624" r:id="rId3"/>
    <p:sldLayoutId id="2147484625" r:id="rId4"/>
    <p:sldLayoutId id="2147484626" r:id="rId5"/>
    <p:sldLayoutId id="2147484627" r:id="rId6"/>
    <p:sldLayoutId id="2147484628" r:id="rId7"/>
    <p:sldLayoutId id="2147484629" r:id="rId8"/>
    <p:sldLayoutId id="2147484630" r:id="rId9"/>
    <p:sldLayoutId id="2147484631" r:id="rId10"/>
    <p:sldLayoutId id="2147484632" r:id="rId11"/>
  </p:sldLayoutIdLst>
  <p:transition>
    <p:fade/>
  </p:transition>
  <p:timing>
    <p:tnLst>
      <p:par>
        <p:cTn id="1" dur="indefinite" restart="never" nodeType="tmRoot"/>
      </p:par>
    </p:tnLst>
  </p:timing>
  <p:hf hdr="0"/>
  <p:txStyles>
    <p:titleStyle>
      <a:lvl1pPr algn="l" rtl="0" eaLnBrk="0" fontAlgn="base" hangingPunct="0">
        <a:spcBef>
          <a:spcPct val="0"/>
        </a:spcBef>
        <a:spcAft>
          <a:spcPct val="0"/>
        </a:spcAft>
        <a:defRPr sz="2600" b="1">
          <a:solidFill>
            <a:schemeClr val="accent1"/>
          </a:solidFill>
          <a:latin typeface="+mj-lt"/>
          <a:ea typeface="+mj-ea"/>
          <a:cs typeface="+mj-cs"/>
        </a:defRPr>
      </a:lvl1pPr>
      <a:lvl2pPr algn="l" rtl="0" eaLnBrk="0" fontAlgn="base" hangingPunct="0">
        <a:spcBef>
          <a:spcPct val="0"/>
        </a:spcBef>
        <a:spcAft>
          <a:spcPct val="0"/>
        </a:spcAft>
        <a:defRPr sz="2600" b="1">
          <a:solidFill>
            <a:schemeClr val="accent1"/>
          </a:solidFill>
          <a:latin typeface="Arial" charset="0"/>
        </a:defRPr>
      </a:lvl2pPr>
      <a:lvl3pPr algn="l" rtl="0" eaLnBrk="0" fontAlgn="base" hangingPunct="0">
        <a:spcBef>
          <a:spcPct val="0"/>
        </a:spcBef>
        <a:spcAft>
          <a:spcPct val="0"/>
        </a:spcAft>
        <a:defRPr sz="2600" b="1">
          <a:solidFill>
            <a:schemeClr val="accent1"/>
          </a:solidFill>
          <a:latin typeface="Arial" charset="0"/>
        </a:defRPr>
      </a:lvl3pPr>
      <a:lvl4pPr algn="l" rtl="0" eaLnBrk="0" fontAlgn="base" hangingPunct="0">
        <a:spcBef>
          <a:spcPct val="0"/>
        </a:spcBef>
        <a:spcAft>
          <a:spcPct val="0"/>
        </a:spcAft>
        <a:defRPr sz="2600" b="1">
          <a:solidFill>
            <a:schemeClr val="accent1"/>
          </a:solidFill>
          <a:latin typeface="Arial" charset="0"/>
        </a:defRPr>
      </a:lvl4pPr>
      <a:lvl5pPr algn="l" rtl="0" eaLnBrk="0" fontAlgn="base" hangingPunct="0">
        <a:spcBef>
          <a:spcPct val="0"/>
        </a:spcBef>
        <a:spcAft>
          <a:spcPct val="0"/>
        </a:spcAft>
        <a:defRPr sz="2600" b="1">
          <a:solidFill>
            <a:schemeClr val="accent1"/>
          </a:solidFill>
          <a:latin typeface="Arial" charset="0"/>
        </a:defRPr>
      </a:lvl5pPr>
      <a:lvl6pPr marL="457200" algn="l" rtl="0" fontAlgn="base">
        <a:spcBef>
          <a:spcPct val="0"/>
        </a:spcBef>
        <a:spcAft>
          <a:spcPct val="0"/>
        </a:spcAft>
        <a:defRPr sz="2600" b="1">
          <a:solidFill>
            <a:schemeClr val="accent1"/>
          </a:solidFill>
          <a:latin typeface="Arial" charset="0"/>
        </a:defRPr>
      </a:lvl6pPr>
      <a:lvl7pPr marL="914400" algn="l" rtl="0" fontAlgn="base">
        <a:spcBef>
          <a:spcPct val="0"/>
        </a:spcBef>
        <a:spcAft>
          <a:spcPct val="0"/>
        </a:spcAft>
        <a:defRPr sz="2600" b="1">
          <a:solidFill>
            <a:schemeClr val="accent1"/>
          </a:solidFill>
          <a:latin typeface="Arial" charset="0"/>
        </a:defRPr>
      </a:lvl7pPr>
      <a:lvl8pPr marL="1371600" algn="l" rtl="0" fontAlgn="base">
        <a:spcBef>
          <a:spcPct val="0"/>
        </a:spcBef>
        <a:spcAft>
          <a:spcPct val="0"/>
        </a:spcAft>
        <a:defRPr sz="2600" b="1">
          <a:solidFill>
            <a:schemeClr val="accent1"/>
          </a:solidFill>
          <a:latin typeface="Arial" charset="0"/>
        </a:defRPr>
      </a:lvl8pPr>
      <a:lvl9pPr marL="1828800" algn="l" rtl="0" fontAlgn="base">
        <a:spcBef>
          <a:spcPct val="0"/>
        </a:spcBef>
        <a:spcAft>
          <a:spcPct val="0"/>
        </a:spcAft>
        <a:defRPr sz="2600" b="1">
          <a:solidFill>
            <a:schemeClr val="accent1"/>
          </a:solidFill>
          <a:latin typeface="Arial" charset="0"/>
        </a:defRPr>
      </a:lvl9pPr>
    </p:titleStyle>
    <p:bodyStyle>
      <a:lvl1pPr marL="342900" indent="-3429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ea typeface="+mn-ea"/>
          <a:cs typeface="+mn-cs"/>
        </a:defRPr>
      </a:lvl1pPr>
      <a:lvl2pPr marL="742950" indent="-28575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2pPr>
      <a:lvl3pPr marL="1143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3pPr>
      <a:lvl4pPr marL="1600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4pPr>
      <a:lvl5pPr marL="20574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5pPr>
      <a:lvl6pPr marL="25146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8377238" y="6381750"/>
            <a:ext cx="309562"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
        <p:nvSpPr>
          <p:cNvPr id="3075" name="Rectangle 3"/>
          <p:cNvSpPr>
            <a:spLocks noGrp="1" noChangeArrowheads="1"/>
          </p:cNvSpPr>
          <p:nvPr>
            <p:ph type="title"/>
          </p:nvPr>
        </p:nvSpPr>
        <p:spPr bwMode="auto">
          <a:xfrm>
            <a:off x="446088" y="1412875"/>
            <a:ext cx="82296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Titelmasterformat durch Klicken bearbeiten</a:t>
            </a:r>
          </a:p>
        </p:txBody>
      </p:sp>
      <p:sp>
        <p:nvSpPr>
          <p:cNvPr id="3076" name="Rectangle 4"/>
          <p:cNvSpPr>
            <a:spLocks noGrp="1" noChangeArrowheads="1"/>
          </p:cNvSpPr>
          <p:nvPr>
            <p:ph type="body" idx="1"/>
          </p:nvPr>
        </p:nvSpPr>
        <p:spPr bwMode="auto">
          <a:xfrm>
            <a:off x="457200" y="2133600"/>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077" name="Line 6"/>
          <p:cNvSpPr>
            <a:spLocks noChangeShapeType="1"/>
          </p:cNvSpPr>
          <p:nvPr userDrawn="1"/>
        </p:nvSpPr>
        <p:spPr bwMode="auto">
          <a:xfrm>
            <a:off x="0" y="1052513"/>
            <a:ext cx="9144000" cy="0"/>
          </a:xfrm>
          <a:prstGeom prst="line">
            <a:avLst/>
          </a:prstGeom>
          <a:noFill/>
          <a:ln w="222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078" name="Picture 8" descr="DWD-BiWoCl-22-rgb_kleine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84838" y="142875"/>
            <a:ext cx="299243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10"/>
          <p:cNvSpPr>
            <a:spLocks noChangeArrowheads="1"/>
          </p:cNvSpPr>
          <p:nvPr userDrawn="1"/>
        </p:nvSpPr>
        <p:spPr bwMode="auto">
          <a:xfrm>
            <a:off x="0" y="0"/>
            <a:ext cx="9144000" cy="11255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spTree>
  </p:cSld>
  <p:clrMap bg1="lt1" tx1="dk1" bg2="lt2" tx2="dk2" accent1="accent1" accent2="accent2" accent3="accent3" accent4="accent4" accent5="accent5" accent6="accent6" hlink="hlink" folHlink="folHlink"/>
  <p:sldLayoutIdLst>
    <p:sldLayoutId id="2147484638" r:id="rId1"/>
    <p:sldLayoutId id="2147484639" r:id="rId2"/>
    <p:sldLayoutId id="2147484640" r:id="rId3"/>
    <p:sldLayoutId id="2147484641" r:id="rId4"/>
    <p:sldLayoutId id="2147484642" r:id="rId5"/>
    <p:sldLayoutId id="2147484633" r:id="rId6"/>
    <p:sldLayoutId id="2147484634" r:id="rId7"/>
    <p:sldLayoutId id="2147484643" r:id="rId8"/>
    <p:sldLayoutId id="2147484644" r:id="rId9"/>
    <p:sldLayoutId id="2147484645" r:id="rId10"/>
    <p:sldLayoutId id="2147484646" r:id="rId11"/>
  </p:sldLayoutIdLst>
  <p:transition>
    <p:fade/>
  </p:transition>
  <p:timing>
    <p:tnLst>
      <p:par>
        <p:cTn id="1" dur="indefinite" restart="never" nodeType="tmRoot"/>
      </p:par>
    </p:tnLst>
  </p:timing>
  <p:hf hdr="0"/>
  <p:txStyles>
    <p:titleStyle>
      <a:lvl1pPr algn="l" rtl="0" eaLnBrk="0" fontAlgn="base" hangingPunct="0">
        <a:spcBef>
          <a:spcPct val="0"/>
        </a:spcBef>
        <a:spcAft>
          <a:spcPct val="0"/>
        </a:spcAft>
        <a:defRPr sz="2600" b="1">
          <a:solidFill>
            <a:schemeClr val="accent1"/>
          </a:solidFill>
          <a:latin typeface="+mj-lt"/>
          <a:ea typeface="+mj-ea"/>
          <a:cs typeface="+mj-cs"/>
        </a:defRPr>
      </a:lvl1pPr>
      <a:lvl2pPr algn="l" rtl="0" eaLnBrk="0" fontAlgn="base" hangingPunct="0">
        <a:spcBef>
          <a:spcPct val="0"/>
        </a:spcBef>
        <a:spcAft>
          <a:spcPct val="0"/>
        </a:spcAft>
        <a:defRPr sz="2600" b="1">
          <a:solidFill>
            <a:schemeClr val="accent1"/>
          </a:solidFill>
          <a:latin typeface="Arial" charset="0"/>
        </a:defRPr>
      </a:lvl2pPr>
      <a:lvl3pPr algn="l" rtl="0" eaLnBrk="0" fontAlgn="base" hangingPunct="0">
        <a:spcBef>
          <a:spcPct val="0"/>
        </a:spcBef>
        <a:spcAft>
          <a:spcPct val="0"/>
        </a:spcAft>
        <a:defRPr sz="2600" b="1">
          <a:solidFill>
            <a:schemeClr val="accent1"/>
          </a:solidFill>
          <a:latin typeface="Arial" charset="0"/>
        </a:defRPr>
      </a:lvl3pPr>
      <a:lvl4pPr algn="l" rtl="0" eaLnBrk="0" fontAlgn="base" hangingPunct="0">
        <a:spcBef>
          <a:spcPct val="0"/>
        </a:spcBef>
        <a:spcAft>
          <a:spcPct val="0"/>
        </a:spcAft>
        <a:defRPr sz="2600" b="1">
          <a:solidFill>
            <a:schemeClr val="accent1"/>
          </a:solidFill>
          <a:latin typeface="Arial" charset="0"/>
        </a:defRPr>
      </a:lvl4pPr>
      <a:lvl5pPr algn="l" rtl="0" eaLnBrk="0" fontAlgn="base" hangingPunct="0">
        <a:spcBef>
          <a:spcPct val="0"/>
        </a:spcBef>
        <a:spcAft>
          <a:spcPct val="0"/>
        </a:spcAft>
        <a:defRPr sz="2600" b="1">
          <a:solidFill>
            <a:schemeClr val="accent1"/>
          </a:solidFill>
          <a:latin typeface="Arial" charset="0"/>
        </a:defRPr>
      </a:lvl5pPr>
      <a:lvl6pPr marL="457200" algn="l" rtl="0" fontAlgn="base">
        <a:spcBef>
          <a:spcPct val="0"/>
        </a:spcBef>
        <a:spcAft>
          <a:spcPct val="0"/>
        </a:spcAft>
        <a:defRPr sz="2600" b="1">
          <a:solidFill>
            <a:schemeClr val="accent1"/>
          </a:solidFill>
          <a:latin typeface="Arial" charset="0"/>
        </a:defRPr>
      </a:lvl6pPr>
      <a:lvl7pPr marL="914400" algn="l" rtl="0" fontAlgn="base">
        <a:spcBef>
          <a:spcPct val="0"/>
        </a:spcBef>
        <a:spcAft>
          <a:spcPct val="0"/>
        </a:spcAft>
        <a:defRPr sz="2600" b="1">
          <a:solidFill>
            <a:schemeClr val="accent1"/>
          </a:solidFill>
          <a:latin typeface="Arial" charset="0"/>
        </a:defRPr>
      </a:lvl7pPr>
      <a:lvl8pPr marL="1371600" algn="l" rtl="0" fontAlgn="base">
        <a:spcBef>
          <a:spcPct val="0"/>
        </a:spcBef>
        <a:spcAft>
          <a:spcPct val="0"/>
        </a:spcAft>
        <a:defRPr sz="2600" b="1">
          <a:solidFill>
            <a:schemeClr val="accent1"/>
          </a:solidFill>
          <a:latin typeface="Arial" charset="0"/>
        </a:defRPr>
      </a:lvl8pPr>
      <a:lvl9pPr marL="1828800" algn="l" rtl="0" fontAlgn="base">
        <a:spcBef>
          <a:spcPct val="0"/>
        </a:spcBef>
        <a:spcAft>
          <a:spcPct val="0"/>
        </a:spcAft>
        <a:defRPr sz="2600" b="1">
          <a:solidFill>
            <a:schemeClr val="accent1"/>
          </a:solidFill>
          <a:latin typeface="Arial" charset="0"/>
        </a:defRPr>
      </a:lvl9pPr>
    </p:titleStyle>
    <p:bodyStyle>
      <a:lvl1pPr marL="342900" indent="-3429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ea typeface="+mn-ea"/>
          <a:cs typeface="+mn-cs"/>
        </a:defRPr>
      </a:lvl1pPr>
      <a:lvl2pPr marL="742950" indent="-28575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2pPr>
      <a:lvl3pPr marL="1143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3pPr>
      <a:lvl4pPr marL="1600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4pPr>
      <a:lvl5pPr marL="20574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5pPr>
      <a:lvl6pPr marL="25146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fontAlgn="base">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www.cosmo-model.org/content/model/documentation/grib/default.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cosmo-model.org/content/model/releases/histories/default.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50825" y="1916113"/>
            <a:ext cx="8281988" cy="2376487"/>
          </a:xfrm>
          <a:noFill/>
        </p:spPr>
        <p:txBody>
          <a:bodyPr/>
          <a:lstStyle/>
          <a:p>
            <a:pPr eaLnBrk="1" hangingPunct="1"/>
            <a:r>
              <a:rPr lang="de-DE" altLang="de-DE" smtClean="0"/>
              <a:t>SCA Report for the</a:t>
            </a:r>
            <a:br>
              <a:rPr lang="de-DE" altLang="de-DE" smtClean="0"/>
            </a:br>
            <a:r>
              <a:rPr lang="de-DE" altLang="de-DE" smtClean="0"/>
              <a:t/>
            </a:r>
            <a:br>
              <a:rPr lang="de-DE" altLang="de-DE" smtClean="0"/>
            </a:br>
            <a:r>
              <a:rPr lang="de-DE" altLang="de-DE" smtClean="0"/>
              <a:t>COSMO-Model</a:t>
            </a:r>
          </a:p>
        </p:txBody>
      </p:sp>
      <p:sp>
        <p:nvSpPr>
          <p:cNvPr id="16387" name="Rectangle 3"/>
          <p:cNvSpPr>
            <a:spLocks noGrp="1" noChangeArrowheads="1"/>
          </p:cNvSpPr>
          <p:nvPr>
            <p:ph type="subTitle" idx="1"/>
          </p:nvPr>
        </p:nvSpPr>
        <p:spPr>
          <a:xfrm>
            <a:off x="323850" y="4652963"/>
            <a:ext cx="8207375" cy="1223962"/>
          </a:xfrm>
          <a:noFill/>
        </p:spPr>
        <p:txBody>
          <a:bodyPr/>
          <a:lstStyle/>
          <a:p>
            <a:pPr eaLnBrk="1" hangingPunct="1"/>
            <a:r>
              <a:rPr lang="de-DE" altLang="de-DE" smtClean="0"/>
              <a:t>Ulrich Schättler</a:t>
            </a:r>
          </a:p>
          <a:p>
            <a:pPr eaLnBrk="1" hangingPunct="1"/>
            <a:r>
              <a:rPr lang="de-DE" altLang="de-DE" smtClean="0"/>
              <a:t>Source Code Administrator</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err="1" smtClean="0"/>
              <a:t>Latest</a:t>
            </a:r>
            <a:r>
              <a:rPr lang="de-DE" dirty="0" smtClean="0"/>
              <a:t> </a:t>
            </a:r>
            <a:r>
              <a:rPr lang="de-DE" dirty="0" err="1" smtClean="0"/>
              <a:t>Developments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977004821"/>
              </p:ext>
            </p:extLst>
          </p:nvPr>
        </p:nvGraphicFramePr>
        <p:xfrm>
          <a:off x="457200" y="1773238"/>
          <a:ext cx="8229599" cy="2651810"/>
        </p:xfrm>
        <a:graphic>
          <a:graphicData uri="http://schemas.openxmlformats.org/drawingml/2006/table">
            <a:tbl>
              <a:tblPr firstRow="1" bandRow="1">
                <a:tableStyleId>{5940675A-B579-460E-94D1-54222C63F5DA}</a:tableStyleId>
              </a:tblPr>
              <a:tblGrid>
                <a:gridCol w="1124184"/>
                <a:gridCol w="1123942"/>
                <a:gridCol w="4706510"/>
                <a:gridCol w="1274963"/>
              </a:tblGrid>
              <a:tr h="640218">
                <a:tc>
                  <a:txBody>
                    <a:bodyPr/>
                    <a:lstStyle/>
                    <a:p>
                      <a:pPr algn="ctr"/>
                      <a:r>
                        <a:rPr lang="de-DE" sz="1800" dirty="0" smtClean="0"/>
                        <a:t>Version</a:t>
                      </a:r>
                      <a:endParaRPr lang="de-DE" sz="1800" dirty="0"/>
                    </a:p>
                  </a:txBody>
                  <a:tcPr marL="87092" marR="87092" marT="45676" marB="45676"/>
                </a:tc>
                <a:tc>
                  <a:txBody>
                    <a:bodyPr/>
                    <a:lstStyle/>
                    <a:p>
                      <a:pPr algn="ctr"/>
                      <a:r>
                        <a:rPr lang="de-DE" sz="1800" dirty="0" smtClean="0"/>
                        <a:t>Date</a:t>
                      </a:r>
                      <a:endParaRPr lang="de-DE" sz="1800" dirty="0"/>
                    </a:p>
                  </a:txBody>
                  <a:tcPr marL="87092" marR="87092" marT="45676" marB="45676"/>
                </a:tc>
                <a:tc>
                  <a:txBody>
                    <a:bodyPr/>
                    <a:lstStyle/>
                    <a:p>
                      <a:pPr algn="ctr"/>
                      <a:r>
                        <a:rPr lang="de-DE" sz="1800" dirty="0" smtClean="0"/>
                        <a:t>Contents (Highlights)</a:t>
                      </a:r>
                      <a:endParaRPr lang="de-DE" sz="1800" dirty="0"/>
                    </a:p>
                  </a:txBody>
                  <a:tcPr marL="87092" marR="87092" marT="45676" marB="45676"/>
                </a:tc>
                <a:tc>
                  <a:txBody>
                    <a:bodyPr/>
                    <a:lstStyle/>
                    <a:p>
                      <a:pPr algn="ctr"/>
                      <a:r>
                        <a:rPr lang="de-DE" sz="1800" dirty="0" err="1" smtClean="0"/>
                        <a:t>Results</a:t>
                      </a:r>
                      <a:r>
                        <a:rPr lang="de-DE" sz="1800" dirty="0" smtClean="0"/>
                        <a:t> </a:t>
                      </a:r>
                      <a:r>
                        <a:rPr lang="de-DE" sz="1800" dirty="0" err="1" smtClean="0"/>
                        <a:t>Changes</a:t>
                      </a:r>
                      <a:endParaRPr lang="de-DE" sz="1800" dirty="0"/>
                    </a:p>
                  </a:txBody>
                  <a:tcPr marL="87092" marR="87092" marT="45676" marB="45676"/>
                </a:tc>
              </a:tr>
              <a:tr h="2010907">
                <a:tc>
                  <a:txBody>
                    <a:bodyPr/>
                    <a:lstStyle/>
                    <a:p>
                      <a:pPr algn="ctr"/>
                      <a:r>
                        <a:rPr lang="de-DE" sz="1800" dirty="0" smtClean="0"/>
                        <a:t>5.05a</a:t>
                      </a:r>
                      <a:endParaRPr lang="de-DE" sz="1800" dirty="0"/>
                    </a:p>
                  </a:txBody>
                  <a:tcPr marL="87092" marR="87092" marT="45676" marB="45676"/>
                </a:tc>
                <a:tc>
                  <a:txBody>
                    <a:bodyPr/>
                    <a:lstStyle/>
                    <a:p>
                      <a:pPr algn="ctr"/>
                      <a:r>
                        <a:rPr lang="de-DE" sz="1800" dirty="0" smtClean="0"/>
                        <a:t>22.06.18</a:t>
                      </a:r>
                      <a:endParaRPr lang="de-DE" sz="1800" dirty="0"/>
                    </a:p>
                  </a:txBody>
                  <a:tcPr marL="87092" marR="87092" marT="45676" marB="45676"/>
                </a:tc>
                <a:tc>
                  <a:txBody>
                    <a:bodyPr/>
                    <a:lstStyle/>
                    <a:p>
                      <a:pPr marL="285750" indent="-285750">
                        <a:buFont typeface="Arial" panose="020B0604020202020204" pitchFamily="34" charset="0"/>
                        <a:buChar char="•"/>
                      </a:pPr>
                      <a:r>
                        <a:rPr lang="de-DE" sz="1800" dirty="0" smtClean="0"/>
                        <a:t>Dynamics: 2</a:t>
                      </a:r>
                      <a:r>
                        <a:rPr lang="de-DE" sz="1800" baseline="30000" dirty="0" smtClean="0"/>
                        <a:t>nd</a:t>
                      </a:r>
                      <a:r>
                        <a:rPr lang="de-DE" sz="1800" dirty="0" smtClean="0"/>
                        <a:t> </a:t>
                      </a:r>
                      <a:r>
                        <a:rPr lang="de-DE" sz="1800" dirty="0" err="1" smtClean="0"/>
                        <a:t>order</a:t>
                      </a:r>
                      <a:r>
                        <a:rPr lang="de-DE" sz="1800" dirty="0" smtClean="0"/>
                        <a:t> Bott </a:t>
                      </a:r>
                      <a:r>
                        <a:rPr lang="de-DE" sz="1800" dirty="0" err="1" smtClean="0"/>
                        <a:t>scheme</a:t>
                      </a:r>
                      <a:r>
                        <a:rPr lang="de-DE" sz="1800" dirty="0" smtClean="0"/>
                        <a:t> </a:t>
                      </a:r>
                      <a:r>
                        <a:rPr lang="de-DE" sz="1800" dirty="0" err="1" smtClean="0"/>
                        <a:t>together</a:t>
                      </a:r>
                      <a:r>
                        <a:rPr lang="de-DE" sz="1800" baseline="0" dirty="0" smtClean="0"/>
                        <a:t> </a:t>
                      </a:r>
                      <a:r>
                        <a:rPr lang="de-DE" sz="1800" baseline="0" dirty="0" err="1" smtClean="0"/>
                        <a:t>with</a:t>
                      </a:r>
                      <a:r>
                        <a:rPr lang="de-DE" sz="1800" baseline="0" dirty="0" smtClean="0"/>
                        <a:t> </a:t>
                      </a:r>
                      <a:r>
                        <a:rPr lang="de-DE" sz="1800" baseline="0" dirty="0" err="1" smtClean="0"/>
                        <a:t>deformational</a:t>
                      </a:r>
                      <a:r>
                        <a:rPr lang="de-DE" sz="1800" baseline="0" dirty="0" smtClean="0"/>
                        <a:t> </a:t>
                      </a:r>
                      <a:r>
                        <a:rPr lang="de-DE" sz="1800" baseline="0" dirty="0" err="1" smtClean="0"/>
                        <a:t>correction</a:t>
                      </a:r>
                      <a:r>
                        <a:rPr lang="de-DE" sz="1800" baseline="0" dirty="0" smtClean="0"/>
                        <a:t> </a:t>
                      </a:r>
                      <a:r>
                        <a:rPr lang="de-DE" sz="1800" baseline="0" dirty="0" err="1" smtClean="0"/>
                        <a:t>method</a:t>
                      </a:r>
                      <a:endParaRPr lang="de-DE" sz="1800" dirty="0" smtClean="0"/>
                    </a:p>
                    <a:p>
                      <a:pPr marL="285750" indent="-285750">
                        <a:buFont typeface="Arial" panose="020B0604020202020204" pitchFamily="34" charset="0"/>
                        <a:buChar char="•"/>
                      </a:pPr>
                      <a:r>
                        <a:rPr lang="de-DE" sz="1800" dirty="0" err="1" smtClean="0"/>
                        <a:t>Porting</a:t>
                      </a:r>
                      <a:r>
                        <a:rPr lang="de-DE" sz="1800" dirty="0" smtClean="0"/>
                        <a:t> additional </a:t>
                      </a:r>
                      <a:r>
                        <a:rPr lang="de-DE" sz="1800" dirty="0" err="1" smtClean="0"/>
                        <a:t>parts</a:t>
                      </a:r>
                      <a:r>
                        <a:rPr lang="de-DE" sz="1800" dirty="0" smtClean="0"/>
                        <a:t> </a:t>
                      </a:r>
                      <a:r>
                        <a:rPr lang="de-DE" sz="1800" dirty="0" err="1" smtClean="0"/>
                        <a:t>to</a:t>
                      </a:r>
                      <a:r>
                        <a:rPr lang="de-DE" sz="1800" dirty="0" smtClean="0"/>
                        <a:t> GPU: </a:t>
                      </a:r>
                      <a:r>
                        <a:rPr lang="de-DE" sz="1800" dirty="0" err="1" smtClean="0"/>
                        <a:t>diagnostics</a:t>
                      </a:r>
                      <a:r>
                        <a:rPr lang="de-DE" sz="1800" dirty="0" smtClean="0"/>
                        <a:t>,</a:t>
                      </a:r>
                      <a:r>
                        <a:rPr lang="de-DE" sz="1800" baseline="0" dirty="0" smtClean="0"/>
                        <a:t> </a:t>
                      </a:r>
                      <a:r>
                        <a:rPr lang="de-DE" sz="1800" baseline="0" dirty="0" err="1" smtClean="0"/>
                        <a:t>output</a:t>
                      </a:r>
                      <a:endParaRPr lang="de-DE" sz="1800" baseline="0" dirty="0" smtClean="0"/>
                    </a:p>
                    <a:p>
                      <a:pPr marL="285750" indent="-285750">
                        <a:buFont typeface="Arial" panose="020B0604020202020204" pitchFamily="34" charset="0"/>
                        <a:buChar char="•"/>
                      </a:pPr>
                      <a:r>
                        <a:rPr lang="de-DE" sz="1800" baseline="0" dirty="0" err="1" smtClean="0"/>
                        <a:t>Changes</a:t>
                      </a:r>
                      <a:r>
                        <a:rPr lang="de-DE" sz="1800" baseline="0" dirty="0" smtClean="0"/>
                        <a:t> </a:t>
                      </a:r>
                      <a:r>
                        <a:rPr lang="de-DE" sz="1800" baseline="0" dirty="0" err="1" smtClean="0"/>
                        <a:t>to</a:t>
                      </a:r>
                      <a:r>
                        <a:rPr lang="de-DE" sz="1800" baseline="0" dirty="0" smtClean="0"/>
                        <a:t> </a:t>
                      </a:r>
                      <a:r>
                        <a:rPr lang="de-DE" sz="1800" baseline="0" dirty="0" err="1" smtClean="0"/>
                        <a:t>prepare</a:t>
                      </a:r>
                      <a:r>
                        <a:rPr lang="de-DE" sz="1800" baseline="0" dirty="0" smtClean="0"/>
                        <a:t> </a:t>
                      </a:r>
                      <a:r>
                        <a:rPr lang="de-DE" sz="1800" baseline="0" dirty="0" err="1" smtClean="0"/>
                        <a:t>implementation</a:t>
                      </a:r>
                      <a:r>
                        <a:rPr lang="de-DE" sz="1800" baseline="0" dirty="0" smtClean="0"/>
                        <a:t> </a:t>
                      </a:r>
                      <a:r>
                        <a:rPr lang="de-DE" sz="1800" baseline="0" dirty="0" err="1" smtClean="0"/>
                        <a:t>of</a:t>
                      </a:r>
                      <a:r>
                        <a:rPr lang="de-DE" sz="1800" baseline="0" dirty="0" smtClean="0"/>
                        <a:t> Radar Forward Operator</a:t>
                      </a:r>
                      <a:endParaRPr lang="de-DE" sz="1800" dirty="0" smtClean="0"/>
                    </a:p>
                  </a:txBody>
                  <a:tcPr marL="87092" marR="87092" marT="45676" marB="45676"/>
                </a:tc>
                <a:tc>
                  <a:txBody>
                    <a:bodyPr/>
                    <a:lstStyle/>
                    <a:p>
                      <a:pPr algn="ctr"/>
                      <a:r>
                        <a:rPr lang="de-DE" sz="1800" dirty="0" err="1" smtClean="0"/>
                        <a:t>if</a:t>
                      </a:r>
                      <a:r>
                        <a:rPr lang="de-DE" sz="1800" dirty="0" smtClean="0"/>
                        <a:t> </a:t>
                      </a:r>
                      <a:r>
                        <a:rPr lang="de-DE" sz="1800" dirty="0" err="1" smtClean="0"/>
                        <a:t>used</a:t>
                      </a:r>
                      <a:endParaRPr lang="de-DE" sz="1800" dirty="0" smtClean="0"/>
                    </a:p>
                    <a:p>
                      <a:pPr algn="ctr"/>
                      <a:endParaRPr lang="de-DE" sz="1800" dirty="0" smtClean="0"/>
                    </a:p>
                    <a:p>
                      <a:pPr algn="ctr"/>
                      <a:endParaRPr lang="de-DE" sz="1800" dirty="0" smtClean="0"/>
                    </a:p>
                    <a:p>
                      <a:pPr algn="ctr"/>
                      <a:r>
                        <a:rPr lang="de-DE" sz="1800" dirty="0" err="1" smtClean="0"/>
                        <a:t>no</a:t>
                      </a:r>
                      <a:endParaRPr lang="de-DE" sz="1800" dirty="0" smtClean="0"/>
                    </a:p>
                    <a:p>
                      <a:pPr algn="ctr"/>
                      <a:endParaRPr lang="de-DE" sz="1800" dirty="0" smtClean="0"/>
                    </a:p>
                    <a:p>
                      <a:pPr algn="ctr"/>
                      <a:r>
                        <a:rPr lang="de-DE" sz="1800" dirty="0" err="1" smtClean="0"/>
                        <a:t>no</a:t>
                      </a:r>
                      <a:endParaRPr lang="de-DE" sz="1800" dirty="0" smtClean="0"/>
                    </a:p>
                  </a:txBody>
                  <a:tcPr marL="87092" marR="87092" marT="45676" marB="45676"/>
                </a:tc>
              </a:tr>
            </a:tbl>
          </a:graphicData>
        </a:graphic>
      </p:graphicFrame>
      <p:sp>
        <p:nvSpPr>
          <p:cNvPr id="19476" name="Datumsplatzhalter 3"/>
          <p:cNvSpPr>
            <a:spLocks noGrp="1"/>
          </p:cNvSpPr>
          <p:nvPr>
            <p:ph type="dt" sz="half"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E784769A-2CF4-4B64-AB9E-BB40264CA7B2}" type="datetime1">
              <a:rPr lang="de-DE" altLang="de-DE" smtClean="0"/>
              <a:t>31.08.2018</a:t>
            </a:fld>
            <a:endParaRPr lang="de-DE" altLang="de-DE" smtClean="0"/>
          </a:p>
        </p:txBody>
      </p:sp>
      <p:sp>
        <p:nvSpPr>
          <p:cNvPr id="19477" name="Fußzeilenplatzhalter 4"/>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19478" name="Foliennummernplatzhalter 5"/>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D116D197-51C8-4121-9B41-D3AD2388C4D2}" type="slidenum">
              <a:rPr lang="de-DE" altLang="de-DE" smtClean="0"/>
              <a:pPr eaLnBrk="1" hangingPunct="1">
                <a:spcBef>
                  <a:spcPct val="0"/>
                </a:spcBef>
                <a:buClrTx/>
                <a:buFontTx/>
                <a:buNone/>
              </a:pPr>
              <a:t>10</a:t>
            </a:fld>
            <a:endParaRPr lang="de-DE" altLang="de-DE" smtClean="0"/>
          </a:p>
        </p:txBody>
      </p:sp>
      <p:sp>
        <p:nvSpPr>
          <p:cNvPr id="2" name="Textfeld 1"/>
          <p:cNvSpPr txBox="1"/>
          <p:nvPr/>
        </p:nvSpPr>
        <p:spPr>
          <a:xfrm>
            <a:off x="467544" y="4869160"/>
            <a:ext cx="8430578" cy="369332"/>
          </a:xfrm>
          <a:prstGeom prst="rect">
            <a:avLst/>
          </a:prstGeom>
          <a:noFill/>
        </p:spPr>
        <p:txBody>
          <a:bodyPr wrap="none" rtlCol="0">
            <a:spAutoFit/>
          </a:bodyPr>
          <a:lstStyle/>
          <a:p>
            <a:r>
              <a:rPr lang="de-DE" dirty="0" smtClean="0"/>
              <a:t>21.07.18: </a:t>
            </a:r>
            <a:r>
              <a:rPr lang="de-DE" dirty="0" err="1" smtClean="0"/>
              <a:t>Implemented</a:t>
            </a:r>
            <a:r>
              <a:rPr lang="de-DE" dirty="0" smtClean="0"/>
              <a:t> </a:t>
            </a:r>
            <a:r>
              <a:rPr lang="de-DE" dirty="0" err="1" smtClean="0"/>
              <a:t>the</a:t>
            </a:r>
            <a:r>
              <a:rPr lang="de-DE" dirty="0" smtClean="0"/>
              <a:t> </a:t>
            </a:r>
            <a:r>
              <a:rPr lang="de-DE" dirty="0" err="1" smtClean="0"/>
              <a:t>bug</a:t>
            </a:r>
            <a:r>
              <a:rPr lang="de-DE" dirty="0" smtClean="0"/>
              <a:t> fix in turb_transfer.f90 in </a:t>
            </a:r>
            <a:r>
              <a:rPr lang="de-DE" dirty="0" err="1" smtClean="0"/>
              <a:t>patch</a:t>
            </a:r>
            <a:r>
              <a:rPr lang="de-DE" dirty="0" smtClean="0"/>
              <a:t> </a:t>
            </a:r>
            <a:r>
              <a:rPr lang="de-DE" dirty="0" err="1" smtClean="0"/>
              <a:t>version</a:t>
            </a:r>
            <a:r>
              <a:rPr lang="de-DE" dirty="0" smtClean="0"/>
              <a:t> 5.05a_1 </a:t>
            </a:r>
            <a:endParaRPr lang="en-US" dirty="0"/>
          </a:p>
        </p:txBody>
      </p:sp>
      <p:sp>
        <p:nvSpPr>
          <p:cNvPr id="4" name="Textfeld 3"/>
          <p:cNvSpPr txBox="1"/>
          <p:nvPr/>
        </p:nvSpPr>
        <p:spPr>
          <a:xfrm>
            <a:off x="511854" y="5589240"/>
            <a:ext cx="4348178" cy="369332"/>
          </a:xfrm>
          <a:prstGeom prst="rect">
            <a:avLst/>
          </a:prstGeom>
          <a:noFill/>
        </p:spPr>
        <p:txBody>
          <a:bodyPr wrap="none" rtlCol="0">
            <a:spAutoFit/>
          </a:bodyPr>
          <a:lstStyle/>
          <a:p>
            <a:r>
              <a:rPr lang="de-DE" dirty="0" smtClean="0"/>
              <a:t>DWD </a:t>
            </a:r>
            <a:r>
              <a:rPr lang="de-DE" dirty="0" err="1" smtClean="0"/>
              <a:t>only</a:t>
            </a:r>
            <a:r>
              <a:rPr lang="de-DE" dirty="0" smtClean="0"/>
              <a:t>, not </a:t>
            </a:r>
            <a:r>
              <a:rPr lang="de-DE" dirty="0" err="1" smtClean="0"/>
              <a:t>yet</a:t>
            </a:r>
            <a:r>
              <a:rPr lang="de-DE" dirty="0" smtClean="0"/>
              <a:t> </a:t>
            </a:r>
            <a:r>
              <a:rPr lang="de-DE" dirty="0" err="1" smtClean="0"/>
              <a:t>distributed</a:t>
            </a:r>
            <a:r>
              <a:rPr lang="de-DE" dirty="0" smtClean="0"/>
              <a:t> </a:t>
            </a:r>
            <a:r>
              <a:rPr lang="de-DE" dirty="0" err="1" smtClean="0"/>
              <a:t>to</a:t>
            </a:r>
            <a:r>
              <a:rPr lang="de-DE" dirty="0" smtClean="0"/>
              <a:t> COSMO</a:t>
            </a:r>
            <a:endParaRPr lang="en-US" dirty="0"/>
          </a:p>
        </p:txBody>
      </p:sp>
    </p:spTree>
    <p:extLst>
      <p:ext uri="{BB962C8B-B14F-4D97-AF65-F5344CB8AC3E}">
        <p14:creationId xmlns:p14="http://schemas.microsoft.com/office/powerpoint/2010/main" val="300894601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POMPA</a:t>
            </a:r>
            <a:endParaRPr lang="en-US" dirty="0"/>
          </a:p>
        </p:txBody>
      </p:sp>
      <p:sp>
        <p:nvSpPr>
          <p:cNvPr id="3" name="Datumsplatzhalter 2"/>
          <p:cNvSpPr>
            <a:spLocks noGrp="1"/>
          </p:cNvSpPr>
          <p:nvPr>
            <p:ph type="dt" sz="half" idx="10"/>
          </p:nvPr>
        </p:nvSpPr>
        <p:spPr/>
        <p:txBody>
          <a:bodyPr/>
          <a:lstStyle/>
          <a:p>
            <a:pPr>
              <a:defRPr/>
            </a:pPr>
            <a:fld id="{3F9F15C8-2606-499F-BE1B-473AAB8E619B}" type="datetime1">
              <a:rPr lang="de-DE" smtClean="0"/>
              <a:t>31.08.2018</a:t>
            </a:fld>
            <a:endParaRPr lang="de-DE"/>
          </a:p>
        </p:txBody>
      </p:sp>
      <p:sp>
        <p:nvSpPr>
          <p:cNvPr id="4" name="Fußzeilenplatzhalter 3"/>
          <p:cNvSpPr>
            <a:spLocks noGrp="1"/>
          </p:cNvSpPr>
          <p:nvPr>
            <p:ph type="ftr" sz="quarter" idx="11"/>
          </p:nvPr>
        </p:nvSpPr>
        <p:spPr/>
        <p:txBody>
          <a:bodyPr/>
          <a:lstStyle/>
          <a:p>
            <a:pPr>
              <a:defRPr/>
            </a:pPr>
            <a:r>
              <a:rPr lang="en-US" smtClean="0"/>
              <a:t>COSMO General Meeting 2018, St. Petersburg, Russia</a:t>
            </a:r>
            <a:endParaRPr lang="de-DE"/>
          </a:p>
        </p:txBody>
      </p:sp>
      <p:sp>
        <p:nvSpPr>
          <p:cNvPr id="5" name="Foliennummernplatzhalter 4"/>
          <p:cNvSpPr>
            <a:spLocks noGrp="1"/>
          </p:cNvSpPr>
          <p:nvPr>
            <p:ph type="sldNum" sz="quarter" idx="12"/>
          </p:nvPr>
        </p:nvSpPr>
        <p:spPr/>
        <p:txBody>
          <a:bodyPr/>
          <a:lstStyle/>
          <a:p>
            <a:pPr>
              <a:defRPr/>
            </a:pPr>
            <a:fld id="{4074B63A-957D-45FF-9F4F-33D8948D54DB}" type="slidenum">
              <a:rPr lang="de-DE" smtClean="0"/>
              <a:pPr>
                <a:defRPr/>
              </a:pPr>
              <a:t>11</a:t>
            </a:fld>
            <a:endParaRPr lang="de-DE"/>
          </a:p>
        </p:txBody>
      </p:sp>
    </p:spTree>
    <p:extLst>
      <p:ext uri="{BB962C8B-B14F-4D97-AF65-F5344CB8AC3E}">
        <p14:creationId xmlns:p14="http://schemas.microsoft.com/office/powerpoint/2010/main" val="301398442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Latest</a:t>
            </a:r>
            <a:r>
              <a:rPr lang="de-DE" dirty="0" smtClean="0"/>
              <a:t> POMPA </a:t>
            </a:r>
            <a:r>
              <a:rPr lang="de-DE" dirty="0" err="1" smtClean="0"/>
              <a:t>Contributions</a:t>
            </a:r>
            <a:endParaRPr lang="en-US" dirty="0"/>
          </a:p>
        </p:txBody>
      </p:sp>
      <p:sp>
        <p:nvSpPr>
          <p:cNvPr id="3" name="Inhaltsplatzhalter 2"/>
          <p:cNvSpPr>
            <a:spLocks noGrp="1"/>
          </p:cNvSpPr>
          <p:nvPr>
            <p:ph idx="1"/>
          </p:nvPr>
        </p:nvSpPr>
        <p:spPr/>
        <p:txBody>
          <a:bodyPr/>
          <a:lstStyle/>
          <a:p>
            <a:r>
              <a:rPr lang="de-DE" dirty="0" smtClean="0"/>
              <a:t>5.05_1: The </a:t>
            </a:r>
            <a:r>
              <a:rPr lang="de-DE" dirty="0" err="1" smtClean="0"/>
              <a:t>whole</a:t>
            </a:r>
            <a:r>
              <a:rPr lang="de-DE" dirty="0" smtClean="0"/>
              <a:t> </a:t>
            </a:r>
            <a:r>
              <a:rPr lang="de-DE" dirty="0" err="1" smtClean="0"/>
              <a:t>physics</a:t>
            </a:r>
            <a:r>
              <a:rPr lang="de-DE" dirty="0" smtClean="0"/>
              <a:t> (but </a:t>
            </a:r>
            <a:r>
              <a:rPr lang="de-DE" dirty="0" err="1" smtClean="0"/>
              <a:t>seaice</a:t>
            </a:r>
            <a:r>
              <a:rPr lang="de-DE" dirty="0" smtClean="0"/>
              <a:t>) </a:t>
            </a:r>
            <a:r>
              <a:rPr lang="de-DE" dirty="0" err="1" smtClean="0"/>
              <a:t>are</a:t>
            </a:r>
            <a:r>
              <a:rPr lang="de-DE" dirty="0" smtClean="0"/>
              <a:t> </a:t>
            </a:r>
            <a:r>
              <a:rPr lang="de-DE" dirty="0" err="1" smtClean="0"/>
              <a:t>able</a:t>
            </a:r>
            <a:r>
              <a:rPr lang="de-DE" dirty="0" smtClean="0"/>
              <a:t> </a:t>
            </a:r>
            <a:r>
              <a:rPr lang="de-DE" dirty="0" err="1" smtClean="0"/>
              <a:t>to</a:t>
            </a:r>
            <a:r>
              <a:rPr lang="de-DE" dirty="0" smtClean="0"/>
              <a:t> </a:t>
            </a:r>
            <a:r>
              <a:rPr lang="de-DE" dirty="0" err="1" smtClean="0"/>
              <a:t>run</a:t>
            </a:r>
            <a:r>
              <a:rPr lang="de-DE" dirty="0" smtClean="0"/>
              <a:t> on GPUs</a:t>
            </a:r>
          </a:p>
          <a:p>
            <a:r>
              <a:rPr lang="de-DE" dirty="0" smtClean="0"/>
              <a:t>5.05a_1: </a:t>
            </a:r>
            <a:r>
              <a:rPr lang="de-DE" dirty="0" err="1" smtClean="0"/>
              <a:t>Diagnostics</a:t>
            </a:r>
            <a:r>
              <a:rPr lang="de-DE" dirty="0" smtClean="0"/>
              <a:t>, </a:t>
            </a:r>
            <a:r>
              <a:rPr lang="de-DE" dirty="0" err="1" smtClean="0"/>
              <a:t>output</a:t>
            </a:r>
            <a:r>
              <a:rPr lang="de-DE" dirty="0" smtClean="0"/>
              <a:t> </a:t>
            </a:r>
            <a:r>
              <a:rPr lang="de-DE" dirty="0" err="1" smtClean="0"/>
              <a:t>and</a:t>
            </a:r>
            <a:r>
              <a:rPr lang="de-DE" dirty="0" smtClean="0"/>
              <a:t> </a:t>
            </a:r>
            <a:r>
              <a:rPr lang="de-DE" dirty="0" err="1" smtClean="0"/>
              <a:t>lmorg</a:t>
            </a:r>
            <a:r>
              <a:rPr lang="de-DE" dirty="0" smtClean="0"/>
              <a:t> </a:t>
            </a:r>
            <a:r>
              <a:rPr lang="de-DE" dirty="0" err="1" smtClean="0"/>
              <a:t>have</a:t>
            </a:r>
            <a:r>
              <a:rPr lang="de-DE" dirty="0" smtClean="0"/>
              <a:t> </a:t>
            </a:r>
            <a:r>
              <a:rPr lang="de-DE" dirty="0" err="1" smtClean="0"/>
              <a:t>been</a:t>
            </a:r>
            <a:r>
              <a:rPr lang="de-DE" dirty="0" smtClean="0"/>
              <a:t> </a:t>
            </a:r>
            <a:r>
              <a:rPr lang="de-DE" dirty="0" err="1" smtClean="0"/>
              <a:t>ported</a:t>
            </a:r>
            <a:endParaRPr lang="de-DE" dirty="0" smtClean="0"/>
          </a:p>
          <a:p>
            <a:r>
              <a:rPr lang="de-DE" dirty="0" err="1" smtClean="0"/>
              <a:t>next</a:t>
            </a:r>
            <a:r>
              <a:rPr lang="de-DE" dirty="0" smtClean="0"/>
              <a:t> </a:t>
            </a:r>
            <a:r>
              <a:rPr lang="de-DE" dirty="0" err="1" smtClean="0"/>
              <a:t>version</a:t>
            </a:r>
            <a:r>
              <a:rPr lang="de-DE" dirty="0" smtClean="0"/>
              <a:t>: will </a:t>
            </a:r>
            <a:r>
              <a:rPr lang="de-DE" dirty="0" err="1" smtClean="0"/>
              <a:t>contain</a:t>
            </a:r>
            <a:r>
              <a:rPr lang="de-DE" dirty="0" smtClean="0"/>
              <a:t> </a:t>
            </a:r>
            <a:r>
              <a:rPr lang="de-DE" dirty="0" err="1" smtClean="0"/>
              <a:t>port</a:t>
            </a:r>
            <a:r>
              <a:rPr lang="de-DE" dirty="0" smtClean="0"/>
              <a:t> </a:t>
            </a:r>
            <a:r>
              <a:rPr lang="de-DE" dirty="0" err="1" smtClean="0"/>
              <a:t>of</a:t>
            </a:r>
            <a:r>
              <a:rPr lang="de-DE" dirty="0"/>
              <a:t> </a:t>
            </a:r>
            <a:r>
              <a:rPr lang="de-DE" dirty="0" err="1" smtClean="0"/>
              <a:t>assimilation</a:t>
            </a:r>
            <a:r>
              <a:rPr lang="de-DE" dirty="0" smtClean="0"/>
              <a:t> (</a:t>
            </a:r>
            <a:r>
              <a:rPr lang="de-DE" dirty="0" err="1" smtClean="0"/>
              <a:t>including</a:t>
            </a:r>
            <a:r>
              <a:rPr lang="de-DE" dirty="0" smtClean="0"/>
              <a:t> LHN) </a:t>
            </a:r>
            <a:r>
              <a:rPr lang="de-DE" dirty="0" err="1" smtClean="0"/>
              <a:t>and</a:t>
            </a:r>
            <a:r>
              <a:rPr lang="de-DE" dirty="0" smtClean="0"/>
              <a:t> CLM </a:t>
            </a:r>
            <a:r>
              <a:rPr lang="de-DE" dirty="0" err="1" smtClean="0"/>
              <a:t>extensions</a:t>
            </a:r>
            <a:r>
              <a:rPr lang="de-DE" dirty="0" smtClean="0"/>
              <a:t> (IF (</a:t>
            </a:r>
            <a:r>
              <a:rPr lang="de-DE" dirty="0" err="1" smtClean="0"/>
              <a:t>lbdclim</a:t>
            </a:r>
            <a:r>
              <a:rPr lang="de-DE" dirty="0" smtClean="0"/>
              <a:t>) …)</a:t>
            </a:r>
          </a:p>
          <a:p>
            <a:endParaRPr lang="de-DE" dirty="0"/>
          </a:p>
          <a:p>
            <a:pPr marL="0" indent="0">
              <a:buNone/>
            </a:pPr>
            <a:r>
              <a:rPr lang="de-DE" dirty="0" err="1" smtClean="0"/>
              <a:t>see</a:t>
            </a:r>
            <a:r>
              <a:rPr lang="de-DE" dirty="0" smtClean="0"/>
              <a:t> POMPA update </a:t>
            </a:r>
            <a:r>
              <a:rPr lang="de-DE" dirty="0" err="1" smtClean="0"/>
              <a:t>tomorrow</a:t>
            </a:r>
            <a:r>
              <a:rPr lang="de-DE" dirty="0" smtClean="0"/>
              <a:t> </a:t>
            </a:r>
            <a:r>
              <a:rPr lang="de-DE" dirty="0" err="1" smtClean="0"/>
              <a:t>afternoon</a:t>
            </a:r>
            <a:r>
              <a:rPr lang="de-DE" dirty="0" smtClean="0"/>
              <a:t>!</a:t>
            </a:r>
            <a:endParaRPr lang="en-US" dirty="0"/>
          </a:p>
        </p:txBody>
      </p:sp>
      <p:sp>
        <p:nvSpPr>
          <p:cNvPr id="4" name="Datumsplatzhalter 3"/>
          <p:cNvSpPr>
            <a:spLocks noGrp="1"/>
          </p:cNvSpPr>
          <p:nvPr>
            <p:ph type="dt" sz="half" idx="10"/>
          </p:nvPr>
        </p:nvSpPr>
        <p:spPr/>
        <p:txBody>
          <a:bodyPr/>
          <a:lstStyle/>
          <a:p>
            <a:pPr>
              <a:defRPr/>
            </a:pPr>
            <a:fld id="{278E236C-DCCA-4410-82DD-284BF6707C39}" type="datetime1">
              <a:rPr lang="de-DE" smtClean="0"/>
              <a:t>31.08.2018</a:t>
            </a:fld>
            <a:endParaRPr lang="de-DE"/>
          </a:p>
        </p:txBody>
      </p:sp>
      <p:sp>
        <p:nvSpPr>
          <p:cNvPr id="5" name="Fußzeilenplatzhalter 4"/>
          <p:cNvSpPr>
            <a:spLocks noGrp="1"/>
          </p:cNvSpPr>
          <p:nvPr>
            <p:ph type="ftr" sz="quarter" idx="11"/>
          </p:nvPr>
        </p:nvSpPr>
        <p:spPr/>
        <p:txBody>
          <a:bodyPr/>
          <a:lstStyle/>
          <a:p>
            <a:pPr>
              <a:defRPr/>
            </a:pPr>
            <a:r>
              <a:rPr lang="en-US" smtClean="0"/>
              <a:t>COSMO General Meeting 2018, St. Petersburg, Russia</a:t>
            </a:r>
            <a:endParaRPr lang="de-DE"/>
          </a:p>
        </p:txBody>
      </p:sp>
      <p:sp>
        <p:nvSpPr>
          <p:cNvPr id="6" name="Foliennummernplatzhalter 5"/>
          <p:cNvSpPr>
            <a:spLocks noGrp="1"/>
          </p:cNvSpPr>
          <p:nvPr>
            <p:ph type="sldNum" sz="quarter" idx="12"/>
          </p:nvPr>
        </p:nvSpPr>
        <p:spPr/>
        <p:txBody>
          <a:bodyPr/>
          <a:lstStyle/>
          <a:p>
            <a:pPr>
              <a:defRPr/>
            </a:pPr>
            <a:fld id="{72EB4686-4644-471E-9375-12B57D8E2B20}" type="slidenum">
              <a:rPr lang="de-DE" smtClean="0"/>
              <a:pPr>
                <a:defRPr/>
              </a:pPr>
              <a:t>12</a:t>
            </a:fld>
            <a:endParaRPr lang="de-DE"/>
          </a:p>
        </p:txBody>
      </p:sp>
    </p:spTree>
    <p:extLst>
      <p:ext uri="{BB962C8B-B14F-4D97-AF65-F5344CB8AC3E}">
        <p14:creationId xmlns:p14="http://schemas.microsoft.com/office/powerpoint/2010/main" val="3309600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Documentation</a:t>
            </a:r>
            <a:endParaRPr lang="en-US" dirty="0"/>
          </a:p>
        </p:txBody>
      </p:sp>
      <p:sp>
        <p:nvSpPr>
          <p:cNvPr id="3" name="Datumsplatzhalter 2"/>
          <p:cNvSpPr>
            <a:spLocks noGrp="1"/>
          </p:cNvSpPr>
          <p:nvPr>
            <p:ph type="dt" sz="half" idx="10"/>
          </p:nvPr>
        </p:nvSpPr>
        <p:spPr/>
        <p:txBody>
          <a:bodyPr/>
          <a:lstStyle/>
          <a:p>
            <a:pPr>
              <a:defRPr/>
            </a:pPr>
            <a:fld id="{3F9F15C8-2606-499F-BE1B-473AAB8E619B}" type="datetime1">
              <a:rPr lang="de-DE" smtClean="0"/>
              <a:t>31.08.2018</a:t>
            </a:fld>
            <a:endParaRPr lang="de-DE"/>
          </a:p>
        </p:txBody>
      </p:sp>
      <p:sp>
        <p:nvSpPr>
          <p:cNvPr id="4" name="Fußzeilenplatzhalter 3"/>
          <p:cNvSpPr>
            <a:spLocks noGrp="1"/>
          </p:cNvSpPr>
          <p:nvPr>
            <p:ph type="ftr" sz="quarter" idx="11"/>
          </p:nvPr>
        </p:nvSpPr>
        <p:spPr/>
        <p:txBody>
          <a:bodyPr/>
          <a:lstStyle/>
          <a:p>
            <a:pPr>
              <a:defRPr/>
            </a:pPr>
            <a:r>
              <a:rPr lang="en-US" smtClean="0"/>
              <a:t>COSMO General Meeting 2018, St. Petersburg, Russia</a:t>
            </a:r>
            <a:endParaRPr lang="de-DE"/>
          </a:p>
        </p:txBody>
      </p:sp>
      <p:sp>
        <p:nvSpPr>
          <p:cNvPr id="5" name="Foliennummernplatzhalter 4"/>
          <p:cNvSpPr>
            <a:spLocks noGrp="1"/>
          </p:cNvSpPr>
          <p:nvPr>
            <p:ph type="sldNum" sz="quarter" idx="12"/>
          </p:nvPr>
        </p:nvSpPr>
        <p:spPr/>
        <p:txBody>
          <a:bodyPr/>
          <a:lstStyle/>
          <a:p>
            <a:pPr>
              <a:defRPr/>
            </a:pPr>
            <a:fld id="{4074B63A-957D-45FF-9F4F-33D8948D54DB}" type="slidenum">
              <a:rPr lang="de-DE" smtClean="0"/>
              <a:pPr>
                <a:defRPr/>
              </a:pPr>
              <a:t>13</a:t>
            </a:fld>
            <a:endParaRPr lang="de-DE"/>
          </a:p>
        </p:txBody>
      </p:sp>
    </p:spTree>
    <p:extLst>
      <p:ext uri="{BB962C8B-B14F-4D97-AF65-F5344CB8AC3E}">
        <p14:creationId xmlns:p14="http://schemas.microsoft.com/office/powerpoint/2010/main" val="389040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Update </a:t>
            </a:r>
            <a:r>
              <a:rPr lang="de-DE" dirty="0" err="1" smtClean="0"/>
              <a:t>of</a:t>
            </a:r>
            <a:r>
              <a:rPr lang="de-DE" dirty="0" smtClean="0"/>
              <a:t> </a:t>
            </a:r>
            <a:r>
              <a:rPr lang="de-DE" dirty="0" err="1" smtClean="0"/>
              <a:t>Documentation</a:t>
            </a:r>
            <a:endParaRPr lang="en-US" dirty="0"/>
          </a:p>
        </p:txBody>
      </p:sp>
      <p:sp>
        <p:nvSpPr>
          <p:cNvPr id="3" name="Inhaltsplatzhalter 2"/>
          <p:cNvSpPr>
            <a:spLocks noGrp="1"/>
          </p:cNvSpPr>
          <p:nvPr>
            <p:ph idx="1"/>
          </p:nvPr>
        </p:nvSpPr>
        <p:spPr/>
        <p:txBody>
          <a:bodyPr/>
          <a:lstStyle/>
          <a:p>
            <a:r>
              <a:rPr lang="de-DE" dirty="0" smtClean="0"/>
              <a:t>Part I: Dynamics </a:t>
            </a:r>
            <a:r>
              <a:rPr lang="de-DE" dirty="0" err="1" smtClean="0"/>
              <a:t>and</a:t>
            </a:r>
            <a:r>
              <a:rPr lang="de-DE" dirty="0" smtClean="0"/>
              <a:t> </a:t>
            </a:r>
            <a:r>
              <a:rPr lang="de-DE" dirty="0" err="1" smtClean="0"/>
              <a:t>Numerics</a:t>
            </a:r>
            <a:r>
              <a:rPr lang="de-DE" dirty="0" smtClean="0"/>
              <a:t>: Update </a:t>
            </a:r>
            <a:r>
              <a:rPr lang="de-DE" dirty="0" err="1" smtClean="0"/>
              <a:t>by</a:t>
            </a:r>
            <a:r>
              <a:rPr lang="de-DE" dirty="0" smtClean="0"/>
              <a:t> Michael </a:t>
            </a:r>
            <a:r>
              <a:rPr lang="de-DE" dirty="0" err="1" smtClean="0"/>
              <a:t>Baldauf</a:t>
            </a:r>
            <a:endParaRPr lang="de-DE" dirty="0" smtClean="0"/>
          </a:p>
          <a:p>
            <a:r>
              <a:rPr lang="de-DE" dirty="0" smtClean="0"/>
              <a:t>Part IV: </a:t>
            </a:r>
            <a:r>
              <a:rPr lang="de-DE" dirty="0" err="1" smtClean="0"/>
              <a:t>Implemenation</a:t>
            </a:r>
            <a:r>
              <a:rPr lang="de-DE" dirty="0" smtClean="0"/>
              <a:t> </a:t>
            </a:r>
            <a:r>
              <a:rPr lang="de-DE" dirty="0" err="1" smtClean="0"/>
              <a:t>Documentation</a:t>
            </a:r>
            <a:r>
              <a:rPr lang="de-DE" dirty="0" smtClean="0"/>
              <a:t>: </a:t>
            </a:r>
            <a:r>
              <a:rPr lang="de-DE" dirty="0" err="1" smtClean="0"/>
              <a:t>No</a:t>
            </a:r>
            <a:r>
              <a:rPr lang="de-DE" dirty="0" smtClean="0"/>
              <a:t> </a:t>
            </a:r>
            <a:r>
              <a:rPr lang="de-DE" dirty="0" err="1" smtClean="0"/>
              <a:t>actions</a:t>
            </a:r>
            <a:r>
              <a:rPr lang="de-DE" dirty="0" smtClean="0"/>
              <a:t>; still </a:t>
            </a:r>
            <a:r>
              <a:rPr lang="de-DE" dirty="0" err="1" smtClean="0"/>
              <a:t>have</a:t>
            </a:r>
            <a:r>
              <a:rPr lang="de-DE" dirty="0" smtClean="0"/>
              <a:t> </a:t>
            </a:r>
            <a:r>
              <a:rPr lang="de-DE" dirty="0" err="1" smtClean="0"/>
              <a:t>plans</a:t>
            </a:r>
            <a:r>
              <a:rPr lang="de-DE" dirty="0" smtClean="0"/>
              <a:t> </a:t>
            </a:r>
            <a:r>
              <a:rPr lang="de-DE" dirty="0" err="1" smtClean="0"/>
              <a:t>to</a:t>
            </a:r>
            <a:r>
              <a:rPr lang="de-DE" dirty="0" smtClean="0"/>
              <a:t> </a:t>
            </a:r>
            <a:r>
              <a:rPr lang="de-DE" dirty="0" err="1" smtClean="0"/>
              <a:t>write</a:t>
            </a:r>
            <a:r>
              <a:rPr lang="de-DE" dirty="0" smtClean="0"/>
              <a:t>: </a:t>
            </a:r>
            <a:r>
              <a:rPr lang="de-DE" dirty="0">
                <a:solidFill>
                  <a:schemeClr val="accent1"/>
                </a:solidFill>
              </a:rPr>
              <a:t>Implementation </a:t>
            </a:r>
            <a:r>
              <a:rPr lang="de-DE" dirty="0" err="1">
                <a:solidFill>
                  <a:schemeClr val="accent1"/>
                </a:solidFill>
              </a:rPr>
              <a:t>Specific</a:t>
            </a:r>
            <a:r>
              <a:rPr lang="de-DE" dirty="0">
                <a:solidFill>
                  <a:schemeClr val="accent1"/>
                </a:solidFill>
              </a:rPr>
              <a:t> Details </a:t>
            </a:r>
            <a:r>
              <a:rPr lang="de-DE" dirty="0" err="1">
                <a:solidFill>
                  <a:schemeClr val="accent1"/>
                </a:solidFill>
              </a:rPr>
              <a:t>of</a:t>
            </a:r>
            <a:r>
              <a:rPr lang="de-DE" dirty="0">
                <a:solidFill>
                  <a:schemeClr val="accent1"/>
                </a:solidFill>
              </a:rPr>
              <a:t> </a:t>
            </a:r>
            <a:r>
              <a:rPr lang="de-DE" dirty="0" err="1">
                <a:solidFill>
                  <a:schemeClr val="accent1"/>
                </a:solidFill>
              </a:rPr>
              <a:t>the</a:t>
            </a:r>
            <a:r>
              <a:rPr lang="de-DE" dirty="0">
                <a:solidFill>
                  <a:schemeClr val="accent1"/>
                </a:solidFill>
              </a:rPr>
              <a:t> COSMO-Model</a:t>
            </a:r>
            <a:endParaRPr lang="de-DE" dirty="0" smtClean="0"/>
          </a:p>
          <a:p>
            <a:r>
              <a:rPr lang="de-DE" dirty="0" smtClean="0"/>
              <a:t>Part V: </a:t>
            </a:r>
            <a:r>
              <a:rPr lang="de-DE" dirty="0" err="1" smtClean="0"/>
              <a:t>Preprocessing</a:t>
            </a:r>
            <a:r>
              <a:rPr lang="de-DE" dirty="0" smtClean="0"/>
              <a:t>: Update </a:t>
            </a:r>
            <a:r>
              <a:rPr lang="de-DE" dirty="0" err="1" smtClean="0"/>
              <a:t>by</a:t>
            </a:r>
            <a:r>
              <a:rPr lang="de-DE" dirty="0" smtClean="0"/>
              <a:t> Uli </a:t>
            </a:r>
            <a:r>
              <a:rPr lang="de-DE" dirty="0" err="1" smtClean="0"/>
              <a:t>Blahak</a:t>
            </a:r>
            <a:r>
              <a:rPr lang="de-DE" dirty="0" smtClean="0"/>
              <a:t> / Daniel Rieger</a:t>
            </a:r>
          </a:p>
          <a:p>
            <a:r>
              <a:rPr lang="de-DE" dirty="0" smtClean="0"/>
              <a:t>Part VI: </a:t>
            </a:r>
            <a:r>
              <a:rPr lang="de-DE" dirty="0" err="1" smtClean="0"/>
              <a:t>Postprocessing</a:t>
            </a:r>
            <a:r>
              <a:rPr lang="de-DE" dirty="0" smtClean="0"/>
              <a:t>: </a:t>
            </a:r>
            <a:r>
              <a:rPr lang="de-DE" dirty="0" err="1" smtClean="0"/>
              <a:t>No</a:t>
            </a:r>
            <a:r>
              <a:rPr lang="de-DE" dirty="0" smtClean="0"/>
              <a:t> </a:t>
            </a:r>
            <a:r>
              <a:rPr lang="de-DE" dirty="0" err="1" smtClean="0"/>
              <a:t>actions</a:t>
            </a:r>
            <a:r>
              <a:rPr lang="de-DE" dirty="0" smtClean="0"/>
              <a:t>; still </a:t>
            </a:r>
            <a:r>
              <a:rPr lang="de-DE" dirty="0" err="1" smtClean="0"/>
              <a:t>have</a:t>
            </a:r>
            <a:r>
              <a:rPr lang="de-DE" dirty="0" smtClean="0"/>
              <a:t> </a:t>
            </a:r>
            <a:r>
              <a:rPr lang="de-DE" dirty="0" err="1" smtClean="0"/>
              <a:t>plans</a:t>
            </a:r>
            <a:r>
              <a:rPr lang="de-DE" dirty="0" smtClean="0"/>
              <a:t> </a:t>
            </a:r>
            <a:r>
              <a:rPr lang="de-DE" dirty="0" err="1" smtClean="0"/>
              <a:t>to</a:t>
            </a:r>
            <a:r>
              <a:rPr lang="de-DE" dirty="0" smtClean="0"/>
              <a:t> </a:t>
            </a:r>
            <a:r>
              <a:rPr lang="de-DE" dirty="0" err="1" smtClean="0"/>
              <a:t>write</a:t>
            </a:r>
            <a:r>
              <a:rPr lang="de-DE" dirty="0" smtClean="0"/>
              <a:t>:                    </a:t>
            </a:r>
            <a:r>
              <a:rPr lang="de-DE" dirty="0" smtClean="0">
                <a:solidFill>
                  <a:schemeClr val="accent1"/>
                </a:solidFill>
              </a:rPr>
              <a:t>Model </a:t>
            </a:r>
            <a:r>
              <a:rPr lang="de-DE" dirty="0">
                <a:solidFill>
                  <a:schemeClr val="accent1"/>
                </a:solidFill>
              </a:rPr>
              <a:t>Output </a:t>
            </a:r>
            <a:r>
              <a:rPr lang="de-DE" dirty="0" err="1">
                <a:solidFill>
                  <a:schemeClr val="accent1"/>
                </a:solidFill>
              </a:rPr>
              <a:t>and</a:t>
            </a:r>
            <a:r>
              <a:rPr lang="de-DE" dirty="0">
                <a:solidFill>
                  <a:schemeClr val="accent1"/>
                </a:solidFill>
              </a:rPr>
              <a:t> Data Formats </a:t>
            </a:r>
            <a:r>
              <a:rPr lang="de-DE" dirty="0" err="1">
                <a:solidFill>
                  <a:schemeClr val="accent1"/>
                </a:solidFill>
              </a:rPr>
              <a:t>for</a:t>
            </a:r>
            <a:r>
              <a:rPr lang="de-DE" dirty="0">
                <a:solidFill>
                  <a:schemeClr val="accent1"/>
                </a:solidFill>
              </a:rPr>
              <a:t> I/O</a:t>
            </a:r>
            <a:endParaRPr lang="de-DE" dirty="0" smtClean="0"/>
          </a:p>
          <a:p>
            <a:r>
              <a:rPr lang="de-DE" dirty="0" smtClean="0"/>
              <a:t>Part VII: User Guide: Update </a:t>
            </a:r>
            <a:r>
              <a:rPr lang="de-DE" dirty="0" err="1" smtClean="0"/>
              <a:t>by</a:t>
            </a:r>
            <a:r>
              <a:rPr lang="de-DE" dirty="0" smtClean="0"/>
              <a:t> COSMO SCA</a:t>
            </a:r>
          </a:p>
        </p:txBody>
      </p:sp>
      <p:sp>
        <p:nvSpPr>
          <p:cNvPr id="4" name="Datumsplatzhalter 3"/>
          <p:cNvSpPr>
            <a:spLocks noGrp="1"/>
          </p:cNvSpPr>
          <p:nvPr>
            <p:ph type="dt" sz="half" idx="10"/>
          </p:nvPr>
        </p:nvSpPr>
        <p:spPr/>
        <p:txBody>
          <a:bodyPr/>
          <a:lstStyle/>
          <a:p>
            <a:pPr>
              <a:defRPr/>
            </a:pPr>
            <a:fld id="{4DABD159-9CA3-4964-AB43-13F18EAA965B}" type="datetime1">
              <a:rPr lang="de-DE" smtClean="0"/>
              <a:t>31.08.2018</a:t>
            </a:fld>
            <a:endParaRPr lang="de-DE"/>
          </a:p>
        </p:txBody>
      </p:sp>
      <p:sp>
        <p:nvSpPr>
          <p:cNvPr id="5" name="Fußzeilenplatzhalter 4"/>
          <p:cNvSpPr>
            <a:spLocks noGrp="1"/>
          </p:cNvSpPr>
          <p:nvPr>
            <p:ph type="ftr" sz="quarter" idx="11"/>
          </p:nvPr>
        </p:nvSpPr>
        <p:spPr/>
        <p:txBody>
          <a:bodyPr/>
          <a:lstStyle/>
          <a:p>
            <a:pPr>
              <a:defRPr/>
            </a:pPr>
            <a:r>
              <a:rPr lang="en-US" smtClean="0"/>
              <a:t>COSMO General Meeting 2018, St. Petersburg, Russia</a:t>
            </a:r>
            <a:endParaRPr lang="de-DE"/>
          </a:p>
        </p:txBody>
      </p:sp>
      <p:sp>
        <p:nvSpPr>
          <p:cNvPr id="6" name="Foliennummernplatzhalter 5"/>
          <p:cNvSpPr>
            <a:spLocks noGrp="1"/>
          </p:cNvSpPr>
          <p:nvPr>
            <p:ph type="sldNum" sz="quarter" idx="12"/>
          </p:nvPr>
        </p:nvSpPr>
        <p:spPr/>
        <p:txBody>
          <a:bodyPr/>
          <a:lstStyle/>
          <a:p>
            <a:pPr>
              <a:defRPr/>
            </a:pPr>
            <a:fld id="{72EB4686-4644-471E-9375-12B57D8E2B20}" type="slidenum">
              <a:rPr lang="de-DE" smtClean="0"/>
              <a:pPr>
                <a:defRPr/>
              </a:pPr>
              <a:t>14</a:t>
            </a:fld>
            <a:endParaRPr lang="de-DE"/>
          </a:p>
        </p:txBody>
      </p:sp>
    </p:spTree>
    <p:extLst>
      <p:ext uri="{BB962C8B-B14F-4D97-AF65-F5344CB8AC3E}">
        <p14:creationId xmlns:p14="http://schemas.microsoft.com/office/powerpoint/2010/main" val="148970137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GRIB 2</a:t>
            </a:r>
            <a:endParaRPr lang="en-US" dirty="0"/>
          </a:p>
        </p:txBody>
      </p:sp>
      <p:sp>
        <p:nvSpPr>
          <p:cNvPr id="3" name="Datumsplatzhalter 2"/>
          <p:cNvSpPr>
            <a:spLocks noGrp="1"/>
          </p:cNvSpPr>
          <p:nvPr>
            <p:ph type="dt" sz="half" idx="10"/>
          </p:nvPr>
        </p:nvSpPr>
        <p:spPr/>
        <p:txBody>
          <a:bodyPr/>
          <a:lstStyle/>
          <a:p>
            <a:pPr>
              <a:defRPr/>
            </a:pPr>
            <a:fld id="{AEB7B934-3A6E-4AA3-B7C0-56EBFE87BD1D}" type="datetime1">
              <a:rPr lang="de-DE" smtClean="0"/>
              <a:t>31.08.2018</a:t>
            </a:fld>
            <a:endParaRPr lang="de-DE"/>
          </a:p>
        </p:txBody>
      </p:sp>
      <p:sp>
        <p:nvSpPr>
          <p:cNvPr id="4" name="Fußzeilenplatzhalter 3"/>
          <p:cNvSpPr>
            <a:spLocks noGrp="1"/>
          </p:cNvSpPr>
          <p:nvPr>
            <p:ph type="ftr" sz="quarter" idx="11"/>
          </p:nvPr>
        </p:nvSpPr>
        <p:spPr/>
        <p:txBody>
          <a:bodyPr/>
          <a:lstStyle/>
          <a:p>
            <a:pPr>
              <a:defRPr/>
            </a:pPr>
            <a:r>
              <a:rPr lang="en-US" smtClean="0"/>
              <a:t>COSMO General Meeting 2018, St. Petersburg, Russia</a:t>
            </a:r>
            <a:endParaRPr lang="de-DE"/>
          </a:p>
        </p:txBody>
      </p:sp>
      <p:sp>
        <p:nvSpPr>
          <p:cNvPr id="5" name="Foliennummernplatzhalter 4"/>
          <p:cNvSpPr>
            <a:spLocks noGrp="1"/>
          </p:cNvSpPr>
          <p:nvPr>
            <p:ph type="sldNum" sz="quarter" idx="12"/>
          </p:nvPr>
        </p:nvSpPr>
        <p:spPr/>
        <p:txBody>
          <a:bodyPr/>
          <a:lstStyle/>
          <a:p>
            <a:pPr>
              <a:defRPr/>
            </a:pPr>
            <a:fld id="{4074B63A-957D-45FF-9F4F-33D8948D54DB}" type="slidenum">
              <a:rPr lang="de-DE" smtClean="0"/>
              <a:pPr>
                <a:defRPr/>
              </a:pPr>
              <a:t>15</a:t>
            </a:fld>
            <a:endParaRPr lang="de-DE"/>
          </a:p>
        </p:txBody>
      </p:sp>
    </p:spTree>
    <p:extLst>
      <p:ext uri="{BB962C8B-B14F-4D97-AF65-F5344CB8AC3E}">
        <p14:creationId xmlns:p14="http://schemas.microsoft.com/office/powerpoint/2010/main" val="240138892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Start </a:t>
            </a:r>
            <a:r>
              <a:rPr lang="de-DE" dirty="0" err="1" smtClean="0"/>
              <a:t>Your</a:t>
            </a:r>
            <a:r>
              <a:rPr lang="de-DE" dirty="0" smtClean="0"/>
              <a:t> Migration </a:t>
            </a:r>
            <a:r>
              <a:rPr lang="de-DE" dirty="0" err="1" smtClean="0"/>
              <a:t>to</a:t>
            </a:r>
            <a:r>
              <a:rPr lang="de-DE" dirty="0" smtClean="0"/>
              <a:t> GRIB 2 NOW</a:t>
            </a:r>
            <a:endParaRPr lang="en-US" dirty="0"/>
          </a:p>
        </p:txBody>
      </p:sp>
      <p:sp>
        <p:nvSpPr>
          <p:cNvPr id="3" name="Inhaltsplatzhalter 2"/>
          <p:cNvSpPr>
            <a:spLocks noGrp="1"/>
          </p:cNvSpPr>
          <p:nvPr>
            <p:ph idx="1"/>
          </p:nvPr>
        </p:nvSpPr>
        <p:spPr/>
        <p:txBody>
          <a:bodyPr/>
          <a:lstStyle/>
          <a:p>
            <a:r>
              <a:rPr lang="de-DE" dirty="0" smtClean="0"/>
              <a:t>DWD </a:t>
            </a:r>
            <a:r>
              <a:rPr lang="de-DE" dirty="0" err="1" smtClean="0"/>
              <a:t>uses</a:t>
            </a:r>
            <a:r>
              <a:rPr lang="de-DE" dirty="0" smtClean="0"/>
              <a:t> GRIB 2 </a:t>
            </a:r>
            <a:r>
              <a:rPr lang="de-DE" dirty="0" err="1" smtClean="0"/>
              <a:t>for</a:t>
            </a:r>
            <a:r>
              <a:rPr lang="de-DE" dirty="0" smtClean="0"/>
              <a:t> </a:t>
            </a:r>
            <a:r>
              <a:rPr lang="de-DE" dirty="0" err="1" smtClean="0"/>
              <a:t>about</a:t>
            </a:r>
            <a:r>
              <a:rPr lang="de-DE" dirty="0" smtClean="0"/>
              <a:t> 4 </a:t>
            </a:r>
            <a:r>
              <a:rPr lang="de-DE" dirty="0" err="1" smtClean="0"/>
              <a:t>years</a:t>
            </a:r>
            <a:r>
              <a:rPr lang="de-DE" dirty="0" smtClean="0"/>
              <a:t> </a:t>
            </a:r>
            <a:r>
              <a:rPr lang="de-DE" dirty="0" err="1" smtClean="0"/>
              <a:t>now</a:t>
            </a:r>
            <a:endParaRPr lang="de-DE" dirty="0" smtClean="0"/>
          </a:p>
          <a:p>
            <a:r>
              <a:rPr lang="de-DE" dirty="0" smtClean="0"/>
              <a:t>All </a:t>
            </a:r>
            <a:r>
              <a:rPr lang="de-DE" dirty="0" err="1" smtClean="0"/>
              <a:t>necessary</a:t>
            </a:r>
            <a:r>
              <a:rPr lang="de-DE" dirty="0" smtClean="0"/>
              <a:t> </a:t>
            </a:r>
            <a:r>
              <a:rPr lang="de-DE" dirty="0" err="1" smtClean="0"/>
              <a:t>actions</a:t>
            </a:r>
            <a:r>
              <a:rPr lang="de-DE" dirty="0" smtClean="0"/>
              <a:t> </a:t>
            </a:r>
            <a:r>
              <a:rPr lang="de-DE" dirty="0" err="1" smtClean="0"/>
              <a:t>have</a:t>
            </a:r>
            <a:r>
              <a:rPr lang="de-DE" dirty="0" smtClean="0"/>
              <a:t> </a:t>
            </a:r>
            <a:r>
              <a:rPr lang="de-DE" dirty="0" err="1" smtClean="0"/>
              <a:t>been</a:t>
            </a:r>
            <a:r>
              <a:rPr lang="de-DE" dirty="0" smtClean="0"/>
              <a:t> </a:t>
            </a:r>
            <a:r>
              <a:rPr lang="de-DE" dirty="0" err="1" smtClean="0"/>
              <a:t>taken</a:t>
            </a:r>
            <a:r>
              <a:rPr lang="de-DE" dirty="0" smtClean="0"/>
              <a:t> </a:t>
            </a:r>
            <a:r>
              <a:rPr lang="de-DE" dirty="0" err="1" smtClean="0"/>
              <a:t>to</a:t>
            </a:r>
            <a:r>
              <a:rPr lang="de-DE" dirty="0" smtClean="0"/>
              <a:t> </a:t>
            </a:r>
            <a:r>
              <a:rPr lang="de-DE" dirty="0" err="1" smtClean="0"/>
              <a:t>enable</a:t>
            </a:r>
            <a:r>
              <a:rPr lang="de-DE" dirty="0" smtClean="0"/>
              <a:t> all COSMO </a:t>
            </a:r>
            <a:r>
              <a:rPr lang="de-DE" dirty="0" err="1" smtClean="0"/>
              <a:t>partners</a:t>
            </a:r>
            <a:r>
              <a:rPr lang="de-DE" dirty="0" smtClean="0"/>
              <a:t> </a:t>
            </a:r>
            <a:r>
              <a:rPr lang="de-DE" dirty="0" err="1" smtClean="0"/>
              <a:t>to</a:t>
            </a:r>
            <a:r>
              <a:rPr lang="de-DE" dirty="0" smtClean="0"/>
              <a:t> also </a:t>
            </a:r>
            <a:r>
              <a:rPr lang="de-DE" dirty="0" err="1" smtClean="0"/>
              <a:t>migrate</a:t>
            </a:r>
            <a:r>
              <a:rPr lang="de-DE" dirty="0" smtClean="0"/>
              <a:t> </a:t>
            </a:r>
            <a:r>
              <a:rPr lang="de-DE" dirty="0" err="1" smtClean="0"/>
              <a:t>to</a:t>
            </a:r>
            <a:r>
              <a:rPr lang="de-DE" dirty="0" smtClean="0"/>
              <a:t> GRIB 2</a:t>
            </a:r>
          </a:p>
          <a:p>
            <a:r>
              <a:rPr lang="de-DE" dirty="0" err="1" smtClean="0"/>
              <a:t>For</a:t>
            </a:r>
            <a:r>
              <a:rPr lang="de-DE" dirty="0" smtClean="0"/>
              <a:t> </a:t>
            </a:r>
            <a:r>
              <a:rPr lang="de-DE" dirty="0" err="1" smtClean="0"/>
              <a:t>information</a:t>
            </a:r>
            <a:r>
              <a:rPr lang="de-DE" dirty="0" smtClean="0"/>
              <a:t> on </a:t>
            </a:r>
            <a:r>
              <a:rPr lang="de-DE" dirty="0" err="1" smtClean="0"/>
              <a:t>how</a:t>
            </a:r>
            <a:r>
              <a:rPr lang="de-DE" dirty="0" smtClean="0"/>
              <a:t> </a:t>
            </a:r>
            <a:r>
              <a:rPr lang="de-DE" dirty="0" err="1" smtClean="0"/>
              <a:t>to</a:t>
            </a:r>
            <a:r>
              <a:rPr lang="de-DE" dirty="0" smtClean="0"/>
              <a:t> </a:t>
            </a:r>
            <a:r>
              <a:rPr lang="de-DE" dirty="0" err="1" smtClean="0"/>
              <a:t>go</a:t>
            </a:r>
            <a:r>
              <a:rPr lang="de-DE" dirty="0" smtClean="0"/>
              <a:t> on, </a:t>
            </a:r>
            <a:r>
              <a:rPr lang="de-DE" dirty="0" err="1" smtClean="0"/>
              <a:t>see</a:t>
            </a:r>
            <a:r>
              <a:rPr lang="de-DE" dirty="0"/>
              <a:t>: </a:t>
            </a:r>
            <a:endParaRPr lang="de-DE" dirty="0" smtClean="0"/>
          </a:p>
          <a:p>
            <a:pPr marL="0" indent="0">
              <a:buNone/>
            </a:pPr>
            <a:r>
              <a:rPr lang="de-DE" dirty="0" smtClean="0">
                <a:solidFill>
                  <a:schemeClr val="accent1"/>
                </a:solidFill>
                <a:hlinkClick r:id="rId2"/>
              </a:rPr>
              <a:t>http</a:t>
            </a:r>
            <a:r>
              <a:rPr lang="de-DE" dirty="0">
                <a:solidFill>
                  <a:schemeClr val="accent1"/>
                </a:solidFill>
                <a:hlinkClick r:id="rId2"/>
              </a:rPr>
              <a:t>://</a:t>
            </a:r>
            <a:r>
              <a:rPr lang="de-DE" dirty="0" smtClean="0">
                <a:solidFill>
                  <a:schemeClr val="accent1"/>
                </a:solidFill>
                <a:hlinkClick r:id="rId2"/>
              </a:rPr>
              <a:t>www.cosmo-model.org/content/model/documentation/grib/default.htm </a:t>
            </a:r>
            <a:endParaRPr lang="de-DE" dirty="0" smtClean="0">
              <a:solidFill>
                <a:schemeClr val="accent1"/>
              </a:solidFill>
            </a:endParaRPr>
          </a:p>
          <a:p>
            <a:r>
              <a:rPr lang="de-DE" dirty="0" smtClean="0"/>
              <a:t>Additional </a:t>
            </a:r>
            <a:r>
              <a:rPr lang="de-DE" dirty="0" err="1" smtClean="0"/>
              <a:t>information</a:t>
            </a:r>
            <a:r>
              <a:rPr lang="de-DE" dirty="0" smtClean="0"/>
              <a:t> </a:t>
            </a:r>
            <a:r>
              <a:rPr lang="de-DE" dirty="0" err="1" smtClean="0"/>
              <a:t>and</a:t>
            </a:r>
            <a:r>
              <a:rPr lang="de-DE" dirty="0" smtClean="0"/>
              <a:t> </a:t>
            </a:r>
            <a:r>
              <a:rPr lang="de-DE" dirty="0" err="1" smtClean="0"/>
              <a:t>documentation</a:t>
            </a:r>
            <a:r>
              <a:rPr lang="de-DE" dirty="0" smtClean="0"/>
              <a:t> </a:t>
            </a:r>
            <a:r>
              <a:rPr lang="de-DE" dirty="0" err="1" smtClean="0"/>
              <a:t>can</a:t>
            </a:r>
            <a:r>
              <a:rPr lang="de-DE" dirty="0" smtClean="0"/>
              <a:t> </a:t>
            </a:r>
            <a:r>
              <a:rPr lang="de-DE" dirty="0" err="1" smtClean="0"/>
              <a:t>be</a:t>
            </a:r>
            <a:r>
              <a:rPr lang="de-DE" dirty="0" smtClean="0"/>
              <a:t> </a:t>
            </a:r>
            <a:r>
              <a:rPr lang="de-DE" dirty="0" err="1" smtClean="0"/>
              <a:t>found</a:t>
            </a:r>
            <a:r>
              <a:rPr lang="de-DE" dirty="0" smtClean="0"/>
              <a:t> </a:t>
            </a:r>
            <a:r>
              <a:rPr lang="de-DE" dirty="0" err="1" smtClean="0"/>
              <a:t>within</a:t>
            </a:r>
            <a:r>
              <a:rPr lang="de-DE" dirty="0" smtClean="0"/>
              <a:t> </a:t>
            </a:r>
            <a:r>
              <a:rPr lang="de-DE" dirty="0" err="1" smtClean="0"/>
              <a:t>these</a:t>
            </a:r>
            <a:r>
              <a:rPr lang="de-DE" dirty="0" smtClean="0"/>
              <a:t> </a:t>
            </a:r>
            <a:r>
              <a:rPr lang="de-DE" dirty="0" err="1" smtClean="0"/>
              <a:t>pages</a:t>
            </a:r>
            <a:r>
              <a:rPr lang="de-DE" dirty="0" smtClean="0"/>
              <a:t> (ok, </a:t>
            </a:r>
            <a:r>
              <a:rPr lang="de-DE" dirty="0" err="1" smtClean="0"/>
              <a:t>some</a:t>
            </a:r>
            <a:r>
              <a:rPr lang="de-DE" dirty="0" smtClean="0"/>
              <a:t> </a:t>
            </a:r>
            <a:r>
              <a:rPr lang="de-DE" dirty="0" err="1" smtClean="0"/>
              <a:t>of</a:t>
            </a:r>
            <a:r>
              <a:rPr lang="de-DE" dirty="0" smtClean="0"/>
              <a:t> </a:t>
            </a:r>
            <a:r>
              <a:rPr lang="de-DE" dirty="0" err="1" smtClean="0"/>
              <a:t>them</a:t>
            </a:r>
            <a:r>
              <a:rPr lang="de-DE" dirty="0" smtClean="0"/>
              <a:t> </a:t>
            </a:r>
            <a:r>
              <a:rPr lang="de-DE" dirty="0" err="1" smtClean="0"/>
              <a:t>are</a:t>
            </a:r>
            <a:r>
              <a:rPr lang="de-DE" dirty="0" smtClean="0"/>
              <a:t> not </a:t>
            </a:r>
            <a:r>
              <a:rPr lang="de-DE" dirty="0" err="1" smtClean="0"/>
              <a:t>finished</a:t>
            </a:r>
            <a:r>
              <a:rPr lang="de-DE" dirty="0" smtClean="0"/>
              <a:t> </a:t>
            </a:r>
            <a:r>
              <a:rPr lang="de-DE" dirty="0" err="1" smtClean="0"/>
              <a:t>yet</a:t>
            </a:r>
            <a:r>
              <a:rPr lang="de-DE" dirty="0" smtClean="0"/>
              <a:t>, but will </a:t>
            </a:r>
            <a:r>
              <a:rPr lang="de-DE" dirty="0" err="1" smtClean="0"/>
              <a:t>be</a:t>
            </a:r>
            <a:r>
              <a:rPr lang="de-DE" dirty="0" smtClean="0"/>
              <a:t> </a:t>
            </a:r>
            <a:r>
              <a:rPr lang="de-DE" dirty="0" err="1" smtClean="0"/>
              <a:t>soon</a:t>
            </a:r>
            <a:r>
              <a:rPr lang="de-DE" dirty="0" smtClean="0"/>
              <a:t>)</a:t>
            </a:r>
            <a:endParaRPr lang="en-US" dirty="0"/>
          </a:p>
        </p:txBody>
      </p:sp>
      <p:sp>
        <p:nvSpPr>
          <p:cNvPr id="4" name="Datumsplatzhalter 3"/>
          <p:cNvSpPr>
            <a:spLocks noGrp="1"/>
          </p:cNvSpPr>
          <p:nvPr>
            <p:ph type="dt" sz="half" idx="10"/>
          </p:nvPr>
        </p:nvSpPr>
        <p:spPr/>
        <p:txBody>
          <a:bodyPr/>
          <a:lstStyle/>
          <a:p>
            <a:pPr>
              <a:defRPr/>
            </a:pPr>
            <a:fld id="{278E236C-DCCA-4410-82DD-284BF6707C39}" type="datetime1">
              <a:rPr lang="de-DE" smtClean="0"/>
              <a:t>31.08.2018</a:t>
            </a:fld>
            <a:endParaRPr lang="de-DE"/>
          </a:p>
        </p:txBody>
      </p:sp>
      <p:sp>
        <p:nvSpPr>
          <p:cNvPr id="5" name="Fußzeilenplatzhalter 4"/>
          <p:cNvSpPr>
            <a:spLocks noGrp="1"/>
          </p:cNvSpPr>
          <p:nvPr>
            <p:ph type="ftr" sz="quarter" idx="11"/>
          </p:nvPr>
        </p:nvSpPr>
        <p:spPr/>
        <p:txBody>
          <a:bodyPr/>
          <a:lstStyle/>
          <a:p>
            <a:pPr>
              <a:defRPr/>
            </a:pPr>
            <a:r>
              <a:rPr lang="en-US" smtClean="0"/>
              <a:t>COSMO General Meeting 2018, St. Petersburg, Russia</a:t>
            </a:r>
            <a:endParaRPr lang="de-DE"/>
          </a:p>
        </p:txBody>
      </p:sp>
      <p:sp>
        <p:nvSpPr>
          <p:cNvPr id="6" name="Foliennummernplatzhalter 5"/>
          <p:cNvSpPr>
            <a:spLocks noGrp="1"/>
          </p:cNvSpPr>
          <p:nvPr>
            <p:ph type="sldNum" sz="quarter" idx="12"/>
          </p:nvPr>
        </p:nvSpPr>
        <p:spPr/>
        <p:txBody>
          <a:bodyPr/>
          <a:lstStyle/>
          <a:p>
            <a:pPr>
              <a:defRPr/>
            </a:pPr>
            <a:fld id="{72EB4686-4644-471E-9375-12B57D8E2B20}" type="slidenum">
              <a:rPr lang="de-DE" smtClean="0"/>
              <a:pPr>
                <a:defRPr/>
              </a:pPr>
              <a:t>16</a:t>
            </a:fld>
            <a:endParaRPr lang="de-DE"/>
          </a:p>
        </p:txBody>
      </p:sp>
    </p:spTree>
    <p:extLst>
      <p:ext uri="{BB962C8B-B14F-4D97-AF65-F5344CB8AC3E}">
        <p14:creationId xmlns:p14="http://schemas.microsoft.com/office/powerpoint/2010/main" val="367182445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a:t>
            </a:r>
            <a:r>
              <a:rPr lang="de-DE" dirty="0" err="1" smtClean="0"/>
              <a:t>the</a:t>
            </a:r>
            <a:r>
              <a:rPr lang="de-DE" dirty="0" smtClean="0"/>
              <a:t> Next Versions</a:t>
            </a:r>
            <a:endParaRPr lang="en-US" dirty="0"/>
          </a:p>
        </p:txBody>
      </p:sp>
      <p:sp>
        <p:nvSpPr>
          <p:cNvPr id="3" name="Datumsplatzhalter 2"/>
          <p:cNvSpPr>
            <a:spLocks noGrp="1"/>
          </p:cNvSpPr>
          <p:nvPr>
            <p:ph type="dt" sz="half" idx="10"/>
          </p:nvPr>
        </p:nvSpPr>
        <p:spPr/>
        <p:txBody>
          <a:bodyPr/>
          <a:lstStyle/>
          <a:p>
            <a:pPr>
              <a:defRPr/>
            </a:pPr>
            <a:fld id="{AEB7B934-3A6E-4AA3-B7C0-56EBFE87BD1D}" type="datetime1">
              <a:rPr lang="de-DE" smtClean="0"/>
              <a:t>31.08.2018</a:t>
            </a:fld>
            <a:endParaRPr lang="de-DE"/>
          </a:p>
        </p:txBody>
      </p:sp>
      <p:sp>
        <p:nvSpPr>
          <p:cNvPr id="4" name="Fußzeilenplatzhalter 3"/>
          <p:cNvSpPr>
            <a:spLocks noGrp="1"/>
          </p:cNvSpPr>
          <p:nvPr>
            <p:ph type="ftr" sz="quarter" idx="11"/>
          </p:nvPr>
        </p:nvSpPr>
        <p:spPr/>
        <p:txBody>
          <a:bodyPr/>
          <a:lstStyle/>
          <a:p>
            <a:pPr>
              <a:defRPr/>
            </a:pPr>
            <a:r>
              <a:rPr lang="en-US" smtClean="0"/>
              <a:t>COSMO General Meeting 2018, St. Petersburg, Russia</a:t>
            </a:r>
            <a:endParaRPr lang="de-DE"/>
          </a:p>
        </p:txBody>
      </p:sp>
      <p:sp>
        <p:nvSpPr>
          <p:cNvPr id="5" name="Foliennummernplatzhalter 4"/>
          <p:cNvSpPr>
            <a:spLocks noGrp="1"/>
          </p:cNvSpPr>
          <p:nvPr>
            <p:ph type="sldNum" sz="quarter" idx="12"/>
          </p:nvPr>
        </p:nvSpPr>
        <p:spPr/>
        <p:txBody>
          <a:bodyPr/>
          <a:lstStyle/>
          <a:p>
            <a:pPr>
              <a:defRPr/>
            </a:pPr>
            <a:fld id="{4074B63A-957D-45FF-9F4F-33D8948D54DB}" type="slidenum">
              <a:rPr lang="de-DE" smtClean="0"/>
              <a:pPr>
                <a:defRPr/>
              </a:pPr>
              <a:t>17</a:t>
            </a:fld>
            <a:endParaRPr lang="de-DE"/>
          </a:p>
        </p:txBody>
      </p:sp>
    </p:spTree>
    <p:extLst>
      <p:ext uri="{BB962C8B-B14F-4D97-AF65-F5344CB8AC3E}">
        <p14:creationId xmlns:p14="http://schemas.microsoft.com/office/powerpoint/2010/main" val="325977894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itel 1"/>
          <p:cNvSpPr>
            <a:spLocks noGrp="1"/>
          </p:cNvSpPr>
          <p:nvPr>
            <p:ph type="title"/>
          </p:nvPr>
        </p:nvSpPr>
        <p:spPr/>
        <p:txBody>
          <a:bodyPr/>
          <a:lstStyle/>
          <a:p>
            <a:r>
              <a:rPr lang="de-DE" altLang="en-US" dirty="0" smtClean="0"/>
              <a:t>Versions 5.06 </a:t>
            </a:r>
            <a:r>
              <a:rPr lang="de-DE" altLang="en-US" dirty="0" err="1" smtClean="0"/>
              <a:t>and</a:t>
            </a:r>
            <a:r>
              <a:rPr lang="de-DE" altLang="en-US" dirty="0" smtClean="0"/>
              <a:t> </a:t>
            </a:r>
            <a:r>
              <a:rPr lang="de-DE" altLang="en-US" dirty="0" err="1"/>
              <a:t>B</a:t>
            </a:r>
            <a:r>
              <a:rPr lang="de-DE" altLang="en-US" dirty="0" err="1" smtClean="0"/>
              <a:t>eyond</a:t>
            </a:r>
            <a:endParaRPr lang="de-DE" altLang="en-US" dirty="0" smtClean="0"/>
          </a:p>
        </p:txBody>
      </p:sp>
      <p:sp>
        <p:nvSpPr>
          <p:cNvPr id="3" name="Inhaltsplatzhalter 2"/>
          <p:cNvSpPr>
            <a:spLocks noGrp="1"/>
          </p:cNvSpPr>
          <p:nvPr>
            <p:ph idx="1"/>
          </p:nvPr>
        </p:nvSpPr>
        <p:spPr/>
        <p:txBody>
          <a:bodyPr/>
          <a:lstStyle/>
          <a:p>
            <a:pPr marL="0" indent="0">
              <a:buFont typeface="Wingdings" pitchFamily="2" charset="2"/>
              <a:buNone/>
              <a:defRPr/>
            </a:pPr>
            <a:r>
              <a:rPr lang="de-DE" b="1" dirty="0">
                <a:solidFill>
                  <a:schemeClr val="accent1"/>
                </a:solidFill>
                <a:sym typeface="Wingdings"/>
              </a:rPr>
              <a:t>Version </a:t>
            </a:r>
            <a:r>
              <a:rPr lang="de-DE" b="1" dirty="0" smtClean="0">
                <a:solidFill>
                  <a:schemeClr val="accent1"/>
                </a:solidFill>
                <a:sym typeface="Wingdings"/>
              </a:rPr>
              <a:t>5.06 (</a:t>
            </a:r>
            <a:r>
              <a:rPr lang="de-DE" b="1" dirty="0" err="1" smtClean="0">
                <a:solidFill>
                  <a:schemeClr val="accent1"/>
                </a:solidFill>
                <a:sym typeface="Wingdings"/>
              </a:rPr>
              <a:t>February</a:t>
            </a:r>
            <a:r>
              <a:rPr lang="de-DE" b="1" dirty="0" smtClean="0">
                <a:solidFill>
                  <a:schemeClr val="accent1"/>
                </a:solidFill>
                <a:sym typeface="Wingdings"/>
              </a:rPr>
              <a:t> 2019) </a:t>
            </a:r>
            <a:endParaRPr lang="de-DE" dirty="0" smtClean="0">
              <a:sym typeface="Wingdings"/>
            </a:endParaRPr>
          </a:p>
          <a:p>
            <a:pPr>
              <a:defRPr/>
            </a:pPr>
            <a:r>
              <a:rPr lang="de-DE" dirty="0" smtClean="0">
                <a:sym typeface="Wingdings"/>
              </a:rPr>
              <a:t>POMPA</a:t>
            </a:r>
            <a:r>
              <a:rPr lang="de-DE" dirty="0">
                <a:sym typeface="Wingdings"/>
              </a:rPr>
              <a:t>: Port of Assimilation </a:t>
            </a:r>
            <a:r>
              <a:rPr lang="de-DE" dirty="0" err="1">
                <a:sym typeface="Wingdings"/>
              </a:rPr>
              <a:t>and</a:t>
            </a:r>
            <a:r>
              <a:rPr lang="de-DE" dirty="0">
                <a:sym typeface="Wingdings"/>
              </a:rPr>
              <a:t> </a:t>
            </a:r>
            <a:r>
              <a:rPr lang="de-DE" dirty="0" smtClean="0">
                <a:sym typeface="Wingdings"/>
              </a:rPr>
              <a:t>LHN (</a:t>
            </a:r>
            <a:r>
              <a:rPr lang="de-DE" dirty="0" err="1" smtClean="0">
                <a:sym typeface="Wingdings"/>
              </a:rPr>
              <a:t>already</a:t>
            </a:r>
            <a:r>
              <a:rPr lang="de-DE" dirty="0" smtClean="0">
                <a:sym typeface="Wingdings"/>
              </a:rPr>
              <a:t> in 2018)		5.05b</a:t>
            </a:r>
            <a:endParaRPr lang="de-DE" dirty="0" smtClean="0"/>
          </a:p>
          <a:p>
            <a:pPr>
              <a:defRPr/>
            </a:pPr>
            <a:r>
              <a:rPr lang="de-DE" dirty="0" smtClean="0"/>
              <a:t>Radar </a:t>
            </a:r>
            <a:r>
              <a:rPr lang="de-DE" dirty="0" err="1" smtClean="0"/>
              <a:t>forward</a:t>
            </a:r>
            <a:r>
              <a:rPr lang="de-DE" dirty="0" smtClean="0"/>
              <a:t> </a:t>
            </a:r>
            <a:r>
              <a:rPr lang="de-DE" dirty="0" err="1" smtClean="0"/>
              <a:t>operator</a:t>
            </a:r>
            <a:r>
              <a:rPr lang="de-DE" dirty="0" smtClean="0"/>
              <a:t>	(EMVORADO) (</a:t>
            </a:r>
            <a:r>
              <a:rPr lang="de-DE" dirty="0" err="1" smtClean="0"/>
              <a:t>hopefully</a:t>
            </a:r>
            <a:r>
              <a:rPr lang="de-DE" dirty="0" smtClean="0"/>
              <a:t>, in 2018) 		5.05c</a:t>
            </a:r>
          </a:p>
          <a:p>
            <a:pPr lvl="1">
              <a:defRPr/>
            </a:pPr>
            <a:r>
              <a:rPr lang="de-DE" dirty="0" smtClean="0"/>
              <a:t>still </a:t>
            </a:r>
            <a:r>
              <a:rPr lang="de-DE" dirty="0" err="1" smtClean="0"/>
              <a:t>needs</a:t>
            </a:r>
            <a:r>
              <a:rPr lang="de-DE" dirty="0" smtClean="0"/>
              <a:t> </a:t>
            </a:r>
            <a:r>
              <a:rPr lang="de-DE" dirty="0" err="1" smtClean="0"/>
              <a:t>some</a:t>
            </a:r>
            <a:r>
              <a:rPr lang="de-DE" dirty="0" smtClean="0"/>
              <a:t> </a:t>
            </a:r>
            <a:r>
              <a:rPr lang="de-DE" dirty="0" err="1" smtClean="0"/>
              <a:t>technical</a:t>
            </a:r>
            <a:r>
              <a:rPr lang="de-DE" dirty="0" smtClean="0"/>
              <a:t> clean </a:t>
            </a:r>
            <a:r>
              <a:rPr lang="de-DE" dirty="0" err="1" smtClean="0"/>
              <a:t>up</a:t>
            </a:r>
            <a:r>
              <a:rPr lang="de-DE" dirty="0" smtClean="0"/>
              <a:t> </a:t>
            </a:r>
            <a:r>
              <a:rPr lang="de-DE" dirty="0" err="1" smtClean="0"/>
              <a:t>and</a:t>
            </a:r>
            <a:r>
              <a:rPr lang="de-DE" dirty="0" smtClean="0"/>
              <a:t> </a:t>
            </a:r>
            <a:r>
              <a:rPr lang="de-DE" dirty="0" err="1" smtClean="0"/>
              <a:t>documentation</a:t>
            </a:r>
            <a:endParaRPr lang="de-DE" dirty="0" smtClean="0"/>
          </a:p>
          <a:p>
            <a:pPr lvl="1">
              <a:defRPr/>
            </a:pPr>
            <a:r>
              <a:rPr lang="de-DE" dirty="0" err="1" smtClean="0"/>
              <a:t>tests</a:t>
            </a:r>
            <a:r>
              <a:rPr lang="de-DE" dirty="0" smtClean="0"/>
              <a:t> at DWD </a:t>
            </a:r>
            <a:r>
              <a:rPr lang="de-DE" dirty="0" err="1" smtClean="0"/>
              <a:t>are</a:t>
            </a:r>
            <a:r>
              <a:rPr lang="de-DE" dirty="0" smtClean="0"/>
              <a:t> </a:t>
            </a:r>
            <a:r>
              <a:rPr lang="de-DE" dirty="0" err="1" smtClean="0"/>
              <a:t>ongoing</a:t>
            </a:r>
            <a:endParaRPr lang="de-DE" dirty="0" smtClean="0"/>
          </a:p>
          <a:p>
            <a:pPr>
              <a:defRPr/>
            </a:pPr>
            <a:r>
              <a:rPr lang="de-DE" dirty="0" smtClean="0">
                <a:sym typeface="Wingdings"/>
              </a:rPr>
              <a:t>Higher </a:t>
            </a:r>
            <a:r>
              <a:rPr lang="de-DE" dirty="0" err="1" smtClean="0">
                <a:sym typeface="Wingdings"/>
              </a:rPr>
              <a:t>order</a:t>
            </a:r>
            <a:r>
              <a:rPr lang="de-DE" dirty="0" smtClean="0">
                <a:sym typeface="Wingdings"/>
              </a:rPr>
              <a:t> horizontal </a:t>
            </a:r>
            <a:r>
              <a:rPr lang="de-DE" dirty="0" err="1" smtClean="0">
                <a:sym typeface="Wingdings"/>
              </a:rPr>
              <a:t>discretizations</a:t>
            </a:r>
            <a:r>
              <a:rPr lang="de-DE" dirty="0" smtClean="0">
                <a:sym typeface="Wingdings"/>
              </a:rPr>
              <a:t>  (</a:t>
            </a:r>
            <a:r>
              <a:rPr lang="de-DE" dirty="0" err="1" smtClean="0">
                <a:sym typeface="Wingdings"/>
              </a:rPr>
              <a:t>by</a:t>
            </a:r>
            <a:r>
              <a:rPr lang="de-DE" dirty="0" smtClean="0">
                <a:sym typeface="Wingdings"/>
              </a:rPr>
              <a:t> end of 2018)		5.05d</a:t>
            </a:r>
          </a:p>
          <a:p>
            <a:pPr lvl="1">
              <a:defRPr/>
            </a:pPr>
            <a:r>
              <a:rPr lang="de-DE" dirty="0" err="1" smtClean="0">
                <a:sym typeface="Wingdings"/>
              </a:rPr>
              <a:t>already</a:t>
            </a:r>
            <a:r>
              <a:rPr lang="de-DE" dirty="0" smtClean="0">
                <a:sym typeface="Wingdings"/>
              </a:rPr>
              <a:t> </a:t>
            </a:r>
            <a:r>
              <a:rPr lang="de-DE" dirty="0" err="1" smtClean="0">
                <a:sym typeface="Wingdings"/>
              </a:rPr>
              <a:t>available</a:t>
            </a:r>
            <a:r>
              <a:rPr lang="de-DE" dirty="0" smtClean="0">
                <a:sym typeface="Wingdings"/>
              </a:rPr>
              <a:t>; WG 2 </a:t>
            </a:r>
            <a:r>
              <a:rPr lang="de-DE" dirty="0" err="1" smtClean="0">
                <a:sym typeface="Wingdings"/>
              </a:rPr>
              <a:t>coordinator</a:t>
            </a:r>
            <a:r>
              <a:rPr lang="de-DE" dirty="0" smtClean="0">
                <a:sym typeface="Wingdings"/>
              </a:rPr>
              <a:t> still </a:t>
            </a:r>
            <a:r>
              <a:rPr lang="de-DE" dirty="0" err="1" smtClean="0">
                <a:sym typeface="Wingdings"/>
              </a:rPr>
              <a:t>has</a:t>
            </a:r>
            <a:r>
              <a:rPr lang="de-DE" dirty="0" smtClean="0">
                <a:sym typeface="Wingdings"/>
              </a:rPr>
              <a:t> </a:t>
            </a:r>
            <a:r>
              <a:rPr lang="de-DE" dirty="0" err="1" smtClean="0">
                <a:sym typeface="Wingdings"/>
              </a:rPr>
              <a:t>to</a:t>
            </a:r>
            <a:r>
              <a:rPr lang="de-DE" dirty="0" smtClean="0">
                <a:sym typeface="Wingdings"/>
              </a:rPr>
              <a:t> check</a:t>
            </a:r>
          </a:p>
          <a:p>
            <a:pPr marL="0" indent="0">
              <a:buFont typeface="Wingdings" pitchFamily="2" charset="2"/>
              <a:buNone/>
              <a:defRPr/>
            </a:pPr>
            <a:endParaRPr lang="de-DE" b="1" dirty="0" smtClean="0">
              <a:solidFill>
                <a:schemeClr val="accent1"/>
              </a:solidFill>
              <a:sym typeface="Wingdings"/>
            </a:endParaRPr>
          </a:p>
          <a:p>
            <a:pPr marL="0" indent="0">
              <a:buFont typeface="Wingdings" pitchFamily="2" charset="2"/>
              <a:buNone/>
              <a:defRPr/>
            </a:pPr>
            <a:r>
              <a:rPr lang="de-DE" b="1" dirty="0" smtClean="0">
                <a:solidFill>
                  <a:schemeClr val="accent1"/>
                </a:solidFill>
                <a:sym typeface="Wingdings"/>
              </a:rPr>
              <a:t>Version 6.0 (</a:t>
            </a:r>
            <a:r>
              <a:rPr lang="de-DE" b="1" dirty="0" err="1" smtClean="0">
                <a:solidFill>
                  <a:schemeClr val="accent1"/>
                </a:solidFill>
                <a:sym typeface="Wingdings"/>
              </a:rPr>
              <a:t>December</a:t>
            </a:r>
            <a:r>
              <a:rPr lang="de-DE" b="1" dirty="0" smtClean="0">
                <a:solidFill>
                  <a:schemeClr val="accent1"/>
                </a:solidFill>
                <a:sym typeface="Wingdings"/>
              </a:rPr>
              <a:t> 2019 at </a:t>
            </a:r>
            <a:r>
              <a:rPr lang="de-DE" b="1" dirty="0" err="1" smtClean="0">
                <a:solidFill>
                  <a:schemeClr val="accent1"/>
                </a:solidFill>
                <a:sym typeface="Wingdings"/>
              </a:rPr>
              <a:t>latest</a:t>
            </a:r>
            <a:r>
              <a:rPr lang="de-DE" b="1" dirty="0" smtClean="0">
                <a:solidFill>
                  <a:schemeClr val="accent1"/>
                </a:solidFill>
                <a:sym typeface="Wingdings"/>
              </a:rPr>
              <a:t>)</a:t>
            </a:r>
            <a:endParaRPr lang="de-DE" b="1" dirty="0" smtClean="0">
              <a:solidFill>
                <a:schemeClr val="accent1"/>
              </a:solidFill>
            </a:endParaRPr>
          </a:p>
          <a:p>
            <a:pPr>
              <a:defRPr/>
            </a:pPr>
            <a:r>
              <a:rPr lang="de-DE" dirty="0" smtClean="0">
                <a:sym typeface="Wingdings"/>
              </a:rPr>
              <a:t>Urban </a:t>
            </a:r>
            <a:r>
              <a:rPr lang="de-DE" dirty="0" err="1" smtClean="0">
                <a:sym typeface="Wingdings"/>
              </a:rPr>
              <a:t>module</a:t>
            </a:r>
            <a:r>
              <a:rPr lang="de-DE" dirty="0" smtClean="0">
                <a:sym typeface="Wingdings"/>
              </a:rPr>
              <a:t>	: </a:t>
            </a:r>
            <a:r>
              <a:rPr lang="de-DE" dirty="0" err="1" smtClean="0">
                <a:sym typeface="Wingdings"/>
              </a:rPr>
              <a:t>tests</a:t>
            </a:r>
            <a:r>
              <a:rPr lang="de-DE" dirty="0" smtClean="0">
                <a:sym typeface="Wingdings"/>
              </a:rPr>
              <a:t> in PT AEVUS </a:t>
            </a:r>
            <a:r>
              <a:rPr lang="de-DE" dirty="0" err="1" smtClean="0">
                <a:sym typeface="Wingdings"/>
              </a:rPr>
              <a:t>are</a:t>
            </a:r>
            <a:r>
              <a:rPr lang="de-DE" dirty="0" smtClean="0">
                <a:sym typeface="Wingdings"/>
              </a:rPr>
              <a:t> </a:t>
            </a:r>
            <a:r>
              <a:rPr lang="de-DE" dirty="0" err="1" smtClean="0">
                <a:sym typeface="Wingdings"/>
              </a:rPr>
              <a:t>ongoing</a:t>
            </a:r>
            <a:r>
              <a:rPr lang="de-DE" dirty="0" smtClean="0">
                <a:sym typeface="Wingdings"/>
              </a:rPr>
              <a:t> (</a:t>
            </a:r>
            <a:r>
              <a:rPr lang="de-DE" dirty="0" err="1" smtClean="0">
                <a:sym typeface="Wingdings"/>
              </a:rPr>
              <a:t>see</a:t>
            </a:r>
            <a:r>
              <a:rPr lang="de-DE" dirty="0" smtClean="0">
                <a:sym typeface="Wingdings"/>
              </a:rPr>
              <a:t> </a:t>
            </a:r>
            <a:r>
              <a:rPr lang="de-DE" dirty="0" err="1" smtClean="0">
                <a:sym typeface="Wingdings"/>
              </a:rPr>
              <a:t>updated</a:t>
            </a:r>
            <a:r>
              <a:rPr lang="de-DE" dirty="0" smtClean="0">
                <a:sym typeface="Wingdings"/>
              </a:rPr>
              <a:t> PT plan)</a:t>
            </a:r>
            <a:endParaRPr lang="de-DE" dirty="0">
              <a:sym typeface="Wingdings"/>
            </a:endParaRPr>
          </a:p>
          <a:p>
            <a:pPr>
              <a:defRPr/>
            </a:pPr>
            <a:r>
              <a:rPr lang="de-DE" dirty="0" smtClean="0">
                <a:sym typeface="Wingdings"/>
              </a:rPr>
              <a:t>Mire </a:t>
            </a:r>
            <a:r>
              <a:rPr lang="de-DE" dirty="0" err="1" smtClean="0">
                <a:sym typeface="Wingdings"/>
              </a:rPr>
              <a:t>parameterization</a:t>
            </a:r>
            <a:r>
              <a:rPr lang="de-DE" dirty="0" smtClean="0">
                <a:sym typeface="Wingdings"/>
              </a:rPr>
              <a:t> (optional) </a:t>
            </a:r>
          </a:p>
          <a:p>
            <a:pPr>
              <a:defRPr/>
            </a:pPr>
            <a:r>
              <a:rPr lang="de-DE" altLang="en-US" dirty="0" err="1"/>
              <a:t>Unification</a:t>
            </a:r>
            <a:r>
              <a:rPr lang="de-DE" altLang="en-US" dirty="0"/>
              <a:t> </a:t>
            </a:r>
            <a:r>
              <a:rPr lang="de-DE" altLang="en-US" dirty="0" err="1"/>
              <a:t>with</a:t>
            </a:r>
            <a:r>
              <a:rPr lang="de-DE" altLang="en-US" dirty="0"/>
              <a:t> CLM Version (</a:t>
            </a:r>
            <a:r>
              <a:rPr lang="de-DE" altLang="en-US" dirty="0" err="1"/>
              <a:t>work</a:t>
            </a:r>
            <a:r>
              <a:rPr lang="de-DE" altLang="en-US" dirty="0"/>
              <a:t> in </a:t>
            </a:r>
            <a:r>
              <a:rPr lang="de-DE" altLang="en-US" dirty="0" err="1"/>
              <a:t>progress</a:t>
            </a:r>
            <a:r>
              <a:rPr lang="de-DE" altLang="en-US" dirty="0" smtClean="0"/>
              <a:t>)</a:t>
            </a:r>
            <a:endParaRPr lang="de-DE" dirty="0" smtClean="0">
              <a:sym typeface="Wingdings"/>
            </a:endParaRPr>
          </a:p>
          <a:p>
            <a:pPr marL="0" indent="0">
              <a:buFont typeface="Wingdings" pitchFamily="2" charset="2"/>
              <a:buNone/>
              <a:defRPr/>
            </a:pPr>
            <a:endParaRPr lang="de-DE" dirty="0" smtClean="0">
              <a:sym typeface="Wingdings"/>
            </a:endParaRPr>
          </a:p>
        </p:txBody>
      </p:sp>
      <p:sp>
        <p:nvSpPr>
          <p:cNvPr id="160772" name="Datumsplatzhalter 3"/>
          <p:cNvSpPr>
            <a:spLocks noGrp="1"/>
          </p:cNvSpPr>
          <p:nvPr>
            <p:ph type="dt" sz="half" idx="10"/>
          </p:nvPr>
        </p:nvSpPr>
        <p:spPr>
          <a:noFill/>
        </p:spPr>
        <p:txBody>
          <a:bodyPr/>
          <a:lstStyle/>
          <a:p>
            <a:fld id="{4F41DAD5-30A8-4DF6-8C60-66FFCBF9D555}" type="datetime1">
              <a:rPr lang="de-DE" altLang="en-US" smtClean="0"/>
              <a:pPr/>
              <a:t>31.08.2018</a:t>
            </a:fld>
            <a:endParaRPr lang="de-DE" altLang="en-US" smtClean="0"/>
          </a:p>
        </p:txBody>
      </p:sp>
      <p:sp>
        <p:nvSpPr>
          <p:cNvPr id="160773" name="Fußzeilenplatzhalter 4"/>
          <p:cNvSpPr>
            <a:spLocks noGrp="1"/>
          </p:cNvSpPr>
          <p:nvPr>
            <p:ph type="ftr" sz="quarter" idx="11"/>
          </p:nvPr>
        </p:nvSpPr>
        <p:spPr>
          <a:noFill/>
        </p:spPr>
        <p:txBody>
          <a:bodyPr/>
          <a:lstStyle/>
          <a:p>
            <a:r>
              <a:rPr lang="en-US" altLang="en-US" smtClean="0"/>
              <a:t>COSMO General Meeting 2018, St. Petersburg, Russia</a:t>
            </a:r>
            <a:endParaRPr lang="de-DE" altLang="en-US" smtClean="0"/>
          </a:p>
        </p:txBody>
      </p:sp>
      <p:sp>
        <p:nvSpPr>
          <p:cNvPr id="160774" name="Foliennummernplatzhalter 5"/>
          <p:cNvSpPr>
            <a:spLocks noGrp="1"/>
          </p:cNvSpPr>
          <p:nvPr>
            <p:ph type="sldNum" sz="quarter" idx="12"/>
          </p:nvPr>
        </p:nvSpPr>
        <p:spPr>
          <a:noFill/>
        </p:spPr>
        <p:txBody>
          <a:bodyPr/>
          <a:lstStyle/>
          <a:p>
            <a:fld id="{B5164FCC-02BA-4A01-AB24-00F3A463034B}" type="slidenum">
              <a:rPr lang="de-DE" altLang="en-US" smtClean="0"/>
              <a:pPr/>
              <a:t>18</a:t>
            </a:fld>
            <a:endParaRPr lang="de-DE" altLang="en-US"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el 1"/>
          <p:cNvSpPr>
            <a:spLocks noGrp="1"/>
          </p:cNvSpPr>
          <p:nvPr>
            <p:ph type="title"/>
          </p:nvPr>
        </p:nvSpPr>
        <p:spPr/>
        <p:txBody>
          <a:bodyPr/>
          <a:lstStyle/>
          <a:p>
            <a:r>
              <a:rPr lang="de-DE" altLang="en-US" dirty="0" smtClean="0"/>
              <a:t>Further </a:t>
            </a:r>
            <a:r>
              <a:rPr lang="de-DE" altLang="en-US" dirty="0" smtClean="0"/>
              <a:t>(Technical) </a:t>
            </a:r>
            <a:r>
              <a:rPr lang="de-DE" altLang="en-US" dirty="0" err="1" smtClean="0"/>
              <a:t>Issues</a:t>
            </a:r>
            <a:r>
              <a:rPr lang="de-DE" altLang="en-US" dirty="0" smtClean="0"/>
              <a:t> </a:t>
            </a:r>
            <a:endParaRPr lang="en-US" altLang="en-US" dirty="0" smtClean="0"/>
          </a:p>
        </p:txBody>
      </p:sp>
      <p:sp>
        <p:nvSpPr>
          <p:cNvPr id="161795" name="Inhaltsplatzhalter 2"/>
          <p:cNvSpPr>
            <a:spLocks noGrp="1"/>
          </p:cNvSpPr>
          <p:nvPr>
            <p:ph idx="1"/>
          </p:nvPr>
        </p:nvSpPr>
        <p:spPr>
          <a:xfrm>
            <a:off x="468313" y="1916113"/>
            <a:ext cx="8229600" cy="4105175"/>
          </a:xfrm>
        </p:spPr>
        <p:txBody>
          <a:bodyPr/>
          <a:lstStyle/>
          <a:p>
            <a:r>
              <a:rPr lang="de-DE" altLang="en-US" dirty="0" err="1" smtClean="0"/>
              <a:t>Removal</a:t>
            </a:r>
            <a:r>
              <a:rPr lang="de-DE" altLang="en-US" dirty="0" smtClean="0"/>
              <a:t> </a:t>
            </a:r>
            <a:r>
              <a:rPr lang="de-DE" altLang="en-US" dirty="0" err="1" smtClean="0"/>
              <a:t>of</a:t>
            </a:r>
            <a:r>
              <a:rPr lang="de-DE" altLang="en-US" dirty="0" smtClean="0"/>
              <a:t> </a:t>
            </a:r>
            <a:r>
              <a:rPr lang="de-DE" altLang="en-US" dirty="0" err="1" smtClean="0"/>
              <a:t>coarse</a:t>
            </a:r>
            <a:r>
              <a:rPr lang="de-DE" altLang="en-US" dirty="0" smtClean="0"/>
              <a:t> </a:t>
            </a:r>
            <a:r>
              <a:rPr lang="de-DE" altLang="en-US" dirty="0" err="1" smtClean="0"/>
              <a:t>radiation</a:t>
            </a:r>
            <a:r>
              <a:rPr lang="de-DE" altLang="en-US" dirty="0" smtClean="0"/>
              <a:t> </a:t>
            </a:r>
            <a:r>
              <a:rPr lang="de-DE" altLang="en-US" dirty="0" err="1" smtClean="0"/>
              <a:t>grid</a:t>
            </a:r>
            <a:r>
              <a:rPr lang="de-DE" altLang="en-US" dirty="0" smtClean="0"/>
              <a:t> (</a:t>
            </a:r>
            <a:r>
              <a:rPr lang="de-DE" altLang="en-US" dirty="0" err="1" smtClean="0"/>
              <a:t>perhaps</a:t>
            </a:r>
            <a:r>
              <a:rPr lang="de-DE" altLang="en-US" dirty="0" smtClean="0"/>
              <a:t> 5.06, </a:t>
            </a:r>
            <a:r>
              <a:rPr lang="de-DE" altLang="en-US" dirty="0" err="1" smtClean="0"/>
              <a:t>work</a:t>
            </a:r>
            <a:r>
              <a:rPr lang="de-DE" altLang="en-US" dirty="0" smtClean="0"/>
              <a:t> in </a:t>
            </a:r>
            <a:r>
              <a:rPr lang="de-DE" altLang="en-US" dirty="0" err="1" smtClean="0"/>
              <a:t>progress</a:t>
            </a:r>
            <a:r>
              <a:rPr lang="de-DE" altLang="en-US" dirty="0" smtClean="0"/>
              <a:t>)</a:t>
            </a:r>
          </a:p>
          <a:p>
            <a:r>
              <a:rPr lang="de-DE" altLang="en-US" dirty="0" err="1" smtClean="0"/>
              <a:t>Optimization</a:t>
            </a:r>
            <a:r>
              <a:rPr lang="de-DE" altLang="en-US" dirty="0" smtClean="0"/>
              <a:t> </a:t>
            </a:r>
            <a:r>
              <a:rPr lang="de-DE" altLang="en-US" dirty="0" err="1" smtClean="0"/>
              <a:t>of</a:t>
            </a:r>
            <a:r>
              <a:rPr lang="de-DE" altLang="en-US" dirty="0" smtClean="0"/>
              <a:t> </a:t>
            </a:r>
            <a:r>
              <a:rPr lang="de-DE" altLang="en-US" dirty="0" err="1" smtClean="0"/>
              <a:t>copy</a:t>
            </a:r>
            <a:r>
              <a:rPr lang="de-DE" altLang="en-US" dirty="0" smtClean="0"/>
              <a:t>-in / </a:t>
            </a:r>
            <a:r>
              <a:rPr lang="de-DE" altLang="en-US" dirty="0" err="1" smtClean="0"/>
              <a:t>copy</a:t>
            </a:r>
            <a:r>
              <a:rPr lang="de-DE" altLang="en-US" dirty="0" smtClean="0"/>
              <a:t>-out (</a:t>
            </a:r>
            <a:r>
              <a:rPr lang="de-DE" altLang="en-US" dirty="0" err="1" smtClean="0"/>
              <a:t>perhaps</a:t>
            </a:r>
            <a:r>
              <a:rPr lang="de-DE" altLang="en-US" dirty="0" smtClean="0"/>
              <a:t> 5.06</a:t>
            </a:r>
            <a:r>
              <a:rPr lang="de-DE" altLang="en-US" dirty="0" smtClean="0"/>
              <a:t>)</a:t>
            </a:r>
          </a:p>
          <a:p>
            <a:r>
              <a:rPr lang="de-DE" altLang="en-US" dirty="0" err="1" smtClean="0"/>
              <a:t>Use</a:t>
            </a:r>
            <a:r>
              <a:rPr lang="de-DE" altLang="en-US" dirty="0" smtClean="0"/>
              <a:t> </a:t>
            </a:r>
            <a:r>
              <a:rPr lang="de-DE" altLang="en-US" dirty="0" err="1" smtClean="0"/>
              <a:t>of</a:t>
            </a:r>
            <a:r>
              <a:rPr lang="de-DE" altLang="en-US" dirty="0" smtClean="0"/>
              <a:t> CLAW </a:t>
            </a:r>
            <a:r>
              <a:rPr lang="de-DE" altLang="en-US" dirty="0" err="1" smtClean="0"/>
              <a:t>directives</a:t>
            </a:r>
            <a:r>
              <a:rPr lang="de-DE" altLang="en-US" dirty="0" smtClean="0"/>
              <a:t> </a:t>
            </a:r>
            <a:r>
              <a:rPr lang="de-DE" altLang="en-US" dirty="0" err="1" smtClean="0"/>
              <a:t>to</a:t>
            </a:r>
            <a:r>
              <a:rPr lang="de-DE" altLang="en-US" dirty="0" smtClean="0"/>
              <a:t> </a:t>
            </a:r>
            <a:r>
              <a:rPr lang="de-DE" altLang="en-US" dirty="0" err="1" smtClean="0"/>
              <a:t>optimize</a:t>
            </a:r>
            <a:r>
              <a:rPr lang="de-DE" altLang="en-US" dirty="0" smtClean="0"/>
              <a:t> </a:t>
            </a:r>
            <a:r>
              <a:rPr lang="de-DE" altLang="en-US" dirty="0" err="1" smtClean="0"/>
              <a:t>physical</a:t>
            </a:r>
            <a:r>
              <a:rPr lang="de-DE" altLang="en-US" dirty="0" smtClean="0"/>
              <a:t> </a:t>
            </a:r>
            <a:r>
              <a:rPr lang="de-DE" altLang="en-US" dirty="0" err="1" smtClean="0"/>
              <a:t>parameterizations</a:t>
            </a:r>
            <a:r>
              <a:rPr lang="de-DE" altLang="en-US" dirty="0" smtClean="0"/>
              <a:t> </a:t>
            </a:r>
            <a:r>
              <a:rPr lang="de-DE" altLang="en-US" dirty="0" err="1" smtClean="0"/>
              <a:t>for</a:t>
            </a:r>
            <a:r>
              <a:rPr lang="de-DE" altLang="en-US" smtClean="0"/>
              <a:t> GPU</a:t>
            </a:r>
            <a:endParaRPr lang="de-DE" altLang="en-US" dirty="0" smtClean="0"/>
          </a:p>
          <a:p>
            <a:endParaRPr lang="de-DE" altLang="en-US" dirty="0"/>
          </a:p>
          <a:p>
            <a:r>
              <a:rPr lang="de-DE" altLang="en-US" dirty="0" err="1" smtClean="0"/>
              <a:t>What</a:t>
            </a:r>
            <a:r>
              <a:rPr lang="de-DE" altLang="en-US" dirty="0" smtClean="0"/>
              <a:t> </a:t>
            </a:r>
            <a:r>
              <a:rPr lang="de-DE" altLang="en-US" dirty="0" err="1" smtClean="0"/>
              <a:t>about</a:t>
            </a:r>
            <a:r>
              <a:rPr lang="de-DE" altLang="en-US" dirty="0" smtClean="0"/>
              <a:t> EULAG?</a:t>
            </a:r>
            <a:endParaRPr lang="de-DE" altLang="en-US" dirty="0" smtClean="0"/>
          </a:p>
        </p:txBody>
      </p:sp>
      <p:sp>
        <p:nvSpPr>
          <p:cNvPr id="161796" name="Datumsplatzhalter 3"/>
          <p:cNvSpPr>
            <a:spLocks noGrp="1"/>
          </p:cNvSpPr>
          <p:nvPr>
            <p:ph type="dt" sz="quarter" idx="10"/>
          </p:nvPr>
        </p:nvSpPr>
        <p:spPr>
          <a:noFill/>
        </p:spPr>
        <p:txBody>
          <a:bodyPr/>
          <a:lstStyle/>
          <a:p>
            <a:fld id="{74CA0C79-45FD-4664-A479-BBEED0595352}" type="datetime1">
              <a:rPr lang="de-DE" altLang="en-US" smtClean="0"/>
              <a:pPr/>
              <a:t>31.08.2018</a:t>
            </a:fld>
            <a:endParaRPr lang="de-DE" altLang="en-US" smtClean="0"/>
          </a:p>
        </p:txBody>
      </p:sp>
      <p:sp>
        <p:nvSpPr>
          <p:cNvPr id="161797" name="Fußzeilenplatzhalter 4"/>
          <p:cNvSpPr>
            <a:spLocks noGrp="1"/>
          </p:cNvSpPr>
          <p:nvPr>
            <p:ph type="ftr" sz="quarter" idx="11"/>
          </p:nvPr>
        </p:nvSpPr>
        <p:spPr>
          <a:noFill/>
        </p:spPr>
        <p:txBody>
          <a:bodyPr/>
          <a:lstStyle/>
          <a:p>
            <a:r>
              <a:rPr lang="en-US" altLang="en-US" smtClean="0"/>
              <a:t>COSMO General Meeting 2018, St. Petersburg, Russia</a:t>
            </a:r>
            <a:endParaRPr lang="de-DE" altLang="en-US" smtClean="0"/>
          </a:p>
        </p:txBody>
      </p:sp>
      <p:sp>
        <p:nvSpPr>
          <p:cNvPr id="161798" name="Foliennummernplatzhalter 5"/>
          <p:cNvSpPr>
            <a:spLocks noGrp="1"/>
          </p:cNvSpPr>
          <p:nvPr>
            <p:ph type="sldNum" sz="quarter" idx="12"/>
          </p:nvPr>
        </p:nvSpPr>
        <p:spPr>
          <a:noFill/>
        </p:spPr>
        <p:txBody>
          <a:bodyPr/>
          <a:lstStyle/>
          <a:p>
            <a:fld id="{093074E3-AECA-4C06-9043-78015E0149BF}" type="slidenum">
              <a:rPr lang="de-DE" altLang="en-US" smtClean="0"/>
              <a:pPr/>
              <a:t>19</a:t>
            </a:fld>
            <a:endParaRPr lang="de-DE" altLang="en-US"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r>
              <a:rPr lang="de-DE" altLang="de-DE" smtClean="0"/>
              <a:t>Contents</a:t>
            </a:r>
          </a:p>
        </p:txBody>
      </p:sp>
      <p:sp>
        <p:nvSpPr>
          <p:cNvPr id="17411" name="Inhaltsplatzhalter 2"/>
          <p:cNvSpPr>
            <a:spLocks noGrp="1"/>
          </p:cNvSpPr>
          <p:nvPr>
            <p:ph idx="1"/>
          </p:nvPr>
        </p:nvSpPr>
        <p:spPr/>
        <p:txBody>
          <a:bodyPr/>
          <a:lstStyle/>
          <a:p>
            <a:r>
              <a:rPr lang="de-DE" altLang="de-DE" dirty="0" smtClean="0"/>
              <a:t>Versions </a:t>
            </a:r>
            <a:r>
              <a:rPr lang="de-DE" altLang="de-DE" dirty="0" err="1" smtClean="0"/>
              <a:t>implemented</a:t>
            </a:r>
            <a:r>
              <a:rPr lang="de-DE" altLang="de-DE" dirty="0" smtClean="0"/>
              <a:t> </a:t>
            </a:r>
            <a:r>
              <a:rPr lang="de-DE" altLang="de-DE" dirty="0" err="1" smtClean="0"/>
              <a:t>since</a:t>
            </a:r>
            <a:r>
              <a:rPr lang="de-DE" altLang="de-DE" dirty="0" smtClean="0"/>
              <a:t> September 2017</a:t>
            </a:r>
          </a:p>
          <a:p>
            <a:r>
              <a:rPr lang="de-DE" altLang="de-DE" dirty="0" smtClean="0"/>
              <a:t>NWP Test Suite</a:t>
            </a:r>
          </a:p>
          <a:p>
            <a:r>
              <a:rPr lang="de-DE" altLang="de-DE" dirty="0" smtClean="0"/>
              <a:t>POMPA </a:t>
            </a:r>
            <a:r>
              <a:rPr lang="de-DE" altLang="de-DE" dirty="0" err="1" smtClean="0"/>
              <a:t>Contributions</a:t>
            </a:r>
            <a:endParaRPr lang="de-DE" altLang="de-DE" dirty="0" smtClean="0"/>
          </a:p>
          <a:p>
            <a:r>
              <a:rPr lang="de-DE" altLang="de-DE" dirty="0" err="1" smtClean="0"/>
              <a:t>Documentations</a:t>
            </a:r>
            <a:endParaRPr lang="de-DE" altLang="de-DE" dirty="0" smtClean="0"/>
          </a:p>
          <a:p>
            <a:r>
              <a:rPr lang="de-DE" altLang="de-DE" dirty="0" smtClean="0"/>
              <a:t>GRIB 2</a:t>
            </a:r>
          </a:p>
          <a:p>
            <a:r>
              <a:rPr lang="de-DE" altLang="de-DE" dirty="0" smtClean="0"/>
              <a:t>Plans </a:t>
            </a:r>
            <a:r>
              <a:rPr lang="de-DE" altLang="de-DE" dirty="0" err="1" smtClean="0"/>
              <a:t>for</a:t>
            </a:r>
            <a:r>
              <a:rPr lang="de-DE" altLang="de-DE" dirty="0" smtClean="0"/>
              <a:t> </a:t>
            </a:r>
            <a:r>
              <a:rPr lang="de-DE" altLang="de-DE" dirty="0" err="1" smtClean="0"/>
              <a:t>the</a:t>
            </a:r>
            <a:r>
              <a:rPr lang="de-DE" altLang="de-DE" dirty="0" smtClean="0"/>
              <a:t> </a:t>
            </a:r>
            <a:r>
              <a:rPr lang="de-DE" altLang="de-DE" dirty="0" err="1" smtClean="0"/>
              <a:t>next</a:t>
            </a:r>
            <a:r>
              <a:rPr lang="de-DE" altLang="de-DE" dirty="0" smtClean="0"/>
              <a:t> </a:t>
            </a:r>
            <a:r>
              <a:rPr lang="de-DE" altLang="de-DE" dirty="0" err="1" smtClean="0"/>
              <a:t>versions</a:t>
            </a:r>
            <a:endParaRPr lang="de-DE" altLang="de-DE" dirty="0" smtClean="0"/>
          </a:p>
        </p:txBody>
      </p:sp>
      <p:sp>
        <p:nvSpPr>
          <p:cNvPr id="17412" name="Datumsplatzhalter 3"/>
          <p:cNvSpPr>
            <a:spLocks noGrp="1"/>
          </p:cNvSpPr>
          <p:nvPr>
            <p:ph type="dt" sz="half"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A6E954A8-E2CE-469F-9DEF-6461BCE5A6F7}" type="datetime1">
              <a:rPr lang="de-DE" altLang="de-DE" smtClean="0"/>
              <a:t>31.08.2018</a:t>
            </a:fld>
            <a:endParaRPr lang="de-DE" altLang="de-DE" smtClean="0"/>
          </a:p>
        </p:txBody>
      </p:sp>
      <p:sp>
        <p:nvSpPr>
          <p:cNvPr id="17413" name="Fußzeilenplatzhalter 1"/>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17414" name="Foliennummernplatzhalter 2"/>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829EDE29-5F63-4348-BB4A-67AF6B8960F8}" type="slidenum">
              <a:rPr lang="de-DE" altLang="de-DE" smtClean="0"/>
              <a:pPr eaLnBrk="1" hangingPunct="1">
                <a:spcBef>
                  <a:spcPct val="0"/>
                </a:spcBef>
                <a:buClrTx/>
                <a:buFontTx/>
                <a:buNone/>
              </a:pPr>
              <a:t>2</a:t>
            </a:fld>
            <a:endParaRPr lang="de-DE" altLang="de-DE"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Wetterhüt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9170987" cy="687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ext Box 3"/>
          <p:cNvSpPr txBox="1">
            <a:spLocks noChangeArrowheads="1"/>
          </p:cNvSpPr>
          <p:nvPr/>
        </p:nvSpPr>
        <p:spPr bwMode="auto">
          <a:xfrm>
            <a:off x="6781800" y="1752600"/>
            <a:ext cx="16922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de-DE" altLang="de-DE" sz="2400"/>
              <a:t>Thank you </a:t>
            </a:r>
          </a:p>
          <a:p>
            <a:pPr eaLnBrk="1" hangingPunct="1">
              <a:spcBef>
                <a:spcPct val="0"/>
              </a:spcBef>
              <a:buClrTx/>
              <a:buFontTx/>
              <a:buNone/>
            </a:pPr>
            <a:endParaRPr lang="de-DE" altLang="de-DE" sz="2400"/>
          </a:p>
          <a:p>
            <a:pPr eaLnBrk="1" hangingPunct="1">
              <a:spcBef>
                <a:spcPct val="0"/>
              </a:spcBef>
              <a:buClrTx/>
              <a:buFontTx/>
              <a:buNone/>
            </a:pPr>
            <a:r>
              <a:rPr lang="de-DE" altLang="de-DE" sz="2400"/>
              <a:t>very much </a:t>
            </a:r>
          </a:p>
          <a:p>
            <a:pPr eaLnBrk="1" hangingPunct="1">
              <a:spcBef>
                <a:spcPct val="0"/>
              </a:spcBef>
              <a:buClrTx/>
              <a:buFontTx/>
              <a:buNone/>
            </a:pPr>
            <a:endParaRPr lang="de-DE" altLang="de-DE" sz="2400"/>
          </a:p>
          <a:p>
            <a:pPr eaLnBrk="1" hangingPunct="1">
              <a:spcBef>
                <a:spcPct val="0"/>
              </a:spcBef>
              <a:buClrTx/>
              <a:buFontTx/>
              <a:buNone/>
            </a:pPr>
            <a:r>
              <a:rPr lang="de-DE" altLang="de-DE" sz="2400"/>
              <a:t>for your </a:t>
            </a:r>
          </a:p>
          <a:p>
            <a:pPr eaLnBrk="1" hangingPunct="1">
              <a:spcBef>
                <a:spcPct val="0"/>
              </a:spcBef>
              <a:buClrTx/>
              <a:buFontTx/>
              <a:buNone/>
            </a:pPr>
            <a:endParaRPr lang="de-DE" altLang="de-DE" sz="2400"/>
          </a:p>
          <a:p>
            <a:pPr eaLnBrk="1" hangingPunct="1">
              <a:spcBef>
                <a:spcPct val="0"/>
              </a:spcBef>
              <a:buClrTx/>
              <a:buFontTx/>
              <a:buNone/>
            </a:pPr>
            <a:r>
              <a:rPr lang="de-DE" altLang="de-DE" sz="2400"/>
              <a:t>attention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de-DE" altLang="en-US" dirty="0" smtClean="0"/>
              <a:t>Versions </a:t>
            </a:r>
            <a:r>
              <a:rPr lang="de-DE" altLang="en-US" dirty="0" err="1" smtClean="0"/>
              <a:t>Implemented</a:t>
            </a:r>
            <a:r>
              <a:rPr lang="de-DE" altLang="en-US" dirty="0" smtClean="0"/>
              <a:t> </a:t>
            </a:r>
            <a:r>
              <a:rPr lang="de-DE" altLang="en-US" dirty="0" err="1" smtClean="0"/>
              <a:t>since</a:t>
            </a:r>
            <a:r>
              <a:rPr lang="de-DE" altLang="en-US" dirty="0" smtClean="0"/>
              <a:t> September 2017</a:t>
            </a:r>
            <a:endParaRPr lang="en-US" altLang="en-US" dirty="0" smtClean="0"/>
          </a:p>
        </p:txBody>
      </p:sp>
      <p:sp>
        <p:nvSpPr>
          <p:cNvPr id="18435" name="Datumsplatzhalter 3"/>
          <p:cNvSpPr>
            <a:spLocks noGrp="1"/>
          </p:cNvSpPr>
          <p:nvPr>
            <p:ph type="dt" sz="half"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C08D8C-C9D2-4A70-AC81-5C6E191ADA0B}" type="datetime1">
              <a:rPr lang="de-DE" altLang="en-US" smtClean="0"/>
              <a:t>31.08.2018</a:t>
            </a:fld>
            <a:endParaRPr lang="de-DE" altLang="en-US" smtClean="0"/>
          </a:p>
        </p:txBody>
      </p:sp>
      <p:sp>
        <p:nvSpPr>
          <p:cNvPr id="18436" name="Fußzeilenplatzhalter 4"/>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COSMO General Meeting 2018, St. Petersburg, Russia</a:t>
            </a:r>
            <a:endParaRPr lang="de-DE" altLang="en-US" smtClean="0"/>
          </a:p>
        </p:txBody>
      </p:sp>
      <p:sp>
        <p:nvSpPr>
          <p:cNvPr id="18437" name="Foliennummernplatzhalt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CB2853-D08A-4A64-8647-71380ADD6EA6}" type="slidenum">
              <a:rPr lang="de-DE" altLang="en-US" smtClean="0"/>
              <a:pPr eaLnBrk="1" hangingPunct="1"/>
              <a:t>3</a:t>
            </a:fld>
            <a:endParaRPr lang="de-DE" altLang="en-US"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endParaRPr lang="de-DE" altLang="de-DE" smtClean="0"/>
          </a:p>
        </p:txBody>
      </p:sp>
      <p:graphicFrame>
        <p:nvGraphicFramePr>
          <p:cNvPr id="7" name="Inhaltsplatzhalter 6"/>
          <p:cNvGraphicFramePr>
            <a:graphicFrameLocks noGrp="1"/>
          </p:cNvGraphicFramePr>
          <p:nvPr>
            <p:ph idx="1"/>
          </p:nvPr>
        </p:nvGraphicFramePr>
        <p:xfrm>
          <a:off x="250825" y="1773238"/>
          <a:ext cx="8642350" cy="3749675"/>
        </p:xfrm>
        <a:graphic>
          <a:graphicData uri="http://schemas.openxmlformats.org/drawingml/2006/table">
            <a:tbl>
              <a:tblPr firstRow="1" bandRow="1">
                <a:tableStyleId>{5940675A-B579-460E-94D1-54222C63F5DA}</a:tableStyleId>
              </a:tblPr>
              <a:tblGrid>
                <a:gridCol w="1180567"/>
                <a:gridCol w="1180313"/>
                <a:gridCol w="4942562"/>
                <a:gridCol w="1338908"/>
              </a:tblGrid>
              <a:tr h="640502">
                <a:tc>
                  <a:txBody>
                    <a:bodyPr/>
                    <a:lstStyle/>
                    <a:p>
                      <a:pPr algn="ctr"/>
                      <a:r>
                        <a:rPr lang="de-DE" sz="1800" dirty="0" smtClean="0"/>
                        <a:t>Version</a:t>
                      </a:r>
                      <a:endParaRPr lang="de-DE" sz="1800" dirty="0"/>
                    </a:p>
                  </a:txBody>
                  <a:tcPr marL="91460" marR="91460" marT="45696" marB="45696"/>
                </a:tc>
                <a:tc>
                  <a:txBody>
                    <a:bodyPr/>
                    <a:lstStyle/>
                    <a:p>
                      <a:pPr algn="ctr"/>
                      <a:r>
                        <a:rPr lang="de-DE" sz="1800" dirty="0" smtClean="0"/>
                        <a:t>Date</a:t>
                      </a:r>
                      <a:endParaRPr lang="de-DE" sz="1800" dirty="0"/>
                    </a:p>
                  </a:txBody>
                  <a:tcPr marL="91460" marR="91460" marT="45696" marB="45696"/>
                </a:tc>
                <a:tc>
                  <a:txBody>
                    <a:bodyPr/>
                    <a:lstStyle/>
                    <a:p>
                      <a:pPr algn="ctr"/>
                      <a:r>
                        <a:rPr lang="de-DE" sz="1800" dirty="0" smtClean="0"/>
                        <a:t>Contents (Highlights)</a:t>
                      </a:r>
                      <a:endParaRPr lang="de-DE" sz="1800" dirty="0"/>
                    </a:p>
                  </a:txBody>
                  <a:tcPr marL="91460" marR="91460" marT="45696" marB="45696"/>
                </a:tc>
                <a:tc>
                  <a:txBody>
                    <a:bodyPr/>
                    <a:lstStyle/>
                    <a:p>
                      <a:pPr algn="ctr"/>
                      <a:r>
                        <a:rPr lang="de-DE" sz="1800" dirty="0" err="1" smtClean="0"/>
                        <a:t>Results</a:t>
                      </a:r>
                      <a:r>
                        <a:rPr lang="de-DE" sz="1800" dirty="0" smtClean="0"/>
                        <a:t> </a:t>
                      </a:r>
                      <a:r>
                        <a:rPr lang="de-DE" sz="1800" dirty="0" err="1" smtClean="0"/>
                        <a:t>Changes</a:t>
                      </a:r>
                      <a:endParaRPr lang="de-DE" sz="1800" dirty="0"/>
                    </a:p>
                  </a:txBody>
                  <a:tcPr marL="91460" marR="91460" marT="45696" marB="45696"/>
                </a:tc>
              </a:tr>
              <a:tr h="3109173">
                <a:tc>
                  <a:txBody>
                    <a:bodyPr/>
                    <a:lstStyle/>
                    <a:p>
                      <a:pPr algn="ctr"/>
                      <a:r>
                        <a:rPr lang="de-DE" sz="1800" dirty="0" smtClean="0"/>
                        <a:t>5.04f</a:t>
                      </a:r>
                      <a:endParaRPr lang="de-DE" sz="1800" dirty="0"/>
                    </a:p>
                  </a:txBody>
                  <a:tcPr marL="91460" marR="91460" marT="45696" marB="45696"/>
                </a:tc>
                <a:tc>
                  <a:txBody>
                    <a:bodyPr/>
                    <a:lstStyle/>
                    <a:p>
                      <a:pPr algn="ctr"/>
                      <a:r>
                        <a:rPr lang="de-DE" sz="1800" dirty="0" smtClean="0"/>
                        <a:t>01.09.17</a:t>
                      </a:r>
                      <a:endParaRPr lang="de-DE" sz="1800" dirty="0"/>
                    </a:p>
                  </a:txBody>
                  <a:tcPr marL="91460" marR="91460" marT="45696" marB="45696"/>
                </a:tc>
                <a:tc>
                  <a:txBody>
                    <a:bodyPr/>
                    <a:lstStyle/>
                    <a:p>
                      <a:pPr marL="285750" indent="-285750">
                        <a:buFont typeface="Arial" panose="020B0604020202020204" pitchFamily="34" charset="0"/>
                        <a:buChar char="•"/>
                      </a:pPr>
                      <a:r>
                        <a:rPr lang="de-DE" sz="1800" dirty="0" smtClean="0"/>
                        <a:t>additional </a:t>
                      </a:r>
                      <a:r>
                        <a:rPr lang="de-DE" sz="1800" dirty="0" err="1" smtClean="0"/>
                        <a:t>modifications</a:t>
                      </a:r>
                      <a:r>
                        <a:rPr lang="de-DE" sz="1800" dirty="0" smtClean="0"/>
                        <a:t> </a:t>
                      </a:r>
                      <a:r>
                        <a:rPr lang="de-DE" sz="1800" dirty="0" err="1" smtClean="0"/>
                        <a:t>to</a:t>
                      </a:r>
                      <a:r>
                        <a:rPr lang="de-DE" sz="1800" dirty="0" smtClean="0"/>
                        <a:t> COSMO-ICON</a:t>
                      </a:r>
                      <a:r>
                        <a:rPr lang="de-DE" sz="1800" baseline="0" dirty="0" smtClean="0"/>
                        <a:t> </a:t>
                      </a:r>
                      <a:r>
                        <a:rPr lang="de-DE" sz="1800" baseline="0" dirty="0" err="1" smtClean="0"/>
                        <a:t>physics</a:t>
                      </a:r>
                      <a:r>
                        <a:rPr lang="de-DE" sz="1800" baseline="0" dirty="0" smtClean="0"/>
                        <a:t> (</a:t>
                      </a:r>
                      <a:r>
                        <a:rPr lang="de-DE" sz="1800" baseline="0" dirty="0" err="1" smtClean="0"/>
                        <a:t>new</a:t>
                      </a:r>
                      <a:r>
                        <a:rPr lang="de-DE" sz="1800" baseline="0" dirty="0" smtClean="0"/>
                        <a:t> </a:t>
                      </a:r>
                      <a:r>
                        <a:rPr lang="de-DE" sz="1800" baseline="0" dirty="0" err="1" smtClean="0"/>
                        <a:t>namelists</a:t>
                      </a:r>
                      <a:r>
                        <a:rPr lang="de-DE" sz="1800" baseline="0" dirty="0" smtClean="0"/>
                        <a:t>, </a:t>
                      </a:r>
                      <a:r>
                        <a:rPr lang="de-DE" sz="1800" baseline="0" dirty="0" err="1" smtClean="0"/>
                        <a:t>bug</a:t>
                      </a:r>
                      <a:r>
                        <a:rPr lang="de-DE" sz="1800" baseline="0" dirty="0" smtClean="0"/>
                        <a:t> fixes, GPU </a:t>
                      </a:r>
                      <a:r>
                        <a:rPr lang="de-DE" sz="1800" baseline="0" dirty="0" err="1" smtClean="0"/>
                        <a:t>version</a:t>
                      </a:r>
                      <a:r>
                        <a:rPr lang="de-DE" sz="1800" baseline="0" dirty="0" smtClean="0"/>
                        <a:t> </a:t>
                      </a:r>
                      <a:r>
                        <a:rPr lang="de-DE" sz="1800" baseline="0" dirty="0" err="1" smtClean="0"/>
                        <a:t>of</a:t>
                      </a:r>
                      <a:r>
                        <a:rPr lang="de-DE" sz="1800" baseline="0" dirty="0" smtClean="0"/>
                        <a:t> TERRA)</a:t>
                      </a:r>
                      <a:endParaRPr lang="de-DE" sz="1800" dirty="0" smtClean="0"/>
                    </a:p>
                    <a:p>
                      <a:pPr marL="285750" indent="-285750">
                        <a:buFont typeface="Arial" panose="020B0604020202020204" pitchFamily="34" charset="0"/>
                        <a:buChar char="•"/>
                      </a:pPr>
                      <a:r>
                        <a:rPr lang="de-DE" sz="1800" dirty="0" err="1" smtClean="0"/>
                        <a:t>Possibility</a:t>
                      </a:r>
                      <a:r>
                        <a:rPr lang="de-DE" sz="1800" baseline="0" dirty="0" smtClean="0"/>
                        <a:t> </a:t>
                      </a:r>
                      <a:r>
                        <a:rPr lang="de-DE" sz="1800" baseline="0" dirty="0" err="1" smtClean="0"/>
                        <a:t>to</a:t>
                      </a:r>
                      <a:r>
                        <a:rPr lang="de-DE" sz="1800" baseline="0" dirty="0" smtClean="0"/>
                        <a:t> </a:t>
                      </a:r>
                      <a:r>
                        <a:rPr lang="de-DE" sz="1800" baseline="0" dirty="0" err="1" smtClean="0"/>
                        <a:t>reproduce</a:t>
                      </a:r>
                      <a:r>
                        <a:rPr lang="de-DE" sz="1800" baseline="0" dirty="0" smtClean="0"/>
                        <a:t> </a:t>
                      </a:r>
                      <a:r>
                        <a:rPr lang="de-DE" sz="1800" baseline="0" dirty="0" err="1" smtClean="0"/>
                        <a:t>behaviour</a:t>
                      </a:r>
                      <a:r>
                        <a:rPr lang="de-DE" sz="1800" baseline="0" dirty="0" smtClean="0"/>
                        <a:t> </a:t>
                      </a:r>
                      <a:r>
                        <a:rPr lang="de-DE" sz="1800" baseline="0" dirty="0" err="1" smtClean="0"/>
                        <a:t>of</a:t>
                      </a:r>
                      <a:r>
                        <a:rPr lang="de-DE" sz="1800" baseline="0" dirty="0" smtClean="0"/>
                        <a:t> </a:t>
                      </a:r>
                      <a:r>
                        <a:rPr lang="de-DE" sz="1800" baseline="0" dirty="0" err="1" smtClean="0"/>
                        <a:t>old</a:t>
                      </a:r>
                      <a:r>
                        <a:rPr lang="de-DE" sz="1800" baseline="0" dirty="0" smtClean="0"/>
                        <a:t> </a:t>
                      </a:r>
                      <a:r>
                        <a:rPr lang="de-DE" sz="1800" baseline="0" dirty="0" err="1" smtClean="0"/>
                        <a:t>turbulence</a:t>
                      </a:r>
                      <a:r>
                        <a:rPr lang="de-DE" sz="1800" baseline="0" dirty="0" smtClean="0"/>
                        <a:t> </a:t>
                      </a:r>
                      <a:r>
                        <a:rPr lang="de-DE" sz="1800" baseline="0" dirty="0" err="1" smtClean="0"/>
                        <a:t>scheme</a:t>
                      </a:r>
                      <a:r>
                        <a:rPr lang="de-DE" sz="1800" baseline="0" dirty="0" smtClean="0"/>
                        <a:t> (not TERRA!)</a:t>
                      </a:r>
                    </a:p>
                    <a:p>
                      <a:pPr marL="285750" indent="-285750">
                        <a:buFont typeface="Arial" panose="020B0604020202020204" pitchFamily="34" charset="0"/>
                        <a:buChar char="•"/>
                      </a:pPr>
                      <a:r>
                        <a:rPr lang="de-DE" sz="1800" baseline="0" dirty="0" err="1" smtClean="0"/>
                        <a:t>changes</a:t>
                      </a:r>
                      <a:r>
                        <a:rPr lang="de-DE" sz="1800" baseline="0" dirty="0" smtClean="0"/>
                        <a:t> in </a:t>
                      </a:r>
                      <a:r>
                        <a:rPr lang="de-DE" sz="1800" baseline="0" dirty="0" err="1" smtClean="0"/>
                        <a:t>data</a:t>
                      </a:r>
                      <a:r>
                        <a:rPr lang="de-DE" sz="1800" baseline="0" dirty="0" smtClean="0"/>
                        <a:t> </a:t>
                      </a:r>
                      <a:r>
                        <a:rPr lang="de-DE" sz="1800" baseline="0" dirty="0" err="1" smtClean="0"/>
                        <a:t>assimilation</a:t>
                      </a:r>
                      <a:endParaRPr lang="de-DE" sz="1800" baseline="0" dirty="0" smtClean="0"/>
                    </a:p>
                    <a:p>
                      <a:pPr marL="285750" indent="-285750">
                        <a:buFont typeface="Arial" panose="020B0604020202020204" pitchFamily="34" charset="0"/>
                        <a:buChar char="•"/>
                      </a:pPr>
                      <a:r>
                        <a:rPr lang="de-DE" sz="1800" baseline="0" dirty="0" err="1" smtClean="0"/>
                        <a:t>new</a:t>
                      </a:r>
                      <a:r>
                        <a:rPr lang="de-DE" sz="1800" baseline="0" dirty="0" smtClean="0"/>
                        <a:t> </a:t>
                      </a:r>
                      <a:r>
                        <a:rPr lang="de-DE" sz="1800" baseline="0" dirty="0" err="1" smtClean="0"/>
                        <a:t>diagnostic</a:t>
                      </a:r>
                      <a:r>
                        <a:rPr lang="de-DE" sz="1800" baseline="0" dirty="0" smtClean="0"/>
                        <a:t> </a:t>
                      </a:r>
                      <a:r>
                        <a:rPr lang="de-DE" sz="1800" baseline="0" dirty="0" err="1" smtClean="0"/>
                        <a:t>output</a:t>
                      </a:r>
                      <a:r>
                        <a:rPr lang="de-DE" sz="1800" baseline="0" dirty="0" smtClean="0"/>
                        <a:t> </a:t>
                      </a:r>
                      <a:r>
                        <a:rPr lang="de-DE" sz="1800" baseline="0" dirty="0" err="1" smtClean="0"/>
                        <a:t>to</a:t>
                      </a:r>
                      <a:r>
                        <a:rPr lang="de-DE" sz="1800" baseline="0" dirty="0" smtClean="0"/>
                        <a:t> </a:t>
                      </a:r>
                      <a:r>
                        <a:rPr lang="de-DE" sz="1800" baseline="0" dirty="0" err="1" smtClean="0"/>
                        <a:t>highlight</a:t>
                      </a:r>
                      <a:r>
                        <a:rPr lang="de-DE" sz="1800" baseline="0" dirty="0" smtClean="0"/>
                        <a:t> </a:t>
                      </a:r>
                      <a:r>
                        <a:rPr lang="de-DE" sz="1800" baseline="0" dirty="0" err="1" smtClean="0"/>
                        <a:t>convective</a:t>
                      </a:r>
                      <a:r>
                        <a:rPr lang="de-DE" sz="1800" baseline="0" dirty="0" smtClean="0"/>
                        <a:t> </a:t>
                      </a:r>
                      <a:r>
                        <a:rPr lang="de-DE" sz="1800" baseline="0" dirty="0" err="1" smtClean="0"/>
                        <a:t>cell</a:t>
                      </a:r>
                      <a:r>
                        <a:rPr lang="de-DE" sz="1800" baseline="0" dirty="0" smtClean="0"/>
                        <a:t> </a:t>
                      </a:r>
                      <a:r>
                        <a:rPr lang="de-DE" sz="1800" baseline="0" dirty="0" err="1" smtClean="0"/>
                        <a:t>tracks</a:t>
                      </a:r>
                      <a:r>
                        <a:rPr lang="de-DE" sz="1800" baseline="0" dirty="0" smtClean="0"/>
                        <a:t> (</a:t>
                      </a:r>
                      <a:r>
                        <a:rPr lang="de-DE" sz="1800" baseline="0" dirty="0" err="1" smtClean="0"/>
                        <a:t>for</a:t>
                      </a:r>
                      <a:r>
                        <a:rPr lang="de-DE" sz="1800" baseline="0" dirty="0" smtClean="0"/>
                        <a:t> ESSL </a:t>
                      </a:r>
                      <a:r>
                        <a:rPr lang="de-DE" sz="1800" baseline="0" dirty="0" err="1" smtClean="0"/>
                        <a:t>testbed</a:t>
                      </a:r>
                      <a:r>
                        <a:rPr lang="de-DE" sz="1800" baseline="0" dirty="0" smtClean="0"/>
                        <a:t>)</a:t>
                      </a:r>
                    </a:p>
                    <a:p>
                      <a:pPr marL="285750" indent="-285750">
                        <a:buFont typeface="Arial" panose="020B0604020202020204" pitchFamily="34" charset="0"/>
                        <a:buChar char="•"/>
                      </a:pPr>
                      <a:r>
                        <a:rPr lang="de-DE" sz="1800" baseline="0" dirty="0" err="1" smtClean="0"/>
                        <a:t>changes</a:t>
                      </a:r>
                      <a:r>
                        <a:rPr lang="de-DE" sz="1800" baseline="0" dirty="0" smtClean="0"/>
                        <a:t> in </a:t>
                      </a:r>
                      <a:r>
                        <a:rPr lang="de-DE" sz="1800" baseline="0" dirty="0" err="1" smtClean="0"/>
                        <a:t>handling</a:t>
                      </a:r>
                      <a:r>
                        <a:rPr lang="de-DE" sz="1800" baseline="0" dirty="0" smtClean="0"/>
                        <a:t> </a:t>
                      </a:r>
                      <a:r>
                        <a:rPr lang="de-DE" sz="1800" baseline="0" dirty="0" err="1" smtClean="0"/>
                        <a:t>statistically</a:t>
                      </a:r>
                      <a:r>
                        <a:rPr lang="de-DE" sz="1800" baseline="0" dirty="0" smtClean="0"/>
                        <a:t> </a:t>
                      </a:r>
                      <a:r>
                        <a:rPr lang="de-DE" sz="1800" baseline="0" dirty="0" err="1" smtClean="0"/>
                        <a:t>processed</a:t>
                      </a:r>
                      <a:r>
                        <a:rPr lang="de-DE" sz="1800" baseline="0" dirty="0" smtClean="0"/>
                        <a:t> </a:t>
                      </a:r>
                      <a:r>
                        <a:rPr lang="de-DE" sz="1800" baseline="0" dirty="0" err="1" smtClean="0"/>
                        <a:t>fields</a:t>
                      </a:r>
                      <a:r>
                        <a:rPr lang="de-DE" sz="1800" baseline="0" dirty="0" smtClean="0"/>
                        <a:t> (min, </a:t>
                      </a:r>
                      <a:r>
                        <a:rPr lang="de-DE" sz="1800" baseline="0" dirty="0" err="1" smtClean="0"/>
                        <a:t>max</a:t>
                      </a:r>
                      <a:r>
                        <a:rPr lang="de-DE" sz="1800" baseline="0" dirty="0" smtClean="0"/>
                        <a:t>, </a:t>
                      </a:r>
                      <a:r>
                        <a:rPr lang="de-DE" sz="1800" baseline="0" dirty="0" err="1" smtClean="0"/>
                        <a:t>avg</a:t>
                      </a:r>
                      <a:r>
                        <a:rPr lang="de-DE" sz="1800" baseline="0" dirty="0" smtClean="0"/>
                        <a:t>, sums)</a:t>
                      </a:r>
                    </a:p>
                    <a:p>
                      <a:pPr marL="285750" indent="-285750">
                        <a:buFont typeface="Arial" panose="020B0604020202020204" pitchFamily="34" charset="0"/>
                        <a:buChar char="•"/>
                      </a:pPr>
                      <a:r>
                        <a:rPr lang="de-DE" sz="1800" baseline="0" dirty="0" err="1" smtClean="0"/>
                        <a:t>possibility</a:t>
                      </a:r>
                      <a:r>
                        <a:rPr lang="de-DE" sz="1800" baseline="0" dirty="0" smtClean="0"/>
                        <a:t> </a:t>
                      </a:r>
                      <a:r>
                        <a:rPr lang="de-DE" sz="1800" baseline="0" dirty="0" err="1" smtClean="0"/>
                        <a:t>to</a:t>
                      </a:r>
                      <a:r>
                        <a:rPr lang="de-DE" sz="1800" baseline="0" dirty="0" smtClean="0"/>
                        <a:t> </a:t>
                      </a:r>
                      <a:r>
                        <a:rPr lang="de-DE" sz="1800" baseline="0" dirty="0" err="1" smtClean="0"/>
                        <a:t>use</a:t>
                      </a:r>
                      <a:r>
                        <a:rPr lang="de-DE" sz="1800" baseline="0" dirty="0" smtClean="0"/>
                        <a:t> RTTOV12</a:t>
                      </a:r>
                      <a:endParaRPr lang="de-DE" sz="1800" dirty="0"/>
                    </a:p>
                  </a:txBody>
                  <a:tcPr marL="91460" marR="91460" marT="45696" marB="45696"/>
                </a:tc>
                <a:tc>
                  <a:txBody>
                    <a:bodyPr/>
                    <a:lstStyle/>
                    <a:p>
                      <a:pPr algn="ctr"/>
                      <a:r>
                        <a:rPr lang="de-DE" sz="1800" dirty="0" err="1" smtClean="0"/>
                        <a:t>yes</a:t>
                      </a:r>
                      <a:endParaRPr lang="de-DE" sz="1800" dirty="0" smtClean="0"/>
                    </a:p>
                    <a:p>
                      <a:pPr algn="ctr"/>
                      <a:endParaRPr lang="de-DE" sz="1800" dirty="0" smtClean="0"/>
                    </a:p>
                    <a:p>
                      <a:pPr algn="ctr"/>
                      <a:endParaRPr lang="de-DE" sz="1800" dirty="0" smtClean="0"/>
                    </a:p>
                    <a:p>
                      <a:pPr algn="ctr"/>
                      <a:r>
                        <a:rPr lang="de-DE" sz="1800" dirty="0" err="1" smtClean="0"/>
                        <a:t>yes</a:t>
                      </a:r>
                      <a:endParaRPr lang="de-DE" sz="1800" dirty="0" smtClean="0"/>
                    </a:p>
                    <a:p>
                      <a:pPr algn="ctr"/>
                      <a:endParaRPr lang="de-DE" sz="1800" dirty="0" smtClean="0"/>
                    </a:p>
                    <a:p>
                      <a:pPr algn="ctr"/>
                      <a:r>
                        <a:rPr lang="de-DE" sz="1800" dirty="0" err="1" smtClean="0"/>
                        <a:t>eventually</a:t>
                      </a:r>
                      <a:endParaRPr lang="de-DE" sz="1800" dirty="0" smtClean="0"/>
                    </a:p>
                    <a:p>
                      <a:pPr algn="ctr"/>
                      <a:r>
                        <a:rPr lang="de-DE" sz="1800" dirty="0" err="1" smtClean="0"/>
                        <a:t>no</a:t>
                      </a:r>
                      <a:endParaRPr lang="de-DE" sz="1800" dirty="0" smtClean="0"/>
                    </a:p>
                    <a:p>
                      <a:pPr algn="ctr"/>
                      <a:endParaRPr lang="de-DE" sz="1800" dirty="0" smtClean="0"/>
                    </a:p>
                    <a:p>
                      <a:pPr algn="ctr"/>
                      <a:r>
                        <a:rPr lang="de-DE" sz="1800" dirty="0" err="1" smtClean="0"/>
                        <a:t>no</a:t>
                      </a:r>
                      <a:endParaRPr lang="de-DE" sz="1800" dirty="0" smtClean="0"/>
                    </a:p>
                    <a:p>
                      <a:pPr algn="ctr"/>
                      <a:endParaRPr lang="de-DE" sz="1800" dirty="0" smtClean="0"/>
                    </a:p>
                    <a:p>
                      <a:pPr algn="ctr"/>
                      <a:r>
                        <a:rPr lang="de-DE" sz="1800" dirty="0" err="1" smtClean="0"/>
                        <a:t>SynSat</a:t>
                      </a:r>
                      <a:endParaRPr lang="de-DE" sz="1800" dirty="0" smtClean="0"/>
                    </a:p>
                  </a:txBody>
                  <a:tcPr marL="91460" marR="91460" marT="45696" marB="45696"/>
                </a:tc>
              </a:tr>
            </a:tbl>
          </a:graphicData>
        </a:graphic>
      </p:graphicFrame>
      <p:sp>
        <p:nvSpPr>
          <p:cNvPr id="21524" name="Datumsplatzhalter 3"/>
          <p:cNvSpPr>
            <a:spLocks noGrp="1"/>
          </p:cNvSpPr>
          <p:nvPr>
            <p:ph type="dt" sz="quarter"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3DA24F65-5F34-43F4-AF76-3BD4BC65B388}" type="datetime1">
              <a:rPr lang="de-DE" altLang="de-DE" smtClean="0"/>
              <a:t>31.08.2018</a:t>
            </a:fld>
            <a:endParaRPr lang="de-DE" altLang="de-DE" smtClean="0"/>
          </a:p>
        </p:txBody>
      </p:sp>
      <p:sp>
        <p:nvSpPr>
          <p:cNvPr id="21525" name="Fußzeilenplatzhalter 4"/>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21526" name="Foliennummernplatzhalter 5"/>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685D60AE-146C-4239-BF43-0DF8ABDA7A6D}" type="slidenum">
              <a:rPr lang="de-DE" altLang="de-DE" smtClean="0"/>
              <a:pPr eaLnBrk="1" hangingPunct="1">
                <a:spcBef>
                  <a:spcPct val="0"/>
                </a:spcBef>
                <a:buClrTx/>
                <a:buFontTx/>
                <a:buNone/>
              </a:pPr>
              <a:t>4</a:t>
            </a:fld>
            <a:endParaRPr lang="de-DE" altLang="de-DE" smtClean="0"/>
          </a:p>
        </p:txBody>
      </p:sp>
      <p:sp>
        <p:nvSpPr>
          <p:cNvPr id="21527" name="Textfeld 1"/>
          <p:cNvSpPr txBox="1">
            <a:spLocks noChangeArrowheads="1"/>
          </p:cNvSpPr>
          <p:nvPr/>
        </p:nvSpPr>
        <p:spPr bwMode="auto">
          <a:xfrm>
            <a:off x="323850" y="5876925"/>
            <a:ext cx="8707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en-US"/>
              <a:t>Please read more about the changes in the </a:t>
            </a:r>
            <a:r>
              <a:rPr lang="de-DE" altLang="en-US">
                <a:hlinkClick r:id="rId2"/>
              </a:rPr>
              <a:t>Release Notes </a:t>
            </a:r>
            <a:r>
              <a:rPr lang="de-DE" altLang="en-US"/>
              <a:t>for the different versions.</a:t>
            </a:r>
            <a:endParaRPr lang="en-US" alt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en-US"/>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69314962"/>
              </p:ext>
            </p:extLst>
          </p:nvPr>
        </p:nvGraphicFramePr>
        <p:xfrm>
          <a:off x="457200" y="1773238"/>
          <a:ext cx="8229599" cy="2651125"/>
        </p:xfrm>
        <a:graphic>
          <a:graphicData uri="http://schemas.openxmlformats.org/drawingml/2006/table">
            <a:tbl>
              <a:tblPr firstRow="1" bandRow="1">
                <a:tableStyleId>{5940675A-B579-460E-94D1-54222C63F5DA}</a:tableStyleId>
              </a:tblPr>
              <a:tblGrid>
                <a:gridCol w="1124184"/>
                <a:gridCol w="1123942"/>
                <a:gridCol w="4706510"/>
                <a:gridCol w="1274963"/>
              </a:tblGrid>
              <a:tr h="640218">
                <a:tc>
                  <a:txBody>
                    <a:bodyPr/>
                    <a:lstStyle/>
                    <a:p>
                      <a:pPr algn="ctr"/>
                      <a:r>
                        <a:rPr lang="de-DE" sz="1800" dirty="0" smtClean="0"/>
                        <a:t>Version</a:t>
                      </a:r>
                      <a:endParaRPr lang="de-DE" sz="1800" dirty="0"/>
                    </a:p>
                  </a:txBody>
                  <a:tcPr marL="87092" marR="87092" marT="45676" marB="45676"/>
                </a:tc>
                <a:tc>
                  <a:txBody>
                    <a:bodyPr/>
                    <a:lstStyle/>
                    <a:p>
                      <a:pPr algn="ctr"/>
                      <a:r>
                        <a:rPr lang="de-DE" sz="1800" dirty="0" smtClean="0"/>
                        <a:t>Date</a:t>
                      </a:r>
                      <a:endParaRPr lang="de-DE" sz="1800" dirty="0"/>
                    </a:p>
                  </a:txBody>
                  <a:tcPr marL="87092" marR="87092" marT="45676" marB="45676"/>
                </a:tc>
                <a:tc>
                  <a:txBody>
                    <a:bodyPr/>
                    <a:lstStyle/>
                    <a:p>
                      <a:pPr algn="ctr"/>
                      <a:r>
                        <a:rPr lang="de-DE" sz="1800" dirty="0" smtClean="0"/>
                        <a:t>Contents (Highlights)</a:t>
                      </a:r>
                      <a:endParaRPr lang="de-DE" sz="1800" dirty="0"/>
                    </a:p>
                  </a:txBody>
                  <a:tcPr marL="87092" marR="87092" marT="45676" marB="45676"/>
                </a:tc>
                <a:tc>
                  <a:txBody>
                    <a:bodyPr/>
                    <a:lstStyle/>
                    <a:p>
                      <a:pPr algn="ctr"/>
                      <a:r>
                        <a:rPr lang="de-DE" sz="1800" dirty="0" err="1" smtClean="0"/>
                        <a:t>Results</a:t>
                      </a:r>
                      <a:r>
                        <a:rPr lang="de-DE" sz="1800" dirty="0" smtClean="0"/>
                        <a:t> </a:t>
                      </a:r>
                      <a:r>
                        <a:rPr lang="de-DE" sz="1800" dirty="0" err="1" smtClean="0"/>
                        <a:t>Changes</a:t>
                      </a:r>
                      <a:endParaRPr lang="de-DE" sz="1800" dirty="0"/>
                    </a:p>
                  </a:txBody>
                  <a:tcPr marL="87092" marR="87092" marT="45676" marB="45676"/>
                </a:tc>
              </a:tr>
              <a:tr h="2010907">
                <a:tc>
                  <a:txBody>
                    <a:bodyPr/>
                    <a:lstStyle/>
                    <a:p>
                      <a:pPr algn="ctr"/>
                      <a:r>
                        <a:rPr lang="de-DE" sz="1800" dirty="0" smtClean="0"/>
                        <a:t>5.04g</a:t>
                      </a:r>
                      <a:endParaRPr lang="de-DE" sz="1800" dirty="0"/>
                    </a:p>
                  </a:txBody>
                  <a:tcPr marL="87092" marR="87092" marT="45676" marB="45676"/>
                </a:tc>
                <a:tc>
                  <a:txBody>
                    <a:bodyPr/>
                    <a:lstStyle/>
                    <a:p>
                      <a:pPr algn="ctr"/>
                      <a:r>
                        <a:rPr lang="de-DE" sz="1800" dirty="0" smtClean="0"/>
                        <a:t>13.11.17</a:t>
                      </a:r>
                      <a:endParaRPr lang="de-DE" sz="1800" dirty="0"/>
                    </a:p>
                  </a:txBody>
                  <a:tcPr marL="87092" marR="87092" marT="45676" marB="45676"/>
                </a:tc>
                <a:tc>
                  <a:txBody>
                    <a:bodyPr/>
                    <a:lstStyle/>
                    <a:p>
                      <a:pPr marL="285750" indent="-285750">
                        <a:buFont typeface="Arial" panose="020B0604020202020204" pitchFamily="34" charset="0"/>
                        <a:buChar char="•"/>
                      </a:pPr>
                      <a:r>
                        <a:rPr lang="de-DE" sz="1800" dirty="0" err="1" smtClean="0"/>
                        <a:t>Reproducing</a:t>
                      </a:r>
                      <a:r>
                        <a:rPr lang="de-DE" sz="1800" dirty="0" smtClean="0"/>
                        <a:t> </a:t>
                      </a:r>
                      <a:r>
                        <a:rPr lang="de-DE" sz="1800" dirty="0" err="1" smtClean="0"/>
                        <a:t>behaviour</a:t>
                      </a:r>
                      <a:r>
                        <a:rPr lang="de-DE" sz="1800" dirty="0" smtClean="0"/>
                        <a:t> </a:t>
                      </a:r>
                      <a:r>
                        <a:rPr lang="de-DE" sz="1800" dirty="0" err="1" smtClean="0"/>
                        <a:t>of</a:t>
                      </a:r>
                      <a:r>
                        <a:rPr lang="de-DE" sz="1800" dirty="0" smtClean="0"/>
                        <a:t> </a:t>
                      </a:r>
                      <a:r>
                        <a:rPr lang="de-DE" sz="1800" dirty="0" err="1" smtClean="0"/>
                        <a:t>old</a:t>
                      </a:r>
                      <a:r>
                        <a:rPr lang="de-DE" sz="1800" dirty="0" smtClean="0"/>
                        <a:t> </a:t>
                      </a:r>
                      <a:r>
                        <a:rPr lang="de-DE" sz="1800" dirty="0" err="1" smtClean="0"/>
                        <a:t>physics</a:t>
                      </a:r>
                      <a:endParaRPr lang="de-DE" sz="1800" baseline="0" dirty="0" smtClean="0"/>
                    </a:p>
                    <a:p>
                      <a:pPr marL="285750" indent="-285750">
                        <a:buFont typeface="Arial" panose="020B0604020202020204" pitchFamily="34" charset="0"/>
                        <a:buChar char="•"/>
                      </a:pPr>
                      <a:r>
                        <a:rPr lang="de-DE" sz="1800" baseline="0" dirty="0" smtClean="0"/>
                        <a:t>Updated TERRA </a:t>
                      </a:r>
                      <a:r>
                        <a:rPr lang="de-DE" sz="1800" baseline="0" dirty="0" err="1" smtClean="0"/>
                        <a:t>to</a:t>
                      </a:r>
                      <a:r>
                        <a:rPr lang="de-DE" sz="1800" baseline="0" dirty="0" smtClean="0"/>
                        <a:t> </a:t>
                      </a:r>
                      <a:r>
                        <a:rPr lang="de-DE" sz="1800" baseline="0" dirty="0" err="1" smtClean="0"/>
                        <a:t>latest</a:t>
                      </a:r>
                      <a:r>
                        <a:rPr lang="de-DE" sz="1800" baseline="0" dirty="0" smtClean="0"/>
                        <a:t> ICON </a:t>
                      </a:r>
                      <a:r>
                        <a:rPr lang="de-DE" sz="1800" baseline="0" dirty="0" err="1" smtClean="0"/>
                        <a:t>version</a:t>
                      </a:r>
                      <a:endParaRPr lang="de-DE" sz="1800" baseline="0" dirty="0" smtClean="0"/>
                    </a:p>
                    <a:p>
                      <a:pPr marL="285750" indent="-285750">
                        <a:buFont typeface="Arial" panose="020B0604020202020204" pitchFamily="34" charset="0"/>
                        <a:buChar char="•"/>
                      </a:pPr>
                      <a:r>
                        <a:rPr lang="de-DE" sz="1800" baseline="0" dirty="0" smtClean="0"/>
                        <a:t>GPU </a:t>
                      </a:r>
                      <a:r>
                        <a:rPr lang="de-DE" sz="1800" baseline="0" dirty="0" err="1" smtClean="0"/>
                        <a:t>port</a:t>
                      </a:r>
                      <a:r>
                        <a:rPr lang="de-DE" sz="1800" baseline="0" dirty="0" smtClean="0"/>
                        <a:t> </a:t>
                      </a:r>
                      <a:r>
                        <a:rPr lang="de-DE" sz="1800" baseline="0" dirty="0" err="1" smtClean="0"/>
                        <a:t>for</a:t>
                      </a:r>
                      <a:r>
                        <a:rPr lang="de-DE" sz="1800" baseline="0" dirty="0" smtClean="0"/>
                        <a:t> Tiedtke </a:t>
                      </a:r>
                      <a:r>
                        <a:rPr lang="de-DE" sz="1800" baseline="0" dirty="0" err="1" smtClean="0"/>
                        <a:t>scheme</a:t>
                      </a:r>
                      <a:endParaRPr lang="de-DE" sz="1800" baseline="0" dirty="0" smtClean="0"/>
                    </a:p>
                    <a:p>
                      <a:pPr marL="285750" indent="-285750">
                        <a:buFont typeface="Arial" panose="020B0604020202020204" pitchFamily="34" charset="0"/>
                        <a:buChar char="•"/>
                      </a:pPr>
                      <a:r>
                        <a:rPr lang="de-DE" sz="1800" baseline="0" dirty="0" err="1" smtClean="0"/>
                        <a:t>Modified</a:t>
                      </a:r>
                      <a:r>
                        <a:rPr lang="de-DE" sz="1800" baseline="0" dirty="0" smtClean="0"/>
                        <a:t> </a:t>
                      </a:r>
                      <a:r>
                        <a:rPr lang="de-DE" sz="1800" baseline="0" dirty="0" err="1" smtClean="0"/>
                        <a:t>computation</a:t>
                      </a:r>
                      <a:r>
                        <a:rPr lang="de-DE" sz="1800" baseline="0" dirty="0" smtClean="0"/>
                        <a:t> </a:t>
                      </a:r>
                      <a:r>
                        <a:rPr lang="de-DE" sz="1800" baseline="0" dirty="0" err="1" smtClean="0"/>
                        <a:t>of</a:t>
                      </a:r>
                      <a:r>
                        <a:rPr lang="de-DE" sz="1800" baseline="0" dirty="0" smtClean="0"/>
                        <a:t> HPBL</a:t>
                      </a:r>
                    </a:p>
                    <a:p>
                      <a:pPr marL="285750" indent="-285750">
                        <a:buFont typeface="Arial" panose="020B0604020202020204" pitchFamily="34" charset="0"/>
                        <a:buChar char="•"/>
                      </a:pPr>
                      <a:r>
                        <a:rPr lang="de-DE" sz="1800" baseline="0" dirty="0" err="1" smtClean="0"/>
                        <a:t>Modifications</a:t>
                      </a:r>
                      <a:r>
                        <a:rPr lang="de-DE" sz="1800" baseline="0" dirty="0" smtClean="0"/>
                        <a:t> </a:t>
                      </a:r>
                      <a:r>
                        <a:rPr lang="de-DE" sz="1800" baseline="0" dirty="0" err="1" smtClean="0"/>
                        <a:t>to</a:t>
                      </a:r>
                      <a:r>
                        <a:rPr lang="de-DE" sz="1800" baseline="0" dirty="0" smtClean="0"/>
                        <a:t> SPPT</a:t>
                      </a:r>
                      <a:endParaRPr lang="de-DE" sz="1800" dirty="0"/>
                    </a:p>
                  </a:txBody>
                  <a:tcPr marL="87092" marR="87092" marT="45676" marB="45676"/>
                </a:tc>
                <a:tc>
                  <a:txBody>
                    <a:bodyPr/>
                    <a:lstStyle/>
                    <a:p>
                      <a:pPr algn="ctr"/>
                      <a:r>
                        <a:rPr lang="de-DE" sz="1800" dirty="0" err="1" smtClean="0"/>
                        <a:t>yes</a:t>
                      </a:r>
                      <a:endParaRPr lang="de-DE" sz="1800" dirty="0" smtClean="0"/>
                    </a:p>
                    <a:p>
                      <a:pPr algn="ctr"/>
                      <a:r>
                        <a:rPr lang="de-DE" sz="1800" dirty="0" err="1" smtClean="0"/>
                        <a:t>yes</a:t>
                      </a:r>
                      <a:endParaRPr lang="de-DE" sz="1800" dirty="0" smtClean="0"/>
                    </a:p>
                    <a:p>
                      <a:pPr algn="ctr"/>
                      <a:r>
                        <a:rPr lang="de-DE" sz="1800" dirty="0" err="1" smtClean="0"/>
                        <a:t>no</a:t>
                      </a:r>
                      <a:endParaRPr lang="de-DE" sz="1800" dirty="0" smtClean="0"/>
                    </a:p>
                    <a:p>
                      <a:pPr algn="ctr"/>
                      <a:r>
                        <a:rPr lang="de-DE" sz="1800" dirty="0" smtClean="0"/>
                        <a:t>HPBL</a:t>
                      </a:r>
                    </a:p>
                    <a:p>
                      <a:pPr algn="ctr"/>
                      <a:r>
                        <a:rPr lang="de-DE" sz="1800" dirty="0" err="1" smtClean="0"/>
                        <a:t>lsppt</a:t>
                      </a:r>
                      <a:r>
                        <a:rPr lang="de-DE" sz="1800" dirty="0" smtClean="0"/>
                        <a:t>=.T.</a:t>
                      </a:r>
                    </a:p>
                  </a:txBody>
                  <a:tcPr marL="87092" marR="87092" marT="45676" marB="45676"/>
                </a:tc>
              </a:tr>
            </a:tbl>
          </a:graphicData>
        </a:graphic>
      </p:graphicFrame>
      <p:sp>
        <p:nvSpPr>
          <p:cNvPr id="19476" name="Datumsplatzhalter 3"/>
          <p:cNvSpPr>
            <a:spLocks noGrp="1"/>
          </p:cNvSpPr>
          <p:nvPr>
            <p:ph type="dt" sz="half"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E784769A-2CF4-4B64-AB9E-BB40264CA7B2}" type="datetime1">
              <a:rPr lang="de-DE" altLang="de-DE" smtClean="0"/>
              <a:t>31.08.2018</a:t>
            </a:fld>
            <a:endParaRPr lang="de-DE" altLang="de-DE" smtClean="0"/>
          </a:p>
        </p:txBody>
      </p:sp>
      <p:sp>
        <p:nvSpPr>
          <p:cNvPr id="19477" name="Fußzeilenplatzhalter 4"/>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19478" name="Foliennummernplatzhalter 5"/>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D116D197-51C8-4121-9B41-D3AD2388C4D2}" type="slidenum">
              <a:rPr lang="de-DE" altLang="de-DE" smtClean="0"/>
              <a:pPr eaLnBrk="1" hangingPunct="1">
                <a:spcBef>
                  <a:spcPct val="0"/>
                </a:spcBef>
                <a:buClrTx/>
                <a:buFontTx/>
                <a:buNone/>
              </a:pPr>
              <a:t>5</a:t>
            </a:fld>
            <a:endParaRPr lang="de-DE" altLang="de-DE"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en-US"/>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59022808"/>
              </p:ext>
            </p:extLst>
          </p:nvPr>
        </p:nvGraphicFramePr>
        <p:xfrm>
          <a:off x="457200" y="1773238"/>
          <a:ext cx="8229599" cy="2651125"/>
        </p:xfrm>
        <a:graphic>
          <a:graphicData uri="http://schemas.openxmlformats.org/drawingml/2006/table">
            <a:tbl>
              <a:tblPr firstRow="1" bandRow="1">
                <a:tableStyleId>{5940675A-B579-460E-94D1-54222C63F5DA}</a:tableStyleId>
              </a:tblPr>
              <a:tblGrid>
                <a:gridCol w="1124184"/>
                <a:gridCol w="1123942"/>
                <a:gridCol w="4706510"/>
                <a:gridCol w="1274963"/>
              </a:tblGrid>
              <a:tr h="640218">
                <a:tc>
                  <a:txBody>
                    <a:bodyPr/>
                    <a:lstStyle/>
                    <a:p>
                      <a:pPr algn="ctr"/>
                      <a:r>
                        <a:rPr lang="de-DE" sz="1800" dirty="0" smtClean="0"/>
                        <a:t>Version</a:t>
                      </a:r>
                      <a:endParaRPr lang="de-DE" sz="1800" dirty="0"/>
                    </a:p>
                  </a:txBody>
                  <a:tcPr marL="87092" marR="87092" marT="45676" marB="45676"/>
                </a:tc>
                <a:tc>
                  <a:txBody>
                    <a:bodyPr/>
                    <a:lstStyle/>
                    <a:p>
                      <a:pPr algn="ctr"/>
                      <a:r>
                        <a:rPr lang="de-DE" sz="1800" dirty="0" smtClean="0"/>
                        <a:t>Date</a:t>
                      </a:r>
                      <a:endParaRPr lang="de-DE" sz="1800" dirty="0"/>
                    </a:p>
                  </a:txBody>
                  <a:tcPr marL="87092" marR="87092" marT="45676" marB="45676"/>
                </a:tc>
                <a:tc>
                  <a:txBody>
                    <a:bodyPr/>
                    <a:lstStyle/>
                    <a:p>
                      <a:pPr algn="ctr"/>
                      <a:r>
                        <a:rPr lang="de-DE" sz="1800" dirty="0" smtClean="0"/>
                        <a:t>Contents (Highlights)</a:t>
                      </a:r>
                      <a:endParaRPr lang="de-DE" sz="1800" dirty="0"/>
                    </a:p>
                  </a:txBody>
                  <a:tcPr marL="87092" marR="87092" marT="45676" marB="45676"/>
                </a:tc>
                <a:tc>
                  <a:txBody>
                    <a:bodyPr/>
                    <a:lstStyle/>
                    <a:p>
                      <a:pPr algn="ctr"/>
                      <a:r>
                        <a:rPr lang="de-DE" sz="1800" dirty="0" err="1" smtClean="0"/>
                        <a:t>Results</a:t>
                      </a:r>
                      <a:r>
                        <a:rPr lang="de-DE" sz="1800" dirty="0" smtClean="0"/>
                        <a:t> </a:t>
                      </a:r>
                      <a:r>
                        <a:rPr lang="de-DE" sz="1800" dirty="0" err="1" smtClean="0"/>
                        <a:t>Changes</a:t>
                      </a:r>
                      <a:endParaRPr lang="de-DE" sz="1800" dirty="0"/>
                    </a:p>
                  </a:txBody>
                  <a:tcPr marL="87092" marR="87092" marT="45676" marB="45676"/>
                </a:tc>
              </a:tr>
              <a:tr h="2010907">
                <a:tc>
                  <a:txBody>
                    <a:bodyPr/>
                    <a:lstStyle/>
                    <a:p>
                      <a:pPr algn="ctr"/>
                      <a:r>
                        <a:rPr lang="de-DE" sz="1800" dirty="0" smtClean="0"/>
                        <a:t>5.04h</a:t>
                      </a:r>
                      <a:endParaRPr lang="de-DE" sz="1800" dirty="0"/>
                    </a:p>
                  </a:txBody>
                  <a:tcPr marL="87092" marR="87092" marT="45676" marB="45676"/>
                </a:tc>
                <a:tc>
                  <a:txBody>
                    <a:bodyPr/>
                    <a:lstStyle/>
                    <a:p>
                      <a:pPr algn="ctr"/>
                      <a:r>
                        <a:rPr lang="de-DE" sz="1800" dirty="0" smtClean="0"/>
                        <a:t>15.12.17</a:t>
                      </a:r>
                      <a:endParaRPr lang="de-DE" sz="1800" dirty="0"/>
                    </a:p>
                  </a:txBody>
                  <a:tcPr marL="87092" marR="87092" marT="45676" marB="45676"/>
                </a:tc>
                <a:tc>
                  <a:txBody>
                    <a:bodyPr/>
                    <a:lstStyle/>
                    <a:p>
                      <a:pPr marL="285750" indent="-285750">
                        <a:buFont typeface="Arial" panose="020B0604020202020204" pitchFamily="34" charset="0"/>
                        <a:buChar char="•"/>
                      </a:pPr>
                      <a:r>
                        <a:rPr lang="de-DE" sz="1800" dirty="0" smtClean="0"/>
                        <a:t>Data </a:t>
                      </a:r>
                      <a:r>
                        <a:rPr lang="de-DE" sz="1800" dirty="0" err="1" smtClean="0"/>
                        <a:t>assimilation</a:t>
                      </a:r>
                      <a:r>
                        <a:rPr lang="de-DE" sz="1800" dirty="0" smtClean="0"/>
                        <a:t>: </a:t>
                      </a:r>
                      <a:r>
                        <a:rPr lang="de-DE" sz="1800" dirty="0" err="1" smtClean="0"/>
                        <a:t>processing</a:t>
                      </a:r>
                      <a:r>
                        <a:rPr lang="de-DE" sz="1800" baseline="0" dirty="0" smtClean="0"/>
                        <a:t> </a:t>
                      </a:r>
                      <a:r>
                        <a:rPr lang="de-DE" sz="1800" baseline="0" dirty="0" err="1" smtClean="0"/>
                        <a:t>of</a:t>
                      </a:r>
                      <a:r>
                        <a:rPr lang="de-DE" sz="1800" baseline="0" dirty="0" smtClean="0"/>
                        <a:t> AMV</a:t>
                      </a:r>
                    </a:p>
                    <a:p>
                      <a:pPr marL="285750" indent="-285750">
                        <a:buFont typeface="Arial" panose="020B0604020202020204" pitchFamily="34" charset="0"/>
                        <a:buChar char="•"/>
                      </a:pPr>
                      <a:r>
                        <a:rPr lang="de-DE" sz="1800" baseline="0" dirty="0" smtClean="0"/>
                        <a:t>Dynamics: </a:t>
                      </a:r>
                      <a:r>
                        <a:rPr lang="de-DE" sz="1800" baseline="0" dirty="0" err="1" smtClean="0"/>
                        <a:t>halo</a:t>
                      </a:r>
                      <a:r>
                        <a:rPr lang="de-DE" sz="1800" baseline="0" dirty="0" smtClean="0"/>
                        <a:t> </a:t>
                      </a:r>
                      <a:r>
                        <a:rPr lang="de-DE" sz="1800" baseline="0" dirty="0" err="1" smtClean="0"/>
                        <a:t>treatment</a:t>
                      </a:r>
                      <a:r>
                        <a:rPr lang="de-DE" sz="1800" baseline="0" dirty="0" smtClean="0"/>
                        <a:t> </a:t>
                      </a:r>
                      <a:r>
                        <a:rPr lang="de-DE" sz="1800" baseline="0" dirty="0" err="1" smtClean="0"/>
                        <a:t>of</a:t>
                      </a:r>
                      <a:r>
                        <a:rPr lang="de-DE" sz="1800" baseline="0" dirty="0" smtClean="0"/>
                        <a:t> </a:t>
                      </a:r>
                      <a:r>
                        <a:rPr lang="de-DE" sz="1800" baseline="0" dirty="0" err="1" smtClean="0"/>
                        <a:t>tt_lheat</a:t>
                      </a:r>
                      <a:endParaRPr lang="de-DE" sz="1800" baseline="0" dirty="0" smtClean="0"/>
                    </a:p>
                    <a:p>
                      <a:pPr marL="285750" indent="-285750">
                        <a:buFont typeface="Arial" panose="020B0604020202020204" pitchFamily="34" charset="0"/>
                        <a:buChar char="•"/>
                      </a:pPr>
                      <a:r>
                        <a:rPr lang="de-DE" sz="1800" baseline="0" dirty="0" err="1" smtClean="0"/>
                        <a:t>Physics</a:t>
                      </a:r>
                      <a:r>
                        <a:rPr lang="de-DE" sz="1800" baseline="0" dirty="0" smtClean="0"/>
                        <a:t>: </a:t>
                      </a:r>
                      <a:r>
                        <a:rPr lang="de-DE" sz="1800" baseline="0" dirty="0" err="1" smtClean="0"/>
                        <a:t>lshallowconv_only</a:t>
                      </a:r>
                      <a:r>
                        <a:rPr lang="de-DE" sz="1800" baseline="0" dirty="0" smtClean="0"/>
                        <a:t> </a:t>
                      </a:r>
                      <a:r>
                        <a:rPr lang="de-DE" sz="1800" baseline="0" dirty="0" err="1" smtClean="0"/>
                        <a:t>for</a:t>
                      </a:r>
                      <a:r>
                        <a:rPr lang="de-DE" sz="1800" baseline="0" dirty="0" smtClean="0"/>
                        <a:t> Tiedtke-Bechtold</a:t>
                      </a:r>
                    </a:p>
                    <a:p>
                      <a:pPr marL="285750" indent="-285750">
                        <a:buFont typeface="Arial" panose="020B0604020202020204" pitchFamily="34" charset="0"/>
                        <a:buChar char="•"/>
                      </a:pPr>
                      <a:r>
                        <a:rPr lang="de-DE" sz="1800" baseline="0" dirty="0" smtClean="0"/>
                        <a:t>GPU </a:t>
                      </a:r>
                      <a:r>
                        <a:rPr lang="de-DE" sz="1800" baseline="0" dirty="0" err="1" smtClean="0"/>
                        <a:t>port</a:t>
                      </a:r>
                      <a:r>
                        <a:rPr lang="de-DE" sz="1800" baseline="0" dirty="0" smtClean="0"/>
                        <a:t> </a:t>
                      </a:r>
                      <a:r>
                        <a:rPr lang="de-DE" sz="1800" baseline="0" dirty="0" err="1" smtClean="0"/>
                        <a:t>of</a:t>
                      </a:r>
                      <a:r>
                        <a:rPr lang="de-DE" sz="1800" baseline="0" dirty="0" smtClean="0"/>
                        <a:t> </a:t>
                      </a:r>
                      <a:r>
                        <a:rPr lang="de-DE" sz="1800" baseline="0" dirty="0" err="1" smtClean="0"/>
                        <a:t>Turbulence</a:t>
                      </a:r>
                      <a:endParaRPr lang="de-DE" sz="1800" baseline="0" dirty="0" smtClean="0"/>
                    </a:p>
                  </a:txBody>
                  <a:tcPr marL="87092" marR="87092" marT="45676" marB="45676"/>
                </a:tc>
                <a:tc>
                  <a:txBody>
                    <a:bodyPr/>
                    <a:lstStyle/>
                    <a:p>
                      <a:pPr algn="ctr"/>
                      <a:r>
                        <a:rPr lang="de-DE" sz="1800" dirty="0" err="1" smtClean="0"/>
                        <a:t>if</a:t>
                      </a:r>
                      <a:r>
                        <a:rPr lang="de-DE" sz="1800" baseline="0" dirty="0" smtClean="0"/>
                        <a:t> </a:t>
                      </a:r>
                      <a:r>
                        <a:rPr lang="de-DE" sz="1800" baseline="0" dirty="0" err="1" smtClean="0"/>
                        <a:t>used</a:t>
                      </a:r>
                      <a:endParaRPr lang="de-DE" sz="1800" dirty="0" smtClean="0"/>
                    </a:p>
                    <a:p>
                      <a:pPr algn="ctr"/>
                      <a:r>
                        <a:rPr lang="de-DE" sz="1800" dirty="0" err="1" smtClean="0"/>
                        <a:t>yes</a:t>
                      </a:r>
                      <a:endParaRPr lang="de-DE" sz="1800" dirty="0" smtClean="0"/>
                    </a:p>
                    <a:p>
                      <a:pPr algn="ctr"/>
                      <a:r>
                        <a:rPr lang="de-DE" sz="1800" dirty="0" err="1" smtClean="0"/>
                        <a:t>no</a:t>
                      </a:r>
                      <a:endParaRPr lang="de-DE" sz="1800" dirty="0" smtClean="0"/>
                    </a:p>
                    <a:p>
                      <a:pPr algn="ctr"/>
                      <a:endParaRPr lang="de-DE" sz="1800" dirty="0" smtClean="0"/>
                    </a:p>
                    <a:p>
                      <a:pPr algn="ctr"/>
                      <a:r>
                        <a:rPr lang="de-DE" sz="1800" dirty="0" err="1" smtClean="0"/>
                        <a:t>no</a:t>
                      </a:r>
                      <a:endParaRPr lang="de-DE" sz="1800" dirty="0" smtClean="0"/>
                    </a:p>
                  </a:txBody>
                  <a:tcPr marL="87092" marR="87092" marT="45676" marB="45676"/>
                </a:tc>
              </a:tr>
            </a:tbl>
          </a:graphicData>
        </a:graphic>
      </p:graphicFrame>
      <p:sp>
        <p:nvSpPr>
          <p:cNvPr id="19476" name="Datumsplatzhalter 3"/>
          <p:cNvSpPr>
            <a:spLocks noGrp="1"/>
          </p:cNvSpPr>
          <p:nvPr>
            <p:ph type="dt" sz="half"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E784769A-2CF4-4B64-AB9E-BB40264CA7B2}" type="datetime1">
              <a:rPr lang="de-DE" altLang="de-DE" smtClean="0"/>
              <a:t>31.08.2018</a:t>
            </a:fld>
            <a:endParaRPr lang="de-DE" altLang="de-DE" smtClean="0"/>
          </a:p>
        </p:txBody>
      </p:sp>
      <p:sp>
        <p:nvSpPr>
          <p:cNvPr id="19477" name="Fußzeilenplatzhalter 4"/>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19478" name="Foliennummernplatzhalter 5"/>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D116D197-51C8-4121-9B41-D3AD2388C4D2}" type="slidenum">
              <a:rPr lang="de-DE" altLang="de-DE" smtClean="0"/>
              <a:pPr eaLnBrk="1" hangingPunct="1">
                <a:spcBef>
                  <a:spcPct val="0"/>
                </a:spcBef>
                <a:buClrTx/>
                <a:buFontTx/>
                <a:buNone/>
              </a:pPr>
              <a:t>6</a:t>
            </a:fld>
            <a:endParaRPr lang="de-DE" altLang="de-DE" smtClean="0"/>
          </a:p>
        </p:txBody>
      </p:sp>
    </p:spTree>
    <p:extLst>
      <p:ext uri="{BB962C8B-B14F-4D97-AF65-F5344CB8AC3E}">
        <p14:creationId xmlns:p14="http://schemas.microsoft.com/office/powerpoint/2010/main" val="238737862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en-US"/>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349200328"/>
              </p:ext>
            </p:extLst>
          </p:nvPr>
        </p:nvGraphicFramePr>
        <p:xfrm>
          <a:off x="457200" y="1773238"/>
          <a:ext cx="8229599" cy="2651125"/>
        </p:xfrm>
        <a:graphic>
          <a:graphicData uri="http://schemas.openxmlformats.org/drawingml/2006/table">
            <a:tbl>
              <a:tblPr firstRow="1" bandRow="1">
                <a:tableStyleId>{5940675A-B579-460E-94D1-54222C63F5DA}</a:tableStyleId>
              </a:tblPr>
              <a:tblGrid>
                <a:gridCol w="1124184"/>
                <a:gridCol w="1123942"/>
                <a:gridCol w="4706510"/>
                <a:gridCol w="1274963"/>
              </a:tblGrid>
              <a:tr h="640218">
                <a:tc>
                  <a:txBody>
                    <a:bodyPr/>
                    <a:lstStyle/>
                    <a:p>
                      <a:pPr algn="ctr"/>
                      <a:r>
                        <a:rPr lang="de-DE" sz="1800" dirty="0" smtClean="0"/>
                        <a:t>Version</a:t>
                      </a:r>
                      <a:endParaRPr lang="de-DE" sz="1800" dirty="0"/>
                    </a:p>
                  </a:txBody>
                  <a:tcPr marL="87092" marR="87092" marT="45676" marB="45676"/>
                </a:tc>
                <a:tc>
                  <a:txBody>
                    <a:bodyPr/>
                    <a:lstStyle/>
                    <a:p>
                      <a:pPr algn="ctr"/>
                      <a:r>
                        <a:rPr lang="de-DE" sz="1800" dirty="0" smtClean="0"/>
                        <a:t>Date</a:t>
                      </a:r>
                      <a:endParaRPr lang="de-DE" sz="1800" dirty="0"/>
                    </a:p>
                  </a:txBody>
                  <a:tcPr marL="87092" marR="87092" marT="45676" marB="45676"/>
                </a:tc>
                <a:tc>
                  <a:txBody>
                    <a:bodyPr/>
                    <a:lstStyle/>
                    <a:p>
                      <a:pPr algn="ctr"/>
                      <a:r>
                        <a:rPr lang="de-DE" sz="1800" dirty="0" smtClean="0"/>
                        <a:t>Contents (Highlights)</a:t>
                      </a:r>
                      <a:endParaRPr lang="de-DE" sz="1800" dirty="0"/>
                    </a:p>
                  </a:txBody>
                  <a:tcPr marL="87092" marR="87092" marT="45676" marB="45676"/>
                </a:tc>
                <a:tc>
                  <a:txBody>
                    <a:bodyPr/>
                    <a:lstStyle/>
                    <a:p>
                      <a:pPr algn="ctr"/>
                      <a:r>
                        <a:rPr lang="de-DE" sz="1800" dirty="0" err="1" smtClean="0"/>
                        <a:t>Results</a:t>
                      </a:r>
                      <a:r>
                        <a:rPr lang="de-DE" sz="1800" dirty="0" smtClean="0"/>
                        <a:t> </a:t>
                      </a:r>
                      <a:r>
                        <a:rPr lang="de-DE" sz="1800" dirty="0" err="1" smtClean="0"/>
                        <a:t>Changes</a:t>
                      </a:r>
                      <a:endParaRPr lang="de-DE" sz="1800" dirty="0"/>
                    </a:p>
                  </a:txBody>
                  <a:tcPr marL="87092" marR="87092" marT="45676" marB="45676"/>
                </a:tc>
              </a:tr>
              <a:tr h="2010907">
                <a:tc>
                  <a:txBody>
                    <a:bodyPr/>
                    <a:lstStyle/>
                    <a:p>
                      <a:pPr algn="ctr"/>
                      <a:r>
                        <a:rPr lang="de-DE" sz="1800" dirty="0" smtClean="0"/>
                        <a:t>5.05</a:t>
                      </a:r>
                      <a:endParaRPr lang="de-DE" sz="1800" dirty="0"/>
                    </a:p>
                  </a:txBody>
                  <a:tcPr marL="87092" marR="87092" marT="45676" marB="45676"/>
                </a:tc>
                <a:tc>
                  <a:txBody>
                    <a:bodyPr/>
                    <a:lstStyle/>
                    <a:p>
                      <a:pPr algn="ctr"/>
                      <a:r>
                        <a:rPr lang="de-DE" sz="1800" dirty="0" smtClean="0"/>
                        <a:t>23.02.18</a:t>
                      </a:r>
                      <a:endParaRPr lang="de-DE" sz="1800" dirty="0"/>
                    </a:p>
                  </a:txBody>
                  <a:tcPr marL="87092" marR="87092" marT="45676" marB="45676"/>
                </a:tc>
                <a:tc>
                  <a:txBody>
                    <a:bodyPr/>
                    <a:lstStyle/>
                    <a:p>
                      <a:pPr marL="285750" indent="-285750">
                        <a:buFont typeface="Arial" panose="020B0604020202020204" pitchFamily="34" charset="0"/>
                        <a:buChar char="•"/>
                      </a:pPr>
                      <a:r>
                        <a:rPr lang="de-DE" sz="1800" dirty="0" err="1" smtClean="0"/>
                        <a:t>Porting</a:t>
                      </a:r>
                      <a:r>
                        <a:rPr lang="de-DE" sz="1800" dirty="0" smtClean="0"/>
                        <a:t> additional </a:t>
                      </a:r>
                      <a:r>
                        <a:rPr lang="de-DE" sz="1800" dirty="0" err="1" smtClean="0"/>
                        <a:t>parts</a:t>
                      </a:r>
                      <a:r>
                        <a:rPr lang="de-DE" sz="1800" dirty="0" smtClean="0"/>
                        <a:t> </a:t>
                      </a:r>
                      <a:r>
                        <a:rPr lang="de-DE" sz="1800" dirty="0" err="1" smtClean="0"/>
                        <a:t>to</a:t>
                      </a:r>
                      <a:r>
                        <a:rPr lang="de-DE" sz="1800" dirty="0" smtClean="0"/>
                        <a:t> GPU</a:t>
                      </a:r>
                    </a:p>
                    <a:p>
                      <a:pPr marL="285750" indent="-285750">
                        <a:buFont typeface="Arial" panose="020B0604020202020204" pitchFamily="34" charset="0"/>
                        <a:buChar char="•"/>
                      </a:pPr>
                      <a:r>
                        <a:rPr lang="de-DE" sz="1800" baseline="0" dirty="0" smtClean="0"/>
                        <a:t>GCL </a:t>
                      </a:r>
                      <a:r>
                        <a:rPr lang="de-DE" sz="1800" baseline="0" dirty="0" err="1" smtClean="0"/>
                        <a:t>communication</a:t>
                      </a:r>
                      <a:r>
                        <a:rPr lang="de-DE" sz="1800" baseline="0" dirty="0" smtClean="0"/>
                        <a:t> </a:t>
                      </a:r>
                      <a:r>
                        <a:rPr lang="de-DE" sz="1800" baseline="0" dirty="0" err="1" smtClean="0"/>
                        <a:t>library</a:t>
                      </a:r>
                      <a:r>
                        <a:rPr lang="de-DE" sz="1800" baseline="0" dirty="0" smtClean="0"/>
                        <a:t> </a:t>
                      </a:r>
                      <a:r>
                        <a:rPr lang="de-DE" sz="1800" baseline="0" dirty="0" err="1" smtClean="0"/>
                        <a:t>for</a:t>
                      </a:r>
                      <a:r>
                        <a:rPr lang="de-DE" sz="1800" baseline="0" dirty="0" smtClean="0"/>
                        <a:t> GPU</a:t>
                      </a:r>
                    </a:p>
                    <a:p>
                      <a:pPr marL="285750" indent="-285750">
                        <a:buFont typeface="Arial" panose="020B0604020202020204" pitchFamily="34" charset="0"/>
                        <a:buChar char="•"/>
                      </a:pPr>
                      <a:r>
                        <a:rPr lang="de-DE" sz="1800" baseline="0" dirty="0" err="1" smtClean="0"/>
                        <a:t>Optimization</a:t>
                      </a:r>
                      <a:r>
                        <a:rPr lang="de-DE" sz="1800" baseline="0" dirty="0" smtClean="0"/>
                        <a:t> </a:t>
                      </a:r>
                      <a:r>
                        <a:rPr lang="de-DE" sz="1800" baseline="0" dirty="0" err="1" smtClean="0"/>
                        <a:t>of</a:t>
                      </a:r>
                      <a:r>
                        <a:rPr lang="de-DE" sz="1800" baseline="0" dirty="0" smtClean="0"/>
                        <a:t> global </a:t>
                      </a:r>
                      <a:r>
                        <a:rPr lang="de-DE" sz="1800" baseline="0" dirty="0" err="1" smtClean="0"/>
                        <a:t>communication</a:t>
                      </a:r>
                      <a:r>
                        <a:rPr lang="de-DE" sz="1800" baseline="0" dirty="0" smtClean="0"/>
                        <a:t> in latent </a:t>
                      </a:r>
                      <a:r>
                        <a:rPr lang="de-DE" sz="1800" baseline="0" dirty="0" err="1" smtClean="0"/>
                        <a:t>heat</a:t>
                      </a:r>
                      <a:r>
                        <a:rPr lang="de-DE" sz="1800" baseline="0" dirty="0" smtClean="0"/>
                        <a:t> </a:t>
                      </a:r>
                      <a:r>
                        <a:rPr lang="de-DE" sz="1800" baseline="0" dirty="0" err="1" smtClean="0"/>
                        <a:t>nudging</a:t>
                      </a:r>
                      <a:endParaRPr lang="de-DE" sz="1800" baseline="0" dirty="0" smtClean="0"/>
                    </a:p>
                    <a:p>
                      <a:pPr marL="285750" indent="-285750">
                        <a:buFont typeface="Arial" panose="020B0604020202020204" pitchFamily="34" charset="0"/>
                        <a:buChar char="•"/>
                      </a:pPr>
                      <a:r>
                        <a:rPr lang="de-DE" sz="1800" baseline="0" dirty="0" smtClean="0"/>
                        <a:t>New </a:t>
                      </a:r>
                      <a:r>
                        <a:rPr lang="de-DE" sz="1800" baseline="0" dirty="0" err="1" smtClean="0"/>
                        <a:t>option</a:t>
                      </a:r>
                      <a:r>
                        <a:rPr lang="de-DE" sz="1800" baseline="0" dirty="0" smtClean="0"/>
                        <a:t> </a:t>
                      </a:r>
                      <a:r>
                        <a:rPr lang="de-DE" sz="1800" baseline="0" dirty="0" err="1" smtClean="0"/>
                        <a:t>for</a:t>
                      </a:r>
                      <a:r>
                        <a:rPr lang="de-DE" sz="1800" baseline="0" dirty="0" smtClean="0"/>
                        <a:t> </a:t>
                      </a:r>
                      <a:r>
                        <a:rPr lang="de-DE" sz="1800" baseline="0" dirty="0" err="1" smtClean="0"/>
                        <a:t>targeted</a:t>
                      </a:r>
                      <a:r>
                        <a:rPr lang="de-DE" sz="1800" baseline="0" dirty="0" smtClean="0"/>
                        <a:t> </a:t>
                      </a:r>
                      <a:r>
                        <a:rPr lang="de-DE" sz="1800" baseline="0" dirty="0" err="1" smtClean="0"/>
                        <a:t>cold</a:t>
                      </a:r>
                      <a:r>
                        <a:rPr lang="de-DE" sz="1800" baseline="0" dirty="0" smtClean="0"/>
                        <a:t> </a:t>
                      </a:r>
                      <a:r>
                        <a:rPr lang="de-DE" sz="1800" baseline="0" dirty="0" err="1" smtClean="0"/>
                        <a:t>pool</a:t>
                      </a:r>
                      <a:r>
                        <a:rPr lang="de-DE" sz="1800" baseline="0" dirty="0" smtClean="0"/>
                        <a:t> </a:t>
                      </a:r>
                      <a:r>
                        <a:rPr lang="de-DE" sz="1800" baseline="0" dirty="0" err="1" smtClean="0"/>
                        <a:t>diffusion</a:t>
                      </a:r>
                      <a:endParaRPr lang="de-DE" sz="1800" baseline="0" dirty="0" smtClean="0"/>
                    </a:p>
                  </a:txBody>
                  <a:tcPr marL="87092" marR="87092" marT="45676" marB="45676"/>
                </a:tc>
                <a:tc>
                  <a:txBody>
                    <a:bodyPr/>
                    <a:lstStyle/>
                    <a:p>
                      <a:pPr algn="ctr"/>
                      <a:r>
                        <a:rPr lang="de-DE" sz="1800" dirty="0" err="1" smtClean="0"/>
                        <a:t>no</a:t>
                      </a:r>
                      <a:endParaRPr lang="de-DE" sz="1800" dirty="0" smtClean="0"/>
                    </a:p>
                    <a:p>
                      <a:pPr algn="ctr"/>
                      <a:r>
                        <a:rPr lang="de-DE" sz="1800" dirty="0" err="1" smtClean="0"/>
                        <a:t>no</a:t>
                      </a:r>
                      <a:endParaRPr lang="de-DE" sz="1800" dirty="0" smtClean="0"/>
                    </a:p>
                    <a:p>
                      <a:pPr algn="ctr"/>
                      <a:r>
                        <a:rPr lang="de-DE" sz="1800" dirty="0" err="1" smtClean="0"/>
                        <a:t>no</a:t>
                      </a:r>
                      <a:endParaRPr lang="de-DE" sz="1800" dirty="0" smtClean="0"/>
                    </a:p>
                    <a:p>
                      <a:pPr algn="ctr"/>
                      <a:endParaRPr lang="de-DE" sz="1800" dirty="0" smtClean="0"/>
                    </a:p>
                    <a:p>
                      <a:pPr algn="ctr"/>
                      <a:r>
                        <a:rPr lang="de-DE" sz="1800" dirty="0" err="1" smtClean="0"/>
                        <a:t>if</a:t>
                      </a:r>
                      <a:r>
                        <a:rPr lang="de-DE" sz="1800" dirty="0" smtClean="0"/>
                        <a:t> </a:t>
                      </a:r>
                      <a:r>
                        <a:rPr lang="de-DE" sz="1800" dirty="0" err="1" smtClean="0"/>
                        <a:t>used</a:t>
                      </a:r>
                      <a:endParaRPr lang="de-DE" sz="1800" dirty="0" smtClean="0"/>
                    </a:p>
                  </a:txBody>
                  <a:tcPr marL="87092" marR="87092" marT="45676" marB="45676"/>
                </a:tc>
              </a:tr>
            </a:tbl>
          </a:graphicData>
        </a:graphic>
      </p:graphicFrame>
      <p:sp>
        <p:nvSpPr>
          <p:cNvPr id="19476" name="Datumsplatzhalter 3"/>
          <p:cNvSpPr>
            <a:spLocks noGrp="1"/>
          </p:cNvSpPr>
          <p:nvPr>
            <p:ph type="dt" sz="half" idx="10"/>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E784769A-2CF4-4B64-AB9E-BB40264CA7B2}" type="datetime1">
              <a:rPr lang="de-DE" altLang="de-DE" smtClean="0"/>
              <a:t>31.08.2018</a:t>
            </a:fld>
            <a:endParaRPr lang="de-DE" altLang="de-DE" smtClean="0"/>
          </a:p>
        </p:txBody>
      </p:sp>
      <p:sp>
        <p:nvSpPr>
          <p:cNvPr id="19477" name="Fußzeilenplatzhalter 4"/>
          <p:cNvSpPr>
            <a:spLocks noGrp="1"/>
          </p:cNvSpPr>
          <p:nvPr>
            <p:ph type="ftr" sz="quarter" idx="11"/>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r>
              <a:rPr lang="en-US" altLang="de-DE" smtClean="0"/>
              <a:t>COSMO General Meeting 2018, St. Petersburg, Russia</a:t>
            </a:r>
            <a:endParaRPr lang="de-DE" altLang="de-DE" smtClean="0"/>
          </a:p>
        </p:txBody>
      </p:sp>
      <p:sp>
        <p:nvSpPr>
          <p:cNvPr id="19478" name="Foliennummernplatzhalter 5"/>
          <p:cNvSpPr>
            <a:spLocks noGrp="1"/>
          </p:cNvSpPr>
          <p:nvPr>
            <p:ph type="sldNum" sz="quarter" idx="12"/>
          </p:nvPr>
        </p:nvSpPr>
        <p:spPr>
          <a:noFill/>
        </p:spPr>
        <p:txBody>
          <a:bodyPr/>
          <a:lstStyle>
            <a:lvl1pPr eaLnBrk="0" hangingPunct="0">
              <a:spcBef>
                <a:spcPct val="40000"/>
              </a:spcBef>
              <a:buClr>
                <a:schemeClr val="accent1"/>
              </a:buClr>
              <a:buFont typeface="Wingdings" pitchFamily="2" charset="2"/>
              <a:buChar char="è"/>
              <a:defRPr>
                <a:solidFill>
                  <a:schemeClr val="tx1"/>
                </a:solidFill>
                <a:latin typeface="Arial" charset="0"/>
              </a:defRPr>
            </a:lvl1pPr>
            <a:lvl2pPr marL="742950" indent="-285750" eaLnBrk="0" hangingPunct="0">
              <a:spcBef>
                <a:spcPct val="40000"/>
              </a:spcBef>
              <a:buClr>
                <a:schemeClr val="accent1"/>
              </a:buClr>
              <a:buFont typeface="Wingdings" pitchFamily="2" charset="2"/>
              <a:buChar char="è"/>
              <a:defRPr>
                <a:solidFill>
                  <a:schemeClr val="tx1"/>
                </a:solidFill>
                <a:latin typeface="Arial" charset="0"/>
              </a:defRPr>
            </a:lvl2pPr>
            <a:lvl3pPr marL="1143000" indent="-228600" eaLnBrk="0" hangingPunct="0">
              <a:spcBef>
                <a:spcPct val="40000"/>
              </a:spcBef>
              <a:buClr>
                <a:schemeClr val="accent1"/>
              </a:buClr>
              <a:buFont typeface="Wingdings" pitchFamily="2" charset="2"/>
              <a:buChar char="è"/>
              <a:defRPr>
                <a:solidFill>
                  <a:schemeClr val="tx1"/>
                </a:solidFill>
                <a:latin typeface="Arial" charset="0"/>
              </a:defRPr>
            </a:lvl3pPr>
            <a:lvl4pPr marL="1600200" indent="-228600" eaLnBrk="0" hangingPunct="0">
              <a:spcBef>
                <a:spcPct val="40000"/>
              </a:spcBef>
              <a:buClr>
                <a:schemeClr val="accent1"/>
              </a:buClr>
              <a:buFont typeface="Wingdings" pitchFamily="2" charset="2"/>
              <a:buChar char="è"/>
              <a:defRPr>
                <a:solidFill>
                  <a:schemeClr val="tx1"/>
                </a:solidFill>
                <a:latin typeface="Arial" charset="0"/>
              </a:defRPr>
            </a:lvl4pPr>
            <a:lvl5pPr marL="2057400" indent="-228600" eaLnBrk="0" hangingPunct="0">
              <a:spcBef>
                <a:spcPct val="40000"/>
              </a:spcBef>
              <a:buClr>
                <a:schemeClr val="accent1"/>
              </a:buClr>
              <a:buFont typeface="Wingdings" pitchFamily="2" charset="2"/>
              <a:buChar char="è"/>
              <a:defRPr>
                <a:solidFill>
                  <a:schemeClr val="tx1"/>
                </a:solidFill>
                <a:latin typeface="Arial" charset="0"/>
              </a:defRPr>
            </a:lvl5pPr>
            <a:lvl6pPr marL="25146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6pPr>
            <a:lvl7pPr marL="29718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7pPr>
            <a:lvl8pPr marL="34290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8pPr>
            <a:lvl9pPr marL="3886200" indent="-228600" eaLnBrk="0" fontAlgn="base" hangingPunct="0">
              <a:spcBef>
                <a:spcPct val="40000"/>
              </a:spcBef>
              <a:spcAft>
                <a:spcPct val="0"/>
              </a:spcAft>
              <a:buClr>
                <a:schemeClr val="accent1"/>
              </a:buClr>
              <a:buFont typeface="Wingdings" pitchFamily="2" charset="2"/>
              <a:buChar char="è"/>
              <a:defRPr>
                <a:solidFill>
                  <a:schemeClr val="tx1"/>
                </a:solidFill>
                <a:latin typeface="Arial" charset="0"/>
              </a:defRPr>
            </a:lvl9pPr>
          </a:lstStyle>
          <a:p>
            <a:pPr eaLnBrk="1" hangingPunct="1">
              <a:spcBef>
                <a:spcPct val="0"/>
              </a:spcBef>
              <a:buClrTx/>
              <a:buFontTx/>
              <a:buNone/>
            </a:pPr>
            <a:fld id="{D116D197-51C8-4121-9B41-D3AD2388C4D2}" type="slidenum">
              <a:rPr lang="de-DE" altLang="de-DE" smtClean="0"/>
              <a:pPr eaLnBrk="1" hangingPunct="1">
                <a:spcBef>
                  <a:spcPct val="0"/>
                </a:spcBef>
                <a:buClrTx/>
                <a:buFontTx/>
                <a:buNone/>
              </a:pPr>
              <a:t>7</a:t>
            </a:fld>
            <a:endParaRPr lang="de-DE" altLang="de-DE" smtClean="0"/>
          </a:p>
        </p:txBody>
      </p:sp>
      <p:sp>
        <p:nvSpPr>
          <p:cNvPr id="2" name="Textfeld 1"/>
          <p:cNvSpPr txBox="1"/>
          <p:nvPr/>
        </p:nvSpPr>
        <p:spPr>
          <a:xfrm>
            <a:off x="467544" y="5229200"/>
            <a:ext cx="7981737" cy="369332"/>
          </a:xfrm>
          <a:prstGeom prst="rect">
            <a:avLst/>
          </a:prstGeom>
          <a:noFill/>
        </p:spPr>
        <p:txBody>
          <a:bodyPr wrap="none" rtlCol="0">
            <a:spAutoFit/>
          </a:bodyPr>
          <a:lstStyle/>
          <a:p>
            <a:r>
              <a:rPr lang="de-DE" dirty="0" smtClean="0"/>
              <a:t>02.08.18: </a:t>
            </a:r>
            <a:r>
              <a:rPr lang="de-DE" dirty="0" err="1" smtClean="0"/>
              <a:t>Implemented</a:t>
            </a:r>
            <a:r>
              <a:rPr lang="de-DE" dirty="0" smtClean="0"/>
              <a:t> a </a:t>
            </a:r>
            <a:r>
              <a:rPr lang="de-DE" dirty="0" err="1" smtClean="0"/>
              <a:t>bug</a:t>
            </a:r>
            <a:r>
              <a:rPr lang="de-DE" dirty="0" smtClean="0"/>
              <a:t> fix in turb_transfer.f90 in </a:t>
            </a:r>
            <a:r>
              <a:rPr lang="de-DE" dirty="0" err="1" smtClean="0"/>
              <a:t>patch</a:t>
            </a:r>
            <a:r>
              <a:rPr lang="de-DE" dirty="0" smtClean="0"/>
              <a:t> </a:t>
            </a:r>
            <a:r>
              <a:rPr lang="de-DE" dirty="0" err="1" smtClean="0"/>
              <a:t>version</a:t>
            </a:r>
            <a:r>
              <a:rPr lang="de-DE" dirty="0" smtClean="0"/>
              <a:t> 5.05_1 </a:t>
            </a:r>
            <a:endParaRPr lang="en-US" dirty="0"/>
          </a:p>
        </p:txBody>
      </p:sp>
    </p:spTree>
    <p:extLst>
      <p:ext uri="{BB962C8B-B14F-4D97-AF65-F5344CB8AC3E}">
        <p14:creationId xmlns:p14="http://schemas.microsoft.com/office/powerpoint/2010/main" val="345620665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Results</a:t>
            </a:r>
            <a:r>
              <a:rPr lang="de-DE" dirty="0" smtClean="0"/>
              <a:t> </a:t>
            </a:r>
            <a:r>
              <a:rPr lang="de-DE" dirty="0" err="1" smtClean="0"/>
              <a:t>of</a:t>
            </a:r>
            <a:r>
              <a:rPr lang="de-DE" dirty="0" smtClean="0"/>
              <a:t> NWP Test Suite: 5.03 </a:t>
            </a:r>
            <a:r>
              <a:rPr lang="de-DE" dirty="0" err="1" smtClean="0"/>
              <a:t>vs</a:t>
            </a:r>
            <a:r>
              <a:rPr lang="de-DE" dirty="0" smtClean="0"/>
              <a:t> 5.05</a:t>
            </a:r>
            <a:endParaRPr lang="en-US" dirty="0"/>
          </a:p>
        </p:txBody>
      </p:sp>
      <p:sp>
        <p:nvSpPr>
          <p:cNvPr id="3" name="Inhaltsplatzhalter 2"/>
          <p:cNvSpPr>
            <a:spLocks noGrp="1"/>
          </p:cNvSpPr>
          <p:nvPr>
            <p:ph idx="1"/>
          </p:nvPr>
        </p:nvSpPr>
        <p:spPr/>
        <p:txBody>
          <a:bodyPr/>
          <a:lstStyle/>
          <a:p>
            <a:r>
              <a:rPr lang="en-US" dirty="0"/>
              <a:t>Following the analysis of the relative performance of the two model versions: 5.03 (operational version) and 5.05 (test version of a specific TURBDIFF configuration), the newer version of the model, on the whole, outperforms its predecessor, while in some cases performance is worsen. For parameters as precipitation and for all parameters on high atmospheric levels, no significant impact on performance was identified. </a:t>
            </a:r>
            <a:endParaRPr lang="en-US" dirty="0" smtClean="0"/>
          </a:p>
          <a:p>
            <a:r>
              <a:rPr lang="de-DE" dirty="0" smtClean="0"/>
              <a:t>See </a:t>
            </a:r>
            <a:r>
              <a:rPr lang="de-DE" dirty="0" err="1" smtClean="0"/>
              <a:t>detailed</a:t>
            </a:r>
            <a:r>
              <a:rPr lang="de-DE" dirty="0" smtClean="0"/>
              <a:t> </a:t>
            </a:r>
            <a:r>
              <a:rPr lang="de-DE" dirty="0" err="1" smtClean="0"/>
              <a:t>report</a:t>
            </a:r>
            <a:r>
              <a:rPr lang="de-DE" dirty="0" smtClean="0"/>
              <a:t> </a:t>
            </a:r>
            <a:r>
              <a:rPr lang="de-DE" dirty="0" err="1" smtClean="0"/>
              <a:t>of</a:t>
            </a:r>
            <a:r>
              <a:rPr lang="de-DE" dirty="0" smtClean="0"/>
              <a:t> </a:t>
            </a:r>
            <a:r>
              <a:rPr lang="de-DE" dirty="0" err="1" smtClean="0"/>
              <a:t>the</a:t>
            </a:r>
            <a:r>
              <a:rPr lang="de-DE" dirty="0" smtClean="0"/>
              <a:t> NWP Test Suite Team</a:t>
            </a:r>
          </a:p>
          <a:p>
            <a:r>
              <a:rPr lang="de-DE" dirty="0" smtClean="0"/>
              <a:t>STC </a:t>
            </a:r>
            <a:r>
              <a:rPr lang="de-DE" dirty="0" err="1" smtClean="0"/>
              <a:t>approved</a:t>
            </a:r>
            <a:r>
              <a:rPr lang="de-DE" dirty="0" smtClean="0"/>
              <a:t> </a:t>
            </a:r>
            <a:r>
              <a:rPr lang="de-DE" dirty="0" err="1" smtClean="0"/>
              <a:t>the</a:t>
            </a:r>
            <a:r>
              <a:rPr lang="de-DE" dirty="0" smtClean="0"/>
              <a:t> </a:t>
            </a:r>
            <a:r>
              <a:rPr lang="de-DE" dirty="0" err="1" smtClean="0"/>
              <a:t>new</a:t>
            </a:r>
            <a:r>
              <a:rPr lang="de-DE" dirty="0" smtClean="0"/>
              <a:t> </a:t>
            </a:r>
            <a:r>
              <a:rPr lang="de-DE" dirty="0" err="1" smtClean="0"/>
              <a:t>version</a:t>
            </a:r>
            <a:r>
              <a:rPr lang="de-DE" dirty="0" smtClean="0"/>
              <a:t> in </a:t>
            </a:r>
            <a:r>
              <a:rPr lang="de-DE" dirty="0" err="1" smtClean="0"/>
              <a:t>July</a:t>
            </a:r>
            <a:endParaRPr lang="en-US" dirty="0"/>
          </a:p>
          <a:p>
            <a:endParaRPr lang="en-US" dirty="0"/>
          </a:p>
        </p:txBody>
      </p:sp>
      <p:sp>
        <p:nvSpPr>
          <p:cNvPr id="4" name="Datumsplatzhalter 3"/>
          <p:cNvSpPr>
            <a:spLocks noGrp="1"/>
          </p:cNvSpPr>
          <p:nvPr>
            <p:ph type="dt" sz="half" idx="10"/>
          </p:nvPr>
        </p:nvSpPr>
        <p:spPr/>
        <p:txBody>
          <a:bodyPr/>
          <a:lstStyle/>
          <a:p>
            <a:pPr>
              <a:defRPr/>
            </a:pPr>
            <a:fld id="{278E236C-DCCA-4410-82DD-284BF6707C39}" type="datetime1">
              <a:rPr lang="de-DE" smtClean="0"/>
              <a:t>31.08.2018</a:t>
            </a:fld>
            <a:endParaRPr lang="de-DE"/>
          </a:p>
        </p:txBody>
      </p:sp>
      <p:sp>
        <p:nvSpPr>
          <p:cNvPr id="5" name="Fußzeilenplatzhalter 4"/>
          <p:cNvSpPr>
            <a:spLocks noGrp="1"/>
          </p:cNvSpPr>
          <p:nvPr>
            <p:ph type="ftr" sz="quarter" idx="11"/>
          </p:nvPr>
        </p:nvSpPr>
        <p:spPr/>
        <p:txBody>
          <a:bodyPr/>
          <a:lstStyle/>
          <a:p>
            <a:pPr>
              <a:defRPr/>
            </a:pPr>
            <a:r>
              <a:rPr lang="en-US" smtClean="0"/>
              <a:t>COSMO General Meeting 2018, St. Petersburg, Russia</a:t>
            </a:r>
            <a:endParaRPr lang="de-DE"/>
          </a:p>
        </p:txBody>
      </p:sp>
      <p:sp>
        <p:nvSpPr>
          <p:cNvPr id="6" name="Foliennummernplatzhalter 5"/>
          <p:cNvSpPr>
            <a:spLocks noGrp="1"/>
          </p:cNvSpPr>
          <p:nvPr>
            <p:ph type="sldNum" sz="quarter" idx="12"/>
          </p:nvPr>
        </p:nvSpPr>
        <p:spPr/>
        <p:txBody>
          <a:bodyPr/>
          <a:lstStyle/>
          <a:p>
            <a:pPr>
              <a:defRPr/>
            </a:pPr>
            <a:fld id="{72EB4686-4644-471E-9375-12B57D8E2B20}" type="slidenum">
              <a:rPr lang="de-DE" smtClean="0"/>
              <a:pPr>
                <a:defRPr/>
              </a:pPr>
              <a:t>8</a:t>
            </a:fld>
            <a:endParaRPr lang="de-DE"/>
          </a:p>
        </p:txBody>
      </p:sp>
      <p:sp>
        <p:nvSpPr>
          <p:cNvPr id="7" name="Textfeld 6"/>
          <p:cNvSpPr txBox="1"/>
          <p:nvPr/>
        </p:nvSpPr>
        <p:spPr>
          <a:xfrm>
            <a:off x="763962" y="4869160"/>
            <a:ext cx="7408438" cy="461665"/>
          </a:xfrm>
          <a:prstGeom prst="rect">
            <a:avLst/>
          </a:prstGeom>
          <a:noFill/>
        </p:spPr>
        <p:txBody>
          <a:bodyPr wrap="none" rtlCol="0">
            <a:spAutoFit/>
          </a:bodyPr>
          <a:lstStyle/>
          <a:p>
            <a:r>
              <a:rPr lang="de-DE" sz="2400" dirty="0" smtClean="0">
                <a:solidFill>
                  <a:srgbClr val="FF0000"/>
                </a:solidFill>
              </a:rPr>
              <a:t>COSMO-Model 5.05_1 </a:t>
            </a:r>
            <a:r>
              <a:rPr lang="de-DE" sz="2400" dirty="0" err="1" smtClean="0">
                <a:solidFill>
                  <a:srgbClr val="FF0000"/>
                </a:solidFill>
              </a:rPr>
              <a:t>is</a:t>
            </a:r>
            <a:r>
              <a:rPr lang="de-DE" sz="2400" dirty="0" smtClean="0">
                <a:solidFill>
                  <a:srgbClr val="FF0000"/>
                </a:solidFill>
              </a:rPr>
              <a:t> </a:t>
            </a:r>
            <a:r>
              <a:rPr lang="de-DE" sz="2400" dirty="0" err="1" smtClean="0">
                <a:solidFill>
                  <a:srgbClr val="FF0000"/>
                </a:solidFill>
              </a:rPr>
              <a:t>the</a:t>
            </a:r>
            <a:r>
              <a:rPr lang="de-DE" sz="2400" dirty="0" smtClean="0">
                <a:solidFill>
                  <a:srgbClr val="FF0000"/>
                </a:solidFill>
              </a:rPr>
              <a:t> </a:t>
            </a:r>
            <a:r>
              <a:rPr lang="de-DE" sz="2400" dirty="0" err="1" smtClean="0">
                <a:solidFill>
                  <a:srgbClr val="FF0000"/>
                </a:solidFill>
              </a:rPr>
              <a:t>new</a:t>
            </a:r>
            <a:r>
              <a:rPr lang="de-DE" sz="2400" dirty="0" smtClean="0">
                <a:solidFill>
                  <a:srgbClr val="FF0000"/>
                </a:solidFill>
              </a:rPr>
              <a:t> Reference Version</a:t>
            </a:r>
            <a:endParaRPr lang="en-US" sz="2400" dirty="0">
              <a:solidFill>
                <a:srgbClr val="FF0000"/>
              </a:solidFill>
            </a:endParaRPr>
          </a:p>
        </p:txBody>
      </p:sp>
    </p:spTree>
    <p:extLst>
      <p:ext uri="{BB962C8B-B14F-4D97-AF65-F5344CB8AC3E}">
        <p14:creationId xmlns:p14="http://schemas.microsoft.com/office/powerpoint/2010/main" val="202687933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Distribution </a:t>
            </a:r>
            <a:r>
              <a:rPr lang="de-DE" dirty="0" err="1" smtClean="0"/>
              <a:t>of</a:t>
            </a:r>
            <a:r>
              <a:rPr lang="de-DE" dirty="0" smtClean="0"/>
              <a:t> New INT2LM </a:t>
            </a:r>
            <a:r>
              <a:rPr lang="de-DE" dirty="0" err="1" smtClean="0"/>
              <a:t>and</a:t>
            </a:r>
            <a:r>
              <a:rPr lang="de-DE" dirty="0" smtClean="0"/>
              <a:t> COSMO</a:t>
            </a:r>
            <a:endParaRPr lang="en-US" dirty="0"/>
          </a:p>
        </p:txBody>
      </p:sp>
      <p:sp>
        <p:nvSpPr>
          <p:cNvPr id="3" name="Inhaltsplatzhalter 2"/>
          <p:cNvSpPr>
            <a:spLocks noGrp="1"/>
          </p:cNvSpPr>
          <p:nvPr>
            <p:ph idx="1"/>
          </p:nvPr>
        </p:nvSpPr>
        <p:spPr/>
        <p:txBody>
          <a:bodyPr/>
          <a:lstStyle/>
          <a:p>
            <a:r>
              <a:rPr lang="de-DE" dirty="0" smtClean="0"/>
              <a:t>11.07.: Information on </a:t>
            </a:r>
            <a:r>
              <a:rPr lang="de-DE" dirty="0" err="1" smtClean="0"/>
              <a:t>new</a:t>
            </a:r>
            <a:r>
              <a:rPr lang="de-DE" dirty="0" smtClean="0"/>
              <a:t> </a:t>
            </a:r>
            <a:r>
              <a:rPr lang="de-DE" dirty="0" err="1" smtClean="0"/>
              <a:t>version</a:t>
            </a:r>
            <a:r>
              <a:rPr lang="de-DE" dirty="0" smtClean="0"/>
              <a:t> </a:t>
            </a:r>
            <a:r>
              <a:rPr lang="de-DE" dirty="0" err="1" smtClean="0"/>
              <a:t>to</a:t>
            </a:r>
            <a:r>
              <a:rPr lang="de-DE" dirty="0" smtClean="0"/>
              <a:t> </a:t>
            </a:r>
            <a:r>
              <a:rPr lang="de-DE" dirty="0" err="1" smtClean="0"/>
              <a:t>the</a:t>
            </a:r>
            <a:r>
              <a:rPr lang="de-DE" dirty="0" smtClean="0"/>
              <a:t> </a:t>
            </a:r>
            <a:r>
              <a:rPr lang="de-DE" dirty="0" err="1" smtClean="0"/>
              <a:t>consortium</a:t>
            </a:r>
            <a:endParaRPr lang="de-DE" dirty="0" smtClean="0"/>
          </a:p>
          <a:p>
            <a:r>
              <a:rPr lang="de-DE" dirty="0" smtClean="0"/>
              <a:t>08.08.: Information on </a:t>
            </a:r>
            <a:r>
              <a:rPr lang="de-DE" dirty="0" err="1" smtClean="0"/>
              <a:t>the</a:t>
            </a:r>
            <a:r>
              <a:rPr lang="de-DE" dirty="0" smtClean="0"/>
              <a:t> </a:t>
            </a:r>
            <a:r>
              <a:rPr lang="de-DE" dirty="0" err="1" smtClean="0"/>
              <a:t>patch</a:t>
            </a:r>
            <a:r>
              <a:rPr lang="de-DE" dirty="0" smtClean="0"/>
              <a:t> </a:t>
            </a:r>
            <a:r>
              <a:rPr lang="de-DE" dirty="0" err="1" smtClean="0"/>
              <a:t>version</a:t>
            </a:r>
            <a:r>
              <a:rPr lang="de-DE" dirty="0" smtClean="0"/>
              <a:t> 5.05_1 </a:t>
            </a:r>
            <a:r>
              <a:rPr lang="de-DE" dirty="0" err="1" smtClean="0"/>
              <a:t>to</a:t>
            </a:r>
            <a:r>
              <a:rPr lang="de-DE" dirty="0" smtClean="0"/>
              <a:t> </a:t>
            </a:r>
            <a:r>
              <a:rPr lang="de-DE" dirty="0" err="1" smtClean="0"/>
              <a:t>the</a:t>
            </a:r>
            <a:r>
              <a:rPr lang="de-DE" dirty="0" smtClean="0"/>
              <a:t> </a:t>
            </a:r>
            <a:r>
              <a:rPr lang="de-DE" dirty="0" err="1" smtClean="0"/>
              <a:t>consortium</a:t>
            </a:r>
            <a:endParaRPr lang="de-DE" dirty="0" smtClean="0"/>
          </a:p>
          <a:p>
            <a:r>
              <a:rPr lang="de-DE" dirty="0" smtClean="0"/>
              <a:t>08.08.: Information on </a:t>
            </a:r>
            <a:r>
              <a:rPr lang="de-DE" dirty="0" err="1" smtClean="0"/>
              <a:t>new</a:t>
            </a:r>
            <a:r>
              <a:rPr lang="de-DE" dirty="0" smtClean="0"/>
              <a:t> </a:t>
            </a:r>
            <a:r>
              <a:rPr lang="de-DE" dirty="0" err="1" smtClean="0"/>
              <a:t>versions</a:t>
            </a:r>
            <a:r>
              <a:rPr lang="de-DE" dirty="0" smtClean="0"/>
              <a:t> (INT2LM, COSMO) </a:t>
            </a:r>
            <a:r>
              <a:rPr lang="de-DE" dirty="0" err="1" smtClean="0"/>
              <a:t>to</a:t>
            </a:r>
            <a:r>
              <a:rPr lang="de-DE" dirty="0" smtClean="0"/>
              <a:t> all </a:t>
            </a:r>
            <a:r>
              <a:rPr lang="de-DE" dirty="0" err="1" smtClean="0"/>
              <a:t>other</a:t>
            </a:r>
            <a:r>
              <a:rPr lang="de-DE" dirty="0" smtClean="0"/>
              <a:t> </a:t>
            </a:r>
            <a:r>
              <a:rPr lang="de-DE" dirty="0" err="1" smtClean="0"/>
              <a:t>partners</a:t>
            </a:r>
            <a:endParaRPr lang="de-DE" dirty="0" smtClean="0"/>
          </a:p>
          <a:p>
            <a:endParaRPr lang="de-DE" dirty="0"/>
          </a:p>
          <a:p>
            <a:r>
              <a:rPr lang="de-DE" dirty="0" smtClean="0"/>
              <a:t>September: </a:t>
            </a:r>
            <a:r>
              <a:rPr lang="de-DE" dirty="0" err="1" smtClean="0"/>
              <a:t>provision</a:t>
            </a:r>
            <a:r>
              <a:rPr lang="de-DE" dirty="0" smtClean="0"/>
              <a:t> </a:t>
            </a:r>
            <a:r>
              <a:rPr lang="de-DE" dirty="0" err="1" smtClean="0"/>
              <a:t>of</a:t>
            </a:r>
            <a:r>
              <a:rPr lang="de-DE" dirty="0" smtClean="0"/>
              <a:t> ICON </a:t>
            </a:r>
            <a:r>
              <a:rPr lang="de-DE" dirty="0" err="1" smtClean="0"/>
              <a:t>test</a:t>
            </a:r>
            <a:r>
              <a:rPr lang="de-DE" dirty="0" smtClean="0"/>
              <a:t> </a:t>
            </a:r>
            <a:r>
              <a:rPr lang="de-DE" dirty="0" err="1" smtClean="0"/>
              <a:t>data</a:t>
            </a:r>
            <a:r>
              <a:rPr lang="de-DE" dirty="0" smtClean="0"/>
              <a:t> </a:t>
            </a:r>
            <a:r>
              <a:rPr lang="de-DE" dirty="0" err="1" smtClean="0"/>
              <a:t>sets</a:t>
            </a:r>
            <a:r>
              <a:rPr lang="de-DE" dirty="0" smtClean="0"/>
              <a:t> </a:t>
            </a:r>
            <a:r>
              <a:rPr lang="de-DE" dirty="0" err="1" smtClean="0"/>
              <a:t>for</a:t>
            </a:r>
            <a:r>
              <a:rPr lang="de-DE" dirty="0" smtClean="0"/>
              <a:t> all </a:t>
            </a:r>
            <a:r>
              <a:rPr lang="de-DE" dirty="0" err="1" smtClean="0"/>
              <a:t>partners</a:t>
            </a:r>
            <a:r>
              <a:rPr lang="de-DE" dirty="0" smtClean="0"/>
              <a:t>, </a:t>
            </a:r>
            <a:r>
              <a:rPr lang="de-DE" dirty="0" err="1" smtClean="0"/>
              <a:t>because</a:t>
            </a:r>
            <a:r>
              <a:rPr lang="de-DE" dirty="0" smtClean="0"/>
              <a:t> </a:t>
            </a:r>
            <a:r>
              <a:rPr lang="de-DE" dirty="0" err="1" smtClean="0"/>
              <a:t>of</a:t>
            </a:r>
            <a:r>
              <a:rPr lang="de-DE" dirty="0" smtClean="0"/>
              <a:t> </a:t>
            </a:r>
            <a:r>
              <a:rPr lang="de-DE" dirty="0" err="1" smtClean="0"/>
              <a:t>changes</a:t>
            </a:r>
            <a:r>
              <a:rPr lang="de-DE" dirty="0" smtClean="0"/>
              <a:t> in </a:t>
            </a:r>
            <a:r>
              <a:rPr lang="de-DE" dirty="0" err="1" smtClean="0"/>
              <a:t>data</a:t>
            </a:r>
            <a:r>
              <a:rPr lang="de-DE" dirty="0"/>
              <a:t> </a:t>
            </a:r>
            <a:r>
              <a:rPr lang="de-DE" dirty="0" err="1" smtClean="0"/>
              <a:t>delivery</a:t>
            </a:r>
            <a:r>
              <a:rPr lang="de-DE" dirty="0" smtClean="0"/>
              <a:t>:</a:t>
            </a:r>
          </a:p>
          <a:p>
            <a:pPr lvl="1"/>
            <a:r>
              <a:rPr lang="de-DE" dirty="0" err="1" smtClean="0"/>
              <a:t>provision</a:t>
            </a:r>
            <a:r>
              <a:rPr lang="de-DE" dirty="0" smtClean="0"/>
              <a:t> </a:t>
            </a:r>
            <a:r>
              <a:rPr lang="de-DE" dirty="0" err="1" smtClean="0"/>
              <a:t>of</a:t>
            </a:r>
            <a:r>
              <a:rPr lang="de-DE" dirty="0" smtClean="0"/>
              <a:t> additional </a:t>
            </a:r>
            <a:r>
              <a:rPr lang="de-DE" dirty="0" err="1" smtClean="0"/>
              <a:t>data</a:t>
            </a:r>
            <a:r>
              <a:rPr lang="de-DE" dirty="0" smtClean="0"/>
              <a:t> </a:t>
            </a:r>
            <a:r>
              <a:rPr lang="de-DE" dirty="0" err="1" smtClean="0"/>
              <a:t>necessary</a:t>
            </a:r>
            <a:r>
              <a:rPr lang="de-DE" dirty="0" smtClean="0"/>
              <a:t> </a:t>
            </a:r>
            <a:r>
              <a:rPr lang="de-DE" dirty="0" err="1" smtClean="0"/>
              <a:t>for</a:t>
            </a:r>
            <a:r>
              <a:rPr lang="de-DE" dirty="0" smtClean="0"/>
              <a:t> ICON-LAM (</a:t>
            </a:r>
            <a:r>
              <a:rPr lang="de-DE" dirty="0" err="1" smtClean="0"/>
              <a:t>including</a:t>
            </a:r>
            <a:r>
              <a:rPr lang="de-DE" dirty="0" smtClean="0"/>
              <a:t> HHL)</a:t>
            </a:r>
          </a:p>
          <a:p>
            <a:pPr lvl="1"/>
            <a:r>
              <a:rPr lang="de-DE" dirty="0" err="1" smtClean="0"/>
              <a:t>crop</a:t>
            </a:r>
            <a:r>
              <a:rPr lang="de-DE" dirty="0" smtClean="0"/>
              <a:t> </a:t>
            </a:r>
            <a:r>
              <a:rPr lang="de-DE" dirty="0" err="1" smtClean="0"/>
              <a:t>upper</a:t>
            </a:r>
            <a:r>
              <a:rPr lang="de-DE" dirty="0" smtClean="0"/>
              <a:t> 20 </a:t>
            </a:r>
            <a:r>
              <a:rPr lang="de-DE" dirty="0" err="1" smtClean="0"/>
              <a:t>levels</a:t>
            </a:r>
            <a:r>
              <a:rPr lang="de-DE" dirty="0" smtClean="0"/>
              <a:t> also </a:t>
            </a:r>
            <a:r>
              <a:rPr lang="de-DE" dirty="0" err="1" smtClean="0"/>
              <a:t>for</a:t>
            </a:r>
            <a:r>
              <a:rPr lang="de-DE" dirty="0" smtClean="0"/>
              <a:t> W</a:t>
            </a:r>
          </a:p>
          <a:p>
            <a:pPr lvl="1"/>
            <a:r>
              <a:rPr lang="de-DE" dirty="0" err="1" smtClean="0"/>
              <a:t>activate</a:t>
            </a:r>
            <a:r>
              <a:rPr lang="de-DE" dirty="0" smtClean="0"/>
              <a:t> </a:t>
            </a:r>
            <a:r>
              <a:rPr lang="de-DE" dirty="0" err="1" smtClean="0"/>
              <a:t>setting</a:t>
            </a:r>
            <a:r>
              <a:rPr lang="de-DE" dirty="0" smtClean="0"/>
              <a:t> </a:t>
            </a:r>
            <a:r>
              <a:rPr lang="de-DE" dirty="0" err="1" smtClean="0"/>
              <a:t>of</a:t>
            </a:r>
            <a:r>
              <a:rPr lang="de-DE" dirty="0" smtClean="0"/>
              <a:t> UUID </a:t>
            </a:r>
            <a:r>
              <a:rPr lang="de-DE" dirty="0" err="1" smtClean="0"/>
              <a:t>for</a:t>
            </a:r>
            <a:r>
              <a:rPr lang="de-DE" dirty="0" smtClean="0"/>
              <a:t> horizontal </a:t>
            </a:r>
            <a:r>
              <a:rPr lang="de-DE" dirty="0" err="1" smtClean="0"/>
              <a:t>and</a:t>
            </a:r>
            <a:r>
              <a:rPr lang="de-DE" dirty="0" smtClean="0"/>
              <a:t> </a:t>
            </a:r>
            <a:r>
              <a:rPr lang="de-DE" dirty="0" err="1" smtClean="0"/>
              <a:t>vertical</a:t>
            </a:r>
            <a:r>
              <a:rPr lang="de-DE" dirty="0" smtClean="0"/>
              <a:t> </a:t>
            </a:r>
            <a:r>
              <a:rPr lang="de-DE" dirty="0" err="1" smtClean="0"/>
              <a:t>grid</a:t>
            </a:r>
            <a:r>
              <a:rPr lang="de-DE" dirty="0" smtClean="0"/>
              <a:t>. INT2LM </a:t>
            </a:r>
            <a:r>
              <a:rPr lang="de-DE" dirty="0" err="1" smtClean="0"/>
              <a:t>should</a:t>
            </a:r>
            <a:r>
              <a:rPr lang="de-DE" dirty="0" smtClean="0"/>
              <a:t> </a:t>
            </a:r>
            <a:r>
              <a:rPr lang="de-DE" dirty="0" err="1" smtClean="0"/>
              <a:t>then</a:t>
            </a:r>
            <a:r>
              <a:rPr lang="de-DE" dirty="0" smtClean="0"/>
              <a:t> check </a:t>
            </a:r>
            <a:r>
              <a:rPr lang="de-DE" dirty="0" err="1" smtClean="0"/>
              <a:t>this</a:t>
            </a:r>
            <a:r>
              <a:rPr lang="de-DE" dirty="0"/>
              <a:t> (</a:t>
            </a:r>
            <a:r>
              <a:rPr lang="de-DE" dirty="0" err="1"/>
              <a:t>lcheck_uuidOfHGrid</a:t>
            </a:r>
            <a:r>
              <a:rPr lang="de-DE" dirty="0"/>
              <a:t>=.TRUE</a:t>
            </a:r>
            <a:r>
              <a:rPr lang="de-DE" dirty="0" smtClean="0"/>
              <a:t>., </a:t>
            </a:r>
            <a:r>
              <a:rPr lang="de-DE" dirty="0" err="1" smtClean="0"/>
              <a:t>needs</a:t>
            </a:r>
            <a:r>
              <a:rPr lang="de-DE" dirty="0" smtClean="0"/>
              <a:t> INT2LM 2.05)</a:t>
            </a:r>
          </a:p>
          <a:p>
            <a:r>
              <a:rPr lang="de-DE" dirty="0" err="1" smtClean="0"/>
              <a:t>October</a:t>
            </a:r>
            <a:r>
              <a:rPr lang="de-DE" dirty="0" smtClean="0"/>
              <a:t>: </a:t>
            </a:r>
            <a:r>
              <a:rPr lang="de-DE" dirty="0" err="1" smtClean="0"/>
              <a:t>Implement</a:t>
            </a:r>
            <a:r>
              <a:rPr lang="de-DE" dirty="0" smtClean="0"/>
              <a:t> </a:t>
            </a:r>
            <a:r>
              <a:rPr lang="de-DE" dirty="0" err="1" smtClean="0"/>
              <a:t>changes</a:t>
            </a:r>
            <a:r>
              <a:rPr lang="de-DE" dirty="0" smtClean="0"/>
              <a:t> in operational </a:t>
            </a:r>
            <a:r>
              <a:rPr lang="de-DE" dirty="0" err="1" smtClean="0"/>
              <a:t>data</a:t>
            </a:r>
            <a:r>
              <a:rPr lang="de-DE" dirty="0" smtClean="0"/>
              <a:t> </a:t>
            </a:r>
            <a:r>
              <a:rPr lang="de-DE" dirty="0" err="1" smtClean="0"/>
              <a:t>delivery</a:t>
            </a:r>
            <a:r>
              <a:rPr lang="de-DE" dirty="0" smtClean="0"/>
              <a:t>: All </a:t>
            </a:r>
            <a:r>
              <a:rPr lang="de-DE" dirty="0" err="1" smtClean="0"/>
              <a:t>licences</a:t>
            </a:r>
            <a:r>
              <a:rPr lang="de-DE" dirty="0" smtClean="0"/>
              <a:t> </a:t>
            </a:r>
            <a:r>
              <a:rPr lang="de-DE" dirty="0" err="1" smtClean="0"/>
              <a:t>should</a:t>
            </a:r>
            <a:r>
              <a:rPr lang="de-DE" dirty="0" smtClean="0"/>
              <a:t> </a:t>
            </a:r>
            <a:r>
              <a:rPr lang="de-DE" dirty="0" err="1" smtClean="0"/>
              <a:t>have</a:t>
            </a:r>
            <a:r>
              <a:rPr lang="de-DE" dirty="0" smtClean="0"/>
              <a:t> </a:t>
            </a:r>
            <a:r>
              <a:rPr lang="de-DE" dirty="0" err="1" smtClean="0"/>
              <a:t>installed</a:t>
            </a:r>
            <a:r>
              <a:rPr lang="de-DE" dirty="0" smtClean="0"/>
              <a:t> INT2LM 2.05 </a:t>
            </a:r>
            <a:r>
              <a:rPr lang="de-DE" dirty="0" err="1" smtClean="0"/>
              <a:t>by</a:t>
            </a:r>
            <a:r>
              <a:rPr lang="de-DE" dirty="0" smtClean="0"/>
              <a:t> </a:t>
            </a:r>
            <a:r>
              <a:rPr lang="de-DE" dirty="0" err="1" smtClean="0"/>
              <a:t>then</a:t>
            </a:r>
            <a:r>
              <a:rPr lang="de-DE" dirty="0" smtClean="0"/>
              <a:t>!</a:t>
            </a:r>
            <a:endParaRPr lang="en-US" dirty="0"/>
          </a:p>
        </p:txBody>
      </p:sp>
      <p:sp>
        <p:nvSpPr>
          <p:cNvPr id="4" name="Datumsplatzhalter 3"/>
          <p:cNvSpPr>
            <a:spLocks noGrp="1"/>
          </p:cNvSpPr>
          <p:nvPr>
            <p:ph type="dt" sz="half" idx="10"/>
          </p:nvPr>
        </p:nvSpPr>
        <p:spPr/>
        <p:txBody>
          <a:bodyPr/>
          <a:lstStyle/>
          <a:p>
            <a:pPr>
              <a:defRPr/>
            </a:pPr>
            <a:fld id="{278E236C-DCCA-4410-82DD-284BF6707C39}" type="datetime1">
              <a:rPr lang="de-DE" smtClean="0"/>
              <a:t>31.08.2018</a:t>
            </a:fld>
            <a:endParaRPr lang="de-DE"/>
          </a:p>
        </p:txBody>
      </p:sp>
      <p:sp>
        <p:nvSpPr>
          <p:cNvPr id="5" name="Fußzeilenplatzhalter 4"/>
          <p:cNvSpPr>
            <a:spLocks noGrp="1"/>
          </p:cNvSpPr>
          <p:nvPr>
            <p:ph type="ftr" sz="quarter" idx="11"/>
          </p:nvPr>
        </p:nvSpPr>
        <p:spPr/>
        <p:txBody>
          <a:bodyPr/>
          <a:lstStyle/>
          <a:p>
            <a:pPr>
              <a:defRPr/>
            </a:pPr>
            <a:r>
              <a:rPr lang="en-US" smtClean="0"/>
              <a:t>COSMO General Meeting 2018, St. Petersburg, Russia</a:t>
            </a:r>
            <a:endParaRPr lang="de-DE"/>
          </a:p>
        </p:txBody>
      </p:sp>
      <p:sp>
        <p:nvSpPr>
          <p:cNvPr id="6" name="Foliennummernplatzhalter 5"/>
          <p:cNvSpPr>
            <a:spLocks noGrp="1"/>
          </p:cNvSpPr>
          <p:nvPr>
            <p:ph type="sldNum" sz="quarter" idx="12"/>
          </p:nvPr>
        </p:nvSpPr>
        <p:spPr/>
        <p:txBody>
          <a:bodyPr/>
          <a:lstStyle/>
          <a:p>
            <a:pPr>
              <a:defRPr/>
            </a:pPr>
            <a:fld id="{72EB4686-4644-471E-9375-12B57D8E2B20}" type="slidenum">
              <a:rPr lang="de-DE" smtClean="0"/>
              <a:pPr>
                <a:defRPr/>
              </a:pPr>
              <a:t>9</a:t>
            </a:fld>
            <a:endParaRPr lang="de-DE"/>
          </a:p>
        </p:txBody>
      </p:sp>
    </p:spTree>
    <p:extLst>
      <p:ext uri="{BB962C8B-B14F-4D97-AF65-F5344CB8AC3E}">
        <p14:creationId xmlns:p14="http://schemas.microsoft.com/office/powerpoint/2010/main" val="2382564134"/>
      </p:ext>
    </p:extLst>
  </p:cSld>
  <p:clrMapOvr>
    <a:masterClrMapping/>
  </p:clrMapOvr>
  <p:transition>
    <p:fade/>
  </p:transition>
</p:sld>
</file>

<file path=ppt/theme/theme1.xml><?xml version="1.0" encoding="utf-8"?>
<a:theme xmlns:a="http://schemas.openxmlformats.org/drawingml/2006/main" name="Standarddesign">
  <a:themeElements>
    <a:clrScheme name="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rddesign">
  <a:themeElements>
    <a:clrScheme name="1_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fontScheme name="1_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Standarddesign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1_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tandarddesign">
  <a:themeElements>
    <a:clrScheme name="2_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fontScheme name="2_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Standarddesign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Standarddesign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2_Standarddesign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1049</Words>
  <Application>Microsoft Office PowerPoint</Application>
  <PresentationFormat>Bildschirmpräsentation (4:3)</PresentationFormat>
  <Paragraphs>218</Paragraphs>
  <Slides>20</Slides>
  <Notes>1</Notes>
  <HiddenSlides>0</HiddenSlides>
  <MMClips>0</MMClips>
  <ScaleCrop>false</ScaleCrop>
  <HeadingPairs>
    <vt:vector size="4" baseType="variant">
      <vt:variant>
        <vt:lpstr>Design</vt:lpstr>
      </vt:variant>
      <vt:variant>
        <vt:i4>3</vt:i4>
      </vt:variant>
      <vt:variant>
        <vt:lpstr>Folientitel</vt:lpstr>
      </vt:variant>
      <vt:variant>
        <vt:i4>20</vt:i4>
      </vt:variant>
    </vt:vector>
  </HeadingPairs>
  <TitlesOfParts>
    <vt:vector size="23" baseType="lpstr">
      <vt:lpstr>Standarddesign</vt:lpstr>
      <vt:lpstr>1_Standarddesign</vt:lpstr>
      <vt:lpstr>2_Standarddesign</vt:lpstr>
      <vt:lpstr>SCA Report for the  COSMO-Model</vt:lpstr>
      <vt:lpstr>Contents</vt:lpstr>
      <vt:lpstr>Versions Implemented since September 2017</vt:lpstr>
      <vt:lpstr>PowerPoint-Präsentation</vt:lpstr>
      <vt:lpstr>PowerPoint-Präsentation</vt:lpstr>
      <vt:lpstr>PowerPoint-Präsentation</vt:lpstr>
      <vt:lpstr>PowerPoint-Präsentation</vt:lpstr>
      <vt:lpstr>Results of NWP Test Suite: 5.03 vs 5.05</vt:lpstr>
      <vt:lpstr>Distribution of New INT2LM and COSMO</vt:lpstr>
      <vt:lpstr>Latest Developments</vt:lpstr>
      <vt:lpstr>POMPA</vt:lpstr>
      <vt:lpstr>Latest POMPA Contributions</vt:lpstr>
      <vt:lpstr>Documentation</vt:lpstr>
      <vt:lpstr>Update of Documentation</vt:lpstr>
      <vt:lpstr>GRIB 2</vt:lpstr>
      <vt:lpstr>Start Your Migration to GRIB 2 NOW</vt:lpstr>
      <vt:lpstr>Plans for the Next Versions</vt:lpstr>
      <vt:lpstr>Versions 5.06 and Beyond</vt:lpstr>
      <vt:lpstr>Further (Technical) Issues </vt:lpstr>
      <vt:lpstr>PowerPoint-Präsentation</vt:lpstr>
    </vt:vector>
  </TitlesOfParts>
  <Company>mpm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Ulrich Schättler</dc:creator>
  <cp:lastModifiedBy>Schättler Ulrich</cp:lastModifiedBy>
  <cp:revision>400</cp:revision>
  <cp:lastPrinted>2006-12-13T10:14:45Z</cp:lastPrinted>
  <dcterms:created xsi:type="dcterms:W3CDTF">2006-12-01T09:57:45Z</dcterms:created>
  <dcterms:modified xsi:type="dcterms:W3CDTF">2018-08-31T15:22:15Z</dcterms:modified>
</cp:coreProperties>
</file>