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  <p:sldMasterId id="2147483685" r:id="rId4"/>
    <p:sldMasterId id="2147483697" r:id="rId5"/>
    <p:sldMasterId id="2147483710" r:id="rId6"/>
    <p:sldMasterId id="2147483722" r:id="rId7"/>
    <p:sldMasterId id="2147483734" r:id="rId8"/>
  </p:sldMasterIdLst>
  <p:notesMasterIdLst>
    <p:notesMasterId r:id="rId53"/>
  </p:notesMasterIdLst>
  <p:sldIdLst>
    <p:sldId id="258" r:id="rId9"/>
    <p:sldId id="259" r:id="rId10"/>
    <p:sldId id="261" r:id="rId11"/>
    <p:sldId id="260" r:id="rId12"/>
    <p:sldId id="280" r:id="rId13"/>
    <p:sldId id="29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62" r:id="rId22"/>
    <p:sldId id="263" r:id="rId23"/>
    <p:sldId id="264" r:id="rId24"/>
    <p:sldId id="283" r:id="rId25"/>
    <p:sldId id="284" r:id="rId26"/>
    <p:sldId id="277" r:id="rId27"/>
    <p:sldId id="278" r:id="rId28"/>
    <p:sldId id="266" r:id="rId29"/>
    <p:sldId id="267" r:id="rId30"/>
    <p:sldId id="268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269" r:id="rId42"/>
    <p:sldId id="270" r:id="rId43"/>
    <p:sldId id="271" r:id="rId44"/>
    <p:sldId id="294" r:id="rId45"/>
    <p:sldId id="272" r:id="rId46"/>
    <p:sldId id="293" r:id="rId47"/>
    <p:sldId id="273" r:id="rId48"/>
    <p:sldId id="274" r:id="rId49"/>
    <p:sldId id="275" r:id="rId50"/>
    <p:sldId id="295" r:id="rId51"/>
    <p:sldId id="296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678" autoAdjust="0"/>
  </p:normalViewPr>
  <p:slideViewPr>
    <p:cSldViewPr>
      <p:cViewPr varScale="1">
        <p:scale>
          <a:sx n="105" d="100"/>
          <a:sy n="105" d="100"/>
        </p:scale>
        <p:origin x="-17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nis\yaDisk\HMC\Development\cosmo\time_ru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nis\yaDisk\HMC\Development\cosmo\time_ru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aseline="0" dirty="0" smtClean="0"/>
              <a:t>Speedup relative to one processor </a:t>
            </a:r>
            <a:endParaRPr lang="ru-RU" baseline="0" dirty="0"/>
          </a:p>
        </c:rich>
      </c:tx>
      <c:layout>
        <c:manualLayout>
          <c:xMode val="edge"/>
          <c:yMode val="edge"/>
          <c:x val="0.22454674062282629"/>
          <c:y val="1.512179398627803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753678051017261"/>
          <c:y val="0.2042208750888615"/>
          <c:w val="0.79525841668164754"/>
          <c:h val="0.69481997538358964"/>
        </c:manualLayout>
      </c:layout>
      <c:scatterChart>
        <c:scatterStyle val="lineMarker"/>
        <c:ser>
          <c:idx val="3"/>
          <c:order val="0"/>
          <c:tx>
            <c:strRef>
              <c:f>cmparbin!$C$3:$D$3</c:f>
              <c:strCache>
                <c:ptCount val="2"/>
                <c:pt idx="0">
                  <c:v>craype</c:v>
                </c:pt>
                <c:pt idx="1">
                  <c:v>cm13ena</c:v>
                </c:pt>
              </c:strCache>
            </c:strRef>
          </c:tx>
          <c:marker>
            <c:symbol val="square"/>
            <c:size val="4"/>
          </c:marker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cmparbin!$I$12:$AM$12</c:f>
              <c:numCache>
                <c:formatCode>General</c:formatCode>
                <c:ptCount val="31"/>
                <c:pt idx="0">
                  <c:v>1</c:v>
                </c:pt>
                <c:pt idx="1">
                  <c:v>2.0589988491727151</c:v>
                </c:pt>
                <c:pt idx="2">
                  <c:v>4.1015993657904364</c:v>
                </c:pt>
                <c:pt idx="3">
                  <c:v>6.1132471163928725</c:v>
                </c:pt>
                <c:pt idx="4">
                  <c:v>8.0357082825016874</c:v>
                </c:pt>
                <c:pt idx="5">
                  <c:v>10.000704284770924</c:v>
                </c:pt>
                <c:pt idx="6">
                  <c:v>12.005712461604402</c:v>
                </c:pt>
                <c:pt idx="7">
                  <c:v>15.662640953357261</c:v>
                </c:pt>
                <c:pt idx="8">
                  <c:v>19.251720221971034</c:v>
                </c:pt>
                <c:pt idx="9">
                  <c:v>22.617175857223735</c:v>
                </c:pt>
                <c:pt idx="10">
                  <c:v>26.976863753213379</c:v>
                </c:pt>
                <c:pt idx="11">
                  <c:v>29.042742554428035</c:v>
                </c:pt>
                <c:pt idx="12">
                  <c:v>30.59525257115062</c:v>
                </c:pt>
                <c:pt idx="13">
                  <c:v>34.206026087765352</c:v>
                </c:pt>
                <c:pt idx="14">
                  <c:v>36.838076646460507</c:v>
                </c:pt>
                <c:pt idx="15">
                  <c:v>38.864138917793973</c:v>
                </c:pt>
                <c:pt idx="16">
                  <c:v>43.163999602724353</c:v>
                </c:pt>
                <c:pt idx="17">
                  <c:v>45.529812887700892</c:v>
                </c:pt>
                <c:pt idx="18">
                  <c:v>45.834895771190908</c:v>
                </c:pt>
                <c:pt idx="19">
                  <c:v>47.263415984497996</c:v>
                </c:pt>
                <c:pt idx="20">
                  <c:v>47.411118065534176</c:v>
                </c:pt>
                <c:pt idx="21">
                  <c:v>51.364534983668541</c:v>
                </c:pt>
                <c:pt idx="22">
                  <c:v>53.558944789674946</c:v>
                </c:pt>
                <c:pt idx="23">
                  <c:v>53.875223512794705</c:v>
                </c:pt>
                <c:pt idx="24">
                  <c:v>55.943694056826018</c:v>
                </c:pt>
                <c:pt idx="25">
                  <c:v>58.448576598507863</c:v>
                </c:pt>
                <c:pt idx="26">
                  <c:v>59.097901752111156</c:v>
                </c:pt>
                <c:pt idx="27">
                  <c:v>60.563328735114432</c:v>
                </c:pt>
                <c:pt idx="28">
                  <c:v>60.469698673262847</c:v>
                </c:pt>
                <c:pt idx="29">
                  <c:v>60.708258786212966</c:v>
                </c:pt>
                <c:pt idx="30">
                  <c:v>63.831737987431097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3DC0-4AB2-B53C-67FABB96485B}"/>
            </c:ext>
          </c:extLst>
        </c:ser>
        <c:ser>
          <c:idx val="1"/>
          <c:order val="1"/>
          <c:tx>
            <c:strRef>
              <c:f>cmparbin!$C$15:$D$15</c:f>
              <c:strCache>
                <c:ptCount val="2"/>
                <c:pt idx="0">
                  <c:v>intel17pe</c:v>
                </c:pt>
                <c:pt idx="1">
                  <c:v>cm13ena</c:v>
                </c:pt>
              </c:strCache>
            </c:strRef>
          </c:tx>
          <c:marker>
            <c:symbol val="square"/>
            <c:size val="4"/>
          </c:marker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cmparbin!$I$16:$AM$16</c:f>
              <c:numCache>
                <c:formatCode>General</c:formatCode>
                <c:ptCount val="31"/>
                <c:pt idx="0">
                  <c:v>1</c:v>
                </c:pt>
                <c:pt idx="1">
                  <c:v>2.071945254220112</c:v>
                </c:pt>
                <c:pt idx="2">
                  <c:v>4.1456176110884604</c:v>
                </c:pt>
                <c:pt idx="3">
                  <c:v>6.2327254310880154</c:v>
                </c:pt>
                <c:pt idx="4">
                  <c:v>8.2247412938076518</c:v>
                </c:pt>
                <c:pt idx="5">
                  <c:v>10.256950914269186</c:v>
                </c:pt>
                <c:pt idx="6">
                  <c:v>12.155887950423887</c:v>
                </c:pt>
                <c:pt idx="7">
                  <c:v>16.05560864543256</c:v>
                </c:pt>
                <c:pt idx="8">
                  <c:v>19.872341300859826</c:v>
                </c:pt>
                <c:pt idx="9">
                  <c:v>23.432757261536587</c:v>
                </c:pt>
                <c:pt idx="10">
                  <c:v>26.910326673584066</c:v>
                </c:pt>
                <c:pt idx="11">
                  <c:v>29.580183407584304</c:v>
                </c:pt>
                <c:pt idx="12">
                  <c:v>31.381576917142411</c:v>
                </c:pt>
                <c:pt idx="13">
                  <c:v>34.753363551334587</c:v>
                </c:pt>
                <c:pt idx="14">
                  <c:v>38.0493895234344</c:v>
                </c:pt>
                <c:pt idx="15">
                  <c:v>39.457762801858351</c:v>
                </c:pt>
                <c:pt idx="16">
                  <c:v>43.577698588118544</c:v>
                </c:pt>
                <c:pt idx="17">
                  <c:v>45.489064155385478</c:v>
                </c:pt>
                <c:pt idx="18">
                  <c:v>46.352825458514744</c:v>
                </c:pt>
                <c:pt idx="19">
                  <c:v>47.914395536267804</c:v>
                </c:pt>
                <c:pt idx="20">
                  <c:v>48.444188145622277</c:v>
                </c:pt>
                <c:pt idx="21">
                  <c:v>51.787024752408904</c:v>
                </c:pt>
                <c:pt idx="22">
                  <c:v>54.461221901204965</c:v>
                </c:pt>
                <c:pt idx="23">
                  <c:v>55.276878182754473</c:v>
                </c:pt>
                <c:pt idx="24">
                  <c:v>56.736103362208212</c:v>
                </c:pt>
                <c:pt idx="25">
                  <c:v>58.420705711607646</c:v>
                </c:pt>
                <c:pt idx="26">
                  <c:v>59.155838589186196</c:v>
                </c:pt>
                <c:pt idx="27">
                  <c:v>60.601198130665253</c:v>
                </c:pt>
                <c:pt idx="28">
                  <c:v>61.034795381675167</c:v>
                </c:pt>
                <c:pt idx="29">
                  <c:v>61.744763122153891</c:v>
                </c:pt>
                <c:pt idx="30">
                  <c:v>64.043089875536552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C524-48DC-9B57-C03F16868E86}"/>
            </c:ext>
          </c:extLst>
        </c:ser>
        <c:ser>
          <c:idx val="2"/>
          <c:order val="2"/>
          <c:tx>
            <c:strRef>
              <c:f>cmparbin!$C$18:$D$18</c:f>
              <c:strCache>
                <c:ptCount val="2"/>
                <c:pt idx="0">
                  <c:v>gnu720pe</c:v>
                </c:pt>
                <c:pt idx="1">
                  <c:v>cm13ena</c:v>
                </c:pt>
              </c:strCache>
            </c:strRef>
          </c:tx>
          <c:marker>
            <c:symbol val="triangle"/>
            <c:size val="4"/>
          </c:marker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cmparbin!$I$19:$AM$19</c:f>
              <c:numCache>
                <c:formatCode>General</c:formatCode>
                <c:ptCount val="31"/>
                <c:pt idx="0">
                  <c:v>1</c:v>
                </c:pt>
                <c:pt idx="1">
                  <c:v>2.0660269990933724</c:v>
                </c:pt>
                <c:pt idx="2">
                  <c:v>4.1806625350760696</c:v>
                </c:pt>
                <c:pt idx="3">
                  <c:v>6.2448595676974241</c:v>
                </c:pt>
                <c:pt idx="4">
                  <c:v>8.2996332824874148</c:v>
                </c:pt>
                <c:pt idx="5">
                  <c:v>10.374622897038817</c:v>
                </c:pt>
                <c:pt idx="6">
                  <c:v>12.373114963475233</c:v>
                </c:pt>
                <c:pt idx="7">
                  <c:v>16.084242772740694</c:v>
                </c:pt>
                <c:pt idx="8">
                  <c:v>20.171835799823278</c:v>
                </c:pt>
                <c:pt idx="9">
                  <c:v>23.852723396588985</c:v>
                </c:pt>
                <c:pt idx="10">
                  <c:v>27.585323082479082</c:v>
                </c:pt>
                <c:pt idx="11">
                  <c:v>29.307917358420955</c:v>
                </c:pt>
                <c:pt idx="12">
                  <c:v>31.232203656378996</c:v>
                </c:pt>
                <c:pt idx="13">
                  <c:v>34.686235383500282</c:v>
                </c:pt>
                <c:pt idx="14">
                  <c:v>38.205839633712301</c:v>
                </c:pt>
                <c:pt idx="15">
                  <c:v>39.542011368953403</c:v>
                </c:pt>
                <c:pt idx="16">
                  <c:v>44.483766379213783</c:v>
                </c:pt>
                <c:pt idx="17">
                  <c:v>46.516553848315944</c:v>
                </c:pt>
                <c:pt idx="18">
                  <c:v>46.982594244212855</c:v>
                </c:pt>
                <c:pt idx="19">
                  <c:v>48.669364423913422</c:v>
                </c:pt>
                <c:pt idx="20">
                  <c:v>49.457794795168724</c:v>
                </c:pt>
                <c:pt idx="21">
                  <c:v>52.969294268263383</c:v>
                </c:pt>
                <c:pt idx="22">
                  <c:v>55.498267406279254</c:v>
                </c:pt>
                <c:pt idx="23">
                  <c:v>56.669360821800538</c:v>
                </c:pt>
                <c:pt idx="24">
                  <c:v>58.456672112087354</c:v>
                </c:pt>
                <c:pt idx="25">
                  <c:v>60.507517823411121</c:v>
                </c:pt>
                <c:pt idx="26">
                  <c:v>61.646653008644904</c:v>
                </c:pt>
                <c:pt idx="27">
                  <c:v>63.885537130265547</c:v>
                </c:pt>
                <c:pt idx="28">
                  <c:v>63.697026797312219</c:v>
                </c:pt>
                <c:pt idx="29">
                  <c:v>65.100150787537103</c:v>
                </c:pt>
                <c:pt idx="30">
                  <c:v>66.465118808567581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C524-48DC-9B57-C03F16868E86}"/>
            </c:ext>
          </c:extLst>
        </c:ser>
        <c:ser>
          <c:idx val="0"/>
          <c:order val="3"/>
          <c:tx>
            <c:strRef>
              <c:f>cmparbin!$AP$12</c:f>
              <c:strCache>
                <c:ptCount val="1"/>
                <c:pt idx="0">
                  <c:v>ideal speedup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trendline>
            <c:trendlineType val="linear"/>
          </c:trendline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cmparbin!$I$2:$AM$2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16</c:v>
                </c:pt>
                <c:pt idx="8">
                  <c:v>20</c:v>
                </c:pt>
                <c:pt idx="9">
                  <c:v>24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36</c:v>
                </c:pt>
                <c:pt idx="14">
                  <c:v>40</c:v>
                </c:pt>
                <c:pt idx="15">
                  <c:v>42</c:v>
                </c:pt>
                <c:pt idx="16">
                  <c:v>48</c:v>
                </c:pt>
                <c:pt idx="17">
                  <c:v>50</c:v>
                </c:pt>
                <c:pt idx="18">
                  <c:v>52</c:v>
                </c:pt>
                <c:pt idx="19">
                  <c:v>54</c:v>
                </c:pt>
                <c:pt idx="20">
                  <c:v>55</c:v>
                </c:pt>
                <c:pt idx="21">
                  <c:v>60</c:v>
                </c:pt>
                <c:pt idx="22">
                  <c:v>64</c:v>
                </c:pt>
                <c:pt idx="23">
                  <c:v>66</c:v>
                </c:pt>
                <c:pt idx="24">
                  <c:v>70</c:v>
                </c:pt>
                <c:pt idx="25">
                  <c:v>72</c:v>
                </c:pt>
                <c:pt idx="26">
                  <c:v>76</c:v>
                </c:pt>
                <c:pt idx="27">
                  <c:v>78</c:v>
                </c:pt>
                <c:pt idx="28">
                  <c:v>80</c:v>
                </c:pt>
                <c:pt idx="29">
                  <c:v>82</c:v>
                </c:pt>
                <c:pt idx="30">
                  <c:v>83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3DC0-4AB2-B53C-67FABB96485B}"/>
            </c:ext>
          </c:extLst>
        </c:ser>
        <c:ser>
          <c:idx val="4"/>
          <c:order val="4"/>
          <c:tx>
            <c:strRef>
              <c:f>cmparbin!$C$24:$D$24</c:f>
              <c:strCache>
                <c:ptCount val="2"/>
                <c:pt idx="0">
                  <c:v>intel17pe</c:v>
                </c:pt>
                <c:pt idx="1">
                  <c:v>iconR02B05_ideal</c:v>
                </c:pt>
              </c:strCache>
            </c:strRef>
          </c:tx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cmparbin!$I$25:$AM$25</c:f>
              <c:numCache>
                <c:formatCode>General</c:formatCode>
                <c:ptCount val="31"/>
                <c:pt idx="0">
                  <c:v>1</c:v>
                </c:pt>
                <c:pt idx="1">
                  <c:v>1.924391695481307</c:v>
                </c:pt>
                <c:pt idx="2">
                  <c:v>3.853939390954447</c:v>
                </c:pt>
                <c:pt idx="3">
                  <c:v>5.8754186001111286</c:v>
                </c:pt>
                <c:pt idx="4">
                  <c:v>7.7417759089784806</c:v>
                </c:pt>
                <c:pt idx="5">
                  <c:v>9.542450184141849</c:v>
                </c:pt>
                <c:pt idx="6">
                  <c:v>11.683115099213163</c:v>
                </c:pt>
                <c:pt idx="7">
                  <c:v>15.367846341176014</c:v>
                </c:pt>
                <c:pt idx="8">
                  <c:v>19.079781527357849</c:v>
                </c:pt>
                <c:pt idx="9">
                  <c:v>23.349844831702072</c:v>
                </c:pt>
                <c:pt idx="10">
                  <c:v>27.764964695028929</c:v>
                </c:pt>
                <c:pt idx="11">
                  <c:v>29.551720231126538</c:v>
                </c:pt>
                <c:pt idx="12">
                  <c:v>30.864197530864189</c:v>
                </c:pt>
                <c:pt idx="13">
                  <c:v>34.88009271641257</c:v>
                </c:pt>
                <c:pt idx="14">
                  <c:v>38.649609799466525</c:v>
                </c:pt>
                <c:pt idx="15">
                  <c:v>40.418388429752035</c:v>
                </c:pt>
                <c:pt idx="16">
                  <c:v>45.682760231186883</c:v>
                </c:pt>
                <c:pt idx="17">
                  <c:v>49.309975423782184</c:v>
                </c:pt>
                <c:pt idx="18">
                  <c:v>49.3659706012239</c:v>
                </c:pt>
                <c:pt idx="19">
                  <c:v>48.455012694284477</c:v>
                </c:pt>
                <c:pt idx="20">
                  <c:v>49.748871511221296</c:v>
                </c:pt>
                <c:pt idx="21">
                  <c:v>57.642725598526724</c:v>
                </c:pt>
                <c:pt idx="22">
                  <c:v>49.133492402360922</c:v>
                </c:pt>
                <c:pt idx="23">
                  <c:v>57.083454916836878</c:v>
                </c:pt>
                <c:pt idx="24">
                  <c:v>59.773890459094005</c:v>
                </c:pt>
                <c:pt idx="25">
                  <c:v>52.211916994728789</c:v>
                </c:pt>
                <c:pt idx="26">
                  <c:v>49.796359933817016</c:v>
                </c:pt>
                <c:pt idx="27">
                  <c:v>50.696469063815996</c:v>
                </c:pt>
                <c:pt idx="28">
                  <c:v>71.762655906089478</c:v>
                </c:pt>
                <c:pt idx="29">
                  <c:v>45.592262424984</c:v>
                </c:pt>
                <c:pt idx="30">
                  <c:v>75.625785251763716</c:v>
                </c:pt>
              </c:numCache>
            </c:numRef>
          </c:yVal>
        </c:ser>
        <c:ser>
          <c:idx val="5"/>
          <c:order val="5"/>
          <c:tx>
            <c:strRef>
              <c:f>cmparbin!$C$28:$D$28</c:f>
              <c:strCache>
                <c:ptCount val="2"/>
                <c:pt idx="0">
                  <c:v>intel17pe</c:v>
                </c:pt>
                <c:pt idx="1">
                  <c:v>iconR02B06_ideal</c:v>
                </c:pt>
              </c:strCache>
            </c:strRef>
          </c:tx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cmparbin!$I$28:$AM$28</c:f>
              <c:numCache>
                <c:formatCode>General</c:formatCode>
                <c:ptCount val="31"/>
                <c:pt idx="0">
                  <c:v>1</c:v>
                </c:pt>
                <c:pt idx="1">
                  <c:v>1.9294447137394295</c:v>
                </c:pt>
                <c:pt idx="2">
                  <c:v>3.8671839777496984</c:v>
                </c:pt>
                <c:pt idx="3">
                  <c:v>5.7238131937330294</c:v>
                </c:pt>
                <c:pt idx="4">
                  <c:v>7.3220958472599538</c:v>
                </c:pt>
                <c:pt idx="5">
                  <c:v>9.248693961851524</c:v>
                </c:pt>
                <c:pt idx="6">
                  <c:v>11.017385169238556</c:v>
                </c:pt>
                <c:pt idx="7">
                  <c:v>14.39088825350316</c:v>
                </c:pt>
                <c:pt idx="8">
                  <c:v>17.121875790716658</c:v>
                </c:pt>
                <c:pt idx="9">
                  <c:v>21.967608123218991</c:v>
                </c:pt>
                <c:pt idx="10">
                  <c:v>24.004099168341806</c:v>
                </c:pt>
                <c:pt idx="11">
                  <c:v>25.267944568915443</c:v>
                </c:pt>
                <c:pt idx="12">
                  <c:v>26.681621029572828</c:v>
                </c:pt>
                <c:pt idx="13">
                  <c:v>26.10407201028719</c:v>
                </c:pt>
                <c:pt idx="14">
                  <c:v>30.436703483432456</c:v>
                </c:pt>
                <c:pt idx="15">
                  <c:v>29.193614879440094</c:v>
                </c:pt>
                <c:pt idx="16">
                  <c:v>37.484335569643576</c:v>
                </c:pt>
                <c:pt idx="17">
                  <c:v>36.752542168311159</c:v>
                </c:pt>
                <c:pt idx="18">
                  <c:v>39.911396552854036</c:v>
                </c:pt>
                <c:pt idx="19">
                  <c:v>44.859163229228045</c:v>
                </c:pt>
                <c:pt idx="20">
                  <c:v>41.758639605046596</c:v>
                </c:pt>
                <c:pt idx="21">
                  <c:v>49.420433336038322</c:v>
                </c:pt>
                <c:pt idx="22">
                  <c:v>46.774807987711192</c:v>
                </c:pt>
                <c:pt idx="23">
                  <c:v>42.668534996146583</c:v>
                </c:pt>
                <c:pt idx="24">
                  <c:v>55.964712369049813</c:v>
                </c:pt>
                <c:pt idx="25">
                  <c:v>50.763357506043178</c:v>
                </c:pt>
                <c:pt idx="26">
                  <c:v>52.778230349250393</c:v>
                </c:pt>
                <c:pt idx="27">
                  <c:v>49.980139515798101</c:v>
                </c:pt>
                <c:pt idx="28">
                  <c:v>42.312790940040301</c:v>
                </c:pt>
                <c:pt idx="29">
                  <c:v>42.957466318685171</c:v>
                </c:pt>
                <c:pt idx="30">
                  <c:v>62.823189601815542</c:v>
                </c:pt>
              </c:numCache>
            </c:numRef>
          </c:yVal>
        </c:ser>
        <c:axId val="257095168"/>
        <c:axId val="257097088"/>
        <c:extLst xmlns:c16r2="http://schemas.microsoft.com/office/drawing/2015/06/chart"/>
      </c:scatterChart>
      <c:valAx>
        <c:axId val="257095168"/>
        <c:scaling>
          <c:orientation val="minMax"/>
          <c:max val="1500"/>
          <c:min val="0"/>
        </c:scaling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cores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035983718528898"/>
              <c:y val="0.94425888798039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57097088"/>
        <c:crossesAt val="0"/>
        <c:crossBetween val="midCat"/>
      </c:valAx>
      <c:valAx>
        <c:axId val="257097088"/>
        <c:scaling>
          <c:orientation val="minMax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dirty="0" smtClean="0"/>
                  <a:t>speedup</a:t>
                </a:r>
                <a:endParaRPr lang="ru-RU" sz="1200" baseline="0" dirty="0"/>
              </a:p>
            </c:rich>
          </c:tx>
          <c:layout>
            <c:manualLayout>
              <c:xMode val="edge"/>
              <c:yMode val="edge"/>
              <c:x val="2.6597643233610632E-2"/>
              <c:y val="0.4727092612712173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57095168"/>
        <c:crossesAt val="0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9.8406156181583479E-2"/>
          <c:y val="7.9783056989853524E-2"/>
          <c:w val="0.87801619949478671"/>
          <c:h val="0.11597437160396784"/>
        </c:manualLayout>
      </c:layout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span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baseline="0" dirty="0" smtClean="0"/>
              <a:t>Number of calculated days per 1 hour of computer time</a:t>
            </a:r>
            <a:endParaRPr lang="en-US" dirty="0"/>
          </a:p>
        </c:rich>
      </c:tx>
      <c:layout>
        <c:manualLayout>
          <c:xMode val="edge"/>
          <c:yMode val="edge"/>
          <c:x val="0.15570745263339875"/>
          <c:y val="1.799712749430873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211897388248326"/>
          <c:y val="0.2670407112002755"/>
          <c:w val="0.76354822553224"/>
          <c:h val="0.6408322992964206"/>
        </c:manualLayout>
      </c:layout>
      <c:scatterChart>
        <c:scatterStyle val="lineMarker"/>
        <c:ser>
          <c:idx val="3"/>
          <c:order val="0"/>
          <c:tx>
            <c:strRef>
              <c:f>cmparbin!$C$13:$D$13</c:f>
              <c:strCache>
                <c:ptCount val="2"/>
                <c:pt idx="0">
                  <c:v>craype</c:v>
                </c:pt>
                <c:pt idx="1">
                  <c:v>cm13ena</c:v>
                </c:pt>
              </c:strCache>
            </c:strRef>
          </c:tx>
          <c:marker>
            <c:symbol val="square"/>
            <c:size val="4"/>
          </c:marker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cmparbin!$I$13:$AM$13</c:f>
              <c:numCache>
                <c:formatCode>General</c:formatCode>
                <c:ptCount val="31"/>
                <c:pt idx="0">
                  <c:v>0.50202903401246701</c:v>
                </c:pt>
                <c:pt idx="1">
                  <c:v>1.0336772032829582</c:v>
                </c:pt>
                <c:pt idx="2">
                  <c:v>2.0591219675139203</c:v>
                </c:pt>
                <c:pt idx="3">
                  <c:v>3.0690275445222142</c:v>
                </c:pt>
                <c:pt idx="4">
                  <c:v>4.0341588666702979</c:v>
                </c:pt>
                <c:pt idx="5">
                  <c:v>5.0206439115278894</c:v>
                </c:pt>
                <c:pt idx="6">
                  <c:v>6.0272162297306915</c:v>
                </c:pt>
                <c:pt idx="7">
                  <c:v>7.8631005078980447</c:v>
                </c:pt>
                <c:pt idx="8">
                  <c:v>9.6649225061144008</c:v>
                </c:pt>
                <c:pt idx="9">
                  <c:v>11.354478947692121</c:v>
                </c:pt>
                <c:pt idx="10">
                  <c:v>13.543168850711643</c:v>
                </c:pt>
                <c:pt idx="11">
                  <c:v>14.580299989672287</c:v>
                </c:pt>
                <c:pt idx="12">
                  <c:v>15.359705093662212</c:v>
                </c:pt>
                <c:pt idx="13">
                  <c:v>17.172418234246088</c:v>
                </c:pt>
                <c:pt idx="14">
                  <c:v>18.493784033699786</c:v>
                </c:pt>
                <c:pt idx="15">
                  <c:v>19.510926118626443</c:v>
                </c:pt>
                <c:pt idx="16">
                  <c:v>21.669581024670215</c:v>
                </c:pt>
                <c:pt idx="17">
                  <c:v>22.857287982780839</c:v>
                </c:pt>
                <c:pt idx="18">
                  <c:v>23.010448448073092</c:v>
                </c:pt>
                <c:pt idx="19">
                  <c:v>23.727607070826895</c:v>
                </c:pt>
                <c:pt idx="20">
                  <c:v>23.801757803891146</c:v>
                </c:pt>
                <c:pt idx="21">
                  <c:v>25.786487880350684</c:v>
                </c:pt>
                <c:pt idx="22">
                  <c:v>26.88814531548757</c:v>
                </c:pt>
                <c:pt idx="23">
                  <c:v>27.046926417334074</c:v>
                </c:pt>
                <c:pt idx="24">
                  <c:v>28.085358686437363</c:v>
                </c:pt>
                <c:pt idx="25">
                  <c:v>29.34288244915259</c:v>
                </c:pt>
                <c:pt idx="26">
                  <c:v>29.668862528776046</c:v>
                </c:pt>
                <c:pt idx="27">
                  <c:v>30.404549421468982</c:v>
                </c:pt>
                <c:pt idx="28">
                  <c:v>30.357544411963122</c:v>
                </c:pt>
                <c:pt idx="29">
                  <c:v>30.477308515021349</c:v>
                </c:pt>
                <c:pt idx="30">
                  <c:v>32.045385761166926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3DC0-4AB2-B53C-67FABB96485B}"/>
            </c:ext>
          </c:extLst>
        </c:ser>
        <c:ser>
          <c:idx val="1"/>
          <c:order val="1"/>
          <c:tx>
            <c:strRef>
              <c:f>cmparbin!$C$15:$D$15</c:f>
              <c:strCache>
                <c:ptCount val="2"/>
                <c:pt idx="0">
                  <c:v>intel17pe</c:v>
                </c:pt>
                <c:pt idx="1">
                  <c:v>cm13ena</c:v>
                </c:pt>
              </c:strCache>
            </c:strRef>
          </c:tx>
          <c:marker>
            <c:symbol val="square"/>
            <c:size val="4"/>
          </c:marker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cmparbin!$I$17:$AM$17</c:f>
              <c:numCache>
                <c:formatCode>General</c:formatCode>
                <c:ptCount val="31"/>
                <c:pt idx="0">
                  <c:v>0.46580282669857592</c:v>
                </c:pt>
                <c:pt idx="1">
                  <c:v>0.96511795618042773</c:v>
                </c:pt>
                <c:pt idx="2">
                  <c:v>1.9310404016564044</c:v>
                </c:pt>
                <c:pt idx="3">
                  <c:v>2.903221123836897</c:v>
                </c:pt>
                <c:pt idx="4">
                  <c:v>3.8311077435201066</c:v>
                </c:pt>
                <c:pt idx="5">
                  <c:v>4.7777167291751272</c:v>
                </c:pt>
                <c:pt idx="6">
                  <c:v>5.6622469683386001</c:v>
                </c:pt>
                <c:pt idx="7">
                  <c:v>7.4787478914085828</c:v>
                </c:pt>
                <c:pt idx="8">
                  <c:v>9.2565927510593724</c:v>
                </c:pt>
                <c:pt idx="9">
                  <c:v>10.915044569765335</c:v>
                </c:pt>
                <c:pt idx="10">
                  <c:v>12.534906231937549</c:v>
                </c:pt>
                <c:pt idx="11">
                  <c:v>13.778533045515085</c:v>
                </c:pt>
                <c:pt idx="12">
                  <c:v>14.61762723426372</c:v>
                </c:pt>
                <c:pt idx="13">
                  <c:v>16.188214979494926</c:v>
                </c:pt>
                <c:pt idx="14">
                  <c:v>17.72351319417092</c:v>
                </c:pt>
                <c:pt idx="15">
                  <c:v>18.379537448307552</c:v>
                </c:pt>
                <c:pt idx="16">
                  <c:v>20.298615183364145</c:v>
                </c:pt>
                <c:pt idx="17">
                  <c:v>21.188934667451441</c:v>
                </c:pt>
                <c:pt idx="18">
                  <c:v>21.591277124041891</c:v>
                </c:pt>
                <c:pt idx="19">
                  <c:v>22.318660880347167</c:v>
                </c:pt>
                <c:pt idx="20">
                  <c:v>22.565439775348498</c:v>
                </c:pt>
                <c:pt idx="21">
                  <c:v>24.122542515981163</c:v>
                </c:pt>
                <c:pt idx="22">
                  <c:v>25.368191107039674</c:v>
                </c:pt>
                <c:pt idx="23">
                  <c:v>25.748126108599863</c:v>
                </c:pt>
                <c:pt idx="24">
                  <c:v>26.42783732197914</c:v>
                </c:pt>
                <c:pt idx="25">
                  <c:v>27.212529858192482</c:v>
                </c:pt>
                <c:pt idx="26">
                  <c:v>27.554956830567626</c:v>
                </c:pt>
                <c:pt idx="27">
                  <c:v>28.228209390584304</c:v>
                </c:pt>
                <c:pt idx="28">
                  <c:v>28.430180215753477</c:v>
                </c:pt>
                <c:pt idx="29">
                  <c:v>28.760885196133259</c:v>
                </c:pt>
                <c:pt idx="30">
                  <c:v>29.831452294535872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6E82-4549-9C20-2F8D6F7B3B0D}"/>
            </c:ext>
          </c:extLst>
        </c:ser>
        <c:ser>
          <c:idx val="2"/>
          <c:order val="2"/>
          <c:tx>
            <c:strRef>
              <c:f>cmparbin!$C$20:$D$20</c:f>
              <c:strCache>
                <c:ptCount val="2"/>
                <c:pt idx="0">
                  <c:v>gnu720pe</c:v>
                </c:pt>
                <c:pt idx="1">
                  <c:v>cm13ena</c:v>
                </c:pt>
              </c:strCache>
            </c:strRef>
          </c:tx>
          <c:marker>
            <c:symbol val="triangle"/>
            <c:size val="4"/>
          </c:marker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cmparbin!$I$20:$AM$20</c:f>
              <c:numCache>
                <c:formatCode>General</c:formatCode>
                <c:ptCount val="31"/>
                <c:pt idx="0">
                  <c:v>0.45317728257529571</c:v>
                </c:pt>
                <c:pt idx="1">
                  <c:v>0.9362765011763271</c:v>
                </c:pt>
                <c:pt idx="2">
                  <c:v>1.8945812870101184</c:v>
                </c:pt>
                <c:pt idx="3">
                  <c:v>2.8300284889534542</c:v>
                </c:pt>
                <c:pt idx="4">
                  <c:v>3.7612052573291272</c:v>
                </c:pt>
                <c:pt idx="5">
                  <c:v>4.7015434122234927</c:v>
                </c:pt>
                <c:pt idx="6">
                  <c:v>5.6072146161394274</c:v>
                </c:pt>
                <c:pt idx="7">
                  <c:v>7.2890134320319779</c:v>
                </c:pt>
                <c:pt idx="8">
                  <c:v>9.1414177323189687</c:v>
                </c:pt>
                <c:pt idx="9">
                  <c:v>10.809512370886388</c:v>
                </c:pt>
                <c:pt idx="10">
                  <c:v>12.501041753479452</c:v>
                </c:pt>
                <c:pt idx="11">
                  <c:v>13.281682346430545</c:v>
                </c:pt>
                <c:pt idx="12">
                  <c:v>14.153725181836048</c:v>
                </c:pt>
                <c:pt idx="13">
                  <c:v>15.719013893861725</c:v>
                </c:pt>
                <c:pt idx="14">
                  <c:v>17.314018583713281</c:v>
                </c:pt>
                <c:pt idx="15">
                  <c:v>17.919541259743738</c:v>
                </c:pt>
                <c:pt idx="16">
                  <c:v>20.159032366446421</c:v>
                </c:pt>
                <c:pt idx="17">
                  <c:v>21.080245467747222</c:v>
                </c:pt>
                <c:pt idx="18">
                  <c:v>21.291444387930106</c:v>
                </c:pt>
                <c:pt idx="19">
                  <c:v>22.055850314295878</c:v>
                </c:pt>
                <c:pt idx="20">
                  <c:v>22.413149047441156</c:v>
                </c:pt>
                <c:pt idx="21">
                  <c:v>24.004480836422786</c:v>
                </c:pt>
                <c:pt idx="22">
                  <c:v>25.150554010814748</c:v>
                </c:pt>
                <c:pt idx="23">
                  <c:v>25.681266942502496</c:v>
                </c:pt>
                <c:pt idx="24">
                  <c:v>26.491235816150823</c:v>
                </c:pt>
                <c:pt idx="25">
                  <c:v>27.420632502589704</c:v>
                </c:pt>
                <c:pt idx="26">
                  <c:v>27.936862690319877</c:v>
                </c:pt>
                <c:pt idx="27">
                  <c:v>28.951474112556898</c:v>
                </c:pt>
                <c:pt idx="28">
                  <c:v>28.866045512131734</c:v>
                </c:pt>
                <c:pt idx="29">
                  <c:v>29.501909429138063</c:v>
                </c:pt>
                <c:pt idx="30">
                  <c:v>30.120481927710841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6E82-4549-9C20-2F8D6F7B3B0D}"/>
            </c:ext>
          </c:extLst>
        </c:ser>
        <c:ser>
          <c:idx val="4"/>
          <c:order val="3"/>
          <c:tx>
            <c:strRef>
              <c:f>cmparbin!$C$26:$D$26</c:f>
              <c:strCache>
                <c:ptCount val="2"/>
                <c:pt idx="0">
                  <c:v>intel17pe</c:v>
                </c:pt>
                <c:pt idx="1">
                  <c:v>iconR02B05_ideal</c:v>
                </c:pt>
              </c:strCache>
            </c:strRef>
          </c:tx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cmparbin!$I$26:$AM$26</c:f>
              <c:numCache>
                <c:formatCode>General</c:formatCode>
                <c:ptCount val="31"/>
                <c:pt idx="0">
                  <c:v>41.405750798722053</c:v>
                </c:pt>
                <c:pt idx="1">
                  <c:v>79.680882982229136</c:v>
                </c:pt>
                <c:pt idx="2">
                  <c:v>159.57525401523839</c:v>
                </c:pt>
                <c:pt idx="3">
                  <c:v>243.27611839437753</c:v>
                </c:pt>
                <c:pt idx="4">
                  <c:v>320.55404402671297</c:v>
                </c:pt>
                <c:pt idx="5">
                  <c:v>395.11231433379692</c:v>
                </c:pt>
                <c:pt idx="6">
                  <c:v>483.74815235080695</c:v>
                </c:pt>
                <c:pt idx="7">
                  <c:v>636.3172159157856</c:v>
                </c:pt>
                <c:pt idx="8">
                  <c:v>790.01267921583928</c:v>
                </c:pt>
                <c:pt idx="9">
                  <c:v>966.81785629028377</c:v>
                </c:pt>
                <c:pt idx="10">
                  <c:v>1149.6292090976829</c:v>
                </c:pt>
                <c:pt idx="11">
                  <c:v>1223.6111635635787</c:v>
                </c:pt>
                <c:pt idx="12">
                  <c:v>1277.9552715654959</c:v>
                </c:pt>
                <c:pt idx="13">
                  <c:v>1444.2364268520996</c:v>
                </c:pt>
                <c:pt idx="14">
                  <c:v>1600.316111824558</c:v>
                </c:pt>
                <c:pt idx="15">
                  <c:v>1673.553719008265</c:v>
                </c:pt>
                <c:pt idx="16">
                  <c:v>1891.5289859302943</c:v>
                </c:pt>
                <c:pt idx="17">
                  <c:v>2041.716554288236</c:v>
                </c:pt>
                <c:pt idx="18">
                  <c:v>2044.0350766513156</c:v>
                </c:pt>
                <c:pt idx="19">
                  <c:v>2006.3161805684558</c:v>
                </c:pt>
                <c:pt idx="20">
                  <c:v>2059.8893763112742</c:v>
                </c:pt>
                <c:pt idx="21">
                  <c:v>2386.7403314917115</c:v>
                </c:pt>
                <c:pt idx="22">
                  <c:v>2034.4091422830591</c:v>
                </c:pt>
                <c:pt idx="23">
                  <c:v>2363.5833090166311</c:v>
                </c:pt>
                <c:pt idx="24">
                  <c:v>2474.9828126193565</c:v>
                </c:pt>
                <c:pt idx="25">
                  <c:v>2161.8736238073011</c:v>
                </c:pt>
                <c:pt idx="26">
                  <c:v>2061.8556701030943</c:v>
                </c:pt>
                <c:pt idx="27">
                  <c:v>2099.125364431487</c:v>
                </c:pt>
                <c:pt idx="28">
                  <c:v>2971.3866471019792</c:v>
                </c:pt>
                <c:pt idx="29">
                  <c:v>1887.7818563188248</c:v>
                </c:pt>
                <c:pt idx="30">
                  <c:v>3131.3424180922011</c:v>
                </c:pt>
              </c:numCache>
            </c:numRef>
          </c:yVal>
        </c:ser>
        <c:ser>
          <c:idx val="5"/>
          <c:order val="4"/>
          <c:tx>
            <c:strRef>
              <c:f>cmparbin!$C$29:$D$29</c:f>
              <c:strCache>
                <c:ptCount val="2"/>
                <c:pt idx="0">
                  <c:v>intel17pe</c:v>
                </c:pt>
                <c:pt idx="1">
                  <c:v>iconR02B06_ideal</c:v>
                </c:pt>
              </c:strCache>
            </c:strRef>
          </c:tx>
          <c:xVal>
            <c:numRef>
              <c:f>cmparbin!$I$1:$AM$1</c:f>
              <c:numCache>
                <c:formatCode>General</c:formatCode>
                <c:ptCount val="31"/>
                <c:pt idx="0">
                  <c:v>18</c:v>
                </c:pt>
                <c:pt idx="1">
                  <c:v>36</c:v>
                </c:pt>
                <c:pt idx="2">
                  <c:v>72</c:v>
                </c:pt>
                <c:pt idx="3">
                  <c:v>108</c:v>
                </c:pt>
                <c:pt idx="4">
                  <c:v>144</c:v>
                </c:pt>
                <c:pt idx="5">
                  <c:v>180</c:v>
                </c:pt>
                <c:pt idx="6">
                  <c:v>216</c:v>
                </c:pt>
                <c:pt idx="7">
                  <c:v>288</c:v>
                </c:pt>
                <c:pt idx="8">
                  <c:v>360</c:v>
                </c:pt>
                <c:pt idx="9">
                  <c:v>432</c:v>
                </c:pt>
                <c:pt idx="10">
                  <c:v>504</c:v>
                </c:pt>
                <c:pt idx="11">
                  <c:v>540</c:v>
                </c:pt>
                <c:pt idx="12">
                  <c:v>576</c:v>
                </c:pt>
                <c:pt idx="13">
                  <c:v>648</c:v>
                </c:pt>
                <c:pt idx="14">
                  <c:v>720</c:v>
                </c:pt>
                <c:pt idx="15">
                  <c:v>756</c:v>
                </c:pt>
                <c:pt idx="16">
                  <c:v>864</c:v>
                </c:pt>
                <c:pt idx="17">
                  <c:v>900</c:v>
                </c:pt>
                <c:pt idx="18">
                  <c:v>936</c:v>
                </c:pt>
                <c:pt idx="19">
                  <c:v>972</c:v>
                </c:pt>
                <c:pt idx="20">
                  <c:v>990</c:v>
                </c:pt>
                <c:pt idx="21">
                  <c:v>1080</c:v>
                </c:pt>
                <c:pt idx="22">
                  <c:v>1152</c:v>
                </c:pt>
                <c:pt idx="23">
                  <c:v>1188</c:v>
                </c:pt>
                <c:pt idx="24">
                  <c:v>1260</c:v>
                </c:pt>
                <c:pt idx="25">
                  <c:v>1296</c:v>
                </c:pt>
                <c:pt idx="26">
                  <c:v>1368</c:v>
                </c:pt>
                <c:pt idx="27">
                  <c:v>1404</c:v>
                </c:pt>
                <c:pt idx="28">
                  <c:v>1440</c:v>
                </c:pt>
                <c:pt idx="29">
                  <c:v>1476</c:v>
                </c:pt>
                <c:pt idx="30">
                  <c:v>1494</c:v>
                </c:pt>
              </c:numCache>
            </c:numRef>
          </c:xVal>
          <c:yVal>
            <c:numRef>
              <c:f>cmparbin!$I$29:$AM$29</c:f>
              <c:numCache>
                <c:formatCode>General</c:formatCode>
                <c:ptCount val="31"/>
                <c:pt idx="0">
                  <c:v>5.9112523973412525</c:v>
                </c:pt>
                <c:pt idx="1">
                  <c:v>11.405434689629624</c:v>
                </c:pt>
                <c:pt idx="2">
                  <c:v>22.859900559432578</c:v>
                </c:pt>
                <c:pt idx="3">
                  <c:v>33.834904463387772</c:v>
                </c:pt>
                <c:pt idx="4">
                  <c:v>43.282756630677873</c:v>
                </c:pt>
                <c:pt idx="5">
                  <c:v>54.671364354270445</c:v>
                </c:pt>
                <c:pt idx="6">
                  <c:v>65.12654449409338</c:v>
                </c:pt>
                <c:pt idx="7">
                  <c:v>85.068172688390547</c:v>
                </c:pt>
                <c:pt idx="8">
                  <c:v>101.21172931485282</c:v>
                </c:pt>
                <c:pt idx="9">
                  <c:v>129.85607618223153</c:v>
                </c:pt>
                <c:pt idx="10">
                  <c:v>141.89428875487758</c:v>
                </c:pt>
                <c:pt idx="11">
                  <c:v>149.36519790888724</c:v>
                </c:pt>
                <c:pt idx="12">
                  <c:v>157.72179627601321</c:v>
                </c:pt>
                <c:pt idx="13">
                  <c:v>154.30775825117865</c:v>
                </c:pt>
                <c:pt idx="14">
                  <c:v>179.91903643360487</c:v>
                </c:pt>
                <c:pt idx="15">
                  <c:v>172.57082594314736</c:v>
                </c:pt>
                <c:pt idx="16">
                  <c:v>221.57936849879977</c:v>
                </c:pt>
                <c:pt idx="17">
                  <c:v>217.25355300081458</c:v>
                </c:pt>
                <c:pt idx="18">
                  <c:v>235.926338554296</c:v>
                </c:pt>
                <c:pt idx="19">
                  <c:v>265.17383618149677</c:v>
                </c:pt>
                <c:pt idx="20">
                  <c:v>246.84585847504115</c:v>
                </c:pt>
                <c:pt idx="21">
                  <c:v>292.13665503529961</c:v>
                </c:pt>
                <c:pt idx="22">
                  <c:v>276.49769585253438</c:v>
                </c:pt>
                <c:pt idx="23">
                  <c:v>252.22447978701044</c:v>
                </c:pt>
                <c:pt idx="24">
                  <c:v>330.82154015805901</c:v>
                </c:pt>
                <c:pt idx="25">
                  <c:v>300.07501875468847</c:v>
                </c:pt>
                <c:pt idx="26">
                  <c:v>311.98544067943516</c:v>
                </c:pt>
                <c:pt idx="27">
                  <c:v>295.44521953221169</c:v>
                </c:pt>
                <c:pt idx="28">
                  <c:v>250.12158688251242</c:v>
                </c:pt>
                <c:pt idx="29">
                  <c:v>253.93242576003391</c:v>
                </c:pt>
                <c:pt idx="30">
                  <c:v>371.3637301423563</c:v>
                </c:pt>
              </c:numCache>
            </c:numRef>
          </c:yVal>
        </c:ser>
        <c:axId val="237315200"/>
        <c:axId val="237317120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cmparbin!$AP$13</c15:sqref>
                        </c15:formulaRef>
                      </c:ext>
                    </c:extLst>
                    <c:strCache>
                      <c:ptCount val="1"/>
                      <c:pt idx="0">
                        <c:v>ideal day/hour</c:v>
                      </c:pt>
                    </c:strCache>
                  </c:strRef>
                </c:tx>
                <c:spPr>
                  <a:ln w="19050">
                    <a:solidFill>
                      <a:schemeClr val="tx1"/>
                    </a:solidFill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cmparbin!$I$1:$AM$1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18</c:v>
                      </c:pt>
                      <c:pt idx="1">
                        <c:v>36</c:v>
                      </c:pt>
                      <c:pt idx="2">
                        <c:v>72</c:v>
                      </c:pt>
                      <c:pt idx="3">
                        <c:v>108</c:v>
                      </c:pt>
                      <c:pt idx="4">
                        <c:v>144</c:v>
                      </c:pt>
                      <c:pt idx="5">
                        <c:v>180</c:v>
                      </c:pt>
                      <c:pt idx="6">
                        <c:v>216</c:v>
                      </c:pt>
                      <c:pt idx="7">
                        <c:v>288</c:v>
                      </c:pt>
                      <c:pt idx="8">
                        <c:v>360</c:v>
                      </c:pt>
                      <c:pt idx="9">
                        <c:v>432</c:v>
                      </c:pt>
                      <c:pt idx="10">
                        <c:v>504</c:v>
                      </c:pt>
                      <c:pt idx="11">
                        <c:v>540</c:v>
                      </c:pt>
                      <c:pt idx="12">
                        <c:v>576</c:v>
                      </c:pt>
                      <c:pt idx="13">
                        <c:v>648</c:v>
                      </c:pt>
                      <c:pt idx="14">
                        <c:v>720</c:v>
                      </c:pt>
                      <c:pt idx="15">
                        <c:v>756</c:v>
                      </c:pt>
                      <c:pt idx="16">
                        <c:v>864</c:v>
                      </c:pt>
                      <c:pt idx="17">
                        <c:v>900</c:v>
                      </c:pt>
                      <c:pt idx="18">
                        <c:v>936</c:v>
                      </c:pt>
                      <c:pt idx="19">
                        <c:v>972</c:v>
                      </c:pt>
                      <c:pt idx="20">
                        <c:v>990</c:v>
                      </c:pt>
                      <c:pt idx="21">
                        <c:v>1080</c:v>
                      </c:pt>
                      <c:pt idx="22">
                        <c:v>1152</c:v>
                      </c:pt>
                      <c:pt idx="23">
                        <c:v>1188</c:v>
                      </c:pt>
                      <c:pt idx="24">
                        <c:v>1260</c:v>
                      </c:pt>
                      <c:pt idx="25">
                        <c:v>1296</c:v>
                      </c:pt>
                      <c:pt idx="26">
                        <c:v>1368</c:v>
                      </c:pt>
                      <c:pt idx="27">
                        <c:v>1404</c:v>
                      </c:pt>
                      <c:pt idx="28">
                        <c:v>1440</c:v>
                      </c:pt>
                      <c:pt idx="29">
                        <c:v>1476</c:v>
                      </c:pt>
                      <c:pt idx="30">
                        <c:v>1494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cmparbin!$I$14:$AM$14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0.50202903401246701</c:v>
                      </c:pt>
                      <c:pt idx="1">
                        <c:v>1.004058068024934</c:v>
                      </c:pt>
                      <c:pt idx="2">
                        <c:v>2.0081161360498681</c:v>
                      </c:pt>
                      <c:pt idx="3">
                        <c:v>3.0121742040748023</c:v>
                      </c:pt>
                      <c:pt idx="4">
                        <c:v>4.0162322720997361</c:v>
                      </c:pt>
                      <c:pt idx="5">
                        <c:v>5.0202903401246699</c:v>
                      </c:pt>
                      <c:pt idx="6">
                        <c:v>6.0243484081496046</c:v>
                      </c:pt>
                      <c:pt idx="7">
                        <c:v>8.0324645441994722</c:v>
                      </c:pt>
                      <c:pt idx="8">
                        <c:v>10.04058068024934</c:v>
                      </c:pt>
                      <c:pt idx="9">
                        <c:v>12.048696816299209</c:v>
                      </c:pt>
                      <c:pt idx="10">
                        <c:v>14.056812952349077</c:v>
                      </c:pt>
                      <c:pt idx="11">
                        <c:v>15.060871020374011</c:v>
                      </c:pt>
                      <c:pt idx="12">
                        <c:v>16.064929088398944</c:v>
                      </c:pt>
                      <c:pt idx="13">
                        <c:v>18.073045224448812</c:v>
                      </c:pt>
                      <c:pt idx="14">
                        <c:v>20.08116136049868</c:v>
                      </c:pt>
                      <c:pt idx="15">
                        <c:v>21.085219428523615</c:v>
                      </c:pt>
                      <c:pt idx="16">
                        <c:v>24.097393632598418</c:v>
                      </c:pt>
                      <c:pt idx="17">
                        <c:v>25.10145170062335</c:v>
                      </c:pt>
                      <c:pt idx="18">
                        <c:v>26.105509768648286</c:v>
                      </c:pt>
                      <c:pt idx="19">
                        <c:v>27.109567836673218</c:v>
                      </c:pt>
                      <c:pt idx="20">
                        <c:v>27.611596870685684</c:v>
                      </c:pt>
                      <c:pt idx="21">
                        <c:v>30.121742040748021</c:v>
                      </c:pt>
                      <c:pt idx="22">
                        <c:v>32.129858176797889</c:v>
                      </c:pt>
                      <c:pt idx="23">
                        <c:v>33.133916244822821</c:v>
                      </c:pt>
                      <c:pt idx="24">
                        <c:v>35.142032380872692</c:v>
                      </c:pt>
                      <c:pt idx="25">
                        <c:v>36.146090448897624</c:v>
                      </c:pt>
                      <c:pt idx="26">
                        <c:v>38.154206584947495</c:v>
                      </c:pt>
                      <c:pt idx="27">
                        <c:v>39.158264652972427</c:v>
                      </c:pt>
                      <c:pt idx="28">
                        <c:v>40.162322720997359</c:v>
                      </c:pt>
                      <c:pt idx="29">
                        <c:v>41.166380789022298</c:v>
                      </c:pt>
                      <c:pt idx="30">
                        <c:v>41.668409823034764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3DC0-4AB2-B53C-67FABB96485B}"/>
                  </c:ext>
                </c:extLst>
              </c15:ser>
            </c15:filteredScatterSeries>
          </c:ext>
        </c:extLst>
      </c:scatterChart>
      <c:valAx>
        <c:axId val="237315200"/>
        <c:scaling>
          <c:orientation val="minMax"/>
          <c:max val="1500"/>
          <c:min val="0"/>
        </c:scaling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cores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3949519099056409"/>
              <c:y val="0.944320428542056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37317120"/>
        <c:crossesAt val="0"/>
        <c:crossBetween val="midCat"/>
      </c:valAx>
      <c:valAx>
        <c:axId val="237317120"/>
        <c:scaling>
          <c:orientation val="minMax"/>
          <c:max val="3200"/>
          <c:min val="0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aseline="0" dirty="0" smtClean="0"/>
                  <a:t>Days</a:t>
                </a:r>
                <a:endParaRPr lang="ru-RU" sz="1000" baseline="0" dirty="0"/>
              </a:p>
            </c:rich>
          </c:tx>
          <c:layout>
            <c:manualLayout>
              <c:xMode val="edge"/>
              <c:yMode val="edge"/>
              <c:x val="3.3400872204519712E-2"/>
              <c:y val="0.53362754849715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37315200"/>
        <c:crossesAt val="0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0764988651771863E-2"/>
          <c:y val="0.11992846961451316"/>
          <c:w val="0.8404797880341629"/>
          <c:h val="0.12407245106158435"/>
        </c:manualLayout>
      </c:layout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span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E5F41-E2BE-4944-B743-7DB49D6AC4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22F66-6A68-4557-9EA2-7011D18CFDD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 smtClean="0"/>
            <a:t>First test simulation</a:t>
          </a:r>
          <a:endParaRPr lang="en-US" sz="2400" dirty="0"/>
        </a:p>
      </dgm:t>
    </dgm:pt>
    <dgm:pt modelId="{0DFA0DF7-C3B1-4D3D-9AF9-33DA88C92B6C}" type="parTrans" cxnId="{96ADA103-4A46-4887-93E4-140EBEF45ADF}">
      <dgm:prSet/>
      <dgm:spPr/>
      <dgm:t>
        <a:bodyPr/>
        <a:lstStyle/>
        <a:p>
          <a:endParaRPr lang="en-US"/>
        </a:p>
      </dgm:t>
    </dgm:pt>
    <dgm:pt modelId="{FC01B80E-5BC5-4D5A-A6E6-3E5FD11E0C58}" type="sibTrans" cxnId="{96ADA103-4A46-4887-93E4-140EBEF45ADF}">
      <dgm:prSet/>
      <dgm:spPr/>
      <dgm:t>
        <a:bodyPr/>
        <a:lstStyle/>
        <a:p>
          <a:endParaRPr lang="en-US"/>
        </a:p>
      </dgm:t>
    </dgm:pt>
    <dgm:pt modelId="{257488DD-1A73-4901-BEEA-E36A75892E1F}">
      <dgm:prSet phldrT="[Text]"/>
      <dgm:spPr>
        <a:solidFill>
          <a:srgbClr val="92D050"/>
        </a:solidFill>
      </dgm:spPr>
      <dgm:t>
        <a:bodyPr/>
        <a:lstStyle/>
        <a:p>
          <a:r>
            <a:rPr lang="de-DE" altLang="de-DE" dirty="0" smtClean="0"/>
            <a:t>EU-CORDEX </a:t>
          </a:r>
          <a:r>
            <a:rPr lang="de-DE" altLang="de-DE" dirty="0" err="1" smtClean="0"/>
            <a:t>domain</a:t>
          </a:r>
          <a:endParaRPr lang="en-US" dirty="0"/>
        </a:p>
      </dgm:t>
    </dgm:pt>
    <dgm:pt modelId="{904D3B4F-CCD2-47A5-A7F0-D6E8A6A09AA3}" type="parTrans" cxnId="{7234B6A3-93ED-4CF0-BEB7-A3ED7513949D}">
      <dgm:prSet/>
      <dgm:spPr/>
      <dgm:t>
        <a:bodyPr/>
        <a:lstStyle/>
        <a:p>
          <a:endParaRPr lang="en-US"/>
        </a:p>
      </dgm:t>
    </dgm:pt>
    <dgm:pt modelId="{2624E073-87AF-4F72-A0B9-389098D409E5}" type="sibTrans" cxnId="{7234B6A3-93ED-4CF0-BEB7-A3ED7513949D}">
      <dgm:prSet/>
      <dgm:spPr/>
      <dgm:t>
        <a:bodyPr/>
        <a:lstStyle/>
        <a:p>
          <a:endParaRPr lang="en-US"/>
        </a:p>
      </dgm:t>
    </dgm:pt>
    <dgm:pt modelId="{8BB779AE-7EEC-455E-9875-649DFEC2A828}">
      <dgm:prSet phldrT="[Text]" custT="1"/>
      <dgm:spPr/>
      <dgm:t>
        <a:bodyPr/>
        <a:lstStyle/>
        <a:p>
          <a:r>
            <a:rPr lang="en-US" sz="2400" dirty="0" smtClean="0"/>
            <a:t>Reanalysis run</a:t>
          </a:r>
          <a:endParaRPr lang="en-US" sz="2400" dirty="0"/>
        </a:p>
      </dgm:t>
    </dgm:pt>
    <dgm:pt modelId="{BF569B2A-7981-4717-BC20-0851011FD717}" type="parTrans" cxnId="{525E1F6D-DCB0-48EB-82DC-7AC3FCE8CE4F}">
      <dgm:prSet/>
      <dgm:spPr/>
      <dgm:t>
        <a:bodyPr/>
        <a:lstStyle/>
        <a:p>
          <a:endParaRPr lang="en-US"/>
        </a:p>
      </dgm:t>
    </dgm:pt>
    <dgm:pt modelId="{DC8C8A07-DC96-4B26-8310-429167961D1E}" type="sibTrans" cxnId="{525E1F6D-DCB0-48EB-82DC-7AC3FCE8CE4F}">
      <dgm:prSet/>
      <dgm:spPr/>
      <dgm:t>
        <a:bodyPr/>
        <a:lstStyle/>
        <a:p>
          <a:endParaRPr lang="en-US"/>
        </a:p>
      </dgm:t>
    </dgm:pt>
    <dgm:pt modelId="{5CF44BA1-9C17-4C53-981E-021EB080069F}">
      <dgm:prSet phldrT="[Text]"/>
      <dgm:spPr/>
      <dgm:t>
        <a:bodyPr/>
        <a:lstStyle/>
        <a:p>
          <a:r>
            <a:rPr lang="de-DE" altLang="de-DE" dirty="0" smtClean="0"/>
            <a:t>EU-CORDEX </a:t>
          </a:r>
          <a:r>
            <a:rPr lang="de-DE" altLang="de-DE" dirty="0" err="1" smtClean="0"/>
            <a:t>domain</a:t>
          </a:r>
          <a:endParaRPr lang="en-US" dirty="0"/>
        </a:p>
      </dgm:t>
    </dgm:pt>
    <dgm:pt modelId="{AA6336BF-FA57-4A2E-8753-BCE5535CC3AA}" type="parTrans" cxnId="{CD6AA4BB-CDF6-4551-974C-BD8A7CF243EF}">
      <dgm:prSet/>
      <dgm:spPr/>
      <dgm:t>
        <a:bodyPr/>
        <a:lstStyle/>
        <a:p>
          <a:endParaRPr lang="en-US"/>
        </a:p>
      </dgm:t>
    </dgm:pt>
    <dgm:pt modelId="{A17C6E54-7612-44B2-9E54-EC2B505C5764}" type="sibTrans" cxnId="{CD6AA4BB-CDF6-4551-974C-BD8A7CF243EF}">
      <dgm:prSet/>
      <dgm:spPr/>
      <dgm:t>
        <a:bodyPr/>
        <a:lstStyle/>
        <a:p>
          <a:endParaRPr lang="en-US"/>
        </a:p>
      </dgm:t>
    </dgm:pt>
    <dgm:pt modelId="{6F2C8EA7-FB69-4B08-AF17-3FA9332C24FD}">
      <dgm:prSet phldrT="[Text]" custT="1"/>
      <dgm:spPr/>
      <dgm:t>
        <a:bodyPr/>
        <a:lstStyle/>
        <a:p>
          <a:r>
            <a:rPr lang="en-US" sz="2400" dirty="0" smtClean="0"/>
            <a:t>RCP run</a:t>
          </a:r>
          <a:endParaRPr lang="en-US" sz="2400" dirty="0"/>
        </a:p>
      </dgm:t>
    </dgm:pt>
    <dgm:pt modelId="{27BCCEE4-3471-4B5F-87F3-BE0BF0A6215E}" type="parTrans" cxnId="{13CF4C57-1DC8-4E94-AA5F-39D57611559D}">
      <dgm:prSet/>
      <dgm:spPr/>
      <dgm:t>
        <a:bodyPr/>
        <a:lstStyle/>
        <a:p>
          <a:endParaRPr lang="en-US"/>
        </a:p>
      </dgm:t>
    </dgm:pt>
    <dgm:pt modelId="{CD9B1DD4-3581-4DA3-BEE9-560E362CC58C}" type="sibTrans" cxnId="{13CF4C57-1DC8-4E94-AA5F-39D57611559D}">
      <dgm:prSet/>
      <dgm:spPr/>
      <dgm:t>
        <a:bodyPr/>
        <a:lstStyle/>
        <a:p>
          <a:endParaRPr lang="en-US"/>
        </a:p>
      </dgm:t>
    </dgm:pt>
    <dgm:pt modelId="{8112139F-F7F1-4230-946A-BB54FB32A113}">
      <dgm:prSet phldrT="[Text]"/>
      <dgm:spPr/>
      <dgm:t>
        <a:bodyPr/>
        <a:lstStyle/>
        <a:p>
          <a:r>
            <a:rPr lang="de-DE" altLang="de-DE" dirty="0" smtClean="0"/>
            <a:t>EU-CORDEX </a:t>
          </a:r>
          <a:r>
            <a:rPr lang="de-DE" altLang="de-DE" dirty="0" err="1" smtClean="0"/>
            <a:t>domain</a:t>
          </a:r>
          <a:endParaRPr lang="en-US" dirty="0"/>
        </a:p>
      </dgm:t>
    </dgm:pt>
    <dgm:pt modelId="{B04869B7-AE02-4581-82D1-1C6EFCBF8686}" type="parTrans" cxnId="{6C2E26B8-84BA-4766-B447-FCEF33B88A00}">
      <dgm:prSet/>
      <dgm:spPr/>
      <dgm:t>
        <a:bodyPr/>
        <a:lstStyle/>
        <a:p>
          <a:endParaRPr lang="en-US"/>
        </a:p>
      </dgm:t>
    </dgm:pt>
    <dgm:pt modelId="{BD9A394C-E621-4E82-A75A-FB60466929B7}" type="sibTrans" cxnId="{6C2E26B8-84BA-4766-B447-FCEF33B88A00}">
      <dgm:prSet/>
      <dgm:spPr/>
      <dgm:t>
        <a:bodyPr/>
        <a:lstStyle/>
        <a:p>
          <a:endParaRPr lang="en-US"/>
        </a:p>
      </dgm:t>
    </dgm:pt>
    <dgm:pt modelId="{1DA130C1-D80B-4B49-9A25-48A7814C0015}">
      <dgm:prSet/>
      <dgm:spPr>
        <a:solidFill>
          <a:srgbClr val="92D050"/>
        </a:solidFill>
      </dgm:spPr>
      <dgm:t>
        <a:bodyPr/>
        <a:lstStyle/>
        <a:p>
          <a:r>
            <a:rPr lang="de-DE" altLang="de-DE" dirty="0" smtClean="0"/>
            <a:t>R02B06 (~40km)</a:t>
          </a:r>
        </a:p>
      </dgm:t>
    </dgm:pt>
    <dgm:pt modelId="{F5C4089C-D283-4F00-A1BF-989595E97D26}" type="parTrans" cxnId="{C5A4DA92-4556-48BB-B162-7C36928F0E6A}">
      <dgm:prSet/>
      <dgm:spPr/>
      <dgm:t>
        <a:bodyPr/>
        <a:lstStyle/>
        <a:p>
          <a:endParaRPr lang="en-US"/>
        </a:p>
      </dgm:t>
    </dgm:pt>
    <dgm:pt modelId="{74338692-B15F-45FA-913B-64782EEBE73A}" type="sibTrans" cxnId="{C5A4DA92-4556-48BB-B162-7C36928F0E6A}">
      <dgm:prSet/>
      <dgm:spPr/>
      <dgm:t>
        <a:bodyPr/>
        <a:lstStyle/>
        <a:p>
          <a:endParaRPr lang="en-US"/>
        </a:p>
      </dgm:t>
    </dgm:pt>
    <dgm:pt modelId="{A5E37C6C-35E1-41E0-BA1A-8C2572AA1349}">
      <dgm:prSet/>
      <dgm:spPr>
        <a:solidFill>
          <a:srgbClr val="92D050"/>
        </a:solidFill>
      </dgm:spPr>
      <dgm:t>
        <a:bodyPr/>
        <a:lstStyle/>
        <a:p>
          <a:r>
            <a:rPr lang="de-DE" altLang="de-DE" dirty="0" smtClean="0"/>
            <a:t>ERA-Interim </a:t>
          </a:r>
          <a:r>
            <a:rPr lang="de-DE" altLang="de-DE" dirty="0" err="1" smtClean="0"/>
            <a:t>as</a:t>
          </a:r>
          <a:r>
            <a:rPr lang="de-DE" altLang="de-DE" dirty="0" smtClean="0"/>
            <a:t> </a:t>
          </a:r>
          <a:r>
            <a:rPr lang="de-DE" altLang="de-DE" dirty="0" err="1" smtClean="0"/>
            <a:t>intial</a:t>
          </a:r>
          <a:r>
            <a:rPr lang="de-DE" altLang="de-DE" dirty="0" smtClean="0"/>
            <a:t>, lateral </a:t>
          </a:r>
          <a:r>
            <a:rPr lang="de-DE" altLang="de-DE" dirty="0" err="1" smtClean="0"/>
            <a:t>and</a:t>
          </a:r>
          <a:r>
            <a:rPr lang="de-DE" altLang="de-DE" dirty="0" smtClean="0"/>
            <a:t> </a:t>
          </a:r>
          <a:r>
            <a:rPr lang="de-DE" altLang="de-DE" dirty="0" err="1" smtClean="0"/>
            <a:t>lower</a:t>
          </a:r>
          <a:r>
            <a:rPr lang="de-DE" altLang="de-DE" dirty="0" smtClean="0"/>
            <a:t> </a:t>
          </a:r>
          <a:r>
            <a:rPr lang="de-DE" altLang="de-DE" dirty="0" err="1" smtClean="0"/>
            <a:t>boundary</a:t>
          </a:r>
          <a:r>
            <a:rPr lang="de-DE" altLang="de-DE" dirty="0" smtClean="0"/>
            <a:t> </a:t>
          </a:r>
          <a:r>
            <a:rPr lang="de-DE" altLang="de-DE" dirty="0" err="1" smtClean="0"/>
            <a:t>data</a:t>
          </a:r>
          <a:endParaRPr lang="de-DE" altLang="de-DE" dirty="0" smtClean="0"/>
        </a:p>
      </dgm:t>
    </dgm:pt>
    <dgm:pt modelId="{36037D22-0BE5-4190-98DB-F585BFDE3726}" type="parTrans" cxnId="{AE6484D4-EB0C-4AE6-B299-D4D196E29DAA}">
      <dgm:prSet/>
      <dgm:spPr/>
      <dgm:t>
        <a:bodyPr/>
        <a:lstStyle/>
        <a:p>
          <a:endParaRPr lang="en-US"/>
        </a:p>
      </dgm:t>
    </dgm:pt>
    <dgm:pt modelId="{651037E4-FBC1-46E9-844C-59294B59695A}" type="sibTrans" cxnId="{AE6484D4-EB0C-4AE6-B299-D4D196E29DAA}">
      <dgm:prSet/>
      <dgm:spPr/>
      <dgm:t>
        <a:bodyPr/>
        <a:lstStyle/>
        <a:p>
          <a:endParaRPr lang="en-US"/>
        </a:p>
      </dgm:t>
    </dgm:pt>
    <dgm:pt modelId="{1B41105A-2D13-466C-AC8C-83D31B08D095}">
      <dgm:prSet/>
      <dgm:spPr>
        <a:solidFill>
          <a:srgbClr val="92D050"/>
        </a:solidFill>
      </dgm:spPr>
      <dgm:t>
        <a:bodyPr/>
        <a:lstStyle/>
        <a:p>
          <a:r>
            <a:rPr lang="de-DE" altLang="de-DE" dirty="0" err="1" smtClean="0"/>
            <a:t>Period</a:t>
          </a:r>
          <a:r>
            <a:rPr lang="de-DE" altLang="de-DE" dirty="0" smtClean="0"/>
            <a:t>: 1979-1991</a:t>
          </a:r>
        </a:p>
      </dgm:t>
    </dgm:pt>
    <dgm:pt modelId="{4932AD8C-4876-4B8B-BAE2-ABAEBFD1E2A3}" type="parTrans" cxnId="{5D473B00-B58E-4000-8578-A60D35E3E5D4}">
      <dgm:prSet/>
      <dgm:spPr/>
      <dgm:t>
        <a:bodyPr/>
        <a:lstStyle/>
        <a:p>
          <a:endParaRPr lang="en-US"/>
        </a:p>
      </dgm:t>
    </dgm:pt>
    <dgm:pt modelId="{EF439BF0-20C1-4F42-9BDF-6A00C8872C27}" type="sibTrans" cxnId="{5D473B00-B58E-4000-8578-A60D35E3E5D4}">
      <dgm:prSet/>
      <dgm:spPr/>
      <dgm:t>
        <a:bodyPr/>
        <a:lstStyle/>
        <a:p>
          <a:endParaRPr lang="en-US"/>
        </a:p>
      </dgm:t>
    </dgm:pt>
    <dgm:pt modelId="{3A22281A-D2A1-400A-B7B1-22452BD9A6C0}">
      <dgm:prSet/>
      <dgm:spPr/>
      <dgm:t>
        <a:bodyPr/>
        <a:lstStyle/>
        <a:p>
          <a:r>
            <a:rPr lang="de-DE" altLang="de-DE" dirty="0" smtClean="0"/>
            <a:t>R02B08 (~10km)</a:t>
          </a:r>
        </a:p>
      </dgm:t>
    </dgm:pt>
    <dgm:pt modelId="{4B0EA787-FD69-43C9-A9B3-53365CD6C33F}" type="parTrans" cxnId="{A29EF4D3-C48D-48E0-B391-FD0EF4F0955A}">
      <dgm:prSet/>
      <dgm:spPr/>
      <dgm:t>
        <a:bodyPr/>
        <a:lstStyle/>
        <a:p>
          <a:endParaRPr lang="en-US"/>
        </a:p>
      </dgm:t>
    </dgm:pt>
    <dgm:pt modelId="{E66CC012-C800-4D62-97F8-4A07885A3F15}" type="sibTrans" cxnId="{A29EF4D3-C48D-48E0-B391-FD0EF4F0955A}">
      <dgm:prSet/>
      <dgm:spPr/>
      <dgm:t>
        <a:bodyPr/>
        <a:lstStyle/>
        <a:p>
          <a:endParaRPr lang="en-US"/>
        </a:p>
      </dgm:t>
    </dgm:pt>
    <dgm:pt modelId="{8D340DF2-15CE-4E0B-8625-6B9D48EBD683}">
      <dgm:prSet/>
      <dgm:spPr/>
      <dgm:t>
        <a:bodyPr/>
        <a:lstStyle/>
        <a:p>
          <a:r>
            <a:rPr lang="de-DE" altLang="de-DE" dirty="0" smtClean="0"/>
            <a:t>ERA-Interim </a:t>
          </a:r>
          <a:r>
            <a:rPr lang="de-DE" altLang="de-DE" dirty="0" err="1" smtClean="0"/>
            <a:t>as</a:t>
          </a:r>
          <a:r>
            <a:rPr lang="de-DE" altLang="de-DE" dirty="0" smtClean="0"/>
            <a:t> </a:t>
          </a:r>
          <a:r>
            <a:rPr lang="de-DE" altLang="de-DE" dirty="0" err="1" smtClean="0"/>
            <a:t>intial</a:t>
          </a:r>
          <a:r>
            <a:rPr lang="de-DE" altLang="de-DE" dirty="0" smtClean="0"/>
            <a:t>, lateral </a:t>
          </a:r>
          <a:r>
            <a:rPr lang="de-DE" altLang="de-DE" dirty="0" err="1" smtClean="0"/>
            <a:t>and</a:t>
          </a:r>
          <a:r>
            <a:rPr lang="de-DE" altLang="de-DE" dirty="0" smtClean="0"/>
            <a:t> </a:t>
          </a:r>
          <a:r>
            <a:rPr lang="de-DE" altLang="de-DE" dirty="0" err="1" smtClean="0"/>
            <a:t>lower</a:t>
          </a:r>
          <a:r>
            <a:rPr lang="de-DE" altLang="de-DE" dirty="0" smtClean="0"/>
            <a:t> </a:t>
          </a:r>
          <a:r>
            <a:rPr lang="de-DE" altLang="de-DE" dirty="0" err="1" smtClean="0"/>
            <a:t>boundary</a:t>
          </a:r>
          <a:r>
            <a:rPr lang="de-DE" altLang="de-DE" dirty="0" smtClean="0"/>
            <a:t> </a:t>
          </a:r>
          <a:r>
            <a:rPr lang="de-DE" altLang="de-DE" dirty="0" err="1" smtClean="0"/>
            <a:t>data</a:t>
          </a:r>
          <a:endParaRPr lang="de-DE" altLang="de-DE" dirty="0" smtClean="0"/>
        </a:p>
      </dgm:t>
    </dgm:pt>
    <dgm:pt modelId="{8CE5506E-0C18-4D36-9E18-03710B847507}" type="parTrans" cxnId="{03F85D52-938F-4AF4-A150-441F3E5FF8D6}">
      <dgm:prSet/>
      <dgm:spPr/>
      <dgm:t>
        <a:bodyPr/>
        <a:lstStyle/>
        <a:p>
          <a:endParaRPr lang="en-US"/>
        </a:p>
      </dgm:t>
    </dgm:pt>
    <dgm:pt modelId="{00749824-7334-4D3A-B087-CE1135330CA6}" type="sibTrans" cxnId="{03F85D52-938F-4AF4-A150-441F3E5FF8D6}">
      <dgm:prSet/>
      <dgm:spPr/>
      <dgm:t>
        <a:bodyPr/>
        <a:lstStyle/>
        <a:p>
          <a:endParaRPr lang="en-US"/>
        </a:p>
      </dgm:t>
    </dgm:pt>
    <dgm:pt modelId="{15D28095-DBFA-4230-A675-152B6EC8F3DB}">
      <dgm:prSet/>
      <dgm:spPr/>
      <dgm:t>
        <a:bodyPr/>
        <a:lstStyle/>
        <a:p>
          <a:r>
            <a:rPr lang="de-DE" altLang="de-DE" dirty="0" err="1" smtClean="0"/>
            <a:t>Period</a:t>
          </a:r>
          <a:r>
            <a:rPr lang="de-DE" altLang="de-DE" dirty="0" smtClean="0"/>
            <a:t>: ERA-Interim </a:t>
          </a:r>
          <a:r>
            <a:rPr lang="de-DE" altLang="de-DE" dirty="0" err="1" smtClean="0"/>
            <a:t>period</a:t>
          </a:r>
          <a:r>
            <a:rPr lang="de-DE" altLang="de-DE" dirty="0" smtClean="0"/>
            <a:t> 1979-2016</a:t>
          </a:r>
        </a:p>
      </dgm:t>
    </dgm:pt>
    <dgm:pt modelId="{9E656BE3-F8B5-455A-9EF0-3B9798694B16}" type="parTrans" cxnId="{5AD667DD-A8CD-4CD0-A314-6A5DF7811939}">
      <dgm:prSet/>
      <dgm:spPr/>
      <dgm:t>
        <a:bodyPr/>
        <a:lstStyle/>
        <a:p>
          <a:endParaRPr lang="en-US"/>
        </a:p>
      </dgm:t>
    </dgm:pt>
    <dgm:pt modelId="{CC00AE44-BBBA-4A35-850D-49F652BAF69B}" type="sibTrans" cxnId="{5AD667DD-A8CD-4CD0-A314-6A5DF7811939}">
      <dgm:prSet/>
      <dgm:spPr/>
      <dgm:t>
        <a:bodyPr/>
        <a:lstStyle/>
        <a:p>
          <a:endParaRPr lang="en-US"/>
        </a:p>
      </dgm:t>
    </dgm:pt>
    <dgm:pt modelId="{6704E2FA-E292-4CB7-9D0D-763BD7AADED8}">
      <dgm:prSet/>
      <dgm:spPr/>
      <dgm:t>
        <a:bodyPr/>
        <a:lstStyle/>
        <a:p>
          <a:r>
            <a:rPr lang="de-DE" altLang="de-DE" dirty="0" smtClean="0"/>
            <a:t>R02B06 (~40km)</a:t>
          </a:r>
        </a:p>
      </dgm:t>
    </dgm:pt>
    <dgm:pt modelId="{2A6EE2F5-4B27-4991-B5B8-26D2A3049E14}" type="parTrans" cxnId="{7A275E59-F3B1-458E-973E-39EBBDA7500C}">
      <dgm:prSet/>
      <dgm:spPr/>
      <dgm:t>
        <a:bodyPr/>
        <a:lstStyle/>
        <a:p>
          <a:endParaRPr lang="en-US"/>
        </a:p>
      </dgm:t>
    </dgm:pt>
    <dgm:pt modelId="{5705F69E-9005-43BD-9F85-6D40871006F8}" type="sibTrans" cxnId="{7A275E59-F3B1-458E-973E-39EBBDA7500C}">
      <dgm:prSet/>
      <dgm:spPr/>
      <dgm:t>
        <a:bodyPr/>
        <a:lstStyle/>
        <a:p>
          <a:endParaRPr lang="en-US"/>
        </a:p>
      </dgm:t>
    </dgm:pt>
    <dgm:pt modelId="{C3CCAEA4-8AC3-4B91-83A8-2685CABE55DA}">
      <dgm:prSet/>
      <dgm:spPr/>
      <dgm:t>
        <a:bodyPr/>
        <a:lstStyle/>
        <a:p>
          <a:r>
            <a:rPr lang="de-DE" altLang="de-DE" dirty="0" smtClean="0"/>
            <a:t>MPI-ESM </a:t>
          </a:r>
          <a:r>
            <a:rPr lang="de-DE" altLang="de-DE" dirty="0" err="1" smtClean="0"/>
            <a:t>as</a:t>
          </a:r>
          <a:r>
            <a:rPr lang="de-DE" altLang="de-DE" dirty="0" smtClean="0"/>
            <a:t> </a:t>
          </a:r>
          <a:r>
            <a:rPr lang="de-DE" altLang="de-DE" dirty="0" err="1" smtClean="0"/>
            <a:t>intial</a:t>
          </a:r>
          <a:r>
            <a:rPr lang="de-DE" altLang="de-DE" dirty="0" smtClean="0"/>
            <a:t>, lateral </a:t>
          </a:r>
          <a:r>
            <a:rPr lang="de-DE" altLang="de-DE" dirty="0" err="1" smtClean="0"/>
            <a:t>and</a:t>
          </a:r>
          <a:r>
            <a:rPr lang="de-DE" altLang="de-DE" dirty="0" smtClean="0"/>
            <a:t> </a:t>
          </a:r>
          <a:r>
            <a:rPr lang="de-DE" altLang="de-DE" dirty="0" err="1" smtClean="0"/>
            <a:t>lower</a:t>
          </a:r>
          <a:r>
            <a:rPr lang="de-DE" altLang="de-DE" dirty="0" smtClean="0"/>
            <a:t> </a:t>
          </a:r>
          <a:r>
            <a:rPr lang="de-DE" altLang="de-DE" dirty="0" err="1" smtClean="0"/>
            <a:t>boundary</a:t>
          </a:r>
          <a:r>
            <a:rPr lang="de-DE" altLang="de-DE" dirty="0" smtClean="0"/>
            <a:t> </a:t>
          </a:r>
          <a:r>
            <a:rPr lang="de-DE" altLang="de-DE" dirty="0" err="1" smtClean="0"/>
            <a:t>data</a:t>
          </a:r>
          <a:endParaRPr lang="de-DE" altLang="de-DE" dirty="0" smtClean="0"/>
        </a:p>
      </dgm:t>
    </dgm:pt>
    <dgm:pt modelId="{48AF4D5C-1529-4786-A854-C9580B179BD5}" type="parTrans" cxnId="{B885AD77-7C81-48A2-8424-731AF83A4E9C}">
      <dgm:prSet/>
      <dgm:spPr/>
      <dgm:t>
        <a:bodyPr/>
        <a:lstStyle/>
        <a:p>
          <a:endParaRPr lang="en-US"/>
        </a:p>
      </dgm:t>
    </dgm:pt>
    <dgm:pt modelId="{775A0F88-CC75-464A-BB57-FAA036576116}" type="sibTrans" cxnId="{B885AD77-7C81-48A2-8424-731AF83A4E9C}">
      <dgm:prSet/>
      <dgm:spPr/>
      <dgm:t>
        <a:bodyPr/>
        <a:lstStyle/>
        <a:p>
          <a:endParaRPr lang="en-US"/>
        </a:p>
      </dgm:t>
    </dgm:pt>
    <dgm:pt modelId="{0F5B8872-3D70-4159-909F-A5FB3B4B3E51}">
      <dgm:prSet/>
      <dgm:spPr/>
      <dgm:t>
        <a:bodyPr/>
        <a:lstStyle/>
        <a:p>
          <a:r>
            <a:rPr lang="de-DE" altLang="de-DE" dirty="0" err="1" smtClean="0"/>
            <a:t>Period</a:t>
          </a:r>
          <a:r>
            <a:rPr lang="de-DE" altLang="de-DE" dirty="0" smtClean="0"/>
            <a:t>:</a:t>
          </a:r>
        </a:p>
      </dgm:t>
    </dgm:pt>
    <dgm:pt modelId="{1A549A61-A555-47F3-AD41-383541E807EB}" type="parTrans" cxnId="{E7B13254-5C0D-4B45-A2A2-77C153F4A72A}">
      <dgm:prSet/>
      <dgm:spPr/>
      <dgm:t>
        <a:bodyPr/>
        <a:lstStyle/>
        <a:p>
          <a:endParaRPr lang="en-US"/>
        </a:p>
      </dgm:t>
    </dgm:pt>
    <dgm:pt modelId="{3CA655A8-77F6-48A5-8846-EFDBD1615AF9}" type="sibTrans" cxnId="{E7B13254-5C0D-4B45-A2A2-77C153F4A72A}">
      <dgm:prSet/>
      <dgm:spPr/>
      <dgm:t>
        <a:bodyPr/>
        <a:lstStyle/>
        <a:p>
          <a:endParaRPr lang="en-US"/>
        </a:p>
      </dgm:t>
    </dgm:pt>
    <dgm:pt modelId="{5FD6D785-0794-420C-81DC-64202D745233}" type="pres">
      <dgm:prSet presAssocID="{729E5F41-E2BE-4944-B743-7DB49D6AC4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344EAC-7D69-432D-A7B8-2E31D57BFC37}" type="pres">
      <dgm:prSet presAssocID="{A1322F66-6A68-4557-9EA2-7011D18CFDDC}" presName="linNode" presStyleCnt="0"/>
      <dgm:spPr/>
    </dgm:pt>
    <dgm:pt modelId="{CC89BFEE-B165-4475-B786-713D9D4E7B4F}" type="pres">
      <dgm:prSet presAssocID="{A1322F66-6A68-4557-9EA2-7011D18CFDDC}" presName="parentText" presStyleLbl="node1" presStyleIdx="0" presStyleCnt="3" custScaleX="694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CB0C5-B37E-464A-A85B-8929E177E801}" type="pres">
      <dgm:prSet presAssocID="{A1322F66-6A68-4557-9EA2-7011D18CFD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BD2FD-7B6C-4CFB-8404-F2D1C3243A40}" type="pres">
      <dgm:prSet presAssocID="{FC01B80E-5BC5-4D5A-A6E6-3E5FD11E0C58}" presName="sp" presStyleCnt="0"/>
      <dgm:spPr/>
    </dgm:pt>
    <dgm:pt modelId="{6CA30819-E24E-46E6-AAC6-562EC16F8C9D}" type="pres">
      <dgm:prSet presAssocID="{8BB779AE-7EEC-455E-9875-649DFEC2A828}" presName="linNode" presStyleCnt="0"/>
      <dgm:spPr/>
    </dgm:pt>
    <dgm:pt modelId="{46679E43-0FD9-4CF7-98D5-13A7EA4B4111}" type="pres">
      <dgm:prSet presAssocID="{8BB779AE-7EEC-455E-9875-649DFEC2A828}" presName="parentText" presStyleLbl="node1" presStyleIdx="1" presStyleCnt="3" custScaleX="694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EDC9E-7C47-43A2-A673-8D4FBFD4866B}" type="pres">
      <dgm:prSet presAssocID="{8BB779AE-7EEC-455E-9875-649DFEC2A82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A3334-A709-4282-BCD0-7B22F3CAF70B}" type="pres">
      <dgm:prSet presAssocID="{DC8C8A07-DC96-4B26-8310-429167961D1E}" presName="sp" presStyleCnt="0"/>
      <dgm:spPr/>
    </dgm:pt>
    <dgm:pt modelId="{489C17F8-5496-474A-BBEC-21414D4630B8}" type="pres">
      <dgm:prSet presAssocID="{6F2C8EA7-FB69-4B08-AF17-3FA9332C24FD}" presName="linNode" presStyleCnt="0"/>
      <dgm:spPr/>
    </dgm:pt>
    <dgm:pt modelId="{3F54FD12-47E1-4837-A18F-50CF8037D361}" type="pres">
      <dgm:prSet presAssocID="{6F2C8EA7-FB69-4B08-AF17-3FA9332C24FD}" presName="parentText" presStyleLbl="node1" presStyleIdx="2" presStyleCnt="3" custScaleX="694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9B013-C2FD-4236-9940-2BF470FCF25A}" type="pres">
      <dgm:prSet presAssocID="{6F2C8EA7-FB69-4B08-AF17-3FA9332C24F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6AA4BB-CDF6-4551-974C-BD8A7CF243EF}" srcId="{8BB779AE-7EEC-455E-9875-649DFEC2A828}" destId="{5CF44BA1-9C17-4C53-981E-021EB080069F}" srcOrd="0" destOrd="0" parTransId="{AA6336BF-FA57-4A2E-8753-BCE5535CC3AA}" sibTransId="{A17C6E54-7612-44B2-9E54-EC2B505C5764}"/>
    <dgm:cxn modelId="{03F85D52-938F-4AF4-A150-441F3E5FF8D6}" srcId="{8BB779AE-7EEC-455E-9875-649DFEC2A828}" destId="{8D340DF2-15CE-4E0B-8625-6B9D48EBD683}" srcOrd="2" destOrd="0" parTransId="{8CE5506E-0C18-4D36-9E18-03710B847507}" sibTransId="{00749824-7334-4D3A-B087-CE1135330CA6}"/>
    <dgm:cxn modelId="{66F9FD63-F804-4914-B703-B58CA31CAEAF}" type="presOf" srcId="{1B41105A-2D13-466C-AC8C-83D31B08D095}" destId="{228CB0C5-B37E-464A-A85B-8929E177E801}" srcOrd="0" destOrd="3" presId="urn:microsoft.com/office/officeart/2005/8/layout/vList5"/>
    <dgm:cxn modelId="{C5A4DA92-4556-48BB-B162-7C36928F0E6A}" srcId="{A1322F66-6A68-4557-9EA2-7011D18CFDDC}" destId="{1DA130C1-D80B-4B49-9A25-48A7814C0015}" srcOrd="1" destOrd="0" parTransId="{F5C4089C-D283-4F00-A1BF-989595E97D26}" sibTransId="{74338692-B15F-45FA-913B-64782EEBE73A}"/>
    <dgm:cxn modelId="{7A275E59-F3B1-458E-973E-39EBBDA7500C}" srcId="{6F2C8EA7-FB69-4B08-AF17-3FA9332C24FD}" destId="{6704E2FA-E292-4CB7-9D0D-763BD7AADED8}" srcOrd="1" destOrd="0" parTransId="{2A6EE2F5-4B27-4991-B5B8-26D2A3049E14}" sibTransId="{5705F69E-9005-43BD-9F85-6D40871006F8}"/>
    <dgm:cxn modelId="{178ED6FF-9A44-4798-A8B5-48EF2C223D9F}" type="presOf" srcId="{15D28095-DBFA-4230-A675-152B6EC8F3DB}" destId="{75BEDC9E-7C47-43A2-A673-8D4FBFD4866B}" srcOrd="0" destOrd="3" presId="urn:microsoft.com/office/officeart/2005/8/layout/vList5"/>
    <dgm:cxn modelId="{712AF97A-1B78-43A4-BAB0-D5146E4D0271}" type="presOf" srcId="{3A22281A-D2A1-400A-B7B1-22452BD9A6C0}" destId="{75BEDC9E-7C47-43A2-A673-8D4FBFD4866B}" srcOrd="0" destOrd="1" presId="urn:microsoft.com/office/officeart/2005/8/layout/vList5"/>
    <dgm:cxn modelId="{2DCE8271-3054-45AC-A699-0F72CA342D72}" type="presOf" srcId="{0F5B8872-3D70-4159-909F-A5FB3B4B3E51}" destId="{2979B013-C2FD-4236-9940-2BF470FCF25A}" srcOrd="0" destOrd="3" presId="urn:microsoft.com/office/officeart/2005/8/layout/vList5"/>
    <dgm:cxn modelId="{525E1F6D-DCB0-48EB-82DC-7AC3FCE8CE4F}" srcId="{729E5F41-E2BE-4944-B743-7DB49D6AC4DC}" destId="{8BB779AE-7EEC-455E-9875-649DFEC2A828}" srcOrd="1" destOrd="0" parTransId="{BF569B2A-7981-4717-BC20-0851011FD717}" sibTransId="{DC8C8A07-DC96-4B26-8310-429167961D1E}"/>
    <dgm:cxn modelId="{6E4EDE75-2224-441C-B9D0-C8297A749E67}" type="presOf" srcId="{6F2C8EA7-FB69-4B08-AF17-3FA9332C24FD}" destId="{3F54FD12-47E1-4837-A18F-50CF8037D361}" srcOrd="0" destOrd="0" presId="urn:microsoft.com/office/officeart/2005/8/layout/vList5"/>
    <dgm:cxn modelId="{12FD16EB-8ECD-42AD-A66B-3CFB9EAAD873}" type="presOf" srcId="{6704E2FA-E292-4CB7-9D0D-763BD7AADED8}" destId="{2979B013-C2FD-4236-9940-2BF470FCF25A}" srcOrd="0" destOrd="1" presId="urn:microsoft.com/office/officeart/2005/8/layout/vList5"/>
    <dgm:cxn modelId="{E7B13254-5C0D-4B45-A2A2-77C153F4A72A}" srcId="{6F2C8EA7-FB69-4B08-AF17-3FA9332C24FD}" destId="{0F5B8872-3D70-4159-909F-A5FB3B4B3E51}" srcOrd="3" destOrd="0" parTransId="{1A549A61-A555-47F3-AD41-383541E807EB}" sibTransId="{3CA655A8-77F6-48A5-8846-EFDBD1615AF9}"/>
    <dgm:cxn modelId="{082D2EB0-BF7C-43F0-BCD4-C7D8E7B1BB4B}" type="presOf" srcId="{A1322F66-6A68-4557-9EA2-7011D18CFDDC}" destId="{CC89BFEE-B165-4475-B786-713D9D4E7B4F}" srcOrd="0" destOrd="0" presId="urn:microsoft.com/office/officeart/2005/8/layout/vList5"/>
    <dgm:cxn modelId="{10D0E71F-C30B-4B14-BD0D-DC63BDE272BA}" type="presOf" srcId="{C3CCAEA4-8AC3-4B91-83A8-2685CABE55DA}" destId="{2979B013-C2FD-4236-9940-2BF470FCF25A}" srcOrd="0" destOrd="2" presId="urn:microsoft.com/office/officeart/2005/8/layout/vList5"/>
    <dgm:cxn modelId="{96ADA103-4A46-4887-93E4-140EBEF45ADF}" srcId="{729E5F41-E2BE-4944-B743-7DB49D6AC4DC}" destId="{A1322F66-6A68-4557-9EA2-7011D18CFDDC}" srcOrd="0" destOrd="0" parTransId="{0DFA0DF7-C3B1-4D3D-9AF9-33DA88C92B6C}" sibTransId="{FC01B80E-5BC5-4D5A-A6E6-3E5FD11E0C58}"/>
    <dgm:cxn modelId="{B885AD77-7C81-48A2-8424-731AF83A4E9C}" srcId="{6F2C8EA7-FB69-4B08-AF17-3FA9332C24FD}" destId="{C3CCAEA4-8AC3-4B91-83A8-2685CABE55DA}" srcOrd="2" destOrd="0" parTransId="{48AF4D5C-1529-4786-A854-C9580B179BD5}" sibTransId="{775A0F88-CC75-464A-BB57-FAA036576116}"/>
    <dgm:cxn modelId="{AE6484D4-EB0C-4AE6-B299-D4D196E29DAA}" srcId="{A1322F66-6A68-4557-9EA2-7011D18CFDDC}" destId="{A5E37C6C-35E1-41E0-BA1A-8C2572AA1349}" srcOrd="2" destOrd="0" parTransId="{36037D22-0BE5-4190-98DB-F585BFDE3726}" sibTransId="{651037E4-FBC1-46E9-844C-59294B59695A}"/>
    <dgm:cxn modelId="{5D473B00-B58E-4000-8578-A60D35E3E5D4}" srcId="{A1322F66-6A68-4557-9EA2-7011D18CFDDC}" destId="{1B41105A-2D13-466C-AC8C-83D31B08D095}" srcOrd="3" destOrd="0" parTransId="{4932AD8C-4876-4B8B-BAE2-ABAEBFD1E2A3}" sibTransId="{EF439BF0-20C1-4F42-9BDF-6A00C8872C27}"/>
    <dgm:cxn modelId="{A29EF4D3-C48D-48E0-B391-FD0EF4F0955A}" srcId="{8BB779AE-7EEC-455E-9875-649DFEC2A828}" destId="{3A22281A-D2A1-400A-B7B1-22452BD9A6C0}" srcOrd="1" destOrd="0" parTransId="{4B0EA787-FD69-43C9-A9B3-53365CD6C33F}" sibTransId="{E66CC012-C800-4D62-97F8-4A07885A3F15}"/>
    <dgm:cxn modelId="{B7ACE49B-7E9A-46B5-A971-FA1D2059613A}" type="presOf" srcId="{A5E37C6C-35E1-41E0-BA1A-8C2572AA1349}" destId="{228CB0C5-B37E-464A-A85B-8929E177E801}" srcOrd="0" destOrd="2" presId="urn:microsoft.com/office/officeart/2005/8/layout/vList5"/>
    <dgm:cxn modelId="{271CF85E-BC74-475B-9EC2-DD2E875747B6}" type="presOf" srcId="{257488DD-1A73-4901-BEEA-E36A75892E1F}" destId="{228CB0C5-B37E-464A-A85B-8929E177E801}" srcOrd="0" destOrd="0" presId="urn:microsoft.com/office/officeart/2005/8/layout/vList5"/>
    <dgm:cxn modelId="{7234B6A3-93ED-4CF0-BEB7-A3ED7513949D}" srcId="{A1322F66-6A68-4557-9EA2-7011D18CFDDC}" destId="{257488DD-1A73-4901-BEEA-E36A75892E1F}" srcOrd="0" destOrd="0" parTransId="{904D3B4F-CCD2-47A5-A7F0-D6E8A6A09AA3}" sibTransId="{2624E073-87AF-4F72-A0B9-389098D409E5}"/>
    <dgm:cxn modelId="{5DA45C54-C4C1-4CF5-827A-C9AB477FF2AE}" type="presOf" srcId="{8BB779AE-7EEC-455E-9875-649DFEC2A828}" destId="{46679E43-0FD9-4CF7-98D5-13A7EA4B4111}" srcOrd="0" destOrd="0" presId="urn:microsoft.com/office/officeart/2005/8/layout/vList5"/>
    <dgm:cxn modelId="{8975BC90-64B2-46B7-98B2-A982EC3975BF}" type="presOf" srcId="{5CF44BA1-9C17-4C53-981E-021EB080069F}" destId="{75BEDC9E-7C47-43A2-A673-8D4FBFD4866B}" srcOrd="0" destOrd="0" presId="urn:microsoft.com/office/officeart/2005/8/layout/vList5"/>
    <dgm:cxn modelId="{AF94C73E-56D7-4635-A81A-D7114495B811}" type="presOf" srcId="{729E5F41-E2BE-4944-B743-7DB49D6AC4DC}" destId="{5FD6D785-0794-420C-81DC-64202D745233}" srcOrd="0" destOrd="0" presId="urn:microsoft.com/office/officeart/2005/8/layout/vList5"/>
    <dgm:cxn modelId="{D66CBD95-0AFB-46A2-BFEF-57465C995127}" type="presOf" srcId="{1DA130C1-D80B-4B49-9A25-48A7814C0015}" destId="{228CB0C5-B37E-464A-A85B-8929E177E801}" srcOrd="0" destOrd="1" presId="urn:microsoft.com/office/officeart/2005/8/layout/vList5"/>
    <dgm:cxn modelId="{FE930C52-4307-416E-AD4B-229A712187D5}" type="presOf" srcId="{8D340DF2-15CE-4E0B-8625-6B9D48EBD683}" destId="{75BEDC9E-7C47-43A2-A673-8D4FBFD4866B}" srcOrd="0" destOrd="2" presId="urn:microsoft.com/office/officeart/2005/8/layout/vList5"/>
    <dgm:cxn modelId="{40E8EE0F-DEF6-4D86-87AB-7DF528228B52}" type="presOf" srcId="{8112139F-F7F1-4230-946A-BB54FB32A113}" destId="{2979B013-C2FD-4236-9940-2BF470FCF25A}" srcOrd="0" destOrd="0" presId="urn:microsoft.com/office/officeart/2005/8/layout/vList5"/>
    <dgm:cxn modelId="{5AD667DD-A8CD-4CD0-A314-6A5DF7811939}" srcId="{8BB779AE-7EEC-455E-9875-649DFEC2A828}" destId="{15D28095-DBFA-4230-A675-152B6EC8F3DB}" srcOrd="3" destOrd="0" parTransId="{9E656BE3-F8B5-455A-9EF0-3B9798694B16}" sibTransId="{CC00AE44-BBBA-4A35-850D-49F652BAF69B}"/>
    <dgm:cxn modelId="{13CF4C57-1DC8-4E94-AA5F-39D57611559D}" srcId="{729E5F41-E2BE-4944-B743-7DB49D6AC4DC}" destId="{6F2C8EA7-FB69-4B08-AF17-3FA9332C24FD}" srcOrd="2" destOrd="0" parTransId="{27BCCEE4-3471-4B5F-87F3-BE0BF0A6215E}" sibTransId="{CD9B1DD4-3581-4DA3-BEE9-560E362CC58C}"/>
    <dgm:cxn modelId="{6C2E26B8-84BA-4766-B447-FCEF33B88A00}" srcId="{6F2C8EA7-FB69-4B08-AF17-3FA9332C24FD}" destId="{8112139F-F7F1-4230-946A-BB54FB32A113}" srcOrd="0" destOrd="0" parTransId="{B04869B7-AE02-4581-82D1-1C6EFCBF8686}" sibTransId="{BD9A394C-E621-4E82-A75A-FB60466929B7}"/>
    <dgm:cxn modelId="{386672ED-E457-44ED-ACAA-7216C161DF35}" type="presParOf" srcId="{5FD6D785-0794-420C-81DC-64202D745233}" destId="{95344EAC-7D69-432D-A7B8-2E31D57BFC37}" srcOrd="0" destOrd="0" presId="urn:microsoft.com/office/officeart/2005/8/layout/vList5"/>
    <dgm:cxn modelId="{FC680329-80F3-4F2D-B776-EF344F6ECBAC}" type="presParOf" srcId="{95344EAC-7D69-432D-A7B8-2E31D57BFC37}" destId="{CC89BFEE-B165-4475-B786-713D9D4E7B4F}" srcOrd="0" destOrd="0" presId="urn:microsoft.com/office/officeart/2005/8/layout/vList5"/>
    <dgm:cxn modelId="{6D85EAB5-52C8-4096-ADB7-B737DDACC7BC}" type="presParOf" srcId="{95344EAC-7D69-432D-A7B8-2E31D57BFC37}" destId="{228CB0C5-B37E-464A-A85B-8929E177E801}" srcOrd="1" destOrd="0" presId="urn:microsoft.com/office/officeart/2005/8/layout/vList5"/>
    <dgm:cxn modelId="{ECBB6BC6-46B0-4AFD-955D-540F039AF548}" type="presParOf" srcId="{5FD6D785-0794-420C-81DC-64202D745233}" destId="{3FBBD2FD-7B6C-4CFB-8404-F2D1C3243A40}" srcOrd="1" destOrd="0" presId="urn:microsoft.com/office/officeart/2005/8/layout/vList5"/>
    <dgm:cxn modelId="{6D92BDCD-3182-4CFC-B0A9-65D12B037FAF}" type="presParOf" srcId="{5FD6D785-0794-420C-81DC-64202D745233}" destId="{6CA30819-E24E-46E6-AAC6-562EC16F8C9D}" srcOrd="2" destOrd="0" presId="urn:microsoft.com/office/officeart/2005/8/layout/vList5"/>
    <dgm:cxn modelId="{FAB862C5-5AA1-4B6A-BE81-295C08BA035B}" type="presParOf" srcId="{6CA30819-E24E-46E6-AAC6-562EC16F8C9D}" destId="{46679E43-0FD9-4CF7-98D5-13A7EA4B4111}" srcOrd="0" destOrd="0" presId="urn:microsoft.com/office/officeart/2005/8/layout/vList5"/>
    <dgm:cxn modelId="{F5730F21-B9A0-4BBB-A389-3A3DAAA04E7D}" type="presParOf" srcId="{6CA30819-E24E-46E6-AAC6-562EC16F8C9D}" destId="{75BEDC9E-7C47-43A2-A673-8D4FBFD4866B}" srcOrd="1" destOrd="0" presId="urn:microsoft.com/office/officeart/2005/8/layout/vList5"/>
    <dgm:cxn modelId="{E9D0DEC1-4C9F-4B6F-832A-63053CA14458}" type="presParOf" srcId="{5FD6D785-0794-420C-81DC-64202D745233}" destId="{B22A3334-A709-4282-BCD0-7B22F3CAF70B}" srcOrd="3" destOrd="0" presId="urn:microsoft.com/office/officeart/2005/8/layout/vList5"/>
    <dgm:cxn modelId="{41E40193-E298-48F6-9181-43C76D2E928B}" type="presParOf" srcId="{5FD6D785-0794-420C-81DC-64202D745233}" destId="{489C17F8-5496-474A-BBEC-21414D4630B8}" srcOrd="4" destOrd="0" presId="urn:microsoft.com/office/officeart/2005/8/layout/vList5"/>
    <dgm:cxn modelId="{1990270D-58D1-446A-9C4A-628E2FF8A9EC}" type="presParOf" srcId="{489C17F8-5496-474A-BBEC-21414D4630B8}" destId="{3F54FD12-47E1-4837-A18F-50CF8037D361}" srcOrd="0" destOrd="0" presId="urn:microsoft.com/office/officeart/2005/8/layout/vList5"/>
    <dgm:cxn modelId="{4C6EC8A0-5239-4671-895D-37406BB237B4}" type="presParOf" srcId="{489C17F8-5496-474A-BBEC-21414D4630B8}" destId="{2979B013-C2FD-4236-9940-2BF470FCF2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8CB0C5-B37E-464A-A85B-8929E177E801}">
      <dsp:nvSpPr>
        <dsp:cNvPr id="0" name=""/>
        <dsp:cNvSpPr/>
      </dsp:nvSpPr>
      <dsp:spPr>
        <a:xfrm rot="5400000">
          <a:off x="4876609" y="-2108279"/>
          <a:ext cx="1047750" cy="5530214"/>
        </a:xfrm>
        <a:prstGeom prst="round2SameRect">
          <a:avLst/>
        </a:prstGeom>
        <a:solidFill>
          <a:srgbClr val="92D05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smtClean="0"/>
            <a:t>EU-CORDEX </a:t>
          </a:r>
          <a:r>
            <a:rPr lang="de-DE" altLang="de-DE" sz="1500" kern="1200" dirty="0" err="1" smtClean="0"/>
            <a:t>domain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smtClean="0"/>
            <a:t>R02B06 (~40km)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smtClean="0"/>
            <a:t>ERA-Interim </a:t>
          </a:r>
          <a:r>
            <a:rPr lang="de-DE" altLang="de-DE" sz="1500" kern="1200" dirty="0" err="1" smtClean="0"/>
            <a:t>as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intial</a:t>
          </a:r>
          <a:r>
            <a:rPr lang="de-DE" altLang="de-DE" sz="1500" kern="1200" dirty="0" smtClean="0"/>
            <a:t>, lateral </a:t>
          </a:r>
          <a:r>
            <a:rPr lang="de-DE" altLang="de-DE" sz="1500" kern="1200" dirty="0" err="1" smtClean="0"/>
            <a:t>and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lower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boundary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data</a:t>
          </a:r>
          <a:endParaRPr lang="de-DE" altLang="de-DE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err="1" smtClean="0"/>
            <a:t>Period</a:t>
          </a:r>
          <a:r>
            <a:rPr lang="de-DE" altLang="de-DE" sz="1500" kern="1200" dirty="0" smtClean="0"/>
            <a:t>: 1979-1991</a:t>
          </a:r>
        </a:p>
      </dsp:txBody>
      <dsp:txXfrm rot="5400000">
        <a:off x="4876609" y="-2108279"/>
        <a:ext cx="1047750" cy="5530214"/>
      </dsp:txXfrm>
    </dsp:sp>
    <dsp:sp modelId="{CC89BFEE-B165-4475-B786-713D9D4E7B4F}">
      <dsp:nvSpPr>
        <dsp:cNvPr id="0" name=""/>
        <dsp:cNvSpPr/>
      </dsp:nvSpPr>
      <dsp:spPr>
        <a:xfrm>
          <a:off x="475368" y="1984"/>
          <a:ext cx="2160008" cy="130968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First test simulation</a:t>
          </a:r>
          <a:endParaRPr lang="en-US" sz="2400" kern="1200" dirty="0"/>
        </a:p>
      </dsp:txBody>
      <dsp:txXfrm>
        <a:off x="475368" y="1984"/>
        <a:ext cx="2160008" cy="1309687"/>
      </dsp:txXfrm>
    </dsp:sp>
    <dsp:sp modelId="{75BEDC9E-7C47-43A2-A673-8D4FBFD4866B}">
      <dsp:nvSpPr>
        <dsp:cNvPr id="0" name=""/>
        <dsp:cNvSpPr/>
      </dsp:nvSpPr>
      <dsp:spPr>
        <a:xfrm rot="5400000">
          <a:off x="4876609" y="-733107"/>
          <a:ext cx="1047750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smtClean="0"/>
            <a:t>EU-CORDEX </a:t>
          </a:r>
          <a:r>
            <a:rPr lang="de-DE" altLang="de-DE" sz="1500" kern="1200" dirty="0" err="1" smtClean="0"/>
            <a:t>domain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smtClean="0"/>
            <a:t>R02B08 (~10km)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smtClean="0"/>
            <a:t>ERA-Interim </a:t>
          </a:r>
          <a:r>
            <a:rPr lang="de-DE" altLang="de-DE" sz="1500" kern="1200" dirty="0" err="1" smtClean="0"/>
            <a:t>as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intial</a:t>
          </a:r>
          <a:r>
            <a:rPr lang="de-DE" altLang="de-DE" sz="1500" kern="1200" dirty="0" smtClean="0"/>
            <a:t>, lateral </a:t>
          </a:r>
          <a:r>
            <a:rPr lang="de-DE" altLang="de-DE" sz="1500" kern="1200" dirty="0" err="1" smtClean="0"/>
            <a:t>and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lower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boundary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data</a:t>
          </a:r>
          <a:endParaRPr lang="de-DE" altLang="de-DE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err="1" smtClean="0"/>
            <a:t>Period</a:t>
          </a:r>
          <a:r>
            <a:rPr lang="de-DE" altLang="de-DE" sz="1500" kern="1200" dirty="0" smtClean="0"/>
            <a:t>: ERA-Interim </a:t>
          </a:r>
          <a:r>
            <a:rPr lang="de-DE" altLang="de-DE" sz="1500" kern="1200" dirty="0" err="1" smtClean="0"/>
            <a:t>period</a:t>
          </a:r>
          <a:r>
            <a:rPr lang="de-DE" altLang="de-DE" sz="1500" kern="1200" dirty="0" smtClean="0"/>
            <a:t> 1979-2016</a:t>
          </a:r>
        </a:p>
      </dsp:txBody>
      <dsp:txXfrm rot="5400000">
        <a:off x="4876609" y="-733107"/>
        <a:ext cx="1047750" cy="5530214"/>
      </dsp:txXfrm>
    </dsp:sp>
    <dsp:sp modelId="{46679E43-0FD9-4CF7-98D5-13A7EA4B4111}">
      <dsp:nvSpPr>
        <dsp:cNvPr id="0" name=""/>
        <dsp:cNvSpPr/>
      </dsp:nvSpPr>
      <dsp:spPr>
        <a:xfrm>
          <a:off x="475368" y="1377156"/>
          <a:ext cx="2160008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Reanalysis run</a:t>
          </a:r>
          <a:endParaRPr lang="en-US" sz="2400" kern="1200" dirty="0"/>
        </a:p>
      </dsp:txBody>
      <dsp:txXfrm>
        <a:off x="475368" y="1377156"/>
        <a:ext cx="2160008" cy="1309687"/>
      </dsp:txXfrm>
    </dsp:sp>
    <dsp:sp modelId="{2979B013-C2FD-4236-9940-2BF470FCF25A}">
      <dsp:nvSpPr>
        <dsp:cNvPr id="0" name=""/>
        <dsp:cNvSpPr/>
      </dsp:nvSpPr>
      <dsp:spPr>
        <a:xfrm rot="5400000">
          <a:off x="4876609" y="642064"/>
          <a:ext cx="1047750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smtClean="0"/>
            <a:t>EU-CORDEX </a:t>
          </a:r>
          <a:r>
            <a:rPr lang="de-DE" altLang="de-DE" sz="1500" kern="1200" dirty="0" err="1" smtClean="0"/>
            <a:t>domain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smtClean="0"/>
            <a:t>R02B06 (~40km)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smtClean="0"/>
            <a:t>MPI-ESM </a:t>
          </a:r>
          <a:r>
            <a:rPr lang="de-DE" altLang="de-DE" sz="1500" kern="1200" dirty="0" err="1" smtClean="0"/>
            <a:t>as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intial</a:t>
          </a:r>
          <a:r>
            <a:rPr lang="de-DE" altLang="de-DE" sz="1500" kern="1200" dirty="0" smtClean="0"/>
            <a:t>, lateral </a:t>
          </a:r>
          <a:r>
            <a:rPr lang="de-DE" altLang="de-DE" sz="1500" kern="1200" dirty="0" err="1" smtClean="0"/>
            <a:t>and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lower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boundary</a:t>
          </a:r>
          <a:r>
            <a:rPr lang="de-DE" altLang="de-DE" sz="1500" kern="1200" dirty="0" smtClean="0"/>
            <a:t> </a:t>
          </a:r>
          <a:r>
            <a:rPr lang="de-DE" altLang="de-DE" sz="1500" kern="1200" dirty="0" err="1" smtClean="0"/>
            <a:t>data</a:t>
          </a:r>
          <a:endParaRPr lang="de-DE" altLang="de-DE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altLang="de-DE" sz="1500" kern="1200" dirty="0" err="1" smtClean="0"/>
            <a:t>Period</a:t>
          </a:r>
          <a:r>
            <a:rPr lang="de-DE" altLang="de-DE" sz="1500" kern="1200" dirty="0" smtClean="0"/>
            <a:t>:</a:t>
          </a:r>
        </a:p>
      </dsp:txBody>
      <dsp:txXfrm rot="5400000">
        <a:off x="4876609" y="642064"/>
        <a:ext cx="1047750" cy="5530214"/>
      </dsp:txXfrm>
    </dsp:sp>
    <dsp:sp modelId="{3F54FD12-47E1-4837-A18F-50CF8037D361}">
      <dsp:nvSpPr>
        <dsp:cNvPr id="0" name=""/>
        <dsp:cNvSpPr/>
      </dsp:nvSpPr>
      <dsp:spPr>
        <a:xfrm>
          <a:off x="475368" y="2752328"/>
          <a:ext cx="2160008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RCP run</a:t>
          </a:r>
          <a:endParaRPr lang="en-US" sz="2400" kern="1200" dirty="0"/>
        </a:p>
      </dsp:txBody>
      <dsp:txXfrm>
        <a:off x="475368" y="2752328"/>
        <a:ext cx="2160008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B71D2-31ED-4ED0-89B2-69740546F8D2}" type="datetimeFigureOut">
              <a:rPr lang="de-DE" smtClean="0"/>
              <a:pPr/>
              <a:t>01.09.2018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BDAAB-0002-4072-9D10-ADC98BC67B6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6869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DAAB-0002-4072-9D10-ADC98BC67B6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0373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0E12FF-6435-43DA-B2EE-5BA0A0893865}" type="slidenum">
              <a:rPr lang="en-GB" altLang="de-DE">
                <a:solidFill>
                  <a:prstClr val="white"/>
                </a:solidFill>
              </a:rPr>
              <a:pPr/>
              <a:t>21</a:t>
            </a:fld>
            <a:endParaRPr lang="en-GB" altLang="de-DE">
              <a:solidFill>
                <a:prstClr val="white"/>
              </a:solidFill>
            </a:endParaRPr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882648" y="8686460"/>
            <a:ext cx="2956631" cy="4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r"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F78F6ACD-6A74-49BC-B0F0-487D6F5A59AB}" type="slidenum">
              <a:rPr lang="en-GB" altLang="de-DE" sz="12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 defTabSz="393869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21</a:t>
            </a:fld>
            <a:endParaRPr lang="en-GB" altLang="de-DE" sz="12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71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583694-B817-4CBD-948E-2908C08B3880}" type="slidenum">
              <a:rPr lang="en-GB" altLang="de-DE">
                <a:solidFill>
                  <a:prstClr val="white"/>
                </a:solidFill>
              </a:rPr>
              <a:pPr/>
              <a:t>22</a:t>
            </a:fld>
            <a:endParaRPr lang="en-GB" altLang="de-DE">
              <a:solidFill>
                <a:prstClr val="white"/>
              </a:solidFill>
            </a:endParaRPr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882648" y="8686460"/>
            <a:ext cx="2956631" cy="4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r"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C10266F4-62D5-4EF5-AEFD-671E9CE5DE77}" type="slidenum">
              <a:rPr lang="en-GB" altLang="de-DE" sz="12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 defTabSz="393869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22</a:t>
            </a:fld>
            <a:endParaRPr lang="en-GB" altLang="de-DE" sz="12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81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F3A9F0-2CD0-4598-9E9B-7931EC4A3CFF}" type="slidenum">
              <a:rPr lang="en-GB" altLang="de-DE">
                <a:solidFill>
                  <a:prstClr val="white"/>
                </a:solidFill>
              </a:rPr>
              <a:pPr/>
              <a:t>23</a:t>
            </a:fld>
            <a:endParaRPr lang="en-GB" altLang="de-DE">
              <a:solidFill>
                <a:prstClr val="white"/>
              </a:solidFill>
            </a:endParaRPr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882648" y="8686460"/>
            <a:ext cx="2956631" cy="4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r"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8BD38120-65D6-4965-8234-D3F019BFC46C}" type="slidenum">
              <a:rPr lang="en-GB" altLang="de-DE" sz="12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 defTabSz="393869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23</a:t>
            </a:fld>
            <a:endParaRPr lang="en-GB" altLang="de-DE" sz="12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92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3FB8-B430-4F0A-87E6-5AB44708428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39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3FB8-B430-4F0A-87E6-5AB44708428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537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41B5C5-8336-437D-9A36-57B61F56C41D}" type="slidenum">
              <a:rPr lang="de-DE" altLang="de-DE" smtClean="0">
                <a:solidFill>
                  <a:prstClr val="black"/>
                </a:solidFill>
                <a:latin typeface="Times New Roman" pitchFamily="18" charset="0"/>
              </a:rPr>
              <a:pPr/>
              <a:t>34</a:t>
            </a:fld>
            <a:endParaRPr lang="de-DE" altLang="de-DE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dirty="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8EAE3B-7B51-47C8-B161-E06DAC07E36B}" type="slidenum">
              <a:rPr lang="de-DE" altLang="de-DE" smtClean="0">
                <a:solidFill>
                  <a:prstClr val="black"/>
                </a:solidFill>
                <a:latin typeface="Times New Roman" pitchFamily="18" charset="0"/>
              </a:rPr>
              <a:pPr/>
              <a:t>35</a:t>
            </a:fld>
            <a:endParaRPr lang="de-DE" altLang="de-DE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dirty="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8EAE3B-7B51-47C8-B161-E06DAC07E36B}" type="slidenum">
              <a:rPr lang="de-DE" altLang="de-DE" smtClean="0">
                <a:solidFill>
                  <a:prstClr val="black"/>
                </a:solidFill>
                <a:latin typeface="Times New Roman" pitchFamily="18" charset="0"/>
              </a:rPr>
              <a:pPr/>
              <a:t>36</a:t>
            </a:fld>
            <a:endParaRPr lang="de-DE" altLang="de-DE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dirty="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8EAE3B-7B51-47C8-B161-E06DAC07E36B}" type="slidenum">
              <a:rPr lang="de-DE" altLang="de-DE" smtClean="0">
                <a:latin typeface="Times New Roman" pitchFamily="18" charset="0"/>
              </a:rPr>
              <a:pPr/>
              <a:t>37</a:t>
            </a:fld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dirty="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8EAE3B-7B51-47C8-B161-E06DAC07E36B}" type="slidenum">
              <a:rPr lang="de-DE" altLang="de-DE" smtClean="0">
                <a:solidFill>
                  <a:prstClr val="black"/>
                </a:solidFill>
                <a:latin typeface="Times New Roman" pitchFamily="18" charset="0"/>
              </a:rPr>
              <a:pPr/>
              <a:t>38</a:t>
            </a:fld>
            <a:endParaRPr lang="de-DE" altLang="de-DE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DAAB-0002-4072-9D10-ADC98BC67B6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0373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dirty="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8EAE3B-7B51-47C8-B161-E06DAC07E36B}" type="slidenum">
              <a:rPr lang="de-DE" altLang="de-DE" smtClean="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de-DE" altLang="de-DE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1865" indent="-26994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79792" indent="-21595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1709" indent="-21595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3626" indent="-21595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5543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07459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39376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1293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C5CC8FB-DE7B-4DAC-A185-4C67C10FDF5A}" type="slidenum">
              <a:rPr lang="en-US" altLang="pt-BR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pt-BR" sz="1200">
              <a:solidFill>
                <a:prstClr val="black"/>
              </a:solidFill>
            </a:endParaRPr>
          </a:p>
        </p:txBody>
      </p:sp>
      <p:sp>
        <p:nvSpPr>
          <p:cNvPr id="51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1865" indent="-26994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79792" indent="-21595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1709" indent="-21595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3626" indent="-21595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5543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07459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39376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1293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BF66654-4E9F-49A0-8CCF-D0D8B8D4A68E}" type="slidenum">
              <a:rPr lang="en-US" altLang="pt-BR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pt-BR" sz="1200">
              <a:solidFill>
                <a:prstClr val="black"/>
              </a:solidFill>
            </a:endParaRPr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1865" indent="-26994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79792" indent="-21595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1709" indent="-21595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3626" indent="-215958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5543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07459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39376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1293" indent="-2159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D0018AB-729D-4DA6-AED0-5BD5B17B1C33}" type="slidenum">
              <a:rPr lang="en-US" altLang="pt-BR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pt-BR" sz="1200">
              <a:solidFill>
                <a:prstClr val="black"/>
              </a:solidFill>
            </a:endParaRPr>
          </a:p>
        </p:txBody>
      </p:sp>
      <p:sp>
        <p:nvSpPr>
          <p:cNvPr id="92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DAAB-0002-4072-9D10-ADC98BC67B6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037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DAAB-0002-4072-9D10-ADC98BC67B6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037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DAAB-0002-4072-9D10-ADC98BC67B6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037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DAAB-0002-4072-9D10-ADC98BC67B6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037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DAAB-0002-4072-9D10-ADC98BC67B6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0373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DAAB-0002-4072-9D10-ADC98BC67B6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0373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DAAB-0002-4072-9D10-ADC98BC67B6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0037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6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6" y="5440369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85093660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44" y="274638"/>
            <a:ext cx="82297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44" y="1535113"/>
            <a:ext cx="40404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144" y="2174875"/>
            <a:ext cx="40404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15" y="1535113"/>
            <a:ext cx="404164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15" y="2174875"/>
            <a:ext cx="40416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65450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202759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329714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41" y="273050"/>
            <a:ext cx="30083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4983" y="273052"/>
            <a:ext cx="51118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141" y="1435102"/>
            <a:ext cx="3008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36661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51" y="4800600"/>
            <a:ext cx="54856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51" y="612775"/>
            <a:ext cx="54856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51" y="5367338"/>
            <a:ext cx="54856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187002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151806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2112" y="1604967"/>
            <a:ext cx="2126179" cy="3952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2380" y="1604967"/>
            <a:ext cx="6265444" cy="3952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393066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6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6" y="5440369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5552272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T. Pham - KU1 Projektbesprechung - 08.05.2018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F402-060B-4121-B9AE-1216691B73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697914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T. Pham - KU1 Projektbesprechung - 08.05.2018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3D6E-8CFF-4705-98AE-59D6E84BBC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477325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9837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T. Pham - KU1 Projektbesprechung - 08.05.2018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68E8-F48C-41DA-B497-BF2C50CF5B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637133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T. Pham - KU1 Projektbesprechung - 08.05.2018</a:t>
            </a:r>
            <a:endParaRPr lang="de-DE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98A49-C42D-488C-8AFA-1851665A89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911949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C7BAB-3C71-4FF2-BE08-A88D714E865B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1BB1F-D434-4977-967D-F3AAFF80E2BF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27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DEAB-4BF9-4836-B038-22393DE176B9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13631-844B-432D-BCEE-F7DAFA9A8DBF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616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60BB4-41E4-4674-AE8F-99D3DCDFFBF0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C92E7-2031-4AB2-98EF-E02F6E0DEA46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401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026C-0B20-4911-8C61-290906C42E62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A57C9-E2E0-4E1D-A5E0-7AEE039B39AB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23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632F0-21CD-4011-9E44-6C3F4C3F36E7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47500-F8A0-49DC-ADC3-3915013B0D51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465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9E6B6-9781-4D61-BCC1-6CFEC917B672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E31B6-E8C5-46FD-86A2-DD3A4BD55F6E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797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BA5E-2871-4A10-8921-1178BF07A72F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04A6A-B914-4682-B6C8-78BFDB167846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987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9F71-A4CB-4BFE-B04A-938D65376441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F06BF-688D-4EFF-A698-09C17B5F8FFF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77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20211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93C0-E26A-4838-86C3-7DB4E57C0209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6B0B6-CB7E-4DB1-AE63-9EEC0473863F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66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04F25-52F4-4C4F-A75A-8A99BDA4F27E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33567-A9A6-404D-B32A-63FBF5D33E2E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945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E4D5-3320-4C31-8FCD-3B4739E465D5}" type="datetime1">
              <a:rPr lang="en-US">
                <a:solidFill>
                  <a:srgbClr val="000000"/>
                </a:solidFill>
              </a:rPr>
              <a:pPr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5CAE8-AF4D-4EAE-B730-51D345796D61}" type="slidenum">
              <a:rPr lang="en-US" altLang="pt-BR">
                <a:solidFill>
                  <a:srgbClr val="000000"/>
                </a:solidFill>
              </a:rPr>
              <a:pPr/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583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928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909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928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6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99607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928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928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28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928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928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0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714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257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257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714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172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6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396878" y="6308725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5" name="Picture 28" descr="Bundesadler_klein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75" y="6381756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6372200" y="6381334"/>
            <a:ext cx="2153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dirty="0">
                <a:solidFill>
                  <a:srgbClr val="000000"/>
                </a:solidFill>
              </a:rPr>
              <a:t>Detlev Majewski  April</a:t>
            </a:r>
            <a:r>
              <a:rPr lang="de-DE" sz="1000" dirty="0">
                <a:solidFill>
                  <a:srgbClr val="000000"/>
                </a:solidFill>
              </a:rPr>
              <a:t> 2018    </a:t>
            </a:r>
            <a:fld id="{EF2CE301-5C13-4218-9CAA-4A7DA2B593D3}" type="slidenum">
              <a:rPr lang="de-DE" altLang="de-DE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53615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50396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319246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110125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37552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14" y="2130432"/>
            <a:ext cx="7772579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422" y="3886200"/>
            <a:ext cx="640115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1357221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21186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233435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925043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273759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625845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197819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339304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50396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319246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11012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25764071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375524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21186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233435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925043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273759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625845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197819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33930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616" y="4406907"/>
            <a:ext cx="777257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616" y="2906713"/>
            <a:ext cx="777257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200416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40" y="1604967"/>
            <a:ext cx="4047598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9026" y="1604967"/>
            <a:ext cx="4048789" cy="395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xmlns="" val="19072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100" name="Line 23"/>
          <p:cNvSpPr>
            <a:spLocks noChangeShapeType="1"/>
          </p:cNvSpPr>
          <p:nvPr userDrawn="1"/>
        </p:nvSpPr>
        <p:spPr bwMode="auto">
          <a:xfrm>
            <a:off x="244478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4101" name="Picture 28" descr="Bundesadler_kleiner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9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6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7534416" y="6381334"/>
            <a:ext cx="13580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dirty="0" smtClean="0">
                <a:solidFill>
                  <a:srgbClr val="000000"/>
                </a:solidFill>
              </a:rPr>
              <a:t>Daniel Rieger</a:t>
            </a:r>
            <a:r>
              <a:rPr lang="de-DE" sz="1000" dirty="0" smtClean="0">
                <a:solidFill>
                  <a:srgbClr val="000000"/>
                </a:solidFill>
              </a:rPr>
              <a:t>    </a:t>
            </a:r>
            <a:fld id="{EF2CE301-5C13-4218-9CAA-4A7DA2B593D3}" type="slidenum">
              <a:rPr lang="de-DE" altLang="de-DE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3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55942" y="6646870"/>
            <a:ext cx="6489251" cy="71437"/>
          </a:xfrm>
          <a:prstGeom prst="rect">
            <a:avLst/>
          </a:prstGeom>
          <a:gradFill rotWithShape="0">
            <a:gsLst>
              <a:gs pos="0">
                <a:srgbClr val="81CDDE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40" y="5997575"/>
            <a:ext cx="1116661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233" y="5997575"/>
            <a:ext cx="77975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78546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2382" y="1722438"/>
            <a:ext cx="850590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the title text format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641653" y="6351588"/>
            <a:ext cx="638449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2F5597"/>
                </a:solidFill>
                <a:latin typeface="Franklin Gothic Demi" pitchFamily="32" charset="0"/>
                <a:ea typeface="Franklin Gothic Demi" pitchFamily="32" charset="0"/>
                <a:cs typeface="Franklin Gothic Demi" pitchFamily="32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de-DE" smtClean="0"/>
              <a:t>Inserire il titolo dell'evento, città, gg mese aaaa (dal menù "inserisci piè di pagina")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41" y="1604967"/>
            <a:ext cx="8210672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the outline text format</a:t>
            </a:r>
          </a:p>
          <a:p>
            <a:pPr lvl="1"/>
            <a:r>
              <a:rPr lang="en-GB" altLang="de-DE" smtClean="0"/>
              <a:t>Second Outline Level</a:t>
            </a:r>
          </a:p>
          <a:p>
            <a:pPr lvl="2"/>
            <a:r>
              <a:rPr lang="en-GB" altLang="de-DE" smtClean="0"/>
              <a:t>Third Outline Level</a:t>
            </a:r>
          </a:p>
          <a:p>
            <a:pPr lvl="3"/>
            <a:r>
              <a:rPr lang="en-GB" altLang="de-DE" smtClean="0"/>
              <a:t>Fourth Outline Level</a:t>
            </a:r>
          </a:p>
          <a:p>
            <a:pPr lvl="4"/>
            <a:r>
              <a:rPr lang="en-GB" altLang="de-DE" smtClean="0"/>
              <a:t>Fifth Outline Level</a:t>
            </a:r>
          </a:p>
          <a:p>
            <a:pPr lvl="4"/>
            <a:r>
              <a:rPr lang="en-GB" altLang="de-DE" smtClean="0"/>
              <a:t>Sixth Outline Level</a:t>
            </a:r>
          </a:p>
          <a:p>
            <a:pPr lvl="4"/>
            <a:r>
              <a:rPr lang="en-GB" altLang="de-DE" smtClean="0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519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ource Han Sans CN Regular" charset="0"/>
          <a:cs typeface="Source Han Sans CN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9220" name="Picture 28" descr="Bundesadler_klein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9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23"/>
          <p:cNvSpPr>
            <a:spLocks noChangeShapeType="1"/>
          </p:cNvSpPr>
          <p:nvPr userDrawn="1"/>
        </p:nvSpPr>
        <p:spPr bwMode="auto">
          <a:xfrm>
            <a:off x="244478" y="6351588"/>
            <a:ext cx="8613775" cy="0"/>
          </a:xfrm>
          <a:prstGeom prst="line">
            <a:avLst/>
          </a:prstGeom>
          <a:noFill/>
          <a:ln w="14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9222" name="Picture 28" descr="Bundesadler_kleiner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" y="6405569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6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88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1" y="6381750"/>
            <a:ext cx="3709988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/>
              <a:t>T. Pham - KU1 Projektbesprechung - 08.05.2018</a:t>
            </a:r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A4F2E-523D-4AF1-8B3F-8B68D812634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074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77AF9-D881-45C5-84D2-35ED6BED3E7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72179-D3B0-46C3-AAAE-61E4D1F84FE8}" type="slidenum">
              <a:rPr lang="en-US" alt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8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3" y="273355"/>
            <a:ext cx="8228110" cy="1144355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73" y="1604845"/>
            <a:ext cx="8228110" cy="397683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latin typeface="Arial"/>
              </a:rPr>
              <a:t>Click to edit the outline text format</a:t>
            </a:r>
          </a:p>
          <a:p>
            <a:pPr marL="783734" lvl="1" indent="-293900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latin typeface="Arial"/>
              </a:rPr>
              <a:t>Second Outline Level</a:t>
            </a:r>
          </a:p>
          <a:p>
            <a:pPr marL="1175602" lvl="2" indent="-261245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latin typeface="Arial"/>
              </a:rPr>
              <a:t>Third Outline Level</a:t>
            </a:r>
          </a:p>
          <a:p>
            <a:pPr marL="1567469" lvl="3" indent="-195934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latin typeface="Arial"/>
              </a:rPr>
              <a:t>Fourth Outline Level</a:t>
            </a:r>
          </a:p>
          <a:p>
            <a:pPr marL="1959336" lvl="4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latin typeface="Arial"/>
              </a:rPr>
              <a:t>Fifth Outline Level</a:t>
            </a:r>
          </a:p>
          <a:p>
            <a:pPr marL="2351203" lvl="5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latin typeface="Arial"/>
              </a:rPr>
              <a:t>Sixth Outline Level</a:t>
            </a:r>
          </a:p>
          <a:p>
            <a:pPr marL="2743070" lvl="6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/>
    <p:bodyStyle>
      <a:lvl1pPr marL="391867" indent="-293900">
        <a:spcBef>
          <a:spcPts val="1285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CD6C-5645-463A-BB17-762B601C92B9}" type="datetimeFigureOut">
              <a:rPr lang="en-US" smtClean="0"/>
              <a:pPr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CDA8-3EEE-493A-A534-BC3AACF1D3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5AE0-7DED-4FFF-A6DD-ED574C417876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10C3-D180-4479-9FDF-17CBF5A41027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32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D5AE0-7DED-4FFF-A6DD-ED574C417876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10C3-D180-4479-9FDF-17CBF5A41027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32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Daniel.Rieger@dwd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con.support@dwd.d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2"/>
          <p:cNvSpPr>
            <a:spLocks noGrp="1"/>
          </p:cNvSpPr>
          <p:nvPr>
            <p:ph type="ctrTitle"/>
          </p:nvPr>
        </p:nvSpPr>
        <p:spPr>
          <a:xfrm>
            <a:off x="468316" y="1196752"/>
            <a:ext cx="8207375" cy="1763712"/>
          </a:xfrm>
        </p:spPr>
        <p:txBody>
          <a:bodyPr/>
          <a:lstStyle/>
          <a:p>
            <a:r>
              <a:rPr lang="en-US" altLang="de-DE" dirty="0" smtClean="0"/>
              <a:t>COSMO Priority Project</a:t>
            </a:r>
            <a:br>
              <a:rPr lang="en-US" altLang="de-DE" dirty="0" smtClean="0"/>
            </a:br>
            <a:r>
              <a:rPr lang="en-US" altLang="de-DE" sz="6000" dirty="0" smtClean="0"/>
              <a:t>C2I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dirty="0" smtClean="0"/>
              <a:t>Transition of COSMO to ICON-LAM</a:t>
            </a:r>
          </a:p>
        </p:txBody>
      </p:sp>
      <p:sp>
        <p:nvSpPr>
          <p:cNvPr id="5123" name="Textfeld 4"/>
          <p:cNvSpPr txBox="1">
            <a:spLocks noChangeArrowheads="1"/>
          </p:cNvSpPr>
          <p:nvPr/>
        </p:nvSpPr>
        <p:spPr bwMode="auto">
          <a:xfrm>
            <a:off x="2210588" y="4165339"/>
            <a:ext cx="489909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b="1" dirty="0" smtClean="0"/>
              <a:t>D. Rieger</a:t>
            </a:r>
            <a:br>
              <a:rPr lang="en-US" altLang="de-DE" sz="2400" b="1" dirty="0" smtClean="0"/>
            </a:br>
            <a:r>
              <a:rPr lang="en-US" altLang="de-DE" sz="2400" b="1" i="1" dirty="0" smtClean="0"/>
              <a:t>…with contributions from many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400" b="1" i="1" dirty="0" smtClean="0"/>
              <a:t>COSMO and ICON colleagues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000" b="1" dirty="0" smtClean="0">
                <a:hlinkClick r:id="rId2"/>
              </a:rPr>
              <a:t>Daniel.Rieger@dwd.de</a:t>
            </a:r>
            <a:endParaRPr lang="en-US" altLang="de-DE" sz="2000" b="1" dirty="0" smtClean="0"/>
          </a:p>
        </p:txBody>
      </p:sp>
      <p:pic>
        <p:nvPicPr>
          <p:cNvPr id="5125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356" y="3068962"/>
            <a:ext cx="5114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898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ICON-D2 Tests at DWD</a:t>
            </a:r>
            <a:endParaRPr lang="en-US" altLang="de-DE" u="sng" kern="0" dirty="0" smtClean="0">
              <a:solidFill>
                <a:srgbClr val="2D4B9B"/>
              </a:solidFill>
            </a:endParaRPr>
          </a:p>
        </p:txBody>
      </p:sp>
      <p:pic>
        <p:nvPicPr>
          <p:cNvPr id="5123" name="Picture 3" descr="U:\rrveri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3" y="1412776"/>
            <a:ext cx="860676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5420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ICON-D2 Tests at DWD</a:t>
            </a:r>
            <a:endParaRPr lang="en-US" altLang="de-DE" u="sng" kern="0" dirty="0" smtClean="0">
              <a:solidFill>
                <a:srgbClr val="2D4B9B"/>
              </a:solidFill>
            </a:endParaRPr>
          </a:p>
        </p:txBody>
      </p:sp>
      <p:pic>
        <p:nvPicPr>
          <p:cNvPr id="6149" name="Picture 5" descr="U:\rrverif_summ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658" y="975320"/>
            <a:ext cx="75247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5420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ICON-D2 Tests at DWD</a:t>
            </a:r>
            <a:endParaRPr lang="en-US" altLang="de-DE" u="sng" kern="0" dirty="0" smtClean="0">
              <a:solidFill>
                <a:srgbClr val="2D4B9B"/>
              </a:solidFill>
            </a:endParaRPr>
          </a:p>
        </p:txBody>
      </p:sp>
      <p:pic>
        <p:nvPicPr>
          <p:cNvPr id="7171" name="Picture 3" descr="U:\gustveri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3" y="1412776"/>
            <a:ext cx="860676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5420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ICON-D2 Tests at DWD</a:t>
            </a:r>
            <a:endParaRPr lang="en-US" altLang="de-DE" u="sng" kern="0" dirty="0" smtClean="0">
              <a:solidFill>
                <a:srgbClr val="2D4B9B"/>
              </a:solidFill>
            </a:endParaRPr>
          </a:p>
        </p:txBody>
      </p:sp>
      <p:pic>
        <p:nvPicPr>
          <p:cNvPr id="8195" name="Picture 3" descr="U:\gustverif_summ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658" y="980728"/>
            <a:ext cx="75247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96877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Inhaltsplatzhalter 1"/>
          <p:cNvSpPr>
            <a:spLocks noGrp="1"/>
          </p:cNvSpPr>
          <p:nvPr>
            <p:ph idx="1"/>
          </p:nvPr>
        </p:nvSpPr>
        <p:spPr>
          <a:xfrm>
            <a:off x="388939" y="1052736"/>
            <a:ext cx="8353425" cy="4318000"/>
          </a:xfrm>
        </p:spPr>
        <p:txBody>
          <a:bodyPr/>
          <a:lstStyle/>
          <a:p>
            <a:r>
              <a:rPr lang="en-US" altLang="de-DE" sz="2000" dirty="0" smtClean="0"/>
              <a:t>COSMO Priority Projects are specific research tasks over a period of 3 to 4 years</a:t>
            </a:r>
          </a:p>
          <a:p>
            <a:r>
              <a:rPr lang="en-US" altLang="de-DE" sz="2000" dirty="0" smtClean="0"/>
              <a:t>Focus of DWD developments on ICON instead of the COSMO model</a:t>
            </a:r>
          </a:p>
          <a:p>
            <a:r>
              <a:rPr lang="en-US" altLang="de-DE" sz="2000" dirty="0" smtClean="0"/>
              <a:t>COSMO strategy foresees a transition phase to ICON-LAM</a:t>
            </a:r>
          </a:p>
          <a:p>
            <a:r>
              <a:rPr lang="en-US" altLang="de-DE" sz="2000" dirty="0" smtClean="0"/>
              <a:t>PP C2I is restricted to deterministic modelling systems. Ensemble applications are covered by COSMO Priority Project APSU</a:t>
            </a:r>
          </a:p>
          <a:p>
            <a:pPr marL="0" indent="0">
              <a:buNone/>
            </a:pPr>
            <a:r>
              <a:rPr lang="en-US" altLang="de-DE" sz="2000" b="1" dirty="0" smtClean="0"/>
              <a:t>Goal of the COSMO Priority Project C2I is to ensure a smooth transition from the COSMO model to ICON-LAM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2D4B9B"/>
                </a:solidFill>
              </a:rPr>
              <a:t>Motivation COSMO </a:t>
            </a:r>
            <a:r>
              <a:rPr lang="de-DE" altLang="de-DE" kern="0" dirty="0" err="1" smtClean="0">
                <a:solidFill>
                  <a:srgbClr val="2D4B9B"/>
                </a:solidFill>
              </a:rPr>
              <a:t>Priority</a:t>
            </a:r>
            <a:r>
              <a:rPr lang="de-DE" altLang="de-DE" kern="0" dirty="0" smtClean="0">
                <a:solidFill>
                  <a:srgbClr val="2D4B9B"/>
                </a:solidFill>
              </a:rPr>
              <a:t> Project C2I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254" y="6455895"/>
            <a:ext cx="1586533" cy="3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941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Inhaltsplatzhalter 1"/>
          <p:cNvSpPr>
            <a:spLocks noGrp="1"/>
          </p:cNvSpPr>
          <p:nvPr>
            <p:ph idx="1"/>
          </p:nvPr>
        </p:nvSpPr>
        <p:spPr>
          <a:xfrm>
            <a:off x="388939" y="1052736"/>
            <a:ext cx="8353425" cy="4318000"/>
          </a:xfrm>
        </p:spPr>
        <p:txBody>
          <a:bodyPr/>
          <a:lstStyle/>
          <a:p>
            <a:r>
              <a:rPr lang="en-US" altLang="de-DE" sz="2000" dirty="0" smtClean="0"/>
              <a:t>National meteorological services of the COSMO member states:</a:t>
            </a:r>
          </a:p>
          <a:p>
            <a:pPr marL="431800" lvl="1" indent="0">
              <a:buNone/>
            </a:pPr>
            <a:r>
              <a:rPr lang="en-US" altLang="de-DE" sz="2000" b="1" dirty="0" smtClean="0"/>
              <a:t>MCH</a:t>
            </a:r>
            <a:r>
              <a:rPr lang="en-US" altLang="de-DE" sz="2000" dirty="0" smtClean="0"/>
              <a:t> (Switzerland), </a:t>
            </a:r>
            <a:r>
              <a:rPr lang="en-US" altLang="de-DE" sz="2000" b="1" dirty="0" smtClean="0"/>
              <a:t>COMET </a:t>
            </a:r>
            <a:r>
              <a:rPr lang="en-US" altLang="de-DE" sz="2000" dirty="0" smtClean="0"/>
              <a:t>(Italy), </a:t>
            </a:r>
            <a:r>
              <a:rPr lang="en-US" altLang="de-DE" sz="2000" b="1" dirty="0" smtClean="0"/>
              <a:t>HNMS</a:t>
            </a:r>
            <a:r>
              <a:rPr lang="en-US" altLang="de-DE" sz="2000" dirty="0" smtClean="0"/>
              <a:t> (Greece), </a:t>
            </a:r>
            <a:r>
              <a:rPr lang="en-US" altLang="de-DE" sz="2000" b="1" dirty="0" smtClean="0"/>
              <a:t>IMGW</a:t>
            </a:r>
            <a:r>
              <a:rPr lang="en-US" altLang="de-DE" sz="2000" dirty="0" smtClean="0"/>
              <a:t> (Poland), </a:t>
            </a:r>
            <a:r>
              <a:rPr lang="en-US" altLang="de-DE" sz="2000" b="1" dirty="0" smtClean="0"/>
              <a:t>NMA</a:t>
            </a:r>
            <a:r>
              <a:rPr lang="en-US" altLang="de-DE" sz="2000" dirty="0" smtClean="0"/>
              <a:t> (Romania), </a:t>
            </a:r>
            <a:r>
              <a:rPr lang="en-US" altLang="de-DE" sz="2000" b="1" dirty="0" smtClean="0"/>
              <a:t>RHM</a:t>
            </a:r>
            <a:r>
              <a:rPr lang="en-US" altLang="de-DE" sz="2000" dirty="0" smtClean="0"/>
              <a:t> (Russia), </a:t>
            </a:r>
            <a:r>
              <a:rPr lang="en-US" altLang="de-DE" sz="2000" b="1" dirty="0" smtClean="0"/>
              <a:t>IMS</a:t>
            </a:r>
            <a:r>
              <a:rPr lang="en-US" altLang="de-DE" sz="2000" dirty="0" smtClean="0"/>
              <a:t> (Israel)</a:t>
            </a:r>
          </a:p>
          <a:p>
            <a:r>
              <a:rPr lang="en-US" altLang="de-DE" sz="2000" dirty="0" smtClean="0"/>
              <a:t>Other major COSMO members:</a:t>
            </a:r>
          </a:p>
          <a:p>
            <a:pPr marL="431800" lvl="1" indent="0">
              <a:buNone/>
            </a:pPr>
            <a:r>
              <a:rPr lang="en-US" altLang="de-DE" sz="2000" b="1" dirty="0" smtClean="0"/>
              <a:t>ARPAE</a:t>
            </a:r>
            <a:r>
              <a:rPr lang="en-US" altLang="de-DE" sz="2000" dirty="0" smtClean="0"/>
              <a:t> (Italy), </a:t>
            </a:r>
            <a:r>
              <a:rPr lang="en-US" altLang="de-DE" sz="2000" b="1" dirty="0" smtClean="0"/>
              <a:t>ARPA </a:t>
            </a:r>
            <a:r>
              <a:rPr lang="en-US" altLang="de-DE" sz="2000" b="1" dirty="0" err="1" smtClean="0"/>
              <a:t>Piemonte</a:t>
            </a:r>
            <a:r>
              <a:rPr lang="en-US" altLang="de-DE" sz="2000" b="1" dirty="0" smtClean="0"/>
              <a:t> </a:t>
            </a:r>
            <a:r>
              <a:rPr lang="en-US" altLang="de-DE" sz="2000" dirty="0"/>
              <a:t>(Italy), </a:t>
            </a:r>
            <a:r>
              <a:rPr lang="en-US" altLang="de-DE" sz="2000" b="1" dirty="0" smtClean="0"/>
              <a:t>CIRA</a:t>
            </a:r>
            <a:r>
              <a:rPr lang="en-US" altLang="de-DE" sz="2000" dirty="0"/>
              <a:t> (Italy)</a:t>
            </a:r>
            <a:endParaRPr lang="en-US" altLang="de-DE" sz="2000" dirty="0" smtClean="0"/>
          </a:p>
          <a:p>
            <a:r>
              <a:rPr lang="en-US" altLang="de-DE" sz="2000" dirty="0" smtClean="0"/>
              <a:t>Academic communities:</a:t>
            </a:r>
          </a:p>
          <a:p>
            <a:pPr marL="431800" lvl="1" indent="0">
              <a:buNone/>
            </a:pPr>
            <a:r>
              <a:rPr lang="en-US" altLang="de-DE" sz="2000" b="1" dirty="0" smtClean="0"/>
              <a:t>CLM</a:t>
            </a:r>
            <a:r>
              <a:rPr lang="en-US" altLang="de-DE" sz="2000" dirty="0" smtClean="0"/>
              <a:t> Community, </a:t>
            </a:r>
            <a:r>
              <a:rPr lang="en-US" altLang="de-DE" sz="2000" b="1" dirty="0" smtClean="0"/>
              <a:t>ART</a:t>
            </a:r>
            <a:endParaRPr lang="en-US" altLang="de-DE" sz="2000" dirty="0" smtClean="0"/>
          </a:p>
          <a:p>
            <a:r>
              <a:rPr lang="en-US" altLang="de-DE" sz="2000" dirty="0" smtClean="0"/>
              <a:t>National meteorological services (licensees):</a:t>
            </a:r>
          </a:p>
          <a:p>
            <a:pPr marL="431800" lvl="1" indent="0">
              <a:buNone/>
            </a:pPr>
            <a:r>
              <a:rPr lang="en-US" altLang="de-DE" sz="2000" b="1" dirty="0" smtClean="0"/>
              <a:t>INMET</a:t>
            </a:r>
            <a:r>
              <a:rPr lang="en-US" altLang="de-DE" sz="2000" dirty="0" smtClean="0"/>
              <a:t> (</a:t>
            </a:r>
            <a:r>
              <a:rPr lang="en-US" altLang="de-DE" sz="2000" dirty="0" err="1" smtClean="0"/>
              <a:t>Brasil</a:t>
            </a:r>
            <a:r>
              <a:rPr lang="en-US" altLang="de-DE" sz="2000" dirty="0" smtClean="0"/>
              <a:t>)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Participating institutions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254" y="6455895"/>
            <a:ext cx="1586533" cy="3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89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/>
              <a:t>PP C2I Timeline</a:t>
            </a:r>
          </a:p>
        </p:txBody>
      </p:sp>
      <p:grpSp>
        <p:nvGrpSpPr>
          <p:cNvPr id="42" name="Gruppieren 41"/>
          <p:cNvGrpSpPr/>
          <p:nvPr/>
        </p:nvGrpSpPr>
        <p:grpSpPr>
          <a:xfrm>
            <a:off x="74414" y="1916832"/>
            <a:ext cx="9025618" cy="2232248"/>
            <a:chOff x="74414" y="1916832"/>
            <a:chExt cx="9025618" cy="2232248"/>
          </a:xfrm>
        </p:grpSpPr>
        <p:grpSp>
          <p:nvGrpSpPr>
            <p:cNvPr id="3" name="Gruppieren 2"/>
            <p:cNvGrpSpPr/>
            <p:nvPr/>
          </p:nvGrpSpPr>
          <p:grpSpPr>
            <a:xfrm>
              <a:off x="74414" y="1916832"/>
              <a:ext cx="2841402" cy="1800200"/>
              <a:chOff x="179512" y="2420888"/>
              <a:chExt cx="2841402" cy="1800200"/>
            </a:xfrm>
          </p:grpSpPr>
          <p:sp>
            <p:nvSpPr>
              <p:cNvPr id="2" name="Rechteck 1"/>
              <p:cNvSpPr/>
              <p:nvPr/>
            </p:nvSpPr>
            <p:spPr bwMode="auto">
              <a:xfrm>
                <a:off x="179512" y="2888940"/>
                <a:ext cx="2841402" cy="13321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ICON Training 2018</a:t>
                </a:r>
              </a:p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lang="en-US" dirty="0" smtClean="0"/>
                  <a:t>Installation</a:t>
                </a:r>
              </a:p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lang="en-US" dirty="0" smtClean="0"/>
                  <a:t>Setup</a:t>
                </a:r>
              </a:p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First experiments</a:t>
                </a:r>
              </a:p>
            </p:txBody>
          </p:sp>
          <p:sp>
            <p:nvSpPr>
              <p:cNvPr id="8" name="Rechteck 7"/>
              <p:cNvSpPr/>
              <p:nvPr/>
            </p:nvSpPr>
            <p:spPr bwMode="auto">
              <a:xfrm>
                <a:off x="179512" y="2420888"/>
                <a:ext cx="2841402" cy="468052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Phase 1</a:t>
                </a: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3059832" y="1916832"/>
              <a:ext cx="2841402" cy="1800200"/>
              <a:chOff x="179512" y="2420888"/>
              <a:chExt cx="2841402" cy="1800200"/>
            </a:xfrm>
          </p:grpSpPr>
          <p:sp>
            <p:nvSpPr>
              <p:cNvPr id="10" name="Rechteck 9"/>
              <p:cNvSpPr/>
              <p:nvPr/>
            </p:nvSpPr>
            <p:spPr bwMode="auto">
              <a:xfrm>
                <a:off x="179512" y="2888940"/>
                <a:ext cx="2841402" cy="13321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Daily forecasts</a:t>
                </a:r>
              </a:p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lang="en-US" dirty="0" smtClean="0"/>
                  <a:t>Verification</a:t>
                </a:r>
              </a:p>
            </p:txBody>
          </p:sp>
          <p:sp>
            <p:nvSpPr>
              <p:cNvPr id="11" name="Rechteck 10"/>
              <p:cNvSpPr/>
              <p:nvPr/>
            </p:nvSpPr>
            <p:spPr bwMode="auto">
              <a:xfrm>
                <a:off x="179512" y="2420888"/>
                <a:ext cx="2841402" cy="468052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Phase 2</a:t>
                </a: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6012160" y="1916832"/>
              <a:ext cx="2841402" cy="1788780"/>
              <a:chOff x="179512" y="2420888"/>
              <a:chExt cx="2841402" cy="1788780"/>
            </a:xfrm>
          </p:grpSpPr>
          <p:sp>
            <p:nvSpPr>
              <p:cNvPr id="13" name="Rechteck 12"/>
              <p:cNvSpPr/>
              <p:nvPr/>
            </p:nvSpPr>
            <p:spPr bwMode="auto">
              <a:xfrm>
                <a:off x="179512" y="2877520"/>
                <a:ext cx="2841402" cy="13321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dirty="0"/>
                  <a:t>Daily forecasts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Verification</a:t>
                </a:r>
                <a:endParaRPr lang="de-DE" dirty="0"/>
              </a:p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lang="de-DE" dirty="0" smtClean="0"/>
                  <a:t>Data </a:t>
                </a:r>
                <a:r>
                  <a:rPr lang="de-DE" dirty="0" err="1" smtClean="0"/>
                  <a:t>assimilation</a:t>
                </a:r>
                <a:endParaRPr lang="de-DE" dirty="0" smtClean="0"/>
              </a:p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lang="en-US" dirty="0" smtClean="0"/>
                  <a:t>Forecasters’ feedback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 bwMode="auto">
              <a:xfrm>
                <a:off x="179512" y="2420888"/>
                <a:ext cx="2841402" cy="468052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Phase 3</a:t>
                </a:r>
              </a:p>
            </p:txBody>
          </p:sp>
        </p:grpSp>
        <p:sp>
          <p:nvSpPr>
            <p:cNvPr id="36" name="Eingekerbter Richtungspfeil 35"/>
            <p:cNvSpPr/>
            <p:nvPr/>
          </p:nvSpPr>
          <p:spPr bwMode="auto">
            <a:xfrm>
              <a:off x="74414" y="3717032"/>
              <a:ext cx="3087872" cy="432048"/>
            </a:xfrm>
            <a:prstGeom prst="chevron">
              <a:avLst>
                <a:gd name="adj" fmla="val 60582"/>
              </a:avLst>
            </a:prstGeom>
            <a:solidFill>
              <a:srgbClr val="2D4B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Q2</a:t>
              </a:r>
              <a:r>
                <a:rPr kumimoji="0" lang="de-DE" sz="18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2018 – Q4 2018</a:t>
              </a:r>
              <a:endPara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Eingekerbter Richtungspfeil 39"/>
            <p:cNvSpPr/>
            <p:nvPr/>
          </p:nvSpPr>
          <p:spPr bwMode="auto">
            <a:xfrm>
              <a:off x="3059832" y="3717032"/>
              <a:ext cx="3087872" cy="432048"/>
            </a:xfrm>
            <a:prstGeom prst="chevron">
              <a:avLst>
                <a:gd name="adj" fmla="val 60582"/>
              </a:avLst>
            </a:prstGeom>
            <a:solidFill>
              <a:srgbClr val="2D4B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Q1 2019 </a:t>
              </a:r>
              <a:r>
                <a:rPr lang="de-DE" b="1" dirty="0">
                  <a:solidFill>
                    <a:schemeClr val="bg1"/>
                  </a:solidFill>
                </a:rPr>
                <a:t>– </a:t>
              </a:r>
              <a:r>
                <a:rPr lang="de-DE" b="1" dirty="0" smtClean="0">
                  <a:solidFill>
                    <a:schemeClr val="bg1"/>
                  </a:solidFill>
                </a:rPr>
                <a:t>Q2 2020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Eingekerbter Richtungspfeil 40"/>
            <p:cNvSpPr/>
            <p:nvPr/>
          </p:nvSpPr>
          <p:spPr bwMode="auto">
            <a:xfrm>
              <a:off x="6012160" y="3705612"/>
              <a:ext cx="3087872" cy="432048"/>
            </a:xfrm>
            <a:prstGeom prst="chevron">
              <a:avLst>
                <a:gd name="adj" fmla="val 60582"/>
              </a:avLst>
            </a:prstGeom>
            <a:solidFill>
              <a:srgbClr val="2D4B9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b="1" dirty="0" smtClean="0">
                  <a:solidFill>
                    <a:schemeClr val="bg1"/>
                  </a:solidFill>
                </a:rPr>
                <a:t>Q3 2020 </a:t>
              </a:r>
              <a:r>
                <a:rPr lang="de-DE" b="1" dirty="0">
                  <a:solidFill>
                    <a:schemeClr val="bg1"/>
                  </a:solidFill>
                </a:rPr>
                <a:t>– </a:t>
              </a:r>
              <a:r>
                <a:rPr lang="de-DE" b="1" dirty="0" smtClean="0">
                  <a:solidFill>
                    <a:schemeClr val="bg1"/>
                  </a:solidFill>
                </a:rPr>
                <a:t>Q4 2021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254" y="6455895"/>
            <a:ext cx="1586533" cy="3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798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/>
              <a:t>C2I Workshop on Setup &amp; Experiments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254" y="6455895"/>
            <a:ext cx="1586533" cy="3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nhaltsplatzhalter 1"/>
          <p:cNvSpPr txBox="1">
            <a:spLocks/>
          </p:cNvSpPr>
          <p:nvPr/>
        </p:nvSpPr>
        <p:spPr>
          <a:xfrm>
            <a:off x="388939" y="1052736"/>
            <a:ext cx="8353425" cy="4318000"/>
          </a:xfrm>
          <a:prstGeom prst="rect">
            <a:avLst/>
          </a:prstGeom>
        </p:spPr>
        <p:txBody>
          <a:bodyPr/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de-DE" sz="2000" b="1" kern="0" dirty="0" smtClean="0"/>
              <a:t>15-19 October 2018</a:t>
            </a:r>
            <a:r>
              <a:rPr lang="en-US" altLang="de-DE" sz="2000" kern="0" dirty="0" smtClean="0"/>
              <a:t>, </a:t>
            </a:r>
            <a:r>
              <a:rPr lang="en-US" altLang="de-DE" sz="2000" kern="0" dirty="0" err="1" smtClean="0"/>
              <a:t>Langen</a:t>
            </a:r>
            <a:r>
              <a:rPr lang="en-US" altLang="de-DE" sz="2000" kern="0" dirty="0" smtClean="0"/>
              <a:t>, Germany</a:t>
            </a:r>
          </a:p>
          <a:p>
            <a:r>
              <a:rPr lang="en-US" altLang="de-DE" sz="2000" kern="0" dirty="0" smtClean="0"/>
              <a:t>Financial support from COSMO license money is already approved for two participants per institution!</a:t>
            </a:r>
          </a:p>
          <a:p>
            <a:endParaRPr lang="en-US" altLang="de-DE" sz="2000" kern="0" dirty="0" smtClean="0"/>
          </a:p>
          <a:p>
            <a:pPr marL="0" indent="0">
              <a:buNone/>
            </a:pPr>
            <a:r>
              <a:rPr lang="en-US" altLang="de-DE" sz="2000" b="1" kern="0" smtClean="0"/>
              <a:t>Preliminary agenda </a:t>
            </a:r>
            <a:r>
              <a:rPr lang="en-US" altLang="de-DE" sz="2000" b="1" kern="0" dirty="0" smtClean="0"/>
              <a:t>includes:</a:t>
            </a:r>
            <a:endParaRPr lang="en-US" altLang="de-DE" sz="2000" b="1" kern="0" dirty="0"/>
          </a:p>
          <a:p>
            <a:r>
              <a:rPr lang="en-US" sz="2000" dirty="0" smtClean="0"/>
              <a:t>Remapping </a:t>
            </a:r>
            <a:r>
              <a:rPr lang="en-US" sz="2000" dirty="0"/>
              <a:t>of initial and boundary data (from global ICON or </a:t>
            </a:r>
            <a:r>
              <a:rPr lang="en-US" sz="2000" dirty="0" smtClean="0"/>
              <a:t>IFS)</a:t>
            </a:r>
          </a:p>
          <a:p>
            <a:r>
              <a:rPr lang="en-US" sz="2000" dirty="0" smtClean="0"/>
              <a:t>Conduction </a:t>
            </a:r>
            <a:r>
              <a:rPr lang="en-US" sz="2000" dirty="0"/>
              <a:t>of ICON simulations for individually chosen limited-area </a:t>
            </a:r>
            <a:r>
              <a:rPr lang="en-US" sz="2000" dirty="0" smtClean="0"/>
              <a:t>domains</a:t>
            </a:r>
          </a:p>
          <a:p>
            <a:r>
              <a:rPr lang="en-US" sz="2000" dirty="0" smtClean="0"/>
              <a:t>Visualization </a:t>
            </a:r>
            <a:r>
              <a:rPr lang="en-US" sz="2000" dirty="0"/>
              <a:t>of the </a:t>
            </a:r>
            <a:r>
              <a:rPr lang="en-US" sz="2000" dirty="0" smtClean="0"/>
              <a:t>results</a:t>
            </a:r>
          </a:p>
          <a:p>
            <a:r>
              <a:rPr lang="en-US" sz="2000" dirty="0" smtClean="0"/>
              <a:t>First</a:t>
            </a:r>
            <a:r>
              <a:rPr lang="en-US" sz="2000" dirty="0"/>
              <a:t>, these tasks are performed on DWD’s HPC system. The next step is to perform those simulations on the individual participants’ HPC system </a:t>
            </a:r>
            <a:r>
              <a:rPr lang="en-US" sz="2000" dirty="0" smtClean="0"/>
              <a:t>(if remote access is possible)</a:t>
            </a:r>
            <a:endParaRPr lang="en-US" altLang="de-DE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91265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/>
              <a:t>Preliminary Agenda is Available!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254" y="6455895"/>
            <a:ext cx="1586533" cy="3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7139"/>
            <a:ext cx="7200800" cy="51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548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/>
              <a:t>Updates on Task 8: Technical Framework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254" y="6455895"/>
            <a:ext cx="1586533" cy="3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nhaltsplatzhalter 1"/>
          <p:cNvSpPr txBox="1">
            <a:spLocks/>
          </p:cNvSpPr>
          <p:nvPr/>
        </p:nvSpPr>
        <p:spPr>
          <a:xfrm>
            <a:off x="388939" y="1052736"/>
            <a:ext cx="8353425" cy="4318000"/>
          </a:xfrm>
          <a:prstGeom prst="rect">
            <a:avLst/>
          </a:prstGeom>
        </p:spPr>
        <p:txBody>
          <a:bodyPr/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de-DE" sz="2000" kern="0" dirty="0" smtClean="0"/>
          </a:p>
          <a:p>
            <a:r>
              <a:rPr lang="en-US" altLang="de-DE" sz="2000" kern="0" dirty="0" smtClean="0"/>
              <a:t>Support mailing list is ready </a:t>
            </a:r>
            <a:r>
              <a:rPr lang="en-US" altLang="de-DE" sz="2000" kern="0" dirty="0" smtClean="0">
                <a:hlinkClick r:id="rId3"/>
              </a:rPr>
              <a:t>icon.support@dwd.de</a:t>
            </a:r>
            <a:endParaRPr lang="en-US" altLang="de-DE" sz="2000" kern="0" dirty="0" smtClean="0"/>
          </a:p>
          <a:p>
            <a:r>
              <a:rPr lang="en-US" altLang="de-DE" sz="2000" kern="0" dirty="0" smtClean="0"/>
              <a:t>Official start in October?</a:t>
            </a:r>
          </a:p>
          <a:p>
            <a:endParaRPr lang="en-US" altLang="de-DE" sz="2000" kern="0" dirty="0"/>
          </a:p>
          <a:p>
            <a:r>
              <a:rPr lang="en-US" altLang="de-DE" sz="2000" kern="0" dirty="0" smtClean="0"/>
              <a:t>Externally accessible </a:t>
            </a:r>
            <a:r>
              <a:rPr lang="en-US" altLang="de-DE" sz="2000" kern="0" dirty="0" err="1" smtClean="0"/>
              <a:t>Git</a:t>
            </a:r>
            <a:r>
              <a:rPr lang="en-US" altLang="de-DE" sz="2000" kern="0" dirty="0" smtClean="0"/>
              <a:t> repository at DWD:</a:t>
            </a:r>
          </a:p>
          <a:p>
            <a:pPr marL="0" indent="0">
              <a:buNone/>
            </a:pPr>
            <a:r>
              <a:rPr lang="en-US" altLang="de-DE" sz="2000" b="1" kern="0" dirty="0" smtClean="0"/>
              <a:t>		git.dwd.de</a:t>
            </a:r>
          </a:p>
          <a:p>
            <a:r>
              <a:rPr lang="en-US" altLang="de-DE" sz="2000" kern="0" dirty="0" smtClean="0"/>
              <a:t>Currently, Terms of Reference are being prepared</a:t>
            </a:r>
          </a:p>
          <a:p>
            <a:r>
              <a:rPr lang="en-US" altLang="de-DE" sz="2000" kern="0" dirty="0" smtClean="0"/>
              <a:t>The </a:t>
            </a:r>
            <a:r>
              <a:rPr lang="en-US" altLang="de-DE" sz="2000" kern="0" dirty="0" err="1" smtClean="0"/>
              <a:t>ToR</a:t>
            </a:r>
            <a:r>
              <a:rPr lang="en-US" altLang="de-DE" sz="2000" kern="0" dirty="0" smtClean="0"/>
              <a:t> include a specific development workflow</a:t>
            </a:r>
          </a:p>
        </p:txBody>
      </p:sp>
    </p:spTree>
    <p:extLst>
      <p:ext uri="{BB962C8B-B14F-4D97-AF65-F5344CB8AC3E}">
        <p14:creationId xmlns:p14="http://schemas.microsoft.com/office/powerpoint/2010/main" xmlns="" val="362023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Inhaltsplatzhalter 1"/>
          <p:cNvSpPr>
            <a:spLocks noGrp="1"/>
          </p:cNvSpPr>
          <p:nvPr>
            <p:ph idx="1"/>
          </p:nvPr>
        </p:nvSpPr>
        <p:spPr>
          <a:xfrm>
            <a:off x="388939" y="1052736"/>
            <a:ext cx="8353425" cy="4318000"/>
          </a:xfrm>
        </p:spPr>
        <p:txBody>
          <a:bodyPr/>
          <a:lstStyle/>
          <a:p>
            <a:r>
              <a:rPr lang="en-US" altLang="de-DE" sz="2000" dirty="0" smtClean="0"/>
              <a:t>Unified modelling system for global and regional scale</a:t>
            </a:r>
          </a:p>
          <a:p>
            <a:r>
              <a:rPr lang="en-US" altLang="de-DE" sz="2000" dirty="0" smtClean="0"/>
              <a:t>Focus of national and international collaborations on this modelling system (e.g., COSMO, CLM, ART, universities)</a:t>
            </a:r>
          </a:p>
          <a:p>
            <a:r>
              <a:rPr lang="en-US" altLang="de-DE" sz="2000" dirty="0" smtClean="0"/>
              <a:t>Better efficiency in model development (content and software infrastructure)</a:t>
            </a:r>
          </a:p>
          <a:p>
            <a:r>
              <a:rPr lang="en-US" altLang="de-DE" sz="2000" dirty="0" smtClean="0"/>
              <a:t>Improvements in model physics (e.g., surface tiles)</a:t>
            </a:r>
          </a:p>
          <a:p>
            <a:r>
              <a:rPr lang="en-US" altLang="de-DE" sz="2000" dirty="0" smtClean="0"/>
              <a:t>Better forecast quality</a:t>
            </a:r>
          </a:p>
          <a:p>
            <a:r>
              <a:rPr lang="en-US" altLang="de-DE" sz="2000" dirty="0" smtClean="0"/>
              <a:t>Higher efficiency in terms of HPC resources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2D4B9B"/>
                </a:solidFill>
              </a:rPr>
              <a:t>ICON-LAM – Goals</a:t>
            </a:r>
          </a:p>
        </p:txBody>
      </p:sp>
    </p:spTree>
    <p:extLst>
      <p:ext uri="{BB962C8B-B14F-4D97-AF65-F5344CB8AC3E}">
        <p14:creationId xmlns:p14="http://schemas.microsoft.com/office/powerpoint/2010/main" xmlns="" val="376043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/>
              <a:t>Development Workflow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254" y="6455895"/>
            <a:ext cx="1586533" cy="3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009140"/>
            <a:ext cx="5834516" cy="522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792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-612574" y="332656"/>
            <a:ext cx="852376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de-DE" sz="4000" b="1" dirty="0" smtClean="0">
                <a:solidFill>
                  <a:srgbClr val="C8540D"/>
                </a:solidFill>
                <a:ea typeface="Franklin Gothic Demi" pitchFamily="32" charset="0"/>
                <a:cs typeface="Franklin Gothic Demi" pitchFamily="32" charset="0"/>
              </a:rPr>
              <a:t>Contributions</a:t>
            </a:r>
            <a:r>
              <a:rPr lang="it-IT" altLang="de-DE" sz="4000" b="1" dirty="0" smtClean="0">
                <a:solidFill>
                  <a:srgbClr val="C8540D"/>
                </a:solidFill>
                <a:ea typeface="Franklin Gothic Demi" pitchFamily="32" charset="0"/>
                <a:cs typeface="Franklin Gothic Demi" pitchFamily="32" charset="0"/>
              </a:rPr>
              <a:t> in PP-C2I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45211" y="6351597"/>
            <a:ext cx="369879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de-DE" sz="1600" smtClean="0">
                <a:solidFill>
                  <a:srgbClr val="2F5597"/>
                </a:solidFill>
                <a:ea typeface="Franklin Gothic Demi" pitchFamily="32" charset="0"/>
                <a:cs typeface="Franklin Gothic Demi" pitchFamily="32" charset="0"/>
              </a:rPr>
              <a:t>COSMO GM 2018, St. Petersburg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348" y="166691"/>
            <a:ext cx="183570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987" y="1278363"/>
            <a:ext cx="89285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de-DE" b="1" dirty="0" smtClean="0">
                <a:solidFill>
                  <a:srgbClr val="000000"/>
                </a:solidFill>
              </a:rPr>
              <a:t>Phase 1 - Preparation &amp; Installation (4/18-12/18)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GB" altLang="de-DE" dirty="0" smtClean="0">
              <a:solidFill>
                <a:srgbClr val="000000"/>
              </a:solidFill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de-DE" dirty="0" smtClean="0">
                <a:solidFill>
                  <a:srgbClr val="000000"/>
                </a:solidFill>
              </a:rPr>
              <a:t>After the participation in the ICON Training Course 2018 (Valeria </a:t>
            </a:r>
            <a:r>
              <a:rPr lang="en-GB" altLang="de-DE" dirty="0" err="1" smtClean="0">
                <a:solidFill>
                  <a:srgbClr val="000000"/>
                </a:solidFill>
              </a:rPr>
              <a:t>Garbero</a:t>
            </a:r>
            <a:r>
              <a:rPr lang="en-GB" altLang="de-DE" dirty="0" smtClean="0">
                <a:solidFill>
                  <a:srgbClr val="000000"/>
                </a:solidFill>
              </a:rPr>
              <a:t> - </a:t>
            </a:r>
            <a:r>
              <a:rPr lang="en-GB" altLang="de-DE" dirty="0" err="1" smtClean="0">
                <a:solidFill>
                  <a:srgbClr val="000000"/>
                </a:solidFill>
              </a:rPr>
              <a:t>ArpaP</a:t>
            </a:r>
            <a:r>
              <a:rPr lang="en-GB" altLang="de-DE" dirty="0" smtClean="0">
                <a:solidFill>
                  <a:srgbClr val="000000"/>
                </a:solidFill>
              </a:rPr>
              <a:t>), the model has been installed at the CIRA supercomputer “TURING”, since </a:t>
            </a:r>
            <a:r>
              <a:rPr lang="en-GB" altLang="de-DE" dirty="0" err="1" smtClean="0">
                <a:solidFill>
                  <a:srgbClr val="000000"/>
                </a:solidFill>
              </a:rPr>
              <a:t>ArpaP</a:t>
            </a:r>
            <a:r>
              <a:rPr lang="en-GB" altLang="de-DE" dirty="0" smtClean="0">
                <a:solidFill>
                  <a:srgbClr val="000000"/>
                </a:solidFill>
              </a:rPr>
              <a:t> uses the CIRA hardware resource (joint installation).  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GB" altLang="de-DE" dirty="0" smtClean="0">
              <a:solidFill>
                <a:srgbClr val="000000"/>
              </a:solidFill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de-DE" b="1" dirty="0" smtClean="0">
                <a:solidFill>
                  <a:srgbClr val="000000"/>
                </a:solidFill>
              </a:rPr>
              <a:t>TURING</a:t>
            </a:r>
            <a:r>
              <a:rPr lang="en-GB" altLang="de-DE" dirty="0" smtClean="0">
                <a:solidFill>
                  <a:srgbClr val="000000"/>
                </a:solidFill>
              </a:rPr>
              <a:t>: 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 40 dual socket Xeon E5-2697 v4 @ 2.30GHz computational nodes (1440 core in total) 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 2 Xeon Phi (TM) CPU 7210 @ 1.30GHz computational nodes (128 core in total)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 2 GPU </a:t>
            </a:r>
            <a:r>
              <a:rPr lang="en-US" altLang="de-DE" dirty="0" err="1" smtClean="0">
                <a:solidFill>
                  <a:srgbClr val="000000"/>
                </a:solidFill>
              </a:rPr>
              <a:t>Nvidia</a:t>
            </a:r>
            <a:r>
              <a:rPr lang="en-US" altLang="de-DE" dirty="0" smtClean="0">
                <a:solidFill>
                  <a:srgbClr val="000000"/>
                </a:solidFill>
              </a:rPr>
              <a:t> Pascal Tesla P100 @ 1.33GHz  (128 core in total)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 256 GB RAM per node 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 Operating System: </a:t>
            </a:r>
            <a:r>
              <a:rPr lang="en-US" altLang="de-DE" dirty="0" err="1" smtClean="0">
                <a:solidFill>
                  <a:srgbClr val="000000"/>
                </a:solidFill>
              </a:rPr>
              <a:t>RedHat</a:t>
            </a:r>
            <a:r>
              <a:rPr lang="en-US" altLang="de-DE" dirty="0" smtClean="0">
                <a:solidFill>
                  <a:srgbClr val="000000"/>
                </a:solidFill>
              </a:rPr>
              <a:t> Enterprise Linux 7.3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 Fortran compiler: Intel Fortran v18.0.2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dirty="0" smtClean="0">
                <a:solidFill>
                  <a:srgbClr val="000000"/>
                </a:solidFill>
              </a:rPr>
              <a:t> MPI: Intel MPI Library for Linux* OS, Version 2018 Update 2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75" y="5370513"/>
            <a:ext cx="91785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994" y="5616584"/>
            <a:ext cx="1378564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59498" y="5084768"/>
            <a:ext cx="3203555" cy="11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de-DE" b="1" smtClean="0">
                <a:solidFill>
                  <a:srgbClr val="000000"/>
                </a:solidFill>
              </a:rPr>
              <a:t>TEAM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de-DE" smtClean="0">
                <a:solidFill>
                  <a:srgbClr val="000000"/>
                </a:solidFill>
              </a:rPr>
              <a:t>E. Bucchignani, P. Mercogliano (CIRA)</a:t>
            </a: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de-DE" smtClean="0">
                <a:solidFill>
                  <a:srgbClr val="000000"/>
                </a:solidFill>
              </a:rPr>
              <a:t>M. Milelli  V. Garbero (ArpaP)</a:t>
            </a:r>
          </a:p>
        </p:txBody>
      </p:sp>
    </p:spTree>
    <p:extLst>
      <p:ext uri="{BB962C8B-B14F-4D97-AF65-F5344CB8AC3E}">
        <p14:creationId xmlns:p14="http://schemas.microsoft.com/office/powerpoint/2010/main" xmlns="" val="776666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345211" y="6346834"/>
            <a:ext cx="369879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de-DE" sz="1600" smtClean="0">
                <a:solidFill>
                  <a:srgbClr val="2F5597"/>
                </a:solidFill>
                <a:ea typeface="Franklin Gothic Demi" pitchFamily="32" charset="0"/>
                <a:cs typeface="Franklin Gothic Demi" pitchFamily="32" charset="0"/>
              </a:rPr>
              <a:t>COSMO GM 2018, St. Petersburg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348" y="166691"/>
            <a:ext cx="183570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3810" y="1174750"/>
            <a:ext cx="846067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Due to the Fortran compiler version (v. 18), the option –assume realloc—lhs has been used</a:t>
            </a: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The INTEL MPI works properly, even if non included in the suggested list.</a:t>
            </a: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GRIB-API-1.22 (the same used in COSMO); the last release 1.27 has been downloaded and compiled, but not still  tested.</a:t>
            </a: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netcdf-4.4.1.1, netcdf-fortran-4.4.4</a:t>
            </a: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Further libraries required (and installed locally): XML2, HDF5, ZLIB, SZIP</a:t>
            </a:r>
          </a:p>
          <a:p>
            <a:pPr marL="284163"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de-DE" smtClean="0">
              <a:solidFill>
                <a:srgbClr val="000000"/>
              </a:solidFill>
            </a:endParaRP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de-DE" smtClean="0">
                <a:solidFill>
                  <a:srgbClr val="000000"/>
                </a:solidFill>
              </a:rPr>
              <a:t>The </a:t>
            </a:r>
            <a:r>
              <a:rPr lang="en-US" altLang="de-DE" i="1" smtClean="0">
                <a:solidFill>
                  <a:srgbClr val="000000"/>
                </a:solidFill>
              </a:rPr>
              <a:t>autoconf</a:t>
            </a:r>
            <a:r>
              <a:rPr lang="en-US" altLang="de-DE" smtClean="0">
                <a:solidFill>
                  <a:srgbClr val="000000"/>
                </a:solidFill>
              </a:rPr>
              <a:t> configuration has been performed with: </a:t>
            </a: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de-DE" smtClean="0">
                <a:solidFill>
                  <a:srgbClr val="000000"/>
                </a:solidFill>
              </a:rPr>
              <a:t> </a:t>
            </a:r>
            <a:r>
              <a:rPr lang="en-US" altLang="de-DE" b="1" smtClean="0">
                <a:solidFill>
                  <a:srgbClr val="000000"/>
                </a:solidFill>
              </a:rPr>
              <a:t>./configure --with-fortran=intel --with- grib_api=/usr/local/apps/grib_api-1.22.0/</a:t>
            </a: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de-DE" b="1" smtClean="0">
              <a:solidFill>
                <a:srgbClr val="000000"/>
              </a:solidFill>
            </a:endParaRP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de-DE" smtClean="0">
                <a:solidFill>
                  <a:srgbClr val="000000"/>
                </a:solidFill>
              </a:rPr>
              <a:t>Afterwards, some adjustments in the Makefile were required, in order to address some issues that arose in the compilation: </a:t>
            </a: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-"/>
            </a:pPr>
            <a:r>
              <a:rPr lang="en-US" altLang="de-DE" smtClean="0">
                <a:solidFill>
                  <a:srgbClr val="000000"/>
                </a:solidFill>
              </a:rPr>
              <a:t> </a:t>
            </a:r>
            <a:r>
              <a:rPr lang="it-IT" altLang="de-DE" smtClean="0">
                <a:solidFill>
                  <a:srgbClr val="000000"/>
                </a:solidFill>
              </a:rPr>
              <a:t>CC: from </a:t>
            </a:r>
            <a:r>
              <a:rPr lang="it-IT" altLang="de-DE" b="1" smtClean="0">
                <a:solidFill>
                  <a:srgbClr val="000000"/>
                </a:solidFill>
              </a:rPr>
              <a:t>gcc</a:t>
            </a:r>
            <a:r>
              <a:rPr lang="it-IT" altLang="de-DE" smtClean="0">
                <a:solidFill>
                  <a:srgbClr val="000000"/>
                </a:solidFill>
              </a:rPr>
              <a:t> to </a:t>
            </a:r>
            <a:r>
              <a:rPr lang="it-IT" altLang="de-DE" b="1" smtClean="0">
                <a:solidFill>
                  <a:srgbClr val="000000"/>
                </a:solidFill>
              </a:rPr>
              <a:t>icc</a:t>
            </a: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-"/>
            </a:pPr>
            <a:r>
              <a:rPr lang="it-IT" altLang="de-DE" smtClean="0">
                <a:solidFill>
                  <a:srgbClr val="000000"/>
                </a:solidFill>
              </a:rPr>
              <a:t> ln LDFLAGS definition, we added:  -lxml2 -lz -lm -ldl –llzma</a:t>
            </a: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-"/>
            </a:pPr>
            <a:r>
              <a:rPr lang="it-IT" altLang="de-DE" smtClean="0">
                <a:solidFill>
                  <a:srgbClr val="000000"/>
                </a:solidFill>
              </a:rPr>
              <a:t> </a:t>
            </a:r>
            <a:r>
              <a:rPr lang="en-US" altLang="de-DE" smtClean="0">
                <a:solidFill>
                  <a:srgbClr val="000000"/>
                </a:solidFill>
              </a:rPr>
              <a:t>In MPI_LIB definition, some parentheses were missing</a:t>
            </a:r>
          </a:p>
          <a:p>
            <a:pPr algn="just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it-IT" altLang="de-DE" smtClean="0">
              <a:solidFill>
                <a:srgbClr val="000000"/>
              </a:solidFill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GB" altLang="de-DE" smtClean="0"/>
          </a:p>
          <a:p>
            <a:pPr marL="2841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de-DE" smtClean="0">
              <a:solidFill>
                <a:srgbClr val="000000"/>
              </a:solidFill>
            </a:endParaRPr>
          </a:p>
          <a:p>
            <a:pPr marL="2841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de-DE" smtClean="0">
              <a:solidFill>
                <a:srgbClr val="000000"/>
              </a:solidFill>
            </a:endParaRPr>
          </a:p>
          <a:p>
            <a:pPr marL="2841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de-DE" smtClean="0">
              <a:solidFill>
                <a:srgbClr val="000000"/>
              </a:solidFill>
            </a:endParaRPr>
          </a:p>
          <a:p>
            <a:pPr marL="284163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de-DE" smtClean="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75" y="5370513"/>
            <a:ext cx="91785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994" y="5616584"/>
            <a:ext cx="1378564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85697" y="5441954"/>
            <a:ext cx="3294031" cy="7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de-DE" sz="2400" b="1" smtClean="0">
                <a:solidFill>
                  <a:srgbClr val="000000"/>
                </a:solidFill>
              </a:rPr>
              <a:t>Compilation successful !!! </a:t>
            </a:r>
            <a:r>
              <a:rPr lang="en-US" altLang="de-DE" sz="2400" b="1" smtClean="0"/>
              <a:t>!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-478567" y="339725"/>
            <a:ext cx="852376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de-DE" sz="4000" b="1" smtClean="0">
                <a:solidFill>
                  <a:srgbClr val="C8540D"/>
                </a:solidFill>
                <a:ea typeface="Franklin Gothic Demi" pitchFamily="32" charset="0"/>
                <a:cs typeface="Franklin Gothic Demi" pitchFamily="32" charset="0"/>
              </a:rPr>
              <a:t>Compilation «hot» topics</a:t>
            </a:r>
          </a:p>
        </p:txBody>
      </p:sp>
    </p:spTree>
    <p:extLst>
      <p:ext uri="{BB962C8B-B14F-4D97-AF65-F5344CB8AC3E}">
        <p14:creationId xmlns:p14="http://schemas.microsoft.com/office/powerpoint/2010/main" xmlns="" val="460481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345211" y="6351597"/>
            <a:ext cx="369879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de-DE" sz="1600" smtClean="0">
                <a:solidFill>
                  <a:srgbClr val="2F5597"/>
                </a:solidFill>
                <a:ea typeface="Franklin Gothic Demi" pitchFamily="32" charset="0"/>
                <a:cs typeface="Franklin Gothic Demi" pitchFamily="32" charset="0"/>
              </a:rPr>
              <a:t>COSMO GM 2018, St. Petersburg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348" y="166691"/>
            <a:ext cx="183570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5475" y="1519243"/>
            <a:ext cx="846067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4163" indent="-282575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de-DE" smtClean="0">
              <a:solidFill>
                <a:srgbClr val="000000"/>
              </a:solidFill>
            </a:endParaRPr>
          </a:p>
          <a:p>
            <a:pPr marL="282575" indent="-280988" defTabSz="449263" fontAlgn="base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ICON training for key personnel of CIRA (through training course and self study)</a:t>
            </a:r>
          </a:p>
          <a:p>
            <a:pPr marL="282575" indent="-280988" defTabSz="449263" fontAlgn="base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Definition of model set up  </a:t>
            </a:r>
          </a:p>
          <a:p>
            <a:pPr marL="282575" indent="-280988" defTabSz="449263" fontAlgn="base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Selection of few case studies (severe events)</a:t>
            </a:r>
          </a:p>
          <a:p>
            <a:pPr marL="282575" indent="-280988" defTabSz="449263" fontAlgn="base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Comparison with corresponding COSMO forecast (in terms of numerical performances)</a:t>
            </a:r>
          </a:p>
          <a:p>
            <a:pPr marL="282575" indent="-280988" defTabSz="449263" fontAlgn="base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Verification of results using all kind of observations available</a:t>
            </a:r>
          </a:p>
          <a:p>
            <a:pPr marL="282575" indent="-280988" defTabSz="449263" fontAlgn="base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de-DE" smtClean="0">
                <a:solidFill>
                  <a:srgbClr val="000000"/>
                </a:solidFill>
              </a:rPr>
              <a:t>Results published in the COSMO Newsletter 2019 </a:t>
            </a:r>
          </a:p>
          <a:p>
            <a:pPr defTabSz="449263" fontAlgn="base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SzPct val="100000"/>
            </a:pPr>
            <a:endParaRPr lang="en-US" altLang="de-DE" smtClean="0">
              <a:solidFill>
                <a:srgbClr val="000000"/>
              </a:solidFill>
            </a:endParaRPr>
          </a:p>
          <a:p>
            <a:pPr defTabSz="449263" fontAlgn="base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SzPct val="100000"/>
            </a:pPr>
            <a:endParaRPr lang="en-US" altLang="de-DE" smtClean="0">
              <a:solidFill>
                <a:srgbClr val="000000"/>
              </a:solidFill>
            </a:endParaRPr>
          </a:p>
          <a:p>
            <a:pPr defTabSz="449263" fontAlgn="base" hangingPunct="0">
              <a:lnSpc>
                <a:spcPct val="93000"/>
              </a:lnSpc>
              <a:spcBef>
                <a:spcPts val="850"/>
              </a:spcBef>
              <a:spcAft>
                <a:spcPts val="850"/>
              </a:spcAft>
              <a:buSzPct val="100000"/>
            </a:pPr>
            <a:endParaRPr lang="en-US" altLang="de-DE" smtClean="0">
              <a:solidFill>
                <a:srgbClr val="000000"/>
              </a:solidFill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de-DE" smtClean="0">
              <a:solidFill>
                <a:srgbClr val="0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75" y="5370513"/>
            <a:ext cx="91785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994" y="5616584"/>
            <a:ext cx="1378564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2380" y="750888"/>
            <a:ext cx="852376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FFFFFF"/>
                </a:solidFill>
                <a:latin typeface="Arial" charset="0"/>
                <a:ea typeface="Source Han Sans CN Regular" charset="0"/>
                <a:cs typeface="Source Han Sans CN Regular" charset="0"/>
              </a:defRPr>
            </a:lvl9pPr>
          </a:lstStyle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de-DE" sz="4000" b="1" smtClean="0">
                <a:solidFill>
                  <a:srgbClr val="C8540D"/>
                </a:solidFill>
                <a:ea typeface="Franklin Gothic Demi" pitchFamily="32" charset="0"/>
                <a:cs typeface="Franklin Gothic Demi" pitchFamily="32" charset="0"/>
              </a:rPr>
              <a:t>Plans for 2019 (Phase 2)</a:t>
            </a:r>
            <a:r>
              <a:rPr lang="it-IT" altLang="de-DE" sz="4000" b="1" smtClean="0">
                <a:solidFill>
                  <a:srgbClr val="C8540D"/>
                </a:solidFill>
                <a:latin typeface="Franklin Gothic Demi" pitchFamily="32" charset="0"/>
                <a:ea typeface="Franklin Gothic Demi" pitchFamily="32" charset="0"/>
                <a:cs typeface="Franklin Gothic Demi" pitchFamily="3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87028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65888" y="165905"/>
            <a:ext cx="8228110" cy="5666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Arial"/>
                <a:ea typeface="DejaVu Sans"/>
              </a:rPr>
              <a:t>COSMO Priority Project C2I</a:t>
            </a:r>
            <a:r>
              <a:rPr dirty="0"/>
              <a:t/>
            </a:r>
            <a:br>
              <a:rPr dirty="0"/>
            </a:br>
            <a:r>
              <a:rPr lang="en-US" sz="2000" spc="-1" dirty="0">
                <a:solidFill>
                  <a:srgbClr val="000000"/>
                </a:solidFill>
                <a:latin typeface="Arial"/>
                <a:ea typeface="DejaVu Sans"/>
              </a:rPr>
              <a:t>Status at NMA</a:t>
            </a:r>
            <a:endParaRPr lang="en-US" sz="2000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457173" y="765520"/>
            <a:ext cx="8228110" cy="5657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just">
              <a:lnSpc>
                <a:spcPct val="100000"/>
              </a:lnSpc>
            </a:pPr>
            <a:r>
              <a:rPr lang="en-US" spc="-1" dirty="0" err="1">
                <a:solidFill>
                  <a:srgbClr val="000000"/>
                </a:solidFill>
                <a:latin typeface="Arial"/>
                <a:ea typeface="DejaVu Sans"/>
              </a:rPr>
              <a:t>Instalation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 of ICON Model at NMA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Model version – used at ICON-LAM training course in April 2018  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IBM platform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Compiler – gnu-5.4.0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openmpi-2.0.1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Libraries 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-libxml2-2.7.2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-zlib-1.2.11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-szip-2.1.1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-hdf5-1.10.2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-netcdf-4.2.1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-grib_api-1.26.1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Configuration options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./configure --with-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fortran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gcc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 --with-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mpi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=/opt/tools/libraries/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openmpi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/2.0.1-gcc-5.4.0/ --with 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netcdf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=/export/home/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ncit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/external/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rodica.dumitrache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/LIBRARII/netcdf-4.2.1_install --with-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grib_api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=/export/home/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ncit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/external/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rodica.dumitrache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/LIBRARII/grib_api-1.26.1_install –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includedir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=/export/home/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ncit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/external/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rodica.dumitrache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/ICON_2018/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icon_tutorial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/icon-training-2018/support</a:t>
            </a:r>
            <a:endParaRPr lang="en-US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1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To test the model, we run the idealized test cases proposed in the documentation.</a:t>
            </a:r>
            <a:endParaRPr lang="en-US" spc="-1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173" y="273355"/>
            <a:ext cx="8228110" cy="11443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1" dirty="0">
                <a:solidFill>
                  <a:srgbClr val="000000"/>
                </a:solidFill>
                <a:latin typeface="Arial"/>
                <a:ea typeface="DejaVu Sans"/>
              </a:rPr>
              <a:t>Plans at NMA for ICON forecast setup</a:t>
            </a:r>
            <a:endParaRPr lang="en-US" sz="2400" spc="-1" dirty="0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7173" y="1604845"/>
            <a:ext cx="8228110" cy="3976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>
              <a:spcBef>
                <a:spcPts val="1285"/>
              </a:spcBef>
            </a:pPr>
            <a:r>
              <a:rPr lang="en-US" sz="2900" spc="-1" dirty="0">
                <a:solidFill>
                  <a:srgbClr val="000000"/>
                </a:solidFill>
                <a:latin typeface="Arial"/>
                <a:ea typeface="DejaVu Sans"/>
              </a:rPr>
              <a:t>Until the end of December 2018 – set-up and run the ICON-LAM for Romanian territory at 7 km resolution on the same domain as the operational  COSMO 7 km</a:t>
            </a: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r>
              <a:rPr lang="en-US" sz="2900" spc="-1" dirty="0">
                <a:solidFill>
                  <a:srgbClr val="000000"/>
                </a:solidFill>
                <a:latin typeface="Arial"/>
                <a:ea typeface="DejaVu Sans"/>
              </a:rPr>
              <a:t>Test cases for ICON-LAM</a:t>
            </a: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r>
              <a:rPr lang="en-US" sz="2900" spc="-1" dirty="0">
                <a:solidFill>
                  <a:srgbClr val="000000"/>
                </a:solidFill>
                <a:latin typeface="Arial"/>
                <a:ea typeface="DejaVu Sans"/>
              </a:rPr>
              <a:t>- running the ICON-LAM for a few severe weather situations </a:t>
            </a: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r>
              <a:rPr lang="en-US" sz="2900" spc="-1" dirty="0">
                <a:solidFill>
                  <a:srgbClr val="000000"/>
                </a:solidFill>
                <a:latin typeface="Arial"/>
                <a:ea typeface="DejaVu Sans"/>
              </a:rPr>
              <a:t>- comparing the results with COSMO operational run</a:t>
            </a: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r>
              <a:rPr lang="en-US" sz="2900" spc="-1" dirty="0">
                <a:solidFill>
                  <a:srgbClr val="000000"/>
                </a:solidFill>
                <a:latin typeface="Arial"/>
                <a:ea typeface="DejaVu Sans"/>
              </a:rPr>
              <a:t>Implementation in pre-operational activity – depending on the computing resources available </a:t>
            </a:r>
            <a:endParaRPr lang="en-US" sz="2900" spc="-1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ICON installation &amp; setup</a:t>
            </a:r>
            <a:br>
              <a:rPr lang="en-US" dirty="0" smtClean="0"/>
            </a:br>
            <a:r>
              <a:rPr lang="en-US" dirty="0" smtClean="0"/>
              <a:t>at the IMS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PP C2I</a:t>
            </a:r>
            <a:br>
              <a:rPr lang="en-US" dirty="0" smtClean="0"/>
            </a:br>
            <a:r>
              <a:rPr lang="en-US" dirty="0" smtClean="0"/>
              <a:t>COSMO GM 2018</a:t>
            </a:r>
          </a:p>
          <a:p>
            <a:r>
              <a:rPr lang="en-US" dirty="0" smtClean="0"/>
              <a:t>St. Petersburg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 </a:t>
            </a:r>
            <a:r>
              <a:rPr lang="en-US" sz="4000" dirty="0"/>
              <a:t>i</a:t>
            </a:r>
            <a:r>
              <a:rPr lang="en-US" sz="4000" dirty="0" smtClean="0"/>
              <a:t>nstallation at IMS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On IMS domestic cluster:</a:t>
            </a:r>
          </a:p>
          <a:p>
            <a:pPr lvl="1"/>
            <a:r>
              <a:rPr lang="en-US" sz="2000" dirty="0" smtClean="0"/>
              <a:t>ICON code was compiled (with </a:t>
            </a:r>
            <a:r>
              <a:rPr lang="en-US" sz="2000" dirty="0" err="1" smtClean="0"/>
              <a:t>ifort</a:t>
            </a:r>
            <a:r>
              <a:rPr lang="en-US" sz="2000" dirty="0" smtClean="0"/>
              <a:t>) but crashes at runtime</a:t>
            </a:r>
          </a:p>
          <a:p>
            <a:pPr lvl="1"/>
            <a:r>
              <a:rPr lang="en-US" sz="2000" dirty="0" smtClean="0"/>
              <a:t>IT support work on making it possible to run (The main problem is old compilers)</a:t>
            </a:r>
          </a:p>
          <a:p>
            <a:r>
              <a:rPr lang="en-US" sz="2000" dirty="0" smtClean="0"/>
              <a:t>On a set of workstations at IMS:</a:t>
            </a:r>
          </a:p>
          <a:p>
            <a:pPr lvl="1"/>
            <a:r>
              <a:rPr lang="en-US" sz="2000" dirty="0" smtClean="0"/>
              <a:t>Compiled (with GNU) but can not run due to insufficient RAM</a:t>
            </a:r>
          </a:p>
          <a:p>
            <a:r>
              <a:rPr lang="en-US" sz="2000" dirty="0" smtClean="0"/>
              <a:t>On a cloud environment (both Azure and AWS were tested):</a:t>
            </a:r>
          </a:p>
          <a:p>
            <a:pPr lvl="1"/>
            <a:r>
              <a:rPr lang="en-US" sz="2000" dirty="0" smtClean="0"/>
              <a:t>Several benchmark runs were performed using the provided “real data” case of global forecast simulation</a:t>
            </a:r>
          </a:p>
          <a:p>
            <a:pPr lvl="1"/>
            <a:r>
              <a:rPr lang="en-US" sz="2000" dirty="0" smtClean="0"/>
              <a:t>The major goal of those runs was to test the system performance and find the optimal setup for parallel MPI parallelization</a:t>
            </a:r>
          </a:p>
          <a:p>
            <a:r>
              <a:rPr lang="en-US" sz="2000" dirty="0" err="1" smtClean="0"/>
              <a:t>icontools</a:t>
            </a:r>
            <a:r>
              <a:rPr lang="en-US" sz="2000" dirty="0" smtClean="0"/>
              <a:t> did not compile properly yet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Plans for ICON forecast setup at 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17" y="1417644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 order to compare ICON-LAM performance with COSMO – similar as possible domains and </a:t>
            </a:r>
            <a:r>
              <a:rPr lang="en-US" dirty="0" err="1" smtClean="0"/>
              <a:t>namelist</a:t>
            </a:r>
            <a:r>
              <a:rPr lang="en-US" dirty="0" smtClean="0"/>
              <a:t> setup will be defined. </a:t>
            </a:r>
          </a:p>
          <a:p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048001"/>
            <a:ext cx="4800600" cy="3777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841" y="4724406"/>
            <a:ext cx="175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Current COSMO domains setup:</a:t>
            </a:r>
            <a:endParaRPr lang="he-I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experiments (with IMS setup?)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 far, only the global test case was run to test and tune the system performance</a:t>
            </a:r>
          </a:p>
          <a:p>
            <a:r>
              <a:rPr lang="en-US" dirty="0"/>
              <a:t>ICON-LAM tests haven’t been performed yet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Inhaltsplatzhalter 1"/>
          <p:cNvSpPr>
            <a:spLocks noGrp="1"/>
          </p:cNvSpPr>
          <p:nvPr>
            <p:ph idx="1"/>
          </p:nvPr>
        </p:nvSpPr>
        <p:spPr>
          <a:xfrm>
            <a:off x="388939" y="1052736"/>
            <a:ext cx="8353425" cy="4318000"/>
          </a:xfrm>
        </p:spPr>
        <p:txBody>
          <a:bodyPr/>
          <a:lstStyle/>
          <a:p>
            <a:r>
              <a:rPr lang="en-US" altLang="de-DE" sz="2000" dirty="0" smtClean="0"/>
              <a:t>Grid: R19B7 (2.08 km), 65 layers with model top at 22 km</a:t>
            </a:r>
          </a:p>
          <a:p>
            <a:r>
              <a:rPr lang="en-US" altLang="de-DE" sz="2000" dirty="0" smtClean="0"/>
              <a:t>Grid covers an area similar to COSMO-D2</a:t>
            </a:r>
            <a:endParaRPr lang="en-US" altLang="de-DE" sz="2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>
                <a:solidFill>
                  <a:srgbClr val="2D4B9B"/>
                </a:solidFill>
              </a:rPr>
              <a:t>ICON-D2 – Setup</a:t>
            </a: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8427" y="1989142"/>
            <a:ext cx="60833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613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33" y="1"/>
            <a:ext cx="87737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RHM: Installation of the Icon Model Package </a:t>
            </a:r>
            <a:r>
              <a:rPr lang="en-US" b="1" dirty="0" smtClean="0"/>
              <a:t>on </a:t>
            </a:r>
            <a:r>
              <a:rPr lang="en-US" b="1" dirty="0" smtClean="0"/>
              <a:t>CRAY-XC40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752" y="6102631"/>
            <a:ext cx="7886700" cy="854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Comments for package IconTutorial2018</a:t>
            </a:r>
          </a:p>
          <a:p>
            <a:r>
              <a:rPr lang="en-US" sz="1400" dirty="0"/>
              <a:t>Required xml2 </a:t>
            </a:r>
            <a:r>
              <a:rPr lang="en-US" sz="1400" dirty="0" smtClean="0"/>
              <a:t>library</a:t>
            </a:r>
          </a:p>
          <a:p>
            <a:r>
              <a:rPr lang="en-US" sz="1400" dirty="0" smtClean="0"/>
              <a:t>Generated file </a:t>
            </a:r>
            <a:r>
              <a:rPr lang="en-US" sz="1400" dirty="0" err="1" smtClean="0"/>
              <a:t>build_command</a:t>
            </a:r>
            <a:r>
              <a:rPr lang="en-US" sz="1400" dirty="0" smtClean="0"/>
              <a:t> don’t have command “make”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117980"/>
              </p:ext>
            </p:extLst>
          </p:nvPr>
        </p:nvGraphicFramePr>
        <p:xfrm>
          <a:off x="179512" y="1196752"/>
          <a:ext cx="896448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92088"/>
                <a:gridCol w="6876256"/>
              </a:tblGrid>
              <a:tr h="488274">
                <a:tc>
                  <a:txBody>
                    <a:bodyPr/>
                    <a:lstStyle/>
                    <a:p>
                      <a:r>
                        <a:rPr lang="en-US" dirty="0" smtClean="0"/>
                        <a:t>compiler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Mpi</a:t>
                      </a:r>
                      <a:r>
                        <a:rPr lang="en-US" dirty="0" smtClean="0"/>
                        <a:t> library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 of compiling/tests</a:t>
                      </a:r>
                      <a:endParaRPr lang="ru-RU" dirty="0"/>
                    </a:p>
                  </a:txBody>
                  <a:tcPr marL="68580" marR="68580"/>
                </a:tc>
              </a:tr>
              <a:tr h="637386">
                <a:tc>
                  <a:txBody>
                    <a:bodyPr/>
                    <a:lstStyle/>
                    <a:p>
                      <a:r>
                        <a:rPr lang="en-US" dirty="0" smtClean="0"/>
                        <a:t>Cray Fortran 8.6.3</a:t>
                      </a:r>
                      <a:endParaRPr lang="ru-RU" dirty="0"/>
                    </a:p>
                  </a:txBody>
                  <a:tcPr marL="68580" marR="68580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CRAY MPICH2  7.6.3</a:t>
                      </a:r>
                      <a:endParaRPr lang="ru-RU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Compilation: success (+)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Case1:</a:t>
                      </a:r>
                      <a:r>
                        <a:rPr lang="en-US" baseline="0" dirty="0" smtClean="0"/>
                        <a:t> (+)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Case2: (-)</a:t>
                      </a:r>
                    </a:p>
                  </a:txBody>
                  <a:tcPr marL="68580" marR="68580"/>
                </a:tc>
              </a:tr>
              <a:tr h="901766">
                <a:tc>
                  <a:txBody>
                    <a:bodyPr/>
                    <a:lstStyle/>
                    <a:p>
                      <a:r>
                        <a:rPr lang="en-US" dirty="0" smtClean="0"/>
                        <a:t>Intel 17.0.4</a:t>
                      </a:r>
                      <a:endParaRPr lang="ru-RU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Compilation: success (+)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Case1:</a:t>
                      </a:r>
                      <a:r>
                        <a:rPr lang="en-US" baseline="0" dirty="0" smtClean="0"/>
                        <a:t> (+)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Case2: (-)</a:t>
                      </a:r>
                      <a:endParaRPr lang="ru-RU" dirty="0"/>
                    </a:p>
                  </a:txBody>
                  <a:tcPr marL="68580" marR="68580"/>
                </a:tc>
              </a:tr>
              <a:tr h="11226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gcc</a:t>
                      </a:r>
                      <a:r>
                        <a:rPr lang="en-US" dirty="0" smtClean="0"/>
                        <a:t> 7.2.0</a:t>
                      </a:r>
                      <a:endParaRPr lang="ru-RU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Compilation: -</a:t>
                      </a:r>
                    </a:p>
                    <a:p>
                      <a:r>
                        <a:rPr lang="en-US" dirty="0" smtClean="0"/>
                        <a:t>Problem with</a:t>
                      </a:r>
                      <a:r>
                        <a:rPr lang="en-US" baseline="0" dirty="0" smtClean="0"/>
                        <a:t> configuration:</a:t>
                      </a:r>
                      <a:endParaRPr lang="en-US" dirty="0" smtClean="0"/>
                    </a:p>
                    <a:p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configure: WARNING: </a:t>
                      </a:r>
                      <a:r>
                        <a:rPr lang="en-US" sz="12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fcntl.h</a:t>
                      </a:r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present but cannot be compiled</a:t>
                      </a:r>
                    </a:p>
                    <a:p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configure: WARNING: </a:t>
                      </a:r>
                      <a:r>
                        <a:rPr lang="en-US" sz="12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fcntl.h</a:t>
                      </a:r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    check for missing prerequisite headers?</a:t>
                      </a:r>
                    </a:p>
                    <a:p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configure: WARNING: </a:t>
                      </a:r>
                      <a:r>
                        <a:rPr lang="en-US" sz="12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fcntl.h</a:t>
                      </a:r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see the </a:t>
                      </a:r>
                      <a:r>
                        <a:rPr lang="en-US" sz="12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Autoconf</a:t>
                      </a:r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documentation</a:t>
                      </a:r>
                    </a:p>
                    <a:p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configure: WARNING: </a:t>
                      </a:r>
                      <a:r>
                        <a:rPr lang="en-US" sz="12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fcntl.h</a:t>
                      </a:r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    section "Present But Cannot Be Compiled"</a:t>
                      </a:r>
                    </a:p>
                    <a:p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configure: WARNING: </a:t>
                      </a:r>
                      <a:r>
                        <a:rPr lang="en-US" sz="12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fcntl.h</a:t>
                      </a:r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proceeding with the preprocessor's result</a:t>
                      </a:r>
                    </a:p>
                    <a:p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configure: WARNING: </a:t>
                      </a:r>
                      <a:r>
                        <a:rPr lang="en-US" sz="12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fcntl.h</a:t>
                      </a:r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 the future, the compiler will take precedence</a:t>
                      </a:r>
                    </a:p>
                    <a:p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configure: WARNING:     ## ------------------------------------------- ##</a:t>
                      </a:r>
                    </a:p>
                    <a:p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configure: WARNING:     ## Report this to luis.kornblueh@mpimet.mpg.de ##</a:t>
                      </a:r>
                    </a:p>
                    <a:p>
                      <a:r>
                        <a:rPr lang="en-US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configure: WARNING:     ## ------------------------------------------- ##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4231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336" y="3612"/>
            <a:ext cx="812673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RHM: Plan for Icon-LAM forecast setup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12422" y="1463040"/>
            <a:ext cx="4892041" cy="471392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decrease grid step for COSMO-Ru13ENA from 13.2 to 6.6 km for the same domain. </a:t>
            </a:r>
          </a:p>
          <a:p>
            <a:pPr lvl="1"/>
            <a:r>
              <a:rPr lang="en-US" sz="2000" dirty="0" smtClean="0"/>
              <a:t>Operative routine at autumn 2018.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Test runs ICON-LAM for the same domain ENA (Europe North Asia) with resolution 13 (R03B07) and 6.6 km (R03B08). </a:t>
            </a:r>
          </a:p>
          <a:p>
            <a:pPr lvl="1"/>
            <a:r>
              <a:rPr lang="en-US" sz="2000" dirty="0" smtClean="0"/>
              <a:t>Start </a:t>
            </a:r>
            <a:r>
              <a:rPr lang="en-US" sz="2000" dirty="0"/>
              <a:t>a</a:t>
            </a:r>
            <a:r>
              <a:rPr lang="en-US" sz="2000" dirty="0" smtClean="0"/>
              <a:t>fter adding necessary fields in output ICON forecasts from DWD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Adaptation of output ICON-LAM for customers: </a:t>
            </a:r>
            <a:r>
              <a:rPr lang="en-US" sz="2400" dirty="0" smtClean="0"/>
              <a:t> setting of output, visualization, verification, delivery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Operative routine ICON-LAM6.6 after positive verification </a:t>
            </a:r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1391" y="1573493"/>
            <a:ext cx="3853584" cy="2359564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84521" y="4726318"/>
            <a:ext cx="2186403" cy="11509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6000"/>
              </a:lnSpc>
              <a:buClr>
                <a:srgbClr val="000000"/>
              </a:buClr>
              <a:buSzPct val="100000"/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Domain</a:t>
            </a:r>
            <a:r>
              <a:rPr lang="en-GB" sz="1600" b="1" dirty="0" smtClean="0">
                <a:solidFill>
                  <a:srgbClr val="002060"/>
                </a:solidFill>
                <a:latin typeface="+mn-lt"/>
              </a:rPr>
              <a:t>:  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13200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 km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x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6100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 km</a:t>
            </a:r>
            <a:endParaRPr lang="en-GB" sz="1600" b="1" dirty="0">
              <a:solidFill>
                <a:srgbClr val="002060"/>
              </a:solidFill>
              <a:latin typeface="+mn-lt"/>
            </a:endParaRPr>
          </a:p>
          <a:p>
            <a:pPr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Grid size:  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13.2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km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  <a:p>
            <a:pPr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Time step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120</a:t>
            </a:r>
            <a:r>
              <a:rPr lang="en-GB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s</a:t>
            </a:r>
            <a:endParaRPr lang="en-GB" sz="1600" b="1" dirty="0">
              <a:solidFill>
                <a:srgbClr val="002060"/>
              </a:solidFill>
              <a:latin typeface="+mn-lt"/>
            </a:endParaRPr>
          </a:p>
          <a:p>
            <a:pPr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</a:rPr>
              <a:t>Forecast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120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 h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5131" y="4077076"/>
            <a:ext cx="2626391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0000FF"/>
                </a:solidFill>
                <a:latin typeface="+mn-lt"/>
              </a:rPr>
              <a:t>COSMO-Ru</a:t>
            </a:r>
            <a:r>
              <a:rPr lang="ru-RU" b="1" u="sng" dirty="0" smtClean="0">
                <a:solidFill>
                  <a:srgbClr val="0000FF"/>
                </a:solidFill>
                <a:latin typeface="+mn-lt"/>
              </a:rPr>
              <a:t>13</a:t>
            </a:r>
            <a:r>
              <a:rPr lang="en-US" b="1" u="sng" dirty="0" smtClean="0">
                <a:solidFill>
                  <a:srgbClr val="0000FF"/>
                </a:solidFill>
                <a:latin typeface="+mn-lt"/>
              </a:rPr>
              <a:t> (ENA)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 algn="ctr">
              <a:defRPr/>
            </a:pPr>
            <a:r>
              <a:rPr lang="en-US" dirty="0" smtClean="0">
                <a:latin typeface="+mn-lt"/>
              </a:rPr>
              <a:t>at 2018-08-25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547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379" y="1524348"/>
            <a:ext cx="7886700" cy="254075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At this moment ICON from package ICON-tutorial2018 runs only for case1.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Idealized case (case1) run well.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run failed (technical reasons?):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FATAL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ERROR in mo_input_request_list:InputRequestList_fetchRequiredTiledSurface: data read for variable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 is incomplete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FINISH called from PE: 22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8650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RHM: results of first experiments 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b="1" dirty="0" smtClean="0">
                <a:solidFill>
                  <a:schemeClr val="accent5"/>
                </a:solidFill>
              </a:rPr>
              <a:t>ICON-Tutorial 2018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207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2160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RHM: Timings ICON-global (ideal case) and COSMO-Ru13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500-0000E318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06510417"/>
              </p:ext>
            </p:extLst>
          </p:nvPr>
        </p:nvGraphicFramePr>
        <p:xfrm>
          <a:off x="0" y="1610139"/>
          <a:ext cx="4644008" cy="491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Chart 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500-0000E318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76245226"/>
              </p:ext>
            </p:extLst>
          </p:nvPr>
        </p:nvGraphicFramePr>
        <p:xfrm>
          <a:off x="4629152" y="1681163"/>
          <a:ext cx="4407344" cy="472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29231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feld 3"/>
          <p:cNvSpPr txBox="1">
            <a:spLocks noChangeArrowheads="1"/>
          </p:cNvSpPr>
          <p:nvPr/>
        </p:nvSpPr>
        <p:spPr bwMode="auto">
          <a:xfrm>
            <a:off x="2627313" y="6070600"/>
            <a:ext cx="4032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dirty="0" smtClean="0">
                <a:solidFill>
                  <a:srgbClr val="000000"/>
                </a:solidFill>
              </a:rPr>
              <a:t>C2I Meeting, COSMO GM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dirty="0" smtClean="0">
                <a:solidFill>
                  <a:srgbClr val="000000"/>
                </a:solidFill>
              </a:rPr>
              <a:t>2018</a:t>
            </a: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17411" name="Rechteck 1"/>
          <p:cNvSpPr>
            <a:spLocks noChangeArrowheads="1"/>
          </p:cNvSpPr>
          <p:nvPr/>
        </p:nvSpPr>
        <p:spPr bwMode="auto">
          <a:xfrm>
            <a:off x="2627784" y="4273556"/>
            <a:ext cx="41044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b="1" dirty="0">
                <a:solidFill>
                  <a:srgbClr val="000000"/>
                </a:solidFill>
              </a:rPr>
              <a:t>Trang Van </a:t>
            </a:r>
            <a:r>
              <a:rPr lang="de-DE" altLang="en-US" b="1" dirty="0" smtClean="0">
                <a:solidFill>
                  <a:srgbClr val="000000"/>
                </a:solidFill>
              </a:rPr>
              <a:t>Pham, Christian Steger</a:t>
            </a:r>
            <a:endParaRPr lang="de-DE" altLang="en-US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</a:rPr>
              <a:t>Climate</a:t>
            </a:r>
            <a:r>
              <a:rPr lang="de-DE" altLang="en-US" sz="1400" dirty="0" smtClean="0">
                <a:solidFill>
                  <a:srgbClr val="000000"/>
                </a:solidFill>
              </a:rPr>
              <a:t> </a:t>
            </a:r>
            <a:r>
              <a:rPr lang="de-DE" altLang="en-US" sz="1400" dirty="0" err="1" smtClean="0">
                <a:solidFill>
                  <a:srgbClr val="000000"/>
                </a:solidFill>
              </a:rPr>
              <a:t>and</a:t>
            </a:r>
            <a:r>
              <a:rPr lang="de-DE" altLang="en-US" sz="1400" dirty="0" smtClean="0">
                <a:solidFill>
                  <a:srgbClr val="000000"/>
                </a:solidFill>
              </a:rPr>
              <a:t> Environment Service</a:t>
            </a:r>
            <a:endParaRPr lang="de-DE" altLang="en-US" sz="1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</a:rPr>
              <a:t>Deutscher Wetterdienst</a:t>
            </a:r>
          </a:p>
        </p:txBody>
      </p:sp>
      <p:sp>
        <p:nvSpPr>
          <p:cNvPr id="17412" name="Titel 2"/>
          <p:cNvSpPr>
            <a:spLocks noGrp="1"/>
          </p:cNvSpPr>
          <p:nvPr>
            <p:ph type="ctrTitle"/>
          </p:nvPr>
        </p:nvSpPr>
        <p:spPr>
          <a:xfrm>
            <a:off x="539753" y="2565406"/>
            <a:ext cx="8207375" cy="898525"/>
          </a:xfrm>
        </p:spPr>
        <p:txBody>
          <a:bodyPr/>
          <a:lstStyle/>
          <a:p>
            <a:r>
              <a:rPr lang="de-DE" altLang="de-DE" sz="3200" dirty="0" smtClean="0"/>
              <a:t>ICON-CLM (</a:t>
            </a:r>
            <a:r>
              <a:rPr lang="de-DE" altLang="de-DE" sz="3200" dirty="0" err="1" smtClean="0"/>
              <a:t>Climate</a:t>
            </a:r>
            <a:r>
              <a:rPr lang="de-DE" altLang="de-DE" sz="3200" dirty="0" smtClean="0"/>
              <a:t> Limited Area Mode)</a:t>
            </a:r>
            <a:br>
              <a:rPr lang="de-DE" altLang="de-DE" sz="3200" dirty="0" smtClean="0"/>
            </a:br>
            <a:r>
              <a:rPr lang="de-DE" altLang="de-DE" sz="3200" dirty="0" smtClean="0"/>
              <a:t>Development Status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286998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323852" y="260350"/>
            <a:ext cx="8353425" cy="431800"/>
          </a:xfrm>
        </p:spPr>
        <p:txBody>
          <a:bodyPr/>
          <a:lstStyle/>
          <a:p>
            <a:r>
              <a:rPr lang="en-US" altLang="de-DE" dirty="0" smtClean="0"/>
              <a:t>ICON implementation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395292" y="1124744"/>
            <a:ext cx="7057031" cy="4679950"/>
          </a:xfrm>
        </p:spPr>
        <p:txBody>
          <a:bodyPr/>
          <a:lstStyle/>
          <a:p>
            <a:pPr>
              <a:defRPr/>
            </a:pPr>
            <a:r>
              <a:rPr lang="en-US" altLang="de-DE" sz="1500" dirty="0" smtClean="0"/>
              <a:t>Installation of ICON-CLM done on Cray (DWD) and Mistral.</a:t>
            </a:r>
          </a:p>
          <a:p>
            <a:pPr>
              <a:defRPr/>
            </a:pPr>
            <a:r>
              <a:rPr lang="en-US" altLang="de-DE" sz="1500" dirty="0" smtClean="0"/>
              <a:t>ICON-CLM first version based on ICON-LAM:</a:t>
            </a:r>
          </a:p>
          <a:p>
            <a:pPr lvl="1">
              <a:defRPr/>
            </a:pPr>
            <a:r>
              <a:rPr lang="en-US" altLang="de-DE" sz="1500" dirty="0" smtClean="0"/>
              <a:t>Ability to perform long simulation</a:t>
            </a:r>
          </a:p>
          <a:p>
            <a:pPr lvl="1">
              <a:defRPr/>
            </a:pPr>
            <a:r>
              <a:rPr lang="en-US" altLang="de-DE" sz="1500" dirty="0" smtClean="0"/>
              <a:t>More flexible output intervals for some variables and flexible input read-in (in case input data are not provided by GCM)</a:t>
            </a:r>
          </a:p>
          <a:p>
            <a:pPr lvl="1">
              <a:defRPr/>
            </a:pPr>
            <a:r>
              <a:rPr lang="en-US" altLang="de-DE" sz="1500" dirty="0"/>
              <a:t>Time independent SST/CI</a:t>
            </a:r>
          </a:p>
          <a:p>
            <a:pPr lvl="1">
              <a:defRPr/>
            </a:pPr>
            <a:r>
              <a:rPr lang="en-US" altLang="de-DE" sz="1500" dirty="0"/>
              <a:t>Time independent GHG</a:t>
            </a:r>
          </a:p>
          <a:p>
            <a:pPr lvl="1">
              <a:defRPr/>
            </a:pPr>
            <a:r>
              <a:rPr lang="en-US" altLang="de-DE" sz="1500" dirty="0" smtClean="0"/>
              <a:t>Available common technical infrastructure for Cray and Mistral (set ups for other machines could be included)</a:t>
            </a:r>
          </a:p>
          <a:p>
            <a:pPr lvl="1">
              <a:defRPr/>
            </a:pPr>
            <a:r>
              <a:rPr lang="en-US" altLang="de-DE" sz="1500" dirty="0"/>
              <a:t>Evaluation tool E_TOOLS</a:t>
            </a:r>
          </a:p>
          <a:p>
            <a:pPr lvl="1">
              <a:defRPr/>
            </a:pPr>
            <a:r>
              <a:rPr lang="en-US" altLang="de-DE" sz="1500" dirty="0"/>
              <a:t>Test suite for climatological </a:t>
            </a:r>
            <a:r>
              <a:rPr lang="en-US" altLang="de-DE" sz="1500" dirty="0" smtClean="0"/>
              <a:t>application</a:t>
            </a:r>
          </a:p>
          <a:p>
            <a:pPr lvl="1">
              <a:defRPr/>
            </a:pPr>
            <a:r>
              <a:rPr lang="en-US" altLang="de-DE" sz="1500" dirty="0" err="1" smtClean="0"/>
              <a:t>Git</a:t>
            </a:r>
            <a:r>
              <a:rPr lang="en-US" altLang="de-DE" sz="1500" dirty="0" smtClean="0"/>
              <a:t>-Server for ICON-CLM source code and ICON-CLM script packages</a:t>
            </a:r>
          </a:p>
          <a:p>
            <a:pPr>
              <a:defRPr/>
            </a:pPr>
            <a:r>
              <a:rPr lang="en-US" altLang="de-DE" sz="1500" dirty="0" smtClean="0"/>
              <a:t>In progress:</a:t>
            </a:r>
          </a:p>
          <a:p>
            <a:pPr lvl="1">
              <a:defRPr/>
            </a:pPr>
            <a:r>
              <a:rPr lang="en-US" altLang="de-DE" sz="1500" dirty="0" smtClean="0"/>
              <a:t>Upper boundary nudging from GCM data</a:t>
            </a:r>
          </a:p>
          <a:p>
            <a:pPr lvl="1">
              <a:defRPr/>
            </a:pPr>
            <a:r>
              <a:rPr lang="en-US" altLang="de-DE" sz="1500" dirty="0" smtClean="0"/>
              <a:t>Converting GCM data to </a:t>
            </a:r>
            <a:r>
              <a:rPr lang="en-US" altLang="de-DE" sz="1500" dirty="0" err="1" smtClean="0"/>
              <a:t>remapicon</a:t>
            </a:r>
            <a:r>
              <a:rPr lang="en-US" altLang="de-DE" sz="1500" dirty="0" smtClean="0"/>
              <a:t> format</a:t>
            </a:r>
          </a:p>
          <a:p>
            <a:pPr>
              <a:defRPr/>
            </a:pPr>
            <a:r>
              <a:rPr lang="en-US" altLang="de-DE" sz="1500" dirty="0" smtClean="0"/>
              <a:t>Next plan:</a:t>
            </a:r>
          </a:p>
          <a:p>
            <a:pPr lvl="1">
              <a:defRPr/>
            </a:pPr>
            <a:r>
              <a:rPr lang="en-US" altLang="de-DE" sz="1500" dirty="0" smtClean="0"/>
              <a:t>Optimal setup for ICON-CLM</a:t>
            </a:r>
          </a:p>
          <a:p>
            <a:pPr lvl="1">
              <a:defRPr/>
            </a:pPr>
            <a:endParaRPr lang="en-US" altLang="de-DE" sz="1500" dirty="0" smtClean="0"/>
          </a:p>
          <a:p>
            <a:pPr>
              <a:defRPr/>
            </a:pPr>
            <a:endParaRPr lang="en-US" altLang="de-DE" sz="1500" dirty="0" smtClean="0"/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6B1A2-44DB-4BD0-9F75-914A075DAFFC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CI2 Meeting, COSMO GM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70054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323852" y="260350"/>
            <a:ext cx="8353425" cy="431800"/>
          </a:xfrm>
        </p:spPr>
        <p:txBody>
          <a:bodyPr/>
          <a:lstStyle/>
          <a:p>
            <a:r>
              <a:rPr lang="en-US" altLang="de-DE" dirty="0" smtClean="0"/>
              <a:t>ICON-CLM experiment setups</a:t>
            </a:r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6B1A2-44DB-4BD0-9F75-914A075DAFFC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CI2 Meeting, COSMO GM</a:t>
            </a:r>
            <a:endParaRPr lang="de-DE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xmlns="" val="1370509657"/>
              </p:ext>
            </p:extLst>
          </p:nvPr>
        </p:nvGraphicFramePr>
        <p:xfrm>
          <a:off x="-324544" y="1124744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60232" y="4304215"/>
            <a:ext cx="2483768" cy="255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2890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323852" y="260350"/>
            <a:ext cx="8353425" cy="431800"/>
          </a:xfrm>
        </p:spPr>
        <p:txBody>
          <a:bodyPr/>
          <a:lstStyle/>
          <a:p>
            <a:r>
              <a:rPr lang="en-US" altLang="de-DE" dirty="0" smtClean="0"/>
              <a:t>ICON-CLM first test results</a:t>
            </a:r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6B1A2-44DB-4BD0-9F75-914A075DAFFC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CI2 Meeting, COSMO GM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496" y="1192335"/>
            <a:ext cx="4763751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473" y="1232863"/>
            <a:ext cx="4765544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457125" y="8994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ICON-CLM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85388" y="8994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COSMO-CLM</a:t>
            </a:r>
          </a:p>
        </p:txBody>
      </p:sp>
    </p:spTree>
    <p:extLst>
      <p:ext uri="{BB962C8B-B14F-4D97-AF65-F5344CB8AC3E}">
        <p14:creationId xmlns:p14="http://schemas.microsoft.com/office/powerpoint/2010/main" xmlns="" val="843713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323852" y="260350"/>
            <a:ext cx="8353425" cy="431800"/>
          </a:xfrm>
        </p:spPr>
        <p:txBody>
          <a:bodyPr/>
          <a:lstStyle/>
          <a:p>
            <a:r>
              <a:rPr lang="en-US" altLang="de-DE" dirty="0" smtClean="0"/>
              <a:t>ICON-CLM first test results</a:t>
            </a:r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6B1A2-44DB-4BD0-9F75-914A075DAFFC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CI2 Meeting, COSMO GM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180" y="1854866"/>
            <a:ext cx="461168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457125" y="12374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ICON-CLM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722" y="1882140"/>
            <a:ext cx="4596601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885388" y="123286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COSMO-CLM</a:t>
            </a:r>
          </a:p>
        </p:txBody>
      </p:sp>
    </p:spTree>
    <p:extLst>
      <p:ext uri="{BB962C8B-B14F-4D97-AF65-F5344CB8AC3E}">
        <p14:creationId xmlns:p14="http://schemas.microsoft.com/office/powerpoint/2010/main" xmlns="" val="1016722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323852" y="260350"/>
            <a:ext cx="8353425" cy="431800"/>
          </a:xfrm>
        </p:spPr>
        <p:txBody>
          <a:bodyPr/>
          <a:lstStyle/>
          <a:p>
            <a:r>
              <a:rPr lang="en-US" altLang="de-DE" dirty="0" smtClean="0"/>
              <a:t>ICON-CLM first test results</a:t>
            </a:r>
          </a:p>
        </p:txBody>
      </p:sp>
      <p:sp>
        <p:nvSpPr>
          <p:cNvPr id="18436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6B1A2-44DB-4BD0-9F75-914A075DAFFC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CI2 Meeting, COSMO GM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180" y="1854866"/>
            <a:ext cx="461168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457125" y="12374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ICON-CLM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722" y="1882140"/>
            <a:ext cx="4596601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885388" y="123286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COSMO-CLM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2483768" y="4365104"/>
            <a:ext cx="2160240" cy="6480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4536061" y="4364941"/>
            <a:ext cx="2160240" cy="6480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2987824" y="5229200"/>
            <a:ext cx="3528392" cy="3600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scales are quite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different!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695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Inhaltsplatzhalter 1"/>
          <p:cNvSpPr>
            <a:spLocks noGrp="1"/>
          </p:cNvSpPr>
          <p:nvPr>
            <p:ph idx="1"/>
          </p:nvPr>
        </p:nvSpPr>
        <p:spPr>
          <a:xfrm>
            <a:off x="388939" y="1052736"/>
            <a:ext cx="8353425" cy="4318000"/>
          </a:xfrm>
        </p:spPr>
        <p:txBody>
          <a:bodyPr/>
          <a:lstStyle/>
          <a:p>
            <a:r>
              <a:rPr lang="en-US" altLang="de-DE" sz="2000" dirty="0" smtClean="0"/>
              <a:t>Optimization of model configuration and parameterizations </a:t>
            </a:r>
            <a:br>
              <a:rPr lang="en-US" altLang="de-DE" sz="2000" dirty="0" smtClean="0"/>
            </a:br>
            <a:r>
              <a:rPr lang="en-US" altLang="de-DE" sz="2000" dirty="0" smtClean="0"/>
              <a:t>(permanent task)</a:t>
            </a:r>
          </a:p>
          <a:p>
            <a:r>
              <a:rPr lang="en-US" altLang="de-DE" sz="2000" dirty="0" smtClean="0"/>
              <a:t>Coupling of ICON-LAM with KENDA (Km-scale </a:t>
            </a:r>
            <a:r>
              <a:rPr lang="en-US" altLang="de-DE" sz="2000" dirty="0" err="1" smtClean="0"/>
              <a:t>ENsemble</a:t>
            </a:r>
            <a:r>
              <a:rPr lang="en-US" altLang="de-DE" sz="2000" dirty="0" smtClean="0"/>
              <a:t>-based Data Assimilation)</a:t>
            </a:r>
          </a:p>
          <a:p>
            <a:pPr marL="0" indent="0">
              <a:buNone/>
            </a:pPr>
            <a:r>
              <a:rPr lang="en-US" altLang="de-DE" sz="2000" b="1" dirty="0" smtClean="0"/>
              <a:t>Goal:</a:t>
            </a:r>
            <a:r>
              <a:rPr lang="en-US" altLang="de-DE" sz="2000" dirty="0" smtClean="0"/>
              <a:t> Consolidated version until end of 2018, afterwards </a:t>
            </a:r>
            <a:r>
              <a:rPr lang="en-US" altLang="de-DE" sz="2000" dirty="0"/>
              <a:t>further improvements</a:t>
            </a:r>
          </a:p>
          <a:p>
            <a:r>
              <a:rPr lang="en-US" altLang="de-DE" sz="2000" dirty="0" smtClean="0"/>
              <a:t>Further extension of the verification system</a:t>
            </a:r>
          </a:p>
          <a:p>
            <a:r>
              <a:rPr lang="en-US" altLang="de-DE" sz="2000" dirty="0" smtClean="0"/>
              <a:t>Parallel routine in summer 2019 (det. &amp; </a:t>
            </a:r>
            <a:r>
              <a:rPr lang="en-US" altLang="de-DE" sz="2000" dirty="0" err="1" smtClean="0"/>
              <a:t>ens.</a:t>
            </a:r>
            <a:r>
              <a:rPr lang="en-US" altLang="de-DE" sz="2000" dirty="0" smtClean="0"/>
              <a:t>)</a:t>
            </a:r>
          </a:p>
          <a:p>
            <a:pPr marL="0" indent="0">
              <a:buNone/>
            </a:pPr>
            <a:r>
              <a:rPr lang="en-US" altLang="de-DE" sz="2000" b="1" dirty="0" smtClean="0"/>
              <a:t>Operational in the second half of 2020</a:t>
            </a:r>
            <a:endParaRPr lang="en-US" altLang="de-DE" sz="2000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ICON-LAM: Time line at DWD</a:t>
            </a:r>
            <a:endParaRPr lang="en-US" altLang="de-DE" u="sng" kern="0" dirty="0" smtClean="0">
              <a:solidFill>
                <a:srgbClr val="2D4B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87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B8812E-7CF4-4F00-AC94-B0CEDBB936D2}" type="slidenum">
              <a:rPr lang="en-US" altLang="pt-BR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pt-BR" sz="140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6" y="414338"/>
            <a:ext cx="7667625" cy="1143000"/>
          </a:xfrm>
        </p:spPr>
        <p:txBody>
          <a:bodyPr/>
          <a:lstStyle/>
          <a:p>
            <a:pPr eaLnBrk="1" hangingPunct="1"/>
            <a:r>
              <a:rPr lang="pt-BR" altLang="pt-BR" sz="2900" b="1" smtClean="0">
                <a:latin typeface="Arial" charset="0"/>
                <a:cs typeface="Arial" charset="0"/>
              </a:rPr>
              <a:t>Instituto Nacional de Meteorologia - Brasil</a:t>
            </a:r>
            <a:r>
              <a:rPr lang="pt-BR" altLang="pt-BR" sz="3600" smtClean="0">
                <a:latin typeface="Arial Narrow" pitchFamily="34" charset="0"/>
              </a:rPr>
              <a:t/>
            </a:r>
            <a:br>
              <a:rPr lang="pt-BR" altLang="pt-BR" sz="3600" smtClean="0">
                <a:latin typeface="Arial Narrow" pitchFamily="34" charset="0"/>
              </a:rPr>
            </a:br>
            <a:endParaRPr lang="en-US" altLang="pt-BR" sz="3600" smtClean="0">
              <a:latin typeface="Arial Narrow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44677"/>
            <a:ext cx="7962900" cy="2328863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ICON and ICONTOOLS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compiled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versions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gcc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(6.2.1) and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openmpi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(2.0.2).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exercises done successfully 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case_idealized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case_lam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case_realdata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defRPr/>
            </a:pPr>
            <a:endParaRPr lang="pt-BR" b="1" i="1" dirty="0" smtClean="0"/>
          </a:p>
          <a:p>
            <a:pPr eaLnBrk="1" hangingPunct="1">
              <a:defRPr/>
            </a:pPr>
            <a:endParaRPr lang="en-US" sz="2400" i="1" dirty="0" smtClean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959398" y="6413506"/>
            <a:ext cx="1409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Perpetua" pitchFamily="18" charset="0"/>
              </a:rPr>
              <a:t>Gilberto Bonatti</a:t>
            </a:r>
          </a:p>
        </p:txBody>
      </p:sp>
      <p:pic>
        <p:nvPicPr>
          <p:cNvPr id="410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99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7C7DB7-BED3-4F32-BDBF-7A0A29C7507B}" type="slidenum">
              <a:rPr lang="en-US" altLang="pt-BR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pt-BR" sz="14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6" y="414338"/>
            <a:ext cx="7667625" cy="1143000"/>
          </a:xfrm>
        </p:spPr>
        <p:txBody>
          <a:bodyPr/>
          <a:lstStyle/>
          <a:p>
            <a:pPr eaLnBrk="1" hangingPunct="1"/>
            <a:r>
              <a:rPr lang="pt-BR" altLang="pt-BR" sz="2900" b="1" smtClean="0">
                <a:latin typeface="Arial" charset="0"/>
                <a:cs typeface="Arial" charset="0"/>
              </a:rPr>
              <a:t>Instituto Nacional de Meteorologia - Brasil</a:t>
            </a:r>
            <a:r>
              <a:rPr lang="pt-BR" altLang="pt-BR" sz="3600" smtClean="0">
                <a:latin typeface="Arial Narrow" pitchFamily="34" charset="0"/>
              </a:rPr>
              <a:t/>
            </a:r>
            <a:br>
              <a:rPr lang="pt-BR" altLang="pt-BR" sz="3600" smtClean="0">
                <a:latin typeface="Arial Narrow" pitchFamily="34" charset="0"/>
              </a:rPr>
            </a:br>
            <a:endParaRPr lang="en-US" altLang="pt-BR" sz="3600" smtClean="0">
              <a:latin typeface="Arial Narrow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038" y="2165350"/>
            <a:ext cx="4343400" cy="424815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ICON model for South America with 7km of horizontal resolution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 the ICON model for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regions of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Brazil (South, Southeast 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Northeast)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2.8km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horizontal resolution.</a:t>
            </a:r>
          </a:p>
          <a:p>
            <a:pPr eaLnBrk="1" hangingPunct="1">
              <a:defRPr/>
            </a:pPr>
            <a:endParaRPr lang="pt-BR" b="1" i="1" dirty="0" smtClean="0"/>
          </a:p>
          <a:p>
            <a:pPr eaLnBrk="1" hangingPunct="1">
              <a:defRPr/>
            </a:pPr>
            <a:endParaRPr lang="en-US" sz="2400" i="1" dirty="0" smtClean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959398" y="6413506"/>
            <a:ext cx="1409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Perpetua" pitchFamily="18" charset="0"/>
              </a:rPr>
              <a:t>Gilberto Bonatti</a:t>
            </a:r>
          </a:p>
        </p:txBody>
      </p:sp>
      <p:pic>
        <p:nvPicPr>
          <p:cNvPr id="6150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890" y="1784350"/>
            <a:ext cx="4310062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732591" y="3860801"/>
            <a:ext cx="719137" cy="79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>
              <a:solidFill>
                <a:srgbClr val="FFFF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04026" y="3429000"/>
            <a:ext cx="1152525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64390" y="2492381"/>
            <a:ext cx="1079500" cy="12239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>
              <a:solidFill>
                <a:srgbClr val="FFFF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32365" y="1784350"/>
            <a:ext cx="3887787" cy="409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5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6F3B03-476D-46A0-AFC0-91CDAAF50481}" type="slidenum">
              <a:rPr lang="en-US" altLang="pt-BR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pt-BR" sz="14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6" y="414338"/>
            <a:ext cx="7667625" cy="1143000"/>
          </a:xfrm>
        </p:spPr>
        <p:txBody>
          <a:bodyPr/>
          <a:lstStyle/>
          <a:p>
            <a:pPr eaLnBrk="1" hangingPunct="1"/>
            <a:r>
              <a:rPr lang="pt-BR" altLang="pt-BR" sz="2900" b="1" smtClean="0">
                <a:latin typeface="Arial" charset="0"/>
                <a:cs typeface="Arial" charset="0"/>
              </a:rPr>
              <a:t>Instituto Nacional de Meteorologia - Brasil</a:t>
            </a:r>
            <a:r>
              <a:rPr lang="pt-BR" altLang="pt-BR" sz="3600" smtClean="0">
                <a:latin typeface="Arial Narrow" pitchFamily="34" charset="0"/>
              </a:rPr>
              <a:t/>
            </a:r>
            <a:br>
              <a:rPr lang="pt-BR" altLang="pt-BR" sz="3600" smtClean="0">
                <a:latin typeface="Arial Narrow" pitchFamily="34" charset="0"/>
              </a:rPr>
            </a:br>
            <a:endParaRPr lang="en-US" altLang="pt-BR" sz="3600" smtClean="0">
              <a:latin typeface="Arial Narrow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7238" y="1233494"/>
            <a:ext cx="8305800" cy="758825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Waiting for data and training to run ICON -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Brazil</a:t>
            </a:r>
            <a:endParaRPr lang="en-US" sz="2400" i="1" dirty="0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959398" y="6413506"/>
            <a:ext cx="1409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Perpetua" pitchFamily="18" charset="0"/>
              </a:rPr>
              <a:t>Gilberto Bonatti</a:t>
            </a:r>
          </a:p>
        </p:txBody>
      </p:sp>
      <p:pic>
        <p:nvPicPr>
          <p:cNvPr id="8198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97044"/>
            <a:ext cx="730885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47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65888" y="165905"/>
            <a:ext cx="8228110" cy="5666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Arial"/>
                <a:ea typeface="DejaVu Sans"/>
              </a:rPr>
              <a:t>COSMO Priority Project C2I</a:t>
            </a:r>
            <a:r>
              <a:rPr dirty="0"/>
              <a:t/>
            </a:r>
            <a:br>
              <a:rPr dirty="0"/>
            </a:br>
            <a:r>
              <a:rPr lang="en-US" sz="2000" spc="-1" dirty="0">
                <a:solidFill>
                  <a:srgbClr val="000000"/>
                </a:solidFill>
                <a:latin typeface="Arial"/>
                <a:ea typeface="DejaVu Sans"/>
              </a:rPr>
              <a:t>Status at NMA</a:t>
            </a:r>
            <a:endParaRPr lang="en-US" sz="2000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457173" y="765520"/>
            <a:ext cx="8228110" cy="5657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just">
              <a:lnSpc>
                <a:spcPct val="100000"/>
              </a:lnSpc>
            </a:pPr>
            <a:r>
              <a:rPr lang="en-US" spc="-1" dirty="0" err="1">
                <a:solidFill>
                  <a:srgbClr val="000000"/>
                </a:solidFill>
                <a:latin typeface="Arial"/>
                <a:ea typeface="DejaVu Sans"/>
              </a:rPr>
              <a:t>Instalation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 of ICON Model at NMA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Model version – used at ICON-LAM training course in April 2018  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IBM platform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Compiler – gnu-5.4.0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openmpi-2.0.1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Libraries 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-libxml2-2.7.2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-zlib-1.2.11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-szip-2.1.1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-hdf5-1.10.2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-netcdf-4.2.1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-grib_api-1.26.1</a:t>
            </a: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Configuration options</a:t>
            </a:r>
            <a:endParaRPr lang="en-US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./configure --with-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fortran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gcc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 --with-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mpi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=/opt/tools/libraries/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openmpi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/2.0.1-gcc-5.4.0/ --with 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netcdf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=/export/home/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ncit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/external/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rodica.dumitrache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/LIBRARII/netcdf-4.2.1_install --with-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grib_api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=/export/home/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ncit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/external/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rodica.dumitrache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/LIBRARII/grib_api-1.26.1_install –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includedir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=/export/home/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ncit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/external/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rodica.dumitrache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/ICON_2018/</a:t>
            </a:r>
            <a:r>
              <a:rPr lang="en-US" sz="1100" spc="-1" dirty="0" err="1">
                <a:solidFill>
                  <a:srgbClr val="000000"/>
                </a:solidFill>
                <a:latin typeface="Arial"/>
                <a:ea typeface="DejaVu Sans"/>
              </a:rPr>
              <a:t>icon_tutorial</a:t>
            </a:r>
            <a:r>
              <a:rPr lang="en-US" sz="1100" spc="-1" dirty="0">
                <a:solidFill>
                  <a:srgbClr val="000000"/>
                </a:solidFill>
                <a:latin typeface="Arial"/>
                <a:ea typeface="DejaVu Sans"/>
              </a:rPr>
              <a:t>/icon-training-2018/support</a:t>
            </a:r>
            <a:endParaRPr lang="en-US" sz="11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1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To test the model, we run the idealized test cases proposed in the documentation.</a:t>
            </a:r>
            <a:endParaRPr lang="en-US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173" y="273355"/>
            <a:ext cx="8228110" cy="11443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1" dirty="0">
                <a:solidFill>
                  <a:srgbClr val="000000"/>
                </a:solidFill>
                <a:latin typeface="Arial"/>
                <a:ea typeface="DejaVu Sans"/>
              </a:rPr>
              <a:t>Plans at NMA for ICON forecast setup</a:t>
            </a:r>
            <a:endParaRPr lang="en-US" sz="2400" spc="-1" dirty="0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7173" y="1604845"/>
            <a:ext cx="8228110" cy="3976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>
              <a:spcBef>
                <a:spcPts val="1285"/>
              </a:spcBef>
            </a:pPr>
            <a:r>
              <a:rPr lang="en-US" sz="2900" spc="-1" dirty="0">
                <a:solidFill>
                  <a:srgbClr val="000000"/>
                </a:solidFill>
                <a:latin typeface="Arial"/>
                <a:ea typeface="DejaVu Sans"/>
              </a:rPr>
              <a:t>Until the end of December 2018 – set-up and run the ICON-LAM for Romanian territory at 7 km resolution on the same domain as the operational  COSMO 7 km</a:t>
            </a: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r>
              <a:rPr lang="en-US" sz="2900" spc="-1" dirty="0">
                <a:solidFill>
                  <a:srgbClr val="000000"/>
                </a:solidFill>
                <a:latin typeface="Arial"/>
                <a:ea typeface="DejaVu Sans"/>
              </a:rPr>
              <a:t>Test cases for ICON-LAM</a:t>
            </a: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r>
              <a:rPr lang="en-US" sz="2900" spc="-1" dirty="0">
                <a:solidFill>
                  <a:srgbClr val="000000"/>
                </a:solidFill>
                <a:latin typeface="Arial"/>
                <a:ea typeface="DejaVu Sans"/>
              </a:rPr>
              <a:t>- running the ICON-LAM for a few severe weather situations </a:t>
            </a: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r>
              <a:rPr lang="en-US" sz="2900" spc="-1" dirty="0">
                <a:solidFill>
                  <a:srgbClr val="000000"/>
                </a:solidFill>
                <a:latin typeface="Arial"/>
                <a:ea typeface="DejaVu Sans"/>
              </a:rPr>
              <a:t>- comparing the results with COSMO operational run</a:t>
            </a: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endParaRPr lang="en-US" sz="2900" spc="-1" dirty="0">
              <a:latin typeface="Arial"/>
            </a:endParaRPr>
          </a:p>
          <a:p>
            <a:pPr>
              <a:spcBef>
                <a:spcPts val="1285"/>
              </a:spcBef>
            </a:pPr>
            <a:r>
              <a:rPr lang="en-US" sz="2900" spc="-1" dirty="0">
                <a:solidFill>
                  <a:srgbClr val="000000"/>
                </a:solidFill>
                <a:latin typeface="Arial"/>
                <a:ea typeface="DejaVu Sans"/>
              </a:rPr>
              <a:t>Implementation in pre-operational activity – depending on the computing resources available </a:t>
            </a:r>
            <a:endParaRPr lang="en-US" sz="29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ICON-D2 Tests at DWD</a:t>
            </a:r>
            <a:endParaRPr lang="en-US" altLang="de-DE" u="sng" kern="0" dirty="0" smtClean="0">
              <a:solidFill>
                <a:srgbClr val="2D4B9B"/>
              </a:solidFill>
            </a:endParaRP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388939" y="1844824"/>
            <a:ext cx="8353425" cy="2373784"/>
          </a:xfrm>
        </p:spPr>
        <p:txBody>
          <a:bodyPr/>
          <a:lstStyle/>
          <a:p>
            <a:pPr marL="0" indent="0">
              <a:buNone/>
            </a:pPr>
            <a:r>
              <a:rPr lang="en-US" altLang="de-DE" sz="2000" b="1" dirty="0" smtClean="0"/>
              <a:t>Results for June 2018</a:t>
            </a:r>
          </a:p>
          <a:p>
            <a:pPr marL="0" indent="0">
              <a:buNone/>
            </a:pPr>
            <a:endParaRPr lang="en-US" altLang="de-DE" sz="2000" b="1" dirty="0" smtClean="0"/>
          </a:p>
          <a:p>
            <a:r>
              <a:rPr lang="en-US" altLang="de-DE" sz="2000" dirty="0" smtClean="0"/>
              <a:t>COSMO-D2 forecasts (routine)</a:t>
            </a:r>
          </a:p>
          <a:p>
            <a:endParaRPr lang="en-US" altLang="de-DE" sz="2000" dirty="0" smtClean="0"/>
          </a:p>
          <a:p>
            <a:r>
              <a:rPr lang="en-US" altLang="de-DE" sz="2000" dirty="0" smtClean="0"/>
              <a:t>ICON-D2 started every 12h from interpolated analysis with BC from ICON-EU</a:t>
            </a:r>
          </a:p>
        </p:txBody>
      </p:sp>
    </p:spTree>
    <p:extLst>
      <p:ext uri="{BB962C8B-B14F-4D97-AF65-F5344CB8AC3E}">
        <p14:creationId xmlns:p14="http://schemas.microsoft.com/office/powerpoint/2010/main" xmlns="" val="23138124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ICON-D2 Tests at DWD</a:t>
            </a:r>
            <a:endParaRPr lang="en-US" altLang="de-DE" u="sng" kern="0" dirty="0" smtClean="0">
              <a:solidFill>
                <a:srgbClr val="2D4B9B"/>
              </a:solidFill>
            </a:endParaRPr>
          </a:p>
        </p:txBody>
      </p:sp>
      <p:pic>
        <p:nvPicPr>
          <p:cNvPr id="2" name="Picture 2" descr="U:\rht_veri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5264"/>
            <a:ext cx="819205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84580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ICON-D2 Tests at DWD</a:t>
            </a:r>
            <a:endParaRPr lang="en-US" altLang="de-DE" u="sng" kern="0" dirty="0" smtClean="0">
              <a:solidFill>
                <a:srgbClr val="2D4B9B"/>
              </a:solidFill>
            </a:endParaRPr>
          </a:p>
        </p:txBody>
      </p:sp>
      <p:pic>
        <p:nvPicPr>
          <p:cNvPr id="2050" name="Picture 2" descr="U:\psrad_veri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819205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54201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ICON-D2 Tests at DWD</a:t>
            </a:r>
            <a:endParaRPr lang="en-US" altLang="de-DE" u="sng" kern="0" dirty="0" smtClean="0">
              <a:solidFill>
                <a:srgbClr val="2D4B9B"/>
              </a:solidFill>
            </a:endParaRPr>
          </a:p>
        </p:txBody>
      </p:sp>
      <p:pic>
        <p:nvPicPr>
          <p:cNvPr id="3074" name="Picture 2" descr="U:\ddffN_veri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5264"/>
            <a:ext cx="819205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5420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288" y="332904"/>
            <a:ext cx="8353425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de-DE" kern="0" dirty="0" smtClean="0">
                <a:solidFill>
                  <a:srgbClr val="2D4B9B"/>
                </a:solidFill>
              </a:rPr>
              <a:t>ICON-D2 Tests at DWD</a:t>
            </a:r>
            <a:endParaRPr lang="en-US" altLang="de-DE" u="sng" kern="0" dirty="0" smtClean="0">
              <a:solidFill>
                <a:srgbClr val="2D4B9B"/>
              </a:solidFill>
            </a:endParaRPr>
          </a:p>
        </p:txBody>
      </p:sp>
      <p:pic>
        <p:nvPicPr>
          <p:cNvPr id="4098" name="Picture 2" descr="U:\summary_tot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50"/>
          <a:stretch/>
        </p:blipFill>
        <p:spPr bwMode="auto">
          <a:xfrm>
            <a:off x="2915816" y="955039"/>
            <a:ext cx="3240360" cy="52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5420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Source Han Sans CN Regular"/>
        <a:cs typeface="Source Han Sans CN Regular"/>
      </a:majorFont>
      <a:minorFont>
        <a:latin typeface="Arial"/>
        <a:ea typeface="Source Han Sans CN Regular"/>
        <a:cs typeface="Source Han Sans CN Regula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2109</Words>
  <Application>Microsoft Office PowerPoint</Application>
  <PresentationFormat>Bildschirmpräsentation (4:3)</PresentationFormat>
  <Paragraphs>364</Paragraphs>
  <Slides>44</Slides>
  <Notes>23</Notes>
  <HiddenSlides>2</HiddenSlides>
  <MMClips>0</MMClips>
  <ScaleCrop>false</ScaleCrop>
  <HeadingPairs>
    <vt:vector size="4" baseType="variant">
      <vt:variant>
        <vt:lpstr>Design</vt:lpstr>
      </vt:variant>
      <vt:variant>
        <vt:i4>8</vt:i4>
      </vt:variant>
      <vt:variant>
        <vt:lpstr>Folientitel</vt:lpstr>
      </vt:variant>
      <vt:variant>
        <vt:i4>44</vt:i4>
      </vt:variant>
    </vt:vector>
  </HeadingPairs>
  <TitlesOfParts>
    <vt:vector size="52" baseType="lpstr">
      <vt:lpstr>3_DWD Standard Master</vt:lpstr>
      <vt:lpstr>Larissa</vt:lpstr>
      <vt:lpstr>6_DWD Standard Master</vt:lpstr>
      <vt:lpstr>Default Design</vt:lpstr>
      <vt:lpstr>Office Theme</vt:lpstr>
      <vt:lpstr>1_Office Theme</vt:lpstr>
      <vt:lpstr>Тема Office</vt:lpstr>
      <vt:lpstr>1_Тема Office</vt:lpstr>
      <vt:lpstr>COSMO Priority Project C2I Transition of COSMO to ICON-LAM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ICON installation &amp; setup at the IMS</vt:lpstr>
      <vt:lpstr>ICON installation at IMS</vt:lpstr>
      <vt:lpstr>Plans for ICON forecast setup at IMS</vt:lpstr>
      <vt:lpstr>First experiments (with IMS setup?)</vt:lpstr>
      <vt:lpstr>RHM: Installation of the Icon Model Package on CRAY-XC40</vt:lpstr>
      <vt:lpstr>RHM: Plan for Icon-LAM forecast setup</vt:lpstr>
      <vt:lpstr>Folie 32</vt:lpstr>
      <vt:lpstr>RHM: Timings ICON-global (ideal case) and COSMO-Ru13</vt:lpstr>
      <vt:lpstr>ICON-CLM (Climate Limited Area Mode) Development Status</vt:lpstr>
      <vt:lpstr>ICON implementation</vt:lpstr>
      <vt:lpstr>ICON-CLM experiment setups</vt:lpstr>
      <vt:lpstr>ICON-CLM first test results</vt:lpstr>
      <vt:lpstr>ICON-CLM first test results</vt:lpstr>
      <vt:lpstr>ICON-CLM first test results</vt:lpstr>
      <vt:lpstr>Instituto Nacional de Meteorologia - Brasil </vt:lpstr>
      <vt:lpstr>Instituto Nacional de Meteorologia - Brasil </vt:lpstr>
      <vt:lpstr>Instituto Nacional de Meteorologia - Brasil </vt:lpstr>
      <vt:lpstr>Folie 43</vt:lpstr>
      <vt:lpstr>Folie 44</vt:lpstr>
    </vt:vector>
  </TitlesOfParts>
  <Company>Deutscher Wetterdienst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Majewski Detlev</dc:creator>
  <cp:lastModifiedBy>Conny</cp:lastModifiedBy>
  <cp:revision>98</cp:revision>
  <dcterms:created xsi:type="dcterms:W3CDTF">2018-07-10T09:08:52Z</dcterms:created>
  <dcterms:modified xsi:type="dcterms:W3CDTF">2018-09-01T15:54:09Z</dcterms:modified>
</cp:coreProperties>
</file>