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93" r:id="rId3"/>
    <p:sldId id="294" r:id="rId4"/>
    <p:sldId id="295" r:id="rId5"/>
    <p:sldId id="296" r:id="rId6"/>
    <p:sldId id="297" r:id="rId7"/>
    <p:sldId id="300" r:id="rId8"/>
    <p:sldId id="299" r:id="rId9"/>
    <p:sldId id="298" r:id="rId10"/>
    <p:sldId id="289" r:id="rId11"/>
    <p:sldId id="292"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9933"/>
    <a:srgbClr val="66FF33"/>
    <a:srgbClr val="A50021"/>
    <a:srgbClr val="66FF66"/>
    <a:srgbClr val="CCFFFF"/>
    <a:srgbClr val="99FFCC"/>
    <a:srgbClr val="66FFCC"/>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0860" autoAdjust="0"/>
  </p:normalViewPr>
  <p:slideViewPr>
    <p:cSldViewPr>
      <p:cViewPr>
        <p:scale>
          <a:sx n="60" d="100"/>
          <a:sy n="60" d="100"/>
        </p:scale>
        <p:origin x="-1158" y="-132"/>
      </p:cViewPr>
      <p:guideLst>
        <p:guide orient="horz" pos="2160"/>
        <p:guide pos="2880"/>
      </p:guideLst>
    </p:cSldViewPr>
  </p:slideViewPr>
  <p:outlineViewPr>
    <p:cViewPr>
      <p:scale>
        <a:sx n="33" d="100"/>
        <a:sy n="33" d="100"/>
      </p:scale>
      <p:origin x="0" y="3432"/>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504724E9-FA69-4BDE-8D9D-FF919D6B99F7}" type="datetimeFigureOut">
              <a:rPr lang="en-GB" smtClean="0"/>
              <a:pPr/>
              <a:t>02/09/2018</a:t>
            </a:fld>
            <a:endParaRPr lang="en-GB"/>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863259B-8BBC-4022-A38A-46C483C29DB8}" type="slidenum">
              <a:rPr lang="en-GB" smtClean="0"/>
              <a:pPr/>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a:p>
        </p:txBody>
      </p:sp>
      <p:sp>
        <p:nvSpPr>
          <p:cNvPr id="4" name="Segnaposto numero diapositiva 3"/>
          <p:cNvSpPr>
            <a:spLocks noGrp="1"/>
          </p:cNvSpPr>
          <p:nvPr>
            <p:ph type="sldNum" sz="quarter" idx="10"/>
          </p:nvPr>
        </p:nvSpPr>
        <p:spPr/>
        <p:txBody>
          <a:bodyPr/>
          <a:lstStyle/>
          <a:p>
            <a:fld id="{B863259B-8BBC-4022-A38A-46C483C29DB8}"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6"/>
          <p:cNvSpPr>
            <a:spLocks noGrp="1" noChangeArrowheads="1"/>
          </p:cNvSpPr>
          <p:nvPr>
            <p:ph type="sldNum" sz="quarter"/>
          </p:nvPr>
        </p:nvSpPr>
        <p:spPr>
          <a:noFill/>
        </p:spPr>
        <p:txBody>
          <a:bodyPr/>
          <a:lstStyle/>
          <a:p>
            <a:pPr defTabSz="447675"/>
            <a:fld id="{B857563B-FA6B-4079-A720-C60F2BC34FE5}" type="slidenum">
              <a:rPr lang="en-US" smtClean="0">
                <a:latin typeface="Times New Roman" pitchFamily="18" charset="0"/>
                <a:cs typeface="Arial" pitchFamily="34" charset="0"/>
              </a:rPr>
              <a:pPr defTabSz="447675"/>
              <a:t>11</a:t>
            </a:fld>
            <a:endParaRPr lang="en-US" smtClean="0">
              <a:latin typeface="Times New Roman" pitchFamily="18" charset="0"/>
              <a:cs typeface="Arial" pitchFamily="34" charset="0"/>
            </a:endParaRPr>
          </a:p>
        </p:txBody>
      </p:sp>
      <p:sp>
        <p:nvSpPr>
          <p:cNvPr id="89091" name="Rectangle 1"/>
          <p:cNvSpPr>
            <a:spLocks noGrp="1" noRot="1" noChangeAspect="1" noChangeArrowheads="1" noTextEdit="1"/>
          </p:cNvSpPr>
          <p:nvPr>
            <p:ph type="sldImg"/>
          </p:nvPr>
        </p:nvSpPr>
        <p:spPr>
          <a:xfrm>
            <a:off x="990600" y="776288"/>
            <a:ext cx="5118100" cy="3838575"/>
          </a:xfrm>
          <a:solidFill>
            <a:srgbClr val="FFFFFF"/>
          </a:solidFill>
          <a:ln>
            <a:solidFill>
              <a:srgbClr val="000000"/>
            </a:solidFill>
            <a:miter lim="800000"/>
          </a:ln>
        </p:spPr>
      </p:sp>
      <p:sp>
        <p:nvSpPr>
          <p:cNvPr id="89092" name="Rectangle 2"/>
          <p:cNvSpPr>
            <a:spLocks noGrp="1" noChangeArrowheads="1"/>
          </p:cNvSpPr>
          <p:nvPr>
            <p:ph type="body" idx="1"/>
          </p:nvPr>
        </p:nvSpPr>
        <p:spPr>
          <a:xfrm>
            <a:off x="710510" y="4860473"/>
            <a:ext cx="5679730" cy="4605252"/>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dirty="0"/>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A59AC52-447C-4AEE-A36C-1FD591F38E58}" type="slidenum">
              <a:rPr lang="en-GB" smtClean="0"/>
              <a:pPr/>
              <a:t>‹N›</a:t>
            </a:fld>
            <a:endParaRPr lang="en-GB"/>
          </a:p>
        </p:txBody>
      </p:sp>
      <p:pic>
        <p:nvPicPr>
          <p:cNvPr id="7" name="Picture 9" descr="C:\Users\amontani\AppData\Local\Temp\05_Arpae_rgb.jpg"/>
          <p:cNvPicPr>
            <a:picLocks noChangeAspect="1" noChangeArrowheads="1"/>
          </p:cNvPicPr>
          <p:nvPr userDrawn="1"/>
        </p:nvPicPr>
        <p:blipFill>
          <a:blip r:embed="rId2" cstate="print"/>
          <a:srcRect/>
          <a:stretch>
            <a:fillRect/>
          </a:stretch>
        </p:blipFill>
        <p:spPr bwMode="auto">
          <a:xfrm>
            <a:off x="-1" y="6228000"/>
            <a:ext cx="1028700" cy="635509"/>
          </a:xfrm>
          <a:prstGeom prst="rect">
            <a:avLst/>
          </a:prstGeom>
          <a:noFill/>
        </p:spPr>
      </p:pic>
      <p:pic>
        <p:nvPicPr>
          <p:cNvPr id="8" name="Picture 8" descr="C:\Users\amontani\AppData\Local\Temp\logo2nd.gif"/>
          <p:cNvPicPr>
            <a:picLocks noChangeAspect="1" noChangeArrowheads="1"/>
          </p:cNvPicPr>
          <p:nvPr userDrawn="1"/>
        </p:nvPicPr>
        <p:blipFill>
          <a:blip r:embed="rId3" cstate="print"/>
          <a:srcRect/>
          <a:stretch>
            <a:fillRect/>
          </a:stretch>
        </p:blipFill>
        <p:spPr bwMode="auto">
          <a:xfrm>
            <a:off x="7332663" y="6413500"/>
            <a:ext cx="1776412" cy="4000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piè di pagina 2"/>
          <p:cNvSpPr>
            <a:spLocks noGrp="1"/>
          </p:cNvSpPr>
          <p:nvPr>
            <p:ph type="ftr" sz="quarter" idx="10"/>
          </p:nvPr>
        </p:nvSpPr>
        <p:spPr>
          <a:xfrm>
            <a:off x="-34925" y="6453188"/>
            <a:ext cx="9144000" cy="360362"/>
          </a:xfrm>
        </p:spPr>
        <p:txBody>
          <a:bodyPr/>
          <a:lstStyle>
            <a:lvl1pPr>
              <a:defRPr/>
            </a:lvl1pPr>
          </a:lstStyle>
          <a:p>
            <a:pPr>
              <a:defRPr/>
            </a:pP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A59AC52-447C-4AEE-A36C-1FD591F38E58}"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FFFF"/>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9AC52-447C-4AEE-A36C-1FD591F38E58}"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6000" y="1341264"/>
            <a:ext cx="9000000" cy="1943720"/>
          </a:xfrm>
        </p:spPr>
        <p:txBody>
          <a:bodyPr>
            <a:noAutofit/>
          </a:bodyPr>
          <a:lstStyle/>
          <a:p>
            <a:r>
              <a:rPr lang="en-GB" sz="2800" b="1" dirty="0" smtClean="0">
                <a:latin typeface="Tahoma" pitchFamily="34" charset="0"/>
                <a:cs typeface="Tahoma" pitchFamily="34" charset="0"/>
              </a:rPr>
              <a:t>NWP Test Suite: some updates</a:t>
            </a:r>
            <a:endParaRPr lang="en-GB" sz="2800" dirty="0">
              <a:latin typeface="Tahoma" pitchFamily="34" charset="0"/>
              <a:ea typeface="Tahoma" pitchFamily="34" charset="0"/>
              <a:cs typeface="Tahoma" pitchFamily="34" charset="0"/>
            </a:endParaRPr>
          </a:p>
        </p:txBody>
      </p:sp>
      <p:sp>
        <p:nvSpPr>
          <p:cNvPr id="7" name="Sottotitolo 6"/>
          <p:cNvSpPr>
            <a:spLocks noGrp="1"/>
          </p:cNvSpPr>
          <p:nvPr>
            <p:ph type="subTitle" idx="1"/>
          </p:nvPr>
        </p:nvSpPr>
        <p:spPr>
          <a:xfrm>
            <a:off x="35496" y="4221200"/>
            <a:ext cx="9000000" cy="1008000"/>
          </a:xfrm>
        </p:spPr>
        <p:txBody>
          <a:bodyPr>
            <a:noAutofit/>
          </a:bodyPr>
          <a:lstStyle/>
          <a:p>
            <a:r>
              <a:rPr lang="it-IT" sz="2000" b="1" u="sng" dirty="0" smtClean="0">
                <a:solidFill>
                  <a:schemeClr val="tx1"/>
                </a:solidFill>
                <a:latin typeface="Tahoma" pitchFamily="34" charset="0"/>
                <a:cs typeface="Tahoma" pitchFamily="34" charset="0"/>
              </a:rPr>
              <a:t>Andrea Montani</a:t>
            </a:r>
            <a:r>
              <a:rPr lang="en-GB" sz="2000" dirty="0" smtClean="0">
                <a:solidFill>
                  <a:schemeClr val="tx1"/>
                </a:solidFill>
                <a:latin typeface="Tahoma" pitchFamily="34" charset="0"/>
                <a:cs typeface="Tahoma" pitchFamily="34" charset="0"/>
              </a:rPr>
              <a:t/>
            </a:r>
            <a:br>
              <a:rPr lang="en-GB" sz="2000" dirty="0" smtClean="0">
                <a:solidFill>
                  <a:schemeClr val="tx1"/>
                </a:solidFill>
                <a:latin typeface="Tahoma" pitchFamily="34" charset="0"/>
                <a:cs typeface="Tahoma" pitchFamily="34" charset="0"/>
              </a:rPr>
            </a:br>
            <a:r>
              <a:rPr lang="it-IT" sz="2000" dirty="0" smtClean="0">
                <a:solidFill>
                  <a:schemeClr val="tx1"/>
                </a:solidFill>
              </a:rPr>
              <a:t/>
            </a:r>
            <a:br>
              <a:rPr lang="it-IT" sz="2000" dirty="0" smtClean="0">
                <a:solidFill>
                  <a:schemeClr val="tx1"/>
                </a:solidFill>
              </a:rPr>
            </a:br>
            <a:r>
              <a:rPr lang="it-IT" sz="1800" i="1" dirty="0" err="1" smtClean="0">
                <a:solidFill>
                  <a:schemeClr val="tx1"/>
                </a:solidFill>
                <a:latin typeface="Tahoma" pitchFamily="34" charset="0"/>
                <a:ea typeface="Tahoma" pitchFamily="34" charset="0"/>
                <a:cs typeface="Tahoma" pitchFamily="34" charset="0"/>
              </a:rPr>
              <a:t>Arpae</a:t>
            </a:r>
            <a:r>
              <a:rPr lang="it-IT" sz="1800" i="1" dirty="0" smtClean="0">
                <a:solidFill>
                  <a:schemeClr val="tx1"/>
                </a:solidFill>
                <a:latin typeface="Tahoma" pitchFamily="34" charset="0"/>
                <a:ea typeface="Tahoma" pitchFamily="34" charset="0"/>
                <a:cs typeface="Tahoma" pitchFamily="34" charset="0"/>
              </a:rPr>
              <a:t> Emilia-Romagna </a:t>
            </a:r>
            <a:r>
              <a:rPr lang="en-US" sz="1800" i="1" dirty="0" err="1" smtClean="0">
                <a:solidFill>
                  <a:schemeClr val="tx1"/>
                </a:solidFill>
                <a:latin typeface="Tahoma" pitchFamily="34" charset="0"/>
                <a:ea typeface="Tahoma" pitchFamily="34" charset="0"/>
                <a:cs typeface="Tahoma" pitchFamily="34" charset="0"/>
              </a:rPr>
              <a:t>Servizio</a:t>
            </a:r>
            <a:r>
              <a:rPr lang="en-US" sz="1800" i="1" dirty="0" smtClean="0">
                <a:solidFill>
                  <a:schemeClr val="tx1"/>
                </a:solidFill>
                <a:latin typeface="Tahoma" pitchFamily="34" charset="0"/>
                <a:ea typeface="Tahoma" pitchFamily="34" charset="0"/>
                <a:cs typeface="Tahoma" pitchFamily="34" charset="0"/>
              </a:rPr>
              <a:t> </a:t>
            </a:r>
            <a:r>
              <a:rPr lang="en-US" sz="1800" i="1" dirty="0" err="1" smtClean="0">
                <a:solidFill>
                  <a:schemeClr val="tx1"/>
                </a:solidFill>
                <a:latin typeface="Tahoma" pitchFamily="34" charset="0"/>
                <a:ea typeface="Tahoma" pitchFamily="34" charset="0"/>
                <a:cs typeface="Tahoma" pitchFamily="34" charset="0"/>
              </a:rPr>
              <a:t>IdroMeteoClima</a:t>
            </a:r>
            <a:r>
              <a:rPr lang="en-US" sz="1800" i="1" dirty="0" smtClean="0">
                <a:solidFill>
                  <a:schemeClr val="tx1"/>
                </a:solidFill>
                <a:latin typeface="Tahoma" pitchFamily="34" charset="0"/>
                <a:ea typeface="Tahoma" pitchFamily="34" charset="0"/>
                <a:cs typeface="Tahoma" pitchFamily="34" charset="0"/>
              </a:rPr>
              <a:t>, Bologna, Italy</a:t>
            </a:r>
            <a:r>
              <a:rPr lang="en-US" sz="1800" dirty="0" smtClean="0">
                <a:solidFill>
                  <a:schemeClr val="tx1"/>
                </a:solidFill>
                <a:latin typeface="Tahoma" pitchFamily="34" charset="0"/>
                <a:ea typeface="Tahoma" pitchFamily="34" charset="0"/>
                <a:cs typeface="Tahoma" pitchFamily="34" charset="0"/>
              </a:rPr>
              <a:t/>
            </a:r>
            <a:br>
              <a:rPr lang="en-US" sz="1800" dirty="0" smtClean="0">
                <a:solidFill>
                  <a:schemeClr val="tx1"/>
                </a:solidFill>
                <a:latin typeface="Tahoma" pitchFamily="34" charset="0"/>
                <a:ea typeface="Tahoma" pitchFamily="34" charset="0"/>
                <a:cs typeface="Tahoma" pitchFamily="34" charset="0"/>
              </a:rPr>
            </a:br>
            <a:endParaRPr lang="en-GB" sz="1800" dirty="0">
              <a:solidFill>
                <a:schemeClr val="tx1"/>
              </a:solidFill>
            </a:endParaRPr>
          </a:p>
        </p:txBody>
      </p:sp>
      <p:pic>
        <p:nvPicPr>
          <p:cNvPr id="6" name="Picture 9" descr="C:\Users\amontani\AppData\Local\Temp\05_Arpae_rgb.jpg"/>
          <p:cNvPicPr>
            <a:picLocks noChangeAspect="1" noChangeArrowheads="1"/>
          </p:cNvPicPr>
          <p:nvPr/>
        </p:nvPicPr>
        <p:blipFill>
          <a:blip r:embed="rId2" cstate="print"/>
          <a:srcRect/>
          <a:stretch>
            <a:fillRect/>
          </a:stretch>
        </p:blipFill>
        <p:spPr bwMode="auto">
          <a:xfrm>
            <a:off x="-1" y="6228000"/>
            <a:ext cx="1028700" cy="635509"/>
          </a:xfrm>
          <a:prstGeom prst="rect">
            <a:avLst/>
          </a:prstGeom>
          <a:noFill/>
        </p:spPr>
      </p:pic>
      <p:sp>
        <p:nvSpPr>
          <p:cNvPr id="9" name="Sottotitolo 6"/>
          <p:cNvSpPr txBox="1">
            <a:spLocks/>
          </p:cNvSpPr>
          <p:nvPr/>
        </p:nvSpPr>
        <p:spPr>
          <a:xfrm>
            <a:off x="36000" y="5868000"/>
            <a:ext cx="9000000" cy="5400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400" i="0"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COSMO GM 2018</a:t>
            </a:r>
          </a:p>
          <a:p>
            <a:pPr lvl="0" algn="ctr">
              <a:spcBef>
                <a:spcPct val="20000"/>
              </a:spcBef>
            </a:pPr>
            <a:r>
              <a:rPr lang="en-US" sz="1400" dirty="0" smtClean="0">
                <a:latin typeface="Times New Roman" pitchFamily="18" charset="0"/>
                <a:cs typeface="Times New Roman" pitchFamily="18" charset="0"/>
              </a:rPr>
              <a:t>St Petersburg, 3-6 September 2018</a:t>
            </a:r>
            <a:endParaRPr kumimoji="0" lang="en-US" sz="1400" i="0" strike="noStrike" kern="1200" cap="none" spc="0" normalizeH="0" baseline="0" dirty="0">
              <a:ln>
                <a:noFill/>
              </a:ln>
              <a:solidFill>
                <a:schemeClr val="tx1"/>
              </a:solidFill>
              <a:effectLst/>
              <a:uLnTx/>
              <a:uFillTx/>
              <a:latin typeface="Times New Roman" pitchFamily="18" charset="0"/>
              <a:cs typeface="Times New Roman" pitchFamily="18" charset="0"/>
            </a:endParaRPr>
          </a:p>
        </p:txBody>
      </p:sp>
      <p:sp>
        <p:nvSpPr>
          <p:cNvPr id="11" name="Segnaposto numero diapositiva 10"/>
          <p:cNvSpPr>
            <a:spLocks noGrp="1"/>
          </p:cNvSpPr>
          <p:nvPr>
            <p:ph type="sldNum" sz="quarter" idx="12"/>
          </p:nvPr>
        </p:nvSpPr>
        <p:spPr/>
        <p:txBody>
          <a:bodyPr/>
          <a:lstStyle/>
          <a:p>
            <a:fld id="{8A59AC52-447C-4AEE-A36C-1FD591F38E58}"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5496" y="36000"/>
            <a:ext cx="9000000" cy="540000"/>
          </a:xfrm>
        </p:spPr>
        <p:txBody>
          <a:bodyPr>
            <a:noAutofit/>
          </a:bodyPr>
          <a:lstStyle/>
          <a:p>
            <a:r>
              <a:rPr lang="en-GB" sz="2800" b="1" dirty="0" smtClean="0">
                <a:latin typeface="Times New Roman" pitchFamily="18" charset="0"/>
                <a:cs typeface="Times New Roman" pitchFamily="18" charset="0"/>
              </a:rPr>
              <a:t>How it was </a:t>
            </a:r>
            <a:r>
              <a:rPr lang="en-GB" sz="2000" dirty="0" smtClean="0">
                <a:latin typeface="Times New Roman" pitchFamily="18" charset="0"/>
                <a:cs typeface="Times New Roman" pitchFamily="18" charset="0"/>
              </a:rPr>
              <a:t>(</a:t>
            </a:r>
            <a:r>
              <a:rPr lang="en-GB" sz="2000" dirty="0" err="1" smtClean="0">
                <a:latin typeface="Times New Roman" pitchFamily="18" charset="0"/>
                <a:cs typeface="Times New Roman" pitchFamily="18" charset="0"/>
              </a:rPr>
              <a:t>ForecastMode</a:t>
            </a:r>
            <a:r>
              <a:rPr lang="en-GB" sz="2000" dirty="0" smtClean="0">
                <a:latin typeface="Times New Roman" pitchFamily="18" charset="0"/>
                <a:cs typeface="Times New Roman" pitchFamily="18" charset="0"/>
              </a:rPr>
              <a:t> - IFS soil)</a:t>
            </a:r>
            <a:endParaRPr lang="it-IT" sz="2000" dirty="0" smtClean="0">
              <a:latin typeface="Times New Roman" pitchFamily="18" charset="0"/>
              <a:cs typeface="Times New Roman" pitchFamily="18" charset="0"/>
            </a:endParaRPr>
          </a:p>
        </p:txBody>
      </p:sp>
      <p:sp>
        <p:nvSpPr>
          <p:cNvPr id="6" name="Rectangle 2"/>
          <p:cNvSpPr txBox="1">
            <a:spLocks noChangeArrowheads="1"/>
          </p:cNvSpPr>
          <p:nvPr/>
        </p:nvSpPr>
        <p:spPr>
          <a:xfrm>
            <a:off x="35496" y="540000"/>
            <a:ext cx="9000000" cy="4680000"/>
          </a:xfrm>
          <a:prstGeom prst="rect">
            <a:avLst/>
          </a:prstGeom>
          <a:ln w="36000">
            <a:noFill/>
          </a:ln>
        </p:spPr>
        <p:txBody>
          <a:bodyPr lIns="16315" tIns="16315" rIns="16315" bIns="16315"/>
          <a:lstStyle/>
          <a:p>
            <a:pPr marL="180000" indent="-180000" algn="just" defTabSz="829022">
              <a:lnSpc>
                <a:spcPct val="12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T</a:t>
            </a:r>
            <a:r>
              <a:rPr lang="en-GB" kern="0" dirty="0" smtClean="0">
                <a:solidFill>
                  <a:schemeClr val="tx1"/>
                </a:solidFill>
                <a:latin typeface="Times New Roman" pitchFamily="18" charset="0"/>
                <a:cs typeface="Times New Roman" pitchFamily="18" charset="0"/>
              </a:rPr>
              <a:t>est </a:t>
            </a:r>
            <a:r>
              <a:rPr lang="en-GB" kern="0" dirty="0">
                <a:solidFill>
                  <a:schemeClr val="tx1"/>
                </a:solidFill>
                <a:latin typeface="Times New Roman" pitchFamily="18" charset="0"/>
                <a:cs typeface="Times New Roman" pitchFamily="18" charset="0"/>
              </a:rPr>
              <a:t>the present version of COSMO (</a:t>
            </a:r>
            <a:r>
              <a:rPr lang="en-GB" kern="0" dirty="0" err="1">
                <a:solidFill>
                  <a:schemeClr val="tx1"/>
                </a:solidFill>
                <a:latin typeface="Times New Roman" pitchFamily="18" charset="0"/>
                <a:cs typeface="Times New Roman" pitchFamily="18" charset="0"/>
              </a:rPr>
              <a:t>e.g</a:t>
            </a:r>
            <a:r>
              <a:rPr lang="en-GB" kern="0" dirty="0">
                <a:solidFill>
                  <a:schemeClr val="tx1"/>
                </a:solidFill>
                <a:latin typeface="Times New Roman" pitchFamily="18" charset="0"/>
                <a:cs typeface="Times New Roman" pitchFamily="18" charset="0"/>
              </a:rPr>
              <a:t> </a:t>
            </a:r>
            <a:r>
              <a:rPr lang="en-GB" kern="0" dirty="0" smtClean="0">
                <a:solidFill>
                  <a:schemeClr val="tx1"/>
                </a:solidFill>
                <a:latin typeface="Times New Roman" pitchFamily="18" charset="0"/>
                <a:cs typeface="Times New Roman" pitchFamily="18" charset="0"/>
              </a:rPr>
              <a:t>v5.01) </a:t>
            </a:r>
            <a:r>
              <a:rPr lang="en-GB" kern="0" dirty="0">
                <a:solidFill>
                  <a:schemeClr val="tx1"/>
                </a:solidFill>
                <a:latin typeface="Times New Roman" pitchFamily="18" charset="0"/>
                <a:cs typeface="Times New Roman" pitchFamily="18" charset="0"/>
              </a:rPr>
              <a:t>and the experimental one (e.g. </a:t>
            </a:r>
            <a:r>
              <a:rPr lang="en-GB" kern="0" dirty="0" smtClean="0">
                <a:solidFill>
                  <a:schemeClr val="tx1"/>
                </a:solidFill>
                <a:latin typeface="Times New Roman" pitchFamily="18" charset="0"/>
                <a:cs typeface="Times New Roman" pitchFamily="18" charset="0"/>
              </a:rPr>
              <a:t>v5.03) </a:t>
            </a:r>
            <a:r>
              <a:rPr lang="en-GB" kern="0" dirty="0">
                <a:solidFill>
                  <a:schemeClr val="tx1"/>
                </a:solidFill>
                <a:latin typeface="Times New Roman" pitchFamily="18" charset="0"/>
                <a:cs typeface="Times New Roman" pitchFamily="18" charset="0"/>
              </a:rPr>
              <a:t>for 2 months (January 2013 and July 2013)</a:t>
            </a:r>
            <a:r>
              <a:rPr lang="en-GB" b="1" kern="0" dirty="0">
                <a:solidFill>
                  <a:schemeClr val="tx1"/>
                </a:solidFill>
                <a:latin typeface="Times New Roman" pitchFamily="18" charset="0"/>
                <a:cs typeface="Times New Roman" pitchFamily="18" charset="0"/>
              </a:rPr>
              <a:t> </a:t>
            </a:r>
            <a:r>
              <a:rPr lang="en-GB" kern="0" dirty="0" smtClean="0">
                <a:solidFill>
                  <a:schemeClr val="tx1"/>
                </a:solidFill>
                <a:latin typeface="Times New Roman" pitchFamily="18" charset="0"/>
                <a:cs typeface="Times New Roman" pitchFamily="18" charset="0"/>
              </a:rPr>
              <a:t>a</a:t>
            </a:r>
            <a:r>
              <a:rPr lang="en-GB" kern="0" dirty="0" smtClean="0">
                <a:latin typeface="Times New Roman" pitchFamily="18" charset="0"/>
                <a:cs typeface="Times New Roman" pitchFamily="18" charset="0"/>
              </a:rPr>
              <a:t>t both 7 km (40 ML, fc+72h) and 2.8 km (50 ML, fc+48h), always starting at 00UTC. </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Initial conditions, lower boundary conditions and 3-hourly lateral boundary conditions are provided by ECMWF HRES analysis and forecast fields (no nudging, only straight interpolation ) as follows:</a:t>
            </a:r>
          </a:p>
          <a:p>
            <a:pPr marL="180000" indent="-180000" algn="ctr" defTabSz="829022">
              <a:lnSpc>
                <a:spcPct val="12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rPr>
              <a:t>HRES </a:t>
            </a:r>
            <a:r>
              <a:rPr lang="en-GB" b="1" kern="0" dirty="0">
                <a:latin typeface="Times New Roman" pitchFamily="18" charset="0"/>
                <a:cs typeface="Times New Roman" pitchFamily="18" charset="0"/>
                <a:sym typeface="Wingdings" pitchFamily="2" charset="2"/>
              </a:rPr>
              <a:t> </a:t>
            </a:r>
            <a:r>
              <a:rPr lang="en-GB" b="1" kern="0" dirty="0" smtClean="0">
                <a:latin typeface="Times New Roman" pitchFamily="18" charset="0"/>
                <a:cs typeface="Times New Roman" pitchFamily="18" charset="0"/>
                <a:sym typeface="Wingdings" pitchFamily="2" charset="2"/>
              </a:rPr>
              <a:t>COSMO@7p0</a:t>
            </a:r>
          </a:p>
          <a:p>
            <a:pPr marL="180000" indent="-180000" algn="ctr" defTabSz="829022">
              <a:lnSpc>
                <a:spcPct val="12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rPr>
              <a:t>HRES </a:t>
            </a:r>
            <a:r>
              <a:rPr lang="en-GB" b="1" kern="0" dirty="0" smtClean="0">
                <a:latin typeface="Times New Roman" pitchFamily="18" charset="0"/>
                <a:cs typeface="Times New Roman" pitchFamily="18" charset="0"/>
                <a:sym typeface="Wingdings" pitchFamily="2" charset="2"/>
              </a:rPr>
              <a:t> COSMO@2p8</a:t>
            </a:r>
            <a:endParaRPr lang="en-GB" b="1" kern="0" dirty="0">
              <a:latin typeface="Times New Roman" pitchFamily="18" charset="0"/>
              <a:cs typeface="Times New Roman" pitchFamily="18" charset="0"/>
            </a:endParaRP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Observations: </a:t>
            </a:r>
            <a:r>
              <a:rPr lang="en-GB" kern="0" dirty="0" err="1" smtClean="0">
                <a:latin typeface="Times New Roman" pitchFamily="18" charset="0"/>
                <a:cs typeface="Times New Roman" pitchFamily="18" charset="0"/>
              </a:rPr>
              <a:t>synop</a:t>
            </a:r>
            <a:r>
              <a:rPr lang="en-GB" kern="0" dirty="0" smtClean="0">
                <a:latin typeface="Times New Roman" pitchFamily="18" charset="0"/>
                <a:cs typeface="Times New Roman" pitchFamily="18" charset="0"/>
              </a:rPr>
              <a:t> </a:t>
            </a:r>
            <a:r>
              <a:rPr lang="en-GB" kern="0" dirty="0">
                <a:latin typeface="Times New Roman" pitchFamily="18" charset="0"/>
                <a:cs typeface="Times New Roman" pitchFamily="18" charset="0"/>
              </a:rPr>
              <a:t>reports from a domain covering most of Europe and the Middle </a:t>
            </a:r>
            <a:r>
              <a:rPr lang="en-GB" kern="0" dirty="0" smtClean="0">
                <a:latin typeface="Times New Roman" pitchFamily="18" charset="0"/>
                <a:cs typeface="Times New Roman" pitchFamily="18" charset="0"/>
              </a:rPr>
              <a:t>East </a:t>
            </a:r>
            <a:r>
              <a:rPr lang="en-GB" kern="0" dirty="0">
                <a:latin typeface="Times New Roman" pitchFamily="18" charset="0"/>
                <a:cs typeface="Times New Roman" pitchFamily="18" charset="0"/>
              </a:rPr>
              <a:t>(about 3600 stations x day).</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latin typeface="Times New Roman" pitchFamily="18" charset="0"/>
                <a:cs typeface="Times New Roman" pitchFamily="18" charset="0"/>
              </a:rPr>
              <a:t>Output fields are stored on ECMWF </a:t>
            </a:r>
            <a:r>
              <a:rPr lang="en-GB" kern="0" dirty="0" err="1">
                <a:latin typeface="Times New Roman" pitchFamily="18" charset="0"/>
                <a:cs typeface="Times New Roman" pitchFamily="18" charset="0"/>
              </a:rPr>
              <a:t>ecfs</a:t>
            </a:r>
            <a:r>
              <a:rPr lang="en-GB" kern="0" dirty="0">
                <a:latin typeface="Times New Roman" pitchFamily="18" charset="0"/>
                <a:cs typeface="Times New Roman" pitchFamily="18" charset="0"/>
              </a:rPr>
              <a:t> and provided to Versus (also installed at ECMWF) for the comparison of the 2 model versions </a:t>
            </a:r>
            <a:r>
              <a:rPr lang="en-GB" kern="0" dirty="0" smtClean="0">
                <a:latin typeface="Times New Roman" pitchFamily="18" charset="0"/>
                <a:cs typeface="Times New Roman" pitchFamily="18" charset="0"/>
              </a:rPr>
              <a:t>at both resolutions.</a:t>
            </a:r>
            <a:endParaRPr lang="en-GB" kern="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3"/>
          <p:cNvPicPr>
            <a:picLocks noChangeAspect="1" noChangeArrowheads="1"/>
          </p:cNvPicPr>
          <p:nvPr/>
        </p:nvPicPr>
        <p:blipFill>
          <a:blip r:embed="rId3" cstate="print"/>
          <a:srcRect/>
          <a:stretch>
            <a:fillRect/>
          </a:stretch>
        </p:blipFill>
        <p:spPr bwMode="auto">
          <a:xfrm>
            <a:off x="1306081" y="1337901"/>
            <a:ext cx="6366240" cy="3627740"/>
          </a:xfrm>
          <a:prstGeom prst="rect">
            <a:avLst/>
          </a:prstGeom>
          <a:noFill/>
          <a:ln w="9525">
            <a:noFill/>
            <a:round/>
            <a:headEnd/>
            <a:tailEnd/>
          </a:ln>
        </p:spPr>
      </p:pic>
      <p:sp>
        <p:nvSpPr>
          <p:cNvPr id="57347" name="Titolo 3"/>
          <p:cNvSpPr>
            <a:spLocks noGrp="1"/>
          </p:cNvSpPr>
          <p:nvPr>
            <p:ph type="title"/>
          </p:nvPr>
        </p:nvSpPr>
        <p:spPr>
          <a:xfrm>
            <a:off x="408961" y="260668"/>
            <a:ext cx="8408160" cy="979303"/>
          </a:xfrm>
        </p:spPr>
        <p:txBody>
          <a:bodyPr>
            <a:normAutofit fontScale="90000"/>
          </a:bodyPr>
          <a:lstStyle/>
          <a:p>
            <a:pPr>
              <a:lnSpc>
                <a:spcPct val="150000"/>
              </a:lnSpc>
              <a:tabLst>
                <a:tab pos="0" algn="l"/>
                <a:tab pos="403206" algn="l"/>
                <a:tab pos="810732" algn="l"/>
                <a:tab pos="1218258" algn="l"/>
                <a:tab pos="1625784" algn="l"/>
                <a:tab pos="2033310" algn="l"/>
                <a:tab pos="2440836" algn="l"/>
                <a:tab pos="2846922" algn="l"/>
                <a:tab pos="3254448" algn="l"/>
                <a:tab pos="3661974" algn="l"/>
                <a:tab pos="4069500" algn="l"/>
                <a:tab pos="4477027" algn="l"/>
                <a:tab pos="4883113" algn="l"/>
                <a:tab pos="5290638" algn="l"/>
                <a:tab pos="5696724" algn="l"/>
                <a:tab pos="6104251" algn="l"/>
                <a:tab pos="6511776" algn="l"/>
                <a:tab pos="6919303" algn="l"/>
                <a:tab pos="7326828" algn="l"/>
                <a:tab pos="7734355" algn="l"/>
                <a:tab pos="8141880" algn="l"/>
              </a:tabLst>
            </a:pPr>
            <a:r>
              <a:rPr lang="en-US" sz="2500" dirty="0" smtClean="0">
                <a:latin typeface="Tahoma" pitchFamily="34" charset="0"/>
                <a:cs typeface="Tahoma" pitchFamily="34" charset="0"/>
              </a:rPr>
              <a:t>Old domains: NWP METEOROLOGICAL TEST SUITE: </a:t>
            </a:r>
            <a:br>
              <a:rPr lang="en-US" sz="2500" dirty="0" smtClean="0">
                <a:latin typeface="Tahoma" pitchFamily="34" charset="0"/>
                <a:cs typeface="Tahoma" pitchFamily="34" charset="0"/>
              </a:rPr>
            </a:br>
            <a:r>
              <a:rPr lang="en-US" sz="2500" dirty="0" smtClean="0">
                <a:latin typeface="Tahoma" pitchFamily="34" charset="0"/>
                <a:cs typeface="Tahoma" pitchFamily="34" charset="0"/>
              </a:rPr>
              <a:t>integration domain (for both 7 and 2.8 km)</a:t>
            </a:r>
            <a:endParaRPr lang="en-GB" dirty="0" smtClean="0"/>
          </a:p>
        </p:txBody>
      </p:sp>
      <p:sp>
        <p:nvSpPr>
          <p:cNvPr id="57348" name="Rettangolo 4"/>
          <p:cNvSpPr>
            <a:spLocks noChangeArrowheads="1"/>
          </p:cNvSpPr>
          <p:nvPr/>
        </p:nvSpPr>
        <p:spPr bwMode="auto">
          <a:xfrm>
            <a:off x="197281" y="4964202"/>
            <a:ext cx="8815680" cy="1884204"/>
          </a:xfrm>
          <a:prstGeom prst="rect">
            <a:avLst/>
          </a:prstGeom>
          <a:noFill/>
          <a:ln w="9525">
            <a:noFill/>
            <a:miter lim="800000"/>
            <a:headEnd/>
            <a:tailEnd/>
          </a:ln>
        </p:spPr>
        <p:txBody>
          <a:bodyPr lIns="82902" tIns="41451" rIns="82902" bIns="41451">
            <a:spAutoFit/>
          </a:bodyPr>
          <a:lstStyle/>
          <a:p>
            <a:pPr algn="just" defTabSz="828013">
              <a:lnSpc>
                <a:spcPct val="130000"/>
              </a:lnSpc>
              <a:tabLst>
                <a:tab pos="305285" algn="l"/>
                <a:tab pos="400326" algn="l"/>
                <a:tab pos="807852" algn="l"/>
                <a:tab pos="1215378" algn="l"/>
                <a:tab pos="1622904" algn="l"/>
                <a:tab pos="2030430" algn="l"/>
                <a:tab pos="2437956" algn="l"/>
                <a:tab pos="2844042" algn="l"/>
                <a:tab pos="3251568" algn="l"/>
                <a:tab pos="3659094" algn="l"/>
                <a:tab pos="4066620" algn="l"/>
                <a:tab pos="4474146" algn="l"/>
                <a:tab pos="4880232" algn="l"/>
                <a:tab pos="5287758" algn="l"/>
                <a:tab pos="5693844" algn="l"/>
                <a:tab pos="6101370" algn="l"/>
                <a:tab pos="6508896" algn="l"/>
                <a:tab pos="6916423" algn="l"/>
                <a:tab pos="7323948" algn="l"/>
                <a:tab pos="7731475" algn="l"/>
                <a:tab pos="8139000" algn="l"/>
              </a:tabLst>
            </a:pPr>
            <a:r>
              <a:rPr lang="en-GB" b="1" dirty="0">
                <a:solidFill>
                  <a:srgbClr val="000000"/>
                </a:solidFill>
                <a:latin typeface="Times New Roman" pitchFamily="18" charset="0"/>
              </a:rPr>
              <a:t>ECMWF HRES:  </a:t>
            </a:r>
            <a:r>
              <a:rPr lang="en-GB" dirty="0" err="1">
                <a:solidFill>
                  <a:schemeClr val="tx1"/>
                </a:solidFill>
                <a:latin typeface="Times New Roman" pitchFamily="18" charset="0"/>
                <a:cs typeface="Times New Roman" pitchFamily="18" charset="0"/>
              </a:rPr>
              <a:t>ec_nx</a:t>
            </a:r>
            <a:r>
              <a:rPr lang="en-GB" dirty="0">
                <a:solidFill>
                  <a:schemeClr val="tx1"/>
                </a:solidFill>
                <a:latin typeface="Times New Roman" pitchFamily="18" charset="0"/>
                <a:cs typeface="Times New Roman" pitchFamily="18" charset="0"/>
              </a:rPr>
              <a:t> = 801; </a:t>
            </a:r>
            <a:r>
              <a:rPr lang="en-GB" dirty="0" err="1">
                <a:solidFill>
                  <a:schemeClr val="tx1"/>
                </a:solidFill>
                <a:latin typeface="Times New Roman" pitchFamily="18" charset="0"/>
                <a:cs typeface="Times New Roman" pitchFamily="18" charset="0"/>
              </a:rPr>
              <a:t>ec_ny</a:t>
            </a:r>
            <a:r>
              <a:rPr lang="en-GB" dirty="0">
                <a:solidFill>
                  <a:schemeClr val="tx1"/>
                </a:solidFill>
                <a:latin typeface="Times New Roman" pitchFamily="18" charset="0"/>
                <a:cs typeface="Times New Roman" pitchFamily="18" charset="0"/>
              </a:rPr>
              <a:t> = 401; 137 ML; </a:t>
            </a:r>
            <a:r>
              <a:rPr lang="en-GB" dirty="0" err="1">
                <a:solidFill>
                  <a:schemeClr val="tx1"/>
                </a:solidFill>
                <a:latin typeface="Times New Roman" pitchFamily="18" charset="0"/>
                <a:cs typeface="Times New Roman" pitchFamily="18" charset="0"/>
              </a:rPr>
              <a:t>ec_dlon</a:t>
            </a:r>
            <a:r>
              <a:rPr lang="en-GB" dirty="0">
                <a:solidFill>
                  <a:schemeClr val="tx1"/>
                </a:solidFill>
                <a:latin typeface="Times New Roman" pitchFamily="18" charset="0"/>
                <a:cs typeface="Times New Roman" pitchFamily="18" charset="0"/>
              </a:rPr>
              <a:t> = </a:t>
            </a:r>
            <a:r>
              <a:rPr lang="en-GB" dirty="0" err="1">
                <a:solidFill>
                  <a:schemeClr val="tx1"/>
                </a:solidFill>
                <a:latin typeface="Times New Roman" pitchFamily="18" charset="0"/>
                <a:cs typeface="Times New Roman" pitchFamily="18" charset="0"/>
              </a:rPr>
              <a:t>ec_dlat</a:t>
            </a:r>
            <a:r>
              <a:rPr lang="en-GB" dirty="0">
                <a:solidFill>
                  <a:schemeClr val="tx1"/>
                </a:solidFill>
                <a:latin typeface="Times New Roman" pitchFamily="18" charset="0"/>
                <a:cs typeface="Times New Roman" pitchFamily="18" charset="0"/>
              </a:rPr>
              <a:t> = 0.125 (</a:t>
            </a:r>
            <a:r>
              <a:rPr lang="en-GB" b="1" dirty="0">
                <a:solidFill>
                  <a:schemeClr val="tx1"/>
                </a:solidFill>
                <a:latin typeface="Times New Roman" pitchFamily="18" charset="0"/>
                <a:cs typeface="Times New Roman" pitchFamily="18" charset="0"/>
              </a:rPr>
              <a:t>14 km</a:t>
            </a:r>
            <a:r>
              <a:rPr lang="en-GB" dirty="0">
                <a:solidFill>
                  <a:schemeClr val="tx1"/>
                </a:solidFill>
                <a:latin typeface="Times New Roman" pitchFamily="18" charset="0"/>
                <a:cs typeface="Times New Roman" pitchFamily="18" charset="0"/>
              </a:rPr>
              <a:t>); fc+72h</a:t>
            </a:r>
          </a:p>
          <a:p>
            <a:pPr algn="just" defTabSz="828013">
              <a:lnSpc>
                <a:spcPct val="130000"/>
              </a:lnSpc>
              <a:tabLst>
                <a:tab pos="305285" algn="l"/>
                <a:tab pos="400326" algn="l"/>
                <a:tab pos="807852" algn="l"/>
                <a:tab pos="1215378" algn="l"/>
                <a:tab pos="1622904" algn="l"/>
                <a:tab pos="2030430" algn="l"/>
                <a:tab pos="2437956" algn="l"/>
                <a:tab pos="2844042" algn="l"/>
                <a:tab pos="3251568" algn="l"/>
                <a:tab pos="3659094" algn="l"/>
                <a:tab pos="4066620" algn="l"/>
                <a:tab pos="4474146" algn="l"/>
                <a:tab pos="4880232" algn="l"/>
                <a:tab pos="5287758" algn="l"/>
                <a:tab pos="5693844" algn="l"/>
                <a:tab pos="6101370" algn="l"/>
                <a:tab pos="6508896" algn="l"/>
                <a:tab pos="6916423" algn="l"/>
                <a:tab pos="7323948" algn="l"/>
                <a:tab pos="7731475" algn="l"/>
                <a:tab pos="8139000" algn="l"/>
              </a:tabLst>
            </a:pPr>
            <a:r>
              <a:rPr lang="en-GB" b="1" dirty="0">
                <a:solidFill>
                  <a:srgbClr val="000000"/>
                </a:solidFill>
                <a:latin typeface="Times New Roman" pitchFamily="18" charset="0"/>
              </a:rPr>
              <a:t>COSMO@7p0: 	   </a:t>
            </a:r>
            <a:r>
              <a:rPr lang="en-GB" dirty="0" err="1">
                <a:solidFill>
                  <a:schemeClr val="tx1"/>
                </a:solidFill>
                <a:latin typeface="Times New Roman" pitchFamily="18" charset="0"/>
                <a:cs typeface="Times New Roman" pitchFamily="18" charset="0"/>
              </a:rPr>
              <a:t>ie_tot</a:t>
            </a:r>
            <a:r>
              <a:rPr lang="en-GB" dirty="0">
                <a:solidFill>
                  <a:schemeClr val="tx1"/>
                </a:solidFill>
                <a:latin typeface="Times New Roman" pitchFamily="18" charset="0"/>
                <a:cs typeface="Times New Roman" pitchFamily="18" charset="0"/>
              </a:rPr>
              <a:t> = 745 ; </a:t>
            </a:r>
            <a:r>
              <a:rPr lang="en-GB" dirty="0" err="1">
                <a:solidFill>
                  <a:schemeClr val="tx1"/>
                </a:solidFill>
                <a:latin typeface="Times New Roman" pitchFamily="18" charset="0"/>
                <a:cs typeface="Times New Roman" pitchFamily="18" charset="0"/>
              </a:rPr>
              <a:t>je_tot</a:t>
            </a:r>
            <a:r>
              <a:rPr lang="en-GB" dirty="0">
                <a:solidFill>
                  <a:schemeClr val="tx1"/>
                </a:solidFill>
                <a:latin typeface="Times New Roman" pitchFamily="18" charset="0"/>
                <a:cs typeface="Times New Roman" pitchFamily="18" charset="0"/>
              </a:rPr>
              <a:t> = 569; 40 ML;  </a:t>
            </a:r>
            <a:r>
              <a:rPr lang="en-GB" dirty="0" err="1">
                <a:solidFill>
                  <a:schemeClr val="tx1"/>
                </a:solidFill>
                <a:latin typeface="Times New Roman" pitchFamily="18" charset="0"/>
                <a:cs typeface="Times New Roman" pitchFamily="18" charset="0"/>
              </a:rPr>
              <a:t>dlon</a:t>
            </a:r>
            <a:r>
              <a:rPr lang="en-GB" dirty="0">
                <a:solidFill>
                  <a:schemeClr val="tx1"/>
                </a:solidFill>
                <a:latin typeface="Times New Roman" pitchFamily="18" charset="0"/>
                <a:cs typeface="Times New Roman" pitchFamily="18" charset="0"/>
              </a:rPr>
              <a:t> = </a:t>
            </a:r>
            <a:r>
              <a:rPr lang="en-GB" dirty="0" err="1">
                <a:solidFill>
                  <a:schemeClr val="tx1"/>
                </a:solidFill>
                <a:latin typeface="Times New Roman" pitchFamily="18" charset="0"/>
                <a:cs typeface="Times New Roman" pitchFamily="18" charset="0"/>
              </a:rPr>
              <a:t>dlat</a:t>
            </a:r>
            <a:r>
              <a:rPr lang="en-GB" dirty="0">
                <a:solidFill>
                  <a:schemeClr val="tx1"/>
                </a:solidFill>
                <a:latin typeface="Times New Roman" pitchFamily="18" charset="0"/>
                <a:cs typeface="Times New Roman" pitchFamily="18" charset="0"/>
              </a:rPr>
              <a:t> = 0.625 </a:t>
            </a:r>
            <a:r>
              <a:rPr lang="en-GB" b="1" dirty="0">
                <a:solidFill>
                  <a:schemeClr val="tx1"/>
                </a:solidFill>
                <a:latin typeface="Times New Roman" pitchFamily="18" charset="0"/>
                <a:cs typeface="Times New Roman" pitchFamily="18" charset="0"/>
              </a:rPr>
              <a:t>(7 km)</a:t>
            </a:r>
            <a:r>
              <a:rPr lang="en-GB" dirty="0">
                <a:solidFill>
                  <a:schemeClr val="tx1"/>
                </a:solidFill>
                <a:latin typeface="Times New Roman" pitchFamily="18" charset="0"/>
                <a:cs typeface="Times New Roman" pitchFamily="18" charset="0"/>
              </a:rPr>
              <a:t>; fc+72h</a:t>
            </a:r>
            <a:endParaRPr lang="en-GB" sz="2200" b="1" dirty="0">
              <a:solidFill>
                <a:srgbClr val="000000"/>
              </a:solidFill>
              <a:latin typeface="Times New Roman" pitchFamily="18" charset="0"/>
            </a:endParaRPr>
          </a:p>
          <a:p>
            <a:pPr algn="just" defTabSz="828013">
              <a:lnSpc>
                <a:spcPct val="130000"/>
              </a:lnSpc>
              <a:tabLst>
                <a:tab pos="305285" algn="l"/>
                <a:tab pos="400326" algn="l"/>
                <a:tab pos="807852" algn="l"/>
                <a:tab pos="1215378" algn="l"/>
                <a:tab pos="1622904" algn="l"/>
                <a:tab pos="2030430" algn="l"/>
                <a:tab pos="2437956" algn="l"/>
                <a:tab pos="2844042" algn="l"/>
                <a:tab pos="3251568" algn="l"/>
                <a:tab pos="3659094" algn="l"/>
                <a:tab pos="4066620" algn="l"/>
                <a:tab pos="4474146" algn="l"/>
                <a:tab pos="4880232" algn="l"/>
                <a:tab pos="5287758" algn="l"/>
                <a:tab pos="5693844" algn="l"/>
                <a:tab pos="6101370" algn="l"/>
                <a:tab pos="6508896" algn="l"/>
                <a:tab pos="6916423" algn="l"/>
                <a:tab pos="7323948" algn="l"/>
                <a:tab pos="7731475" algn="l"/>
                <a:tab pos="8139000" algn="l"/>
              </a:tabLst>
            </a:pPr>
            <a:r>
              <a:rPr lang="en-GB" b="1" dirty="0">
                <a:solidFill>
                  <a:srgbClr val="000000"/>
                </a:solidFill>
                <a:latin typeface="Times New Roman" pitchFamily="18" charset="0"/>
              </a:rPr>
              <a:t>COSMO@2p8:	   </a:t>
            </a:r>
            <a:r>
              <a:rPr lang="en-GB" dirty="0" err="1">
                <a:solidFill>
                  <a:schemeClr val="tx1"/>
                </a:solidFill>
                <a:latin typeface="Times New Roman" pitchFamily="18" charset="0"/>
                <a:cs typeface="Times New Roman" pitchFamily="18" charset="0"/>
              </a:rPr>
              <a:t>ie_tot</a:t>
            </a:r>
            <a:r>
              <a:rPr lang="en-GB" dirty="0">
                <a:solidFill>
                  <a:schemeClr val="tx1"/>
                </a:solidFill>
                <a:latin typeface="Times New Roman" pitchFamily="18" charset="0"/>
                <a:cs typeface="Times New Roman" pitchFamily="18" charset="0"/>
              </a:rPr>
              <a:t> = 1799 ; </a:t>
            </a:r>
            <a:r>
              <a:rPr lang="en-GB" dirty="0" err="1">
                <a:solidFill>
                  <a:schemeClr val="tx1"/>
                </a:solidFill>
                <a:latin typeface="Times New Roman" pitchFamily="18" charset="0"/>
                <a:cs typeface="Times New Roman" pitchFamily="18" charset="0"/>
              </a:rPr>
              <a:t>je_tot</a:t>
            </a:r>
            <a:r>
              <a:rPr lang="en-GB" dirty="0">
                <a:solidFill>
                  <a:schemeClr val="tx1"/>
                </a:solidFill>
                <a:latin typeface="Times New Roman" pitchFamily="18" charset="0"/>
                <a:cs typeface="Times New Roman" pitchFamily="18" charset="0"/>
              </a:rPr>
              <a:t> = 1369; 50 ML; </a:t>
            </a:r>
            <a:r>
              <a:rPr lang="en-GB" dirty="0" err="1">
                <a:solidFill>
                  <a:schemeClr val="tx1"/>
                </a:solidFill>
                <a:latin typeface="Times New Roman" pitchFamily="18" charset="0"/>
                <a:cs typeface="Times New Roman" pitchFamily="18" charset="0"/>
              </a:rPr>
              <a:t>dlon</a:t>
            </a:r>
            <a:r>
              <a:rPr lang="en-GB" dirty="0">
                <a:solidFill>
                  <a:schemeClr val="tx1"/>
                </a:solidFill>
                <a:latin typeface="Times New Roman" pitchFamily="18" charset="0"/>
                <a:cs typeface="Times New Roman" pitchFamily="18" charset="0"/>
              </a:rPr>
              <a:t> = </a:t>
            </a:r>
            <a:r>
              <a:rPr lang="en-GB" dirty="0" err="1">
                <a:solidFill>
                  <a:schemeClr val="tx1"/>
                </a:solidFill>
                <a:latin typeface="Times New Roman" pitchFamily="18" charset="0"/>
                <a:cs typeface="Times New Roman" pitchFamily="18" charset="0"/>
              </a:rPr>
              <a:t>dlat</a:t>
            </a:r>
            <a:r>
              <a:rPr lang="en-GB" dirty="0">
                <a:solidFill>
                  <a:schemeClr val="tx1"/>
                </a:solidFill>
                <a:latin typeface="Times New Roman" pitchFamily="18" charset="0"/>
                <a:cs typeface="Times New Roman" pitchFamily="18" charset="0"/>
              </a:rPr>
              <a:t> = 0.025 </a:t>
            </a:r>
            <a:r>
              <a:rPr lang="en-GB" b="1" dirty="0">
                <a:solidFill>
                  <a:schemeClr val="tx1"/>
                </a:solidFill>
                <a:latin typeface="Times New Roman" pitchFamily="18" charset="0"/>
                <a:cs typeface="Times New Roman" pitchFamily="18" charset="0"/>
              </a:rPr>
              <a:t>(2.8 km)</a:t>
            </a:r>
            <a:r>
              <a:rPr lang="en-GB" dirty="0">
                <a:solidFill>
                  <a:schemeClr val="tx1"/>
                </a:solidFill>
                <a:latin typeface="Times New Roman" pitchFamily="18" charset="0"/>
                <a:cs typeface="Times New Roman" pitchFamily="18" charset="0"/>
              </a:rPr>
              <a:t>; fc+48h</a:t>
            </a:r>
          </a:p>
        </p:txBody>
      </p:sp>
      <p:sp>
        <p:nvSpPr>
          <p:cNvPr id="5" name="Segnaposto numero diapositiva 4"/>
          <p:cNvSpPr>
            <a:spLocks noGrp="1"/>
          </p:cNvSpPr>
          <p:nvPr>
            <p:ph type="sldNum" sz="quarter" idx="12"/>
          </p:nvPr>
        </p:nvSpPr>
        <p:spPr/>
        <p:txBody>
          <a:bodyPr/>
          <a:lstStyle/>
          <a:p>
            <a:fld id="{8A59AC52-447C-4AEE-A36C-1FD591F38E58}" type="slidenum">
              <a:rPr lang="en-GB" smtClean="0"/>
              <a:pPr/>
              <a:t>11</a:t>
            </a:fld>
            <a:endParaRPr lang="en-GB"/>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496" y="44624"/>
            <a:ext cx="9000000" cy="720000"/>
          </a:xfrm>
        </p:spPr>
        <p:txBody>
          <a:bodyPr/>
          <a:lstStyle/>
          <a:p>
            <a:r>
              <a:rPr lang="it-IT" sz="2800" b="1" dirty="0" err="1" smtClean="0">
                <a:latin typeface="Times New Roman" pitchFamily="18" charset="0"/>
                <a:cs typeface="Times New Roman" pitchFamily="18" charset="0"/>
              </a:rPr>
              <a:t>Outline</a:t>
            </a:r>
            <a:endParaRPr lang="it-IT" sz="2800" b="1" dirty="0" smtClean="0">
              <a:latin typeface="Times New Roman" pitchFamily="18" charset="0"/>
              <a:cs typeface="Times New Roman" pitchFamily="18" charset="0"/>
            </a:endParaRPr>
          </a:p>
        </p:txBody>
      </p:sp>
      <p:sp>
        <p:nvSpPr>
          <p:cNvPr id="19460" name="Rectangle 5"/>
          <p:cNvSpPr>
            <a:spLocks noChangeArrowheads="1"/>
          </p:cNvSpPr>
          <p:nvPr/>
        </p:nvSpPr>
        <p:spPr bwMode="auto">
          <a:xfrm>
            <a:off x="0" y="908720"/>
            <a:ext cx="8998560" cy="2880320"/>
          </a:xfrm>
          <a:prstGeom prst="rect">
            <a:avLst/>
          </a:prstGeom>
          <a:noFill/>
          <a:ln w="9525">
            <a:noFill/>
            <a:miter lim="800000"/>
            <a:headEnd/>
            <a:tailEnd/>
          </a:ln>
        </p:spPr>
        <p:txBody>
          <a:bodyPr lIns="91370" tIns="45687" rIns="91370" bIns="45687"/>
          <a:lstStyle/>
          <a:p>
            <a:pPr marL="363274" indent="-363274" algn="just" defTabSz="913832">
              <a:spcBef>
                <a:spcPct val="10000"/>
              </a:spcBef>
              <a:spcAft>
                <a:spcPts val="600"/>
              </a:spcAft>
              <a:buFontTx/>
              <a:buChar char="•"/>
              <a:defRPr/>
            </a:pPr>
            <a:r>
              <a:rPr lang="en-GB" sz="2400" b="1" dirty="0" smtClean="0">
                <a:solidFill>
                  <a:srgbClr val="000000"/>
                </a:solidFill>
                <a:latin typeface="Times New Roman" pitchFamily="18" charset="0"/>
              </a:rPr>
              <a:t>COSMO </a:t>
            </a:r>
            <a:r>
              <a:rPr lang="en-GB" sz="2400" b="1" dirty="0">
                <a:solidFill>
                  <a:srgbClr val="000000"/>
                </a:solidFill>
                <a:latin typeface="Times New Roman" pitchFamily="18" charset="0"/>
              </a:rPr>
              <a:t>NWP test </a:t>
            </a:r>
            <a:r>
              <a:rPr lang="en-GB" sz="2400" b="1" dirty="0" smtClean="0">
                <a:solidFill>
                  <a:srgbClr val="000000"/>
                </a:solidFill>
                <a:latin typeface="Times New Roman" pitchFamily="18" charset="0"/>
              </a:rPr>
              <a:t>suite:</a:t>
            </a:r>
          </a:p>
          <a:p>
            <a:pPr marL="820474" lvl="1" indent="-363274" algn="just" defTabSz="913832">
              <a:spcBef>
                <a:spcPct val="10000"/>
              </a:spcBef>
              <a:spcAft>
                <a:spcPts val="600"/>
              </a:spcAft>
              <a:buFontTx/>
              <a:buChar char="•"/>
              <a:defRPr/>
            </a:pPr>
            <a:r>
              <a:rPr lang="en-GB" sz="2400" dirty="0" smtClean="0">
                <a:solidFill>
                  <a:srgbClr val="000000"/>
                </a:solidFill>
                <a:latin typeface="Times New Roman" pitchFamily="18" charset="0"/>
              </a:rPr>
              <a:t>how it is now (forecast mode, </a:t>
            </a:r>
            <a:r>
              <a:rPr lang="en-GB" sz="2400" dirty="0" err="1" smtClean="0">
                <a:solidFill>
                  <a:srgbClr val="000000"/>
                </a:solidFill>
                <a:latin typeface="Times New Roman" pitchFamily="18" charset="0"/>
              </a:rPr>
              <a:t>free_soil</a:t>
            </a:r>
            <a:r>
              <a:rPr lang="en-GB" sz="2400" dirty="0" smtClean="0">
                <a:solidFill>
                  <a:srgbClr val="000000"/>
                </a:solidFill>
                <a:latin typeface="Times New Roman" pitchFamily="18" charset="0"/>
              </a:rPr>
              <a:t>)</a:t>
            </a:r>
          </a:p>
          <a:p>
            <a:pPr marL="820474" lvl="1" indent="-363274" algn="just" defTabSz="913832">
              <a:spcBef>
                <a:spcPct val="10000"/>
              </a:spcBef>
              <a:spcAft>
                <a:spcPts val="600"/>
              </a:spcAft>
              <a:buFontTx/>
              <a:buChar char="•"/>
              <a:defRPr/>
            </a:pPr>
            <a:r>
              <a:rPr lang="en-GB" sz="2400" dirty="0" smtClean="0">
                <a:solidFill>
                  <a:srgbClr val="000000"/>
                </a:solidFill>
                <a:latin typeface="Times New Roman" pitchFamily="18" charset="0"/>
              </a:rPr>
              <a:t>how it is becoming (</a:t>
            </a:r>
            <a:r>
              <a:rPr lang="en-GB" sz="2400" dirty="0" err="1" smtClean="0">
                <a:solidFill>
                  <a:srgbClr val="000000"/>
                </a:solidFill>
                <a:latin typeface="Times New Roman" pitchFamily="18" charset="0"/>
              </a:rPr>
              <a:t>hindcast</a:t>
            </a:r>
            <a:r>
              <a:rPr lang="en-GB" sz="2400" dirty="0" smtClean="0">
                <a:solidFill>
                  <a:srgbClr val="000000"/>
                </a:solidFill>
                <a:latin typeface="Times New Roman" pitchFamily="18" charset="0"/>
              </a:rPr>
              <a:t> mode, </a:t>
            </a:r>
            <a:r>
              <a:rPr lang="en-GB" sz="2400" dirty="0" err="1" smtClean="0">
                <a:solidFill>
                  <a:srgbClr val="000000"/>
                </a:solidFill>
                <a:latin typeface="Times New Roman" pitchFamily="18" charset="0"/>
              </a:rPr>
              <a:t>free_soil</a:t>
            </a:r>
            <a:r>
              <a:rPr lang="en-GB" sz="2400" dirty="0" smtClean="0">
                <a:solidFill>
                  <a:srgbClr val="000000"/>
                </a:solidFill>
                <a:latin typeface="Times New Roman" pitchFamily="18" charset="0"/>
              </a:rPr>
              <a:t>)</a:t>
            </a:r>
          </a:p>
          <a:p>
            <a:pPr marL="820474" lvl="1" indent="-363274" algn="just" defTabSz="913832">
              <a:spcBef>
                <a:spcPct val="10000"/>
              </a:spcBef>
              <a:spcAft>
                <a:spcPts val="600"/>
              </a:spcAft>
              <a:buFontTx/>
              <a:buChar char="•"/>
              <a:defRPr/>
            </a:pPr>
            <a:r>
              <a:rPr lang="en-GB" sz="2400" dirty="0" smtClean="0">
                <a:solidFill>
                  <a:srgbClr val="000000"/>
                </a:solidFill>
                <a:latin typeface="Times New Roman" pitchFamily="18" charset="0"/>
              </a:rPr>
              <a:t>some open issues</a:t>
            </a:r>
          </a:p>
          <a:p>
            <a:pPr marL="363274" indent="-363274" algn="just" defTabSz="913832">
              <a:spcBef>
                <a:spcPct val="10000"/>
              </a:spcBef>
              <a:spcAft>
                <a:spcPts val="600"/>
              </a:spcAft>
              <a:buFontTx/>
              <a:buChar char="•"/>
              <a:defRPr/>
            </a:pPr>
            <a:endParaRPr lang="en-GB" sz="2400" dirty="0">
              <a:solidFill>
                <a:srgbClr val="000000"/>
              </a:solidFill>
              <a:latin typeface="Times New Roman" pitchFamily="18" charset="0"/>
            </a:endParaRPr>
          </a:p>
        </p:txBody>
      </p:sp>
      <p:sp>
        <p:nvSpPr>
          <p:cNvPr id="6" name="Segnaposto piè di pagina 5"/>
          <p:cNvSpPr>
            <a:spLocks noGrp="1"/>
          </p:cNvSpPr>
          <p:nvPr>
            <p:ph type="ftr" sz="quarter" idx="10"/>
          </p:nvPr>
        </p:nvSpPr>
        <p:spPr/>
        <p:txBody>
          <a:bodyPr/>
          <a:lstStyle/>
          <a:p>
            <a:pPr>
              <a:defRPr/>
            </a:pPr>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5496" y="44624"/>
            <a:ext cx="9000000" cy="720000"/>
          </a:xfrm>
        </p:spPr>
        <p:txBody>
          <a:bodyPr>
            <a:normAutofit/>
          </a:bodyPr>
          <a:lstStyle/>
          <a:p>
            <a:r>
              <a:rPr lang="en-GB" sz="2800" b="1" dirty="0" smtClean="0">
                <a:latin typeface="Times New Roman" pitchFamily="18" charset="0"/>
                <a:cs typeface="Times New Roman" pitchFamily="18" charset="0"/>
              </a:rPr>
              <a:t>Goals of NWP test suite</a:t>
            </a:r>
            <a:endParaRPr lang="it-IT" sz="2800" b="1" dirty="0" smtClean="0">
              <a:latin typeface="Times New Roman" pitchFamily="18" charset="0"/>
              <a:cs typeface="Times New Roman" pitchFamily="18" charset="0"/>
            </a:endParaRPr>
          </a:p>
        </p:txBody>
      </p:sp>
      <p:sp>
        <p:nvSpPr>
          <p:cNvPr id="6" name="Rectangle 2"/>
          <p:cNvSpPr txBox="1">
            <a:spLocks noChangeArrowheads="1"/>
          </p:cNvSpPr>
          <p:nvPr/>
        </p:nvSpPr>
        <p:spPr>
          <a:xfrm>
            <a:off x="35496" y="764704"/>
            <a:ext cx="9000000" cy="3266263"/>
          </a:xfrm>
          <a:prstGeom prst="rect">
            <a:avLst/>
          </a:prstGeom>
          <a:ln w="36000">
            <a:noFill/>
          </a:ln>
        </p:spPr>
        <p:txBody>
          <a:bodyPr lIns="16315" tIns="16315" rIns="16315" bIns="16315"/>
          <a:lstStyle/>
          <a:p>
            <a:pPr marL="307909" indent="-303593" algn="just" defTabSz="829022">
              <a:lnSpc>
                <a:spcPct val="15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solidFill>
                  <a:schemeClr val="tx1"/>
                </a:solidFill>
                <a:latin typeface="Times New Roman" pitchFamily="18" charset="0"/>
                <a:cs typeface="Times New Roman" pitchFamily="18" charset="0"/>
              </a:rPr>
              <a:t>Build up a software environment to perform carefully-controlled and rigorous testing with calculation of verification statistics for any COSMO model test - version</a:t>
            </a:r>
          </a:p>
          <a:p>
            <a:pPr marL="307909" indent="-303593" algn="just" defTabSz="829022">
              <a:lnSpc>
                <a:spcPct val="15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solidFill>
                  <a:schemeClr val="tx1"/>
                </a:solidFill>
                <a:latin typeface="Times New Roman" pitchFamily="18" charset="0"/>
                <a:cs typeface="Times New Roman" pitchFamily="18" charset="0"/>
              </a:rPr>
              <a:t>Offer necessary information on the model forecasting performance</a:t>
            </a:r>
          </a:p>
          <a:p>
            <a:pPr marL="307909" indent="-303593" algn="just" defTabSz="829022">
              <a:lnSpc>
                <a:spcPct val="15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solidFill>
                  <a:schemeClr val="tx1"/>
                </a:solidFill>
                <a:latin typeface="Times New Roman" pitchFamily="18" charset="0"/>
                <a:cs typeface="Times New Roman" pitchFamily="18" charset="0"/>
              </a:rPr>
              <a:t>Provide the COSMO community with standards against which the impacts of new developments in the model should be evaluated.</a:t>
            </a:r>
          </a:p>
          <a:p>
            <a:pPr marL="307909" indent="-303593" algn="just" defTabSz="829022">
              <a:lnSpc>
                <a:spcPct val="15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solidFill>
                  <a:schemeClr val="tx1"/>
                </a:solidFill>
                <a:latin typeface="Times New Roman" pitchFamily="18" charset="0"/>
                <a:cs typeface="Times New Roman" pitchFamily="18" charset="0"/>
              </a:rPr>
              <a:t>Benchmark to monitor the progress of </a:t>
            </a:r>
            <a:r>
              <a:rPr lang="en-GB" kern="0" dirty="0" err="1">
                <a:solidFill>
                  <a:schemeClr val="tx1"/>
                </a:solidFill>
                <a:latin typeface="Times New Roman" pitchFamily="18" charset="0"/>
                <a:cs typeface="Times New Roman" pitchFamily="18" charset="0"/>
              </a:rPr>
              <a:t>mesoscale</a:t>
            </a:r>
            <a:r>
              <a:rPr lang="en-GB" kern="0" dirty="0">
                <a:solidFill>
                  <a:schemeClr val="tx1"/>
                </a:solidFill>
                <a:latin typeface="Times New Roman" pitchFamily="18" charset="0"/>
                <a:cs typeface="Times New Roman" pitchFamily="18" charset="0"/>
              </a:rPr>
              <a:t> forecast improvement (periodic testing as COSMO evolves).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5496" y="36000"/>
            <a:ext cx="9000000" cy="432000"/>
          </a:xfrm>
        </p:spPr>
        <p:txBody>
          <a:bodyPr>
            <a:noAutofit/>
          </a:bodyPr>
          <a:lstStyle/>
          <a:p>
            <a:r>
              <a:rPr lang="en-GB" sz="2800" b="1" dirty="0" smtClean="0">
                <a:solidFill>
                  <a:srgbClr val="FF0000"/>
                </a:solidFill>
                <a:latin typeface="Times New Roman" pitchFamily="18" charset="0"/>
                <a:cs typeface="Times New Roman" pitchFamily="18" charset="0"/>
              </a:rPr>
              <a:t>How it is now </a:t>
            </a:r>
            <a:r>
              <a:rPr lang="en-GB" sz="2000" dirty="0" smtClean="0">
                <a:solidFill>
                  <a:srgbClr val="FF0000"/>
                </a:solidFill>
                <a:latin typeface="Times New Roman" pitchFamily="18" charset="0"/>
                <a:cs typeface="Times New Roman" pitchFamily="18" charset="0"/>
              </a:rPr>
              <a:t>(</a:t>
            </a:r>
            <a:r>
              <a:rPr lang="en-GB" sz="2000" dirty="0" err="1" smtClean="0">
                <a:solidFill>
                  <a:srgbClr val="FF0000"/>
                </a:solidFill>
                <a:latin typeface="Times New Roman" pitchFamily="18" charset="0"/>
                <a:cs typeface="Times New Roman" pitchFamily="18" charset="0"/>
              </a:rPr>
              <a:t>ForecastMode</a:t>
            </a:r>
            <a:r>
              <a:rPr lang="en-GB" sz="2000" dirty="0" smtClean="0">
                <a:solidFill>
                  <a:srgbClr val="FF0000"/>
                </a:solidFill>
                <a:latin typeface="Times New Roman" pitchFamily="18" charset="0"/>
                <a:cs typeface="Times New Roman" pitchFamily="18" charset="0"/>
              </a:rPr>
              <a:t> - </a:t>
            </a:r>
            <a:r>
              <a:rPr lang="en-GB" sz="2000" dirty="0" err="1" smtClean="0">
                <a:solidFill>
                  <a:srgbClr val="FF0000"/>
                </a:solidFill>
                <a:latin typeface="Times New Roman" pitchFamily="18" charset="0"/>
                <a:cs typeface="Times New Roman" pitchFamily="18" charset="0"/>
              </a:rPr>
              <a:t>FreeSoil</a:t>
            </a:r>
            <a:r>
              <a:rPr lang="en-GB" sz="2000" dirty="0" smtClean="0">
                <a:solidFill>
                  <a:srgbClr val="FF0000"/>
                </a:solidFill>
                <a:latin typeface="Times New Roman" pitchFamily="18" charset="0"/>
                <a:cs typeface="Times New Roman" pitchFamily="18" charset="0"/>
              </a:rPr>
              <a:t>)</a:t>
            </a:r>
            <a:endParaRPr lang="it-IT" sz="2000" dirty="0" smtClean="0">
              <a:solidFill>
                <a:srgbClr val="FF0000"/>
              </a:solidFill>
              <a:latin typeface="Times New Roman" pitchFamily="18" charset="0"/>
              <a:cs typeface="Times New Roman" pitchFamily="18" charset="0"/>
            </a:endParaRPr>
          </a:p>
        </p:txBody>
      </p:sp>
      <p:sp>
        <p:nvSpPr>
          <p:cNvPr id="6" name="Rectangle 2"/>
          <p:cNvSpPr txBox="1">
            <a:spLocks noChangeArrowheads="1"/>
          </p:cNvSpPr>
          <p:nvPr/>
        </p:nvSpPr>
        <p:spPr>
          <a:xfrm>
            <a:off x="35496" y="476672"/>
            <a:ext cx="9000000" cy="6336000"/>
          </a:xfrm>
          <a:prstGeom prst="rect">
            <a:avLst/>
          </a:prstGeom>
          <a:ln w="36000">
            <a:noFill/>
          </a:ln>
        </p:spPr>
        <p:txBody>
          <a:bodyPr lIns="16315" tIns="16315" rIns="16315" bIns="16315"/>
          <a:lstStyle/>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We tested </a:t>
            </a:r>
            <a:r>
              <a:rPr lang="en-GB" kern="0" dirty="0">
                <a:latin typeface="Times New Roman" pitchFamily="18" charset="0"/>
                <a:cs typeface="Times New Roman" pitchFamily="18" charset="0"/>
              </a:rPr>
              <a:t>the </a:t>
            </a:r>
            <a:r>
              <a:rPr lang="en-GB" kern="0" dirty="0" smtClean="0">
                <a:latin typeface="Times New Roman" pitchFamily="18" charset="0"/>
                <a:cs typeface="Times New Roman" pitchFamily="18" charset="0"/>
              </a:rPr>
              <a:t>old </a:t>
            </a:r>
            <a:r>
              <a:rPr lang="en-GB" kern="0" dirty="0">
                <a:latin typeface="Times New Roman" pitchFamily="18" charset="0"/>
                <a:cs typeface="Times New Roman" pitchFamily="18" charset="0"/>
              </a:rPr>
              <a:t>version of COSMO (</a:t>
            </a:r>
            <a:r>
              <a:rPr lang="en-GB" kern="0" dirty="0" err="1">
                <a:latin typeface="Times New Roman" pitchFamily="18" charset="0"/>
                <a:cs typeface="Times New Roman" pitchFamily="18" charset="0"/>
              </a:rPr>
              <a:t>e.g</a:t>
            </a:r>
            <a:r>
              <a:rPr lang="en-GB" kern="0" dirty="0">
                <a:latin typeface="Times New Roman" pitchFamily="18" charset="0"/>
                <a:cs typeface="Times New Roman" pitchFamily="18" charset="0"/>
              </a:rPr>
              <a:t> </a:t>
            </a:r>
            <a:r>
              <a:rPr lang="en-GB" kern="0" dirty="0" smtClean="0">
                <a:latin typeface="Times New Roman" pitchFamily="18" charset="0"/>
                <a:cs typeface="Times New Roman" pitchFamily="18" charset="0"/>
              </a:rPr>
              <a:t>v5.03) </a:t>
            </a:r>
            <a:r>
              <a:rPr lang="en-GB" kern="0" dirty="0">
                <a:latin typeface="Times New Roman" pitchFamily="18" charset="0"/>
                <a:cs typeface="Times New Roman" pitchFamily="18" charset="0"/>
              </a:rPr>
              <a:t>and the </a:t>
            </a:r>
            <a:r>
              <a:rPr lang="en-GB" kern="0" dirty="0" smtClean="0">
                <a:latin typeface="Times New Roman" pitchFamily="18" charset="0"/>
                <a:cs typeface="Times New Roman" pitchFamily="18" charset="0"/>
              </a:rPr>
              <a:t>new one </a:t>
            </a:r>
            <a:r>
              <a:rPr lang="en-GB" kern="0" dirty="0">
                <a:latin typeface="Times New Roman" pitchFamily="18" charset="0"/>
                <a:cs typeface="Times New Roman" pitchFamily="18" charset="0"/>
              </a:rPr>
              <a:t>(e.g. </a:t>
            </a:r>
            <a:r>
              <a:rPr lang="en-GB" kern="0" dirty="0" smtClean="0">
                <a:latin typeface="Times New Roman" pitchFamily="18" charset="0"/>
                <a:cs typeface="Times New Roman" pitchFamily="18" charset="0"/>
              </a:rPr>
              <a:t>v5.05) </a:t>
            </a:r>
            <a:r>
              <a:rPr lang="en-GB" kern="0" dirty="0">
                <a:latin typeface="Times New Roman" pitchFamily="18" charset="0"/>
                <a:cs typeface="Times New Roman" pitchFamily="18" charset="0"/>
              </a:rPr>
              <a:t>for 2 months </a:t>
            </a:r>
            <a:r>
              <a:rPr lang="en-GB" kern="0" dirty="0">
                <a:solidFill>
                  <a:srgbClr val="FF0000"/>
                </a:solidFill>
                <a:latin typeface="Times New Roman" pitchFamily="18" charset="0"/>
                <a:cs typeface="Times New Roman" pitchFamily="18" charset="0"/>
              </a:rPr>
              <a:t>(January </a:t>
            </a:r>
            <a:r>
              <a:rPr lang="en-GB" kern="0" dirty="0" smtClean="0">
                <a:solidFill>
                  <a:srgbClr val="FF0000"/>
                </a:solidFill>
                <a:latin typeface="Times New Roman" pitchFamily="18" charset="0"/>
                <a:cs typeface="Times New Roman" pitchFamily="18" charset="0"/>
              </a:rPr>
              <a:t>2017 </a:t>
            </a:r>
            <a:r>
              <a:rPr lang="en-GB" kern="0" dirty="0">
                <a:solidFill>
                  <a:srgbClr val="FF0000"/>
                </a:solidFill>
                <a:latin typeface="Times New Roman" pitchFamily="18" charset="0"/>
                <a:cs typeface="Times New Roman" pitchFamily="18" charset="0"/>
              </a:rPr>
              <a:t>and July </a:t>
            </a:r>
            <a:r>
              <a:rPr lang="en-GB" kern="0" dirty="0" smtClean="0">
                <a:solidFill>
                  <a:srgbClr val="FF0000"/>
                </a:solidFill>
                <a:latin typeface="Times New Roman" pitchFamily="18" charset="0"/>
                <a:cs typeface="Times New Roman" pitchFamily="18" charset="0"/>
              </a:rPr>
              <a:t>2017</a:t>
            </a:r>
            <a:r>
              <a:rPr lang="en-GB" kern="0" dirty="0" smtClean="0">
                <a:latin typeface="Times New Roman" pitchFamily="18" charset="0"/>
                <a:cs typeface="Times New Roman" pitchFamily="18" charset="0"/>
              </a:rPr>
              <a:t>) at both 7 km (40 ML, fc+72h) and 2.8 km (50 ML, fc+48h), always starting at 00UTC. </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As for 7km, COSMO_v5.05 was tested in both </a:t>
            </a:r>
            <a:r>
              <a:rPr lang="en-GB" kern="0" dirty="0" err="1" smtClean="0">
                <a:latin typeface="Times New Roman" pitchFamily="18" charset="0"/>
                <a:cs typeface="Times New Roman" pitchFamily="18" charset="0"/>
              </a:rPr>
              <a:t>DoublePrecision</a:t>
            </a:r>
            <a:r>
              <a:rPr lang="en-GB" kern="0" dirty="0" smtClean="0">
                <a:latin typeface="Times New Roman" pitchFamily="18" charset="0"/>
                <a:cs typeface="Times New Roman" pitchFamily="18" charset="0"/>
              </a:rPr>
              <a:t> and </a:t>
            </a:r>
            <a:r>
              <a:rPr lang="en-GB" kern="0" dirty="0" err="1" smtClean="0">
                <a:latin typeface="Times New Roman" pitchFamily="18" charset="0"/>
                <a:cs typeface="Times New Roman" pitchFamily="18" charset="0"/>
              </a:rPr>
              <a:t>SinglePrecision</a:t>
            </a:r>
            <a:r>
              <a:rPr lang="en-GB" kern="0" dirty="0" smtClean="0">
                <a:latin typeface="Times New Roman" pitchFamily="18" charset="0"/>
                <a:cs typeface="Times New Roman" pitchFamily="18" charset="0"/>
              </a:rPr>
              <a:t> (only DP  @2.8 km).</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Initial conditions and 3-hourly lateral boundary conditions are </a:t>
            </a:r>
            <a:r>
              <a:rPr lang="en-GB" kern="0" dirty="0">
                <a:latin typeface="Times New Roman" pitchFamily="18" charset="0"/>
                <a:cs typeface="Times New Roman" pitchFamily="18" charset="0"/>
              </a:rPr>
              <a:t>provided by ECMWF HRES </a:t>
            </a:r>
            <a:r>
              <a:rPr lang="en-GB" kern="0" dirty="0" smtClean="0">
                <a:latin typeface="Times New Roman" pitchFamily="18" charset="0"/>
                <a:cs typeface="Times New Roman" pitchFamily="18" charset="0"/>
              </a:rPr>
              <a:t> analysis and forecast fields (no nudging, only straight interpolation):</a:t>
            </a:r>
            <a:endParaRPr lang="en-GB" kern="0" dirty="0">
              <a:latin typeface="Times New Roman" pitchFamily="18" charset="0"/>
              <a:cs typeface="Times New Roman" pitchFamily="18" charset="0"/>
            </a:endParaRPr>
          </a:p>
          <a:p>
            <a:pPr marL="180000" indent="-180000" algn="ctr" defTabSz="829022">
              <a:lnSpc>
                <a:spcPct val="12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a:solidFill>
                  <a:srgbClr val="FF0000"/>
                </a:solidFill>
                <a:latin typeface="Times New Roman" pitchFamily="18" charset="0"/>
                <a:cs typeface="Times New Roman" pitchFamily="18" charset="0"/>
              </a:rPr>
              <a:t>HRES </a:t>
            </a:r>
            <a:r>
              <a:rPr lang="en-GB" b="1" kern="0" dirty="0">
                <a:solidFill>
                  <a:srgbClr val="FF0000"/>
                </a:solidFill>
                <a:latin typeface="Times New Roman" pitchFamily="18" charset="0"/>
                <a:cs typeface="Times New Roman" pitchFamily="18" charset="0"/>
                <a:sym typeface="Wingdings" pitchFamily="2" charset="2"/>
              </a:rPr>
              <a:t> </a:t>
            </a:r>
            <a:r>
              <a:rPr lang="en-GB" b="1" kern="0" dirty="0" smtClean="0">
                <a:solidFill>
                  <a:srgbClr val="FF0000"/>
                </a:solidFill>
                <a:latin typeface="Times New Roman" pitchFamily="18" charset="0"/>
                <a:cs typeface="Times New Roman" pitchFamily="18" charset="0"/>
                <a:sym typeface="Wingdings" pitchFamily="2" charset="2"/>
              </a:rPr>
              <a:t>COSMO@7p0 </a:t>
            </a:r>
            <a:r>
              <a:rPr lang="en-GB" b="1" kern="0" dirty="0" smtClean="0">
                <a:solidFill>
                  <a:srgbClr val="FF0000"/>
                </a:solidFill>
                <a:latin typeface="Times New Roman" pitchFamily="18" charset="0"/>
                <a:cs typeface="Times New Roman" pitchFamily="18" charset="0"/>
              </a:rPr>
              <a:t> </a:t>
            </a:r>
            <a:r>
              <a:rPr lang="en-GB" b="1" kern="0" dirty="0" smtClean="0">
                <a:solidFill>
                  <a:srgbClr val="FF0000"/>
                </a:solidFill>
                <a:latin typeface="Times New Roman" pitchFamily="18" charset="0"/>
                <a:cs typeface="Times New Roman" pitchFamily="18" charset="0"/>
                <a:sym typeface="Wingdings" pitchFamily="2" charset="2"/>
              </a:rPr>
              <a:t> COSMO@2p8</a:t>
            </a:r>
            <a:endParaRPr lang="en-GB" b="1" kern="0" dirty="0">
              <a:solidFill>
                <a:srgbClr val="FF0000"/>
              </a:solidFill>
              <a:latin typeface="Times New Roman" pitchFamily="18" charset="0"/>
              <a:cs typeface="Times New Roman" pitchFamily="18" charset="0"/>
            </a:endParaRP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FF0000"/>
                </a:solidFill>
                <a:latin typeface="Times New Roman" pitchFamily="18" charset="0"/>
                <a:cs typeface="Times New Roman" pitchFamily="18" charset="0"/>
              </a:rPr>
              <a:t>COSMO@7p0: as for the first day of integration (1 January and 1 July) the soil is interpolated from ICON-EU. For the other days, the soil fields are 24h forecasts of the previous run, properly merged with SST from ECMWF analysis.</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FF0000"/>
                </a:solidFill>
                <a:latin typeface="Times New Roman" pitchFamily="18" charset="0"/>
                <a:cs typeface="Times New Roman" pitchFamily="18" charset="0"/>
              </a:rPr>
              <a:t>COSMO@2p8: as for the first day of integration (1 January and 1 July) the soil is interpolated from COSMO@7p0. For the other days, the soil fields are 24h forecasts of the previous run, properly merged with SST from ECMWF analysis.</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Observations: </a:t>
            </a:r>
            <a:r>
              <a:rPr lang="en-GB" kern="0" dirty="0" err="1" smtClean="0">
                <a:latin typeface="Times New Roman" pitchFamily="18" charset="0"/>
                <a:cs typeface="Times New Roman" pitchFamily="18" charset="0"/>
              </a:rPr>
              <a:t>synop</a:t>
            </a:r>
            <a:r>
              <a:rPr lang="en-GB" kern="0" dirty="0" smtClean="0">
                <a:latin typeface="Times New Roman" pitchFamily="18" charset="0"/>
                <a:cs typeface="Times New Roman" pitchFamily="18" charset="0"/>
              </a:rPr>
              <a:t> </a:t>
            </a:r>
            <a:r>
              <a:rPr lang="en-GB" kern="0" dirty="0">
                <a:latin typeface="Times New Roman" pitchFamily="18" charset="0"/>
                <a:cs typeface="Times New Roman" pitchFamily="18" charset="0"/>
              </a:rPr>
              <a:t>reports </a:t>
            </a:r>
            <a:r>
              <a:rPr lang="en-GB" kern="0" dirty="0" smtClean="0">
                <a:latin typeface="Times New Roman" pitchFamily="18" charset="0"/>
                <a:cs typeface="Times New Roman" pitchFamily="18" charset="0"/>
              </a:rPr>
              <a:t>from </a:t>
            </a:r>
            <a:r>
              <a:rPr lang="en-GB" kern="0" dirty="0">
                <a:latin typeface="Times New Roman" pitchFamily="18" charset="0"/>
                <a:cs typeface="Times New Roman" pitchFamily="18" charset="0"/>
              </a:rPr>
              <a:t>Europe and the Middle </a:t>
            </a:r>
            <a:r>
              <a:rPr lang="en-GB" kern="0" dirty="0" smtClean="0">
                <a:latin typeface="Times New Roman" pitchFamily="18" charset="0"/>
                <a:cs typeface="Times New Roman" pitchFamily="18" charset="0"/>
              </a:rPr>
              <a:t>East </a:t>
            </a:r>
            <a:r>
              <a:rPr lang="en-GB" kern="0" dirty="0">
                <a:latin typeface="Times New Roman" pitchFamily="18" charset="0"/>
                <a:cs typeface="Times New Roman" pitchFamily="18" charset="0"/>
              </a:rPr>
              <a:t>(about 3600 stations x day).</a:t>
            </a:r>
          </a:p>
          <a:p>
            <a:pPr marL="180000" indent="-180000" algn="just" defTabSz="829022">
              <a:lnSpc>
                <a:spcPct val="12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a:latin typeface="Times New Roman" pitchFamily="18" charset="0"/>
                <a:cs typeface="Times New Roman" pitchFamily="18" charset="0"/>
              </a:rPr>
              <a:t>Output fields are </a:t>
            </a:r>
            <a:r>
              <a:rPr lang="en-GB" kern="0" dirty="0" smtClean="0">
                <a:latin typeface="Times New Roman" pitchFamily="18" charset="0"/>
                <a:cs typeface="Times New Roman" pitchFamily="18" charset="0"/>
              </a:rPr>
              <a:t>stored on ECMWF </a:t>
            </a:r>
            <a:r>
              <a:rPr lang="en-GB" kern="0" dirty="0" err="1" smtClean="0">
                <a:latin typeface="Times New Roman" pitchFamily="18" charset="0"/>
                <a:cs typeface="Times New Roman" pitchFamily="18" charset="0"/>
              </a:rPr>
              <a:t>ecfs</a:t>
            </a:r>
            <a:r>
              <a:rPr lang="en-GB" kern="0" dirty="0" smtClean="0">
                <a:latin typeface="Times New Roman" pitchFamily="18" charset="0"/>
                <a:cs typeface="Times New Roman" pitchFamily="18" charset="0"/>
              </a:rPr>
              <a:t> and provided </a:t>
            </a:r>
            <a:r>
              <a:rPr lang="en-GB" kern="0" dirty="0">
                <a:latin typeface="Times New Roman" pitchFamily="18" charset="0"/>
                <a:cs typeface="Times New Roman" pitchFamily="18" charset="0"/>
              </a:rPr>
              <a:t>to Versus </a:t>
            </a:r>
            <a:r>
              <a:rPr lang="en-GB" kern="0" dirty="0" smtClean="0">
                <a:latin typeface="Times New Roman" pitchFamily="18" charset="0"/>
                <a:cs typeface="Times New Roman" pitchFamily="18" charset="0"/>
              </a:rPr>
              <a:t>and </a:t>
            </a:r>
            <a:r>
              <a:rPr lang="en-GB" kern="0" dirty="0" err="1" smtClean="0">
                <a:solidFill>
                  <a:srgbClr val="FF0000"/>
                </a:solidFill>
                <a:latin typeface="Times New Roman" pitchFamily="18" charset="0"/>
                <a:cs typeface="Times New Roman" pitchFamily="18" charset="0"/>
              </a:rPr>
              <a:t>Rfdbk</a:t>
            </a:r>
            <a:r>
              <a:rPr lang="en-GB" kern="0" dirty="0" smtClean="0">
                <a:latin typeface="Times New Roman" pitchFamily="18" charset="0"/>
                <a:cs typeface="Times New Roman" pitchFamily="18" charset="0"/>
              </a:rPr>
              <a:t> (both installed </a:t>
            </a:r>
            <a:r>
              <a:rPr lang="en-GB" kern="0" dirty="0">
                <a:latin typeface="Times New Roman" pitchFamily="18" charset="0"/>
                <a:cs typeface="Times New Roman" pitchFamily="18" charset="0"/>
              </a:rPr>
              <a:t>at ECMWF) for the comparison of the 2 model versions </a:t>
            </a:r>
            <a:r>
              <a:rPr lang="en-GB" kern="0" dirty="0" smtClean="0">
                <a:latin typeface="Times New Roman" pitchFamily="18" charset="0"/>
                <a:cs typeface="Times New Roman" pitchFamily="18" charset="0"/>
              </a:rPr>
              <a:t>at both resolutions </a:t>
            </a:r>
            <a:r>
              <a:rPr lang="en-GB" b="1" kern="0" dirty="0" smtClean="0">
                <a:solidFill>
                  <a:srgbClr val="FF0000"/>
                </a:solidFill>
                <a:latin typeface="Times New Roman" pitchFamily="18" charset="0"/>
                <a:cs typeface="Times New Roman" pitchFamily="18" charset="0"/>
              </a:rPr>
              <a:t>and for the  </a:t>
            </a:r>
            <a:r>
              <a:rPr lang="en-GB" b="1" kern="0" dirty="0" err="1" smtClean="0">
                <a:solidFill>
                  <a:srgbClr val="FF0000"/>
                </a:solidFill>
                <a:latin typeface="Times New Roman" pitchFamily="18" charset="0"/>
                <a:cs typeface="Times New Roman" pitchFamily="18" charset="0"/>
              </a:rPr>
              <a:t>intercomparison</a:t>
            </a:r>
            <a:r>
              <a:rPr lang="en-GB" b="1" kern="0" dirty="0" smtClean="0">
                <a:solidFill>
                  <a:srgbClr val="FF0000"/>
                </a:solidFill>
                <a:latin typeface="Times New Roman" pitchFamily="18" charset="0"/>
                <a:cs typeface="Times New Roman" pitchFamily="18" charset="0"/>
              </a:rPr>
              <a:t> of the verification tools.</a:t>
            </a:r>
            <a:endParaRPr lang="en-GB" b="1" kern="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additive="base">
                                        <p:cTn id="3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5496" y="36000"/>
            <a:ext cx="9000000" cy="540000"/>
          </a:xfrm>
        </p:spPr>
        <p:txBody>
          <a:bodyPr>
            <a:noAutofit/>
          </a:bodyPr>
          <a:lstStyle/>
          <a:p>
            <a:r>
              <a:rPr lang="en-GB" sz="2800" b="1" dirty="0" smtClean="0">
                <a:latin typeface="Times New Roman" pitchFamily="18" charset="0"/>
                <a:cs typeface="Times New Roman" pitchFamily="18" charset="0"/>
              </a:rPr>
              <a:t>Present integration domains</a:t>
            </a:r>
            <a:endParaRPr lang="it-IT" sz="2800" b="1" dirty="0" smtClean="0">
              <a:latin typeface="Times New Roman" pitchFamily="18" charset="0"/>
              <a:cs typeface="Times New Roman" pitchFamily="18" charset="0"/>
            </a:endParaRPr>
          </a:p>
        </p:txBody>
      </p:sp>
      <p:pic>
        <p:nvPicPr>
          <p:cNvPr id="1026" name="Picture 2" descr="C:\Users\amontani\Documents\conferences\2018\201802_ICCARUS_Offenbach\NWP-TS\fcstMode_ICONsoil\nwpSuite_7p0_2p8_domain_stereog.png"/>
          <p:cNvPicPr>
            <a:picLocks noChangeAspect="1" noChangeArrowheads="1"/>
          </p:cNvPicPr>
          <p:nvPr/>
        </p:nvPicPr>
        <p:blipFill>
          <a:blip r:embed="rId2" cstate="print"/>
          <a:srcRect/>
          <a:stretch>
            <a:fillRect/>
          </a:stretch>
        </p:blipFill>
        <p:spPr bwMode="auto">
          <a:xfrm>
            <a:off x="35496" y="548680"/>
            <a:ext cx="5876925" cy="4352925"/>
          </a:xfrm>
          <a:prstGeom prst="rect">
            <a:avLst/>
          </a:prstGeom>
          <a:noFill/>
        </p:spPr>
      </p:pic>
      <p:sp>
        <p:nvSpPr>
          <p:cNvPr id="5" name="Rettangolo 4"/>
          <p:cNvSpPr/>
          <p:nvPr/>
        </p:nvSpPr>
        <p:spPr>
          <a:xfrm>
            <a:off x="6084168" y="591526"/>
            <a:ext cx="2952328" cy="1486048"/>
          </a:xfrm>
          <a:prstGeom prst="rect">
            <a:avLst/>
          </a:prstGeom>
        </p:spPr>
        <p:txBody>
          <a:bodyPr wrap="square">
            <a:spAutoFit/>
          </a:bodyPr>
          <a:lstStyle/>
          <a:p>
            <a:pPr marL="0" lvl="2" defTabSz="829022">
              <a:lnSpc>
                <a:spcPct val="120000"/>
              </a:lnSpc>
              <a:spcBef>
                <a:spcPts val="544"/>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rgbClr val="0070C0"/>
                </a:solidFill>
                <a:latin typeface="Times New Roman" pitchFamily="18" charset="0"/>
                <a:cs typeface="Times New Roman" pitchFamily="18" charset="0"/>
              </a:rPr>
              <a:t>7p0  (661x471x40 = 12.453.240 grid points)</a:t>
            </a:r>
          </a:p>
          <a:p>
            <a:pPr marL="0" lvl="2" defTabSz="829022">
              <a:lnSpc>
                <a:spcPct val="120000"/>
              </a:lnSpc>
              <a:spcBef>
                <a:spcPts val="544"/>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rgbClr val="FF0000"/>
                </a:solidFill>
                <a:latin typeface="Times New Roman" pitchFamily="18" charset="0"/>
                <a:cs typeface="Times New Roman" pitchFamily="18" charset="0"/>
              </a:rPr>
              <a:t>2p8 (1587x1147x50 = 91.014.450 grid points)</a:t>
            </a:r>
            <a:endParaRPr lang="en-GB" b="1" kern="0" dirty="0">
              <a:solidFill>
                <a:srgbClr val="FF0000"/>
              </a:solidFill>
              <a:latin typeface="Times New Roman" pitchFamily="18" charset="0"/>
              <a:cs typeface="Times New Roman" pitchFamily="18" charset="0"/>
            </a:endParaRPr>
          </a:p>
        </p:txBody>
      </p:sp>
      <p:pic>
        <p:nvPicPr>
          <p:cNvPr id="1027" name="Picture 3" descr="C:\Users\amontani\Documents\conferences\2018\201802_ICCARUS_Offenbach\NWP-TS\fcstMode_ICONsoil\nwpSuite_7p0_2p8_domain_cyl.png"/>
          <p:cNvPicPr>
            <a:picLocks noChangeAspect="1" noChangeArrowheads="1"/>
          </p:cNvPicPr>
          <p:nvPr/>
        </p:nvPicPr>
        <p:blipFill>
          <a:blip r:embed="rId3" cstate="print"/>
          <a:srcRect/>
          <a:stretch>
            <a:fillRect/>
          </a:stretch>
        </p:blipFill>
        <p:spPr bwMode="auto">
          <a:xfrm>
            <a:off x="1979712" y="3211785"/>
            <a:ext cx="6819900" cy="34575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5496" y="44624"/>
            <a:ext cx="9000000" cy="432000"/>
          </a:xfrm>
        </p:spPr>
        <p:txBody>
          <a:bodyPr>
            <a:noAutofit/>
          </a:bodyPr>
          <a:lstStyle/>
          <a:p>
            <a:r>
              <a:rPr lang="en-GB" sz="2800" b="1" dirty="0" smtClean="0">
                <a:solidFill>
                  <a:srgbClr val="0070C0"/>
                </a:solidFill>
                <a:latin typeface="Times New Roman" pitchFamily="18" charset="0"/>
                <a:cs typeface="Times New Roman" pitchFamily="18" charset="0"/>
              </a:rPr>
              <a:t>NWP Test Suite: </a:t>
            </a:r>
            <a:r>
              <a:rPr lang="en-GB" sz="2800" dirty="0" err="1" smtClean="0">
                <a:solidFill>
                  <a:srgbClr val="0070C0"/>
                </a:solidFill>
                <a:latin typeface="Times New Roman" pitchFamily="18" charset="0"/>
                <a:cs typeface="Times New Roman" pitchFamily="18" charset="0"/>
              </a:rPr>
              <a:t>HindcastMode</a:t>
            </a:r>
            <a:r>
              <a:rPr lang="en-GB" sz="2800" dirty="0" smtClean="0">
                <a:solidFill>
                  <a:srgbClr val="0070C0"/>
                </a:solidFill>
                <a:latin typeface="Times New Roman" pitchFamily="18" charset="0"/>
                <a:cs typeface="Times New Roman" pitchFamily="18" charset="0"/>
              </a:rPr>
              <a:t> – </a:t>
            </a:r>
            <a:r>
              <a:rPr lang="en-GB" sz="2800" dirty="0" err="1" smtClean="0">
                <a:solidFill>
                  <a:srgbClr val="0070C0"/>
                </a:solidFill>
                <a:latin typeface="Times New Roman" pitchFamily="18" charset="0"/>
                <a:cs typeface="Times New Roman" pitchFamily="18" charset="0"/>
              </a:rPr>
              <a:t>FreeSoil</a:t>
            </a:r>
            <a:endParaRPr lang="it-IT" sz="1600" dirty="0" smtClean="0">
              <a:solidFill>
                <a:srgbClr val="0070C0"/>
              </a:solidFill>
              <a:latin typeface="Times New Roman" pitchFamily="18" charset="0"/>
              <a:cs typeface="Times New Roman" pitchFamily="18" charset="0"/>
            </a:endParaRPr>
          </a:p>
        </p:txBody>
      </p:sp>
      <p:sp>
        <p:nvSpPr>
          <p:cNvPr id="6" name="Rectangle 2"/>
          <p:cNvSpPr txBox="1">
            <a:spLocks noChangeArrowheads="1"/>
          </p:cNvSpPr>
          <p:nvPr/>
        </p:nvSpPr>
        <p:spPr>
          <a:xfrm>
            <a:off x="35496" y="720000"/>
            <a:ext cx="9000000" cy="5040000"/>
          </a:xfrm>
          <a:prstGeom prst="rect">
            <a:avLst/>
          </a:prstGeom>
          <a:ln w="36000">
            <a:noFill/>
          </a:ln>
        </p:spPr>
        <p:txBody>
          <a:bodyPr lIns="16315" tIns="16315" rIns="16315" bIns="16315"/>
          <a:lstStyle/>
          <a:p>
            <a:pPr algn="just" defTabSz="829022">
              <a:lnSpc>
                <a:spcPct val="15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We will t</a:t>
            </a:r>
            <a:r>
              <a:rPr lang="en-GB" kern="0" dirty="0" smtClean="0">
                <a:solidFill>
                  <a:schemeClr val="tx1"/>
                </a:solidFill>
                <a:latin typeface="Times New Roman" pitchFamily="18" charset="0"/>
                <a:cs typeface="Times New Roman" pitchFamily="18" charset="0"/>
              </a:rPr>
              <a:t>est </a:t>
            </a:r>
            <a:r>
              <a:rPr lang="en-GB" kern="0" dirty="0">
                <a:solidFill>
                  <a:schemeClr val="tx1"/>
                </a:solidFill>
                <a:latin typeface="Times New Roman" pitchFamily="18" charset="0"/>
                <a:cs typeface="Times New Roman" pitchFamily="18" charset="0"/>
              </a:rPr>
              <a:t>the </a:t>
            </a:r>
            <a:r>
              <a:rPr lang="en-GB" kern="0" dirty="0" smtClean="0">
                <a:solidFill>
                  <a:schemeClr val="tx1"/>
                </a:solidFill>
                <a:latin typeface="Times New Roman" pitchFamily="18" charset="0"/>
                <a:cs typeface="Times New Roman" pitchFamily="18" charset="0"/>
              </a:rPr>
              <a:t>future versions for </a:t>
            </a:r>
            <a:r>
              <a:rPr lang="en-GB" kern="0" dirty="0">
                <a:solidFill>
                  <a:schemeClr val="tx1"/>
                </a:solidFill>
                <a:latin typeface="Times New Roman" pitchFamily="18" charset="0"/>
                <a:cs typeface="Times New Roman" pitchFamily="18" charset="0"/>
              </a:rPr>
              <a:t>2 months (</a:t>
            </a:r>
            <a:r>
              <a:rPr lang="en-GB" kern="0" dirty="0">
                <a:solidFill>
                  <a:srgbClr val="0070C0"/>
                </a:solidFill>
                <a:latin typeface="Times New Roman" pitchFamily="18" charset="0"/>
                <a:cs typeface="Times New Roman" pitchFamily="18" charset="0"/>
              </a:rPr>
              <a:t>January </a:t>
            </a:r>
            <a:r>
              <a:rPr lang="en-GB" kern="0" dirty="0" smtClean="0">
                <a:solidFill>
                  <a:srgbClr val="0070C0"/>
                </a:solidFill>
                <a:latin typeface="Times New Roman" pitchFamily="18" charset="0"/>
                <a:cs typeface="Times New Roman" pitchFamily="18" charset="0"/>
              </a:rPr>
              <a:t>2017 </a:t>
            </a:r>
            <a:r>
              <a:rPr lang="en-GB" kern="0" dirty="0">
                <a:solidFill>
                  <a:srgbClr val="0070C0"/>
                </a:solidFill>
                <a:latin typeface="Times New Roman" pitchFamily="18" charset="0"/>
                <a:cs typeface="Times New Roman" pitchFamily="18" charset="0"/>
              </a:rPr>
              <a:t>and July </a:t>
            </a:r>
            <a:r>
              <a:rPr lang="en-GB" kern="0" dirty="0" smtClean="0">
                <a:solidFill>
                  <a:srgbClr val="0070C0"/>
                </a:solidFill>
                <a:latin typeface="Times New Roman" pitchFamily="18" charset="0"/>
                <a:cs typeface="Times New Roman" pitchFamily="18" charset="0"/>
              </a:rPr>
              <a:t>2017</a:t>
            </a:r>
            <a:r>
              <a:rPr lang="en-GB" kern="0" dirty="0" smtClean="0">
                <a:solidFill>
                  <a:schemeClr val="tx1"/>
                </a:solidFill>
                <a:latin typeface="Times New Roman" pitchFamily="18" charset="0"/>
                <a:cs typeface="Times New Roman" pitchFamily="18" charset="0"/>
              </a:rPr>
              <a:t>)</a:t>
            </a:r>
            <a:r>
              <a:rPr lang="en-GB" b="1" kern="0" dirty="0" smtClean="0">
                <a:solidFill>
                  <a:schemeClr val="tx1"/>
                </a:solidFill>
                <a:latin typeface="Times New Roman" pitchFamily="18" charset="0"/>
                <a:cs typeface="Times New Roman" pitchFamily="18" charset="0"/>
              </a:rPr>
              <a:t> </a:t>
            </a:r>
            <a:r>
              <a:rPr lang="en-GB" kern="0" dirty="0" smtClean="0">
                <a:solidFill>
                  <a:schemeClr val="tx1"/>
                </a:solidFill>
                <a:latin typeface="Times New Roman" pitchFamily="18" charset="0"/>
                <a:cs typeface="Times New Roman" pitchFamily="18" charset="0"/>
              </a:rPr>
              <a:t>a</a:t>
            </a:r>
            <a:r>
              <a:rPr lang="en-GB" kern="0" dirty="0" smtClean="0">
                <a:latin typeface="Times New Roman" pitchFamily="18" charset="0"/>
                <a:cs typeface="Times New Roman" pitchFamily="18" charset="0"/>
              </a:rPr>
              <a:t>t both 7 km (40 ML) and 2.8 km (50 ML), always starting at 00UTC. </a:t>
            </a:r>
          </a:p>
          <a:p>
            <a:pPr algn="just" defTabSz="829022">
              <a:lnSpc>
                <a:spcPct val="15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As for 7km, COSMO will be tested in both </a:t>
            </a:r>
            <a:r>
              <a:rPr lang="en-GB" kern="0" dirty="0" err="1" smtClean="0">
                <a:latin typeface="Times New Roman" pitchFamily="18" charset="0"/>
                <a:cs typeface="Times New Roman" pitchFamily="18" charset="0"/>
              </a:rPr>
              <a:t>DoublePrecision</a:t>
            </a:r>
            <a:r>
              <a:rPr lang="en-GB" kern="0" dirty="0" smtClean="0">
                <a:latin typeface="Times New Roman" pitchFamily="18" charset="0"/>
                <a:cs typeface="Times New Roman" pitchFamily="18" charset="0"/>
              </a:rPr>
              <a:t> and </a:t>
            </a:r>
            <a:r>
              <a:rPr lang="en-GB" kern="0" dirty="0" err="1" smtClean="0">
                <a:latin typeface="Times New Roman" pitchFamily="18" charset="0"/>
                <a:cs typeface="Times New Roman" pitchFamily="18" charset="0"/>
              </a:rPr>
              <a:t>SinglePrecision</a:t>
            </a:r>
            <a:r>
              <a:rPr lang="en-GB" kern="0" dirty="0" smtClean="0">
                <a:latin typeface="Times New Roman" pitchFamily="18" charset="0"/>
                <a:cs typeface="Times New Roman" pitchFamily="18" charset="0"/>
              </a:rPr>
              <a:t> (only DP  @2.8 km).</a:t>
            </a:r>
          </a:p>
          <a:p>
            <a:pPr algn="just" defTabSz="829022">
              <a:lnSpc>
                <a:spcPct val="150000"/>
              </a:lnSpc>
              <a:spcBef>
                <a:spcPct val="20000"/>
              </a:spcBef>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0070C0"/>
                </a:solidFill>
                <a:latin typeface="Times New Roman" pitchFamily="18" charset="0"/>
                <a:cs typeface="Times New Roman" pitchFamily="18" charset="0"/>
              </a:rPr>
              <a:t> 6-hourly analyses from ECMWF HRES will provide </a:t>
            </a:r>
            <a:r>
              <a:rPr lang="en-GB" kern="0" dirty="0" smtClean="0">
                <a:solidFill>
                  <a:srgbClr val="0070C0"/>
                </a:solidFill>
                <a:latin typeface="Times New Roman" pitchFamily="18" charset="0"/>
                <a:cs typeface="Times New Roman" pitchFamily="18" charset="0"/>
              </a:rPr>
              <a:t>ICs/BCs </a:t>
            </a:r>
            <a:r>
              <a:rPr lang="en-GB" kern="0" dirty="0" smtClean="0">
                <a:solidFill>
                  <a:srgbClr val="0070C0"/>
                </a:solidFill>
                <a:latin typeface="Times New Roman" pitchFamily="18" charset="0"/>
                <a:cs typeface="Times New Roman" pitchFamily="18" charset="0"/>
              </a:rPr>
              <a:t>for 24h runs at both resolutions.</a:t>
            </a:r>
            <a:endParaRPr lang="en-GB" kern="0" dirty="0">
              <a:solidFill>
                <a:srgbClr val="0070C0"/>
              </a:solidFill>
              <a:latin typeface="Times New Roman" pitchFamily="18" charset="0"/>
              <a:cs typeface="Times New Roman" pitchFamily="18" charset="0"/>
            </a:endParaRPr>
          </a:p>
          <a:p>
            <a:pPr marL="326386" indent="-303593" algn="ctr" defTabSz="829022">
              <a:lnSpc>
                <a:spcPct val="15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rgbClr val="0070C0"/>
                </a:solidFill>
                <a:latin typeface="Times New Roman" pitchFamily="18" charset="0"/>
                <a:cs typeface="Times New Roman" pitchFamily="18" charset="0"/>
              </a:rPr>
              <a:t>HRES </a:t>
            </a:r>
            <a:r>
              <a:rPr lang="en-GB" b="1" kern="0" dirty="0" smtClean="0">
                <a:solidFill>
                  <a:srgbClr val="0070C0"/>
                </a:solidFill>
                <a:latin typeface="Times New Roman" pitchFamily="18" charset="0"/>
                <a:cs typeface="Times New Roman" pitchFamily="18" charset="0"/>
                <a:sym typeface="Wingdings" pitchFamily="2" charset="2"/>
              </a:rPr>
              <a:t> COSMO@7p0</a:t>
            </a:r>
          </a:p>
          <a:p>
            <a:pPr marL="326386" indent="-303593" algn="ctr" defTabSz="829022">
              <a:lnSpc>
                <a:spcPct val="15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rgbClr val="0070C0"/>
                </a:solidFill>
                <a:latin typeface="Times New Roman" pitchFamily="18" charset="0"/>
                <a:cs typeface="Times New Roman" pitchFamily="18" charset="0"/>
              </a:rPr>
              <a:t>HRES </a:t>
            </a:r>
            <a:r>
              <a:rPr lang="en-GB" b="1" kern="0" dirty="0" smtClean="0">
                <a:solidFill>
                  <a:srgbClr val="0070C0"/>
                </a:solidFill>
                <a:latin typeface="Times New Roman" pitchFamily="18" charset="0"/>
                <a:cs typeface="Times New Roman" pitchFamily="18" charset="0"/>
                <a:sym typeface="Wingdings" pitchFamily="2" charset="2"/>
              </a:rPr>
              <a:t> COSMO@2p8</a:t>
            </a:r>
          </a:p>
          <a:p>
            <a:pPr marL="326386" indent="-303593" algn="ctr" defTabSz="829022">
              <a:lnSpc>
                <a:spcPct val="15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sym typeface="Wingdings" pitchFamily="2" charset="2"/>
              </a:rPr>
              <a:t>was preferred (simpler and faster) to</a:t>
            </a:r>
          </a:p>
          <a:p>
            <a:pPr marL="326386" indent="-303593" algn="ctr" defTabSz="829022">
              <a:lnSpc>
                <a:spcPct val="150000"/>
              </a:lnSpc>
              <a:spcBef>
                <a:spcPct val="20000"/>
              </a:spcBef>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rgbClr val="0070C0"/>
                </a:solidFill>
                <a:latin typeface="Times New Roman" pitchFamily="18" charset="0"/>
                <a:cs typeface="Times New Roman" pitchFamily="18" charset="0"/>
              </a:rPr>
              <a:t>HRES </a:t>
            </a:r>
            <a:r>
              <a:rPr lang="en-GB" b="1" kern="0" dirty="0" smtClean="0">
                <a:solidFill>
                  <a:srgbClr val="0070C0"/>
                </a:solidFill>
                <a:latin typeface="Times New Roman" pitchFamily="18" charset="0"/>
                <a:cs typeface="Times New Roman" pitchFamily="18" charset="0"/>
                <a:sym typeface="Wingdings" pitchFamily="2" charset="2"/>
              </a:rPr>
              <a:t> COSMO@7p0 </a:t>
            </a:r>
            <a:r>
              <a:rPr lang="en-GB" b="1" kern="0" dirty="0" smtClean="0">
                <a:solidFill>
                  <a:srgbClr val="0070C0"/>
                </a:solidFill>
                <a:latin typeface="Times New Roman" pitchFamily="18" charset="0"/>
                <a:cs typeface="Times New Roman" pitchFamily="18" charset="0"/>
              </a:rPr>
              <a:t> </a:t>
            </a:r>
            <a:r>
              <a:rPr lang="en-GB" b="1" kern="0" dirty="0" smtClean="0">
                <a:solidFill>
                  <a:srgbClr val="0070C0"/>
                </a:solidFill>
                <a:latin typeface="Times New Roman" pitchFamily="18" charset="0"/>
                <a:cs typeface="Times New Roman" pitchFamily="18" charset="0"/>
                <a:sym typeface="Wingdings" pitchFamily="2" charset="2"/>
              </a:rPr>
              <a:t> COSMO@2p8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5496" y="36000"/>
            <a:ext cx="9000000" cy="540000"/>
          </a:xfrm>
        </p:spPr>
        <p:txBody>
          <a:bodyPr>
            <a:noAutofit/>
          </a:bodyPr>
          <a:lstStyle/>
          <a:p>
            <a:r>
              <a:rPr lang="en-GB" sz="2800" b="1" dirty="0" smtClean="0">
                <a:solidFill>
                  <a:srgbClr val="0070C0"/>
                </a:solidFill>
                <a:latin typeface="Times New Roman" pitchFamily="18" charset="0"/>
                <a:cs typeface="Times New Roman" pitchFamily="18" charset="0"/>
              </a:rPr>
              <a:t>NWP Test Suite: how it is being implemented</a:t>
            </a:r>
            <a:endParaRPr lang="it-IT" sz="2000" dirty="0" smtClean="0">
              <a:solidFill>
                <a:srgbClr val="0070C0"/>
              </a:solidFill>
              <a:latin typeface="Times New Roman" pitchFamily="18" charset="0"/>
              <a:cs typeface="Times New Roman" pitchFamily="18" charset="0"/>
            </a:endParaRPr>
          </a:p>
        </p:txBody>
      </p:sp>
      <p:sp>
        <p:nvSpPr>
          <p:cNvPr id="6" name="Rectangle 2"/>
          <p:cNvSpPr txBox="1">
            <a:spLocks noChangeArrowheads="1"/>
          </p:cNvSpPr>
          <p:nvPr/>
        </p:nvSpPr>
        <p:spPr>
          <a:xfrm>
            <a:off x="35496" y="540000"/>
            <a:ext cx="9000000" cy="6120000"/>
          </a:xfrm>
          <a:prstGeom prst="rect">
            <a:avLst/>
          </a:prstGeom>
          <a:ln w="36000">
            <a:noFill/>
          </a:ln>
        </p:spPr>
        <p:txBody>
          <a:bodyPr lIns="16315" tIns="16315" rIns="16315" bIns="16315"/>
          <a:lstStyle/>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rPr>
              <a:t>COSMO@7p0</a:t>
            </a:r>
            <a:r>
              <a:rPr lang="en-GB" kern="0" dirty="0" smtClean="0">
                <a:latin typeface="Times New Roman" pitchFamily="18" charset="0"/>
                <a:cs typeface="Times New Roman" pitchFamily="18" charset="0"/>
              </a:rPr>
              <a:t>: </a:t>
            </a:r>
          </a:p>
          <a:p>
            <a:pPr algn="just" defTabSz="829022">
              <a:lnSpc>
                <a:spcPct val="13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as for the first day of integration (1 January and 1 July) the soil is interpolated from ICON-EU and the initial/boundary conditions come from HRES;</a:t>
            </a:r>
          </a:p>
          <a:p>
            <a:pPr algn="just" defTabSz="829022">
              <a:lnSpc>
                <a:spcPct val="13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for the other days, the soil fields are 24h forecasts of the previous run, properly merged with SST from ECMWF analysis and the ICs are taken from the previous integration day (numerically, this is equivalent to a unique one-month run, but no restart needed and no risk of running into troubles with extremely long jobs on ECMWF super-computers).</a:t>
            </a: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endParaRPr lang="en-GB" sz="800" kern="0" dirty="0" smtClean="0">
              <a:latin typeface="Times New Roman" pitchFamily="18" charset="0"/>
              <a:cs typeface="Times New Roman" pitchFamily="18" charset="0"/>
            </a:endParaRP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rPr>
              <a:t>COSMO@2p8</a:t>
            </a:r>
            <a:r>
              <a:rPr lang="en-GB" kern="0" dirty="0" smtClean="0">
                <a:latin typeface="Times New Roman" pitchFamily="18" charset="0"/>
                <a:cs typeface="Times New Roman" pitchFamily="18" charset="0"/>
              </a:rPr>
              <a:t>: </a:t>
            </a:r>
          </a:p>
          <a:p>
            <a:pPr algn="just" defTabSz="829022">
              <a:lnSpc>
                <a:spcPct val="13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the same.</a:t>
            </a: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endParaRPr lang="en-GB" sz="800" b="1" kern="0" dirty="0" smtClean="0">
              <a:solidFill>
                <a:schemeClr val="tx1"/>
              </a:solidFill>
              <a:latin typeface="Times New Roman" pitchFamily="18" charset="0"/>
              <a:cs typeface="Times New Roman" pitchFamily="18" charset="0"/>
            </a:endParaRP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solidFill>
                  <a:schemeClr val="tx1"/>
                </a:solidFill>
                <a:latin typeface="Times New Roman" pitchFamily="18" charset="0"/>
                <a:cs typeface="Times New Roman" pitchFamily="18" charset="0"/>
              </a:rPr>
              <a:t>Observations</a:t>
            </a:r>
            <a:r>
              <a:rPr lang="en-GB" b="1" kern="0" dirty="0">
                <a:latin typeface="Times New Roman" pitchFamily="18" charset="0"/>
                <a:cs typeface="Times New Roman" pitchFamily="18" charset="0"/>
              </a:rPr>
              <a:t>:</a:t>
            </a:r>
            <a:r>
              <a:rPr lang="en-GB" b="1" kern="0" dirty="0" smtClean="0">
                <a:solidFill>
                  <a:schemeClr val="tx1"/>
                </a:solidFill>
                <a:latin typeface="Times New Roman" pitchFamily="18" charset="0"/>
                <a:cs typeface="Times New Roman" pitchFamily="18" charset="0"/>
              </a:rPr>
              <a:t> </a:t>
            </a:r>
          </a:p>
          <a:p>
            <a:pPr algn="just" defTabSz="829022">
              <a:lnSpc>
                <a:spcPct val="13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a:t>
            </a:r>
            <a:r>
              <a:rPr lang="en-GB" kern="0" dirty="0" err="1" smtClean="0">
                <a:latin typeface="Times New Roman" pitchFamily="18" charset="0"/>
                <a:cs typeface="Times New Roman" pitchFamily="18" charset="0"/>
              </a:rPr>
              <a:t>synop</a:t>
            </a:r>
            <a:r>
              <a:rPr lang="en-GB" kern="0" dirty="0" smtClean="0">
                <a:latin typeface="Times New Roman" pitchFamily="18" charset="0"/>
                <a:cs typeface="Times New Roman" pitchFamily="18" charset="0"/>
              </a:rPr>
              <a:t> reports from Europe and the Middle East  (about 3600 stations x day).</a:t>
            </a: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endParaRPr lang="en-GB" sz="800" kern="0" dirty="0" smtClean="0">
              <a:solidFill>
                <a:schemeClr val="tx1"/>
              </a:solidFill>
              <a:latin typeface="Times New Roman" pitchFamily="18" charset="0"/>
              <a:cs typeface="Times New Roman" pitchFamily="18" charset="0"/>
            </a:endParaRPr>
          </a:p>
          <a:p>
            <a:pPr marL="326386" indent="-326386" algn="just" defTabSz="829022">
              <a:lnSpc>
                <a:spcPct val="130000"/>
              </a:lnSpc>
              <a:buSzPct val="65000"/>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b="1" kern="0" dirty="0" smtClean="0">
                <a:latin typeface="Times New Roman" pitchFamily="18" charset="0"/>
                <a:cs typeface="Times New Roman" pitchFamily="18" charset="0"/>
              </a:rPr>
              <a:t>Storage:</a:t>
            </a:r>
          </a:p>
          <a:p>
            <a:pPr algn="just" defTabSz="829022">
              <a:lnSpc>
                <a:spcPct val="130000"/>
              </a:lnSpc>
              <a:buSzPct val="65000"/>
              <a:buFont typeface="Arial" pitchFamily="34" charset="0"/>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chemeClr val="tx1"/>
                </a:solidFill>
                <a:latin typeface="Times New Roman" pitchFamily="18" charset="0"/>
                <a:cs typeface="Times New Roman" pitchFamily="18" charset="0"/>
              </a:rPr>
              <a:t> output </a:t>
            </a:r>
            <a:r>
              <a:rPr lang="en-GB" kern="0" dirty="0">
                <a:solidFill>
                  <a:schemeClr val="tx1"/>
                </a:solidFill>
                <a:latin typeface="Times New Roman" pitchFamily="18" charset="0"/>
                <a:cs typeface="Times New Roman" pitchFamily="18" charset="0"/>
              </a:rPr>
              <a:t>fields are stored on ECMWF </a:t>
            </a:r>
            <a:r>
              <a:rPr lang="en-GB" kern="0" dirty="0" err="1">
                <a:solidFill>
                  <a:schemeClr val="tx1"/>
                </a:solidFill>
                <a:latin typeface="Times New Roman" pitchFamily="18" charset="0"/>
                <a:cs typeface="Times New Roman" pitchFamily="18" charset="0"/>
              </a:rPr>
              <a:t>ecfs</a:t>
            </a:r>
            <a:r>
              <a:rPr lang="en-GB" kern="0" dirty="0">
                <a:solidFill>
                  <a:schemeClr val="tx1"/>
                </a:solidFill>
                <a:latin typeface="Times New Roman" pitchFamily="18" charset="0"/>
                <a:cs typeface="Times New Roman" pitchFamily="18" charset="0"/>
              </a:rPr>
              <a:t> and provided </a:t>
            </a:r>
            <a:r>
              <a:rPr lang="en-GB" b="1" kern="0" dirty="0" smtClean="0">
                <a:solidFill>
                  <a:srgbClr val="0070C0"/>
                </a:solidFill>
                <a:latin typeface="Times New Roman" pitchFamily="18" charset="0"/>
                <a:cs typeface="Times New Roman" pitchFamily="18" charset="0"/>
              </a:rPr>
              <a:t>only to </a:t>
            </a:r>
            <a:r>
              <a:rPr lang="en-GB" b="1" kern="0" dirty="0" err="1" smtClean="0">
                <a:solidFill>
                  <a:srgbClr val="0070C0"/>
                </a:solidFill>
                <a:latin typeface="Times New Roman" pitchFamily="18" charset="0"/>
                <a:cs typeface="Times New Roman" pitchFamily="18" charset="0"/>
              </a:rPr>
              <a:t>Rfdbk</a:t>
            </a:r>
            <a:r>
              <a:rPr lang="en-GB" b="1" kern="0" dirty="0" smtClean="0">
                <a:solidFill>
                  <a:srgbClr val="0070C0"/>
                </a:solidFill>
                <a:latin typeface="Times New Roman" pitchFamily="18" charset="0"/>
                <a:cs typeface="Times New Roman" pitchFamily="18" charset="0"/>
              </a:rPr>
              <a:t> (???) </a:t>
            </a:r>
            <a:r>
              <a:rPr lang="en-GB" kern="0" dirty="0" smtClean="0">
                <a:solidFill>
                  <a:schemeClr val="tx1"/>
                </a:solidFill>
                <a:latin typeface="Times New Roman" pitchFamily="18" charset="0"/>
                <a:cs typeface="Times New Roman" pitchFamily="18" charset="0"/>
              </a:rPr>
              <a:t>for </a:t>
            </a:r>
            <a:r>
              <a:rPr lang="en-GB" kern="0" dirty="0">
                <a:solidFill>
                  <a:schemeClr val="tx1"/>
                </a:solidFill>
                <a:latin typeface="Times New Roman" pitchFamily="18" charset="0"/>
                <a:cs typeface="Times New Roman" pitchFamily="18" charset="0"/>
              </a:rPr>
              <a:t>the comparison of </a:t>
            </a:r>
            <a:r>
              <a:rPr lang="en-GB" kern="0" dirty="0" smtClean="0">
                <a:solidFill>
                  <a:schemeClr val="tx1"/>
                </a:solidFill>
                <a:latin typeface="Times New Roman" pitchFamily="18" charset="0"/>
                <a:cs typeface="Times New Roman" pitchFamily="18" charset="0"/>
              </a:rPr>
              <a:t>the </a:t>
            </a:r>
            <a:r>
              <a:rPr lang="en-GB" kern="0" dirty="0">
                <a:solidFill>
                  <a:schemeClr val="tx1"/>
                </a:solidFill>
                <a:latin typeface="Times New Roman" pitchFamily="18" charset="0"/>
                <a:cs typeface="Times New Roman" pitchFamily="18" charset="0"/>
              </a:rPr>
              <a:t>model versions </a:t>
            </a:r>
            <a:r>
              <a:rPr lang="en-GB" kern="0" dirty="0" smtClean="0">
                <a:latin typeface="Times New Roman" pitchFamily="18" charset="0"/>
                <a:cs typeface="Times New Roman" pitchFamily="18" charset="0"/>
              </a:rPr>
              <a:t>at both resolutions/precision modes.</a:t>
            </a:r>
            <a:endParaRPr lang="en-GB" kern="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additive="base">
                                        <p:cTn id="2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 calcmode="lin" valueType="num">
                                      <p:cBhvr additive="base">
                                        <p:cTn id="2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 calcmode="lin" valueType="num">
                                      <p:cBhvr additive="base">
                                        <p:cTn id="3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anim calcmode="lin" valueType="num">
                                      <p:cBhvr additive="base">
                                        <p:cTn id="3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10" end="10"/>
                                            </p:txEl>
                                          </p:spTgt>
                                        </p:tgtEl>
                                        <p:attrNameLst>
                                          <p:attrName>style.visibility</p:attrName>
                                        </p:attrNameLst>
                                      </p:cBhvr>
                                      <p:to>
                                        <p:strVal val="visible"/>
                                      </p:to>
                                    </p:set>
                                    <p:anim calcmode="lin" valueType="num">
                                      <p:cBhvr additive="base">
                                        <p:cTn id="41"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anim calcmode="lin" valueType="num">
                                      <p:cBhvr additive="base">
                                        <p:cTn id="45"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000" y="36000"/>
            <a:ext cx="9000000" cy="540000"/>
          </a:xfrm>
        </p:spPr>
        <p:txBody>
          <a:bodyPr>
            <a:noAutofit/>
          </a:bodyPr>
          <a:lstStyle/>
          <a:p>
            <a:r>
              <a:rPr lang="en-GB" sz="2800" b="1" dirty="0" smtClean="0">
                <a:latin typeface="Times New Roman" pitchFamily="18" charset="0"/>
                <a:cs typeface="Times New Roman" pitchFamily="18" charset="0"/>
              </a:rPr>
              <a:t>Open issues</a:t>
            </a:r>
            <a:endParaRPr lang="en-GB" sz="2800" b="1" dirty="0">
              <a:latin typeface="Times New Roman" pitchFamily="18" charset="0"/>
              <a:cs typeface="Times New Roman" pitchFamily="18" charset="0"/>
            </a:endParaRPr>
          </a:p>
        </p:txBody>
      </p:sp>
      <p:sp>
        <p:nvSpPr>
          <p:cNvPr id="3" name="Rectangle 2"/>
          <p:cNvSpPr txBox="1">
            <a:spLocks noChangeArrowheads="1"/>
          </p:cNvSpPr>
          <p:nvPr/>
        </p:nvSpPr>
        <p:spPr>
          <a:xfrm>
            <a:off x="36000" y="720000"/>
            <a:ext cx="9000000" cy="4068000"/>
          </a:xfrm>
          <a:prstGeom prst="rect">
            <a:avLst/>
          </a:prstGeom>
          <a:ln w="36000">
            <a:noFill/>
          </a:ln>
        </p:spPr>
        <p:txBody>
          <a:bodyPr lIns="16315" tIns="16315" rIns="16315" bIns="16315"/>
          <a:lstStyle/>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FF0000"/>
                </a:solidFill>
                <a:latin typeface="Times New Roman" pitchFamily="18" charset="0"/>
                <a:cs typeface="Times New Roman" pitchFamily="18" charset="0"/>
              </a:rPr>
              <a:t> Still to quantify properly the costs (anyway </a:t>
            </a:r>
            <a:r>
              <a:rPr lang="en-GB" kern="0" dirty="0" err="1" smtClean="0">
                <a:solidFill>
                  <a:srgbClr val="FF0000"/>
                </a:solidFill>
                <a:latin typeface="Times New Roman" pitchFamily="18" charset="0"/>
                <a:cs typeface="Times New Roman" pitchFamily="18" charset="0"/>
              </a:rPr>
              <a:t>HindcastMode</a:t>
            </a:r>
            <a:r>
              <a:rPr lang="en-GB" kern="0" dirty="0" smtClean="0">
                <a:solidFill>
                  <a:srgbClr val="FF0000"/>
                </a:solidFill>
                <a:latin typeface="Times New Roman" pitchFamily="18" charset="0"/>
                <a:cs typeface="Times New Roman" pitchFamily="18" charset="0"/>
              </a:rPr>
              <a:t> cheaper than </a:t>
            </a:r>
            <a:r>
              <a:rPr lang="en-GB" kern="0" dirty="0" err="1" smtClean="0">
                <a:solidFill>
                  <a:srgbClr val="FF0000"/>
                </a:solidFill>
                <a:latin typeface="Times New Roman" pitchFamily="18" charset="0"/>
                <a:cs typeface="Times New Roman" pitchFamily="18" charset="0"/>
              </a:rPr>
              <a:t>ForecastMode</a:t>
            </a:r>
            <a:r>
              <a:rPr lang="en-GB" kern="0" dirty="0" smtClean="0">
                <a:solidFill>
                  <a:srgbClr val="FF0000"/>
                </a:solidFill>
                <a:latin typeface="Times New Roman" pitchFamily="18" charset="0"/>
                <a:cs typeface="Times New Roman" pitchFamily="18" charset="0"/>
              </a:rPr>
              <a:t>).</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sz="2000" kern="0" dirty="0" smtClean="0">
                <a:solidFill>
                  <a:srgbClr val="FF0000"/>
                </a:solidFill>
                <a:latin typeface="Times New Roman" pitchFamily="18" charset="0"/>
                <a:cs typeface="Times New Roman" pitchFamily="18" charset="0"/>
              </a:rPr>
              <a:t> </a:t>
            </a:r>
            <a:r>
              <a:rPr lang="en-GB" kern="0" dirty="0" smtClean="0">
                <a:solidFill>
                  <a:srgbClr val="FF0000"/>
                </a:solidFill>
                <a:latin typeface="Times New Roman" pitchFamily="18" charset="0"/>
                <a:cs typeface="Times New Roman" pitchFamily="18" charset="0"/>
              </a:rPr>
              <a:t>What to do with Versus?</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FF0000"/>
                </a:solidFill>
                <a:latin typeface="Times New Roman" pitchFamily="18" charset="0"/>
                <a:cs typeface="Times New Roman" pitchFamily="18" charset="0"/>
              </a:rPr>
              <a:t> Move to grib2 production?</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solidFill>
                  <a:srgbClr val="0070C0"/>
                </a:solidFill>
                <a:latin typeface="Times New Roman" pitchFamily="18" charset="0"/>
                <a:cs typeface="Times New Roman" pitchFamily="18" charset="0"/>
              </a:rPr>
              <a:t> Transition from COSMO to ICON-LAM: NWP Test Suite still needed? Coordinate with C2I project.</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HRES provides 6-hourly analyses (~ 10 km), while ERA5 provides 1-hourly analyses (~ 30 km). Think about this?</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r>
              <a:rPr lang="en-GB" kern="0" dirty="0" smtClean="0">
                <a:latin typeface="Times New Roman" pitchFamily="18" charset="0"/>
                <a:cs typeface="Times New Roman" pitchFamily="18" charset="0"/>
              </a:rPr>
              <a:t> Let the </a:t>
            </a:r>
            <a:r>
              <a:rPr lang="en-GB" b="1" kern="0" dirty="0" err="1" smtClean="0">
                <a:latin typeface="Times New Roman" pitchFamily="18" charset="0"/>
                <a:cs typeface="Times New Roman" pitchFamily="18" charset="0"/>
              </a:rPr>
              <a:t>ForecastMode</a:t>
            </a:r>
            <a:r>
              <a:rPr lang="en-GB" b="1" kern="0" dirty="0" smtClean="0">
                <a:latin typeface="Times New Roman" pitchFamily="18" charset="0"/>
                <a:cs typeface="Times New Roman" pitchFamily="18" charset="0"/>
              </a:rPr>
              <a:t> - </a:t>
            </a:r>
            <a:r>
              <a:rPr lang="en-GB" b="1" kern="0" dirty="0" err="1" smtClean="0">
                <a:latin typeface="Times New Roman" pitchFamily="18" charset="0"/>
                <a:cs typeface="Times New Roman" pitchFamily="18" charset="0"/>
              </a:rPr>
              <a:t>FreeSoil</a:t>
            </a:r>
            <a:r>
              <a:rPr lang="en-GB" b="1" kern="0" dirty="0" smtClean="0">
                <a:latin typeface="Times New Roman" pitchFamily="18" charset="0"/>
                <a:cs typeface="Times New Roman" pitchFamily="18" charset="0"/>
              </a:rPr>
              <a:t> </a:t>
            </a:r>
            <a:r>
              <a:rPr lang="en-GB" kern="0" dirty="0" smtClean="0">
                <a:latin typeface="Times New Roman" pitchFamily="18" charset="0"/>
                <a:cs typeface="Times New Roman" pitchFamily="18" charset="0"/>
              </a:rPr>
              <a:t>and </a:t>
            </a:r>
            <a:r>
              <a:rPr lang="en-GB" b="1" kern="0" dirty="0" err="1" smtClean="0">
                <a:latin typeface="Times New Roman" pitchFamily="18" charset="0"/>
                <a:cs typeface="Times New Roman" pitchFamily="18" charset="0"/>
              </a:rPr>
              <a:t>HindcastMode</a:t>
            </a:r>
            <a:r>
              <a:rPr lang="en-GB" b="1" kern="0" dirty="0" smtClean="0">
                <a:latin typeface="Times New Roman" pitchFamily="18" charset="0"/>
                <a:cs typeface="Times New Roman" pitchFamily="18" charset="0"/>
              </a:rPr>
              <a:t> - </a:t>
            </a:r>
            <a:r>
              <a:rPr lang="en-GB" b="1" kern="0" dirty="0" err="1" smtClean="0">
                <a:latin typeface="Times New Roman" pitchFamily="18" charset="0"/>
                <a:cs typeface="Times New Roman" pitchFamily="18" charset="0"/>
              </a:rPr>
              <a:t>FreeSoil</a:t>
            </a:r>
            <a:r>
              <a:rPr lang="en-GB" b="1" kern="0" dirty="0" smtClean="0">
                <a:latin typeface="Times New Roman" pitchFamily="18" charset="0"/>
                <a:cs typeface="Times New Roman" pitchFamily="18" charset="0"/>
              </a:rPr>
              <a:t> </a:t>
            </a:r>
            <a:r>
              <a:rPr lang="en-GB" kern="0" dirty="0" smtClean="0">
                <a:latin typeface="Times New Roman" pitchFamily="18" charset="0"/>
                <a:cs typeface="Times New Roman" pitchFamily="18" charset="0"/>
              </a:rPr>
              <a:t>coexist for some model cycles?</a:t>
            </a:r>
          </a:p>
          <a:p>
            <a:pPr algn="just" defTabSz="829022">
              <a:lnSpc>
                <a:spcPct val="130000"/>
              </a:lnSpc>
              <a:spcBef>
                <a:spcPct val="20000"/>
              </a:spcBef>
              <a:buSzPct val="65000"/>
              <a:buFont typeface="Wingdings" pitchFamily="2" charset="2"/>
              <a:buChar char="§"/>
              <a:tabLst>
                <a:tab pos="307909" algn="l"/>
                <a:tab pos="402870" algn="l"/>
                <a:tab pos="810060" algn="l"/>
                <a:tab pos="1217247" algn="l"/>
                <a:tab pos="1624436" algn="l"/>
                <a:tab pos="2031625" algn="l"/>
                <a:tab pos="2438812" algn="l"/>
                <a:tab pos="2846000" algn="l"/>
                <a:tab pos="3253189" algn="l"/>
                <a:tab pos="3660376" algn="l"/>
                <a:tab pos="4067567" algn="l"/>
                <a:tab pos="4474754" algn="l"/>
                <a:tab pos="4881941" algn="l"/>
                <a:tab pos="5289130" algn="l"/>
                <a:tab pos="5696319" algn="l"/>
                <a:tab pos="6103506" algn="l"/>
                <a:tab pos="6510696" algn="l"/>
                <a:tab pos="6917883" algn="l"/>
                <a:tab pos="7325070" algn="l"/>
                <a:tab pos="7732257" algn="l"/>
                <a:tab pos="8139448" algn="l"/>
              </a:tabLst>
              <a:defRPr/>
            </a:pPr>
            <a:endParaRPr lang="en-GB" kern="0" dirty="0" smtClean="0">
              <a:latin typeface="Times New Roman" pitchFamily="18" charset="0"/>
              <a:cs typeface="Times New Roman" pitchFamily="18" charset="0"/>
            </a:endParaRPr>
          </a:p>
        </p:txBody>
      </p:sp>
      <p:sp>
        <p:nvSpPr>
          <p:cNvPr id="4" name="Titolo 1"/>
          <p:cNvSpPr txBox="1">
            <a:spLocks/>
          </p:cNvSpPr>
          <p:nvPr/>
        </p:nvSpPr>
        <p:spPr>
          <a:xfrm>
            <a:off x="35496" y="5760000"/>
            <a:ext cx="9000000" cy="720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smtClean="0">
                <a:ln>
                  <a:noFill/>
                </a:ln>
                <a:solidFill>
                  <a:schemeClr val="tx1"/>
                </a:solidFill>
                <a:effectLst/>
                <a:uLnTx/>
                <a:uFillTx/>
                <a:latin typeface="Times New Roman" pitchFamily="18" charset="0"/>
                <a:ea typeface="Tahoma" pitchFamily="34" charset="0"/>
                <a:cs typeface="Times New Roman" pitchFamily="18" charset="0"/>
              </a:rPr>
              <a:t>Thanks for your attention</a:t>
            </a:r>
            <a:endParaRPr kumimoji="0" lang="en-GB" sz="2800" b="1" i="0" u="none" strike="noStrike" kern="1200" cap="none" spc="0" normalizeH="0" baseline="0" noProof="0" dirty="0">
              <a:ln>
                <a:noFill/>
              </a:ln>
              <a:solidFill>
                <a:schemeClr val="tx1"/>
              </a:solidFill>
              <a:effectLst/>
              <a:uLnTx/>
              <a:uFillTx/>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wipe(down)">
                                      <p:cBhvr>
                                        <p:cTn id="3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smtClean="0">
                <a:latin typeface="Times New Roman" pitchFamily="18" charset="0"/>
                <a:cs typeface="Times New Roman" pitchFamily="18" charset="0"/>
              </a:rPr>
              <a:t>Extra slides</a:t>
            </a:r>
            <a:endParaRPr lang="en-GB"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2044</TotalTime>
  <Words>934</Words>
  <Application>Microsoft Office PowerPoint</Application>
  <PresentationFormat>Presentazione su schermo (4:3)</PresentationFormat>
  <Paragraphs>71</Paragraphs>
  <Slides>11</Slides>
  <Notes>2</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NWP Test Suite: some updates</vt:lpstr>
      <vt:lpstr>Outline</vt:lpstr>
      <vt:lpstr>Goals of NWP test suite</vt:lpstr>
      <vt:lpstr>How it is now (ForecastMode - FreeSoil)</vt:lpstr>
      <vt:lpstr>Present integration domains</vt:lpstr>
      <vt:lpstr>NWP Test Suite: HindcastMode – FreeSoil</vt:lpstr>
      <vt:lpstr>NWP Test Suite: how it is being implemented</vt:lpstr>
      <vt:lpstr>Open issues</vt:lpstr>
      <vt:lpstr>Extra slides</vt:lpstr>
      <vt:lpstr>How it was (ForecastMode - IFS soil)</vt:lpstr>
      <vt:lpstr>Old domains: NWP METEOROLOGICAL TEST SUITE:  integration domain (for both 7 and 2.8 km)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Andrea Montani</dc:creator>
  <cp:lastModifiedBy>Andrea Montani</cp:lastModifiedBy>
  <cp:revision>269</cp:revision>
  <dcterms:created xsi:type="dcterms:W3CDTF">2017-02-28T14:50:40Z</dcterms:created>
  <dcterms:modified xsi:type="dcterms:W3CDTF">2018-09-02T20:14:53Z</dcterms:modified>
</cp:coreProperties>
</file>