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9" r:id="rId4"/>
    <p:sldMasterId id="2147483743" r:id="rId5"/>
    <p:sldMasterId id="2147483750" r:id="rId6"/>
    <p:sldMasterId id="2147483759" r:id="rId7"/>
  </p:sldMasterIdLst>
  <p:notesMasterIdLst>
    <p:notesMasterId r:id="rId30"/>
  </p:notesMasterIdLst>
  <p:handoutMasterIdLst>
    <p:handoutMasterId r:id="rId31"/>
  </p:handoutMasterIdLst>
  <p:sldIdLst>
    <p:sldId id="256" r:id="rId8"/>
    <p:sldId id="261" r:id="rId9"/>
    <p:sldId id="266" r:id="rId10"/>
    <p:sldId id="286" r:id="rId11"/>
    <p:sldId id="288" r:id="rId12"/>
    <p:sldId id="289" r:id="rId13"/>
    <p:sldId id="269" r:id="rId14"/>
    <p:sldId id="265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7" r:id="rId24"/>
    <p:sldId id="279" r:id="rId25"/>
    <p:sldId id="280" r:id="rId26"/>
    <p:sldId id="281" r:id="rId27"/>
    <p:sldId id="282" r:id="rId28"/>
    <p:sldId id="260" r:id="rId29"/>
  </p:sldIdLst>
  <p:sldSz cx="9144000" cy="6858000" type="screen4x3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99"/>
    <a:srgbClr val="99FF66"/>
    <a:srgbClr val="0000FF"/>
    <a:srgbClr val="66FF66"/>
    <a:srgbClr val="FF9900"/>
    <a:srgbClr val="FF66FF"/>
    <a:srgbClr val="000000"/>
    <a:srgbClr val="FF0000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737" autoAdjust="0"/>
  </p:normalViewPr>
  <p:slideViewPr>
    <p:cSldViewPr snapToGrid="0" showGuides="1">
      <p:cViewPr varScale="1">
        <p:scale>
          <a:sx n="135" d="100"/>
          <a:sy n="135" d="100"/>
        </p:scale>
        <p:origin x="-8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88560" y="3539990"/>
            <a:ext cx="9011477" cy="323701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el 3"/>
          <p:cNvSpPr>
            <a:spLocks noGrp="1"/>
          </p:cNvSpPr>
          <p:nvPr>
            <p:ph type="title" hasCustomPrompt="1"/>
          </p:nvPr>
        </p:nvSpPr>
        <p:spPr>
          <a:xfrm>
            <a:off x="1155489" y="2231671"/>
            <a:ext cx="7618555" cy="1637317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18" name="Subtit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5489" y="3899456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en-GB" noProof="0" dirty="0" smtClean="0"/>
              <a:t>Subtitle Arial, 22 point</a:t>
            </a:r>
          </a:p>
        </p:txBody>
      </p:sp>
    </p:spTree>
    <p:extLst>
      <p:ext uri="{BB962C8B-B14F-4D97-AF65-F5344CB8AC3E}">
        <p14:creationId xmlns:p14="http://schemas.microsoft.com/office/powerpoint/2010/main" val="58017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171699"/>
            <a:ext cx="3565525" cy="3465514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lt"/>
              <a:buAutoNum type="arabicPeriod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200274"/>
            <a:ext cx="3565525" cy="3436939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17049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numerisch</a:t>
            </a:r>
            <a:endParaRPr lang="en-GB" noProof="0" dirty="0" smtClean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7450" y="966194"/>
            <a:ext cx="751840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400" baseline="0">
                <a:latin typeface="+mj-lt"/>
              </a:defRPr>
            </a:lvl1pPr>
          </a:lstStyle>
          <a:p>
            <a:pPr lvl="0"/>
            <a:r>
              <a:rPr lang="en-GB" noProof="0" dirty="0" smtClean="0"/>
              <a:t>Subtitle Arial normal, 24 point</a:t>
            </a:r>
            <a:endParaRPr lang="en-GB" noProof="0" dirty="0"/>
          </a:p>
        </p:txBody>
      </p:sp>
      <p:sp>
        <p:nvSpPr>
          <p:cNvPr id="21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17049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Geviertstrich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960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_typ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24000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Bild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53393" y="5767733"/>
            <a:ext cx="9037853" cy="1023496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 bwMode="auto">
          <a:xfrm>
            <a:off x="1237323" y="6340903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 userDrawn="1"/>
        </p:nvSpPr>
        <p:spPr bwMode="auto">
          <a:xfrm>
            <a:off x="1331102" y="625440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 userDrawn="1"/>
        </p:nvSpPr>
        <p:spPr bwMode="auto">
          <a:xfrm>
            <a:off x="1124042" y="632312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 userDrawn="1"/>
        </p:nvSpPr>
        <p:spPr bwMode="auto">
          <a:xfrm flipH="1">
            <a:off x="8274047" y="6412911"/>
            <a:ext cx="425451" cy="177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Rechteck 30"/>
          <p:cNvSpPr/>
          <p:nvPr userDrawn="1"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Rechteck 32"/>
          <p:cNvSpPr/>
          <p:nvPr userDrawn="1"/>
        </p:nvSpPr>
        <p:spPr>
          <a:xfrm>
            <a:off x="8196659" y="6343060"/>
            <a:ext cx="5375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de-CH" sz="900" smtClean="0">
                <a:latin typeface="Roboto Light"/>
                <a:cs typeface="Roboto Light"/>
              </a:rPr>
              <a:pPr algn="r"/>
              <a:t>‹#›</a:t>
            </a:fld>
            <a:endParaRPr lang="de-DE" sz="900" dirty="0">
              <a:latin typeface="Roboto Light"/>
              <a:cs typeface="Roboto Light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1290227" y="4068410"/>
            <a:ext cx="228401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err="1" smtClean="0"/>
              <a:t>MeteoSvizzera</a:t>
            </a:r>
            <a:endParaRPr lang="en-GB" sz="1600" noProof="0" dirty="0" smtClean="0"/>
          </a:p>
          <a:p>
            <a:r>
              <a:rPr lang="en-GB" sz="1600" noProof="0" dirty="0" smtClean="0"/>
              <a:t>Via </a:t>
            </a:r>
            <a:r>
              <a:rPr lang="en-GB" sz="1600" noProof="0" dirty="0" err="1" smtClean="0"/>
              <a:t>ai</a:t>
            </a:r>
            <a:r>
              <a:rPr lang="en-GB" sz="1600" noProof="0" dirty="0" smtClean="0"/>
              <a:t> Monti 146</a:t>
            </a:r>
          </a:p>
          <a:p>
            <a:r>
              <a:rPr lang="en-GB" sz="1600" noProof="0" dirty="0" smtClean="0"/>
              <a:t>CH-6605 Locarno-Monti</a:t>
            </a:r>
          </a:p>
          <a:p>
            <a:r>
              <a:rPr lang="en-GB" sz="1600" noProof="0" dirty="0" smtClean="0"/>
              <a:t>T +41 58 460 92 22</a:t>
            </a:r>
          </a:p>
          <a:p>
            <a:r>
              <a:rPr lang="en-GB" sz="1600" noProof="0" dirty="0" smtClean="0"/>
              <a:t>www.meteosvizzera.ch</a:t>
            </a:r>
            <a:endParaRPr lang="en-GB" sz="1600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4014378" y="4068410"/>
            <a:ext cx="20054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smtClean="0"/>
              <a:t>7bis, av. de la </a:t>
            </a:r>
            <a:r>
              <a:rPr lang="en-GB" sz="1600" noProof="0" dirty="0" err="1" smtClean="0"/>
              <a:t>Paix</a:t>
            </a:r>
            <a:endParaRPr lang="en-GB" sz="1600" noProof="0" dirty="0" smtClean="0"/>
          </a:p>
          <a:p>
            <a:r>
              <a:rPr lang="en-GB" sz="1600" noProof="0" dirty="0" smtClean="0"/>
              <a:t>CH-1211 Genève 2</a:t>
            </a:r>
          </a:p>
          <a:p>
            <a:r>
              <a:rPr lang="en-GB" sz="1600" noProof="0" dirty="0" smtClean="0"/>
              <a:t>T +41 58 460 98 88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23" name="Rechteck 22"/>
          <p:cNvSpPr/>
          <p:nvPr userDrawn="1"/>
        </p:nvSpPr>
        <p:spPr>
          <a:xfrm>
            <a:off x="6484528" y="4068410"/>
            <a:ext cx="210293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err="1" smtClean="0"/>
              <a:t>Chemin</a:t>
            </a:r>
            <a:r>
              <a:rPr lang="en-GB" sz="1600" noProof="0" dirty="0" smtClean="0"/>
              <a:t> de </a:t>
            </a:r>
            <a:r>
              <a:rPr lang="en-GB" sz="1600" noProof="0" dirty="0" err="1" smtClean="0"/>
              <a:t>l‘Aérologie</a:t>
            </a:r>
            <a:endParaRPr lang="en-GB" sz="1600" noProof="0" dirty="0" smtClean="0"/>
          </a:p>
          <a:p>
            <a:r>
              <a:rPr lang="en-GB" sz="1600" noProof="0" dirty="0" smtClean="0"/>
              <a:t>CH-1530 </a:t>
            </a:r>
            <a:r>
              <a:rPr lang="en-GB" sz="1600" noProof="0" dirty="0" err="1" smtClean="0"/>
              <a:t>Payerne</a:t>
            </a:r>
            <a:endParaRPr lang="en-GB" sz="1600" noProof="0" dirty="0" smtClean="0"/>
          </a:p>
          <a:p>
            <a:r>
              <a:rPr lang="en-GB" sz="1600" noProof="0" dirty="0" smtClean="0"/>
              <a:t>T +41 58 460 94 44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1277766" y="1922110"/>
            <a:ext cx="344129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b="1" noProof="0" dirty="0" smtClean="0"/>
              <a:t>MeteoSwiss</a:t>
            </a:r>
          </a:p>
          <a:p>
            <a:r>
              <a:rPr lang="en-GB" sz="1800" b="0" noProof="0" dirty="0" smtClean="0"/>
              <a:t>Operation </a:t>
            </a:r>
            <a:r>
              <a:rPr lang="en-GB" sz="1800" b="0" noProof="0" dirty="0" err="1" smtClean="0"/>
              <a:t>Center</a:t>
            </a:r>
            <a:r>
              <a:rPr lang="en-GB" sz="1800" b="0" noProof="0" dirty="0" smtClean="0"/>
              <a:t> 1 </a:t>
            </a:r>
          </a:p>
          <a:p>
            <a:r>
              <a:rPr lang="en-GB" sz="1800" b="0" noProof="0" dirty="0" smtClean="0"/>
              <a:t>CH-8058 Zurich-Airport </a:t>
            </a:r>
          </a:p>
          <a:p>
            <a:r>
              <a:rPr lang="en-GB" sz="1800" b="0" noProof="0" dirty="0" smtClean="0"/>
              <a:t>T +41 58 460 91 11 www.meteoswiss.ch</a:t>
            </a:r>
            <a:endParaRPr lang="en-GB" sz="1800" b="0" noProof="0" dirty="0"/>
          </a:p>
        </p:txBody>
      </p:sp>
      <p:pic>
        <p:nvPicPr>
          <p:cNvPr id="25" name="Bild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  <p:sp>
        <p:nvSpPr>
          <p:cNvPr id="18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32" name="Picture 41" descr="Bund_e_100%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4" descr="Wapp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9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_typ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83290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211789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baseline="0" dirty="0"/>
            </a:lvl1pPr>
          </a:lstStyle>
          <a:p>
            <a:pPr lvl="0"/>
            <a:r>
              <a:rPr lang="en-GB" noProof="0" dirty="0" err="1" smtClean="0"/>
              <a:t>Titel</a:t>
            </a:r>
            <a:r>
              <a:rPr lang="en-GB" noProof="0" dirty="0" smtClean="0"/>
              <a:t> der </a:t>
            </a:r>
            <a:r>
              <a:rPr lang="en-GB" noProof="0" dirty="0" err="1" smtClean="0"/>
              <a:t>Präsentation</a:t>
            </a:r>
            <a:endParaRPr lang="en-GB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en-GB" noProof="0" dirty="0" smtClean="0"/>
              <a:t>Datum der </a:t>
            </a:r>
            <a:r>
              <a:rPr lang="en-GB" noProof="0" dirty="0" err="1" smtClean="0"/>
              <a:t>Präsentation</a:t>
            </a:r>
            <a:endParaRPr lang="en-GB" noProof="0" dirty="0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2000" y="38880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9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591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kta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rgbClr val="B4A8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5179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kta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Traktanden</a:t>
            </a:r>
            <a:endParaRPr lang="en-GB" noProof="0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1628775"/>
            <a:ext cx="7472363" cy="4008438"/>
          </a:xfrm>
          <a:prstGeom prst="rect">
            <a:avLst/>
          </a:prstGeom>
          <a:noFill/>
          <a:ln/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r>
              <a:rPr lang="en-GB" noProof="0" dirty="0" err="1" smtClean="0"/>
              <a:t>Beispieltraktandum</a:t>
            </a:r>
            <a:endParaRPr lang="en-GB" noProof="0" dirty="0" smtClean="0"/>
          </a:p>
          <a:p>
            <a:r>
              <a:rPr lang="en-GB" noProof="0" dirty="0" err="1" smtClean="0"/>
              <a:t>Ein</a:t>
            </a:r>
            <a:r>
              <a:rPr lang="en-GB" noProof="0" dirty="0" smtClean="0"/>
              <a:t> </a:t>
            </a:r>
            <a:r>
              <a:rPr lang="en-GB" noProof="0" dirty="0" err="1" smtClean="0"/>
              <a:t>weiteres</a:t>
            </a:r>
            <a:r>
              <a:rPr lang="en-GB" noProof="0" dirty="0" smtClean="0"/>
              <a:t> </a:t>
            </a:r>
            <a:r>
              <a:rPr lang="en-GB" noProof="0" dirty="0" err="1" smtClean="0"/>
              <a:t>Thema</a:t>
            </a:r>
            <a:endParaRPr lang="en-GB" noProof="0" dirty="0" smtClean="0"/>
          </a:p>
          <a:p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behandelnde</a:t>
            </a:r>
            <a:r>
              <a:rPr lang="en-GB" noProof="0" dirty="0" smtClean="0"/>
              <a:t> </a:t>
            </a:r>
            <a:r>
              <a:rPr lang="en-GB" noProof="0" dirty="0" err="1" smtClean="0"/>
              <a:t>Anträge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Eingabe</a:t>
            </a:r>
            <a:r>
              <a:rPr lang="en-GB" noProof="0" dirty="0" smtClean="0"/>
              <a:t> 1</a:t>
            </a:r>
          </a:p>
          <a:p>
            <a:pPr lvl="1"/>
            <a:r>
              <a:rPr lang="en-GB" noProof="0" dirty="0" err="1" smtClean="0"/>
              <a:t>Eingabe</a:t>
            </a:r>
            <a:r>
              <a:rPr lang="en-GB" noProof="0" dirty="0" smtClean="0"/>
              <a:t> 2</a:t>
            </a:r>
          </a:p>
          <a:p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verabschiedende</a:t>
            </a:r>
            <a:r>
              <a:rPr lang="en-GB" noProof="0" dirty="0" smtClean="0"/>
              <a:t> </a:t>
            </a:r>
            <a:r>
              <a:rPr lang="en-GB" noProof="0" dirty="0" err="1" smtClean="0"/>
              <a:t>Anträge</a:t>
            </a:r>
            <a:endParaRPr lang="en-GB" noProof="0" dirty="0" smtClean="0"/>
          </a:p>
          <a:p>
            <a:r>
              <a:rPr lang="en-GB" noProof="0" dirty="0" smtClean="0"/>
              <a:t>Pause</a:t>
            </a:r>
          </a:p>
          <a:p>
            <a:r>
              <a:rPr lang="en-GB" noProof="0" dirty="0" err="1" smtClean="0"/>
              <a:t>Varia</a:t>
            </a:r>
            <a:r>
              <a:rPr lang="en-GB" noProof="0" dirty="0" smtClean="0"/>
              <a:t> (</a:t>
            </a:r>
            <a:r>
              <a:rPr lang="en-GB" noProof="0" dirty="0" err="1" smtClean="0"/>
              <a:t>nur</a:t>
            </a:r>
            <a:r>
              <a:rPr lang="en-GB" noProof="0" dirty="0" smtClean="0"/>
              <a:t> </a:t>
            </a:r>
            <a:r>
              <a:rPr lang="en-GB" noProof="0" dirty="0" err="1" smtClean="0"/>
              <a:t>wenn</a:t>
            </a:r>
            <a:r>
              <a:rPr lang="en-GB" noProof="0" dirty="0" smtClean="0"/>
              <a:t> </a:t>
            </a:r>
            <a:r>
              <a:rPr lang="en-GB" noProof="0" dirty="0" err="1" smtClean="0"/>
              <a:t>noch</a:t>
            </a:r>
            <a:r>
              <a:rPr lang="en-GB" noProof="0" dirty="0" smtClean="0"/>
              <a:t> </a:t>
            </a:r>
            <a:r>
              <a:rPr lang="en-GB" noProof="0" dirty="0" err="1" smtClean="0"/>
              <a:t>genügend</a:t>
            </a:r>
            <a:r>
              <a:rPr lang="en-GB" noProof="0" dirty="0" smtClean="0"/>
              <a:t> </a:t>
            </a:r>
            <a:r>
              <a:rPr lang="en-GB" noProof="0" dirty="0" err="1" smtClean="0"/>
              <a:t>Zeit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377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04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1285875" y="1520789"/>
            <a:ext cx="5014317" cy="334837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1285874" y="4983559"/>
            <a:ext cx="5014317" cy="41549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de-DE" sz="2100" kern="1200" dirty="0" smtClean="0">
                <a:latin typeface="Arial" charset="0"/>
              </a:defRPr>
            </a:lvl1pPr>
            <a:lvl2pPr>
              <a:defRPr lang="de-DE" kern="1200" dirty="0" smtClean="0">
                <a:latin typeface="Arial" charset="0"/>
                <a:ea typeface="+mn-ea"/>
                <a:cs typeface="+mn-cs"/>
              </a:defRPr>
            </a:lvl2pPr>
            <a:lvl3pPr>
              <a:defRPr lang="de-DE" kern="1200" dirty="0" smtClean="0">
                <a:latin typeface="Arial" charset="0"/>
                <a:ea typeface="+mn-ea"/>
                <a:cs typeface="+mn-cs"/>
              </a:defRPr>
            </a:lvl3pPr>
            <a:lvl4pPr>
              <a:defRPr lang="de-DE" kern="1200" dirty="0" smtClean="0">
                <a:latin typeface="Arial" charset="0"/>
                <a:ea typeface="+mn-ea"/>
                <a:cs typeface="+mn-cs"/>
              </a:defRPr>
            </a:lvl4pPr>
            <a:lvl5pPr>
              <a:defRPr lang="de-DE" kern="1200" dirty="0"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302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9809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buClr>
                <a:schemeClr val="tx1"/>
              </a:buCl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592796"/>
            <a:ext cx="3660775" cy="4319054"/>
          </a:xfrm>
          <a:prstGeom prst="rect">
            <a:avLst/>
          </a:prstGeom>
        </p:spPr>
        <p:txBody>
          <a:bodyPr/>
          <a:lstStyle>
            <a:lvl1pPr>
              <a:buClrTx/>
              <a:defRPr sz="2100"/>
            </a:lvl1pPr>
            <a:lvl2pPr>
              <a:buClrTx/>
              <a:defRPr sz="2100"/>
            </a:lvl2pPr>
            <a:lvl3pPr>
              <a:buClrTx/>
              <a:defRPr sz="2100"/>
            </a:lvl3pPr>
            <a:lvl4pPr>
              <a:buClrTx/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7685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7896" y="16272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00" y="2430040"/>
            <a:ext cx="3203992" cy="355524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4680012" y="16288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1"/>
          </p:nvPr>
        </p:nvSpPr>
        <p:spPr>
          <a:xfrm>
            <a:off x="4680012" y="2420888"/>
            <a:ext cx="3203992" cy="355524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7292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6988" y="1628800"/>
            <a:ext cx="3660775" cy="198022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6988" y="3789040"/>
            <a:ext cx="3660775" cy="212281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7987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80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411025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171699"/>
            <a:ext cx="3565525" cy="3465514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lt"/>
              <a:buAutoNum type="arabicPeriod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200274"/>
            <a:ext cx="3565525" cy="3436939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17049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numerisch</a:t>
            </a:r>
            <a:endParaRPr lang="en-GB" noProof="0" dirty="0" smtClean="0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7450" y="966194"/>
            <a:ext cx="751840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400" baseline="0">
                <a:latin typeface="+mj-lt"/>
              </a:defRPr>
            </a:lvl1pPr>
          </a:lstStyle>
          <a:p>
            <a:pPr lvl="0"/>
            <a:r>
              <a:rPr lang="en-GB" noProof="0" dirty="0" smtClean="0"/>
              <a:t>Subtitle Arial normal, 24 point</a:t>
            </a:r>
            <a:endParaRPr lang="en-GB" noProof="0" dirty="0"/>
          </a:p>
        </p:txBody>
      </p:sp>
      <p:sp>
        <p:nvSpPr>
          <p:cNvPr id="16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17049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Geviertstrich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8356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269025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1290227" y="4068410"/>
            <a:ext cx="228401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err="1" smtClean="0"/>
              <a:t>MeteoSvizzera</a:t>
            </a:r>
            <a:endParaRPr lang="en-GB" sz="1600" noProof="0" dirty="0" smtClean="0"/>
          </a:p>
          <a:p>
            <a:r>
              <a:rPr lang="en-GB" sz="1600" noProof="0" dirty="0" smtClean="0"/>
              <a:t>Via </a:t>
            </a:r>
            <a:r>
              <a:rPr lang="en-GB" sz="1600" noProof="0" dirty="0" err="1" smtClean="0"/>
              <a:t>ai</a:t>
            </a:r>
            <a:r>
              <a:rPr lang="en-GB" sz="1600" noProof="0" dirty="0" smtClean="0"/>
              <a:t> Monti 146</a:t>
            </a:r>
          </a:p>
          <a:p>
            <a:r>
              <a:rPr lang="en-GB" sz="1600" noProof="0" dirty="0" smtClean="0"/>
              <a:t>CH-6605 Locarno-Monti</a:t>
            </a:r>
          </a:p>
          <a:p>
            <a:r>
              <a:rPr lang="en-GB" sz="1600" noProof="0" dirty="0" smtClean="0"/>
              <a:t>T +41 58 460 92 22</a:t>
            </a:r>
          </a:p>
          <a:p>
            <a:r>
              <a:rPr lang="en-GB" sz="1600" noProof="0" dirty="0" smtClean="0"/>
              <a:t>www.meteosvizzera.ch</a:t>
            </a:r>
            <a:endParaRPr lang="en-GB" sz="1600" noProof="0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4014378" y="4068410"/>
            <a:ext cx="20054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smtClean="0"/>
              <a:t>7bis, av. de la </a:t>
            </a:r>
            <a:r>
              <a:rPr lang="en-GB" sz="1600" noProof="0" dirty="0" err="1" smtClean="0"/>
              <a:t>Paix</a:t>
            </a:r>
            <a:endParaRPr lang="en-GB" sz="1600" noProof="0" dirty="0" smtClean="0"/>
          </a:p>
          <a:p>
            <a:r>
              <a:rPr lang="en-GB" sz="1600" noProof="0" dirty="0" smtClean="0"/>
              <a:t>CH-1211 Genève 2</a:t>
            </a:r>
          </a:p>
          <a:p>
            <a:r>
              <a:rPr lang="en-GB" sz="1600" noProof="0" dirty="0" smtClean="0"/>
              <a:t>T +41 58 460 98 88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6484528" y="4068410"/>
            <a:ext cx="210293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err="1" smtClean="0"/>
              <a:t>Chemin</a:t>
            </a:r>
            <a:r>
              <a:rPr lang="en-GB" sz="1600" noProof="0" dirty="0" smtClean="0"/>
              <a:t> de </a:t>
            </a:r>
            <a:r>
              <a:rPr lang="en-GB" sz="1600" noProof="0" dirty="0" err="1" smtClean="0"/>
              <a:t>l‘Aérologie</a:t>
            </a:r>
            <a:endParaRPr lang="en-GB" sz="1600" noProof="0" dirty="0" smtClean="0"/>
          </a:p>
          <a:p>
            <a:r>
              <a:rPr lang="en-GB" sz="1600" noProof="0" dirty="0" smtClean="0"/>
              <a:t>CH-1530 </a:t>
            </a:r>
            <a:r>
              <a:rPr lang="en-GB" sz="1600" noProof="0" dirty="0" err="1" smtClean="0"/>
              <a:t>Payerne</a:t>
            </a:r>
            <a:endParaRPr lang="en-GB" sz="1600" noProof="0" dirty="0" smtClean="0"/>
          </a:p>
          <a:p>
            <a:r>
              <a:rPr lang="en-GB" sz="1600" noProof="0" dirty="0" smtClean="0"/>
              <a:t>T +41 58 460 94 44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1277766" y="1922110"/>
            <a:ext cx="344129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b="1" noProof="0" dirty="0" smtClean="0"/>
              <a:t>MeteoSwiss</a:t>
            </a:r>
          </a:p>
          <a:p>
            <a:r>
              <a:rPr lang="en-GB" sz="1800" b="0" noProof="0" dirty="0" smtClean="0"/>
              <a:t>Operation </a:t>
            </a:r>
            <a:r>
              <a:rPr lang="en-GB" sz="1800" b="0" noProof="0" dirty="0" err="1" smtClean="0"/>
              <a:t>Center</a:t>
            </a:r>
            <a:r>
              <a:rPr lang="en-GB" sz="1800" b="0" noProof="0" dirty="0" smtClean="0"/>
              <a:t> 1 </a:t>
            </a:r>
          </a:p>
          <a:p>
            <a:r>
              <a:rPr lang="en-GB" sz="1800" b="0" noProof="0" dirty="0" smtClean="0"/>
              <a:t>CH-8058 Zurich-Airport </a:t>
            </a:r>
          </a:p>
          <a:p>
            <a:r>
              <a:rPr lang="en-GB" sz="1800" b="0" noProof="0" dirty="0" smtClean="0"/>
              <a:t>T +41 58 460 91 11 www.meteoswiss.ch</a:t>
            </a:r>
            <a:endParaRPr lang="en-GB" sz="1800" b="0" noProof="0" dirty="0"/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9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828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88560" y="3539990"/>
            <a:ext cx="9011477" cy="323701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1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itel 3"/>
          <p:cNvSpPr>
            <a:spLocks noGrp="1"/>
          </p:cNvSpPr>
          <p:nvPr>
            <p:ph type="title" hasCustomPrompt="1"/>
          </p:nvPr>
        </p:nvSpPr>
        <p:spPr>
          <a:xfrm>
            <a:off x="1155489" y="2231671"/>
            <a:ext cx="7618555" cy="1637317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5489" y="3899456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en-GB" noProof="0" dirty="0" smtClean="0"/>
              <a:t>Subtitle Arial, 22 point</a:t>
            </a:r>
          </a:p>
        </p:txBody>
      </p:sp>
    </p:spTree>
    <p:extLst>
      <p:ext uri="{BB962C8B-B14F-4D97-AF65-F5344CB8AC3E}">
        <p14:creationId xmlns:p14="http://schemas.microsoft.com/office/powerpoint/2010/main" val="35439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0590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9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394815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w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53393" y="5767733"/>
            <a:ext cx="9037853" cy="1023496"/>
          </a:xfrm>
          <a:prstGeom prst="rect">
            <a:avLst/>
          </a:prstGeom>
        </p:spPr>
      </p:pic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  <p:sp>
        <p:nvSpPr>
          <p:cNvPr id="16" name="Rechteck 15"/>
          <p:cNvSpPr/>
          <p:nvPr/>
        </p:nvSpPr>
        <p:spPr bwMode="auto">
          <a:xfrm>
            <a:off x="1237323" y="6340903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331102" y="625440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124042" y="632312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 flipH="1">
            <a:off x="8274047" y="6412911"/>
            <a:ext cx="425451" cy="177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659141" y="6343060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en-GB" sz="900" noProof="0" smtClean="0">
                <a:latin typeface="Roboto Light"/>
                <a:cs typeface="Roboto Light"/>
              </a:rPr>
              <a:pPr algn="r"/>
              <a:t>‹#›</a:t>
            </a:fld>
            <a:endParaRPr lang="en-GB" sz="900" noProof="0" dirty="0">
              <a:latin typeface="Roboto Light"/>
              <a:cs typeface="Roboto Light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409142" y="6337714"/>
            <a:ext cx="2603077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© place, date	author</a:t>
            </a:r>
          </a:p>
        </p:txBody>
      </p:sp>
      <p:pic>
        <p:nvPicPr>
          <p:cNvPr id="21" name="Bild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1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28" r:id="rId3"/>
    <p:sldLayoutId id="2147483725" r:id="rId4"/>
    <p:sldLayoutId id="2147483742" r:id="rId5"/>
    <p:sldLayoutId id="214748374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  <p:sp>
        <p:nvSpPr>
          <p:cNvPr id="11" name="Rechteck 10"/>
          <p:cNvSpPr/>
          <p:nvPr/>
        </p:nvSpPr>
        <p:spPr bwMode="auto">
          <a:xfrm flipH="1">
            <a:off x="8274048" y="6429375"/>
            <a:ext cx="425451" cy="82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659141" y="6327820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en-GB" sz="900" noProof="0" smtClean="0">
                <a:latin typeface="Roboto Light"/>
                <a:cs typeface="Roboto Light"/>
              </a:rPr>
              <a:pPr algn="r"/>
              <a:t>‹#›</a:t>
            </a:fld>
            <a:endParaRPr lang="en-GB" sz="900" noProof="0" dirty="0">
              <a:latin typeface="Roboto Light"/>
              <a:cs typeface="Roboto Light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5207194" y="6337714"/>
            <a:ext cx="2805025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© Saint Petersburg, 3</a:t>
            </a:r>
            <a:r>
              <a:rPr lang="en-GB" sz="900" baseline="0" noProof="0" dirty="0" smtClean="0">
                <a:latin typeface="Roboto Light"/>
                <a:cs typeface="Roboto Light"/>
              </a:rPr>
              <a:t> Sep 2018</a:t>
            </a:r>
            <a:r>
              <a:rPr lang="en-GB" sz="900" noProof="0" dirty="0" smtClean="0">
                <a:latin typeface="Roboto Light"/>
                <a:cs typeface="Roboto Light"/>
              </a:rPr>
              <a:t>	Pirmin Kaufmann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1143070" y="632312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1228550" y="623731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5" name="Bild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61" r:id="rId7"/>
    <p:sldLayoutId id="214748376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4" descr="Wapp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8700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3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en-GB" sz="900" noProof="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en-GB" sz="900" noProof="0" dirty="0" smtClean="0"/>
              <a:t> </a:t>
            </a: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1296000" y="6165000"/>
            <a:ext cx="7232650" cy="404813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900" b="1" noProof="0" dirty="0" smtClean="0"/>
              <a:t>Title</a:t>
            </a:r>
            <a:r>
              <a:rPr lang="en-GB" sz="900" b="1" baseline="0" noProof="0" dirty="0" smtClean="0"/>
              <a:t> of Prese</a:t>
            </a:r>
            <a:r>
              <a:rPr lang="en-GB" sz="900" b="1" noProof="0" dirty="0" smtClean="0"/>
              <a:t>ntation</a:t>
            </a:r>
            <a:r>
              <a:rPr lang="en-GB" sz="900" noProof="0" dirty="0" smtClean="0"/>
              <a:t> | Subtitle</a:t>
            </a:r>
            <a:br>
              <a:rPr lang="en-GB" sz="900" noProof="0" dirty="0" smtClean="0"/>
            </a:br>
            <a:r>
              <a:rPr lang="en-GB" sz="900" noProof="0" dirty="0" smtClean="0"/>
              <a:t>Author</a:t>
            </a:r>
            <a:endParaRPr lang="en-GB" sz="900" b="1" noProof="0" dirty="0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833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</p:spTree>
    <p:extLst>
      <p:ext uri="{BB962C8B-B14F-4D97-AF65-F5344CB8AC3E}">
        <p14:creationId xmlns:p14="http://schemas.microsoft.com/office/powerpoint/2010/main" val="15216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Some Verification Highlights </a:t>
            </a:r>
            <a:r>
              <a:rPr lang="en-US" sz="3600" dirty="0"/>
              <a:t>and </a:t>
            </a:r>
            <a:r>
              <a:rPr lang="en-US" sz="3600" dirty="0" smtClean="0"/>
              <a:t>Issues </a:t>
            </a:r>
            <a:r>
              <a:rPr lang="en-US" sz="3600" dirty="0"/>
              <a:t>in </a:t>
            </a:r>
            <a:r>
              <a:rPr lang="en-US" sz="3600" dirty="0" smtClean="0"/>
              <a:t>Precipitation Verification</a:t>
            </a:r>
            <a:endParaRPr lang="en-GB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5489" y="3899456"/>
            <a:ext cx="6857764" cy="857028"/>
          </a:xfrm>
        </p:spPr>
        <p:txBody>
          <a:bodyPr/>
          <a:lstStyle/>
          <a:p>
            <a:r>
              <a:rPr lang="en-GB" dirty="0"/>
              <a:t>Saint Petersburg, 3 September 2018</a:t>
            </a:r>
          </a:p>
          <a:p>
            <a:r>
              <a:rPr lang="en-GB" dirty="0" smtClean="0"/>
              <a:t>Pirmin </a:t>
            </a:r>
            <a:r>
              <a:rPr lang="en-GB" dirty="0"/>
              <a:t>Kaufmann, </a:t>
            </a:r>
            <a:r>
              <a:rPr lang="en-GB" dirty="0" smtClean="0"/>
              <a:t>MeteoSwiss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250" y="2877475"/>
            <a:ext cx="7516008" cy="1323050"/>
          </a:xfrm>
        </p:spPr>
        <p:txBody>
          <a:bodyPr/>
          <a:lstStyle/>
          <a:p>
            <a:pPr algn="ctr"/>
            <a:r>
              <a:rPr lang="en-US" dirty="0" smtClean="0"/>
              <a:t>Deterministic Value from Ensemble Prediction: Median for 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For meteorologists, the “intuitive” way is to first de-accumulate the precipitation and then calculate the median </a:t>
            </a:r>
            <a:r>
              <a:rPr lang="en-GB" dirty="0" smtClean="0">
                <a:sym typeface="Wingdings" panose="05000000000000000000" pitchFamily="2" charset="2"/>
              </a:rPr>
              <a:t> “</a:t>
            </a:r>
            <a:r>
              <a:rPr lang="en-GB" b="1" dirty="0" smtClean="0">
                <a:sym typeface="Wingdings" panose="05000000000000000000" pitchFamily="2" charset="2"/>
              </a:rPr>
              <a:t>meteorological</a:t>
            </a:r>
            <a:r>
              <a:rPr lang="en-GB" dirty="0" smtClean="0">
                <a:sym typeface="Wingdings" panose="05000000000000000000" pitchFamily="2" charset="2"/>
              </a:rPr>
              <a:t>” median of </a:t>
            </a:r>
            <a:r>
              <a:rPr lang="en-GB" dirty="0" smtClean="0">
                <a:sym typeface="Wingdings" panose="05000000000000000000" pitchFamily="2" charset="2"/>
              </a:rPr>
              <a:t>1h/3h/6h/12h-sums</a:t>
            </a:r>
            <a:r>
              <a:rPr lang="en-GB" dirty="0" smtClean="0"/>
              <a:t>.</a:t>
            </a:r>
          </a:p>
          <a:p>
            <a:r>
              <a:rPr lang="en-GB" dirty="0" smtClean="0"/>
              <a:t>For hydrologists, the cumulative precipitation is much more important that the rate. Thus the median is calculated from the accumulated precipitation since model initialization as in </a:t>
            </a:r>
            <a:r>
              <a:rPr lang="en-GB" dirty="0"/>
              <a:t>the model </a:t>
            </a:r>
            <a:r>
              <a:rPr lang="en-GB" dirty="0" smtClean="0"/>
              <a:t>output and de-accumulated only after determining the median values </a:t>
            </a:r>
            <a:r>
              <a:rPr lang="en-GB" dirty="0" smtClean="0">
                <a:sym typeface="Wingdings" panose="05000000000000000000" pitchFamily="2" charset="2"/>
              </a:rPr>
              <a:t> “</a:t>
            </a:r>
            <a:r>
              <a:rPr lang="en-GB" b="1" dirty="0" smtClean="0">
                <a:sym typeface="Wingdings" panose="05000000000000000000" pitchFamily="2" charset="2"/>
              </a:rPr>
              <a:t>hydrological</a:t>
            </a:r>
            <a:r>
              <a:rPr lang="en-GB" dirty="0" smtClean="0">
                <a:sym typeface="Wingdings" panose="05000000000000000000" pitchFamily="2" charset="2"/>
              </a:rPr>
              <a:t>” median </a:t>
            </a:r>
            <a:r>
              <a:rPr lang="en-GB" smtClean="0">
                <a:sym typeface="Wingdings" panose="05000000000000000000" pitchFamily="2" charset="2"/>
              </a:rPr>
              <a:t>of </a:t>
            </a:r>
            <a:r>
              <a:rPr lang="en-GB" smtClean="0">
                <a:sym typeface="Wingdings" panose="05000000000000000000" pitchFamily="2" charset="2"/>
              </a:rPr>
              <a:t>sum </a:t>
            </a:r>
            <a:r>
              <a:rPr lang="en-GB" dirty="0" smtClean="0">
                <a:sym typeface="Wingdings" panose="05000000000000000000" pitchFamily="2" charset="2"/>
              </a:rPr>
              <a:t>since </a:t>
            </a:r>
            <a:r>
              <a:rPr lang="en-GB" dirty="0" smtClean="0">
                <a:sym typeface="Wingdings" panose="05000000000000000000" pitchFamily="2" charset="2"/>
              </a:rPr>
              <a:t>start </a:t>
            </a:r>
            <a:r>
              <a:rPr lang="en-GB" smtClean="0">
                <a:sym typeface="Wingdings" panose="05000000000000000000" pitchFamily="2" charset="2"/>
              </a:rPr>
              <a:t>of model</a:t>
            </a:r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93800" y="239049"/>
            <a:ext cx="7516008" cy="1046825"/>
          </a:xfrm>
        </p:spPr>
        <p:txBody>
          <a:bodyPr/>
          <a:lstStyle/>
          <a:p>
            <a:r>
              <a:rPr lang="en-GB" dirty="0" smtClean="0"/>
              <a:t>The two flavours of the precipitation median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6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ntranet.meteoswiss.ch/modelle/Verification/Operational/Seasonal/2017s2/Station-based/C-E_CTR@ch/total_scoresALL_TOT_PREC100.gif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-2631" b="50000"/>
          <a:stretch/>
        </p:blipFill>
        <p:spPr bwMode="auto">
          <a:xfrm>
            <a:off x="1019905" y="2785345"/>
            <a:ext cx="4331321" cy="34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ntranet.meteoswiss.ch/modelle/Verification/Experimental/Seasonal/2017s2_median/Station-based/C-E_MED@ch/total_scoresALL_TOT_PREC100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" r="-2631" b="50000"/>
          <a:stretch/>
        </p:blipFill>
        <p:spPr bwMode="auto">
          <a:xfrm>
            <a:off x="1019905" y="2790386"/>
            <a:ext cx="4331321" cy="342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ntranet.meteoswiss.ch/modelle/Verification/Operational/Seasonal/2017s2/Station-based/C-E_MED@ch/total_scoresALL_TOT_PREC100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-2631" b="50000"/>
          <a:stretch/>
        </p:blipFill>
        <p:spPr bwMode="auto">
          <a:xfrm>
            <a:off x="1019905" y="2790381"/>
            <a:ext cx="433132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1205327" y="1568548"/>
            <a:ext cx="5645639" cy="1301261"/>
          </a:xfrm>
        </p:spPr>
        <p:txBody>
          <a:bodyPr/>
          <a:lstStyle/>
          <a:p>
            <a:r>
              <a:rPr lang="en-US" b="1" dirty="0" smtClean="0"/>
              <a:t>Dry bias </a:t>
            </a:r>
            <a:r>
              <a:rPr lang="en-US" dirty="0" smtClean="0"/>
              <a:t>of </a:t>
            </a:r>
            <a:r>
              <a:rPr lang="en-US" dirty="0"/>
              <a:t>“</a:t>
            </a:r>
            <a:r>
              <a:rPr lang="en-US" b="1" dirty="0"/>
              <a:t>meteorological</a:t>
            </a:r>
            <a:r>
              <a:rPr lang="en-US" dirty="0"/>
              <a:t>” </a:t>
            </a:r>
            <a:r>
              <a:rPr lang="en-US" dirty="0" smtClean="0"/>
              <a:t>median, </a:t>
            </a:r>
            <a:r>
              <a:rPr lang="en-US" b="1" dirty="0" smtClean="0"/>
              <a:t>increases strongly with lead time</a:t>
            </a:r>
          </a:p>
          <a:p>
            <a:r>
              <a:rPr lang="en-US" dirty="0" smtClean="0"/>
              <a:t>Similar results for 12h-precip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187450" y="966194"/>
            <a:ext cx="6008175" cy="450353"/>
          </a:xfrm>
        </p:spPr>
        <p:txBody>
          <a:bodyPr/>
          <a:lstStyle/>
          <a:p>
            <a:r>
              <a:rPr lang="en-US" dirty="0" smtClean="0"/>
              <a:t>Mean </a:t>
            </a:r>
            <a:r>
              <a:rPr lang="en-US" dirty="0" err="1" smtClean="0"/>
              <a:t>Obs</a:t>
            </a:r>
            <a:r>
              <a:rPr lang="en-US" dirty="0" smtClean="0"/>
              <a:t>, Mean Model over Switzerland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2017, 1h-Precip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69671" y="4499811"/>
            <a:ext cx="31406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Control run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“Hydrological” median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“Meteorological”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median </a:t>
            </a:r>
          </a:p>
        </p:txBody>
      </p:sp>
      <p:sp>
        <p:nvSpPr>
          <p:cNvPr id="15" name="Pentagon 14"/>
          <p:cNvSpPr/>
          <p:nvPr/>
        </p:nvSpPr>
        <p:spPr bwMode="auto">
          <a:xfrm>
            <a:off x="585682" y="4882547"/>
            <a:ext cx="868446" cy="484632"/>
          </a:xfrm>
          <a:prstGeom prst="homePlat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perfect value</a:t>
            </a:r>
          </a:p>
        </p:txBody>
      </p:sp>
    </p:spTree>
    <p:extLst>
      <p:ext uri="{BB962C8B-B14F-4D97-AF65-F5344CB8AC3E}">
        <p14:creationId xmlns:p14="http://schemas.microsoft.com/office/powerpoint/2010/main" val="27469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1272844" y="1568548"/>
            <a:ext cx="7610904" cy="1301261"/>
          </a:xfrm>
        </p:spPr>
        <p:txBody>
          <a:bodyPr/>
          <a:lstStyle/>
          <a:p>
            <a:r>
              <a:rPr lang="en-US" sz="2000" b="1" dirty="0" smtClean="0"/>
              <a:t>Dry</a:t>
            </a:r>
            <a:r>
              <a:rPr lang="en-US" sz="2000" dirty="0" smtClean="0"/>
              <a:t> </a:t>
            </a:r>
            <a:r>
              <a:rPr lang="en-US" sz="2000" b="1" dirty="0" smtClean="0"/>
              <a:t>bias</a:t>
            </a:r>
            <a:r>
              <a:rPr lang="en-US" sz="2000" dirty="0" smtClean="0"/>
              <a:t> of </a:t>
            </a:r>
            <a:r>
              <a:rPr lang="en-US" sz="2000" dirty="0"/>
              <a:t>“</a:t>
            </a:r>
            <a:r>
              <a:rPr lang="en-US" sz="2000" b="1" dirty="0"/>
              <a:t>meteorological</a:t>
            </a:r>
            <a:r>
              <a:rPr lang="en-US" sz="2000" dirty="0"/>
              <a:t>” median </a:t>
            </a:r>
            <a:r>
              <a:rPr lang="en-US" sz="2000" dirty="0" smtClean="0"/>
              <a:t>increases with lead time</a:t>
            </a:r>
          </a:p>
          <a:p>
            <a:r>
              <a:rPr lang="en-US" sz="2000" b="1" dirty="0" smtClean="0"/>
              <a:t>Wet</a:t>
            </a:r>
            <a:r>
              <a:rPr lang="en-US" sz="2000" dirty="0" smtClean="0"/>
              <a:t> </a:t>
            </a:r>
            <a:r>
              <a:rPr lang="en-US" sz="2000" b="1" dirty="0" smtClean="0"/>
              <a:t>bias</a:t>
            </a:r>
            <a:r>
              <a:rPr lang="en-US" sz="2000" dirty="0" smtClean="0"/>
              <a:t> of “</a:t>
            </a:r>
            <a:r>
              <a:rPr lang="en-US" sz="2000" b="1" dirty="0" smtClean="0"/>
              <a:t>hydrological</a:t>
            </a:r>
            <a:r>
              <a:rPr lang="en-US" sz="2000" dirty="0" smtClean="0"/>
              <a:t>” median increases with lead time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187449" y="966194"/>
            <a:ext cx="6794501" cy="450353"/>
          </a:xfrm>
        </p:spPr>
        <p:txBody>
          <a:bodyPr/>
          <a:lstStyle/>
          <a:p>
            <a:r>
              <a:rPr lang="en-US" b="1" dirty="0" smtClean="0"/>
              <a:t>Frequency</a:t>
            </a:r>
            <a:r>
              <a:rPr lang="en-US" dirty="0" smtClean="0"/>
              <a:t> </a:t>
            </a:r>
            <a:r>
              <a:rPr lang="en-US" b="1" dirty="0" smtClean="0"/>
              <a:t>Bias</a:t>
            </a:r>
            <a:r>
              <a:rPr lang="en-US" dirty="0" smtClean="0"/>
              <a:t> </a:t>
            </a:r>
            <a:r>
              <a:rPr lang="en-US" b="1" dirty="0" smtClean="0"/>
              <a:t>0.1 mm/h </a:t>
            </a:r>
            <a:r>
              <a:rPr lang="en-US" dirty="0" smtClean="0"/>
              <a:t>(precipitation yes/no)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2017, 1h-Precip</a:t>
            </a:r>
            <a:endParaRPr lang="en-US" dirty="0"/>
          </a:p>
        </p:txBody>
      </p:sp>
      <p:pic>
        <p:nvPicPr>
          <p:cNvPr id="7170" name="Picture 2" descr="http://intranet.meteoswiss.ch/modelle/Verification/Operational/Seasonal/2017s2/Station-based/C-E_CTR@ch/total_scoresALL_TOT_PREC102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7" b="49606"/>
          <a:stretch/>
        </p:blipFill>
        <p:spPr bwMode="auto">
          <a:xfrm>
            <a:off x="485332" y="2763938"/>
            <a:ext cx="4319964" cy="34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ntranet.meteoswiss.ch/modelle/Verification/Experimental/Seasonal/2017s2_median/Station-based/C-E_MED@ch/total_scoresALL_TOT_PREC102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7" b="49606"/>
          <a:stretch/>
        </p:blipFill>
        <p:spPr bwMode="auto">
          <a:xfrm>
            <a:off x="485332" y="2763938"/>
            <a:ext cx="4319964" cy="34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ntranet.meteoswiss.ch/modelle/Verification/Operational/Seasonal/2017s2/Station-based/C-E_MED@ch/total_scoresALL_TOT_PREC102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7" b="49606"/>
          <a:stretch/>
        </p:blipFill>
        <p:spPr bwMode="auto">
          <a:xfrm>
            <a:off x="485332" y="2763938"/>
            <a:ext cx="4319964" cy="34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05296" y="4414019"/>
            <a:ext cx="15135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Control run</a:t>
            </a:r>
          </a:p>
        </p:txBody>
      </p:sp>
      <p:sp>
        <p:nvSpPr>
          <p:cNvPr id="13" name="Pentagon 12"/>
          <p:cNvSpPr/>
          <p:nvPr/>
        </p:nvSpPr>
        <p:spPr bwMode="auto">
          <a:xfrm>
            <a:off x="51109" y="4621768"/>
            <a:ext cx="868446" cy="484632"/>
          </a:xfrm>
          <a:prstGeom prst="homePlat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perfect score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5296" y="3197417"/>
            <a:ext cx="27959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“Hydrological” median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5296" y="5414219"/>
            <a:ext cx="31406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“Meteorological”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median </a:t>
            </a:r>
          </a:p>
        </p:txBody>
      </p:sp>
    </p:spTree>
    <p:extLst>
      <p:ext uri="{BB962C8B-B14F-4D97-AF65-F5344CB8AC3E}">
        <p14:creationId xmlns:p14="http://schemas.microsoft.com/office/powerpoint/2010/main" val="22594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916657" y="1568548"/>
            <a:ext cx="3924888" cy="1441938"/>
          </a:xfrm>
        </p:spPr>
        <p:txBody>
          <a:bodyPr/>
          <a:lstStyle/>
          <a:p>
            <a:r>
              <a:rPr lang="en-US" b="1" dirty="0" smtClean="0"/>
              <a:t>Dry</a:t>
            </a:r>
            <a:r>
              <a:rPr lang="en-US" dirty="0" smtClean="0"/>
              <a:t> </a:t>
            </a:r>
            <a:r>
              <a:rPr lang="en-US" b="1" dirty="0" smtClean="0"/>
              <a:t>bias</a:t>
            </a:r>
            <a:r>
              <a:rPr lang="en-US" dirty="0" smtClean="0"/>
              <a:t> of </a:t>
            </a:r>
            <a:r>
              <a:rPr lang="en-US" b="1" dirty="0"/>
              <a:t>both</a:t>
            </a:r>
            <a:r>
              <a:rPr lang="en-US" dirty="0"/>
              <a:t> median </a:t>
            </a:r>
            <a:r>
              <a:rPr lang="en-US" dirty="0" smtClean="0"/>
              <a:t>variants, increases strongly with lead time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187449" y="966194"/>
            <a:ext cx="7356475" cy="450353"/>
          </a:xfrm>
        </p:spPr>
        <p:txBody>
          <a:bodyPr/>
          <a:lstStyle/>
          <a:p>
            <a:r>
              <a:rPr lang="en-US" dirty="0" smtClean="0"/>
              <a:t>Freq. Bias </a:t>
            </a:r>
            <a:r>
              <a:rPr lang="en-US" b="1" dirty="0" smtClean="0"/>
              <a:t>10 mm/12h (strong precipitation)</a:t>
            </a:r>
            <a:endParaRPr lang="en-US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2017, 12h-Precip 10 mm/12h</a:t>
            </a:r>
            <a:endParaRPr lang="en-US" dirty="0"/>
          </a:p>
        </p:txBody>
      </p:sp>
      <p:pic>
        <p:nvPicPr>
          <p:cNvPr id="9218" name="Picture 2" descr="http://intranet.meteoswiss.ch/modelle/Verification/Operational/Seasonal/2017s2/Station-based/C-E_CTR@ch/total_scoresALL_TOT_PREC1206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12838" r="47505" b="57009"/>
          <a:stretch/>
        </p:blipFill>
        <p:spPr bwMode="auto">
          <a:xfrm>
            <a:off x="907085" y="2581422"/>
            <a:ext cx="3905772" cy="20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ntranet.meteoswiss.ch/modelle/Verification/Experimental/Seasonal/2017s2_median/Station-based/C-E_MED@ch/total_scoresALL_TOT_PREC1206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7" b="49606"/>
          <a:stretch/>
        </p:blipFill>
        <p:spPr bwMode="auto">
          <a:xfrm>
            <a:off x="492893" y="2352534"/>
            <a:ext cx="4319964" cy="34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ntranet.meteoswiss.ch/modelle/Verification/Operational/Seasonal/2017s2/Station-based/C-E_MED@ch/total_scoresALL_TOT_PREC1206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427" r="47507" b="57086"/>
          <a:stretch/>
        </p:blipFill>
        <p:spPr bwMode="auto">
          <a:xfrm>
            <a:off x="907085" y="2581422"/>
            <a:ext cx="3905772" cy="24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50096" y="3699805"/>
            <a:ext cx="314060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Control run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“Hydrological” median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“Meteorological”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median </a:t>
            </a:r>
          </a:p>
        </p:txBody>
      </p:sp>
      <p:sp>
        <p:nvSpPr>
          <p:cNvPr id="13" name="Pentagon 12"/>
          <p:cNvSpPr/>
          <p:nvPr/>
        </p:nvSpPr>
        <p:spPr bwMode="auto">
          <a:xfrm>
            <a:off x="38639" y="3566865"/>
            <a:ext cx="868446" cy="484632"/>
          </a:xfrm>
          <a:prstGeom prst="homePlat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perfect score</a:t>
            </a:r>
          </a:p>
        </p:txBody>
      </p:sp>
    </p:spTree>
    <p:extLst>
      <p:ext uri="{BB962C8B-B14F-4D97-AF65-F5344CB8AC3E}">
        <p14:creationId xmlns:p14="http://schemas.microsoft.com/office/powerpoint/2010/main" val="834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Neither way of building the median leads to satisfying results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For skewed distributions as precipitation, either variant of building the median leads to a large </a:t>
            </a:r>
            <a:r>
              <a:rPr lang="en-US" b="1" dirty="0" smtClean="0">
                <a:sym typeface="Wingdings" panose="05000000000000000000" pitchFamily="2" charset="2"/>
              </a:rPr>
              <a:t>bias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Median is strongly smoothing and cuts away extreme end of distribution 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en-US" dirty="0" smtClean="0">
                <a:sym typeface="Wingdings" panose="05000000000000000000" pitchFamily="2" charset="2"/>
              </a:rPr>
              <a:t>Occurrence of extremes is considerably </a:t>
            </a:r>
            <a:r>
              <a:rPr lang="en-US" b="1" dirty="0" smtClean="0">
                <a:sym typeface="Wingdings" panose="05000000000000000000" pitchFamily="2" charset="2"/>
              </a:rPr>
              <a:t>underestimated</a:t>
            </a:r>
            <a:r>
              <a:rPr lang="en-US" dirty="0" smtClean="0">
                <a:sym typeface="Wingdings" panose="05000000000000000000" pitchFamily="2" charset="2"/>
              </a:rPr>
              <a:t>, especially at long lead times!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en-US" dirty="0" smtClean="0">
                <a:sym typeface="Wingdings" panose="05000000000000000000" pitchFamily="2" charset="2"/>
              </a:rPr>
              <a:t>Never use median to judge potential for extremes!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250" y="2877475"/>
            <a:ext cx="7516008" cy="1323050"/>
          </a:xfrm>
        </p:spPr>
        <p:txBody>
          <a:bodyPr/>
          <a:lstStyle/>
          <a:p>
            <a:pPr algn="ctr"/>
            <a:r>
              <a:rPr lang="en-US" dirty="0" smtClean="0"/>
              <a:t>Spatial averaging of 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Reason for averaging: Models cannot predict precipitation with grid point accuracy, especially in convective situations</a:t>
            </a:r>
          </a:p>
          <a:p>
            <a:r>
              <a:rPr lang="en-GB" dirty="0" smtClean="0"/>
              <a:t>COSMO standard: “Average of grid points within 15 km radius” was defined in 2008 for 7 km models</a:t>
            </a:r>
          </a:p>
          <a:p>
            <a:r>
              <a:rPr lang="en-GB" dirty="0" smtClean="0"/>
              <a:t>Still best choice for performance of </a:t>
            </a:r>
            <a:r>
              <a:rPr lang="en-GB" dirty="0"/>
              <a:t>km-scale models</a:t>
            </a:r>
            <a:r>
              <a:rPr lang="en-GB" dirty="0" smtClean="0"/>
              <a:t> 10 years later?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Averaging of Precipitation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1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COSMO-1 Summer 2016 (</a:t>
            </a:r>
            <a:r>
              <a:rPr lang="de-CH" dirty="0" err="1" smtClean="0"/>
              <a:t>Switzerland</a:t>
            </a:r>
            <a:r>
              <a:rPr lang="de-CH" dirty="0" smtClean="0"/>
              <a:t>)</a:t>
            </a:r>
            <a:br>
              <a:rPr lang="de-CH" dirty="0" smtClean="0"/>
            </a:br>
            <a:r>
              <a:rPr lang="de-CH" dirty="0" smtClean="0"/>
              <a:t>1h </a:t>
            </a:r>
            <a:r>
              <a:rPr lang="de-CH" dirty="0" err="1" smtClean="0"/>
              <a:t>Precip</a:t>
            </a:r>
            <a:endParaRPr lang="de-CH" dirty="0"/>
          </a:p>
        </p:txBody>
      </p:sp>
      <p:pic>
        <p:nvPicPr>
          <p:cNvPr id="7170" name="Picture 2" descr="http://intranet.meteoswiss.ch/modelle/Verification/Experimental/Test-suites/2016s3_spare/Station-based/cmp_C-1.da@ch_C-1.s9@ch_C-1.sn@ch_C-1.nn@ch/total_scoresALL_TOT_PREC1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55" b="50000"/>
          <a:stretch/>
        </p:blipFill>
        <p:spPr bwMode="auto">
          <a:xfrm>
            <a:off x="0" y="1206500"/>
            <a:ext cx="299014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ntranet.meteoswiss.ch/modelle/Verification/Experimental/Test-suites/2016s3_spare/Station-based/cmp_C-1.da@ch_C-1.s9@ch_C-1.sn@ch_C-1.nn@ch/total_scoresALL_TOT_PREC10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26" b="48278"/>
          <a:stretch/>
        </p:blipFill>
        <p:spPr bwMode="auto">
          <a:xfrm>
            <a:off x="0" y="3959224"/>
            <a:ext cx="3491861" cy="266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ntranet.meteoswiss.ch/modelle/Verification/Experimental/Test-suites/2016s3_spare/Station-based/cmp_C-1.da@ch_C-1.s9@ch_C-1.sn@ch_C-1.nn@ch/total_scoresALL_TOT_PREC104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59" b="50000"/>
          <a:stretch/>
        </p:blipFill>
        <p:spPr bwMode="auto">
          <a:xfrm>
            <a:off x="2990141" y="1206500"/>
            <a:ext cx="297753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ntranet.meteoswiss.ch/modelle/Verification/Experimental/Test-suites/2016s3_spare/Station-based/cmp_C-1.da@ch_C-1.s9@ch_C-1.sn@ch_C-1.nn@ch/total_scoresALL_TOT_PREC105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8" b="50000"/>
          <a:stretch/>
        </p:blipFill>
        <p:spPr bwMode="auto">
          <a:xfrm>
            <a:off x="2998720" y="3952190"/>
            <a:ext cx="296895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ntranet.meteoswiss.ch/modelle/Verification/Experimental/Test-suites/2016s3_spare/Station-based/cmp_C-1.da@ch_C-1.s9@ch_C-1.sn@ch_C-1.nn@ch/total_scoresALL_TOT_PREC106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04" b="50000"/>
          <a:stretch/>
        </p:blipFill>
        <p:spPr bwMode="auto">
          <a:xfrm>
            <a:off x="5967674" y="1206500"/>
            <a:ext cx="301178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ntranet.meteoswiss.ch/modelle/Verification/Experimental/Test-suites/2016s3_spare/Station-based/cmp_C-1.da@ch_C-1.s9@ch_C-1.sn@ch_C-1.nn@ch/total_scoresALL_TOT_PREC107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59" b="48611"/>
          <a:stretch/>
        </p:blipFill>
        <p:spPr bwMode="auto">
          <a:xfrm>
            <a:off x="5967672" y="3952190"/>
            <a:ext cx="2977531" cy="264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6516" y="3570808"/>
            <a:ext cx="1306768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 smtClean="0"/>
              <a:t>0.1 mm/h</a:t>
            </a:r>
            <a:endParaRPr lang="de-CH" dirty="0"/>
          </a:p>
        </p:txBody>
      </p:sp>
      <p:sp>
        <p:nvSpPr>
          <p:cNvPr id="13" name="TextBox 12"/>
          <p:cNvSpPr txBox="1"/>
          <p:nvPr/>
        </p:nvSpPr>
        <p:spPr>
          <a:xfrm>
            <a:off x="4110375" y="3570808"/>
            <a:ext cx="1306768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 smtClean="0"/>
              <a:t>0.5 mm/h</a:t>
            </a:r>
            <a:endParaRPr lang="de-CH" dirty="0"/>
          </a:p>
        </p:txBody>
      </p:sp>
      <p:sp>
        <p:nvSpPr>
          <p:cNvPr id="14" name="TextBox 13"/>
          <p:cNvSpPr txBox="1"/>
          <p:nvPr/>
        </p:nvSpPr>
        <p:spPr>
          <a:xfrm>
            <a:off x="7224168" y="3570808"/>
            <a:ext cx="1082348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 smtClean="0"/>
              <a:t>2 mm/h</a:t>
            </a:r>
            <a:endParaRPr lang="de-CH" dirty="0"/>
          </a:p>
        </p:txBody>
      </p:sp>
      <p:sp>
        <p:nvSpPr>
          <p:cNvPr id="15" name="TextBox 14"/>
          <p:cNvSpPr txBox="1"/>
          <p:nvPr/>
        </p:nvSpPr>
        <p:spPr>
          <a:xfrm>
            <a:off x="5153244" y="914039"/>
            <a:ext cx="327358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-◊</a:t>
            </a:r>
            <a:r>
              <a:rPr lang="en-US" dirty="0" smtClean="0">
                <a:solidFill>
                  <a:srgbClr val="0000FF"/>
                </a:solidFill>
              </a:rPr>
              <a:t>- </a:t>
            </a:r>
            <a:r>
              <a:rPr lang="en-US" dirty="0">
                <a:solidFill>
                  <a:srgbClr val="0000FF"/>
                </a:solidFill>
              </a:rPr>
              <a:t>15 </a:t>
            </a:r>
            <a:r>
              <a:rPr lang="en-US" dirty="0" smtClean="0">
                <a:solidFill>
                  <a:srgbClr val="0000FF"/>
                </a:solidFill>
              </a:rPr>
              <a:t>km disk-average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-□</a:t>
            </a:r>
            <a:r>
              <a:rPr lang="en-US" dirty="0" smtClean="0">
                <a:solidFill>
                  <a:srgbClr val="FF0000"/>
                </a:solidFill>
              </a:rPr>
              <a:t>- 3x3 GP average</a:t>
            </a:r>
          </a:p>
          <a:p>
            <a:r>
              <a:rPr lang="en-US" dirty="0" smtClean="0">
                <a:solidFill>
                  <a:srgbClr val="66FF66"/>
                </a:solidFill>
              </a:rPr>
              <a:t>-+- 1 GP optimized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-x- 1 GP nearest neighbor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2" name="Pentagon 31"/>
          <p:cNvSpPr/>
          <p:nvPr/>
        </p:nvSpPr>
        <p:spPr bwMode="auto">
          <a:xfrm flipH="1">
            <a:off x="8123078" y="2501593"/>
            <a:ext cx="894267" cy="484632"/>
          </a:xfrm>
          <a:prstGeom prst="homePlat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perfect score</a:t>
            </a:r>
          </a:p>
        </p:txBody>
      </p:sp>
      <p:sp>
        <p:nvSpPr>
          <p:cNvPr id="33" name="Pentagon 32"/>
          <p:cNvSpPr/>
          <p:nvPr/>
        </p:nvSpPr>
        <p:spPr bwMode="auto">
          <a:xfrm flipH="1">
            <a:off x="8123078" y="3858767"/>
            <a:ext cx="894267" cy="484632"/>
          </a:xfrm>
          <a:prstGeom prst="homePlat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perfect score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46675" y="5013158"/>
            <a:ext cx="708848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 smtClean="0"/>
              <a:t>ETS</a:t>
            </a:r>
            <a:endParaRPr lang="de-CH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94578" y="2233833"/>
            <a:ext cx="604653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 smtClean="0"/>
              <a:t>FBI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78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Frequency bias for all thresholds best for </a:t>
            </a:r>
            <a:r>
              <a:rPr lang="en-US" b="1" dirty="0" smtClean="0">
                <a:solidFill>
                  <a:srgbClr val="FF0000"/>
                </a:solidFill>
              </a:rPr>
              <a:t>3x3 GP</a:t>
            </a:r>
            <a:endParaRPr lang="en-US" dirty="0" smtClean="0"/>
          </a:p>
          <a:p>
            <a:pPr lvl="1"/>
            <a:r>
              <a:rPr lang="en-US" dirty="0" smtClean="0"/>
              <a:t>1 GP associations almost as good</a:t>
            </a:r>
          </a:p>
          <a:p>
            <a:pPr lvl="1"/>
            <a:r>
              <a:rPr lang="en-US" dirty="0" smtClean="0"/>
              <a:t>Disk-average15 km has a strong positive frequency bias for small and medium thresholds</a:t>
            </a:r>
          </a:p>
          <a:p>
            <a:r>
              <a:rPr lang="en-US" dirty="0" smtClean="0"/>
              <a:t>Equitable threat score best for </a:t>
            </a:r>
            <a:r>
              <a:rPr lang="en-US" b="1" dirty="0">
                <a:solidFill>
                  <a:srgbClr val="0000FF"/>
                </a:solidFill>
              </a:rPr>
              <a:t>disk-average </a:t>
            </a:r>
            <a:r>
              <a:rPr lang="en-US" b="1" dirty="0" smtClean="0">
                <a:solidFill>
                  <a:srgbClr val="0000FF"/>
                </a:solidFill>
              </a:rPr>
              <a:t>15 km</a:t>
            </a:r>
            <a:r>
              <a:rPr lang="en-US" dirty="0" smtClean="0"/>
              <a:t>, but only with a very </a:t>
            </a:r>
            <a:r>
              <a:rPr lang="en-US" b="1" dirty="0" smtClean="0"/>
              <a:t>small difference</a:t>
            </a:r>
          </a:p>
          <a:p>
            <a:r>
              <a:rPr lang="en-US" b="1" dirty="0" smtClean="0"/>
              <a:t>Winter</a:t>
            </a:r>
            <a:r>
              <a:rPr lang="en-US" dirty="0" smtClean="0"/>
              <a:t> 2017 results are all clearly in favor of </a:t>
            </a:r>
            <a:r>
              <a:rPr lang="en-US" b="1" dirty="0" smtClean="0">
                <a:solidFill>
                  <a:srgbClr val="92D050"/>
                </a:solidFill>
              </a:rPr>
              <a:t>single GP </a:t>
            </a:r>
            <a:r>
              <a:rPr lang="en-US" dirty="0" smtClean="0"/>
              <a:t>associations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3x3 GP averaging seems to be good </a:t>
            </a:r>
            <a:r>
              <a:rPr lang="en-US" b="1" dirty="0" smtClean="0">
                <a:sym typeface="Wingdings" panose="05000000000000000000" pitchFamily="2" charset="2"/>
              </a:rPr>
              <a:t>compromise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Summary COSMO-1 (Summer)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87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250" y="2877475"/>
            <a:ext cx="7516008" cy="1323050"/>
          </a:xfrm>
        </p:spPr>
        <p:txBody>
          <a:bodyPr/>
          <a:lstStyle/>
          <a:p>
            <a:pPr algn="ctr"/>
            <a:r>
              <a:rPr lang="en-US" dirty="0" smtClean="0"/>
              <a:t>A few remarkable results from</a:t>
            </a:r>
            <a:br>
              <a:rPr lang="en-US" dirty="0" smtClean="0"/>
            </a:br>
            <a:r>
              <a:rPr lang="en-US" dirty="0" smtClean="0"/>
              <a:t>Summer 2017 and Winter 2017/18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Frequency bias for all thresholds best for </a:t>
            </a:r>
            <a:r>
              <a:rPr lang="en-US" b="1" dirty="0" smtClean="0">
                <a:solidFill>
                  <a:srgbClr val="92D050"/>
                </a:solidFill>
              </a:rPr>
              <a:t>single GP</a:t>
            </a:r>
          </a:p>
          <a:p>
            <a:pPr lvl="1"/>
            <a:r>
              <a:rPr lang="en-US" dirty="0" smtClean="0"/>
              <a:t>3x3 GP </a:t>
            </a:r>
            <a:r>
              <a:rPr lang="en-US" dirty="0"/>
              <a:t>strong positive frequency bias for </a:t>
            </a:r>
            <a:r>
              <a:rPr lang="en-US" dirty="0" smtClean="0"/>
              <a:t>smallest two thresholds</a:t>
            </a:r>
          </a:p>
          <a:p>
            <a:r>
              <a:rPr lang="en-US" dirty="0" smtClean="0"/>
              <a:t>Equitable threat score </a:t>
            </a:r>
            <a:r>
              <a:rPr lang="en-US" b="1" dirty="0" smtClean="0"/>
              <a:t>similar for all methods</a:t>
            </a:r>
            <a:r>
              <a:rPr lang="en-US" dirty="0" smtClean="0"/>
              <a:t>, for lowest threshold slight disadvantage for 3x3 GP, highest threshold slight advantage for 3x3 GP</a:t>
            </a:r>
          </a:p>
          <a:p>
            <a:r>
              <a:rPr lang="en-US" dirty="0" smtClean="0"/>
              <a:t>Winter 2017 results clearly in favor of </a:t>
            </a:r>
            <a:r>
              <a:rPr lang="en-US" b="1" dirty="0" smtClean="0">
                <a:solidFill>
                  <a:srgbClr val="92D050"/>
                </a:solidFill>
              </a:rPr>
              <a:t>single GP </a:t>
            </a:r>
            <a:r>
              <a:rPr lang="en-US" dirty="0" smtClean="0"/>
              <a:t>associations</a:t>
            </a:r>
          </a:p>
          <a:p>
            <a:pPr marL="360363" indent="-360363">
              <a:buNone/>
            </a:pPr>
            <a:r>
              <a:rPr lang="en-US" dirty="0" smtClean="0">
                <a:sym typeface="Wingdings" panose="05000000000000000000" pitchFamily="2" charset="2"/>
              </a:rPr>
              <a:t> For coarser models, grid point averaging does not seem to be a good idea, as it increases the frequency bias of weak precipitation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HRES Grid with11 km resolution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0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of forecast probabilities</a:t>
            </a:r>
            <a:endParaRPr lang="en-US" dirty="0"/>
          </a:p>
        </p:txBody>
      </p:sp>
      <p:pic>
        <p:nvPicPr>
          <p:cNvPr id="4098" name="Picture 2" descr="http://intranet.meteoswiss.ch/modelle/Verification/Operational/Seasonal/2017s3/Station-based/cmp_C-E_ch_ENS_ch/total_scores15-24_TOT_PREC12_REL_DIA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7" y="1117822"/>
            <a:ext cx="5911850" cy="49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1561" y="1389607"/>
            <a:ext cx="301236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-◊</a:t>
            </a:r>
            <a:r>
              <a:rPr lang="en-US" dirty="0" smtClean="0">
                <a:solidFill>
                  <a:srgbClr val="0000FF"/>
                </a:solidFill>
              </a:rPr>
              <a:t>- COSMO-E (3x3 GP)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-□</a:t>
            </a:r>
            <a:r>
              <a:rPr lang="en-US" dirty="0" smtClean="0">
                <a:solidFill>
                  <a:srgbClr val="FF0000"/>
                </a:solidFill>
              </a:rPr>
              <a:t>- ENS (single GP)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81" y="186836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21677" y="1271603"/>
            <a:ext cx="236795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Summer 2017</a:t>
            </a:r>
          </a:p>
          <a:p>
            <a:r>
              <a:rPr lang="en-GB" dirty="0" smtClean="0"/>
              <a:t>Thresh. 1 mm/12h</a:t>
            </a:r>
          </a:p>
          <a:p>
            <a:r>
              <a:rPr lang="en-GB" dirty="0" smtClean="0"/>
              <a:t>Switzerland</a:t>
            </a:r>
            <a:endParaRPr lang="en-GB" dirty="0"/>
          </a:p>
        </p:txBody>
      </p:sp>
      <p:sp>
        <p:nvSpPr>
          <p:cNvPr id="10" name="Pentagon 9"/>
          <p:cNvSpPr/>
          <p:nvPr/>
        </p:nvSpPr>
        <p:spPr bwMode="auto">
          <a:xfrm rot="18900000">
            <a:off x="570174" y="5898301"/>
            <a:ext cx="850390" cy="484632"/>
          </a:xfrm>
          <a:prstGeom prst="homePlat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perfect score</a:t>
            </a:r>
          </a:p>
        </p:txBody>
      </p:sp>
    </p:spTree>
    <p:extLst>
      <p:ext uri="{BB962C8B-B14F-4D97-AF65-F5344CB8AC3E}">
        <p14:creationId xmlns:p14="http://schemas.microsoft.com/office/powerpoint/2010/main" val="13665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3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2m Temperature Bias COSMO-1</a:t>
            </a:r>
            <a:endParaRPr lang="en-US" dirty="0"/>
          </a:p>
        </p:txBody>
      </p:sp>
      <p:pic>
        <p:nvPicPr>
          <p:cNvPr id="3074" name="Picture 2" descr="http://intranet.meteoswiss.ch/modelle/Verification/Operational/Seasonal/2017s3/Station-based/COSMO-1@ch/station_scores13-24_T_2M0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10889" r="7560" b="8611"/>
          <a:stretch/>
        </p:blipFill>
        <p:spPr bwMode="auto">
          <a:xfrm>
            <a:off x="1143000" y="1128712"/>
            <a:ext cx="6219826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933825" y="5467350"/>
            <a:ext cx="2171700" cy="271462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40" y="244375"/>
            <a:ext cx="600159" cy="53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1" y="920963"/>
            <a:ext cx="18726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Summer 2017</a:t>
            </a:r>
            <a:endParaRPr lang="de-CH" dirty="0"/>
          </a:p>
        </p:txBody>
      </p:sp>
      <p:sp>
        <p:nvSpPr>
          <p:cNvPr id="8" name="Pentagon 7"/>
          <p:cNvSpPr/>
          <p:nvPr/>
        </p:nvSpPr>
        <p:spPr bwMode="auto">
          <a:xfrm flipH="1">
            <a:off x="7391479" y="2944367"/>
            <a:ext cx="894267" cy="484632"/>
          </a:xfrm>
          <a:prstGeom prst="homePlat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perfect score</a:t>
            </a:r>
          </a:p>
        </p:txBody>
      </p:sp>
      <p:sp>
        <p:nvSpPr>
          <p:cNvPr id="7" name="Pentagon 6"/>
          <p:cNvSpPr/>
          <p:nvPr/>
        </p:nvSpPr>
        <p:spPr bwMode="auto">
          <a:xfrm flipH="1">
            <a:off x="7016615" y="1558212"/>
            <a:ext cx="2051981" cy="75577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Station Bias 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3.5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12149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T2m Bias: Strongest During the Night</a:t>
            </a:r>
            <a:endParaRPr lang="en-GB" dirty="0"/>
          </a:p>
        </p:txBody>
      </p:sp>
      <p:pic>
        <p:nvPicPr>
          <p:cNvPr id="1028" name="Picture 4" descr="http://intranet.meteoswiss.ch/modelle/Verification/Operational/Seasonal/2017s3/Station-based/COSMO-1@ch/daytime_scores13-24_T_2M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6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2085474" y="4379491"/>
            <a:ext cx="0" cy="4331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4355432" y="1620248"/>
            <a:ext cx="0" cy="3208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219201" y="920963"/>
            <a:ext cx="18726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Summer 2017</a:t>
            </a:r>
            <a:endParaRPr lang="de-CH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387389" y="3946354"/>
            <a:ext cx="0" cy="5213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2926080" y="5595424"/>
            <a:ext cx="2926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600" dirty="0" err="1" smtClean="0"/>
              <a:t>daytime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5000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Upper-Air Verification Summer</a:t>
            </a:r>
            <a:endParaRPr lang="en-GB" dirty="0"/>
          </a:p>
        </p:txBody>
      </p:sp>
      <p:pic>
        <p:nvPicPr>
          <p:cNvPr id="1026" name="Picture 2" descr="http://intranet.meteoswiss.ch/modelle/Verification/Operational/Seasonal/2017s3/Vertical-profiles/COSMO-1/forecast_all_t_payer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1" y="819199"/>
            <a:ext cx="5486411" cy="29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tranet.meteoswiss.ch/modelle/Verification/Operational/Seasonal/2017s3/Vertical-profiles/COSMO-1/forecast_all_rh_payer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1" y="3443068"/>
            <a:ext cx="5486411" cy="29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7914" y="2367140"/>
            <a:ext cx="9178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Temp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4" name="TextBox 3"/>
          <p:cNvSpPr txBox="1"/>
          <p:nvPr/>
        </p:nvSpPr>
        <p:spPr>
          <a:xfrm>
            <a:off x="7047914" y="4733778"/>
            <a:ext cx="13805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Rel. Hum.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7047913" y="1048043"/>
            <a:ext cx="187262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COSMO-1</a:t>
            </a:r>
          </a:p>
          <a:p>
            <a:r>
              <a:rPr lang="de-CH" dirty="0" smtClean="0"/>
              <a:t>Summer 2017</a:t>
            </a:r>
          </a:p>
          <a:p>
            <a:r>
              <a:rPr lang="de-CH" dirty="0" smtClean="0"/>
              <a:t>Payerne</a:t>
            </a:r>
            <a:endParaRPr lang="de-CH" dirty="0"/>
          </a:p>
        </p:txBody>
      </p:sp>
      <p:sp>
        <p:nvSpPr>
          <p:cNvPr id="6" name="Oval 5"/>
          <p:cNvSpPr/>
          <p:nvPr/>
        </p:nvSpPr>
        <p:spPr bwMode="auto">
          <a:xfrm>
            <a:off x="2215661" y="2574889"/>
            <a:ext cx="534572" cy="527037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882726" y="5203203"/>
            <a:ext cx="534572" cy="527037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165" y="2672862"/>
            <a:ext cx="118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BL too warm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165" y="5312832"/>
            <a:ext cx="99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BL too dry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9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Upper-Air Verification </a:t>
            </a:r>
            <a:r>
              <a:rPr lang="en-GB" dirty="0" smtClean="0"/>
              <a:t>Winter</a:t>
            </a:r>
            <a:endParaRPr lang="de-CH" dirty="0"/>
          </a:p>
        </p:txBody>
      </p:sp>
      <p:pic>
        <p:nvPicPr>
          <p:cNvPr id="2050" name="Picture 2" descr="http://intranet.meteoswiss.ch/modelle/Verification/Operational/Seasonal/2018s1/Vertical-profiles/COSMO-1/forecast_all_t_payer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90" y="807311"/>
            <a:ext cx="5486411" cy="29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tranet.meteoswiss.ch/modelle/Verification/Operational/Seasonal/2018s1/Vertical-profiles/COSMO-1/forecast_all_rh_payer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90" y="3451406"/>
            <a:ext cx="5486411" cy="29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7913" y="2367140"/>
            <a:ext cx="9178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Temp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7047914" y="4733778"/>
            <a:ext cx="13805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Rel. Hum.</a:t>
            </a:r>
            <a:endParaRPr lang="de-CH" dirty="0"/>
          </a:p>
        </p:txBody>
      </p:sp>
      <p:sp>
        <p:nvSpPr>
          <p:cNvPr id="7" name="TextBox 6"/>
          <p:cNvSpPr txBox="1"/>
          <p:nvPr/>
        </p:nvSpPr>
        <p:spPr>
          <a:xfrm>
            <a:off x="7047913" y="1048043"/>
            <a:ext cx="170912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COSMO-1</a:t>
            </a:r>
          </a:p>
          <a:p>
            <a:r>
              <a:rPr lang="de-CH" dirty="0" smtClean="0"/>
              <a:t>Winter 17/18</a:t>
            </a:r>
          </a:p>
          <a:p>
            <a:r>
              <a:rPr lang="de-CH" dirty="0" smtClean="0"/>
              <a:t>Payerne</a:t>
            </a:r>
            <a:endParaRPr lang="de-CH" dirty="0"/>
          </a:p>
        </p:txBody>
      </p:sp>
      <p:sp>
        <p:nvSpPr>
          <p:cNvPr id="8" name="Oval 7"/>
          <p:cNvSpPr/>
          <p:nvPr/>
        </p:nvSpPr>
        <p:spPr bwMode="auto">
          <a:xfrm>
            <a:off x="2215661" y="2838407"/>
            <a:ext cx="534572" cy="26351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98319" y="5480789"/>
            <a:ext cx="534572" cy="26351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586" y="2865686"/>
            <a:ext cx="118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BL too warm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586" y="5505656"/>
            <a:ext cx="99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BL too dry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0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tranet.meteoswiss.ch/modelle/Verification/Operational/Seasonal/2017s3/Station-based/additional/perfdiag_2017s3_COSMO-1_COSMO-E_COSMO-7_HRES@ch_TOT_PREC1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"/>
          <a:stretch/>
        </p:blipFill>
        <p:spPr bwMode="auto">
          <a:xfrm>
            <a:off x="284830" y="2436177"/>
            <a:ext cx="4000500" cy="364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Comparison </a:t>
            </a:r>
            <a:r>
              <a:rPr lang="en-US" dirty="0" err="1" smtClean="0"/>
              <a:t>Oper</a:t>
            </a:r>
            <a:r>
              <a:rPr lang="en-US" dirty="0" smtClean="0"/>
              <a:t>. Models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607" y="172913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058" y="952836"/>
            <a:ext cx="68227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COSMO-1 best </a:t>
            </a:r>
            <a:r>
              <a:rPr lang="en-US" dirty="0" smtClean="0"/>
              <a:t>model in summer (12h-sum +12 to +24)</a:t>
            </a:r>
          </a:p>
          <a:p>
            <a:r>
              <a:rPr lang="en-US" dirty="0" smtClean="0"/>
              <a:t>COSMO-1 and -E together best in winter</a:t>
            </a:r>
            <a:endParaRPr lang="en-US" dirty="0"/>
          </a:p>
        </p:txBody>
      </p:sp>
      <p:pic>
        <p:nvPicPr>
          <p:cNvPr id="2050" name="Picture 2" descr="http://intranet.meteoswiss.ch/modelle/Verification/Operational/Seasonal/2018s1/Station-based/additional/perfdiag_2018s1_COSMO-1_COSMO-E_COSMO-7_HRES@ch_TOT_PREC1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8849"/>
          <a:stretch/>
        </p:blipFill>
        <p:spPr bwMode="auto">
          <a:xfrm>
            <a:off x="4636168" y="2436177"/>
            <a:ext cx="3992621" cy="364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4595" y="2020679"/>
            <a:ext cx="18726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Summer 2017</a:t>
            </a:r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5747626" y="2028700"/>
            <a:ext cx="20072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Winter 2017/18</a:t>
            </a:r>
            <a:endParaRPr lang="de-CH" dirty="0"/>
          </a:p>
        </p:txBody>
      </p:sp>
      <p:sp>
        <p:nvSpPr>
          <p:cNvPr id="13" name="Pentagon 12"/>
          <p:cNvSpPr/>
          <p:nvPr/>
        </p:nvSpPr>
        <p:spPr bwMode="auto">
          <a:xfrm rot="18900000">
            <a:off x="3279875" y="2676955"/>
            <a:ext cx="850390" cy="484632"/>
          </a:xfrm>
          <a:prstGeom prst="homePlat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perfect score</a:t>
            </a:r>
          </a:p>
        </p:txBody>
      </p:sp>
    </p:spTree>
    <p:extLst>
      <p:ext uri="{BB962C8B-B14F-4D97-AF65-F5344CB8AC3E}">
        <p14:creationId xmlns:p14="http://schemas.microsoft.com/office/powerpoint/2010/main" val="22659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187450" y="981075"/>
            <a:ext cx="3954045" cy="5124450"/>
          </a:xfrm>
        </p:spPr>
        <p:txBody>
          <a:bodyPr/>
          <a:lstStyle/>
          <a:p>
            <a:r>
              <a:rPr lang="en-US" dirty="0" smtClean="0"/>
              <a:t>Strong </a:t>
            </a:r>
            <a:r>
              <a:rPr lang="en-US" dirty="0"/>
              <a:t>fluctuation in frequency</a:t>
            </a:r>
            <a:r>
              <a:rPr lang="en-US" b="1" dirty="0"/>
              <a:t> </a:t>
            </a:r>
            <a:r>
              <a:rPr lang="en-US" dirty="0" smtClean="0"/>
              <a:t>bias</a:t>
            </a:r>
            <a:r>
              <a:rPr lang="en-US" dirty="0"/>
              <a:t> </a:t>
            </a:r>
            <a:r>
              <a:rPr lang="en-US" dirty="0" smtClean="0"/>
              <a:t>of COSMO-1 at shortest lead times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ETS,</a:t>
            </a:r>
            <a:r>
              <a:rPr lang="en-US" dirty="0" smtClean="0"/>
              <a:t> MAE</a:t>
            </a:r>
            <a:r>
              <a:rPr lang="en-US" dirty="0"/>
              <a:t>, STD, .. </a:t>
            </a:r>
            <a:r>
              <a:rPr lang="en-US" dirty="0" smtClean="0"/>
              <a:t> indicate considerable </a:t>
            </a:r>
            <a:r>
              <a:rPr lang="en-US" b="1" dirty="0" smtClean="0"/>
              <a:t>higher</a:t>
            </a:r>
            <a:r>
              <a:rPr lang="en-US" dirty="0" smtClean="0"/>
              <a:t> quality at </a:t>
            </a:r>
            <a:r>
              <a:rPr lang="en-US" b="1" dirty="0" smtClean="0"/>
              <a:t>first three hours </a:t>
            </a:r>
            <a:r>
              <a:rPr lang="en-US" dirty="0" smtClean="0"/>
              <a:t>(01-03)</a:t>
            </a:r>
          </a:p>
          <a:p>
            <a:r>
              <a:rPr lang="en-US" dirty="0" smtClean="0"/>
              <a:t>Most likely benefit of latent heat nudging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pic>
        <p:nvPicPr>
          <p:cNvPr id="3074" name="Picture 2" descr="http://intranet.meteoswiss.ch/modelle/Verification/Operational/Seasonal/2017s3/Station-based/COSMO-1_3h@ch/total_scoresALL_TOT_PREC10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0" b="50000"/>
          <a:stretch/>
        </p:blipFill>
        <p:spPr bwMode="auto">
          <a:xfrm>
            <a:off x="5650818" y="270702"/>
            <a:ext cx="3317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92347" y="692977"/>
            <a:ext cx="25763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Freq. Bias </a:t>
            </a:r>
          </a:p>
          <a:p>
            <a:r>
              <a:rPr lang="en-US" dirty="0" smtClean="0"/>
              <a:t>Threshold 0.5 mm/h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2" y="257175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intranet.meteoswiss.ch/modelle/Verification/Operational/Seasonal/2017s3/Station-based/COSMO-1_3h@ch/total_scoresALL_TOT_PREC10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81" b="48295"/>
          <a:stretch/>
        </p:blipFill>
        <p:spPr bwMode="auto">
          <a:xfrm>
            <a:off x="5650818" y="3274252"/>
            <a:ext cx="3327400" cy="295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92347" y="3693352"/>
            <a:ext cx="25763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Eq. </a:t>
            </a:r>
            <a:r>
              <a:rPr lang="en-US" dirty="0"/>
              <a:t>t</a:t>
            </a:r>
            <a:r>
              <a:rPr lang="en-US" dirty="0" smtClean="0"/>
              <a:t>hreat score</a:t>
            </a:r>
          </a:p>
          <a:p>
            <a:r>
              <a:rPr lang="en-US" dirty="0" smtClean="0"/>
              <a:t>Threshold 0.5 mm/h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 bwMode="auto">
          <a:xfrm>
            <a:off x="5141495" y="3208720"/>
            <a:ext cx="868446" cy="484632"/>
          </a:xfrm>
          <a:prstGeom prst="homePlat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perfect score</a:t>
            </a:r>
          </a:p>
        </p:txBody>
      </p:sp>
      <p:sp>
        <p:nvSpPr>
          <p:cNvPr id="18" name="Pentagon 17"/>
          <p:cNvSpPr/>
          <p:nvPr/>
        </p:nvSpPr>
        <p:spPr bwMode="auto">
          <a:xfrm>
            <a:off x="5141495" y="1780875"/>
            <a:ext cx="868446" cy="484632"/>
          </a:xfrm>
          <a:prstGeom prst="homePlat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perfect score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0886" y="6064100"/>
            <a:ext cx="259004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/>
              <a:t>Summer 2017</a:t>
            </a:r>
            <a:endParaRPr lang="de-CH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0886" y="3048671"/>
            <a:ext cx="259004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800" dirty="0" smtClean="0"/>
              <a:t>Summer 2017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9874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Gusts</a:t>
            </a:r>
            <a:endParaRPr lang="en-US" dirty="0"/>
          </a:p>
        </p:txBody>
      </p:sp>
      <p:pic>
        <p:nvPicPr>
          <p:cNvPr id="15362" name="Picture 2" descr="http://intranet.meteoswiss.ch/modelle/Verification/Operational/Seasonal/2017s3/Station-based/cmp_COSMO-7@ch_COSMO-1@ch_HRES@ch_C-E_CTR@ch_C-E_MED@ch/total_scoresALL_VMAX_10M0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 r="51342" b="48611"/>
          <a:stretch/>
        </p:blipFill>
        <p:spPr bwMode="auto">
          <a:xfrm>
            <a:off x="1249609" y="1069145"/>
            <a:ext cx="4905375" cy="43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6685" y="2438756"/>
            <a:ext cx="528221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Summer 2017</a:t>
            </a:r>
          </a:p>
          <a:p>
            <a:r>
              <a:rPr lang="en-US" dirty="0" smtClean="0"/>
              <a:t>ETS for thresh.12.5 ms</a:t>
            </a:r>
            <a:r>
              <a:rPr lang="en-US" baseline="30000" dirty="0" smtClean="0"/>
              <a:t>-1</a:t>
            </a:r>
            <a:r>
              <a:rPr lang="en-US" dirty="0" smtClean="0"/>
              <a:t>  (25 </a:t>
            </a:r>
            <a:r>
              <a:rPr lang="en-US" dirty="0" err="1" smtClean="0"/>
              <a:t>kn</a:t>
            </a:r>
            <a:r>
              <a:rPr lang="en-US" dirty="0" smtClean="0"/>
              <a:t>, 45 km/h)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3975" y="5419725"/>
            <a:ext cx="7338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gust performance: </a:t>
            </a:r>
            <a:r>
              <a:rPr lang="en-US" dirty="0" smtClean="0">
                <a:solidFill>
                  <a:srgbClr val="FF0000"/>
                </a:solidFill>
              </a:rPr>
              <a:t>COSMO-1</a:t>
            </a:r>
            <a:r>
              <a:rPr lang="en-US" dirty="0" smtClean="0"/>
              <a:t> clearly the best model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13" y="308171"/>
            <a:ext cx="5429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01456" y="523400"/>
            <a:ext cx="2861681" cy="1708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-□</a:t>
            </a:r>
            <a:r>
              <a:rPr lang="en-US" dirty="0">
                <a:solidFill>
                  <a:srgbClr val="FF0000"/>
                </a:solidFill>
              </a:rPr>
              <a:t>- COSMO-1</a:t>
            </a:r>
          </a:p>
          <a:p>
            <a:r>
              <a:rPr lang="en-US" dirty="0">
                <a:solidFill>
                  <a:srgbClr val="FF9900"/>
                </a:solidFill>
              </a:rPr>
              <a:t>-x- COSMO-E Control</a:t>
            </a:r>
          </a:p>
          <a:p>
            <a:r>
              <a:rPr lang="en-US" dirty="0">
                <a:solidFill>
                  <a:srgbClr val="FF66FF"/>
                </a:solidFill>
              </a:rPr>
              <a:t>-</a:t>
            </a:r>
            <a:r>
              <a:rPr lang="el-GR" dirty="0">
                <a:solidFill>
                  <a:srgbClr val="FF66FF"/>
                </a:solidFill>
              </a:rPr>
              <a:t>Δ</a:t>
            </a:r>
            <a:r>
              <a:rPr lang="en-US" dirty="0">
                <a:solidFill>
                  <a:srgbClr val="FF66FF"/>
                </a:solidFill>
              </a:rPr>
              <a:t>- COSMO-E Median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-◊</a:t>
            </a:r>
            <a:r>
              <a:rPr lang="en-US" dirty="0" smtClean="0">
                <a:solidFill>
                  <a:srgbClr val="0000FF"/>
                </a:solidFill>
              </a:rPr>
              <a:t>- COSMO-7</a:t>
            </a:r>
          </a:p>
          <a:p>
            <a:r>
              <a:rPr lang="en-US" dirty="0" smtClean="0">
                <a:solidFill>
                  <a:srgbClr val="66FF66"/>
                </a:solidFill>
              </a:rPr>
              <a:t>-+- HRES</a:t>
            </a:r>
          </a:p>
        </p:txBody>
      </p:sp>
      <p:sp>
        <p:nvSpPr>
          <p:cNvPr id="11" name="Pentagon 10"/>
          <p:cNvSpPr/>
          <p:nvPr/>
        </p:nvSpPr>
        <p:spPr bwMode="auto">
          <a:xfrm>
            <a:off x="889752" y="925510"/>
            <a:ext cx="868446" cy="484632"/>
          </a:xfrm>
          <a:prstGeom prst="homePlat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perfect score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9983" y="5173924"/>
            <a:ext cx="31511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/>
              <a:t>Summer 2017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4355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 Variante 2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6996A5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D MeteoSwiss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6996A5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D Bund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0CE0D-FADF-4C0F-90CA-E3B937E9A86B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 Variante 2</Template>
  <TotalTime>0</TotalTime>
  <Words>768</Words>
  <Application>Microsoft Office PowerPoint</Application>
  <PresentationFormat>On-screen Show (4:3)</PresentationFormat>
  <Paragraphs>130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en Variante 2</vt:lpstr>
      <vt:lpstr>2_CD MeteoSwiss</vt:lpstr>
      <vt:lpstr>3_CD Bund</vt:lpstr>
      <vt:lpstr>4_blank</vt:lpstr>
      <vt:lpstr>Some Verification Highlights and Issues in Precipitation Verification</vt:lpstr>
      <vt:lpstr>A few remarkable results from Summer 2017 and Winter 2017/18</vt:lpstr>
      <vt:lpstr>2m Temperature Bias COSMO-1</vt:lpstr>
      <vt:lpstr>T2m Bias: Strongest During the Night</vt:lpstr>
      <vt:lpstr>Upper-Air Verification Summer</vt:lpstr>
      <vt:lpstr>Upper-Air Verification Winter</vt:lpstr>
      <vt:lpstr>Precipitation Comparison Oper. Models</vt:lpstr>
      <vt:lpstr>Precipitation</vt:lpstr>
      <vt:lpstr>Wind Gusts</vt:lpstr>
      <vt:lpstr>Deterministic Value from Ensemble Prediction: Median for Precipitation</vt:lpstr>
      <vt:lpstr>The two flavours of the precipitation median</vt:lpstr>
      <vt:lpstr>Spring 2017, 1h-Precip</vt:lpstr>
      <vt:lpstr>Spring 2017, 1h-Precip</vt:lpstr>
      <vt:lpstr>Spring 2017, 12h-Precip 10 mm/12h</vt:lpstr>
      <vt:lpstr>Conclusions</vt:lpstr>
      <vt:lpstr>Spatial averaging of precipitation</vt:lpstr>
      <vt:lpstr>Spatial Averaging of Precipitation</vt:lpstr>
      <vt:lpstr>COSMO-1 Summer 2016 (Switzerland) 1h Precip</vt:lpstr>
      <vt:lpstr>Summary COSMO-1 (Summer)</vt:lpstr>
      <vt:lpstr>HRES Grid with11 km resolution</vt:lpstr>
      <vt:lpstr>Reliability of forecast probabilities</vt:lpstr>
      <vt:lpstr>PowerPoint Presentation</vt:lpstr>
    </vt:vector>
  </TitlesOfParts>
  <Company>MeteoSwiss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Kaufmann Pirmin</dc:creator>
  <cp:lastModifiedBy>Kaufmann Pirmin</cp:lastModifiedBy>
  <cp:revision>71</cp:revision>
  <cp:lastPrinted>2016-02-16T15:38:09Z</cp:lastPrinted>
  <dcterms:created xsi:type="dcterms:W3CDTF">2018-01-08T14:31:32Z</dcterms:created>
  <dcterms:modified xsi:type="dcterms:W3CDTF">2018-08-31T12:59:56Z</dcterms:modified>
</cp:coreProperties>
</file>