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8" r:id="rId2"/>
    <p:sldId id="342" r:id="rId3"/>
    <p:sldId id="393" r:id="rId4"/>
    <p:sldId id="390" r:id="rId5"/>
    <p:sldId id="352" r:id="rId6"/>
    <p:sldId id="366" r:id="rId7"/>
    <p:sldId id="368" r:id="rId8"/>
    <p:sldId id="371" r:id="rId9"/>
    <p:sldId id="376" r:id="rId10"/>
    <p:sldId id="377" r:id="rId11"/>
    <p:sldId id="392" r:id="rId12"/>
    <p:sldId id="394" r:id="rId13"/>
    <p:sldId id="383" r:id="rId14"/>
    <p:sldId id="378" r:id="rId15"/>
    <p:sldId id="384" r:id="rId16"/>
    <p:sldId id="386" r:id="rId17"/>
    <p:sldId id="380" r:id="rId18"/>
    <p:sldId id="387" r:id="rId19"/>
    <p:sldId id="359" r:id="rId20"/>
    <p:sldId id="354" r:id="rId21"/>
    <p:sldId id="344" r:id="rId22"/>
    <p:sldId id="372" r:id="rId23"/>
    <p:sldId id="369" r:id="rId24"/>
    <p:sldId id="365" r:id="rId25"/>
  </p:sldIdLst>
  <p:sldSz cx="9144000" cy="6858000" type="screen4x3"/>
  <p:notesSz cx="6935788" cy="9220200"/>
  <p:defaultTex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0681" autoAdjust="0"/>
  </p:normalViewPr>
  <p:slideViewPr>
    <p:cSldViewPr>
      <p:cViewPr varScale="1">
        <p:scale>
          <a:sx n="49" d="100"/>
          <a:sy n="49" d="100"/>
        </p:scale>
        <p:origin x="1320"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G:\atlass\var\stat_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Φύλλο1!$B$1</c:f>
              <c:strCache>
                <c:ptCount val="1"/>
                <c:pt idx="0">
                  <c:v>max temp</c:v>
                </c:pt>
              </c:strCache>
            </c:strRef>
          </c:tx>
          <c:cat>
            <c:numRef>
              <c:f>Φύλλο1!$A$2:$A$13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Φύλλο1!$B$2:$B$13</c:f>
              <c:numCache>
                <c:formatCode>General</c:formatCode>
                <c:ptCount val="12"/>
                <c:pt idx="0">
                  <c:v>0.92800000000000005</c:v>
                </c:pt>
                <c:pt idx="1">
                  <c:v>0.93899999999999995</c:v>
                </c:pt>
                <c:pt idx="2">
                  <c:v>0.89100000000000135</c:v>
                </c:pt>
                <c:pt idx="3">
                  <c:v>0.84700000000000064</c:v>
                </c:pt>
                <c:pt idx="4">
                  <c:v>0.77600000000000169</c:v>
                </c:pt>
                <c:pt idx="5">
                  <c:v>0.75600000000000256</c:v>
                </c:pt>
                <c:pt idx="6">
                  <c:v>0.74800000000000233</c:v>
                </c:pt>
                <c:pt idx="7">
                  <c:v>0.74300000000000233</c:v>
                </c:pt>
                <c:pt idx="8">
                  <c:v>0.78400000000000003</c:v>
                </c:pt>
                <c:pt idx="9">
                  <c:v>0.86100000000000065</c:v>
                </c:pt>
                <c:pt idx="10">
                  <c:v>0.95200000000000062</c:v>
                </c:pt>
                <c:pt idx="11">
                  <c:v>0.95200000000000062</c:v>
                </c:pt>
              </c:numCache>
            </c:numRef>
          </c:val>
          <c:smooth val="0"/>
          <c:extLst>
            <c:ext xmlns:c16="http://schemas.microsoft.com/office/drawing/2014/chart" uri="{C3380CC4-5D6E-409C-BE32-E72D297353CC}">
              <c16:uniqueId val="{00000000-A6E7-4D20-9879-6E75CEAE665E}"/>
            </c:ext>
          </c:extLst>
        </c:ser>
        <c:ser>
          <c:idx val="1"/>
          <c:order val="1"/>
          <c:tx>
            <c:strRef>
              <c:f>Φύλλο1!$C$1</c:f>
              <c:strCache>
                <c:ptCount val="1"/>
                <c:pt idx="0">
                  <c:v>sunshine</c:v>
                </c:pt>
              </c:strCache>
            </c:strRef>
          </c:tx>
          <c:cat>
            <c:numRef>
              <c:f>Φύλλο1!$A$2:$A$13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Φύλλο1!$C$2:$C$13</c:f>
              <c:numCache>
                <c:formatCode>General</c:formatCode>
                <c:ptCount val="12"/>
                <c:pt idx="0">
                  <c:v>0.64600000000000268</c:v>
                </c:pt>
                <c:pt idx="1">
                  <c:v>0.62900000000000256</c:v>
                </c:pt>
                <c:pt idx="2">
                  <c:v>0.62100000000000233</c:v>
                </c:pt>
                <c:pt idx="3">
                  <c:v>0.73300000000000065</c:v>
                </c:pt>
                <c:pt idx="4">
                  <c:v>0.77300000000000157</c:v>
                </c:pt>
                <c:pt idx="5">
                  <c:v>0.64400000000000268</c:v>
                </c:pt>
                <c:pt idx="6">
                  <c:v>0.66600000000000303</c:v>
                </c:pt>
                <c:pt idx="7">
                  <c:v>0.67200000000000304</c:v>
                </c:pt>
                <c:pt idx="8">
                  <c:v>0.67900000000000305</c:v>
                </c:pt>
                <c:pt idx="9">
                  <c:v>0.70300000000000062</c:v>
                </c:pt>
                <c:pt idx="10">
                  <c:v>0.71000000000000063</c:v>
                </c:pt>
                <c:pt idx="11">
                  <c:v>0.70700000000000063</c:v>
                </c:pt>
              </c:numCache>
            </c:numRef>
          </c:val>
          <c:smooth val="0"/>
          <c:extLst>
            <c:ext xmlns:c16="http://schemas.microsoft.com/office/drawing/2014/chart" uri="{C3380CC4-5D6E-409C-BE32-E72D297353CC}">
              <c16:uniqueId val="{00000001-A6E7-4D20-9879-6E75CEAE665E}"/>
            </c:ext>
          </c:extLst>
        </c:ser>
        <c:ser>
          <c:idx val="2"/>
          <c:order val="2"/>
          <c:tx>
            <c:strRef>
              <c:f>Φύλλο1!$D$1</c:f>
              <c:strCache>
                <c:ptCount val="1"/>
                <c:pt idx="0">
                  <c:v>preci</c:v>
                </c:pt>
              </c:strCache>
            </c:strRef>
          </c:tx>
          <c:cat>
            <c:numRef>
              <c:f>Φύλλο1!$A$2:$A$13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Φύλλο1!$D$2:$D$13</c:f>
              <c:numCache>
                <c:formatCode>General</c:formatCode>
                <c:ptCount val="12"/>
                <c:pt idx="0">
                  <c:v>0.60400000000000065</c:v>
                </c:pt>
                <c:pt idx="1">
                  <c:v>0.60900000000000065</c:v>
                </c:pt>
                <c:pt idx="2">
                  <c:v>0.60300000000000065</c:v>
                </c:pt>
                <c:pt idx="3">
                  <c:v>0.68000000000000183</c:v>
                </c:pt>
                <c:pt idx="4">
                  <c:v>0.77600000000000169</c:v>
                </c:pt>
                <c:pt idx="5">
                  <c:v>0.79300000000000004</c:v>
                </c:pt>
                <c:pt idx="6">
                  <c:v>0.78100000000000003</c:v>
                </c:pt>
                <c:pt idx="7">
                  <c:v>0.69700000000000195</c:v>
                </c:pt>
                <c:pt idx="8">
                  <c:v>0.64000000000000268</c:v>
                </c:pt>
                <c:pt idx="9">
                  <c:v>0.49000000000000032</c:v>
                </c:pt>
                <c:pt idx="10">
                  <c:v>0.56100000000000005</c:v>
                </c:pt>
                <c:pt idx="11">
                  <c:v>0.56999999999999995</c:v>
                </c:pt>
              </c:numCache>
            </c:numRef>
          </c:val>
          <c:smooth val="0"/>
          <c:extLst>
            <c:ext xmlns:c16="http://schemas.microsoft.com/office/drawing/2014/chart" uri="{C3380CC4-5D6E-409C-BE32-E72D297353CC}">
              <c16:uniqueId val="{00000002-A6E7-4D20-9879-6E75CEAE665E}"/>
            </c:ext>
          </c:extLst>
        </c:ser>
        <c:dLbls>
          <c:showLegendKey val="0"/>
          <c:showVal val="0"/>
          <c:showCatName val="0"/>
          <c:showSerName val="0"/>
          <c:showPercent val="0"/>
          <c:showBubbleSize val="0"/>
        </c:dLbls>
        <c:marker val="1"/>
        <c:smooth val="0"/>
        <c:axId val="571330928"/>
        <c:axId val="571331320"/>
      </c:lineChart>
      <c:catAx>
        <c:axId val="571330928"/>
        <c:scaling>
          <c:orientation val="minMax"/>
        </c:scaling>
        <c:delete val="0"/>
        <c:axPos val="b"/>
        <c:numFmt formatCode="General" sourceLinked="1"/>
        <c:majorTickMark val="out"/>
        <c:minorTickMark val="none"/>
        <c:tickLblPos val="nextTo"/>
        <c:crossAx val="571331320"/>
        <c:crosses val="autoZero"/>
        <c:auto val="1"/>
        <c:lblAlgn val="ctr"/>
        <c:lblOffset val="100"/>
        <c:noMultiLvlLbl val="0"/>
      </c:catAx>
      <c:valAx>
        <c:axId val="571331320"/>
        <c:scaling>
          <c:orientation val="minMax"/>
        </c:scaling>
        <c:delete val="0"/>
        <c:axPos val="l"/>
        <c:majorGridlines/>
        <c:numFmt formatCode="General" sourceLinked="1"/>
        <c:majorTickMark val="out"/>
        <c:minorTickMark val="none"/>
        <c:tickLblPos val="nextTo"/>
        <c:crossAx val="5713309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0.6925</cdr:x>
      <cdr:y>0.03125</cdr:y>
    </cdr:from>
    <cdr:to>
      <cdr:x>0.80625</cdr:x>
      <cdr:y>0.14063</cdr:y>
    </cdr:to>
    <cdr:sp macro="" textlink="">
      <cdr:nvSpPr>
        <cdr:cNvPr id="2" name="1 - Έλλειψη"/>
        <cdr:cNvSpPr/>
      </cdr:nvSpPr>
      <cdr:spPr>
        <a:xfrm xmlns:a="http://schemas.openxmlformats.org/drawingml/2006/main">
          <a:off x="5698976" y="144016"/>
          <a:ext cx="936104" cy="504056"/>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dr:relSizeAnchor xmlns:cdr="http://schemas.openxmlformats.org/drawingml/2006/chartDrawing">
    <cdr:from>
      <cdr:x>0.815</cdr:x>
      <cdr:y>0.15625</cdr:y>
    </cdr:from>
    <cdr:to>
      <cdr:x>0.96374</cdr:x>
      <cdr:y>0.32813</cdr:y>
    </cdr:to>
    <cdr:sp macro="" textlink="">
      <cdr:nvSpPr>
        <cdr:cNvPr id="4" name="3 - Ευθύγραμμο βέλος σύνδεσης"/>
        <cdr:cNvSpPr/>
      </cdr:nvSpPr>
      <cdr:spPr>
        <a:xfrm xmlns:a="http://schemas.openxmlformats.org/drawingml/2006/main" flipH="1" flipV="1">
          <a:off x="6707088" y="720080"/>
          <a:ext cx="1224136" cy="792088"/>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l-G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603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2531" name="Rectangle 3"/>
          <p:cNvSpPr>
            <a:spLocks noGrp="1" noChangeArrowheads="1"/>
          </p:cNvSpPr>
          <p:nvPr>
            <p:ph type="dt" sz="quarter" idx="1"/>
          </p:nvPr>
        </p:nvSpPr>
        <p:spPr bwMode="auto">
          <a:xfrm>
            <a:off x="3929063" y="0"/>
            <a:ext cx="3005137" cy="4603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2532" name="Rectangle 4"/>
          <p:cNvSpPr>
            <a:spLocks noGrp="1" noChangeArrowheads="1"/>
          </p:cNvSpPr>
          <p:nvPr>
            <p:ph type="ftr" sz="quarter" idx="2"/>
          </p:nvPr>
        </p:nvSpPr>
        <p:spPr bwMode="auto">
          <a:xfrm>
            <a:off x="0" y="8758238"/>
            <a:ext cx="3005138" cy="4603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22533" name="Rectangle 5"/>
          <p:cNvSpPr>
            <a:spLocks noGrp="1" noChangeArrowheads="1"/>
          </p:cNvSpPr>
          <p:nvPr>
            <p:ph type="sldNum" sz="quarter" idx="3"/>
          </p:nvPr>
        </p:nvSpPr>
        <p:spPr bwMode="auto">
          <a:xfrm>
            <a:off x="3929063" y="8758238"/>
            <a:ext cx="3005137" cy="4603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A86655A-EEE9-4FD1-A563-FB03480EA8F4}" type="slidenum">
              <a:rPr lang="en-US" altLang="en-US"/>
              <a:pPr>
                <a:defRPr/>
              </a:pPr>
              <a:t>‹#›</a:t>
            </a:fld>
            <a:endParaRPr lang="en-US" altLang="en-US"/>
          </a:p>
        </p:txBody>
      </p:sp>
    </p:spTree>
    <p:extLst>
      <p:ext uri="{BB962C8B-B14F-4D97-AF65-F5344CB8AC3E}">
        <p14:creationId xmlns:p14="http://schemas.microsoft.com/office/powerpoint/2010/main" val="1016115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05138" cy="460375"/>
          </a:xfrm>
          <a:prstGeom prst="rect">
            <a:avLst/>
          </a:prstGeom>
          <a:noFill/>
          <a:ln>
            <a:noFill/>
          </a:ln>
          <a:effectLst/>
          <a:extLst/>
        </p:spPr>
        <p:txBody>
          <a:bodyPr vert="horz" wrap="square" lIns="92318" tIns="46159" rIns="92318" bIns="46159" numCol="1" anchor="t" anchorCtr="0" compatLnSpc="1">
            <a:prstTxWarp prst="textNoShape">
              <a:avLst/>
            </a:prstTxWarp>
          </a:bodyPr>
          <a:lstStyle>
            <a:lvl1pPr defTabSz="923925" eaLnBrk="1" hangingPunct="1">
              <a:defRPr sz="1200">
                <a:latin typeface="Arial" panose="020B0604020202020204" pitchFamily="34" charset="0"/>
              </a:defRPr>
            </a:lvl1pPr>
          </a:lstStyle>
          <a:p>
            <a:pPr>
              <a:defRPr/>
            </a:pPr>
            <a:endParaRPr lang="en-US" altLang="en-US"/>
          </a:p>
        </p:txBody>
      </p:sp>
      <p:sp>
        <p:nvSpPr>
          <p:cNvPr id="16387" name="Rectangle 3"/>
          <p:cNvSpPr>
            <a:spLocks noGrp="1" noChangeArrowheads="1"/>
          </p:cNvSpPr>
          <p:nvPr>
            <p:ph type="dt" idx="1"/>
          </p:nvPr>
        </p:nvSpPr>
        <p:spPr bwMode="auto">
          <a:xfrm>
            <a:off x="3929063" y="0"/>
            <a:ext cx="3005137" cy="460375"/>
          </a:xfrm>
          <a:prstGeom prst="rect">
            <a:avLst/>
          </a:prstGeom>
          <a:noFill/>
          <a:ln>
            <a:noFill/>
          </a:ln>
          <a:effectLst/>
          <a:extLst/>
        </p:spPr>
        <p:txBody>
          <a:bodyPr vert="horz" wrap="square" lIns="92318" tIns="46159" rIns="92318" bIns="46159" numCol="1" anchor="t" anchorCtr="0" compatLnSpc="1">
            <a:prstTxWarp prst="textNoShape">
              <a:avLst/>
            </a:prstTxWarp>
          </a:bodyPr>
          <a:lstStyle>
            <a:lvl1pPr algn="r" defTabSz="923925" eaLnBrk="1" hangingPunct="1">
              <a:defRPr sz="1200">
                <a:latin typeface="Arial" panose="020B0604020202020204" pitchFamily="34" charset="0"/>
              </a:defRPr>
            </a:lvl1pPr>
          </a:lstStyle>
          <a:p>
            <a:pPr>
              <a:defRPr/>
            </a:pPr>
            <a:endParaRPr lang="en-US" altLang="en-US"/>
          </a:p>
        </p:txBody>
      </p:sp>
      <p:sp>
        <p:nvSpPr>
          <p:cNvPr id="76804"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93738" y="4379913"/>
            <a:ext cx="5548312" cy="4148137"/>
          </a:xfrm>
          <a:prstGeom prst="rect">
            <a:avLst/>
          </a:prstGeom>
          <a:noFill/>
          <a:ln>
            <a:noFill/>
          </a:ln>
          <a:effectLst/>
          <a:extLst/>
        </p:spPr>
        <p:txBody>
          <a:bodyPr vert="horz" wrap="square" lIns="92318" tIns="46159" rIns="92318" bIns="4615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758238"/>
            <a:ext cx="3005138" cy="460375"/>
          </a:xfrm>
          <a:prstGeom prst="rect">
            <a:avLst/>
          </a:prstGeom>
          <a:noFill/>
          <a:ln>
            <a:noFill/>
          </a:ln>
          <a:effectLst/>
          <a:extLst/>
        </p:spPr>
        <p:txBody>
          <a:bodyPr vert="horz" wrap="square" lIns="92318" tIns="46159" rIns="92318" bIns="46159" numCol="1" anchor="b" anchorCtr="0" compatLnSpc="1">
            <a:prstTxWarp prst="textNoShape">
              <a:avLst/>
            </a:prstTxWarp>
          </a:bodyPr>
          <a:lstStyle>
            <a:lvl1pPr defTabSz="923925" eaLnBrk="1" hangingPunct="1">
              <a:defRPr sz="1200">
                <a:latin typeface="Arial" panose="020B0604020202020204" pitchFamily="34"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29063" y="8758238"/>
            <a:ext cx="3005137" cy="460375"/>
          </a:xfrm>
          <a:prstGeom prst="rect">
            <a:avLst/>
          </a:prstGeom>
          <a:noFill/>
          <a:ln>
            <a:noFill/>
          </a:ln>
          <a:effectLst/>
          <a:extLst/>
        </p:spPr>
        <p:txBody>
          <a:bodyPr vert="horz" wrap="square" lIns="92318" tIns="46159" rIns="92318" bIns="46159" numCol="1" anchor="b" anchorCtr="0" compatLnSpc="1">
            <a:prstTxWarp prst="textNoShape">
              <a:avLst/>
            </a:prstTxWarp>
          </a:bodyPr>
          <a:lstStyle>
            <a:lvl1pPr algn="r" defTabSz="923925" eaLnBrk="1" hangingPunct="1">
              <a:defRPr sz="1200">
                <a:latin typeface="Arial" charset="0"/>
              </a:defRPr>
            </a:lvl1pPr>
          </a:lstStyle>
          <a:p>
            <a:pPr>
              <a:defRPr/>
            </a:pPr>
            <a:fld id="{04CAD3C3-3A57-4E1A-9E52-790BCB6CA642}" type="slidenum">
              <a:rPr lang="en-US" altLang="en-US"/>
              <a:pPr>
                <a:defRPr/>
              </a:pPr>
              <a:t>‹#›</a:t>
            </a:fld>
            <a:endParaRPr lang="en-US" altLang="en-US"/>
          </a:p>
        </p:txBody>
      </p:sp>
    </p:spTree>
    <p:extLst>
      <p:ext uri="{BB962C8B-B14F-4D97-AF65-F5344CB8AC3E}">
        <p14:creationId xmlns:p14="http://schemas.microsoft.com/office/powerpoint/2010/main" val="3757677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pPr eaLnBrk="1" hangingPunct="1"/>
            <a:endParaRPr lang="en-US">
              <a:latin typeface="Arial" charset="0"/>
            </a:endParaRPr>
          </a:p>
        </p:txBody>
      </p:sp>
      <p:sp>
        <p:nvSpPr>
          <p:cNvPr id="77828" name="Slide Number Placeholder 3"/>
          <p:cNvSpPr>
            <a:spLocks noGrp="1"/>
          </p:cNvSpPr>
          <p:nvPr>
            <p:ph type="sldNum" sz="quarter" idx="5"/>
          </p:nvPr>
        </p:nvSpPr>
        <p:spPr>
          <a:noFill/>
          <a:ln>
            <a:miter lim="800000"/>
            <a:headEnd/>
            <a:tailEnd/>
          </a:ln>
        </p:spPr>
        <p:txBody>
          <a:bodyPr/>
          <a:lstStyle/>
          <a:p>
            <a:fld id="{A3308036-58F7-4CF2-9845-C18BF687E362}" type="slidenum">
              <a:rPr lang="en-US" altLang="en-US" smtClean="0"/>
              <a:pPr/>
              <a:t>1</a:t>
            </a:fld>
            <a:endParaRPr lang="en-US" altLang="en-US"/>
          </a:p>
        </p:txBody>
      </p:sp>
    </p:spTree>
    <p:extLst>
      <p:ext uri="{BB962C8B-B14F-4D97-AF65-F5344CB8AC3E}">
        <p14:creationId xmlns:p14="http://schemas.microsoft.com/office/powerpoint/2010/main" val="329642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17</a:t>
            </a:fld>
            <a:endParaRPr lang="en-US" altLang="en-US"/>
          </a:p>
        </p:txBody>
      </p:sp>
    </p:spTree>
    <p:extLst>
      <p:ext uri="{BB962C8B-B14F-4D97-AF65-F5344CB8AC3E}">
        <p14:creationId xmlns:p14="http://schemas.microsoft.com/office/powerpoint/2010/main" val="224341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pPr eaLnBrk="1" hangingPunct="1"/>
            <a:endParaRPr lang="en-US">
              <a:latin typeface="Arial" charset="0"/>
            </a:endParaRPr>
          </a:p>
        </p:txBody>
      </p:sp>
      <p:sp>
        <p:nvSpPr>
          <p:cNvPr id="96260" name="Slide Number Placeholder 3"/>
          <p:cNvSpPr>
            <a:spLocks noGrp="1"/>
          </p:cNvSpPr>
          <p:nvPr>
            <p:ph type="sldNum" sz="quarter" idx="5"/>
          </p:nvPr>
        </p:nvSpPr>
        <p:spPr>
          <a:noFill/>
          <a:ln>
            <a:miter lim="800000"/>
            <a:headEnd/>
            <a:tailEnd/>
          </a:ln>
        </p:spPr>
        <p:txBody>
          <a:bodyPr/>
          <a:lstStyle/>
          <a:p>
            <a:fld id="{CDA56BCA-8A24-41AB-AA7E-41551CC22B2B}" type="slidenum">
              <a:rPr lang="en-US" altLang="en-US" smtClean="0"/>
              <a:pPr/>
              <a:t>22</a:t>
            </a:fld>
            <a:endParaRPr lang="en-US" altLang="en-US"/>
          </a:p>
        </p:txBody>
      </p:sp>
    </p:spTree>
    <p:extLst>
      <p:ext uri="{BB962C8B-B14F-4D97-AF65-F5344CB8AC3E}">
        <p14:creationId xmlns:p14="http://schemas.microsoft.com/office/powerpoint/2010/main" val="390725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9</a:t>
            </a:fld>
            <a:endParaRPr lang="en-US" altLang="en-US"/>
          </a:p>
        </p:txBody>
      </p:sp>
    </p:spTree>
    <p:extLst>
      <p:ext uri="{BB962C8B-B14F-4D97-AF65-F5344CB8AC3E}">
        <p14:creationId xmlns:p14="http://schemas.microsoft.com/office/powerpoint/2010/main" val="172082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dirty="0">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10</a:t>
            </a:fld>
            <a:endParaRPr lang="en-US" altLang="en-US"/>
          </a:p>
        </p:txBody>
      </p:sp>
    </p:spTree>
    <p:extLst>
      <p:ext uri="{BB962C8B-B14F-4D97-AF65-F5344CB8AC3E}">
        <p14:creationId xmlns:p14="http://schemas.microsoft.com/office/powerpoint/2010/main" val="416018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11</a:t>
            </a:fld>
            <a:endParaRPr lang="en-US" altLang="en-US"/>
          </a:p>
        </p:txBody>
      </p:sp>
    </p:spTree>
    <p:extLst>
      <p:ext uri="{BB962C8B-B14F-4D97-AF65-F5344CB8AC3E}">
        <p14:creationId xmlns:p14="http://schemas.microsoft.com/office/powerpoint/2010/main" val="266526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dirty="0">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12</a:t>
            </a:fld>
            <a:endParaRPr lang="en-US" altLang="en-US"/>
          </a:p>
        </p:txBody>
      </p:sp>
    </p:spTree>
    <p:extLst>
      <p:ext uri="{BB962C8B-B14F-4D97-AF65-F5344CB8AC3E}">
        <p14:creationId xmlns:p14="http://schemas.microsoft.com/office/powerpoint/2010/main" val="181324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13</a:t>
            </a:fld>
            <a:endParaRPr lang="en-US" altLang="en-US"/>
          </a:p>
        </p:txBody>
      </p:sp>
    </p:spTree>
    <p:extLst>
      <p:ext uri="{BB962C8B-B14F-4D97-AF65-F5344CB8AC3E}">
        <p14:creationId xmlns:p14="http://schemas.microsoft.com/office/powerpoint/2010/main" val="368495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14</a:t>
            </a:fld>
            <a:endParaRPr lang="en-US" altLang="en-US"/>
          </a:p>
        </p:txBody>
      </p:sp>
    </p:spTree>
    <p:extLst>
      <p:ext uri="{BB962C8B-B14F-4D97-AF65-F5344CB8AC3E}">
        <p14:creationId xmlns:p14="http://schemas.microsoft.com/office/powerpoint/2010/main" val="289510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pPr eaLnBrk="1" hangingPunct="1"/>
            <a:endParaRPr lang="en-US">
              <a:latin typeface="Arial" charset="0"/>
            </a:endParaRPr>
          </a:p>
        </p:txBody>
      </p:sp>
      <p:sp>
        <p:nvSpPr>
          <p:cNvPr id="97284" name="Slide Number Placeholder 3"/>
          <p:cNvSpPr>
            <a:spLocks noGrp="1"/>
          </p:cNvSpPr>
          <p:nvPr>
            <p:ph type="sldNum" sz="quarter" idx="5"/>
          </p:nvPr>
        </p:nvSpPr>
        <p:spPr>
          <a:noFill/>
          <a:ln>
            <a:miter lim="800000"/>
            <a:headEnd/>
            <a:tailEnd/>
          </a:ln>
        </p:spPr>
        <p:txBody>
          <a:bodyPr/>
          <a:lstStyle/>
          <a:p>
            <a:fld id="{3874303B-1393-4C6E-A9B2-39FD79B2BD8F}" type="slidenum">
              <a:rPr lang="en-US" altLang="en-US" smtClean="0"/>
              <a:pPr/>
              <a:t>15</a:t>
            </a:fld>
            <a:endParaRPr lang="en-US" altLang="en-US"/>
          </a:p>
        </p:txBody>
      </p:sp>
    </p:spTree>
    <p:extLst>
      <p:ext uri="{BB962C8B-B14F-4D97-AF65-F5344CB8AC3E}">
        <p14:creationId xmlns:p14="http://schemas.microsoft.com/office/powerpoint/2010/main" val="324755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pPr eaLnBrk="1" hangingPunct="1"/>
            <a:endParaRPr lang="en-US">
              <a:latin typeface="Arial" charset="0"/>
            </a:endParaRPr>
          </a:p>
        </p:txBody>
      </p:sp>
      <p:sp>
        <p:nvSpPr>
          <p:cNvPr id="96260" name="Slide Number Placeholder 3"/>
          <p:cNvSpPr>
            <a:spLocks noGrp="1"/>
          </p:cNvSpPr>
          <p:nvPr>
            <p:ph type="sldNum" sz="quarter" idx="5"/>
          </p:nvPr>
        </p:nvSpPr>
        <p:spPr>
          <a:noFill/>
          <a:ln>
            <a:miter lim="800000"/>
            <a:headEnd/>
            <a:tailEnd/>
          </a:ln>
        </p:spPr>
        <p:txBody>
          <a:bodyPr/>
          <a:lstStyle/>
          <a:p>
            <a:fld id="{CDA56BCA-8A24-41AB-AA7E-41551CC22B2B}" type="slidenum">
              <a:rPr lang="en-US" altLang="en-US" smtClean="0"/>
              <a:pPr/>
              <a:t>16</a:t>
            </a:fld>
            <a:endParaRPr lang="en-US" altLang="en-US"/>
          </a:p>
        </p:txBody>
      </p:sp>
    </p:spTree>
    <p:extLst>
      <p:ext uri="{BB962C8B-B14F-4D97-AF65-F5344CB8AC3E}">
        <p14:creationId xmlns:p14="http://schemas.microsoft.com/office/powerpoint/2010/main" val="199987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902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902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628650" y="1825625"/>
            <a:ext cx="3867150" cy="2098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8650" y="4076700"/>
            <a:ext cx="3867150" cy="2100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76700"/>
            <a:ext cx="3867150" cy="2100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ahoma" panose="020B0604030504040204" pitchFamily="34" charset="0"/>
        </a:defRPr>
      </a:lvl2pPr>
      <a:lvl3pPr algn="ctr" rtl="0" eaLnBrk="0" fontAlgn="base" hangingPunct="0">
        <a:spcBef>
          <a:spcPct val="0"/>
        </a:spcBef>
        <a:spcAft>
          <a:spcPct val="0"/>
        </a:spcAft>
        <a:defRPr sz="4000">
          <a:solidFill>
            <a:schemeClr val="tx2"/>
          </a:solidFill>
          <a:latin typeface="Tahoma" panose="020B0604030504040204" pitchFamily="34" charset="0"/>
        </a:defRPr>
      </a:lvl3pPr>
      <a:lvl4pPr algn="ctr" rtl="0" eaLnBrk="0" fontAlgn="base" hangingPunct="0">
        <a:spcBef>
          <a:spcPct val="0"/>
        </a:spcBef>
        <a:spcAft>
          <a:spcPct val="0"/>
        </a:spcAft>
        <a:defRPr sz="4000">
          <a:solidFill>
            <a:schemeClr val="tx2"/>
          </a:solidFill>
          <a:latin typeface="Tahoma" panose="020B0604030504040204" pitchFamily="34" charset="0"/>
        </a:defRPr>
      </a:lvl4pPr>
      <a:lvl5pPr algn="ctr" rtl="0" eaLnBrk="0" fontAlgn="base" hangingPunct="0">
        <a:spcBef>
          <a:spcPct val="0"/>
        </a:spcBef>
        <a:spcAft>
          <a:spcPct val="0"/>
        </a:spcAft>
        <a:defRPr sz="4000">
          <a:solidFill>
            <a:schemeClr val="tx2"/>
          </a:solidFill>
          <a:latin typeface="Tahoma" panose="020B0604030504040204" pitchFamily="34" charset="0"/>
        </a:defRPr>
      </a:lvl5pPr>
      <a:lvl6pPr marL="457200" algn="ctr" rtl="0" fontAlgn="base">
        <a:spcBef>
          <a:spcPct val="0"/>
        </a:spcBef>
        <a:spcAft>
          <a:spcPct val="0"/>
        </a:spcAft>
        <a:defRPr sz="4000">
          <a:solidFill>
            <a:schemeClr val="tx2"/>
          </a:solidFill>
          <a:latin typeface="Tahoma" panose="020B0604030504040204" pitchFamily="34" charset="0"/>
        </a:defRPr>
      </a:lvl6pPr>
      <a:lvl7pPr marL="914400" algn="ctr" rtl="0" fontAlgn="base">
        <a:spcBef>
          <a:spcPct val="0"/>
        </a:spcBef>
        <a:spcAft>
          <a:spcPct val="0"/>
        </a:spcAft>
        <a:defRPr sz="4000">
          <a:solidFill>
            <a:schemeClr val="tx2"/>
          </a:solidFill>
          <a:latin typeface="Tahoma" panose="020B0604030504040204" pitchFamily="34" charset="0"/>
        </a:defRPr>
      </a:lvl7pPr>
      <a:lvl8pPr marL="1371600" algn="ctr" rtl="0" fontAlgn="base">
        <a:spcBef>
          <a:spcPct val="0"/>
        </a:spcBef>
        <a:spcAft>
          <a:spcPct val="0"/>
        </a:spcAft>
        <a:defRPr sz="4000">
          <a:solidFill>
            <a:schemeClr val="tx2"/>
          </a:solidFill>
          <a:latin typeface="Tahoma" panose="020B0604030504040204" pitchFamily="34" charset="0"/>
        </a:defRPr>
      </a:lvl8pPr>
      <a:lvl9pPr marL="1828800" algn="ctr" rtl="0" fontAlgn="base">
        <a:spcBef>
          <a:spcPct val="0"/>
        </a:spcBef>
        <a:spcAft>
          <a:spcPct val="0"/>
        </a:spcAft>
        <a:defRPr sz="40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hnms.gr/hnms/greek/index_html"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2.e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hnms.gr/hnms/greek/index_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hyperlink" Target="http://srtm.csi.cgiar.org/"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rtm.csi.cgiar.or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hnms.gr/hnms/greek/index_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nms.gr/hnms/greek/index_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hnms.gr/hnms/greek/index_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txBox="1">
            <a:spLocks/>
          </p:cNvSpPr>
          <p:nvPr/>
        </p:nvSpPr>
        <p:spPr bwMode="auto">
          <a:xfrm>
            <a:off x="-76200" y="1501775"/>
            <a:ext cx="9144000" cy="1470025"/>
          </a:xfrm>
          <a:prstGeom prst="rect">
            <a:avLst/>
          </a:prstGeom>
          <a:noFill/>
          <a:ln w="9525">
            <a:noFill/>
            <a:miter lim="800000"/>
            <a:headEnd/>
            <a:tailEnd/>
          </a:ln>
        </p:spPr>
        <p:txBody>
          <a:bodyPr anchor="ctr"/>
          <a:lstStyle/>
          <a:p>
            <a:pPr algn="ctr" eaLnBrk="1" hangingPunct="1"/>
            <a:r>
              <a:rPr lang="en-GB" altLang="en-US" sz="3200" b="1" dirty="0">
                <a:solidFill>
                  <a:srgbClr val="002060"/>
                </a:solidFill>
                <a:latin typeface="Calibri" pitchFamily="34" charset="0"/>
              </a:rPr>
              <a:t>Using climate statistical properties to generate realistic interpolated precipitation fields </a:t>
            </a:r>
            <a:br>
              <a:rPr lang="en-US" sz="3200" b="1" dirty="0">
                <a:solidFill>
                  <a:srgbClr val="002060"/>
                </a:solidFill>
                <a:latin typeface="Calibri" pitchFamily="34" charset="0"/>
              </a:rPr>
            </a:br>
            <a:endParaRPr lang="en-US" sz="3200" b="1" dirty="0">
              <a:solidFill>
                <a:srgbClr val="002060"/>
              </a:solidFill>
              <a:latin typeface="Calibri" pitchFamily="34" charset="0"/>
            </a:endParaRPr>
          </a:p>
        </p:txBody>
      </p:sp>
      <p:pic>
        <p:nvPicPr>
          <p:cNvPr id="46083" name="Picture 4" descr="Ε.Μ.Υ.">
            <a:hlinkClick r:id="rId3"/>
          </p:cNvPr>
          <p:cNvPicPr>
            <a:picLocks noChangeAspect="1" noChangeArrowheads="1"/>
          </p:cNvPicPr>
          <p:nvPr/>
        </p:nvPicPr>
        <p:blipFill>
          <a:blip r:embed="rId4" cstate="print"/>
          <a:srcRect/>
          <a:stretch>
            <a:fillRect/>
          </a:stretch>
        </p:blipFill>
        <p:spPr bwMode="auto">
          <a:xfrm>
            <a:off x="2667000" y="5486400"/>
            <a:ext cx="4003675" cy="755650"/>
          </a:xfrm>
          <a:prstGeom prst="rect">
            <a:avLst/>
          </a:prstGeom>
          <a:noFill/>
          <a:ln w="9525">
            <a:noFill/>
            <a:miter lim="800000"/>
            <a:headEnd/>
            <a:tailEnd/>
          </a:ln>
        </p:spPr>
      </p:pic>
      <p:pic>
        <p:nvPicPr>
          <p:cNvPr id="46084" name="Picture 1" descr="C:\Program Files\Microsoft Office\MEDIA\OFFICE12\Lines\j0115855.gif"/>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46086" name="TextBox 7"/>
          <p:cNvSpPr txBox="1">
            <a:spLocks noChangeArrowheads="1"/>
          </p:cNvSpPr>
          <p:nvPr/>
        </p:nvSpPr>
        <p:spPr bwMode="auto">
          <a:xfrm>
            <a:off x="381000" y="3124200"/>
            <a:ext cx="8686800" cy="707886"/>
          </a:xfrm>
          <a:prstGeom prst="rect">
            <a:avLst/>
          </a:prstGeom>
          <a:noFill/>
          <a:ln w="9525">
            <a:noFill/>
            <a:miter lim="800000"/>
            <a:headEnd/>
            <a:tailEnd/>
          </a:ln>
        </p:spPr>
        <p:txBody>
          <a:bodyPr wrap="square">
            <a:spAutoFit/>
          </a:bodyPr>
          <a:lstStyle/>
          <a:p>
            <a:pPr algn="ctr" eaLnBrk="1" hangingPunct="1"/>
            <a:r>
              <a:rPr lang="en-US" dirty="0">
                <a:latin typeface="Calibri" pitchFamily="34" charset="0"/>
              </a:rPr>
              <a:t>Flora </a:t>
            </a:r>
            <a:r>
              <a:rPr lang="en-US" dirty="0" err="1">
                <a:latin typeface="Calibri" pitchFamily="34" charset="0"/>
              </a:rPr>
              <a:t>Gofa</a:t>
            </a:r>
            <a:r>
              <a:rPr lang="en-US" dirty="0">
                <a:latin typeface="Calibri" pitchFamily="34" charset="0"/>
              </a:rPr>
              <a:t> </a:t>
            </a:r>
          </a:p>
          <a:p>
            <a:pPr algn="ctr" eaLnBrk="1" hangingPunct="1"/>
            <a:endParaRPr lang="en-US" dirty="0">
              <a:latin typeface="Calibri" pitchFamily="34" charset="0"/>
            </a:endParaRPr>
          </a:p>
        </p:txBody>
      </p:sp>
      <p:sp>
        <p:nvSpPr>
          <p:cNvPr id="7" name="Footer Placeholder 4">
            <a:extLst>
              <a:ext uri="{FF2B5EF4-FFF2-40B4-BE49-F238E27FC236}">
                <a16:creationId xmlns:a16="http://schemas.microsoft.com/office/drawing/2014/main" id="{401CE72F-95C1-42A3-AD2B-B9663142B49F}"/>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pic>
        <p:nvPicPr>
          <p:cNvPr id="10" name="Picture 9"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sp>
        <p:nvSpPr>
          <p:cNvPr id="11" name="TextBox 10"/>
          <p:cNvSpPr txBox="1"/>
          <p:nvPr/>
        </p:nvSpPr>
        <p:spPr>
          <a:xfrm>
            <a:off x="304800" y="681335"/>
            <a:ext cx="7239000" cy="584775"/>
          </a:xfrm>
          <a:prstGeom prst="rect">
            <a:avLst/>
          </a:prstGeom>
          <a:noFill/>
        </p:spPr>
        <p:txBody>
          <a:bodyPr wrap="square" rtlCol="0">
            <a:spAutoFit/>
          </a:bodyPr>
          <a:lstStyle/>
          <a:p>
            <a:r>
              <a:rPr lang="en-US" sz="3200" b="1" dirty="0">
                <a:solidFill>
                  <a:srgbClr val="002060"/>
                </a:solidFill>
                <a:latin typeface="Calibri" pitchFamily="34" charset="0"/>
              </a:rPr>
              <a:t>Steps that were followed……</a:t>
            </a:r>
          </a:p>
        </p:txBody>
      </p:sp>
      <p:sp>
        <p:nvSpPr>
          <p:cNvPr id="7" name="TextBox 6">
            <a:extLst>
              <a:ext uri="{FF2B5EF4-FFF2-40B4-BE49-F238E27FC236}">
                <a16:creationId xmlns:a16="http://schemas.microsoft.com/office/drawing/2014/main" id="{0FD3682A-4990-45B3-A223-52235941B8F3}"/>
              </a:ext>
            </a:extLst>
          </p:cNvPr>
          <p:cNvSpPr txBox="1"/>
          <p:nvPr/>
        </p:nvSpPr>
        <p:spPr>
          <a:xfrm>
            <a:off x="190500" y="1447800"/>
            <a:ext cx="8763000" cy="4093428"/>
          </a:xfrm>
          <a:prstGeom prst="rect">
            <a:avLst/>
          </a:prstGeom>
          <a:noFill/>
        </p:spPr>
        <p:txBody>
          <a:bodyPr wrap="square" rtlCol="0">
            <a:spAutoFit/>
          </a:bodyPr>
          <a:lstStyle/>
          <a:p>
            <a:pPr marL="342900" indent="-342900">
              <a:buFont typeface="Arial" panose="020B0604020202020204" pitchFamily="34" charset="0"/>
              <a:buChar char="•"/>
            </a:pPr>
            <a:r>
              <a:rPr lang="en-US" dirty="0"/>
              <a:t>The first step in the use of the precipitation correlation coefficients produced by the modelling procedure with the MISH software for month of July.</a:t>
            </a:r>
          </a:p>
          <a:p>
            <a:pPr marL="342900" indent="-342900">
              <a:buFont typeface="Arial" panose="020B0604020202020204" pitchFamily="34" charset="0"/>
              <a:buChar char="•"/>
            </a:pPr>
            <a:r>
              <a:rPr lang="en-US" dirty="0"/>
              <a:t> Although the modeling system is based on monthly data, daily or even smaller time interval means can also be interpolated with the correlations resulting from the modeling procedure for the month the event took place. </a:t>
            </a:r>
          </a:p>
          <a:p>
            <a:pPr marL="342900" indent="-342900">
              <a:buFont typeface="Arial" panose="020B0604020202020204" pitchFamily="34" charset="0"/>
              <a:buChar char="•"/>
            </a:pPr>
            <a:r>
              <a:rPr lang="en-US" dirty="0"/>
              <a:t>It is important to note that the correlation coefficient (R) for the precipitation for the month of July with the geophysical parameters was </a:t>
            </a:r>
            <a:r>
              <a:rPr lang="en-US" b="1" dirty="0">
                <a:solidFill>
                  <a:srgbClr val="FF0000"/>
                </a:solidFill>
                <a:effectLst>
                  <a:outerShdw blurRad="38100" dist="38100" dir="2700000" algn="tl">
                    <a:srgbClr val="000000">
                      <a:alpha val="43137"/>
                    </a:srgbClr>
                  </a:outerShdw>
                </a:effectLst>
              </a:rPr>
              <a:t>0.781</a:t>
            </a:r>
          </a:p>
          <a:p>
            <a:pPr marL="342900" indent="-342900">
              <a:buFont typeface="Arial" panose="020B0604020202020204" pitchFamily="34" charset="0"/>
              <a:buChar char="•"/>
            </a:pPr>
            <a:r>
              <a:rPr lang="en-GB" dirty="0"/>
              <a:t>Interpolation using MISH of the point observations with and without background filed (H-SAF)</a:t>
            </a:r>
          </a:p>
          <a:p>
            <a:endParaRPr lang="en-GB" dirty="0"/>
          </a:p>
        </p:txBody>
      </p:sp>
      <p:pic>
        <p:nvPicPr>
          <p:cNvPr id="14" name="Picture 1" descr="C:\Program Files\Microsoft Office\MEDIA\OFFICE12\Lines\j0115855.gif">
            <a:extLst>
              <a:ext uri="{FF2B5EF4-FFF2-40B4-BE49-F238E27FC236}">
                <a16:creationId xmlns:a16="http://schemas.microsoft.com/office/drawing/2014/main" id="{96C6C985-AC88-4698-8B3E-949613D23765}"/>
              </a:ext>
            </a:extLst>
          </p:cNvPr>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5" name="Footer Placeholder 4">
            <a:extLst>
              <a:ext uri="{FF2B5EF4-FFF2-40B4-BE49-F238E27FC236}">
                <a16:creationId xmlns:a16="http://schemas.microsoft.com/office/drawing/2014/main" id="{BD04C358-A9C9-48C6-BB3B-86C72CDBDDD9}"/>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Box 3"/>
          <p:cNvSpPr txBox="1">
            <a:spLocks noChangeArrowheads="1"/>
          </p:cNvSpPr>
          <p:nvPr/>
        </p:nvSpPr>
        <p:spPr bwMode="auto">
          <a:xfrm>
            <a:off x="0" y="0"/>
            <a:ext cx="8077200" cy="584775"/>
          </a:xfrm>
          <a:prstGeom prst="rect">
            <a:avLst/>
          </a:prstGeom>
          <a:noFill/>
          <a:ln w="9525">
            <a:noFill/>
            <a:miter lim="800000"/>
            <a:headEnd/>
            <a:tailEnd/>
          </a:ln>
        </p:spPr>
        <p:txBody>
          <a:bodyPr>
            <a:spAutoFit/>
          </a:bodyPr>
          <a:lstStyle/>
          <a:p>
            <a:pPr eaLnBrk="1" hangingPunct="1"/>
            <a:r>
              <a:rPr lang="en-US" sz="3200" b="1" dirty="0">
                <a:solidFill>
                  <a:srgbClr val="002060"/>
                </a:solidFill>
                <a:effectLst>
                  <a:outerShdw blurRad="38100" dist="38100" dir="2700000" algn="tl">
                    <a:srgbClr val="000000">
                      <a:alpha val="43137"/>
                    </a:srgbClr>
                  </a:outerShdw>
                </a:effectLst>
                <a:latin typeface="Calibri" pitchFamily="34" charset="0"/>
              </a:rPr>
              <a:t>Test case: 16-17 July 2017</a:t>
            </a:r>
          </a:p>
        </p:txBody>
      </p:sp>
      <p:pic>
        <p:nvPicPr>
          <p:cNvPr id="14" name="Picture 13"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sp>
        <p:nvSpPr>
          <p:cNvPr id="6" name="TextBox 5">
            <a:extLst>
              <a:ext uri="{FF2B5EF4-FFF2-40B4-BE49-F238E27FC236}">
                <a16:creationId xmlns:a16="http://schemas.microsoft.com/office/drawing/2014/main" id="{60C1353E-E5FF-431D-A446-6F7FF8508E43}"/>
              </a:ext>
            </a:extLst>
          </p:cNvPr>
          <p:cNvSpPr txBox="1"/>
          <p:nvPr/>
        </p:nvSpPr>
        <p:spPr>
          <a:xfrm>
            <a:off x="5943600" y="1066800"/>
            <a:ext cx="3139375" cy="2554545"/>
          </a:xfrm>
          <a:prstGeom prst="rect">
            <a:avLst/>
          </a:prstGeom>
          <a:noFill/>
        </p:spPr>
        <p:txBody>
          <a:bodyPr wrap="square" rtlCol="0">
            <a:spAutoFit/>
          </a:bodyPr>
          <a:lstStyle/>
          <a:p>
            <a:pPr algn="ctr"/>
            <a:r>
              <a:rPr lang="en-GB" dirty="0">
                <a:latin typeface="Calibri" panose="020F0502020204030204" pitchFamily="34" charset="0"/>
                <a:cs typeface="Calibri" panose="020F0502020204030204" pitchFamily="34" charset="0"/>
              </a:rPr>
              <a:t>Location and precipitation amount of </a:t>
            </a:r>
            <a:r>
              <a:rPr lang="en-GB" b="1" dirty="0">
                <a:latin typeface="Calibri" panose="020F0502020204030204" pitchFamily="34" charset="0"/>
                <a:cs typeface="Calibri" panose="020F0502020204030204" pitchFamily="34" charset="0"/>
              </a:rPr>
              <a:t>observations</a:t>
            </a:r>
            <a:r>
              <a:rPr lang="en-GB" dirty="0">
                <a:latin typeface="Calibri" panose="020F0502020204030204" pitchFamily="34" charset="0"/>
                <a:cs typeface="Calibri" panose="020F0502020204030204" pitchFamily="34" charset="0"/>
              </a:rPr>
              <a:t> </a:t>
            </a:r>
          </a:p>
          <a:p>
            <a:pPr algn="ctr"/>
            <a:endParaRPr lang="en-GB" i="1" dirty="0">
              <a:latin typeface="Calibri" panose="020F0502020204030204" pitchFamily="34" charset="0"/>
              <a:cs typeface="Calibri" panose="020F0502020204030204" pitchFamily="34" charset="0"/>
            </a:endParaRPr>
          </a:p>
          <a:p>
            <a:pPr algn="ctr"/>
            <a:endParaRPr lang="en-GB" i="1" dirty="0">
              <a:latin typeface="Calibri" panose="020F0502020204030204" pitchFamily="34" charset="0"/>
              <a:cs typeface="Calibri" panose="020F0502020204030204" pitchFamily="34" charset="0"/>
            </a:endParaRPr>
          </a:p>
          <a:p>
            <a:pPr algn="ctr"/>
            <a:endParaRPr lang="en-GB" i="1" dirty="0">
              <a:latin typeface="Calibri" panose="020F0502020204030204" pitchFamily="34" charset="0"/>
              <a:cs typeface="Calibri" panose="020F0502020204030204" pitchFamily="34" charset="0"/>
            </a:endParaRPr>
          </a:p>
          <a:p>
            <a:pPr algn="ctr"/>
            <a:endParaRPr lang="en-GB" b="1" i="1" dirty="0">
              <a:solidFill>
                <a:srgbClr val="002060"/>
              </a:solidFill>
              <a:latin typeface="Calibri" panose="020F0502020204030204" pitchFamily="34" charset="0"/>
              <a:cs typeface="Calibri" panose="020F0502020204030204" pitchFamily="34" charset="0"/>
            </a:endParaRPr>
          </a:p>
          <a:p>
            <a:pPr algn="ctr"/>
            <a:r>
              <a:rPr lang="en-GB" b="1" i="1" dirty="0">
                <a:solidFill>
                  <a:srgbClr val="002060"/>
                </a:solidFill>
                <a:latin typeface="Calibri" panose="020F0502020204030204" pitchFamily="34" charset="0"/>
                <a:cs typeface="Calibri" panose="020F0502020204030204" pitchFamily="34" charset="0"/>
              </a:rPr>
              <a:t>Left: 16.07.17, Right:17.07.17</a:t>
            </a:r>
          </a:p>
        </p:txBody>
      </p:sp>
      <p:pic>
        <p:nvPicPr>
          <p:cNvPr id="19" name="Picture 1" descr="C:\Program Files\Microsoft Office\MEDIA\OFFICE12\Lines\j0115855.gif">
            <a:extLst>
              <a:ext uri="{FF2B5EF4-FFF2-40B4-BE49-F238E27FC236}">
                <a16:creationId xmlns:a16="http://schemas.microsoft.com/office/drawing/2014/main" id="{41E5B2F7-B20F-43E7-A64F-E64F632EE4FD}"/>
              </a:ext>
            </a:extLst>
          </p:cNvPr>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20" name="Footer Placeholder 4">
            <a:extLst>
              <a:ext uri="{FF2B5EF4-FFF2-40B4-BE49-F238E27FC236}">
                <a16:creationId xmlns:a16="http://schemas.microsoft.com/office/drawing/2014/main" id="{D40EB8E5-E170-4B4F-BDD0-DCA7E6BEA5A0}"/>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pic>
        <p:nvPicPr>
          <p:cNvPr id="22" name="Picture 5" descr="flora1">
            <a:extLst>
              <a:ext uri="{FF2B5EF4-FFF2-40B4-BE49-F238E27FC236}">
                <a16:creationId xmlns:a16="http://schemas.microsoft.com/office/drawing/2014/main" id="{86C6A7CA-65E7-4A77-9FF7-F1DC6CD817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7469" t="4991" r="25481" b="6512"/>
          <a:stretch>
            <a:fillRect/>
          </a:stretch>
        </p:blipFill>
        <p:spPr bwMode="auto">
          <a:xfrm>
            <a:off x="-76200" y="744252"/>
            <a:ext cx="3144338" cy="29381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lora2">
            <a:extLst>
              <a:ext uri="{FF2B5EF4-FFF2-40B4-BE49-F238E27FC236}">
                <a16:creationId xmlns:a16="http://schemas.microsoft.com/office/drawing/2014/main" id="{A617ADCC-2E16-450A-B489-89CC6994B3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6619" t="4205" r="25443" b="5385"/>
          <a:stretch>
            <a:fillRect/>
          </a:stretch>
        </p:blipFill>
        <p:spPr bwMode="auto">
          <a:xfrm>
            <a:off x="2951662" y="762000"/>
            <a:ext cx="3144338" cy="29320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00">
            <a:extLst>
              <a:ext uri="{FF2B5EF4-FFF2-40B4-BE49-F238E27FC236}">
                <a16:creationId xmlns:a16="http://schemas.microsoft.com/office/drawing/2014/main" id="{0D4C5C85-0408-4EFC-9866-48324DCEB5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29210"/>
          <a:stretch>
            <a:fillRect/>
          </a:stretch>
        </p:blipFill>
        <p:spPr bwMode="auto">
          <a:xfrm>
            <a:off x="91638" y="3886200"/>
            <a:ext cx="2880162" cy="20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4000">
            <a:extLst>
              <a:ext uri="{FF2B5EF4-FFF2-40B4-BE49-F238E27FC236}">
                <a16:creationId xmlns:a16="http://schemas.microsoft.com/office/drawing/2014/main" id="{A9E1E63F-EEE7-41E2-A7D1-19B0ABF192F7}"/>
              </a:ext>
            </a:extLst>
          </p:cNvPr>
          <p:cNvPicPr>
            <a:picLocks noChangeArrowheads="1"/>
          </p:cNvPicPr>
          <p:nvPr/>
        </p:nvPicPr>
        <p:blipFill>
          <a:blip r:embed="rId9" cstate="print">
            <a:extLst>
              <a:ext uri="{28A0092B-C50C-407E-A947-70E740481C1C}">
                <a14:useLocalDpi xmlns:a14="http://schemas.microsoft.com/office/drawing/2010/main" val="0"/>
              </a:ext>
            </a:extLst>
          </a:blip>
          <a:srcRect r="29210"/>
          <a:stretch>
            <a:fillRect/>
          </a:stretch>
        </p:blipFill>
        <p:spPr bwMode="auto">
          <a:xfrm>
            <a:off x="3124200" y="3877211"/>
            <a:ext cx="2799262" cy="206638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60390F7F-EBDD-4444-A751-E56539AE9773}"/>
              </a:ext>
            </a:extLst>
          </p:cNvPr>
          <p:cNvSpPr/>
          <p:nvPr/>
        </p:nvSpPr>
        <p:spPr>
          <a:xfrm>
            <a:off x="6152062" y="4165937"/>
            <a:ext cx="2915738" cy="1015663"/>
          </a:xfrm>
          <a:prstGeom prst="rect">
            <a:avLst/>
          </a:prstGeom>
        </p:spPr>
        <p:txBody>
          <a:bodyPr wrap="square">
            <a:spAutoFit/>
          </a:bodyPr>
          <a:lstStyle/>
          <a:p>
            <a:pPr algn="ctr"/>
            <a:r>
              <a:rPr lang="en-GB" dirty="0">
                <a:latin typeface="Calibri" panose="020F0502020204030204" pitchFamily="34" charset="0"/>
                <a:ea typeface="Times New Roman" panose="02020603050405020304" pitchFamily="18" charset="0"/>
                <a:cs typeface="Calibri" panose="020F0502020204030204" pitchFamily="34" charset="0"/>
              </a:rPr>
              <a:t>Interpolated values from </a:t>
            </a:r>
            <a:r>
              <a:rPr lang="en-GB" b="1" dirty="0">
                <a:latin typeface="Calibri" panose="020F0502020204030204" pitchFamily="34" charset="0"/>
                <a:ea typeface="Times New Roman" panose="02020603050405020304" pitchFamily="18" charset="0"/>
                <a:cs typeface="Calibri" panose="020F0502020204030204" pitchFamily="34" charset="0"/>
              </a:rPr>
              <a:t>H-SAF</a:t>
            </a:r>
            <a:r>
              <a:rPr lang="en-GB" dirty="0">
                <a:latin typeface="Calibri" panose="020F0502020204030204" pitchFamily="34" charset="0"/>
                <a:ea typeface="Times New Roman" panose="02020603050405020304" pitchFamily="18" charset="0"/>
                <a:cs typeface="Calibri" panose="020F0502020204030204" pitchFamily="34" charset="0"/>
              </a:rPr>
              <a:t> product H05. </a:t>
            </a:r>
          </a:p>
          <a:p>
            <a:pPr algn="ctr"/>
            <a:endParaRPr lang="en-GB" i="1"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654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pic>
        <p:nvPicPr>
          <p:cNvPr id="10" name="Picture 9"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pic>
        <p:nvPicPr>
          <p:cNvPr id="6" name="Picture 1" descr="C:\Program Files\Microsoft Office\MEDIA\OFFICE12\Lines\j0115855.gif">
            <a:extLst>
              <a:ext uri="{FF2B5EF4-FFF2-40B4-BE49-F238E27FC236}">
                <a16:creationId xmlns:a16="http://schemas.microsoft.com/office/drawing/2014/main" id="{489A7FC2-12F7-496A-BEE1-4AC62DF23FE9}"/>
              </a:ext>
            </a:extLst>
          </p:cNvPr>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8" name="Footer Placeholder 4">
            <a:extLst>
              <a:ext uri="{FF2B5EF4-FFF2-40B4-BE49-F238E27FC236}">
                <a16:creationId xmlns:a16="http://schemas.microsoft.com/office/drawing/2014/main" id="{57FD695A-BE0B-41CF-BEEF-55FF4A9643A0}"/>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pic>
        <p:nvPicPr>
          <p:cNvPr id="3074" name="Picture 2" descr="Screen Shot 06-25-18 at 07">
            <a:extLst>
              <a:ext uri="{FF2B5EF4-FFF2-40B4-BE49-F238E27FC236}">
                <a16:creationId xmlns:a16="http://schemas.microsoft.com/office/drawing/2014/main" id="{963B98F1-1949-4A8B-99B3-6D36C58BA7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40" t="5604" r="4146" b="2120"/>
          <a:stretch/>
        </p:blipFill>
        <p:spPr bwMode="auto">
          <a:xfrm>
            <a:off x="228600" y="348824"/>
            <a:ext cx="4896745" cy="2713036"/>
          </a:xfrm>
          <a:prstGeom prst="rect">
            <a:avLst/>
          </a:prstGeom>
          <a:solidFill>
            <a:srgbClr val="002060"/>
          </a:solidFill>
          <a:ln w="28575">
            <a:solidFill>
              <a:schemeClr val="tx1"/>
            </a:solidFill>
            <a:miter lim="800000"/>
            <a:headEnd/>
            <a:tailEnd/>
          </a:ln>
          <a:effectLst>
            <a:outerShdw dist="107763" dir="8100000" algn="ctr" rotWithShape="0">
              <a:srgbClr val="44546A">
                <a:alpha val="50000"/>
              </a:srgbClr>
            </a:outerShdw>
          </a:effectLst>
        </p:spPr>
      </p:pic>
      <p:pic>
        <p:nvPicPr>
          <p:cNvPr id="3075" name="Picture 3" descr="Screen Shot 06-25-18 at 08">
            <a:extLst>
              <a:ext uri="{FF2B5EF4-FFF2-40B4-BE49-F238E27FC236}">
                <a16:creationId xmlns:a16="http://schemas.microsoft.com/office/drawing/2014/main" id="{D0409B97-14CF-42D4-B38B-95C77204C9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906" t="4840" r="3773" b="4840"/>
          <a:stretch>
            <a:fillRect/>
          </a:stretch>
        </p:blipFill>
        <p:spPr bwMode="auto">
          <a:xfrm>
            <a:off x="228600" y="3230564"/>
            <a:ext cx="4896746" cy="271303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779EB7-3A80-4950-A319-44539C34E571}"/>
              </a:ext>
            </a:extLst>
          </p:cNvPr>
          <p:cNvSpPr txBox="1"/>
          <p:nvPr/>
        </p:nvSpPr>
        <p:spPr>
          <a:xfrm>
            <a:off x="5334001" y="762000"/>
            <a:ext cx="3675754" cy="1631216"/>
          </a:xfrm>
          <a:prstGeom prst="rect">
            <a:avLst/>
          </a:prstGeom>
          <a:noFill/>
        </p:spPr>
        <p:txBody>
          <a:bodyPr wrap="square" rtlCol="0">
            <a:spAutoFit/>
          </a:bodyPr>
          <a:lstStyle/>
          <a:p>
            <a:pPr algn="ctr"/>
            <a:r>
              <a:rPr lang="en-GB" b="1" dirty="0">
                <a:solidFill>
                  <a:srgbClr val="00B050"/>
                </a:solidFill>
                <a:latin typeface="Calibri" panose="020F0502020204030204" pitchFamily="34" charset="0"/>
                <a:cs typeface="Calibri" panose="020F0502020204030204" pitchFamily="34" charset="0"/>
              </a:rPr>
              <a:t>Interpolated values from 24h precipitation values </a:t>
            </a:r>
          </a:p>
          <a:p>
            <a:pPr algn="ctr"/>
            <a:r>
              <a:rPr lang="en-GB" b="1" dirty="0">
                <a:solidFill>
                  <a:srgbClr val="FF0000"/>
                </a:solidFill>
                <a:latin typeface="Calibri" panose="020F0502020204030204" pitchFamily="34" charset="0"/>
                <a:cs typeface="Calibri" panose="020F0502020204030204" pitchFamily="34" charset="0"/>
              </a:rPr>
              <a:t>Left: </a:t>
            </a:r>
            <a:r>
              <a:rPr lang="en-GB" b="1" dirty="0">
                <a:solidFill>
                  <a:srgbClr val="002060"/>
                </a:solidFill>
                <a:latin typeface="Calibri" panose="020F0502020204030204" pitchFamily="34" charset="0"/>
                <a:cs typeface="Calibri" panose="020F0502020204030204" pitchFamily="34" charset="0"/>
              </a:rPr>
              <a:t>surface stations and background field </a:t>
            </a:r>
          </a:p>
          <a:p>
            <a:pPr algn="ctr"/>
            <a:r>
              <a:rPr lang="en-GB" b="1" dirty="0">
                <a:solidFill>
                  <a:srgbClr val="FF0000"/>
                </a:solidFill>
                <a:latin typeface="Calibri" panose="020F0502020204030204" pitchFamily="34" charset="0"/>
                <a:cs typeface="Calibri" panose="020F0502020204030204" pitchFamily="34" charset="0"/>
              </a:rPr>
              <a:t>Right: </a:t>
            </a:r>
            <a:r>
              <a:rPr lang="en-GB" b="1" dirty="0">
                <a:solidFill>
                  <a:srgbClr val="002060"/>
                </a:solidFill>
                <a:latin typeface="Calibri" panose="020F0502020204030204" pitchFamily="34" charset="0"/>
                <a:cs typeface="Calibri" panose="020F0502020204030204" pitchFamily="34" charset="0"/>
              </a:rPr>
              <a:t>only surface stations</a:t>
            </a:r>
          </a:p>
        </p:txBody>
      </p:sp>
      <p:sp>
        <p:nvSpPr>
          <p:cNvPr id="3" name="TextBox 2">
            <a:extLst>
              <a:ext uri="{FF2B5EF4-FFF2-40B4-BE49-F238E27FC236}">
                <a16:creationId xmlns:a16="http://schemas.microsoft.com/office/drawing/2014/main" id="{D37CC647-4996-4099-B0AD-2E19A5B34B27}"/>
              </a:ext>
            </a:extLst>
          </p:cNvPr>
          <p:cNvSpPr txBox="1"/>
          <p:nvPr/>
        </p:nvSpPr>
        <p:spPr>
          <a:xfrm>
            <a:off x="3664535" y="2661750"/>
            <a:ext cx="1447800" cy="400110"/>
          </a:xfrm>
          <a:prstGeom prst="rect">
            <a:avLst/>
          </a:prstGeom>
          <a:noFill/>
          <a:ln w="28575">
            <a:solidFill>
              <a:srgbClr val="002060"/>
            </a:solidFill>
          </a:ln>
        </p:spPr>
        <p:txBody>
          <a:bodyPr wrap="square" rtlCol="0">
            <a:spAutoFit/>
          </a:bodyPr>
          <a:lstStyle/>
          <a:p>
            <a:pPr algn="ctr"/>
            <a:r>
              <a:rPr lang="en-GB" b="1" dirty="0">
                <a:solidFill>
                  <a:srgbClr val="002060"/>
                </a:solidFill>
                <a:effectLst>
                  <a:outerShdw blurRad="38100" dist="38100" dir="2700000" algn="tl">
                    <a:srgbClr val="000000">
                      <a:alpha val="43137"/>
                    </a:srgbClr>
                  </a:outerShdw>
                </a:effectLst>
              </a:rPr>
              <a:t>16.07.17</a:t>
            </a:r>
          </a:p>
        </p:txBody>
      </p:sp>
      <p:sp>
        <p:nvSpPr>
          <p:cNvPr id="12" name="TextBox 11">
            <a:extLst>
              <a:ext uri="{FF2B5EF4-FFF2-40B4-BE49-F238E27FC236}">
                <a16:creationId xmlns:a16="http://schemas.microsoft.com/office/drawing/2014/main" id="{295DACF2-7381-4FA1-99B7-D0E608DD9F92}"/>
              </a:ext>
            </a:extLst>
          </p:cNvPr>
          <p:cNvSpPr txBox="1"/>
          <p:nvPr/>
        </p:nvSpPr>
        <p:spPr>
          <a:xfrm>
            <a:off x="3664535" y="5575210"/>
            <a:ext cx="1447800" cy="400110"/>
          </a:xfrm>
          <a:prstGeom prst="rect">
            <a:avLst/>
          </a:prstGeom>
          <a:noFill/>
          <a:ln w="28575">
            <a:solidFill>
              <a:srgbClr val="002060"/>
            </a:solidFill>
          </a:ln>
        </p:spPr>
        <p:txBody>
          <a:bodyPr wrap="square" rtlCol="0">
            <a:spAutoFit/>
          </a:bodyPr>
          <a:lstStyle/>
          <a:p>
            <a:pPr algn="ctr"/>
            <a:r>
              <a:rPr lang="en-GB" b="1" dirty="0">
                <a:solidFill>
                  <a:srgbClr val="002060"/>
                </a:solidFill>
                <a:effectLst>
                  <a:outerShdw blurRad="38100" dist="38100" dir="2700000" algn="tl">
                    <a:srgbClr val="000000">
                      <a:alpha val="43137"/>
                    </a:srgbClr>
                  </a:outerShdw>
                </a:effectLst>
              </a:rPr>
              <a:t>17.07.17</a:t>
            </a:r>
          </a:p>
        </p:txBody>
      </p:sp>
      <p:sp>
        <p:nvSpPr>
          <p:cNvPr id="4" name="TextBox 3">
            <a:extLst>
              <a:ext uri="{FF2B5EF4-FFF2-40B4-BE49-F238E27FC236}">
                <a16:creationId xmlns:a16="http://schemas.microsoft.com/office/drawing/2014/main" id="{0C1ACAEC-E038-4087-968A-93A68EAC1BE6}"/>
              </a:ext>
            </a:extLst>
          </p:cNvPr>
          <p:cNvSpPr txBox="1"/>
          <p:nvPr/>
        </p:nvSpPr>
        <p:spPr>
          <a:xfrm>
            <a:off x="5250513" y="2697301"/>
            <a:ext cx="3893487" cy="3477875"/>
          </a:xfrm>
          <a:prstGeom prst="rect">
            <a:avLst/>
          </a:prstGeom>
          <a:noFill/>
        </p:spPr>
        <p:txBody>
          <a:bodyPr wrap="square" rtlCol="0">
            <a:spAutoFit/>
          </a:bodyPr>
          <a:lstStyle/>
          <a:p>
            <a:pPr algn="ctr"/>
            <a:r>
              <a:rPr lang="en-US"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Remarks</a:t>
            </a:r>
          </a:p>
          <a:p>
            <a:pPr marL="342900" indent="-342900" algn="ctr">
              <a:buFont typeface="Arial" panose="020B0604020202020204" pitchFamily="34" charset="0"/>
              <a:buChar char="•"/>
            </a:pPr>
            <a:r>
              <a:rPr lang="en-US" b="1" dirty="0">
                <a:solidFill>
                  <a:srgbClr val="002060"/>
                </a:solidFill>
                <a:latin typeface="Calibri" panose="020F0502020204030204" pitchFamily="34" charset="0"/>
                <a:cs typeface="Calibri" panose="020F0502020204030204" pitchFamily="34" charset="0"/>
              </a:rPr>
              <a:t>Use of background field does</a:t>
            </a:r>
          </a:p>
          <a:p>
            <a:pPr algn="ctr"/>
            <a:r>
              <a:rPr lang="en-US" b="1" dirty="0">
                <a:solidFill>
                  <a:srgbClr val="002060"/>
                </a:solidFill>
                <a:latin typeface="Calibri" panose="020F0502020204030204" pitchFamily="34" charset="0"/>
                <a:cs typeface="Calibri" panose="020F0502020204030204" pitchFamily="34" charset="0"/>
              </a:rPr>
              <a:t>not alter the structure of precipitation </a:t>
            </a:r>
          </a:p>
          <a:p>
            <a:pPr marL="342900" indent="-342900" algn="ctr">
              <a:buFont typeface="Arial" panose="020B0604020202020204" pitchFamily="34" charset="0"/>
              <a:buChar char="•"/>
            </a:pPr>
            <a:r>
              <a:rPr lang="en-US" b="1" dirty="0">
                <a:solidFill>
                  <a:srgbClr val="002060"/>
                </a:solidFill>
                <a:latin typeface="Calibri" panose="020F0502020204030204" pitchFamily="34" charset="0"/>
                <a:cs typeface="Calibri" panose="020F0502020204030204" pitchFamily="34" charset="0"/>
              </a:rPr>
              <a:t>Amount of precipitation is</a:t>
            </a:r>
          </a:p>
          <a:p>
            <a:pPr algn="ctr"/>
            <a:r>
              <a:rPr lang="en-US" b="1" dirty="0">
                <a:solidFill>
                  <a:srgbClr val="002060"/>
                </a:solidFill>
                <a:latin typeface="Calibri" panose="020F0502020204030204" pitchFamily="34" charset="0"/>
                <a:cs typeface="Calibri" panose="020F0502020204030204" pitchFamily="34" charset="0"/>
              </a:rPr>
              <a:t>increased in areas where no surface station was present. </a:t>
            </a:r>
          </a:p>
          <a:p>
            <a:pPr marL="342900" indent="-342900" algn="ctr">
              <a:buFont typeface="Arial" panose="020B0604020202020204" pitchFamily="34" charset="0"/>
              <a:buChar char="•"/>
            </a:pPr>
            <a:r>
              <a:rPr lang="en-US" b="1" dirty="0">
                <a:solidFill>
                  <a:srgbClr val="002060"/>
                </a:solidFill>
                <a:latin typeface="Calibri" panose="020F0502020204030204" pitchFamily="34" charset="0"/>
                <a:cs typeface="Calibri" panose="020F0502020204030204" pitchFamily="34" charset="0"/>
              </a:rPr>
              <a:t>the weight that the software</a:t>
            </a:r>
          </a:p>
          <a:p>
            <a:pPr algn="ctr"/>
            <a:r>
              <a:rPr lang="en-US" b="1" dirty="0">
                <a:solidFill>
                  <a:srgbClr val="002060"/>
                </a:solidFill>
                <a:latin typeface="Calibri" panose="020F0502020204030204" pitchFamily="34" charset="0"/>
                <a:cs typeface="Calibri" panose="020F0502020204030204" pitchFamily="34" charset="0"/>
              </a:rPr>
              <a:t>Is given to the background info is less compared to that of the observations </a:t>
            </a:r>
            <a:endParaRPr lang="en-GB"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024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sp>
        <p:nvSpPr>
          <p:cNvPr id="70662" name="TextBox 3"/>
          <p:cNvSpPr txBox="1">
            <a:spLocks noChangeArrowheads="1"/>
          </p:cNvSpPr>
          <p:nvPr/>
        </p:nvSpPr>
        <p:spPr bwMode="auto">
          <a:xfrm>
            <a:off x="0" y="0"/>
            <a:ext cx="8077200" cy="646331"/>
          </a:xfrm>
          <a:prstGeom prst="rect">
            <a:avLst/>
          </a:prstGeom>
          <a:noFill/>
          <a:ln w="9525">
            <a:noFill/>
            <a:miter lim="800000"/>
            <a:headEnd/>
            <a:tailEnd/>
          </a:ln>
        </p:spPr>
        <p:txBody>
          <a:bodyPr>
            <a:spAutoFit/>
          </a:bodyPr>
          <a:lstStyle/>
          <a:p>
            <a:pPr eaLnBrk="1" hangingPunct="1"/>
            <a:r>
              <a:rPr lang="en-US" sz="3600" b="1" dirty="0">
                <a:solidFill>
                  <a:srgbClr val="002060"/>
                </a:solidFill>
                <a:effectLst>
                  <a:outerShdw blurRad="38100" dist="38100" dir="2700000" algn="tl">
                    <a:srgbClr val="000000">
                      <a:alpha val="43137"/>
                    </a:srgbClr>
                  </a:outerShdw>
                </a:effectLst>
                <a:latin typeface="Calibri" pitchFamily="34" charset="0"/>
              </a:rPr>
              <a:t>Method evaluation approach</a:t>
            </a:r>
          </a:p>
        </p:txBody>
      </p:sp>
      <p:sp>
        <p:nvSpPr>
          <p:cNvPr id="7" name="TextBox 3"/>
          <p:cNvSpPr txBox="1">
            <a:spLocks noChangeArrowheads="1"/>
          </p:cNvSpPr>
          <p:nvPr/>
        </p:nvSpPr>
        <p:spPr bwMode="auto">
          <a:xfrm>
            <a:off x="304800" y="1219200"/>
            <a:ext cx="8077200" cy="4524315"/>
          </a:xfrm>
          <a:prstGeom prst="rect">
            <a:avLst/>
          </a:prstGeom>
          <a:noFill/>
          <a:ln w="9525">
            <a:noFill/>
            <a:miter lim="800000"/>
            <a:headEnd/>
            <a:tailEnd/>
          </a:ln>
        </p:spPr>
        <p:txBody>
          <a:bodyPr>
            <a:spAutoFit/>
          </a:bodyPr>
          <a:lstStyle/>
          <a:p>
            <a:pPr marL="342900" indent="-342900" eaLnBrk="1" hangingPunct="1">
              <a:buFont typeface="Arial" panose="020B0604020202020204" pitchFamily="34" charset="0"/>
              <a:buChar char="•"/>
            </a:pPr>
            <a:r>
              <a:rPr lang="en-US" sz="2400" dirty="0">
                <a:latin typeface="Calibri" panose="020F0502020204030204" pitchFamily="34" charset="0"/>
                <a:cs typeface="Calibri" panose="020F0502020204030204" pitchFamily="34" charset="0"/>
              </a:rPr>
              <a:t>To obtain insight into the error associated with the application, a statistical evaluation procedure was performed.</a:t>
            </a:r>
          </a:p>
          <a:p>
            <a:pPr marL="342900" indent="-342900" eaLnBrk="1" hangingPunct="1">
              <a:buFont typeface="Arial" panose="020B0604020202020204" pitchFamily="34" charset="0"/>
              <a:buChar char="•"/>
            </a:pPr>
            <a:r>
              <a:rPr lang="en-US" sz="2400" dirty="0">
                <a:latin typeface="Calibri" panose="020F0502020204030204" pitchFamily="34" charset="0"/>
                <a:cs typeface="Calibri" panose="020F0502020204030204" pitchFamily="34" charset="0"/>
              </a:rPr>
              <a:t>Code was developed that allowed the application of the </a:t>
            </a:r>
            <a:r>
              <a:rPr lang="en-US" sz="2400" b="1" dirty="0">
                <a:solidFill>
                  <a:srgbClr val="FF0000"/>
                </a:solidFill>
                <a:latin typeface="Calibri" panose="020F0502020204030204" pitchFamily="34" charset="0"/>
                <a:cs typeface="Calibri" panose="020F0502020204030204" pitchFamily="34" charset="0"/>
              </a:rPr>
              <a:t>Leave-One-Out Cross Validation (LOOCV) </a:t>
            </a:r>
            <a:r>
              <a:rPr lang="en-US" sz="2400" dirty="0">
                <a:latin typeface="Calibri" panose="020F0502020204030204" pitchFamily="34" charset="0"/>
                <a:cs typeface="Calibri" panose="020F0502020204030204" pitchFamily="34" charset="0"/>
              </a:rPr>
              <a:t>technique where the interpolation software is trained N separate times on all data except for one point (one surface station) and a prediction is made for that point. </a:t>
            </a:r>
          </a:p>
          <a:p>
            <a:pPr marL="342900" indent="-342900" eaLnBrk="1" hangingPunct="1">
              <a:buFont typeface="Arial" panose="020B0604020202020204" pitchFamily="34" charset="0"/>
              <a:buChar char="•"/>
            </a:pPr>
            <a:r>
              <a:rPr lang="en-US" sz="2400" b="1" dirty="0">
                <a:latin typeface="Calibri" panose="020F0502020204030204" pitchFamily="34" charset="0"/>
                <a:cs typeface="Calibri" panose="020F0502020204030204" pitchFamily="34" charset="0"/>
              </a:rPr>
              <a:t>LOOCV</a:t>
            </a:r>
            <a:r>
              <a:rPr lang="en-US" sz="2400" dirty="0">
                <a:latin typeface="Calibri" panose="020F0502020204030204" pitchFamily="34" charset="0"/>
                <a:cs typeface="Calibri" panose="020F0502020204030204" pitchFamily="34" charset="0"/>
              </a:rPr>
              <a:t> is essentially an estimate of the generalized performance of model trained on </a:t>
            </a:r>
            <a:r>
              <a:rPr lang="en-US" sz="2400" b="1"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n-1</a:t>
            </a:r>
            <a:r>
              <a:rPr lang="en-US" sz="2400" dirty="0">
                <a:latin typeface="Calibri" panose="020F0502020204030204" pitchFamily="34" charset="0"/>
                <a:cs typeface="Calibri" panose="020F0502020204030204" pitchFamily="34" charset="0"/>
              </a:rPr>
              <a:t> samples of data.</a:t>
            </a:r>
            <a:endParaRPr lang="en-GB" sz="2400" dirty="0">
              <a:latin typeface="Calibri" panose="020F0502020204030204" pitchFamily="34" charset="0"/>
              <a:cs typeface="Calibri" panose="020F0502020204030204" pitchFamily="34" charset="0"/>
            </a:endParaRPr>
          </a:p>
          <a:p>
            <a:pPr eaLnBrk="1" hangingPunct="1"/>
            <a:endParaRPr lang="en-US" sz="2400" dirty="0">
              <a:latin typeface="Calibri" pitchFamily="34" charset="0"/>
            </a:endParaRPr>
          </a:p>
          <a:p>
            <a:pPr eaLnBrk="1" hangingPunct="1"/>
            <a:endParaRPr lang="en-US" sz="2400" dirty="0">
              <a:latin typeface="Calibri" pitchFamily="34" charset="0"/>
            </a:endParaRPr>
          </a:p>
        </p:txBody>
      </p:sp>
      <p:pic>
        <p:nvPicPr>
          <p:cNvPr id="8" name="Picture 7"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pic>
        <p:nvPicPr>
          <p:cNvPr id="9" name="Picture 1" descr="C:\Program Files\Microsoft Office\MEDIA\OFFICE12\Lines\j0115855.gif"/>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1" name="Footer Placeholder 4">
            <a:extLst>
              <a:ext uri="{FF2B5EF4-FFF2-40B4-BE49-F238E27FC236}">
                <a16:creationId xmlns:a16="http://schemas.microsoft.com/office/drawing/2014/main" id="{3583FE3C-FBDB-4420-8833-1A7C2A80ACE9}"/>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Ε.Μ.Υ.">
            <a:hlinkClick r:id="rId3"/>
          </p:cNvPr>
          <p:cNvPicPr>
            <a:picLocks noChangeAspect="1" noChangeArrowheads="1"/>
          </p:cNvPicPr>
          <p:nvPr/>
        </p:nvPicPr>
        <p:blipFill>
          <a:blip r:embed="rId4" cstate="print"/>
          <a:srcRect/>
          <a:stretch>
            <a:fillRect/>
          </a:stretch>
        </p:blipFill>
        <p:spPr bwMode="auto">
          <a:xfrm>
            <a:off x="0" y="-11151"/>
            <a:ext cx="2771775" cy="522287"/>
          </a:xfrm>
          <a:prstGeom prst="rect">
            <a:avLst/>
          </a:prstGeom>
          <a:noFill/>
          <a:ln w="9525">
            <a:noFill/>
            <a:miter lim="800000"/>
            <a:headEnd/>
            <a:tailEnd/>
          </a:ln>
        </p:spPr>
      </p:pic>
      <p:sp>
        <p:nvSpPr>
          <p:cNvPr id="17" name="TextBox 16"/>
          <p:cNvSpPr txBox="1"/>
          <p:nvPr/>
        </p:nvSpPr>
        <p:spPr>
          <a:xfrm>
            <a:off x="1295400" y="970728"/>
            <a:ext cx="6858000" cy="400110"/>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Mean statistical indices derived from the application of LOOCV</a:t>
            </a:r>
            <a:endParaRPr lang="en-US" b="1" dirty="0">
              <a:solidFill>
                <a:srgbClr val="002060"/>
              </a:solidFill>
              <a:effectLst>
                <a:outerShdw blurRad="38100" dist="38100" dir="2700000" algn="tl">
                  <a:srgbClr val="000000">
                    <a:alpha val="43137"/>
                  </a:srgbClr>
                </a:outerShdw>
              </a:effectLst>
              <a:latin typeface="Calibri" pitchFamily="34" charset="0"/>
            </a:endParaRPr>
          </a:p>
        </p:txBody>
      </p:sp>
      <p:pic>
        <p:nvPicPr>
          <p:cNvPr id="3" name="Picture 2">
            <a:extLst>
              <a:ext uri="{FF2B5EF4-FFF2-40B4-BE49-F238E27FC236}">
                <a16:creationId xmlns:a16="http://schemas.microsoft.com/office/drawing/2014/main" id="{8219EABC-1C54-4382-9CE4-EDE56251BF45}"/>
              </a:ext>
            </a:extLst>
          </p:cNvPr>
          <p:cNvPicPr>
            <a:picLocks noChangeAspect="1"/>
          </p:cNvPicPr>
          <p:nvPr/>
        </p:nvPicPr>
        <p:blipFill>
          <a:blip r:embed="rId5"/>
          <a:stretch>
            <a:fillRect/>
          </a:stretch>
        </p:blipFill>
        <p:spPr>
          <a:xfrm>
            <a:off x="1066800" y="1656528"/>
            <a:ext cx="10035158" cy="1772472"/>
          </a:xfrm>
          <a:prstGeom prst="rect">
            <a:avLst/>
          </a:prstGeom>
        </p:spPr>
      </p:pic>
      <p:sp>
        <p:nvSpPr>
          <p:cNvPr id="5" name="TextBox 4">
            <a:extLst>
              <a:ext uri="{FF2B5EF4-FFF2-40B4-BE49-F238E27FC236}">
                <a16:creationId xmlns:a16="http://schemas.microsoft.com/office/drawing/2014/main" id="{FD78CCF4-F259-4C96-9A18-8063A8DF1253}"/>
              </a:ext>
            </a:extLst>
          </p:cNvPr>
          <p:cNvSpPr txBox="1"/>
          <p:nvPr/>
        </p:nvSpPr>
        <p:spPr>
          <a:xfrm>
            <a:off x="457200" y="3581400"/>
            <a:ext cx="8305800" cy="1323439"/>
          </a:xfrm>
          <a:prstGeom prst="rect">
            <a:avLst/>
          </a:prstGeom>
          <a:noFill/>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MISH interpolation approach has a tendency to underestimate precipitation amounts in all cases (negative ME), while the use of background information slightly improved the predicted precipitation values, mainly for 17.07.17, while the RMSE was on the order of 14.7-17.4mm/24h.</a:t>
            </a:r>
            <a:endParaRPr lang="en-GB"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8" name="Picture 1" descr="C:\Program Files\Microsoft Office\MEDIA\OFFICE12\Lines\j0115855.gif">
            <a:extLst>
              <a:ext uri="{FF2B5EF4-FFF2-40B4-BE49-F238E27FC236}">
                <a16:creationId xmlns:a16="http://schemas.microsoft.com/office/drawing/2014/main" id="{4605D704-63B5-46A3-8B28-6C8E4CF44E9C}"/>
              </a:ext>
            </a:extLst>
          </p:cNvPr>
          <p:cNvPicPr>
            <a:picLocks noChangeAspect="1" noChangeArrowheads="1"/>
          </p:cNvPicPr>
          <p:nvPr/>
        </p:nvPicPr>
        <p:blipFill>
          <a:blip r:embed="rId6"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9" name="Footer Placeholder 4">
            <a:extLst>
              <a:ext uri="{FF2B5EF4-FFF2-40B4-BE49-F238E27FC236}">
                <a16:creationId xmlns:a16="http://schemas.microsoft.com/office/drawing/2014/main" id="{61BE11CD-AA90-4E62-8EA7-E6B2111D7052}"/>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sp>
        <p:nvSpPr>
          <p:cNvPr id="70662" name="TextBox 3"/>
          <p:cNvSpPr txBox="1">
            <a:spLocks noChangeArrowheads="1"/>
          </p:cNvSpPr>
          <p:nvPr/>
        </p:nvSpPr>
        <p:spPr bwMode="auto">
          <a:xfrm>
            <a:off x="0" y="0"/>
            <a:ext cx="8077200" cy="708025"/>
          </a:xfrm>
          <a:prstGeom prst="rect">
            <a:avLst/>
          </a:prstGeom>
          <a:noFill/>
          <a:ln w="9525">
            <a:noFill/>
            <a:miter lim="800000"/>
            <a:headEnd/>
            <a:tailEnd/>
          </a:ln>
        </p:spPr>
        <p:txBody>
          <a:bodyPr>
            <a:spAutoFit/>
          </a:bodyPr>
          <a:lstStyle/>
          <a:p>
            <a:pPr eaLnBrk="1" hangingPunct="1"/>
            <a:r>
              <a:rPr lang="en-US" sz="4000" b="1" dirty="0">
                <a:solidFill>
                  <a:srgbClr val="002060"/>
                </a:solidFill>
                <a:latin typeface="Calibri" pitchFamily="34" charset="0"/>
              </a:rPr>
              <a:t>Next steps……</a:t>
            </a:r>
          </a:p>
        </p:txBody>
      </p:sp>
      <p:sp>
        <p:nvSpPr>
          <p:cNvPr id="7" name="TextBox 6"/>
          <p:cNvSpPr txBox="1"/>
          <p:nvPr/>
        </p:nvSpPr>
        <p:spPr>
          <a:xfrm>
            <a:off x="304800" y="914400"/>
            <a:ext cx="8458200" cy="4524315"/>
          </a:xfrm>
          <a:prstGeom prst="rect">
            <a:avLst/>
          </a:prstGeom>
          <a:noFill/>
        </p:spPr>
        <p:txBody>
          <a:bodyPr wrap="square" rtlCol="0">
            <a:spAutoFit/>
          </a:bodyPr>
          <a:lstStyle/>
          <a:p>
            <a:endParaRPr lang="en-US" sz="2400" dirty="0">
              <a:latin typeface="Calibri" pitchFamily="34" charset="0"/>
            </a:endParaRPr>
          </a:p>
          <a:p>
            <a:pPr>
              <a:buFont typeface="Wingdings" pitchFamily="2" charset="2"/>
              <a:buChar char="ü"/>
            </a:pPr>
            <a:r>
              <a:rPr lang="en-US" sz="2400" dirty="0">
                <a:latin typeface="Calibri" pitchFamily="34" charset="0"/>
              </a:rPr>
              <a:t>Apply the MISH interpolation method on different precipitation regimes, </a:t>
            </a:r>
            <a:r>
              <a:rPr lang="en-US" sz="2400" dirty="0">
                <a:solidFill>
                  <a:srgbClr val="FF0000"/>
                </a:solidFill>
                <a:latin typeface="Calibri" pitchFamily="34" charset="0"/>
              </a:rPr>
              <a:t>not only on convective events</a:t>
            </a:r>
          </a:p>
          <a:p>
            <a:pPr>
              <a:buFont typeface="Wingdings" pitchFamily="2" charset="2"/>
              <a:buChar char="ü"/>
            </a:pPr>
            <a:endParaRPr lang="en-US" sz="2400" dirty="0">
              <a:latin typeface="Calibri" pitchFamily="34" charset="0"/>
            </a:endParaRPr>
          </a:p>
          <a:p>
            <a:pPr>
              <a:buFont typeface="Wingdings" pitchFamily="2" charset="2"/>
              <a:buChar char="ü"/>
            </a:pPr>
            <a:r>
              <a:rPr lang="en-US" sz="2400" dirty="0">
                <a:latin typeface="Calibri" pitchFamily="34" charset="0"/>
              </a:rPr>
              <a:t>If method is proved to work satisfactory for this purpose, will be also </a:t>
            </a:r>
            <a:r>
              <a:rPr lang="en-US" sz="2400" dirty="0">
                <a:solidFill>
                  <a:srgbClr val="FF0000"/>
                </a:solidFill>
                <a:latin typeface="Calibri" pitchFamily="34" charset="0"/>
              </a:rPr>
              <a:t>applied on forecast data</a:t>
            </a:r>
            <a:r>
              <a:rPr lang="en-US" sz="2400" dirty="0">
                <a:latin typeface="Calibri" pitchFamily="34" charset="0"/>
              </a:rPr>
              <a:t>, in order to have a more realistic interpolation of data (not purely mathematical </a:t>
            </a:r>
            <a:r>
              <a:rPr lang="en-US" sz="2400" dirty="0" err="1">
                <a:latin typeface="Calibri" pitchFamily="34" charset="0"/>
              </a:rPr>
              <a:t>thansformation</a:t>
            </a:r>
            <a:r>
              <a:rPr lang="en-US" sz="2400" dirty="0">
                <a:latin typeface="Calibri" pitchFamily="34" charset="0"/>
              </a:rPr>
              <a:t> as it is usually the case) on finer resolution grids</a:t>
            </a:r>
          </a:p>
          <a:p>
            <a:pPr>
              <a:buFont typeface="Wingdings" pitchFamily="2" charset="2"/>
              <a:buChar char="ü"/>
            </a:pPr>
            <a:endParaRPr lang="en-US" sz="2400" dirty="0">
              <a:latin typeface="Calibri" pitchFamily="34" charset="0"/>
            </a:endParaRPr>
          </a:p>
          <a:p>
            <a:pPr>
              <a:buFont typeface="Wingdings" pitchFamily="2" charset="2"/>
              <a:buChar char="ü"/>
            </a:pPr>
            <a:r>
              <a:rPr lang="en-US" sz="2400" dirty="0">
                <a:latin typeface="Calibri" pitchFamily="34" charset="0"/>
              </a:rPr>
              <a:t>Connect the use of MISH for high resolution </a:t>
            </a:r>
            <a:r>
              <a:rPr lang="en-US" sz="2400" dirty="0" err="1">
                <a:latin typeface="Calibri" pitchFamily="34" charset="0"/>
              </a:rPr>
              <a:t>obs</a:t>
            </a:r>
            <a:r>
              <a:rPr lang="en-US" sz="2400" dirty="0">
                <a:latin typeface="Calibri" pitchFamily="34" charset="0"/>
              </a:rPr>
              <a:t> and </a:t>
            </a:r>
            <a:r>
              <a:rPr lang="en-US" sz="2400" dirty="0" err="1">
                <a:latin typeface="Calibri" pitchFamily="34" charset="0"/>
              </a:rPr>
              <a:t>fct</a:t>
            </a:r>
            <a:r>
              <a:rPr lang="en-US" sz="2400" dirty="0">
                <a:latin typeface="Calibri" pitchFamily="34" charset="0"/>
              </a:rPr>
              <a:t> datasets for </a:t>
            </a:r>
            <a:r>
              <a:rPr lang="en-US" sz="2400" dirty="0">
                <a:solidFill>
                  <a:srgbClr val="FF0000"/>
                </a:solidFill>
                <a:latin typeface="Calibri" pitchFamily="34" charset="0"/>
              </a:rPr>
              <a:t>spatial verification applications </a:t>
            </a:r>
          </a:p>
          <a:p>
            <a:endParaRPr lang="en-US" sz="2400" dirty="0">
              <a:latin typeface="Calibri" pitchFamily="34" charset="0"/>
            </a:endParaRPr>
          </a:p>
        </p:txBody>
      </p:sp>
      <p:pic>
        <p:nvPicPr>
          <p:cNvPr id="8" name="Picture 4"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pic>
        <p:nvPicPr>
          <p:cNvPr id="11" name="Picture 1" descr="C:\Program Files\Microsoft Office\MEDIA\OFFICE12\Lines\j0115855.gif">
            <a:extLst>
              <a:ext uri="{FF2B5EF4-FFF2-40B4-BE49-F238E27FC236}">
                <a16:creationId xmlns:a16="http://schemas.microsoft.com/office/drawing/2014/main" id="{C5394CC5-B497-4A06-AC3A-EBB6755C1ACD}"/>
              </a:ext>
            </a:extLst>
          </p:cNvPr>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2" name="Footer Placeholder 4">
            <a:extLst>
              <a:ext uri="{FF2B5EF4-FFF2-40B4-BE49-F238E27FC236}">
                <a16:creationId xmlns:a16="http://schemas.microsoft.com/office/drawing/2014/main" id="{837386C7-AAEE-4B1B-B356-52DD76F55CEE}"/>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sp>
        <p:nvSpPr>
          <p:cNvPr id="69638" name="TextBox 3"/>
          <p:cNvSpPr txBox="1">
            <a:spLocks noChangeArrowheads="1"/>
          </p:cNvSpPr>
          <p:nvPr/>
        </p:nvSpPr>
        <p:spPr bwMode="auto">
          <a:xfrm>
            <a:off x="1143000" y="2360474"/>
            <a:ext cx="8077200" cy="1754326"/>
          </a:xfrm>
          <a:prstGeom prst="rect">
            <a:avLst/>
          </a:prstGeom>
          <a:noFill/>
          <a:ln w="9525">
            <a:noFill/>
            <a:miter lim="800000"/>
            <a:headEnd/>
            <a:tailEnd/>
          </a:ln>
        </p:spPr>
        <p:txBody>
          <a:bodyPr>
            <a:spAutoFit/>
          </a:bodyPr>
          <a:lstStyle/>
          <a:p>
            <a:pPr eaLnBrk="1" hangingPunct="1"/>
            <a:endParaRPr lang="en-US" sz="3600" b="1" dirty="0">
              <a:solidFill>
                <a:srgbClr val="002060"/>
              </a:solidFill>
              <a:latin typeface="Calibri" pitchFamily="34" charset="0"/>
            </a:endParaRPr>
          </a:p>
          <a:p>
            <a:pPr eaLnBrk="1" hangingPunct="1"/>
            <a:endParaRPr lang="en-US" sz="3600" b="1" dirty="0">
              <a:solidFill>
                <a:srgbClr val="002060"/>
              </a:solidFill>
              <a:latin typeface="Calibri" pitchFamily="34" charset="0"/>
            </a:endParaRPr>
          </a:p>
          <a:p>
            <a:pPr eaLnBrk="1" hangingPunct="1"/>
            <a:r>
              <a:rPr lang="en-GB" sz="3600" b="1" dirty="0">
                <a:solidFill>
                  <a:srgbClr val="002060"/>
                </a:solidFill>
                <a:latin typeface="Calibri" pitchFamily="34" charset="0"/>
              </a:rPr>
              <a:t>         </a:t>
            </a:r>
            <a:r>
              <a:rPr lang="el-GR" sz="3600" b="1" dirty="0">
                <a:solidFill>
                  <a:srgbClr val="002060"/>
                </a:solidFill>
                <a:latin typeface="Calibri" pitchFamily="34" charset="0"/>
              </a:rPr>
              <a:t>Ευχαριστώ πολύ</a:t>
            </a:r>
            <a:r>
              <a:rPr lang="en-GB" sz="3600" b="1" dirty="0">
                <a:solidFill>
                  <a:srgbClr val="002060"/>
                </a:solidFill>
                <a:latin typeface="Calibri" pitchFamily="34" charset="0"/>
              </a:rPr>
              <a:t> – </a:t>
            </a:r>
            <a:r>
              <a:rPr lang="el-GR" sz="3600" b="1" dirty="0">
                <a:solidFill>
                  <a:srgbClr val="002060"/>
                </a:solidFill>
                <a:latin typeface="Calibri" pitchFamily="34" charset="0"/>
              </a:rPr>
              <a:t>Ερωτήσεις?</a:t>
            </a:r>
            <a:endParaRPr lang="en-US" sz="3600" b="1" dirty="0">
              <a:solidFill>
                <a:srgbClr val="002060"/>
              </a:solidFill>
              <a:latin typeface="Calibri" pitchFamily="34" charset="0"/>
            </a:endParaRPr>
          </a:p>
        </p:txBody>
      </p:sp>
      <p:pic>
        <p:nvPicPr>
          <p:cNvPr id="9" name="Picture 4" descr="Ε.Μ.Υ.">
            <a:hlinkClick r:id="rId3"/>
          </p:cNvPr>
          <p:cNvPicPr>
            <a:picLocks noChangeAspect="1" noChangeArrowheads="1"/>
          </p:cNvPicPr>
          <p:nvPr/>
        </p:nvPicPr>
        <p:blipFill>
          <a:blip r:embed="rId4" cstate="print"/>
          <a:srcRect/>
          <a:stretch>
            <a:fillRect/>
          </a:stretch>
        </p:blipFill>
        <p:spPr bwMode="auto">
          <a:xfrm>
            <a:off x="2362200" y="0"/>
            <a:ext cx="4434840" cy="838200"/>
          </a:xfrm>
          <a:prstGeom prst="rect">
            <a:avLst/>
          </a:prstGeom>
          <a:noFill/>
          <a:ln w="9525">
            <a:noFill/>
            <a:miter lim="800000"/>
            <a:headEnd/>
            <a:tailEnd/>
          </a:ln>
        </p:spPr>
      </p:pic>
      <p:pic>
        <p:nvPicPr>
          <p:cNvPr id="10" name="Picture 1" descr="C:\Program Files\Microsoft Office\MEDIA\OFFICE12\Lines\j0115855.gif">
            <a:extLst>
              <a:ext uri="{FF2B5EF4-FFF2-40B4-BE49-F238E27FC236}">
                <a16:creationId xmlns:a16="http://schemas.microsoft.com/office/drawing/2014/main" id="{650E071B-12BC-458A-915B-46AAB5B6E7F0}"/>
              </a:ext>
            </a:extLst>
          </p:cNvPr>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1" name="Footer Placeholder 4">
            <a:extLst>
              <a:ext uri="{FF2B5EF4-FFF2-40B4-BE49-F238E27FC236}">
                <a16:creationId xmlns:a16="http://schemas.microsoft.com/office/drawing/2014/main" id="{CC23AF16-44AA-4FBF-91FD-EC70C48BB217}"/>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pic>
        <p:nvPicPr>
          <p:cNvPr id="3" name="Picture 2">
            <a:extLst>
              <a:ext uri="{FF2B5EF4-FFF2-40B4-BE49-F238E27FC236}">
                <a16:creationId xmlns:a16="http://schemas.microsoft.com/office/drawing/2014/main" id="{CBE784BD-26EC-4666-AEA5-0D6D8716A3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9462" y="1066800"/>
            <a:ext cx="2505075" cy="1828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Ε.Μ.Υ.">
            <a:hlinkClick r:id="rId3"/>
          </p:cNvPr>
          <p:cNvPicPr>
            <a:picLocks noChangeAspect="1" noChangeArrowheads="1"/>
          </p:cNvPicPr>
          <p:nvPr/>
        </p:nvPicPr>
        <p:blipFill>
          <a:blip r:embed="rId4" cstate="print"/>
          <a:srcRect/>
          <a:stretch>
            <a:fillRect/>
          </a:stretch>
        </p:blipFill>
        <p:spPr bwMode="auto">
          <a:xfrm>
            <a:off x="6338888" y="5678488"/>
            <a:ext cx="2771775" cy="522287"/>
          </a:xfrm>
          <a:prstGeom prst="rect">
            <a:avLst/>
          </a:prstGeom>
          <a:noFill/>
          <a:ln w="9525">
            <a:noFill/>
            <a:miter lim="800000"/>
            <a:headEnd/>
            <a:tailEnd/>
          </a:ln>
        </p:spPr>
      </p:pic>
      <p:pic>
        <p:nvPicPr>
          <p:cNvPr id="70659" name="Picture 1" descr="C:\Program Files\Microsoft Office\MEDIA\OFFICE12\Lines\j0115855.gif"/>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70661"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sp>
        <p:nvSpPr>
          <p:cNvPr id="70662" name="TextBox 3"/>
          <p:cNvSpPr txBox="1">
            <a:spLocks noChangeArrowheads="1"/>
          </p:cNvSpPr>
          <p:nvPr/>
        </p:nvSpPr>
        <p:spPr bwMode="auto">
          <a:xfrm>
            <a:off x="2590800" y="2133600"/>
            <a:ext cx="8077200" cy="708025"/>
          </a:xfrm>
          <a:prstGeom prst="rect">
            <a:avLst/>
          </a:prstGeom>
          <a:noFill/>
          <a:ln w="9525">
            <a:noFill/>
            <a:miter lim="800000"/>
            <a:headEnd/>
            <a:tailEnd/>
          </a:ln>
        </p:spPr>
        <p:txBody>
          <a:bodyPr>
            <a:spAutoFit/>
          </a:bodyPr>
          <a:lstStyle/>
          <a:p>
            <a:pPr eaLnBrk="1" hangingPunct="1"/>
            <a:r>
              <a:rPr lang="en-US" sz="4000" b="1" dirty="0">
                <a:solidFill>
                  <a:srgbClr val="0070C0"/>
                </a:solidFill>
                <a:latin typeface="Calibri" pitchFamily="34" charset="0"/>
              </a:rPr>
              <a:t>Additional slides</a:t>
            </a:r>
          </a:p>
        </p:txBody>
      </p:sp>
      <p:sp>
        <p:nvSpPr>
          <p:cNvPr id="7" name="TextBox 6"/>
          <p:cNvSpPr txBox="1">
            <a:spLocks noChangeArrowheads="1"/>
          </p:cNvSpPr>
          <p:nvPr/>
        </p:nvSpPr>
        <p:spPr bwMode="auto">
          <a:xfrm>
            <a:off x="1676400" y="6519863"/>
            <a:ext cx="7772400" cy="338137"/>
          </a:xfrm>
          <a:prstGeom prst="rect">
            <a:avLst/>
          </a:prstGeom>
          <a:noFill/>
          <a:ln w="9525">
            <a:noFill/>
            <a:miter lim="800000"/>
            <a:headEnd/>
            <a:tailEnd/>
          </a:ln>
        </p:spPr>
        <p:txBody>
          <a:bodyPr>
            <a:spAutoFit/>
          </a:bodyPr>
          <a:lstStyle/>
          <a:p>
            <a:pPr eaLnBrk="1" hangingPunct="1"/>
            <a:r>
              <a:rPr lang="en-US" sz="1600" i="1" dirty="0"/>
              <a:t>WG5 parallel session, COSMO General Meeting, Jerusalem 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543580"/>
            <a:ext cx="8570913" cy="523220"/>
          </a:xfrm>
          <a:prstGeom prst="rect">
            <a:avLst/>
          </a:prstGeom>
          <a:noFill/>
          <a:ln w="9525">
            <a:noFill/>
            <a:miter lim="800000"/>
            <a:headEnd/>
            <a:tailEnd/>
          </a:ln>
        </p:spPr>
        <p:txBody>
          <a:bodyPr>
            <a:spAutoFit/>
          </a:bodyPr>
          <a:lstStyle/>
          <a:p>
            <a:pPr algn="l">
              <a:lnSpc>
                <a:spcPct val="100000"/>
              </a:lnSpc>
              <a:spcBef>
                <a:spcPct val="50000"/>
              </a:spcBef>
            </a:pPr>
            <a:r>
              <a:rPr lang="en-US" sz="2800" b="1" dirty="0">
                <a:latin typeface="Calibri" pitchFamily="34" charset="0"/>
                <a:cs typeface="Arial" charset="0"/>
              </a:rPr>
              <a:t>Impact of homogenization procedure corrections</a:t>
            </a:r>
            <a:endParaRPr lang="en-IE" sz="2800" b="1" dirty="0">
              <a:latin typeface="Calibri" pitchFamily="34" charset="0"/>
              <a:cs typeface="Arial" charset="0"/>
            </a:endParaRPr>
          </a:p>
        </p:txBody>
      </p:sp>
      <p:sp>
        <p:nvSpPr>
          <p:cNvPr id="43020" name="27 - Ορθογώνιο"/>
          <p:cNvSpPr>
            <a:spLocks noChangeArrowheads="1"/>
          </p:cNvSpPr>
          <p:nvPr/>
        </p:nvSpPr>
        <p:spPr bwMode="auto">
          <a:xfrm>
            <a:off x="4356100" y="1989138"/>
            <a:ext cx="4249738" cy="511175"/>
          </a:xfrm>
          <a:prstGeom prst="rect">
            <a:avLst/>
          </a:prstGeom>
          <a:noFill/>
          <a:ln w="9525">
            <a:noFill/>
            <a:miter lim="800000"/>
            <a:headEnd/>
            <a:tailEnd/>
          </a:ln>
        </p:spPr>
        <p:txBody>
          <a:bodyPr>
            <a:spAutoFit/>
          </a:bodyPr>
          <a:lstStyle/>
          <a:p>
            <a:pPr algn="l"/>
            <a:r>
              <a:rPr lang="el-GR">
                <a:solidFill>
                  <a:schemeClr val="tx1"/>
                </a:solidFill>
              </a:rPr>
              <a:t>Σημείο ρήξης</a:t>
            </a:r>
            <a:r>
              <a:rPr lang="en-US">
                <a:solidFill>
                  <a:schemeClr val="tx1"/>
                </a:solidFill>
              </a:rPr>
              <a:t> : </a:t>
            </a:r>
            <a:r>
              <a:rPr lang="el-GR"/>
              <a:t>Απρίλιος </a:t>
            </a:r>
            <a:r>
              <a:rPr lang="en-US"/>
              <a:t>1978</a:t>
            </a:r>
            <a:endParaRPr lang="el-GR"/>
          </a:p>
        </p:txBody>
      </p:sp>
      <p:sp>
        <p:nvSpPr>
          <p:cNvPr id="43023" name="31 - Ορθογώνιο"/>
          <p:cNvSpPr>
            <a:spLocks noChangeArrowheads="1"/>
          </p:cNvSpPr>
          <p:nvPr/>
        </p:nvSpPr>
        <p:spPr bwMode="auto">
          <a:xfrm>
            <a:off x="539750" y="5516563"/>
            <a:ext cx="4357688" cy="511175"/>
          </a:xfrm>
          <a:prstGeom prst="rect">
            <a:avLst/>
          </a:prstGeom>
          <a:noFill/>
          <a:ln w="9525">
            <a:noFill/>
            <a:miter lim="800000"/>
            <a:headEnd/>
            <a:tailEnd/>
          </a:ln>
        </p:spPr>
        <p:txBody>
          <a:bodyPr>
            <a:spAutoFit/>
          </a:bodyPr>
          <a:lstStyle/>
          <a:p>
            <a:r>
              <a:rPr lang="el-GR">
                <a:solidFill>
                  <a:schemeClr val="tx1"/>
                </a:solidFill>
              </a:rPr>
              <a:t>Σημείο ρήξης</a:t>
            </a:r>
            <a:r>
              <a:rPr lang="en-US">
                <a:solidFill>
                  <a:schemeClr val="tx1"/>
                </a:solidFill>
              </a:rPr>
              <a:t> :</a:t>
            </a:r>
            <a:r>
              <a:rPr lang="el-GR">
                <a:solidFill>
                  <a:schemeClr val="tx1"/>
                </a:solidFill>
              </a:rPr>
              <a:t> </a:t>
            </a:r>
            <a:r>
              <a:rPr lang="el-GR"/>
              <a:t>Μάιος</a:t>
            </a:r>
            <a:r>
              <a:rPr lang="en-US"/>
              <a:t> 1982</a:t>
            </a:r>
            <a:endParaRPr lang="el-GR"/>
          </a:p>
        </p:txBody>
      </p:sp>
      <p:sp>
        <p:nvSpPr>
          <p:cNvPr id="30725" name="Rectangle 10"/>
          <p:cNvSpPr>
            <a:spLocks noChangeArrowheads="1"/>
          </p:cNvSpPr>
          <p:nvPr/>
        </p:nvSpPr>
        <p:spPr bwMode="auto">
          <a:xfrm>
            <a:off x="684213" y="1143000"/>
            <a:ext cx="5669244" cy="369332"/>
          </a:xfrm>
          <a:prstGeom prst="rect">
            <a:avLst/>
          </a:prstGeom>
          <a:noFill/>
          <a:ln w="9525">
            <a:noFill/>
            <a:miter lim="800000"/>
            <a:headEnd/>
            <a:tailEnd/>
          </a:ln>
        </p:spPr>
        <p:txBody>
          <a:bodyPr wrap="none">
            <a:spAutoFit/>
          </a:bodyPr>
          <a:lstStyle/>
          <a:p>
            <a:pPr algn="l">
              <a:lnSpc>
                <a:spcPct val="100000"/>
              </a:lnSpc>
              <a:spcBef>
                <a:spcPct val="0"/>
              </a:spcBef>
            </a:pPr>
            <a:r>
              <a:rPr lang="en-US" sz="1800" dirty="0">
                <a:solidFill>
                  <a:schemeClr val="tx1"/>
                </a:solidFill>
                <a:latin typeface="Arial" charset="0"/>
                <a:cs typeface="Arial" charset="0"/>
              </a:rPr>
              <a:t>Example of </a:t>
            </a:r>
            <a:r>
              <a:rPr lang="en-US" sz="1800" dirty="0">
                <a:latin typeface="Arial" charset="0"/>
                <a:cs typeface="Arial" charset="0"/>
              </a:rPr>
              <a:t>Mean Temperature data series </a:t>
            </a:r>
            <a:r>
              <a:rPr lang="en-US" sz="1800" dirty="0">
                <a:solidFill>
                  <a:srgbClr val="0000FF"/>
                </a:solidFill>
                <a:latin typeface="Arial" charset="0"/>
                <a:cs typeface="Arial" charset="0"/>
              </a:rPr>
              <a:t>correction</a:t>
            </a:r>
            <a:endParaRPr lang="el-GR" sz="1800" dirty="0">
              <a:solidFill>
                <a:schemeClr val="tx1"/>
              </a:solidFill>
              <a:latin typeface="Arial" charset="0"/>
              <a:cs typeface="Arial" charset="0"/>
            </a:endParaRPr>
          </a:p>
        </p:txBody>
      </p:sp>
      <p:sp>
        <p:nvSpPr>
          <p:cNvPr id="30726" name="Oval 12"/>
          <p:cNvSpPr>
            <a:spLocks noChangeArrowheads="1"/>
          </p:cNvSpPr>
          <p:nvPr/>
        </p:nvSpPr>
        <p:spPr bwMode="auto">
          <a:xfrm>
            <a:off x="6516688" y="6021388"/>
            <a:ext cx="144462" cy="431800"/>
          </a:xfrm>
          <a:prstGeom prst="ellipse">
            <a:avLst/>
          </a:prstGeom>
          <a:noFill/>
          <a:ln w="9525">
            <a:solidFill>
              <a:schemeClr val="tx1"/>
            </a:solidFill>
            <a:round/>
            <a:headEnd/>
            <a:tailEnd/>
          </a:ln>
        </p:spPr>
        <p:txBody>
          <a:bodyPr wrap="none" anchor="ctr"/>
          <a:lstStyle/>
          <a:p>
            <a:endParaRPr lang="en-US"/>
          </a:p>
        </p:txBody>
      </p:sp>
      <p:pic>
        <p:nvPicPr>
          <p:cNvPr id="30727" name="Picture 16"/>
          <p:cNvPicPr>
            <a:picLocks noChangeAspect="1" noChangeArrowheads="1"/>
          </p:cNvPicPr>
          <p:nvPr/>
        </p:nvPicPr>
        <p:blipFill>
          <a:blip r:embed="rId2" cstate="print"/>
          <a:srcRect/>
          <a:stretch>
            <a:fillRect/>
          </a:stretch>
        </p:blipFill>
        <p:spPr bwMode="auto">
          <a:xfrm>
            <a:off x="4356100" y="3429000"/>
            <a:ext cx="4516438" cy="2952750"/>
          </a:xfrm>
          <a:prstGeom prst="rect">
            <a:avLst/>
          </a:prstGeom>
          <a:noFill/>
          <a:ln w="9525">
            <a:noFill/>
            <a:miter lim="800000"/>
            <a:headEnd/>
            <a:tailEnd/>
          </a:ln>
        </p:spPr>
      </p:pic>
      <p:pic>
        <p:nvPicPr>
          <p:cNvPr id="30728" name="Picture 17"/>
          <p:cNvPicPr>
            <a:picLocks noChangeAspect="1" noChangeArrowheads="1"/>
          </p:cNvPicPr>
          <p:nvPr/>
        </p:nvPicPr>
        <p:blipFill>
          <a:blip r:embed="rId3" cstate="print"/>
          <a:srcRect/>
          <a:stretch>
            <a:fillRect/>
          </a:stretch>
        </p:blipFill>
        <p:spPr bwMode="auto">
          <a:xfrm>
            <a:off x="323850" y="1916113"/>
            <a:ext cx="4032250" cy="2714625"/>
          </a:xfrm>
          <a:prstGeom prst="rect">
            <a:avLst/>
          </a:prstGeom>
          <a:noFill/>
          <a:ln w="9525">
            <a:noFill/>
            <a:miter lim="800000"/>
            <a:headEnd/>
            <a:tailEnd/>
          </a:ln>
        </p:spPr>
      </p:pic>
      <p:pic>
        <p:nvPicPr>
          <p:cNvPr id="10" name="Picture 4" descr="Ε.Μ.Υ.">
            <a:hlinkClick r:id="rId4"/>
          </p:cNvPr>
          <p:cNvPicPr>
            <a:picLocks noChangeAspect="1" noChangeArrowheads="1"/>
          </p:cNvPicPr>
          <p:nvPr/>
        </p:nvPicPr>
        <p:blipFill>
          <a:blip r:embed="rId5" cstate="print"/>
          <a:srcRect/>
          <a:stretch>
            <a:fillRect/>
          </a:stretch>
        </p:blipFill>
        <p:spPr bwMode="auto">
          <a:xfrm>
            <a:off x="6372225" y="0"/>
            <a:ext cx="2771775" cy="523875"/>
          </a:xfrm>
          <a:prstGeom prst="rect">
            <a:avLst/>
          </a:prstGeom>
          <a:noFill/>
          <a:ln w="9525">
            <a:noFill/>
            <a:miter lim="800000"/>
            <a:headEnd/>
            <a:tailEnd/>
          </a:ln>
        </p:spPr>
      </p:pic>
      <p:pic>
        <p:nvPicPr>
          <p:cNvPr id="11" name="Picture 1" descr="C:\Program Files\Microsoft Office\MEDIA\OFFICE12\Lines\j0115855.gif"/>
          <p:cNvPicPr>
            <a:picLocks noChangeAspect="1" noChangeArrowheads="1"/>
          </p:cNvPicPr>
          <p:nvPr/>
        </p:nvPicPr>
        <p:blipFill>
          <a:blip r:embed="rId6"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2" name="TextBox 6"/>
          <p:cNvSpPr txBox="1">
            <a:spLocks noChangeArrowheads="1"/>
          </p:cNvSpPr>
          <p:nvPr/>
        </p:nvSpPr>
        <p:spPr bwMode="auto">
          <a:xfrm>
            <a:off x="1676400" y="6519863"/>
            <a:ext cx="7772400" cy="338137"/>
          </a:xfrm>
          <a:prstGeom prst="rect">
            <a:avLst/>
          </a:prstGeom>
          <a:noFill/>
          <a:ln w="9525">
            <a:noFill/>
            <a:miter lim="800000"/>
            <a:headEnd/>
            <a:tailEnd/>
          </a:ln>
        </p:spPr>
        <p:txBody>
          <a:bodyPr>
            <a:spAutoFit/>
          </a:bodyPr>
          <a:lstStyle/>
          <a:p>
            <a:pPr eaLnBrk="1" hangingPunct="1"/>
            <a:r>
              <a:rPr lang="en-US" sz="1600" i="1" dirty="0"/>
              <a:t>WG5 parallel session, COSMO General Meeting, Jerusalem 2017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020"/>
                                        </p:tgtEl>
                                        <p:attrNameLst>
                                          <p:attrName>style.visibility</p:attrName>
                                        </p:attrNameLst>
                                      </p:cBhvr>
                                      <p:to>
                                        <p:strVal val="visible"/>
                                      </p:to>
                                    </p:set>
                                    <p:anim calcmode="lin" valueType="num">
                                      <p:cBhvr additive="base">
                                        <p:cTn id="7" dur="500" fill="hold"/>
                                        <p:tgtEl>
                                          <p:spTgt spid="43020"/>
                                        </p:tgtEl>
                                        <p:attrNameLst>
                                          <p:attrName>ppt_x</p:attrName>
                                        </p:attrNameLst>
                                      </p:cBhvr>
                                      <p:tavLst>
                                        <p:tav tm="0">
                                          <p:val>
                                            <p:strVal val="1+#ppt_w/2"/>
                                          </p:val>
                                        </p:tav>
                                        <p:tav tm="100000">
                                          <p:val>
                                            <p:strVal val="#ppt_x"/>
                                          </p:val>
                                        </p:tav>
                                      </p:tavLst>
                                    </p:anim>
                                    <p:anim calcmode="lin" valueType="num">
                                      <p:cBhvr additive="base">
                                        <p:cTn id="8" dur="500" fill="hold"/>
                                        <p:tgtEl>
                                          <p:spTgt spid="430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023"/>
                                        </p:tgtEl>
                                        <p:attrNameLst>
                                          <p:attrName>style.visibility</p:attrName>
                                        </p:attrNameLst>
                                      </p:cBhvr>
                                      <p:to>
                                        <p:strVal val="visible"/>
                                      </p:to>
                                    </p:set>
                                    <p:anim calcmode="lin" valueType="num">
                                      <p:cBhvr additive="base">
                                        <p:cTn id="12" dur="500" fill="hold"/>
                                        <p:tgtEl>
                                          <p:spTgt spid="43023"/>
                                        </p:tgtEl>
                                        <p:attrNameLst>
                                          <p:attrName>ppt_x</p:attrName>
                                        </p:attrNameLst>
                                      </p:cBhvr>
                                      <p:tavLst>
                                        <p:tav tm="0">
                                          <p:val>
                                            <p:strVal val="0-#ppt_w/2"/>
                                          </p:val>
                                        </p:tav>
                                        <p:tav tm="100000">
                                          <p:val>
                                            <p:strVal val="#ppt_x"/>
                                          </p:val>
                                        </p:tav>
                                      </p:tavLst>
                                    </p:anim>
                                    <p:anim calcmode="lin" valueType="num">
                                      <p:cBhvr additive="base">
                                        <p:cTn id="13" dur="500" fill="hold"/>
                                        <p:tgtEl>
                                          <p:spTgt spid="43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p:bldP spid="430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002060"/>
                </a:solidFill>
                <a:effectLst>
                  <a:outerShdw blurRad="38100" dist="38100" dir="2700000" algn="tl">
                    <a:srgbClr val="000000">
                      <a:alpha val="43137"/>
                    </a:srgbClr>
                  </a:outerShdw>
                </a:effectLst>
                <a:latin typeface="Calibri" pitchFamily="34" charset="0"/>
              </a:rPr>
              <a:t>Methodology</a:t>
            </a:r>
          </a:p>
        </p:txBody>
      </p:sp>
      <p:sp>
        <p:nvSpPr>
          <p:cNvPr id="11" name="Rectangle 10"/>
          <p:cNvSpPr/>
          <p:nvPr/>
        </p:nvSpPr>
        <p:spPr>
          <a:xfrm>
            <a:off x="457200" y="1141440"/>
            <a:ext cx="8001056" cy="4573560"/>
          </a:xfrm>
          <a:prstGeom prst="rect">
            <a:avLst/>
          </a:prstGeom>
        </p:spPr>
        <p:txBody>
          <a:bodyPr wrap="square">
            <a:spAutoFit/>
          </a:bodyPr>
          <a:lstStyle/>
          <a:p>
            <a:pPr marL="342900" indent="-342900" algn="just">
              <a:spcBef>
                <a:spcPct val="20000"/>
              </a:spcBef>
              <a:buFont typeface="Arial" pitchFamily="34" charset="0"/>
              <a:buChar char="•"/>
              <a:defRPr/>
            </a:pPr>
            <a:r>
              <a:rPr lang="en-US" sz="2800" dirty="0">
                <a:solidFill>
                  <a:srgbClr val="FF0000"/>
                </a:solidFill>
                <a:latin typeface="Calibri" pitchFamily="34" charset="0"/>
              </a:rPr>
              <a:t>Elevation data </a:t>
            </a:r>
            <a:r>
              <a:rPr lang="en-US" sz="2800" dirty="0">
                <a:latin typeface="Calibri" pitchFamily="34" charset="0"/>
              </a:rPr>
              <a:t>come from the DEM originating from NASA </a:t>
            </a:r>
            <a:r>
              <a:rPr lang="en-US" sz="2800" dirty="0">
                <a:solidFill>
                  <a:srgbClr val="FF0000"/>
                </a:solidFill>
                <a:latin typeface="Calibri" pitchFamily="34" charset="0"/>
              </a:rPr>
              <a:t>(SRTM) </a:t>
            </a:r>
            <a:r>
              <a:rPr lang="el-GR" sz="2800" dirty="0">
                <a:solidFill>
                  <a:srgbClr val="FF0000"/>
                </a:solidFill>
                <a:latin typeface="Calibri" pitchFamily="34" charset="0"/>
              </a:rPr>
              <a:t>90 </a:t>
            </a:r>
            <a:r>
              <a:rPr lang="en-US" sz="2800" dirty="0">
                <a:solidFill>
                  <a:srgbClr val="FF0000"/>
                </a:solidFill>
                <a:latin typeface="Calibri" pitchFamily="34" charset="0"/>
              </a:rPr>
              <a:t>x</a:t>
            </a:r>
            <a:r>
              <a:rPr lang="el-GR" sz="2800" dirty="0">
                <a:solidFill>
                  <a:srgbClr val="FF0000"/>
                </a:solidFill>
                <a:latin typeface="Calibri" pitchFamily="34" charset="0"/>
              </a:rPr>
              <a:t> </a:t>
            </a:r>
            <a:r>
              <a:rPr lang="en-US" sz="2800" dirty="0">
                <a:solidFill>
                  <a:srgbClr val="FF0000"/>
                </a:solidFill>
                <a:latin typeface="Calibri" pitchFamily="34" charset="0"/>
              </a:rPr>
              <a:t>90m </a:t>
            </a:r>
            <a:r>
              <a:rPr lang="en-US" sz="2800" dirty="0">
                <a:latin typeface="Calibri" pitchFamily="34" charset="0"/>
              </a:rPr>
              <a:t>(</a:t>
            </a:r>
            <a:r>
              <a:rPr lang="en-US" sz="2800" dirty="0">
                <a:latin typeface="Calibri" pitchFamily="34" charset="0"/>
                <a:hlinkClick r:id="rId2"/>
              </a:rPr>
              <a:t>http://srtm.csi.cgiar.org</a:t>
            </a:r>
            <a:r>
              <a:rPr lang="en-US" sz="2800" dirty="0">
                <a:latin typeface="Calibri" pitchFamily="34" charset="0"/>
              </a:rPr>
              <a:t>)</a:t>
            </a:r>
          </a:p>
          <a:p>
            <a:pPr marL="342900" indent="-342900" algn="just">
              <a:spcBef>
                <a:spcPct val="20000"/>
              </a:spcBef>
              <a:buFont typeface="Arial" pitchFamily="34" charset="0"/>
              <a:buChar char="•"/>
              <a:defRPr/>
            </a:pPr>
            <a:r>
              <a:rPr lang="en-US" sz="2800" dirty="0">
                <a:solidFill>
                  <a:srgbClr val="FF0000"/>
                </a:solidFill>
                <a:latin typeface="Calibri" pitchFamily="34" charset="0"/>
              </a:rPr>
              <a:t>Interpolation</a:t>
            </a:r>
            <a:r>
              <a:rPr lang="en-US" sz="2800" dirty="0">
                <a:latin typeface="Calibri" pitchFamily="34" charset="0"/>
              </a:rPr>
              <a:t> method: </a:t>
            </a:r>
            <a:r>
              <a:rPr lang="en-US" sz="2800" dirty="0">
                <a:solidFill>
                  <a:srgbClr val="FF0000"/>
                </a:solidFill>
                <a:latin typeface="Calibri" pitchFamily="34" charset="0"/>
              </a:rPr>
              <a:t>MISH</a:t>
            </a:r>
            <a:r>
              <a:rPr lang="en-US" sz="2800" dirty="0">
                <a:latin typeface="Calibri" pitchFamily="34" charset="0"/>
              </a:rPr>
              <a:t> (Meteorological Interpolation based on Surface Homogenized Data), developed for meteorological purposes (</a:t>
            </a:r>
            <a:r>
              <a:rPr lang="en-US" sz="2800" dirty="0" err="1">
                <a:latin typeface="Calibri" pitchFamily="34" charset="0"/>
              </a:rPr>
              <a:t>Szentimrey</a:t>
            </a:r>
            <a:r>
              <a:rPr lang="en-US" sz="2800" dirty="0">
                <a:latin typeface="Calibri" pitchFamily="34" charset="0"/>
              </a:rPr>
              <a:t> &amp; </a:t>
            </a:r>
            <a:r>
              <a:rPr lang="en-US" sz="2800" dirty="0" err="1">
                <a:latin typeface="Calibri" pitchFamily="34" charset="0"/>
              </a:rPr>
              <a:t>Bihari</a:t>
            </a:r>
            <a:r>
              <a:rPr lang="en-US" sz="2800" dirty="0">
                <a:latin typeface="Calibri" pitchFamily="34" charset="0"/>
              </a:rPr>
              <a:t>, 2014)</a:t>
            </a:r>
          </a:p>
          <a:p>
            <a:pPr marL="342900" indent="-342900" algn="just">
              <a:spcBef>
                <a:spcPct val="20000"/>
              </a:spcBef>
              <a:buFont typeface="Arial" pitchFamily="34" charset="0"/>
              <a:buChar char="•"/>
              <a:defRPr/>
            </a:pPr>
            <a:r>
              <a:rPr lang="en-GB" sz="2800" dirty="0">
                <a:solidFill>
                  <a:srgbClr val="FF0000"/>
                </a:solidFill>
                <a:latin typeface="Calibri" pitchFamily="34" charset="0"/>
              </a:rPr>
              <a:t>First 15 principal components proposed by the AURELHY interpolation method </a:t>
            </a:r>
            <a:r>
              <a:rPr lang="en-GB" sz="2800" dirty="0">
                <a:latin typeface="Calibri" pitchFamily="34" charset="0"/>
              </a:rPr>
              <a:t>(Analyse </a:t>
            </a:r>
            <a:r>
              <a:rPr lang="en-GB" sz="2800" dirty="0" err="1">
                <a:latin typeface="Calibri" pitchFamily="34" charset="0"/>
              </a:rPr>
              <a:t>Utilisant</a:t>
            </a:r>
            <a:r>
              <a:rPr lang="en-GB" sz="2800" dirty="0">
                <a:latin typeface="Calibri" pitchFamily="34" charset="0"/>
              </a:rPr>
              <a:t> le Relief pour les </a:t>
            </a:r>
            <a:r>
              <a:rPr lang="en-GB" sz="2800" dirty="0" err="1">
                <a:latin typeface="Calibri" pitchFamily="34" charset="0"/>
              </a:rPr>
              <a:t>besoins</a:t>
            </a:r>
            <a:r>
              <a:rPr lang="en-GB" sz="2800" dirty="0">
                <a:latin typeface="Calibri" pitchFamily="34" charset="0"/>
              </a:rPr>
              <a:t> del‘ </a:t>
            </a:r>
            <a:r>
              <a:rPr lang="en-GB" sz="2800" dirty="0" err="1">
                <a:latin typeface="Calibri" pitchFamily="34" charset="0"/>
              </a:rPr>
              <a:t>Hydrométéorologie</a:t>
            </a:r>
            <a:r>
              <a:rPr lang="en-GB" sz="2800" dirty="0">
                <a:latin typeface="Calibri" pitchFamily="34" charset="0"/>
              </a:rPr>
              <a:t>)</a:t>
            </a:r>
            <a:r>
              <a:rPr lang="en-GB" sz="2800" dirty="0">
                <a:solidFill>
                  <a:srgbClr val="FF0000"/>
                </a:solidFill>
                <a:latin typeface="Calibri" pitchFamily="34" charset="0"/>
              </a:rPr>
              <a:t> </a:t>
            </a:r>
            <a:r>
              <a:rPr lang="en-GB" sz="2800" dirty="0">
                <a:latin typeface="Calibri" pitchFamily="34" charset="0"/>
              </a:rPr>
              <a:t>were used as </a:t>
            </a:r>
            <a:r>
              <a:rPr lang="en-GB" sz="2800" dirty="0">
                <a:solidFill>
                  <a:srgbClr val="FF0000"/>
                </a:solidFill>
                <a:latin typeface="Calibri" pitchFamily="34" charset="0"/>
              </a:rPr>
              <a:t>geophysical variables </a:t>
            </a:r>
          </a:p>
        </p:txBody>
      </p:sp>
      <p:pic>
        <p:nvPicPr>
          <p:cNvPr id="6" name="Picture 4"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pic>
        <p:nvPicPr>
          <p:cNvPr id="7" name="Picture 1" descr="C:\Program Files\Microsoft Office\MEDIA\OFFICE12\Lines\j0115855.gif"/>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9" name="TextBox 6"/>
          <p:cNvSpPr txBox="1">
            <a:spLocks noChangeArrowheads="1"/>
          </p:cNvSpPr>
          <p:nvPr/>
        </p:nvSpPr>
        <p:spPr bwMode="auto">
          <a:xfrm>
            <a:off x="1676400" y="6519863"/>
            <a:ext cx="7772400" cy="338137"/>
          </a:xfrm>
          <a:prstGeom prst="rect">
            <a:avLst/>
          </a:prstGeom>
          <a:noFill/>
          <a:ln w="9525">
            <a:noFill/>
            <a:miter lim="800000"/>
            <a:headEnd/>
            <a:tailEnd/>
          </a:ln>
        </p:spPr>
        <p:txBody>
          <a:bodyPr>
            <a:spAutoFit/>
          </a:bodyPr>
          <a:lstStyle/>
          <a:p>
            <a:pPr eaLnBrk="1" hangingPunct="1"/>
            <a:r>
              <a:rPr lang="en-US" sz="1600" i="1" dirty="0"/>
              <a:t>WG5 parallel session, COSMO General Meeting, Jerusalem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p:cNvSpPr>
          <p:nvPr/>
        </p:nvSpPr>
        <p:spPr bwMode="auto">
          <a:xfrm>
            <a:off x="49213" y="152400"/>
            <a:ext cx="8485187" cy="1219200"/>
          </a:xfrm>
          <a:prstGeom prst="rect">
            <a:avLst/>
          </a:prstGeom>
          <a:noFill/>
          <a:ln w="9525">
            <a:noFill/>
            <a:miter lim="800000"/>
            <a:headEnd/>
            <a:tailEnd/>
          </a:ln>
        </p:spPr>
        <p:txBody>
          <a:bodyPr anchor="ctr"/>
          <a:lstStyle/>
          <a:p>
            <a:pPr algn="ctr" eaLnBrk="1" hangingPunct="1"/>
            <a:r>
              <a:rPr lang="en-US" altLang="en-US" sz="4400" dirty="0">
                <a:solidFill>
                  <a:srgbClr val="002060"/>
                </a:solidFill>
                <a:effectLst>
                  <a:outerShdw blurRad="38100" dist="38100" dir="2700000" algn="tl">
                    <a:srgbClr val="000000">
                      <a:alpha val="43137"/>
                    </a:srgbClr>
                  </a:outerShdw>
                </a:effectLst>
                <a:latin typeface="Calibri" pitchFamily="34" charset="0"/>
              </a:rPr>
              <a:t>Motivation</a:t>
            </a:r>
            <a:br>
              <a:rPr lang="en-US" sz="4400" b="1" dirty="0">
                <a:solidFill>
                  <a:srgbClr val="002060"/>
                </a:solidFill>
                <a:effectLst>
                  <a:outerShdw blurRad="38100" dist="38100" dir="2700000" algn="tl">
                    <a:srgbClr val="000000">
                      <a:alpha val="43137"/>
                    </a:srgbClr>
                  </a:outerShdw>
                </a:effectLst>
                <a:latin typeface="Calibri" pitchFamily="34" charset="0"/>
              </a:rPr>
            </a:br>
            <a:endParaRPr lang="en-US" sz="4400" dirty="0">
              <a:solidFill>
                <a:srgbClr val="002060"/>
              </a:solidFill>
              <a:effectLst>
                <a:outerShdw blurRad="38100" dist="38100" dir="2700000" algn="tl">
                  <a:srgbClr val="000000">
                    <a:alpha val="43137"/>
                  </a:srgbClr>
                </a:outerShdw>
              </a:effectLst>
              <a:latin typeface="Calibri" pitchFamily="34" charset="0"/>
            </a:endParaRPr>
          </a:p>
        </p:txBody>
      </p:sp>
      <p:pic>
        <p:nvPicPr>
          <p:cNvPr id="47107"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sp>
        <p:nvSpPr>
          <p:cNvPr id="2" name="Rectangle 1"/>
          <p:cNvSpPr/>
          <p:nvPr/>
        </p:nvSpPr>
        <p:spPr>
          <a:xfrm>
            <a:off x="0" y="762000"/>
            <a:ext cx="9067800" cy="6001643"/>
          </a:xfrm>
          <a:prstGeom prst="rect">
            <a:avLst/>
          </a:prstGeom>
        </p:spPr>
        <p:txBody>
          <a:bodyPr>
            <a:spAutoFit/>
          </a:bodyPr>
          <a:lstStyle/>
          <a:p>
            <a:pPr marL="342900" lvl="1" indent="-34290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Accurate knowledge </a:t>
            </a:r>
            <a:r>
              <a:rPr lang="en-US" dirty="0" err="1">
                <a:latin typeface="Calibri" panose="020F0502020204030204" pitchFamily="34" charset="0"/>
                <a:cs typeface="Calibri" panose="020F0502020204030204" pitchFamily="34" charset="0"/>
              </a:rPr>
              <a:t>οf</a:t>
            </a:r>
            <a:r>
              <a:rPr lang="en-US" dirty="0">
                <a:latin typeface="Calibri" panose="020F0502020204030204" pitchFamily="34" charset="0"/>
                <a:cs typeface="Calibri" panose="020F0502020204030204" pitchFamily="34" charset="0"/>
              </a:rPr>
              <a:t> precipitation patterns in terms of quantity and spatial structure is required for many applications, including </a:t>
            </a:r>
            <a:r>
              <a:rPr lang="en-US" dirty="0">
                <a:solidFill>
                  <a:srgbClr val="000000"/>
                </a:solidFill>
                <a:latin typeface="Calibri" panose="020F0502020204030204" pitchFamily="34" charset="0"/>
                <a:cs typeface="Calibri" panose="020F0502020204030204" pitchFamily="34" charset="0"/>
              </a:rPr>
              <a:t>verification purposes that require very high resolution datasets </a:t>
            </a:r>
          </a:p>
          <a:p>
            <a:pPr marL="342900" lvl="1" indent="-34290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Lack of available precipitation data, not only in time intervals that enable the evolution of a weather event to be well represented, but mainly with adequate spatial coverage.  </a:t>
            </a:r>
          </a:p>
          <a:p>
            <a:pPr marL="342900" lvl="1" indent="-34290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For rain gauges, data are continuous in time, but the density of networks is insufficient. Particularly acute in mountainous regions like Greece, where physical access is limited, and further exacerbated by the strong influence of topography </a:t>
            </a:r>
          </a:p>
          <a:p>
            <a:pPr marL="342900" lvl="1" indent="-34290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Precipitation estimates based on radar and satellite gridded data have a high degree of uncertainty associated with them and therefore should only be used in combination with surface measurements.</a:t>
            </a:r>
            <a:endParaRPr lang="en-GB" dirty="0">
              <a:latin typeface="Calibri" panose="020F0502020204030204" pitchFamily="34" charset="0"/>
              <a:cs typeface="Calibri" panose="020F0502020204030204" pitchFamily="34" charset="0"/>
            </a:endParaRPr>
          </a:p>
          <a:p>
            <a:pPr marL="0" lvl="1" eaLnBrk="1" hangingPunct="1">
              <a:defRPr/>
            </a:pPr>
            <a:r>
              <a:rPr lang="en-GB" altLang="en-US" sz="44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4400" dirty="0">
                <a:solidFill>
                  <a:srgbClr val="002060"/>
                </a:solidFill>
                <a:effectLst>
                  <a:outerShdw blurRad="38100" dist="38100" dir="2700000" algn="tl">
                    <a:srgbClr val="000000">
                      <a:alpha val="43137"/>
                    </a:srgbClr>
                  </a:outerShdw>
                </a:effectLst>
                <a:latin typeface="Calibri" pitchFamily="34" charset="0"/>
              </a:rPr>
              <a:t>Goals</a:t>
            </a:r>
            <a:endParaRPr lang="en-GB" dirty="0">
              <a:latin typeface="Calibri" panose="020F0502020204030204" pitchFamily="34" charset="0"/>
              <a:cs typeface="Calibri" panose="020F0502020204030204" pitchFamily="34" charset="0"/>
            </a:endParaRPr>
          </a:p>
          <a:p>
            <a:pPr marL="342900" lvl="1" indent="-34290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Extend the method of the creation of precipitation atlas for Greece in the creation of daily precipitation observation analysis to be used for verification purposes that require very high resolution datasets </a:t>
            </a:r>
          </a:p>
          <a:p>
            <a:pPr marL="342900" lvl="1" indent="-342900" eaLnBrk="1" hangingPunct="1">
              <a:buFont typeface="Arial" panose="020B0604020202020204" pitchFamily="34" charset="0"/>
              <a:buChar char="•"/>
              <a:defRPr/>
            </a:pPr>
            <a:r>
              <a:rPr lang="en-US" dirty="0">
                <a:latin typeface="Calibri" panose="020F0502020204030204" pitchFamily="34" charset="0"/>
                <a:cs typeface="Calibri" panose="020F0502020204030204" pitchFamily="34" charset="0"/>
              </a:rPr>
              <a:t>Analyze the reliability of the methodology based on a certain convective case</a:t>
            </a:r>
          </a:p>
          <a:p>
            <a:pPr eaLnBrk="1" hangingPunct="1">
              <a:defRPr/>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txBox="1">
            <a:spLocks/>
          </p:cNvSpPr>
          <p:nvPr/>
        </p:nvSpPr>
        <p:spPr bwMode="auto">
          <a:xfrm>
            <a:off x="381000" y="609600"/>
            <a:ext cx="8610600" cy="642938"/>
          </a:xfrm>
          <a:prstGeom prst="rect">
            <a:avLst/>
          </a:prstGeom>
          <a:noFill/>
          <a:ln w="9525">
            <a:noFill/>
            <a:miter lim="800000"/>
            <a:headEnd/>
            <a:tailEnd/>
          </a:ln>
        </p:spPr>
        <p:txBody>
          <a:bodyPr anchor="ctr"/>
          <a:lstStyle/>
          <a:p>
            <a:pPr algn="l">
              <a:lnSpc>
                <a:spcPct val="100000"/>
              </a:lnSpc>
              <a:spcBef>
                <a:spcPct val="0"/>
              </a:spcBef>
            </a:pPr>
            <a:r>
              <a:rPr lang="en-US" sz="2800" b="1" dirty="0">
                <a:solidFill>
                  <a:srgbClr val="002060"/>
                </a:solidFill>
                <a:effectLst>
                  <a:outerShdw blurRad="38100" dist="38100" dir="2700000" algn="tl">
                    <a:srgbClr val="000000">
                      <a:alpha val="43137"/>
                    </a:srgbClr>
                  </a:outerShdw>
                </a:effectLst>
                <a:latin typeface="Calibri" pitchFamily="34" charset="0"/>
                <a:cs typeface="Arial" charset="0"/>
              </a:rPr>
              <a:t>Using the methodology followed for the production</a:t>
            </a:r>
          </a:p>
          <a:p>
            <a:pPr algn="l">
              <a:lnSpc>
                <a:spcPct val="100000"/>
              </a:lnSpc>
              <a:spcBef>
                <a:spcPct val="0"/>
              </a:spcBef>
            </a:pPr>
            <a:r>
              <a:rPr lang="en-US" sz="2800" b="1" dirty="0">
                <a:solidFill>
                  <a:srgbClr val="002060"/>
                </a:solidFill>
                <a:effectLst>
                  <a:outerShdw blurRad="38100" dist="38100" dir="2700000" algn="tl">
                    <a:srgbClr val="000000">
                      <a:alpha val="43137"/>
                    </a:srgbClr>
                  </a:outerShdw>
                </a:effectLst>
                <a:latin typeface="Calibri" pitchFamily="34" charset="0"/>
                <a:cs typeface="Arial" charset="0"/>
              </a:rPr>
              <a:t> of a climate atlas…….</a:t>
            </a:r>
            <a:endParaRPr lang="el-GR" sz="2800" b="1" dirty="0">
              <a:solidFill>
                <a:srgbClr val="002060"/>
              </a:solidFill>
              <a:effectLst>
                <a:outerShdw blurRad="38100" dist="38100" dir="2700000" algn="tl">
                  <a:srgbClr val="000000">
                    <a:alpha val="43137"/>
                  </a:srgbClr>
                </a:outerShdw>
              </a:effectLst>
              <a:latin typeface="Calibri" pitchFamily="34" charset="0"/>
              <a:cs typeface="Arial" charset="0"/>
            </a:endParaRPr>
          </a:p>
        </p:txBody>
      </p:sp>
      <p:sp>
        <p:nvSpPr>
          <p:cNvPr id="27651" name="8 - Ορθογώνιο"/>
          <p:cNvSpPr>
            <a:spLocks noChangeArrowheads="1"/>
          </p:cNvSpPr>
          <p:nvPr/>
        </p:nvSpPr>
        <p:spPr bwMode="auto">
          <a:xfrm>
            <a:off x="719138" y="990600"/>
            <a:ext cx="8501062" cy="3108543"/>
          </a:xfrm>
          <a:prstGeom prst="rect">
            <a:avLst/>
          </a:prstGeom>
          <a:noFill/>
          <a:ln w="9525">
            <a:noFill/>
            <a:miter lim="800000"/>
            <a:headEnd/>
            <a:tailEnd/>
          </a:ln>
        </p:spPr>
        <p:txBody>
          <a:bodyPr>
            <a:spAutoFit/>
          </a:bodyPr>
          <a:lstStyle/>
          <a:p>
            <a:pPr algn="l">
              <a:lnSpc>
                <a:spcPct val="100000"/>
              </a:lnSpc>
              <a:spcBef>
                <a:spcPct val="0"/>
              </a:spcBef>
            </a:pPr>
            <a:r>
              <a:rPr lang="en-US" sz="2800" b="0" dirty="0">
                <a:solidFill>
                  <a:schemeClr val="tx1"/>
                </a:solidFill>
                <a:latin typeface="Calibri" pitchFamily="34" charset="0"/>
              </a:rPr>
              <a:t> </a:t>
            </a:r>
            <a:endParaRPr lang="el-GR" sz="2800" b="0" dirty="0">
              <a:solidFill>
                <a:schemeClr val="tx1"/>
              </a:solidFill>
              <a:latin typeface="Calibri" pitchFamily="34" charset="0"/>
              <a:cs typeface="Arial" charset="0"/>
            </a:endParaRPr>
          </a:p>
          <a:p>
            <a:pPr marL="742950" lvl="1" indent="-285750" algn="l">
              <a:lnSpc>
                <a:spcPct val="100000"/>
              </a:lnSpc>
              <a:spcBef>
                <a:spcPct val="0"/>
              </a:spcBef>
            </a:pPr>
            <a:r>
              <a:rPr lang="el-GR" sz="2800" b="0" dirty="0">
                <a:solidFill>
                  <a:srgbClr val="0000FF"/>
                </a:solidFill>
                <a:latin typeface="Calibri" pitchFamily="34" charset="0"/>
                <a:cs typeface="Arial" charset="0"/>
              </a:rPr>
              <a:t>Α</a:t>
            </a:r>
            <a:r>
              <a:rPr lang="en-US" sz="2800" b="0" dirty="0">
                <a:solidFill>
                  <a:srgbClr val="0000FF"/>
                </a:solidFill>
                <a:latin typeface="Calibri" pitchFamily="34" charset="0"/>
                <a:cs typeface="Arial" charset="0"/>
              </a:rPr>
              <a:t>.</a:t>
            </a:r>
            <a:r>
              <a:rPr lang="el-GR" sz="2800" b="0" dirty="0">
                <a:solidFill>
                  <a:srgbClr val="0000FF"/>
                </a:solidFill>
                <a:latin typeface="Calibri" pitchFamily="34" charset="0"/>
                <a:cs typeface="Arial" charset="0"/>
              </a:rPr>
              <a:t>  </a:t>
            </a:r>
            <a:r>
              <a:rPr lang="en-US" sz="2800" b="0" dirty="0">
                <a:solidFill>
                  <a:srgbClr val="0000FF"/>
                </a:solidFill>
                <a:latin typeface="Calibri" pitchFamily="34" charset="0"/>
                <a:cs typeface="Arial" charset="0"/>
              </a:rPr>
              <a:t>Homogenization of climate data</a:t>
            </a:r>
            <a:endParaRPr lang="el-GR" sz="2800" b="0" u="sng" dirty="0">
              <a:solidFill>
                <a:srgbClr val="0000FF"/>
              </a:solidFill>
              <a:latin typeface="Calibri" pitchFamily="34" charset="0"/>
              <a:cs typeface="Arial" charset="0"/>
            </a:endParaRPr>
          </a:p>
          <a:p>
            <a:pPr marL="742950" lvl="1" indent="-285750" algn="l">
              <a:lnSpc>
                <a:spcPct val="100000"/>
              </a:lnSpc>
              <a:spcBef>
                <a:spcPct val="0"/>
              </a:spcBef>
            </a:pPr>
            <a:r>
              <a:rPr lang="el-GR" sz="2800" b="0" dirty="0">
                <a:solidFill>
                  <a:srgbClr val="0000FF"/>
                </a:solidFill>
                <a:latin typeface="Calibri" pitchFamily="34" charset="0"/>
                <a:cs typeface="Arial" charset="0"/>
              </a:rPr>
              <a:t>Β</a:t>
            </a:r>
            <a:r>
              <a:rPr lang="en-US" sz="2800" dirty="0">
                <a:solidFill>
                  <a:srgbClr val="0000FF"/>
                </a:solidFill>
                <a:latin typeface="Calibri" pitchFamily="34" charset="0"/>
                <a:cs typeface="Arial" charset="0"/>
              </a:rPr>
              <a:t>. </a:t>
            </a:r>
            <a:r>
              <a:rPr lang="el-GR" sz="2800" b="0" dirty="0">
                <a:solidFill>
                  <a:srgbClr val="0000FF"/>
                </a:solidFill>
                <a:latin typeface="Calibri" pitchFamily="34" charset="0"/>
                <a:cs typeface="Arial" charset="0"/>
              </a:rPr>
              <a:t> </a:t>
            </a:r>
            <a:r>
              <a:rPr lang="en-US" sz="2800" b="0" dirty="0">
                <a:solidFill>
                  <a:srgbClr val="0000FF"/>
                </a:solidFill>
                <a:latin typeface="Calibri" pitchFamily="34" charset="0"/>
                <a:cs typeface="Arial" charset="0"/>
              </a:rPr>
              <a:t>Spatial analysis of data series</a:t>
            </a:r>
            <a:endParaRPr lang="el-GR" sz="2800" b="0" dirty="0">
              <a:solidFill>
                <a:schemeClr val="tx1"/>
              </a:solidFill>
              <a:latin typeface="Calibri" pitchFamily="34" charset="0"/>
              <a:cs typeface="Arial" charset="0"/>
            </a:endParaRPr>
          </a:p>
          <a:p>
            <a:pPr marL="742950" lvl="1" indent="-285750" algn="l">
              <a:lnSpc>
                <a:spcPct val="100000"/>
              </a:lnSpc>
              <a:spcBef>
                <a:spcPct val="0"/>
              </a:spcBef>
            </a:pPr>
            <a:r>
              <a:rPr lang="en-US" sz="2800" dirty="0">
                <a:solidFill>
                  <a:srgbClr val="0000FF"/>
                </a:solidFill>
                <a:latin typeface="Calibri" pitchFamily="34" charset="0"/>
                <a:cs typeface="Arial" charset="0"/>
              </a:rPr>
              <a:t>C</a:t>
            </a:r>
            <a:r>
              <a:rPr lang="en-US" sz="2800" b="0" dirty="0">
                <a:solidFill>
                  <a:srgbClr val="0000FF"/>
                </a:solidFill>
                <a:latin typeface="Calibri" pitchFamily="34" charset="0"/>
                <a:cs typeface="Arial" charset="0"/>
              </a:rPr>
              <a:t>.</a:t>
            </a:r>
            <a:r>
              <a:rPr lang="el-GR" sz="2800" b="0" dirty="0">
                <a:solidFill>
                  <a:srgbClr val="0000FF"/>
                </a:solidFill>
                <a:latin typeface="Calibri" pitchFamily="34" charset="0"/>
                <a:cs typeface="Arial" charset="0"/>
              </a:rPr>
              <a:t>  </a:t>
            </a:r>
            <a:r>
              <a:rPr lang="en-US" sz="2800" b="0" dirty="0">
                <a:solidFill>
                  <a:srgbClr val="0000FF"/>
                </a:solidFill>
                <a:latin typeface="Calibri" pitchFamily="34" charset="0"/>
                <a:cs typeface="Arial" charset="0"/>
              </a:rPr>
              <a:t>Spatial Interpolation</a:t>
            </a:r>
            <a:endParaRPr lang="el-GR" sz="2800" b="0" dirty="0">
              <a:solidFill>
                <a:srgbClr val="0000FF"/>
              </a:solidFill>
              <a:latin typeface="Calibri" pitchFamily="34" charset="0"/>
              <a:cs typeface="Arial" charset="0"/>
            </a:endParaRPr>
          </a:p>
          <a:p>
            <a:pPr marL="742950" lvl="1" indent="-285750" algn="l">
              <a:lnSpc>
                <a:spcPct val="100000"/>
              </a:lnSpc>
              <a:spcBef>
                <a:spcPct val="0"/>
              </a:spcBef>
            </a:pPr>
            <a:r>
              <a:rPr lang="en-US" sz="2800" dirty="0">
                <a:solidFill>
                  <a:srgbClr val="0000FF"/>
                </a:solidFill>
                <a:latin typeface="Calibri" pitchFamily="34" charset="0"/>
                <a:cs typeface="Arial" charset="0"/>
              </a:rPr>
              <a:t>D</a:t>
            </a:r>
            <a:r>
              <a:rPr lang="en-US" sz="2800" b="0" dirty="0">
                <a:solidFill>
                  <a:srgbClr val="0000FF"/>
                </a:solidFill>
                <a:latin typeface="Calibri" pitchFamily="34" charset="0"/>
                <a:cs typeface="Arial" charset="0"/>
              </a:rPr>
              <a:t>.</a:t>
            </a:r>
            <a:r>
              <a:rPr lang="el-GR" sz="2800" b="0" dirty="0">
                <a:solidFill>
                  <a:srgbClr val="0000FF"/>
                </a:solidFill>
                <a:latin typeface="Calibri" pitchFamily="34" charset="0"/>
                <a:cs typeface="Arial" charset="0"/>
              </a:rPr>
              <a:t>   </a:t>
            </a:r>
            <a:r>
              <a:rPr lang="en-US" sz="2800" b="0" dirty="0">
                <a:solidFill>
                  <a:srgbClr val="0000FF"/>
                </a:solidFill>
                <a:latin typeface="Calibri" pitchFamily="34" charset="0"/>
                <a:cs typeface="Arial" charset="0"/>
              </a:rPr>
              <a:t>Mapping</a:t>
            </a:r>
          </a:p>
          <a:p>
            <a:pPr marL="742950" lvl="1" indent="-285750" algn="l">
              <a:lnSpc>
                <a:spcPct val="100000"/>
              </a:lnSpc>
              <a:spcBef>
                <a:spcPct val="0"/>
              </a:spcBef>
            </a:pPr>
            <a:endParaRPr lang="en-US" sz="2800" b="0" dirty="0">
              <a:solidFill>
                <a:srgbClr val="0000FF"/>
              </a:solidFill>
              <a:latin typeface="Calibri" pitchFamily="34" charset="0"/>
              <a:cs typeface="Arial" charset="0"/>
            </a:endParaRPr>
          </a:p>
          <a:p>
            <a:pPr marL="742950" lvl="1" indent="-285750" algn="l">
              <a:lnSpc>
                <a:spcPct val="100000"/>
              </a:lnSpc>
              <a:spcBef>
                <a:spcPct val="0"/>
              </a:spcBef>
            </a:pPr>
            <a:r>
              <a:rPr lang="el-GR" sz="2800" b="0" dirty="0">
                <a:solidFill>
                  <a:srgbClr val="0000FF"/>
                </a:solidFill>
                <a:latin typeface="Calibri" pitchFamily="34" charset="0"/>
                <a:cs typeface="Arial" charset="0"/>
              </a:rPr>
              <a:t>  </a:t>
            </a:r>
            <a:endParaRPr lang="el-GR" sz="2800" b="0" dirty="0">
              <a:solidFill>
                <a:srgbClr val="FF0000"/>
              </a:solidFill>
              <a:latin typeface="Calibri" pitchFamily="34" charset="0"/>
              <a:cs typeface="Arial" charset="0"/>
            </a:endParaRPr>
          </a:p>
        </p:txBody>
      </p:sp>
      <p:pic>
        <p:nvPicPr>
          <p:cNvPr id="5"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pic>
        <p:nvPicPr>
          <p:cNvPr id="6" name="Picture 1" descr="C:\Program Files\Microsoft Office\MEDIA\OFFICE12\Lines\j0115855.gif"/>
          <p:cNvPicPr>
            <a:picLocks noChangeAspect="1" noChangeArrowheads="1"/>
          </p:cNvPicPr>
          <p:nvPr/>
        </p:nvPicPr>
        <p:blipFill>
          <a:blip r:embed="rId4"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8" name="Footer Placeholder 4">
            <a:extLst>
              <a:ext uri="{FF2B5EF4-FFF2-40B4-BE49-F238E27FC236}">
                <a16:creationId xmlns:a16="http://schemas.microsoft.com/office/drawing/2014/main" id="{97D028A7-B981-42F7-AE5D-1078DBB7CAC5}"/>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extLst>
      <p:ext uri="{BB962C8B-B14F-4D97-AF65-F5344CB8AC3E}">
        <p14:creationId xmlns:p14="http://schemas.microsoft.com/office/powerpoint/2010/main" val="244813423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4 - Εικόνα" descr="preci_stations_with_names.jpg"/>
          <p:cNvPicPr>
            <a:picLocks noChangeAspect="1"/>
          </p:cNvPicPr>
          <p:nvPr/>
        </p:nvPicPr>
        <p:blipFill>
          <a:blip r:embed="rId2" cstate="print"/>
          <a:srcRect l="14527" r="23311"/>
          <a:stretch>
            <a:fillRect/>
          </a:stretch>
        </p:blipFill>
        <p:spPr bwMode="auto">
          <a:xfrm>
            <a:off x="51691" y="685800"/>
            <a:ext cx="6652349" cy="5562600"/>
          </a:xfrm>
          <a:prstGeom prst="rect">
            <a:avLst/>
          </a:prstGeom>
          <a:noFill/>
          <a:ln w="9525">
            <a:noFill/>
            <a:miter lim="800000"/>
            <a:headEnd/>
            <a:tailEnd/>
          </a:ln>
        </p:spPr>
      </p:pic>
      <p:sp>
        <p:nvSpPr>
          <p:cNvPr id="24578" name="1 - Τίτλος"/>
          <p:cNvSpPr txBox="1">
            <a:spLocks/>
          </p:cNvSpPr>
          <p:nvPr/>
        </p:nvSpPr>
        <p:spPr bwMode="auto">
          <a:xfrm>
            <a:off x="0" y="76200"/>
            <a:ext cx="8229600" cy="642938"/>
          </a:xfrm>
          <a:prstGeom prst="rect">
            <a:avLst/>
          </a:prstGeom>
          <a:noFill/>
          <a:ln w="9525">
            <a:noFill/>
            <a:miter lim="800000"/>
            <a:headEnd/>
            <a:tailEnd/>
          </a:ln>
        </p:spPr>
        <p:txBody>
          <a:bodyPr anchor="ctr"/>
          <a:lstStyle/>
          <a:p>
            <a:r>
              <a:rPr lang="en-US" sz="3600" b="1" dirty="0">
                <a:solidFill>
                  <a:srgbClr val="002060"/>
                </a:solidFill>
                <a:latin typeface="Calibri"/>
                <a:ea typeface="+mj-ea"/>
                <a:cs typeface="+mj-cs"/>
              </a:rPr>
              <a:t>Location of Stations and Data</a:t>
            </a:r>
            <a:endParaRPr lang="el-GR" sz="3600" b="1" i="1" u="sng" dirty="0">
              <a:solidFill>
                <a:srgbClr val="002060"/>
              </a:solidFill>
              <a:latin typeface="Arial" charset="0"/>
              <a:cs typeface="Arial" charset="0"/>
            </a:endParaRPr>
          </a:p>
        </p:txBody>
      </p:sp>
      <p:sp>
        <p:nvSpPr>
          <p:cNvPr id="24579" name="8 - Ορθογώνιο"/>
          <p:cNvSpPr>
            <a:spLocks noChangeArrowheads="1"/>
          </p:cNvSpPr>
          <p:nvPr/>
        </p:nvSpPr>
        <p:spPr bwMode="auto">
          <a:xfrm>
            <a:off x="6034087" y="1262896"/>
            <a:ext cx="3109913" cy="3231654"/>
          </a:xfrm>
          <a:prstGeom prst="rect">
            <a:avLst/>
          </a:prstGeom>
          <a:noFill/>
          <a:ln w="9525">
            <a:noFill/>
            <a:miter lim="800000"/>
            <a:headEnd/>
            <a:tailEnd/>
          </a:ln>
        </p:spPr>
        <p:txBody>
          <a:bodyPr wrap="square">
            <a:spAutoFit/>
          </a:bodyPr>
          <a:lstStyle/>
          <a:p>
            <a:pPr algn="l">
              <a:lnSpc>
                <a:spcPct val="100000"/>
              </a:lnSpc>
              <a:spcBef>
                <a:spcPct val="0"/>
              </a:spcBef>
              <a:buFont typeface="Arial" pitchFamily="34" charset="0"/>
              <a:buChar char="•"/>
            </a:pPr>
            <a:r>
              <a:rPr lang="en-US" sz="2200" dirty="0">
                <a:latin typeface="Calibri" pitchFamily="34" charset="0"/>
                <a:cs typeface="Arial" charset="0"/>
              </a:rPr>
              <a:t>  </a:t>
            </a:r>
            <a:r>
              <a:rPr lang="en-US" sz="2200" dirty="0" err="1">
                <a:latin typeface="Calibri" pitchFamily="34" charset="0"/>
                <a:cs typeface="Arial" charset="0"/>
              </a:rPr>
              <a:t>Climatological</a:t>
            </a:r>
            <a:r>
              <a:rPr lang="en-US" sz="2200" dirty="0">
                <a:latin typeface="Calibri" pitchFamily="34" charset="0"/>
                <a:cs typeface="Arial" charset="0"/>
              </a:rPr>
              <a:t> data for precipitation from </a:t>
            </a:r>
            <a:r>
              <a:rPr lang="en-US" sz="2200" b="1" dirty="0">
                <a:solidFill>
                  <a:srgbClr val="FF0000"/>
                </a:solidFill>
                <a:latin typeface="Calibri" pitchFamily="34" charset="0"/>
                <a:cs typeface="Arial" charset="0"/>
              </a:rPr>
              <a:t>157</a:t>
            </a:r>
            <a:r>
              <a:rPr lang="en-US" sz="2200" dirty="0">
                <a:latin typeface="Calibri" pitchFamily="34" charset="0"/>
                <a:cs typeface="Arial" charset="0"/>
              </a:rPr>
              <a:t> surface stations for the period </a:t>
            </a:r>
            <a:r>
              <a:rPr lang="el-GR" sz="2200" b="0" dirty="0">
                <a:solidFill>
                  <a:srgbClr val="0000FF"/>
                </a:solidFill>
                <a:latin typeface="Calibri" pitchFamily="34" charset="0"/>
                <a:cs typeface="Arial" charset="0"/>
              </a:rPr>
              <a:t>1970 -2004  </a:t>
            </a:r>
            <a:r>
              <a:rPr lang="el-GR" sz="2200" b="0" dirty="0">
                <a:solidFill>
                  <a:schemeClr val="tx1"/>
                </a:solidFill>
                <a:latin typeface="Calibri" pitchFamily="34" charset="0"/>
                <a:cs typeface="Arial" charset="0"/>
              </a:rPr>
              <a:t>(35</a:t>
            </a:r>
            <a:r>
              <a:rPr lang="en-US" sz="2200" b="0" dirty="0">
                <a:solidFill>
                  <a:schemeClr val="tx1"/>
                </a:solidFill>
                <a:latin typeface="Calibri" pitchFamily="34" charset="0"/>
                <a:cs typeface="Arial" charset="0"/>
              </a:rPr>
              <a:t> years</a:t>
            </a:r>
            <a:r>
              <a:rPr lang="el-GR" sz="2200" b="0" dirty="0">
                <a:solidFill>
                  <a:schemeClr val="tx1"/>
                </a:solidFill>
                <a:latin typeface="Calibri" pitchFamily="34" charset="0"/>
                <a:cs typeface="Arial" charset="0"/>
              </a:rPr>
              <a:t>)</a:t>
            </a:r>
            <a:endParaRPr lang="en-US" sz="2200" b="0" dirty="0">
              <a:solidFill>
                <a:schemeClr val="tx1"/>
              </a:solidFill>
              <a:latin typeface="Calibri" pitchFamily="34" charset="0"/>
              <a:cs typeface="Arial" charset="0"/>
            </a:endParaRPr>
          </a:p>
          <a:p>
            <a:pPr>
              <a:buFont typeface="Arial" pitchFamily="34" charset="0"/>
              <a:buChar char="•"/>
            </a:pPr>
            <a:r>
              <a:rPr lang="en-US" sz="2400" dirty="0">
                <a:latin typeface="Calibri" pitchFamily="34" charset="0"/>
              </a:rPr>
              <a:t>  Homogenization method </a:t>
            </a:r>
            <a:r>
              <a:rPr lang="en-US" sz="2400" dirty="0">
                <a:solidFill>
                  <a:srgbClr val="0000FF"/>
                </a:solidFill>
                <a:latin typeface="Calibri" pitchFamily="34" charset="0"/>
              </a:rPr>
              <a:t>HOMER (COST ES0601)</a:t>
            </a:r>
          </a:p>
          <a:p>
            <a:pPr algn="l">
              <a:lnSpc>
                <a:spcPct val="100000"/>
              </a:lnSpc>
              <a:spcBef>
                <a:spcPct val="0"/>
              </a:spcBef>
            </a:pPr>
            <a:endParaRPr lang="el-GR" sz="2200" b="0" dirty="0">
              <a:solidFill>
                <a:schemeClr val="tx1"/>
              </a:solidFill>
              <a:latin typeface="Calibri" pitchFamily="34" charset="0"/>
              <a:cs typeface="Arial" charset="0"/>
            </a:endParaRPr>
          </a:p>
        </p:txBody>
      </p:sp>
      <p:pic>
        <p:nvPicPr>
          <p:cNvPr id="6" name="Picture 4"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pic>
        <p:nvPicPr>
          <p:cNvPr id="7" name="Picture 1" descr="C:\Program Files\Microsoft Office\MEDIA\OFFICE12\Lines\j0115855.gif"/>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9" name="Footer Placeholder 4">
            <a:extLst>
              <a:ext uri="{FF2B5EF4-FFF2-40B4-BE49-F238E27FC236}">
                <a16:creationId xmlns:a16="http://schemas.microsoft.com/office/drawing/2014/main" id="{B6E1E8E7-7E8F-41D1-971B-F4F732A8220A}"/>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extLst>
      <p:ext uri="{BB962C8B-B14F-4D97-AF65-F5344CB8AC3E}">
        <p14:creationId xmlns:p14="http://schemas.microsoft.com/office/powerpoint/2010/main" val="149362435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1" descr="C:\Program Files\Microsoft Office\MEDIA\OFFICE12\Lines\j0115855.gif"/>
          <p:cNvPicPr>
            <a:picLocks noChangeAspect="1" noChangeArrowheads="1"/>
          </p:cNvPicPr>
          <p:nvPr/>
        </p:nvPicPr>
        <p:blipFill>
          <a:blip r:embed="rId3"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69637"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pic>
        <p:nvPicPr>
          <p:cNvPr id="7" name="Picture 6" descr="Screen Shot 09-03-17 at 01.28 PM.PNG"/>
          <p:cNvPicPr>
            <a:picLocks noChangeAspect="1"/>
          </p:cNvPicPr>
          <p:nvPr/>
        </p:nvPicPr>
        <p:blipFill>
          <a:blip r:embed="rId4" cstate="print"/>
          <a:stretch>
            <a:fillRect/>
          </a:stretch>
        </p:blipFill>
        <p:spPr>
          <a:xfrm>
            <a:off x="533400" y="381000"/>
            <a:ext cx="8276857" cy="5891654"/>
          </a:xfrm>
          <a:prstGeom prst="rect">
            <a:avLst/>
          </a:prstGeom>
        </p:spPr>
      </p:pic>
      <p:sp>
        <p:nvSpPr>
          <p:cNvPr id="8" name="TextBox 6"/>
          <p:cNvSpPr txBox="1">
            <a:spLocks noChangeArrowheads="1"/>
          </p:cNvSpPr>
          <p:nvPr/>
        </p:nvSpPr>
        <p:spPr bwMode="auto">
          <a:xfrm>
            <a:off x="1676400" y="6519863"/>
            <a:ext cx="7772400" cy="338137"/>
          </a:xfrm>
          <a:prstGeom prst="rect">
            <a:avLst/>
          </a:prstGeom>
          <a:noFill/>
          <a:ln w="9525">
            <a:noFill/>
            <a:miter lim="800000"/>
            <a:headEnd/>
            <a:tailEnd/>
          </a:ln>
        </p:spPr>
        <p:txBody>
          <a:bodyPr>
            <a:spAutoFit/>
          </a:bodyPr>
          <a:lstStyle/>
          <a:p>
            <a:pPr eaLnBrk="1" hangingPunct="1"/>
            <a:r>
              <a:rPr lang="en-US" sz="1600" i="1" dirty="0"/>
              <a:t>WG5 parallel session, COSMO General Meeting, Jerusalem 2017</a:t>
            </a:r>
          </a:p>
        </p:txBody>
      </p:sp>
      <p:sp>
        <p:nvSpPr>
          <p:cNvPr id="9" name="TextBox 8"/>
          <p:cNvSpPr txBox="1"/>
          <p:nvPr/>
        </p:nvSpPr>
        <p:spPr>
          <a:xfrm>
            <a:off x="5867400" y="0"/>
            <a:ext cx="3505200" cy="400110"/>
          </a:xfrm>
          <a:prstGeom prst="rect">
            <a:avLst/>
          </a:prstGeom>
          <a:noFill/>
        </p:spPr>
        <p:txBody>
          <a:bodyPr wrap="square" rtlCol="0">
            <a:spAutoFit/>
          </a:bodyPr>
          <a:lstStyle/>
          <a:p>
            <a:r>
              <a:rPr lang="en-US" b="1" dirty="0">
                <a:solidFill>
                  <a:srgbClr val="002060"/>
                </a:solidFill>
                <a:latin typeface="Calibri" pitchFamily="34" charset="0"/>
              </a:rPr>
              <a:t>January- mean precipitation</a:t>
            </a:r>
          </a:p>
        </p:txBody>
      </p:sp>
    </p:spTree>
    <p:extLst>
      <p:ext uri="{BB962C8B-B14F-4D97-AF65-F5344CB8AC3E}">
        <p14:creationId xmlns:p14="http://schemas.microsoft.com/office/powerpoint/2010/main" val="313908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395288" y="765175"/>
            <a:ext cx="8229600" cy="412750"/>
          </a:xfrm>
        </p:spPr>
        <p:txBody>
          <a:bodyPr/>
          <a:lstStyle/>
          <a:p>
            <a:r>
              <a:rPr lang="en-US" sz="2400" b="1" dirty="0">
                <a:solidFill>
                  <a:srgbClr val="002060"/>
                </a:solidFill>
                <a:effectLst>
                  <a:outerShdw blurRad="38100" dist="38100" dir="2700000" algn="tl">
                    <a:srgbClr val="000000">
                      <a:alpha val="43137"/>
                    </a:srgbClr>
                  </a:outerShdw>
                </a:effectLst>
                <a:latin typeface="Calibri" pitchFamily="34" charset="0"/>
              </a:rPr>
              <a:t>Monthly correlation coefficient for various parameters</a:t>
            </a:r>
            <a:endParaRPr lang="el-GR" sz="2400" b="1" dirty="0">
              <a:solidFill>
                <a:srgbClr val="002060"/>
              </a:solidFill>
              <a:effectLst>
                <a:outerShdw blurRad="38100" dist="38100" dir="2700000" algn="tl">
                  <a:srgbClr val="000000">
                    <a:alpha val="43137"/>
                  </a:srgbClr>
                </a:outerShdw>
              </a:effectLst>
              <a:latin typeface="Calibri" pitchFamily="34" charset="0"/>
            </a:endParaRPr>
          </a:p>
        </p:txBody>
      </p:sp>
      <p:graphicFrame>
        <p:nvGraphicFramePr>
          <p:cNvPr id="4" name="1 - Γράφημα"/>
          <p:cNvGraphicFramePr>
            <a:graphicFrameLocks noGrp="1"/>
          </p:cNvGraphicFramePr>
          <p:nvPr>
            <p:ph idx="1"/>
          </p:nvPr>
        </p:nvGraphicFramePr>
        <p:xfrm>
          <a:off x="457200" y="1628800"/>
          <a:ext cx="8229600" cy="4608512"/>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7 - Ευθύγραμμο βέλος σύνδεσης"/>
          <p:cNvCxnSpPr/>
          <p:nvPr/>
        </p:nvCxnSpPr>
        <p:spPr>
          <a:xfrm flipV="1">
            <a:off x="4356100" y="4076700"/>
            <a:ext cx="1295400" cy="5762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8 - Έλλειψη"/>
          <p:cNvSpPr/>
          <p:nvPr/>
        </p:nvSpPr>
        <p:spPr>
          <a:xfrm>
            <a:off x="5651500" y="3573463"/>
            <a:ext cx="360363" cy="5032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l-GR"/>
          </a:p>
        </p:txBody>
      </p:sp>
      <p:pic>
        <p:nvPicPr>
          <p:cNvPr id="6" name="Picture 4"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pic>
        <p:nvPicPr>
          <p:cNvPr id="7" name="Picture 1" descr="C:\Program Files\Microsoft Office\MEDIA\OFFICE12\Lines\j0115855.gif"/>
          <p:cNvPicPr>
            <a:picLocks noChangeAspect="1" noChangeArrowheads="1"/>
          </p:cNvPicPr>
          <p:nvPr/>
        </p:nvPicPr>
        <p:blipFill>
          <a:blip r:embed="rId5"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1" name="Footer Placeholder 4">
            <a:extLst>
              <a:ext uri="{FF2B5EF4-FFF2-40B4-BE49-F238E27FC236}">
                <a16:creationId xmlns:a16="http://schemas.microsoft.com/office/drawing/2014/main" id="{FB159C35-8554-4056-A8CE-7661D9D444EF}"/>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extLst>
      <p:ext uri="{BB962C8B-B14F-4D97-AF65-F5344CB8AC3E}">
        <p14:creationId xmlns:p14="http://schemas.microsoft.com/office/powerpoint/2010/main" val="18543590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228601"/>
            <a:ext cx="9067800" cy="457200"/>
          </a:xfrm>
        </p:spPr>
        <p:txBody>
          <a:bodyPr/>
          <a:lstStyle/>
          <a:p>
            <a:r>
              <a:rPr lang="el-GR" sz="26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Β. Χωρική Ανάλυση – Υπολογισμός Γεωφυσικών Παραμέτρων</a:t>
            </a:r>
          </a:p>
        </p:txBody>
      </p:sp>
      <p:sp>
        <p:nvSpPr>
          <p:cNvPr id="111619" name="Rectangle 3"/>
          <p:cNvSpPr>
            <a:spLocks noGrp="1" noChangeArrowheads="1"/>
          </p:cNvSpPr>
          <p:nvPr>
            <p:ph type="body" idx="1"/>
          </p:nvPr>
        </p:nvSpPr>
        <p:spPr>
          <a:xfrm>
            <a:off x="457200" y="762000"/>
            <a:ext cx="8458200" cy="5257800"/>
          </a:xfrm>
        </p:spPr>
        <p:txBody>
          <a:bodyPr/>
          <a:lstStyle/>
          <a:p>
            <a:pPr marL="609600" indent="-609600">
              <a:lnSpc>
                <a:spcPct val="80000"/>
              </a:lnSpc>
              <a:buFont typeface="Wingdings" pitchFamily="2" charset="2"/>
              <a:buNone/>
            </a:pPr>
            <a:r>
              <a:rPr lang="el-GR" sz="2000" dirty="0">
                <a:latin typeface="Calibri" panose="020F0502020204030204" pitchFamily="34" charset="0"/>
                <a:cs typeface="Calibri" panose="020F0502020204030204" pitchFamily="34" charset="0"/>
              </a:rPr>
              <a:t>Οι γεωφυσικές παράμετροι που χρησιμοποιήθηκαν  είναι:</a:t>
            </a:r>
          </a:p>
          <a:p>
            <a:pPr marL="609600" indent="-609600">
              <a:lnSpc>
                <a:spcPct val="80000"/>
              </a:lnSpc>
            </a:pPr>
            <a:endParaRPr lang="el-GR" sz="1000" dirty="0">
              <a:latin typeface="Calibri" panose="020F0502020204030204" pitchFamily="34" charset="0"/>
              <a:cs typeface="Calibri" panose="020F0502020204030204" pitchFamily="34" charset="0"/>
            </a:endParaRP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Γεωγραφικό πλάτος</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Γεωγραφικό μήκος</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Μέσο υψόμετρο εντός κυκλικής περιοχής ακτίνας 800 μέτρων</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Ποσοστό ξηράς θάλασσας εντός κυκλικής περιοχής ακτίνας 800 μέτρων</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Απόσταση από την ακτογραμμή</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Ηλιακή ακτινοβολία</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Μέση κλίση εντός κυκλικής περιοχής ακτίνας 800 μέτρων</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Μέσος προσανατολισμός εντός κυκλικής περιοχής ακτίνας 800 μέτρων στην διεύθυνση βορράς – νότος</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Μέσος προσανατολισμός εντός κυκλικής περιοχής ακτίνας 800 μέτρων στην διεύθυνση ανατολή δύση</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Μέση κυρτότητα εντός κυκλικής περιοχής ακτίνας 800 μέτρων</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Μεγαλύτερο υψόμετρο εντός τεταρτοκυκλίου ακτίνας 10χλμ.στην κατεύθυνση ΒΑ</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Μεγαλύτερο υψόμετρο εντός τεταρτοκυκλίου ακτίνας 10χλμ.στην κατεύθυνση ΝΑ</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Μεγαλύτερο υψόμετρο εντός τεταρτοκυκλίου ακτίνας 10χλμ.στην κατεύθυνση ΝΔ</a:t>
            </a:r>
          </a:p>
          <a:p>
            <a:pPr marL="609600" indent="-609600">
              <a:lnSpc>
                <a:spcPct val="80000"/>
              </a:lnSpc>
              <a:buFont typeface="Wingdings" pitchFamily="2" charset="2"/>
              <a:buAutoNum type="arabicPeriod"/>
            </a:pPr>
            <a:r>
              <a:rPr lang="el-GR" sz="1800" dirty="0">
                <a:latin typeface="Calibri" panose="020F0502020204030204" pitchFamily="34" charset="0"/>
                <a:cs typeface="Calibri" panose="020F0502020204030204" pitchFamily="34" charset="0"/>
              </a:rPr>
              <a:t>Μεγαλύτερο υψόμετρο εντός τεταρτοκυκλίου ακτίνας 10χλμ.στην κατεύθυνση ΒΔ</a:t>
            </a:r>
          </a:p>
          <a:p>
            <a:pPr marL="609600" indent="-609600">
              <a:lnSpc>
                <a:spcPct val="80000"/>
              </a:lnSpc>
              <a:buFont typeface="Wingdings" pitchFamily="2" charset="2"/>
              <a:buAutoNum type="arabicPeriod"/>
            </a:pPr>
            <a:endParaRPr lang="el-GR" sz="1800" dirty="0">
              <a:latin typeface="Calibri" panose="020F0502020204030204" pitchFamily="34" charset="0"/>
              <a:cs typeface="Calibri" panose="020F0502020204030204" pitchFamily="34" charset="0"/>
            </a:endParaRPr>
          </a:p>
          <a:p>
            <a:pPr marL="609600" indent="-609600">
              <a:lnSpc>
                <a:spcPct val="80000"/>
              </a:lnSpc>
              <a:buFont typeface="Wingdings" pitchFamily="2" charset="2"/>
              <a:buAutoNum type="arabicPeriod"/>
            </a:pPr>
            <a:endParaRPr lang="el-GR" sz="1800" dirty="0">
              <a:latin typeface="Calibri" panose="020F0502020204030204" pitchFamily="34" charset="0"/>
              <a:cs typeface="Calibri" panose="020F0502020204030204" pitchFamily="34" charset="0"/>
            </a:endParaRPr>
          </a:p>
        </p:txBody>
      </p:sp>
      <p:sp>
        <p:nvSpPr>
          <p:cNvPr id="4" name="Footer Placeholder 4">
            <a:extLst>
              <a:ext uri="{FF2B5EF4-FFF2-40B4-BE49-F238E27FC236}">
                <a16:creationId xmlns:a16="http://schemas.microsoft.com/office/drawing/2014/main" id="{DD25BEC7-55AF-460A-99AC-7C0ADB69DD22}"/>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extLst>
      <p:ext uri="{BB962C8B-B14F-4D97-AF65-F5344CB8AC3E}">
        <p14:creationId xmlns:p14="http://schemas.microsoft.com/office/powerpoint/2010/main" val="61057441"/>
      </p:ext>
    </p:extLst>
  </p:cSld>
  <p:clrMapOvr>
    <a:masterClrMapping/>
  </p:clrMapOvr>
  <p:transition>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304800" y="533400"/>
            <a:ext cx="8686800" cy="5486400"/>
            <a:chOff x="357158" y="1047752"/>
            <a:chExt cx="8686800" cy="5486400"/>
          </a:xfrm>
        </p:grpSpPr>
        <p:cxnSp>
          <p:nvCxnSpPr>
            <p:cNvPr id="28" name="Straight Arrow Connector 27"/>
            <p:cNvCxnSpPr/>
            <p:nvPr/>
          </p:nvCxnSpPr>
          <p:spPr>
            <a:xfrm rot="5400000">
              <a:off x="6287306" y="3999710"/>
              <a:ext cx="999338" cy="794"/>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1"/>
            <p:cNvGrpSpPr/>
            <p:nvPr/>
          </p:nvGrpSpPr>
          <p:grpSpPr>
            <a:xfrm>
              <a:off x="357158" y="1047752"/>
              <a:ext cx="8686800" cy="5486400"/>
              <a:chOff x="214282" y="1262066"/>
              <a:chExt cx="8686800" cy="5486400"/>
            </a:xfrm>
          </p:grpSpPr>
          <p:grpSp>
            <p:nvGrpSpPr>
              <p:cNvPr id="5" name="Group 13"/>
              <p:cNvGrpSpPr/>
              <p:nvPr/>
            </p:nvGrpSpPr>
            <p:grpSpPr>
              <a:xfrm>
                <a:off x="1285852" y="1262066"/>
                <a:ext cx="6357982" cy="2452686"/>
                <a:chOff x="1142976" y="3333768"/>
                <a:chExt cx="6357982" cy="2452686"/>
              </a:xfrm>
            </p:grpSpPr>
            <p:sp>
              <p:nvSpPr>
                <p:cNvPr id="15" name="Rectangle 14"/>
                <p:cNvSpPr/>
                <p:nvPr/>
              </p:nvSpPr>
              <p:spPr>
                <a:xfrm>
                  <a:off x="1142976" y="5072074"/>
                  <a:ext cx="1785950" cy="71438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rPr>
                    <a:t>Deterministic</a:t>
                  </a:r>
                  <a:endParaRPr kumimoji="0" lang="el-GR"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endParaRPr>
                </a:p>
              </p:txBody>
            </p:sp>
            <p:grpSp>
              <p:nvGrpSpPr>
                <p:cNvPr id="6" name="Group 16"/>
                <p:cNvGrpSpPr/>
                <p:nvPr/>
              </p:nvGrpSpPr>
              <p:grpSpPr>
                <a:xfrm>
                  <a:off x="2152648" y="3333768"/>
                  <a:ext cx="5348310" cy="2452686"/>
                  <a:chOff x="2152648" y="3333768"/>
                  <a:chExt cx="5348310" cy="2452686"/>
                </a:xfrm>
              </p:grpSpPr>
              <p:sp>
                <p:nvSpPr>
                  <p:cNvPr id="17" name="Rectangle 16"/>
                  <p:cNvSpPr/>
                  <p:nvPr/>
                </p:nvSpPr>
                <p:spPr>
                  <a:xfrm>
                    <a:off x="2152648" y="3333768"/>
                    <a:ext cx="4495800" cy="71438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rPr>
                      <a:t>Interpolation Methods</a:t>
                    </a:r>
                    <a:endParaRPr kumimoji="0" lang="el-GR"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endParaRPr>
                  </a:p>
                </p:txBody>
              </p:sp>
              <p:cxnSp>
                <p:nvCxnSpPr>
                  <p:cNvPr id="18" name="Straight Arrow Connector 17"/>
                  <p:cNvCxnSpPr/>
                  <p:nvPr/>
                </p:nvCxnSpPr>
                <p:spPr>
                  <a:xfrm rot="10800000" flipV="1">
                    <a:off x="2714612" y="4071942"/>
                    <a:ext cx="1071570" cy="1000132"/>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3858414" y="4572008"/>
                    <a:ext cx="999338" cy="794"/>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flipH="1">
                    <a:off x="5215736" y="4144174"/>
                    <a:ext cx="1000132" cy="85566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500430" y="5072074"/>
                    <a:ext cx="1785950" cy="71438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rPr>
                      <a:t>Probabilistic</a:t>
                    </a:r>
                    <a:endParaRPr kumimoji="0" lang="el-GR"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22" name="Rectangle 21"/>
                  <p:cNvSpPr/>
                  <p:nvPr/>
                </p:nvSpPr>
                <p:spPr>
                  <a:xfrm>
                    <a:off x="5715008" y="5072074"/>
                    <a:ext cx="1785950" cy="71438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rPr>
                      <a:t>Other</a:t>
                    </a:r>
                    <a:endParaRPr kumimoji="0" lang="el-GR" sz="2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pitchFamily="34" charset="0"/>
                      <a:ea typeface="+mn-ea"/>
                      <a:cs typeface="+mn-cs"/>
                    </a:endParaRPr>
                  </a:p>
                </p:txBody>
              </p:sp>
            </p:grpSp>
          </p:grpSp>
          <p:cxnSp>
            <p:nvCxnSpPr>
              <p:cNvPr id="25" name="Straight Arrow Connector 24"/>
              <p:cNvCxnSpPr/>
              <p:nvPr/>
            </p:nvCxnSpPr>
            <p:spPr>
              <a:xfrm rot="5400000">
                <a:off x="1643836" y="4214024"/>
                <a:ext cx="999338" cy="794"/>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4001290" y="4214024"/>
                <a:ext cx="999338" cy="794"/>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4282" y="4286256"/>
                <a:ext cx="2928958" cy="246221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ts val="1200"/>
                  </a:spcBef>
                  <a:spcAft>
                    <a:spcPts val="60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pitchFamily="34" charset="0"/>
                    <a:ea typeface="+mn-ea"/>
                    <a:cs typeface="+mn-cs"/>
                  </a:rPr>
                  <a:t>Use only geometric characteristics of point observations</a:t>
                </a:r>
                <a:endParaRPr kumimoji="0" lang="el-GR" sz="2000" b="1" i="0" u="none" strike="noStrike" kern="1200" cap="none" spc="0" normalizeH="0" baseline="0" noProof="0" dirty="0">
                  <a:ln>
                    <a:noFill/>
                  </a:ln>
                  <a:solidFill>
                    <a:srgbClr val="0000FF"/>
                  </a:solidFill>
                  <a:effectLst/>
                  <a:uLnTx/>
                  <a:uFillTx/>
                  <a:latin typeface="Calibri"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Nearest neighborhood</a:t>
                </a:r>
                <a:endParaRPr kumimoji="0" lang="el-GR" sz="20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Fixed Radius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Inverse distance weighting (IDW)</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defRPr/>
                </a:pPr>
                <a:endParaRPr kumimoji="0" lang="el-GR" sz="20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30" name="Rectangle 29"/>
              <p:cNvSpPr/>
              <p:nvPr/>
            </p:nvSpPr>
            <p:spPr>
              <a:xfrm>
                <a:off x="3357554" y="4328666"/>
                <a:ext cx="2786082" cy="165780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tIns="0" bIns="288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pitchFamily="34" charset="0"/>
                    <a:ea typeface="+mn-ea"/>
                    <a:cs typeface="+mn-cs"/>
                  </a:rPr>
                  <a:t>Based on probabilistic theory and use the concept of randomness</a:t>
                </a:r>
                <a:endParaRPr kumimoji="0" lang="el-GR" sz="2000" b="1" i="0" u="none" strike="noStrike" kern="1200" cap="none" spc="0" normalizeH="0" baseline="0" noProof="0" dirty="0">
                  <a:ln>
                    <a:noFill/>
                  </a:ln>
                  <a:solidFill>
                    <a:srgbClr val="0000FF"/>
                  </a:solidFill>
                  <a:effectLst/>
                  <a:uLnTx/>
                  <a:uFillTx/>
                  <a:latin typeface="Calibri"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Kriging methods</a:t>
                </a:r>
                <a:endParaRPr kumimoji="0" lang="el-GR" sz="20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31" name="Rectangle 30"/>
              <p:cNvSpPr/>
              <p:nvPr/>
            </p:nvSpPr>
            <p:spPr>
              <a:xfrm>
                <a:off x="6286512" y="4286256"/>
                <a:ext cx="2614570" cy="2428892"/>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pitchFamily="34" charset="0"/>
                    <a:ea typeface="+mn-ea"/>
                    <a:cs typeface="+mn-cs"/>
                  </a:rPr>
                  <a:t>Developed only for meteorological purposes (using deterministic and probabilistic approach) </a:t>
                </a:r>
                <a:endParaRPr kumimoji="0" lang="el-GR" sz="2000" b="1" i="0" u="none" strike="noStrike" kern="1200" cap="none" spc="0" normalizeH="0" baseline="0" noProof="0" dirty="0">
                  <a:ln>
                    <a:noFill/>
                  </a:ln>
                  <a:solidFill>
                    <a:srgbClr val="0000FF"/>
                  </a:solidFill>
                  <a:effectLst/>
                  <a:uLnTx/>
                  <a:uFillTx/>
                  <a:latin typeface="Calibri"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AURELHY (1987)</a:t>
                </a:r>
                <a:endParaRPr kumimoji="0" lang="el-GR" sz="2000" b="1" i="0" u="none" strike="noStrike" kern="1200" cap="none" spc="0" normalizeH="0" baseline="0" noProof="0" dirty="0">
                  <a:ln>
                    <a:noFill/>
                  </a:ln>
                  <a:solidFill>
                    <a:srgbClr val="000000"/>
                  </a:solidFill>
                  <a:effectLst/>
                  <a:uLnTx/>
                  <a:uFillTx/>
                  <a:latin typeface="Calibri" pitchFamily="34"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PRISM (1994)</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1" i="0" u="none" strike="noStrike" kern="1200" cap="none" spc="0" normalizeH="0" baseline="0" noProof="0" dirty="0">
                    <a:ln>
                      <a:noFill/>
                    </a:ln>
                    <a:solidFill>
                      <a:srgbClr val="000000"/>
                    </a:solidFill>
                    <a:effectLst/>
                    <a:uLnTx/>
                    <a:uFillTx/>
                    <a:latin typeface="Calibri" pitchFamily="34" charset="0"/>
                    <a:ea typeface="+mn-ea"/>
                    <a:cs typeface="+mn-cs"/>
                  </a:rPr>
                  <a:t> MISH (2007)</a:t>
                </a:r>
                <a:endParaRPr kumimoji="0" lang="el-GR" sz="2000" b="1" i="0" u="none" strike="noStrike" kern="1200" cap="none" spc="0" normalizeH="0" baseline="0" noProof="0" dirty="0">
                  <a:ln>
                    <a:noFill/>
                  </a:ln>
                  <a:solidFill>
                    <a:srgbClr val="000000"/>
                  </a:solidFill>
                  <a:effectLst/>
                  <a:uLnTx/>
                  <a:uFillTx/>
                  <a:latin typeface="Calibri" pitchFamily="34" charset="0"/>
                  <a:ea typeface="+mn-ea"/>
                  <a:cs typeface="+mn-cs"/>
                </a:endParaRPr>
              </a:p>
            </p:txBody>
          </p:sp>
        </p:grpSp>
      </p:grpSp>
      <p:pic>
        <p:nvPicPr>
          <p:cNvPr id="26"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pic>
        <p:nvPicPr>
          <p:cNvPr id="32" name="Picture 1" descr="C:\Program Files\Microsoft Office\MEDIA\OFFICE12\Lines\j0115855.gif"/>
          <p:cNvPicPr>
            <a:picLocks noChangeAspect="1" noChangeArrowheads="1"/>
          </p:cNvPicPr>
          <p:nvPr/>
        </p:nvPicPr>
        <p:blipFill>
          <a:blip r:embed="rId4"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23" name="Footer Placeholder 4">
            <a:extLst>
              <a:ext uri="{FF2B5EF4-FFF2-40B4-BE49-F238E27FC236}">
                <a16:creationId xmlns:a16="http://schemas.microsoft.com/office/drawing/2014/main" id="{4605024B-6D96-4E8B-B45F-1829B79883BD}"/>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extLst>
      <p:ext uri="{BB962C8B-B14F-4D97-AF65-F5344CB8AC3E}">
        <p14:creationId xmlns:p14="http://schemas.microsoft.com/office/powerpoint/2010/main" val="36461025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a:solidFill>
                  <a:srgbClr val="002060"/>
                </a:solidFill>
                <a:effectLst>
                  <a:outerShdw blurRad="38100" dist="38100" dir="2700000" algn="tl">
                    <a:srgbClr val="000000">
                      <a:alpha val="43137"/>
                    </a:srgbClr>
                  </a:outerShdw>
                </a:effectLst>
                <a:latin typeface="Calibri" pitchFamily="34" charset="0"/>
              </a:rPr>
              <a:t>MISH</a:t>
            </a:r>
            <a:br>
              <a:rPr lang="en-US" b="1" dirty="0">
                <a:solidFill>
                  <a:srgbClr val="002060"/>
                </a:solidFill>
                <a:effectLst>
                  <a:outerShdw blurRad="38100" dist="38100" dir="2700000" algn="tl">
                    <a:srgbClr val="000000">
                      <a:alpha val="43137"/>
                    </a:srgbClr>
                  </a:outerShdw>
                </a:effectLst>
                <a:latin typeface="Calibri" pitchFamily="34" charset="0"/>
              </a:rPr>
            </a:br>
            <a:r>
              <a:rPr lang="en-US" sz="1800" dirty="0">
                <a:solidFill>
                  <a:prstClr val="black"/>
                </a:solidFill>
                <a:latin typeface="Calibri"/>
                <a:ea typeface="+mn-ea"/>
                <a:cs typeface="+mn-cs"/>
              </a:rPr>
              <a:t>(</a:t>
            </a:r>
            <a:r>
              <a:rPr lang="en-US" sz="1800" b="1" dirty="0">
                <a:solidFill>
                  <a:prstClr val="black"/>
                </a:solidFill>
                <a:latin typeface="Calibri"/>
                <a:ea typeface="+mn-ea"/>
                <a:cs typeface="+mn-cs"/>
              </a:rPr>
              <a:t>M</a:t>
            </a:r>
            <a:r>
              <a:rPr lang="en-US" sz="1800" dirty="0">
                <a:solidFill>
                  <a:prstClr val="black"/>
                </a:solidFill>
                <a:latin typeface="Calibri"/>
                <a:ea typeface="+mn-ea"/>
                <a:cs typeface="+mn-cs"/>
              </a:rPr>
              <a:t>eteorological </a:t>
            </a:r>
            <a:r>
              <a:rPr lang="en-US" sz="1800" b="1" dirty="0">
                <a:solidFill>
                  <a:prstClr val="black"/>
                </a:solidFill>
                <a:latin typeface="Calibri"/>
                <a:ea typeface="+mn-ea"/>
                <a:cs typeface="+mn-cs"/>
              </a:rPr>
              <a:t>I</a:t>
            </a:r>
            <a:r>
              <a:rPr lang="en-US" sz="1800" dirty="0">
                <a:solidFill>
                  <a:prstClr val="black"/>
                </a:solidFill>
                <a:latin typeface="Calibri"/>
                <a:ea typeface="+mn-ea"/>
                <a:cs typeface="+mn-cs"/>
              </a:rPr>
              <a:t>nterpolation based on </a:t>
            </a:r>
            <a:r>
              <a:rPr lang="en-US" sz="1800" b="1" dirty="0">
                <a:solidFill>
                  <a:prstClr val="black"/>
                </a:solidFill>
                <a:latin typeface="Calibri"/>
                <a:ea typeface="+mn-ea"/>
                <a:cs typeface="+mn-cs"/>
              </a:rPr>
              <a:t>S</a:t>
            </a:r>
            <a:r>
              <a:rPr lang="en-US" sz="1800" dirty="0">
                <a:solidFill>
                  <a:prstClr val="black"/>
                </a:solidFill>
                <a:latin typeface="Calibri"/>
                <a:ea typeface="+mn-ea"/>
                <a:cs typeface="+mn-cs"/>
              </a:rPr>
              <a:t>urface </a:t>
            </a:r>
            <a:r>
              <a:rPr lang="en-US" sz="1800" b="1" dirty="0">
                <a:solidFill>
                  <a:prstClr val="black"/>
                </a:solidFill>
                <a:latin typeface="Calibri"/>
                <a:ea typeface="+mn-ea"/>
                <a:cs typeface="+mn-cs"/>
              </a:rPr>
              <a:t>H</a:t>
            </a:r>
            <a:r>
              <a:rPr lang="en-US" sz="1800" dirty="0">
                <a:solidFill>
                  <a:prstClr val="black"/>
                </a:solidFill>
                <a:latin typeface="Calibri"/>
                <a:ea typeface="+mn-ea"/>
                <a:cs typeface="+mn-cs"/>
              </a:rPr>
              <a:t>omogenized Data)</a:t>
            </a:r>
            <a:br>
              <a:rPr lang="en-US" sz="1800" dirty="0">
                <a:solidFill>
                  <a:prstClr val="black"/>
                </a:solidFill>
                <a:latin typeface="Calibri"/>
                <a:ea typeface="+mn-ea"/>
                <a:cs typeface="+mn-cs"/>
              </a:rPr>
            </a:br>
            <a:r>
              <a:rPr lang="en-US" sz="1800" dirty="0">
                <a:solidFill>
                  <a:prstClr val="black"/>
                </a:solidFill>
                <a:latin typeface="Calibri"/>
                <a:ea typeface="+mn-ea"/>
                <a:cs typeface="+mn-cs"/>
              </a:rPr>
              <a:t>(</a:t>
            </a:r>
            <a:r>
              <a:rPr lang="en-US" sz="1800" dirty="0" err="1">
                <a:solidFill>
                  <a:prstClr val="black"/>
                </a:solidFill>
                <a:latin typeface="Calibri"/>
                <a:ea typeface="+mn-ea"/>
                <a:cs typeface="+mn-cs"/>
              </a:rPr>
              <a:t>Szentimrey</a:t>
            </a:r>
            <a:r>
              <a:rPr lang="en-US" sz="1800" dirty="0">
                <a:solidFill>
                  <a:prstClr val="black"/>
                </a:solidFill>
                <a:latin typeface="Calibri"/>
                <a:ea typeface="+mn-ea"/>
                <a:cs typeface="+mn-cs"/>
              </a:rPr>
              <a:t> &amp; Bihari, 2014)</a:t>
            </a:r>
            <a:endParaRPr lang="el-GR" sz="1800" b="1" dirty="0">
              <a:solidFill>
                <a:srgbClr val="002060"/>
              </a:solidFill>
              <a:effectLst>
                <a:outerShdw blurRad="38100" dist="38100" dir="2700000" algn="tl">
                  <a:srgbClr val="000000">
                    <a:alpha val="43137"/>
                  </a:srgbClr>
                </a:outerShdw>
              </a:effectLst>
              <a:latin typeface="Calibri" pitchFamily="34" charset="0"/>
            </a:endParaRPr>
          </a:p>
        </p:txBody>
      </p:sp>
      <p:sp>
        <p:nvSpPr>
          <p:cNvPr id="4" name="Rectangle 3"/>
          <p:cNvSpPr/>
          <p:nvPr/>
        </p:nvSpPr>
        <p:spPr>
          <a:xfrm>
            <a:off x="228600" y="1197685"/>
            <a:ext cx="8534400" cy="4222694"/>
          </a:xfrm>
          <a:prstGeom prst="rect">
            <a:avLst/>
          </a:prstGeom>
        </p:spPr>
        <p:txBody>
          <a:bodyPr wrap="square">
            <a:spAutoFit/>
          </a:bodyPr>
          <a:lstStyle/>
          <a:p>
            <a:pPr marL="342900" marR="0" lvl="0" indent="-342900" algn="just"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The main advantages of MISH method: </a:t>
            </a:r>
          </a:p>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requires homogenized data series</a:t>
            </a:r>
          </a:p>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gets information from a long term data series </a:t>
            </a: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mn-cs"/>
              </a:rPr>
              <a:t>(often </a:t>
            </a:r>
            <a:r>
              <a:rPr kumimoji="0" lang="en-US" sz="2500" b="0" i="0" u="none" strike="noStrike" kern="1200" cap="none" spc="0" normalizeH="0" baseline="0" noProof="0" dirty="0" err="1">
                <a:ln>
                  <a:noFill/>
                </a:ln>
                <a:solidFill>
                  <a:srgbClr val="000000"/>
                </a:solidFill>
                <a:effectLst/>
                <a:uLnTx/>
                <a:uFillTx/>
                <a:latin typeface="Calibri" pitchFamily="34" charset="0"/>
                <a:ea typeface="+mn-ea"/>
                <a:cs typeface="+mn-cs"/>
              </a:rPr>
              <a:t>geostatistical</a:t>
            </a: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mn-cs"/>
              </a:rPr>
              <a:t> methods use a single realization in time for modeling</a:t>
            </a:r>
            <a:r>
              <a:rPr kumimoji="0" lang="el-GR" sz="2500" b="0" i="0"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mn-cs"/>
              </a:rPr>
              <a:t>but meteorological data are </a:t>
            </a:r>
            <a:r>
              <a:rPr kumimoji="0" lang="en-US" sz="2500" b="0" i="0" u="none" strike="noStrike" kern="1200" cap="none" spc="0" normalizeH="0" baseline="0" noProof="0" dirty="0" err="1">
                <a:ln>
                  <a:noFill/>
                </a:ln>
                <a:solidFill>
                  <a:srgbClr val="000000"/>
                </a:solidFill>
                <a:effectLst/>
                <a:uLnTx/>
                <a:uFillTx/>
                <a:latin typeface="Calibri" pitchFamily="34" charset="0"/>
                <a:ea typeface="+mn-ea"/>
                <a:cs typeface="+mn-cs"/>
              </a:rPr>
              <a:t>spatio</a:t>
            </a: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mn-cs"/>
              </a:rPr>
              <a:t>-temporal!)</a:t>
            </a:r>
          </a:p>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calculates the optimum interpolation parameters which are certain known functions of the climate statistical parameters </a:t>
            </a:r>
          </a:p>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mn-cs"/>
              </a:rPr>
              <a:t>interpolation formula depends on climate elements</a:t>
            </a:r>
          </a:p>
        </p:txBody>
      </p:sp>
      <p:pic>
        <p:nvPicPr>
          <p:cNvPr id="6"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pic>
        <p:nvPicPr>
          <p:cNvPr id="7" name="Picture 1" descr="C:\Program Files\Microsoft Office\MEDIA\OFFICE12\Lines\j0115855.gif"/>
          <p:cNvPicPr>
            <a:picLocks noChangeAspect="1" noChangeArrowheads="1"/>
          </p:cNvPicPr>
          <p:nvPr/>
        </p:nvPicPr>
        <p:blipFill>
          <a:blip r:embed="rId4"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9" name="Footer Placeholder 4">
            <a:extLst>
              <a:ext uri="{FF2B5EF4-FFF2-40B4-BE49-F238E27FC236}">
                <a16:creationId xmlns:a16="http://schemas.microsoft.com/office/drawing/2014/main" id="{86EB668B-769A-4034-AEC8-2D4668805FCA}"/>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pitchFamily="34" charset="0"/>
                <a:ea typeface="+mn-ea"/>
                <a:cs typeface="+mn-cs"/>
              </a:rPr>
              <a:t>20</a:t>
            </a:r>
            <a:r>
              <a:rPr kumimoji="0" lang="en-US" sz="1600" b="0" i="0" u="none" strike="noStrike" kern="1200" cap="none" spc="0" normalizeH="0" baseline="30000" noProof="0" dirty="0">
                <a:ln>
                  <a:noFill/>
                </a:ln>
                <a:solidFill>
                  <a:srgbClr val="000000"/>
                </a:solidFill>
                <a:effectLst/>
                <a:uLnTx/>
                <a:uFillTx/>
                <a:latin typeface="Century Gothic" pitchFamily="34" charset="0"/>
                <a:ea typeface="+mn-ea"/>
                <a:cs typeface="+mn-cs"/>
              </a:rPr>
              <a:t>TH</a:t>
            </a:r>
            <a:r>
              <a:rPr kumimoji="0" lang="en-US" sz="1600" b="0" i="0" u="none" strike="noStrike" kern="1200" cap="none" spc="0" normalizeH="0" baseline="0" noProof="0" dirty="0">
                <a:ln>
                  <a:noFill/>
                </a:ln>
                <a:solidFill>
                  <a:srgbClr val="000000"/>
                </a:solidFill>
                <a:effectLst/>
                <a:uLnTx/>
                <a:uFillTx/>
                <a:latin typeface="Century Gothic" pitchFamily="34" charset="0"/>
                <a:ea typeface="+mn-ea"/>
                <a:cs typeface="+mn-cs"/>
              </a:rPr>
              <a:t> COSMO General Meeting , 3-6 Sept 2018, St. Petersburg, WG5 Session </a:t>
            </a:r>
          </a:p>
        </p:txBody>
      </p:sp>
    </p:spTree>
    <p:extLst>
      <p:ext uri="{BB962C8B-B14F-4D97-AF65-F5344CB8AC3E}">
        <p14:creationId xmlns:p14="http://schemas.microsoft.com/office/powerpoint/2010/main" val="380188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Untitled"/>
          <p:cNvPicPr>
            <a:picLocks noChangeAspect="1" noChangeArrowheads="1"/>
          </p:cNvPicPr>
          <p:nvPr/>
        </p:nvPicPr>
        <p:blipFill>
          <a:blip r:embed="rId2" cstate="print"/>
          <a:srcRect r="3705"/>
          <a:stretch>
            <a:fillRect/>
          </a:stretch>
        </p:blipFill>
        <p:spPr>
          <a:xfrm>
            <a:off x="4757738" y="1371600"/>
            <a:ext cx="4370496" cy="3648075"/>
          </a:xfrm>
          <a:prstGeom prst="rect">
            <a:avLst/>
          </a:prstGeom>
        </p:spPr>
      </p:pic>
      <p:sp>
        <p:nvSpPr>
          <p:cNvPr id="73731" name="Rectangle 3"/>
          <p:cNvSpPr>
            <a:spLocks noGrp="1"/>
          </p:cNvSpPr>
          <p:nvPr>
            <p:ph type="body" idx="1"/>
          </p:nvPr>
        </p:nvSpPr>
        <p:spPr>
          <a:xfrm>
            <a:off x="0" y="2971800"/>
            <a:ext cx="4800600" cy="3048000"/>
          </a:xfrm>
        </p:spPr>
        <p:txBody>
          <a:bodyPr/>
          <a:lstStyle/>
          <a:p>
            <a:pPr eaLnBrk="1" hangingPunct="1">
              <a:buFont typeface="Georgia" pitchFamily="18" charset="0"/>
              <a:buNone/>
            </a:pPr>
            <a:r>
              <a:rPr lang="en-US" sz="2000" dirty="0">
                <a:latin typeface="Calibri" pitchFamily="34" charset="0"/>
              </a:rPr>
              <a:t>The analysis procedure is performed in two stages:</a:t>
            </a:r>
            <a:endParaRPr lang="el-GR" sz="2000" dirty="0">
              <a:latin typeface="Calibri" pitchFamily="34" charset="0"/>
            </a:endParaRPr>
          </a:p>
          <a:p>
            <a:pPr eaLnBrk="1" hangingPunct="1"/>
            <a:r>
              <a:rPr lang="el-GR" sz="2000" dirty="0">
                <a:latin typeface="Calibri" pitchFamily="34" charset="0"/>
              </a:rPr>
              <a:t>Α : </a:t>
            </a:r>
            <a:r>
              <a:rPr lang="en-US" sz="2000" dirty="0">
                <a:latin typeface="Calibri" pitchFamily="34" charset="0"/>
              </a:rPr>
              <a:t>Calculation of geophysical parameters from the </a:t>
            </a:r>
            <a:r>
              <a:rPr lang="en-US" sz="2000" dirty="0">
                <a:solidFill>
                  <a:srgbClr val="0000FF"/>
                </a:solidFill>
                <a:latin typeface="Calibri" pitchFamily="34" charset="0"/>
              </a:rPr>
              <a:t>digital surface model </a:t>
            </a:r>
            <a:r>
              <a:rPr lang="en-US" sz="2000" dirty="0">
                <a:latin typeface="Calibri" pitchFamily="34" charset="0"/>
              </a:rPr>
              <a:t>DEM originating from NASA </a:t>
            </a:r>
            <a:r>
              <a:rPr lang="en-US" sz="2000" dirty="0">
                <a:solidFill>
                  <a:srgbClr val="FF0000"/>
                </a:solidFill>
                <a:latin typeface="Calibri" pitchFamily="34" charset="0"/>
              </a:rPr>
              <a:t> </a:t>
            </a:r>
            <a:r>
              <a:rPr lang="en-US" sz="2000" dirty="0">
                <a:latin typeface="Calibri" pitchFamily="34" charset="0"/>
              </a:rPr>
              <a:t>(</a:t>
            </a:r>
            <a:r>
              <a:rPr lang="en-US" sz="2000" dirty="0">
                <a:latin typeface="Calibri" pitchFamily="34" charset="0"/>
                <a:hlinkClick r:id="rId3"/>
              </a:rPr>
              <a:t>http://srtm.csi.cgiar.org</a:t>
            </a:r>
            <a:r>
              <a:rPr lang="en-US" sz="2000" dirty="0">
                <a:latin typeface="Calibri" pitchFamily="34" charset="0"/>
              </a:rPr>
              <a:t>) </a:t>
            </a:r>
          </a:p>
          <a:p>
            <a:pPr eaLnBrk="1" hangingPunct="1"/>
            <a:r>
              <a:rPr lang="el-GR" sz="2000" dirty="0">
                <a:latin typeface="Calibri" pitchFamily="34" charset="0"/>
              </a:rPr>
              <a:t>Β</a:t>
            </a:r>
            <a:r>
              <a:rPr lang="en-US" sz="2000" dirty="0">
                <a:latin typeface="Calibri" pitchFamily="34" charset="0"/>
              </a:rPr>
              <a:t>: Application of a multiple linear regression analysis to correlate the </a:t>
            </a:r>
            <a:r>
              <a:rPr lang="en-US" sz="2000" dirty="0">
                <a:solidFill>
                  <a:srgbClr val="0000FF"/>
                </a:solidFill>
                <a:latin typeface="Calibri" pitchFamily="34" charset="0"/>
              </a:rPr>
              <a:t>mean monthly values </a:t>
            </a:r>
            <a:r>
              <a:rPr lang="en-US" sz="2000" dirty="0">
                <a:latin typeface="Calibri" pitchFamily="34" charset="0"/>
              </a:rPr>
              <a:t>to the </a:t>
            </a:r>
            <a:r>
              <a:rPr lang="en-US" sz="2000" dirty="0">
                <a:solidFill>
                  <a:srgbClr val="0000FF"/>
                </a:solidFill>
                <a:latin typeface="Calibri" pitchFamily="34" charset="0"/>
              </a:rPr>
              <a:t>geophysical parameters</a:t>
            </a:r>
            <a:r>
              <a:rPr lang="en-US" sz="2000" dirty="0">
                <a:latin typeface="Calibri" pitchFamily="34" charset="0"/>
              </a:rPr>
              <a:t>. </a:t>
            </a:r>
            <a:endParaRPr lang="el-GR" sz="2000" dirty="0">
              <a:solidFill>
                <a:srgbClr val="0000FF"/>
              </a:solidFill>
              <a:latin typeface="Calibri" pitchFamily="34" charset="0"/>
            </a:endParaRPr>
          </a:p>
        </p:txBody>
      </p:sp>
      <p:sp>
        <p:nvSpPr>
          <p:cNvPr id="33795" name="1 - Τίτλος"/>
          <p:cNvSpPr txBox="1">
            <a:spLocks/>
          </p:cNvSpPr>
          <p:nvPr/>
        </p:nvSpPr>
        <p:spPr bwMode="auto">
          <a:xfrm>
            <a:off x="228600" y="76200"/>
            <a:ext cx="8713787" cy="647700"/>
          </a:xfrm>
          <a:prstGeom prst="rect">
            <a:avLst/>
          </a:prstGeom>
          <a:noFill/>
          <a:ln w="9525">
            <a:noFill/>
            <a:miter lim="800000"/>
            <a:headEnd/>
            <a:tailEnd/>
          </a:ln>
        </p:spPr>
        <p:txBody>
          <a:bodyPr anchor="ctr"/>
          <a:lstStyle/>
          <a:p>
            <a:pPr algn="l">
              <a:lnSpc>
                <a:spcPct val="100000"/>
              </a:lnSpc>
              <a:spcBef>
                <a:spcPct val="0"/>
              </a:spcBef>
            </a:pPr>
            <a:r>
              <a:rPr lang="en-US" sz="3200" b="1" dirty="0">
                <a:solidFill>
                  <a:srgbClr val="002060"/>
                </a:solidFill>
                <a:effectLst>
                  <a:outerShdw blurRad="38100" dist="38100" dir="2700000" algn="tl">
                    <a:srgbClr val="000000">
                      <a:alpha val="43137"/>
                    </a:srgbClr>
                  </a:outerShdw>
                </a:effectLst>
                <a:latin typeface="Calibri" pitchFamily="34" charset="0"/>
              </a:rPr>
              <a:t>Spatial analysis approach</a:t>
            </a:r>
            <a:endParaRPr lang="el-GR" sz="3200" b="1" dirty="0">
              <a:solidFill>
                <a:srgbClr val="002060"/>
              </a:solidFill>
              <a:effectLst>
                <a:outerShdw blurRad="38100" dist="38100" dir="2700000" algn="tl">
                  <a:srgbClr val="000000">
                    <a:alpha val="43137"/>
                  </a:srgbClr>
                </a:outerShdw>
              </a:effectLst>
              <a:latin typeface="Calibri" pitchFamily="34" charset="0"/>
              <a:cs typeface="Arial" charset="0"/>
            </a:endParaRPr>
          </a:p>
        </p:txBody>
      </p:sp>
      <p:sp>
        <p:nvSpPr>
          <p:cNvPr id="33797" name="1 - Τίτλος"/>
          <p:cNvSpPr txBox="1">
            <a:spLocks/>
          </p:cNvSpPr>
          <p:nvPr/>
        </p:nvSpPr>
        <p:spPr bwMode="auto">
          <a:xfrm>
            <a:off x="76199" y="685800"/>
            <a:ext cx="4803075" cy="2514599"/>
          </a:xfrm>
          <a:prstGeom prst="rect">
            <a:avLst/>
          </a:prstGeom>
          <a:noFill/>
          <a:ln w="9525">
            <a:noFill/>
            <a:miter lim="800000"/>
            <a:headEnd/>
            <a:tailEnd/>
          </a:ln>
        </p:spPr>
        <p:txBody>
          <a:bodyPr anchor="ctr"/>
          <a:lstStyle/>
          <a:p>
            <a:pPr algn="l">
              <a:lnSpc>
                <a:spcPct val="100000"/>
              </a:lnSpc>
              <a:spcBef>
                <a:spcPct val="0"/>
              </a:spcBef>
            </a:pPr>
            <a:r>
              <a:rPr lang="en-US" b="0" dirty="0">
                <a:solidFill>
                  <a:srgbClr val="006600"/>
                </a:solidFill>
                <a:latin typeface="Calibri" pitchFamily="34" charset="0"/>
                <a:cs typeface="Arial" charset="0"/>
              </a:rPr>
              <a:t>The data series of mean monthly values are correlated with geophysical para</a:t>
            </a:r>
            <a:r>
              <a:rPr lang="en-US" dirty="0">
                <a:solidFill>
                  <a:srgbClr val="006600"/>
                </a:solidFill>
                <a:latin typeface="Calibri" pitchFamily="34" charset="0"/>
                <a:cs typeface="Arial" charset="0"/>
              </a:rPr>
              <a:t>meters (elevation height, slope, orientation, % sea-land, distance from coast line, etc.) that correspond to the </a:t>
            </a:r>
            <a:r>
              <a:rPr lang="en-US" dirty="0" err="1">
                <a:solidFill>
                  <a:srgbClr val="006600"/>
                </a:solidFill>
                <a:latin typeface="Calibri" pitchFamily="34" charset="0"/>
                <a:cs typeface="Arial" charset="0"/>
              </a:rPr>
              <a:t>latititude</a:t>
            </a:r>
            <a:r>
              <a:rPr lang="en-US" dirty="0">
                <a:solidFill>
                  <a:srgbClr val="006600"/>
                </a:solidFill>
                <a:latin typeface="Calibri" pitchFamily="34" charset="0"/>
                <a:cs typeface="Arial" charset="0"/>
              </a:rPr>
              <a:t>-longitude position of each station</a:t>
            </a:r>
            <a:endParaRPr lang="el-GR" b="0" dirty="0">
              <a:solidFill>
                <a:srgbClr val="006600"/>
              </a:solidFill>
              <a:latin typeface="Calibri" pitchFamily="34" charset="0"/>
              <a:cs typeface="Arial" charset="0"/>
            </a:endParaRPr>
          </a:p>
        </p:txBody>
      </p:sp>
      <p:sp>
        <p:nvSpPr>
          <p:cNvPr id="33798" name="Line 7"/>
          <p:cNvSpPr>
            <a:spLocks noChangeShapeType="1"/>
          </p:cNvSpPr>
          <p:nvPr/>
        </p:nvSpPr>
        <p:spPr bwMode="auto">
          <a:xfrm>
            <a:off x="4953000" y="1484313"/>
            <a:ext cx="0" cy="4608512"/>
          </a:xfrm>
          <a:prstGeom prst="line">
            <a:avLst/>
          </a:prstGeom>
          <a:noFill/>
          <a:ln w="9525">
            <a:solidFill>
              <a:schemeClr val="tx1"/>
            </a:solidFill>
            <a:round/>
            <a:headEnd/>
            <a:tailEnd/>
          </a:ln>
        </p:spPr>
        <p:txBody>
          <a:bodyPr>
            <a:spAutoFit/>
          </a:bodyPr>
          <a:lstStyle/>
          <a:p>
            <a:endParaRPr lang="en-US"/>
          </a:p>
        </p:txBody>
      </p:sp>
      <p:pic>
        <p:nvPicPr>
          <p:cNvPr id="7" name="Picture 4" descr="Ε.Μ.Υ.">
            <a:hlinkClick r:id="rId4"/>
          </p:cNvPr>
          <p:cNvPicPr>
            <a:picLocks noChangeAspect="1" noChangeArrowheads="1"/>
          </p:cNvPicPr>
          <p:nvPr/>
        </p:nvPicPr>
        <p:blipFill>
          <a:blip r:embed="rId5" cstate="print"/>
          <a:srcRect/>
          <a:stretch>
            <a:fillRect/>
          </a:stretch>
        </p:blipFill>
        <p:spPr bwMode="auto">
          <a:xfrm>
            <a:off x="6372225" y="0"/>
            <a:ext cx="2771775" cy="523875"/>
          </a:xfrm>
          <a:prstGeom prst="rect">
            <a:avLst/>
          </a:prstGeom>
          <a:noFill/>
          <a:ln w="9525">
            <a:noFill/>
            <a:miter lim="800000"/>
            <a:headEnd/>
            <a:tailEnd/>
          </a:ln>
        </p:spPr>
      </p:pic>
      <p:pic>
        <p:nvPicPr>
          <p:cNvPr id="8" name="Picture 1" descr="C:\Program Files\Microsoft Office\MEDIA\OFFICE12\Lines\j0115855.gif"/>
          <p:cNvPicPr>
            <a:picLocks noChangeAspect="1" noChangeArrowheads="1"/>
          </p:cNvPicPr>
          <p:nvPr/>
        </p:nvPicPr>
        <p:blipFill>
          <a:blip r:embed="rId6"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11" name="Rectangle 7"/>
          <p:cNvSpPr>
            <a:spLocks noChangeArrowheads="1"/>
          </p:cNvSpPr>
          <p:nvPr/>
        </p:nvSpPr>
        <p:spPr bwMode="auto">
          <a:xfrm>
            <a:off x="5092109" y="1219200"/>
            <a:ext cx="3823291" cy="400110"/>
          </a:xfrm>
          <a:prstGeom prst="rect">
            <a:avLst/>
          </a:prstGeom>
          <a:noFill/>
          <a:ln w="9525" algn="ctr">
            <a:noFill/>
            <a:miter lim="800000"/>
            <a:headEnd/>
            <a:tailEnd/>
          </a:ln>
        </p:spPr>
        <p:txBody>
          <a:bodyPr wrap="none">
            <a:spAutoFit/>
          </a:bodyPr>
          <a:lstStyle/>
          <a:p>
            <a:r>
              <a:rPr lang="el-GR" b="1" dirty="0">
                <a:solidFill>
                  <a:schemeClr val="tx1"/>
                </a:solidFill>
                <a:latin typeface="Calibri" pitchFamily="34" charset="0"/>
              </a:rPr>
              <a:t>Shuttle Radar Topography Mission</a:t>
            </a:r>
          </a:p>
        </p:txBody>
      </p:sp>
      <p:sp>
        <p:nvSpPr>
          <p:cNvPr id="12" name="Footer Placeholder 4">
            <a:extLst>
              <a:ext uri="{FF2B5EF4-FFF2-40B4-BE49-F238E27FC236}">
                <a16:creationId xmlns:a16="http://schemas.microsoft.com/office/drawing/2014/main" id="{B8AEFAD3-377C-40DF-BFD5-229F6F3A1BA0}"/>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 calcmode="lin" valueType="num">
                                      <p:cBhvr additive="base">
                                        <p:cTn id="12" dur="500" fill="hold"/>
                                        <p:tgtEl>
                                          <p:spTgt spid="7373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373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 calcmode="lin" valueType="num">
                                      <p:cBhvr additive="base">
                                        <p:cTn id="17"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US" sz="3000" b="1" dirty="0">
                <a:solidFill>
                  <a:srgbClr val="002060"/>
                </a:solidFill>
                <a:effectLst>
                  <a:outerShdw blurRad="38100" dist="38100" dir="2700000" algn="tl">
                    <a:srgbClr val="000000">
                      <a:alpha val="43137"/>
                    </a:srgbClr>
                  </a:outerShdw>
                </a:effectLst>
                <a:latin typeface="Calibri" pitchFamily="34" charset="0"/>
              </a:rPr>
              <a:t>Additional Geophysical Parameters</a:t>
            </a:r>
          </a:p>
        </p:txBody>
      </p:sp>
      <p:sp>
        <p:nvSpPr>
          <p:cNvPr id="11" name="Rectangle 10"/>
          <p:cNvSpPr/>
          <p:nvPr/>
        </p:nvSpPr>
        <p:spPr>
          <a:xfrm>
            <a:off x="228600" y="990600"/>
            <a:ext cx="8610600" cy="4376583"/>
          </a:xfrm>
          <a:prstGeom prst="rect">
            <a:avLst/>
          </a:prstGeom>
        </p:spPr>
        <p:txBody>
          <a:bodyPr wrap="square">
            <a:spAutoFit/>
          </a:bodyPr>
          <a:lstStyle/>
          <a:p>
            <a:pPr marL="342900" indent="-342900">
              <a:spcBef>
                <a:spcPct val="20000"/>
              </a:spcBef>
              <a:defRPr/>
            </a:pPr>
            <a:r>
              <a:rPr lang="en-US" sz="2400" dirty="0">
                <a:latin typeface="Calibri" pitchFamily="34" charset="0"/>
              </a:rPr>
              <a:t>Besides first 14 AURELHY principal components </a:t>
            </a:r>
            <a:r>
              <a:rPr lang="fr-FR" sz="2400" dirty="0" err="1">
                <a:latin typeface="Calibri" pitchFamily="34" charset="0"/>
              </a:rPr>
              <a:t>proposed</a:t>
            </a:r>
            <a:endParaRPr lang="fr-FR" sz="2400" dirty="0">
              <a:latin typeface="Calibri" pitchFamily="34" charset="0"/>
            </a:endParaRPr>
          </a:p>
          <a:p>
            <a:pPr marL="342900" indent="-342900">
              <a:spcBef>
                <a:spcPct val="20000"/>
              </a:spcBef>
              <a:defRPr/>
            </a:pPr>
            <a:r>
              <a:rPr lang="fr-FR" sz="2400" dirty="0">
                <a:latin typeface="Calibri" pitchFamily="34" charset="0"/>
              </a:rPr>
              <a:t>by the AURELHY interpolation </a:t>
            </a:r>
            <a:r>
              <a:rPr lang="fr-FR" sz="2400" dirty="0" err="1">
                <a:latin typeface="Calibri" pitchFamily="34" charset="0"/>
              </a:rPr>
              <a:t>method</a:t>
            </a:r>
            <a:r>
              <a:rPr lang="fr-FR" sz="2400" dirty="0">
                <a:latin typeface="Calibri" pitchFamily="34" charset="0"/>
              </a:rPr>
              <a:t> (</a:t>
            </a:r>
            <a:r>
              <a:rPr lang="fr-FR" sz="2400" i="1" dirty="0">
                <a:latin typeface="Calibri" pitchFamily="34" charset="0"/>
              </a:rPr>
              <a:t>Analyse Utilisant le Relief</a:t>
            </a:r>
          </a:p>
          <a:p>
            <a:pPr marL="342900" indent="-342900">
              <a:spcBef>
                <a:spcPct val="20000"/>
              </a:spcBef>
              <a:defRPr/>
            </a:pPr>
            <a:r>
              <a:rPr lang="fr-FR" sz="2400" i="1" dirty="0">
                <a:latin typeface="Calibri" pitchFamily="34" charset="0"/>
              </a:rPr>
              <a:t>pour les besoins del‘ Hydrométéorologie</a:t>
            </a:r>
            <a:r>
              <a:rPr lang="fr-FR" sz="2400" dirty="0">
                <a:latin typeface="Calibri" pitchFamily="34" charset="0"/>
              </a:rPr>
              <a:t>) </a:t>
            </a:r>
            <a:r>
              <a:rPr lang="en-GB" sz="2400" dirty="0">
                <a:latin typeface="Calibri" pitchFamily="34" charset="0"/>
              </a:rPr>
              <a:t>the following predictors </a:t>
            </a:r>
          </a:p>
          <a:p>
            <a:pPr marL="342900" indent="-342900">
              <a:spcBef>
                <a:spcPct val="20000"/>
              </a:spcBef>
              <a:defRPr/>
            </a:pPr>
            <a:r>
              <a:rPr lang="en-GB" sz="2400" dirty="0">
                <a:latin typeface="Calibri" pitchFamily="34" charset="0"/>
              </a:rPr>
              <a:t>were used:</a:t>
            </a:r>
          </a:p>
          <a:p>
            <a:pPr marL="342900" indent="-342900">
              <a:spcBef>
                <a:spcPct val="20000"/>
              </a:spcBef>
              <a:buFont typeface="Arial" pitchFamily="34" charset="0"/>
              <a:buChar char="•"/>
              <a:defRPr/>
            </a:pPr>
            <a:r>
              <a:rPr lang="en-GB" sz="2400" dirty="0">
                <a:latin typeface="Calibri" pitchFamily="34" charset="0"/>
              </a:rPr>
              <a:t>Elevation (m)</a:t>
            </a:r>
          </a:p>
          <a:p>
            <a:pPr marL="342900" indent="-342900">
              <a:spcBef>
                <a:spcPct val="20000"/>
              </a:spcBef>
              <a:buFont typeface="Arial" pitchFamily="34" charset="0"/>
              <a:buChar char="•"/>
              <a:defRPr/>
            </a:pPr>
            <a:r>
              <a:rPr lang="en-GB" sz="2400" dirty="0">
                <a:latin typeface="Calibri" pitchFamily="34" charset="0"/>
              </a:rPr>
              <a:t>Euclidian distance to coastline (Km)</a:t>
            </a:r>
          </a:p>
          <a:p>
            <a:pPr marL="342900" indent="-342900">
              <a:spcBef>
                <a:spcPct val="20000"/>
              </a:spcBef>
              <a:buFont typeface="Arial" pitchFamily="34" charset="0"/>
              <a:buChar char="•"/>
              <a:defRPr/>
            </a:pPr>
            <a:r>
              <a:rPr lang="en-GB" sz="2400" dirty="0">
                <a:latin typeface="Calibri" pitchFamily="34" charset="0"/>
              </a:rPr>
              <a:t>Land to sea percentage </a:t>
            </a:r>
            <a:r>
              <a:rPr lang="en-US" sz="2400" dirty="0">
                <a:latin typeface="Calibri" pitchFamily="34" charset="0"/>
              </a:rPr>
              <a:t>coverage </a:t>
            </a:r>
            <a:r>
              <a:rPr lang="en-GB" sz="2400" dirty="0">
                <a:latin typeface="Calibri" pitchFamily="34" charset="0"/>
              </a:rPr>
              <a:t>(%) </a:t>
            </a:r>
            <a:r>
              <a:rPr lang="en-US" sz="2400" dirty="0">
                <a:latin typeface="Calibri" pitchFamily="34" charset="0"/>
              </a:rPr>
              <a:t>within a 10 km radius</a:t>
            </a:r>
            <a:endParaRPr lang="en-GB" sz="2400" dirty="0">
              <a:latin typeface="Calibri" pitchFamily="34" charset="0"/>
            </a:endParaRPr>
          </a:p>
          <a:p>
            <a:pPr marL="342900" indent="-342900">
              <a:spcBef>
                <a:spcPct val="20000"/>
              </a:spcBef>
              <a:buFont typeface="Arial" pitchFamily="34" charset="0"/>
              <a:buChar char="•"/>
              <a:defRPr/>
            </a:pPr>
            <a:r>
              <a:rPr lang="en-GB" sz="2400" dirty="0">
                <a:latin typeface="Calibri" pitchFamily="34" charset="0"/>
              </a:rPr>
              <a:t>Latitude </a:t>
            </a:r>
            <a:r>
              <a:rPr lang="el-GR" sz="2400" dirty="0">
                <a:latin typeface="Calibri" pitchFamily="34" charset="0"/>
              </a:rPr>
              <a:t>φ (</a:t>
            </a:r>
            <a:r>
              <a:rPr lang="en-US" sz="2400" dirty="0">
                <a:latin typeface="Calibri" pitchFamily="34" charset="0"/>
              </a:rPr>
              <a:t>decimal degrees)</a:t>
            </a:r>
            <a:endParaRPr lang="en-GB" sz="2400" dirty="0">
              <a:latin typeface="Calibri" pitchFamily="34" charset="0"/>
            </a:endParaRPr>
          </a:p>
          <a:p>
            <a:pPr marL="342900" indent="-342900">
              <a:spcBef>
                <a:spcPct val="20000"/>
              </a:spcBef>
              <a:buFont typeface="Arial" pitchFamily="34" charset="0"/>
              <a:buChar char="•"/>
              <a:defRPr/>
            </a:pPr>
            <a:r>
              <a:rPr lang="en-GB" sz="2400" dirty="0">
                <a:latin typeface="Calibri" pitchFamily="34" charset="0"/>
              </a:rPr>
              <a:t>Solar irradiance on the Earth surface (W.m</a:t>
            </a:r>
            <a:r>
              <a:rPr lang="en-GB" sz="2400" baseline="30000" dirty="0">
                <a:latin typeface="Calibri" pitchFamily="34" charset="0"/>
              </a:rPr>
              <a:t>-2</a:t>
            </a:r>
            <a:r>
              <a:rPr lang="en-GB" sz="2400" dirty="0">
                <a:latin typeface="Calibri" pitchFamily="34" charset="0"/>
              </a:rPr>
              <a:t>) (</a:t>
            </a:r>
            <a:r>
              <a:rPr lang="en-US" sz="2400" dirty="0">
                <a:latin typeface="Calibri" pitchFamily="34" charset="0"/>
              </a:rPr>
              <a:t>calculated via </a:t>
            </a:r>
            <a:r>
              <a:rPr lang="en-US" sz="2400" dirty="0" err="1">
                <a:latin typeface="Calibri" pitchFamily="34" charset="0"/>
              </a:rPr>
              <a:t>libRadtran</a:t>
            </a:r>
            <a:r>
              <a:rPr lang="en-US" sz="2400" dirty="0">
                <a:latin typeface="Calibri" pitchFamily="34" charset="0"/>
              </a:rPr>
              <a:t> (Mayer and </a:t>
            </a:r>
            <a:r>
              <a:rPr lang="en-US" sz="2400" dirty="0" err="1">
                <a:latin typeface="Calibri" pitchFamily="34" charset="0"/>
              </a:rPr>
              <a:t>Kylling</a:t>
            </a:r>
            <a:r>
              <a:rPr lang="en-US" sz="2400" dirty="0">
                <a:latin typeface="Calibri" pitchFamily="34" charset="0"/>
              </a:rPr>
              <a:t>, 2005))</a:t>
            </a:r>
            <a:endParaRPr lang="en-GB" sz="2400" dirty="0">
              <a:latin typeface="Calibri" pitchFamily="34" charset="0"/>
            </a:endParaRPr>
          </a:p>
        </p:txBody>
      </p:sp>
      <p:pic>
        <p:nvPicPr>
          <p:cNvPr id="6"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pic>
        <p:nvPicPr>
          <p:cNvPr id="7" name="Picture 1" descr="C:\Program Files\Microsoft Office\MEDIA\OFFICE12\Lines\j0115855.gif"/>
          <p:cNvPicPr>
            <a:picLocks noChangeAspect="1" noChangeArrowheads="1"/>
          </p:cNvPicPr>
          <p:nvPr/>
        </p:nvPicPr>
        <p:blipFill>
          <a:blip r:embed="rId4"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8" name="Footer Placeholder 4">
            <a:extLst>
              <a:ext uri="{FF2B5EF4-FFF2-40B4-BE49-F238E27FC236}">
                <a16:creationId xmlns:a16="http://schemas.microsoft.com/office/drawing/2014/main" id="{A7F1ACE6-4ADD-46BA-8A57-49210C1A0E04}"/>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179388" y="549275"/>
            <a:ext cx="8229600" cy="557213"/>
          </a:xfrm>
        </p:spPr>
        <p:txBody>
          <a:bodyPr/>
          <a:lstStyle/>
          <a:p>
            <a:pPr eaLnBrk="1" hangingPunct="1"/>
            <a:r>
              <a:rPr lang="en-US" sz="3200" b="1" dirty="0">
                <a:solidFill>
                  <a:srgbClr val="002060"/>
                </a:solidFill>
                <a:effectLst>
                  <a:outerShdw blurRad="38100" dist="38100" dir="2700000" algn="tl">
                    <a:srgbClr val="000000">
                      <a:alpha val="43137"/>
                    </a:srgbClr>
                  </a:outerShdw>
                </a:effectLst>
                <a:latin typeface="Calibri" pitchFamily="34" charset="0"/>
              </a:rPr>
              <a:t>Spatial Analysis – MISH (Model)</a:t>
            </a:r>
            <a:endParaRPr lang="el-GR" sz="3200" b="1" dirty="0">
              <a:solidFill>
                <a:srgbClr val="002060"/>
              </a:solidFill>
              <a:effectLst>
                <a:outerShdw blurRad="38100" dist="38100" dir="2700000" algn="tl">
                  <a:srgbClr val="000000">
                    <a:alpha val="43137"/>
                  </a:srgbClr>
                </a:outerShdw>
              </a:effectLst>
              <a:latin typeface="Calibri" pitchFamily="34" charset="0"/>
            </a:endParaRPr>
          </a:p>
        </p:txBody>
      </p:sp>
      <p:sp>
        <p:nvSpPr>
          <p:cNvPr id="38915" name="Rectangle 3"/>
          <p:cNvSpPr>
            <a:spLocks noGrp="1"/>
          </p:cNvSpPr>
          <p:nvPr>
            <p:ph type="body" idx="1"/>
          </p:nvPr>
        </p:nvSpPr>
        <p:spPr>
          <a:xfrm>
            <a:off x="457200" y="1341438"/>
            <a:ext cx="8229600" cy="5232400"/>
          </a:xfrm>
        </p:spPr>
        <p:txBody>
          <a:bodyPr/>
          <a:lstStyle/>
          <a:p>
            <a:pPr eaLnBrk="1" hangingPunct="1">
              <a:lnSpc>
                <a:spcPct val="90000"/>
              </a:lnSpc>
              <a:buFont typeface="Georgia" pitchFamily="18" charset="0"/>
              <a:buNone/>
            </a:pPr>
            <a:r>
              <a:rPr lang="en-US" sz="2400" b="1" dirty="0">
                <a:solidFill>
                  <a:srgbClr val="C00000"/>
                </a:solidFill>
                <a:latin typeface="Calibri" pitchFamily="34" charset="0"/>
              </a:rPr>
              <a:t>Input</a:t>
            </a:r>
            <a:endParaRPr lang="el-GR" sz="2400" b="1" dirty="0">
              <a:solidFill>
                <a:srgbClr val="C00000"/>
              </a:solidFill>
              <a:latin typeface="Calibri" pitchFamily="34" charset="0"/>
            </a:endParaRPr>
          </a:p>
          <a:p>
            <a:pPr marL="457200" indent="-457200" eaLnBrk="1" hangingPunct="1">
              <a:lnSpc>
                <a:spcPct val="90000"/>
              </a:lnSpc>
              <a:buFont typeface="+mj-lt"/>
              <a:buAutoNum type="arabicPeriod"/>
            </a:pPr>
            <a:r>
              <a:rPr lang="en-US" sz="2000" dirty="0">
                <a:latin typeface="Calibri" pitchFamily="34" charset="0"/>
              </a:rPr>
              <a:t>Data series of mean monthly precipitation values for 157 stations (for precipitation</a:t>
            </a:r>
            <a:endParaRPr lang="el-GR" sz="2000" dirty="0">
              <a:latin typeface="Calibri" pitchFamily="34" charset="0"/>
            </a:endParaRPr>
          </a:p>
          <a:p>
            <a:pPr marL="457200" indent="-457200" eaLnBrk="1" hangingPunct="1">
              <a:lnSpc>
                <a:spcPct val="90000"/>
              </a:lnSpc>
              <a:buFont typeface="+mj-lt"/>
              <a:buAutoNum type="arabicPeriod"/>
            </a:pPr>
            <a:r>
              <a:rPr lang="en-US" sz="2000" dirty="0">
                <a:latin typeface="Calibri" pitchFamily="34" charset="0"/>
              </a:rPr>
              <a:t>Geophysical parameters in gridded format</a:t>
            </a:r>
            <a:endParaRPr lang="el-GR" sz="2000" dirty="0">
              <a:latin typeface="Calibri" pitchFamily="34" charset="0"/>
            </a:endParaRPr>
          </a:p>
          <a:p>
            <a:pPr eaLnBrk="1" hangingPunct="1">
              <a:lnSpc>
                <a:spcPct val="90000"/>
              </a:lnSpc>
              <a:buFont typeface="Georgia" pitchFamily="18" charset="0"/>
              <a:buNone/>
            </a:pPr>
            <a:endParaRPr lang="el-GR" sz="2400" dirty="0">
              <a:latin typeface="Calibri" pitchFamily="34" charset="0"/>
            </a:endParaRPr>
          </a:p>
          <a:p>
            <a:pPr eaLnBrk="1" hangingPunct="1">
              <a:lnSpc>
                <a:spcPct val="90000"/>
              </a:lnSpc>
              <a:buFont typeface="Georgia" pitchFamily="18" charset="0"/>
              <a:buNone/>
            </a:pPr>
            <a:r>
              <a:rPr lang="en-US" sz="2400" b="1" dirty="0">
                <a:solidFill>
                  <a:srgbClr val="C00000"/>
                </a:solidFill>
                <a:latin typeface="Calibri" pitchFamily="34" charset="0"/>
              </a:rPr>
              <a:t>Output</a:t>
            </a:r>
          </a:p>
          <a:p>
            <a:pPr marL="457200" indent="-457200" eaLnBrk="1" hangingPunct="1">
              <a:lnSpc>
                <a:spcPct val="90000"/>
              </a:lnSpc>
              <a:buFont typeface="+mj-lt"/>
              <a:buAutoNum type="arabicPeriod"/>
            </a:pPr>
            <a:r>
              <a:rPr lang="en-US" sz="2000" dirty="0">
                <a:latin typeface="Calibri" pitchFamily="34" charset="0"/>
              </a:rPr>
              <a:t>Geophysical parameters that have high correlation with the precipitation values for each month</a:t>
            </a:r>
          </a:p>
          <a:p>
            <a:pPr marL="457200" indent="-457200" eaLnBrk="1" hangingPunct="1">
              <a:lnSpc>
                <a:spcPct val="90000"/>
              </a:lnSpc>
              <a:buFont typeface="+mj-lt"/>
              <a:buAutoNum type="arabicPeriod"/>
            </a:pPr>
            <a:r>
              <a:rPr lang="en-US" sz="2000" dirty="0">
                <a:latin typeface="Calibri" pitchFamily="34" charset="0"/>
              </a:rPr>
              <a:t>Correlation coefficients</a:t>
            </a:r>
            <a:endParaRPr lang="el-GR" sz="2000" dirty="0">
              <a:latin typeface="Calibri" pitchFamily="34" charset="0"/>
            </a:endParaRPr>
          </a:p>
          <a:p>
            <a:pPr marL="457200" indent="-457200" eaLnBrk="1" hangingPunct="1">
              <a:lnSpc>
                <a:spcPct val="90000"/>
              </a:lnSpc>
              <a:buFont typeface="+mj-lt"/>
              <a:buAutoNum type="arabicPeriod"/>
            </a:pPr>
            <a:r>
              <a:rPr lang="el-GR" sz="2000" dirty="0">
                <a:latin typeface="Calibri" pitchFamily="34" charset="0"/>
              </a:rPr>
              <a:t> </a:t>
            </a:r>
            <a:r>
              <a:rPr lang="en-US" sz="2000" dirty="0">
                <a:latin typeface="Calibri" pitchFamily="34" charset="0"/>
              </a:rPr>
              <a:t>Degree of correlation</a:t>
            </a:r>
            <a:endParaRPr lang="el-GR" sz="2000" dirty="0">
              <a:latin typeface="Calibri" pitchFamily="34" charset="0"/>
            </a:endParaRPr>
          </a:p>
          <a:p>
            <a:pPr eaLnBrk="1" hangingPunct="1">
              <a:lnSpc>
                <a:spcPct val="90000"/>
              </a:lnSpc>
              <a:buNone/>
            </a:pPr>
            <a:endParaRPr lang="el-GR" sz="2400" dirty="0">
              <a:latin typeface="Calibri" pitchFamily="34" charset="0"/>
            </a:endParaRPr>
          </a:p>
        </p:txBody>
      </p:sp>
      <p:pic>
        <p:nvPicPr>
          <p:cNvPr id="5"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pic>
        <p:nvPicPr>
          <p:cNvPr id="6" name="Picture 1" descr="C:\Program Files\Microsoft Office\MEDIA\OFFICE12\Lines\j0115855.gif"/>
          <p:cNvPicPr>
            <a:picLocks noChangeAspect="1" noChangeArrowheads="1"/>
          </p:cNvPicPr>
          <p:nvPr/>
        </p:nvPicPr>
        <p:blipFill>
          <a:blip r:embed="rId4"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8" name="Footer Placeholder 4">
            <a:extLst>
              <a:ext uri="{FF2B5EF4-FFF2-40B4-BE49-F238E27FC236}">
                <a16:creationId xmlns:a16="http://schemas.microsoft.com/office/drawing/2014/main" id="{572E28A4-9BB3-45B9-805B-168C19E3C2CD}"/>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179388" y="890587"/>
            <a:ext cx="8229600" cy="557213"/>
          </a:xfrm>
        </p:spPr>
        <p:txBody>
          <a:bodyPr/>
          <a:lstStyle/>
          <a:p>
            <a:pPr eaLnBrk="1" hangingPunct="1"/>
            <a:r>
              <a:rPr lang="en-US" sz="3200" b="1" dirty="0">
                <a:solidFill>
                  <a:srgbClr val="002060"/>
                </a:solidFill>
                <a:effectLst>
                  <a:outerShdw blurRad="38100" dist="38100" dir="2700000" algn="tl">
                    <a:srgbClr val="000000">
                      <a:alpha val="43137"/>
                    </a:srgbClr>
                  </a:outerShdw>
                </a:effectLst>
                <a:latin typeface="Calibri" pitchFamily="34" charset="0"/>
              </a:rPr>
              <a:t>Spatial Interpolation – MISH (Interpol)</a:t>
            </a:r>
            <a:br>
              <a:rPr lang="en-US" sz="3200" b="1" dirty="0">
                <a:solidFill>
                  <a:srgbClr val="002060"/>
                </a:solidFill>
                <a:effectLst>
                  <a:outerShdw blurRad="38100" dist="38100" dir="2700000" algn="tl">
                    <a:srgbClr val="000000">
                      <a:alpha val="43137"/>
                    </a:srgbClr>
                  </a:outerShdw>
                </a:effectLst>
                <a:latin typeface="Calibri" pitchFamily="34" charset="0"/>
              </a:rPr>
            </a:br>
            <a:r>
              <a:rPr lang="en-US" sz="2800" b="1" dirty="0">
                <a:solidFill>
                  <a:srgbClr val="FF0000"/>
                </a:solidFill>
                <a:effectLst>
                  <a:outerShdw blurRad="38100" dist="38100" dir="2700000" algn="tl">
                    <a:srgbClr val="000000">
                      <a:alpha val="43137"/>
                    </a:srgbClr>
                  </a:outerShdw>
                </a:effectLst>
                <a:latin typeface="Calibri" pitchFamily="34" charset="0"/>
              </a:rPr>
              <a:t>(used to interpolate any observational field)</a:t>
            </a:r>
            <a:endParaRPr lang="el-GR" sz="2800" b="1" dirty="0">
              <a:solidFill>
                <a:srgbClr val="FF0000"/>
              </a:solidFill>
              <a:effectLst>
                <a:outerShdw blurRad="38100" dist="38100" dir="2700000" algn="tl">
                  <a:srgbClr val="000000">
                    <a:alpha val="43137"/>
                  </a:srgbClr>
                </a:outerShdw>
              </a:effectLst>
              <a:latin typeface="Calibri" pitchFamily="34" charset="0"/>
            </a:endParaRPr>
          </a:p>
        </p:txBody>
      </p:sp>
      <p:sp>
        <p:nvSpPr>
          <p:cNvPr id="38915" name="Rectangle 3"/>
          <p:cNvSpPr>
            <a:spLocks noGrp="1"/>
          </p:cNvSpPr>
          <p:nvPr>
            <p:ph type="body" idx="1"/>
          </p:nvPr>
        </p:nvSpPr>
        <p:spPr>
          <a:xfrm>
            <a:off x="457200" y="1778000"/>
            <a:ext cx="8458200" cy="5232400"/>
          </a:xfrm>
        </p:spPr>
        <p:txBody>
          <a:bodyPr/>
          <a:lstStyle/>
          <a:p>
            <a:pPr eaLnBrk="1" hangingPunct="1">
              <a:lnSpc>
                <a:spcPct val="90000"/>
              </a:lnSpc>
              <a:buFont typeface="Georgia" pitchFamily="18" charset="0"/>
              <a:buNone/>
            </a:pPr>
            <a:r>
              <a:rPr lang="en-US" sz="2400" b="1" dirty="0">
                <a:solidFill>
                  <a:srgbClr val="C00000"/>
                </a:solidFill>
                <a:latin typeface="Calibri" pitchFamily="34" charset="0"/>
              </a:rPr>
              <a:t>Input</a:t>
            </a:r>
            <a:endParaRPr lang="el-GR" sz="2400" b="1" dirty="0">
              <a:solidFill>
                <a:srgbClr val="C00000"/>
              </a:solidFill>
              <a:latin typeface="Calibri" pitchFamily="34" charset="0"/>
            </a:endParaRPr>
          </a:p>
          <a:p>
            <a:pPr marL="457200" indent="-457200" eaLnBrk="1" hangingPunct="1">
              <a:lnSpc>
                <a:spcPct val="90000"/>
              </a:lnSpc>
              <a:buFont typeface="+mj-lt"/>
              <a:buAutoNum type="arabicPeriod"/>
            </a:pPr>
            <a:r>
              <a:rPr lang="en-US" sz="2000" dirty="0">
                <a:latin typeface="Calibri" pitchFamily="34" charset="0"/>
              </a:rPr>
              <a:t>Correlation with main geophysical parameters relevant to  climate data</a:t>
            </a:r>
            <a:endParaRPr lang="el-GR" sz="2000" dirty="0">
              <a:latin typeface="Calibri" pitchFamily="34" charset="0"/>
            </a:endParaRPr>
          </a:p>
          <a:p>
            <a:pPr marL="457200" indent="-457200" eaLnBrk="1" hangingPunct="1">
              <a:lnSpc>
                <a:spcPct val="90000"/>
              </a:lnSpc>
              <a:buFont typeface="+mj-lt"/>
              <a:buAutoNum type="arabicPeriod"/>
            </a:pPr>
            <a:r>
              <a:rPr lang="en-US" sz="2000" dirty="0">
                <a:latin typeface="Calibri" pitchFamily="34" charset="0"/>
              </a:rPr>
              <a:t>Spatial analysis of precipitation tendencies </a:t>
            </a:r>
          </a:p>
          <a:p>
            <a:pPr marL="457200" indent="-457200" eaLnBrk="1" hangingPunct="1">
              <a:lnSpc>
                <a:spcPct val="90000"/>
              </a:lnSpc>
              <a:buFont typeface="+mj-lt"/>
              <a:buAutoNum type="arabicPeriod"/>
            </a:pPr>
            <a:r>
              <a:rPr lang="en-GB" sz="2000" dirty="0">
                <a:latin typeface="Calibri" pitchFamily="34" charset="0"/>
              </a:rPr>
              <a:t>Point observations to be interpolated</a:t>
            </a:r>
          </a:p>
          <a:p>
            <a:pPr marL="457200" indent="-457200" eaLnBrk="1" hangingPunct="1">
              <a:lnSpc>
                <a:spcPct val="90000"/>
              </a:lnSpc>
              <a:buFont typeface="+mj-lt"/>
              <a:buAutoNum type="arabicPeriod"/>
            </a:pPr>
            <a:r>
              <a:rPr lang="en-GB" sz="2000" dirty="0">
                <a:latin typeface="Calibri" pitchFamily="34" charset="0"/>
              </a:rPr>
              <a:t>Background gridded field (e.g. derived from remote sensing)</a:t>
            </a:r>
            <a:endParaRPr lang="el-GR" sz="2000" dirty="0">
              <a:latin typeface="Calibri" pitchFamily="34" charset="0"/>
            </a:endParaRPr>
          </a:p>
          <a:p>
            <a:pPr eaLnBrk="1" hangingPunct="1">
              <a:lnSpc>
                <a:spcPct val="90000"/>
              </a:lnSpc>
              <a:buFont typeface="Georgia" pitchFamily="18" charset="0"/>
              <a:buNone/>
            </a:pPr>
            <a:endParaRPr lang="el-GR" sz="2000" dirty="0">
              <a:latin typeface="Calibri" pitchFamily="34" charset="0"/>
            </a:endParaRPr>
          </a:p>
          <a:p>
            <a:pPr eaLnBrk="1" hangingPunct="1">
              <a:lnSpc>
                <a:spcPct val="90000"/>
              </a:lnSpc>
              <a:buFont typeface="Georgia" pitchFamily="18" charset="0"/>
              <a:buNone/>
            </a:pPr>
            <a:r>
              <a:rPr lang="en-US" sz="2400" b="1" dirty="0">
                <a:solidFill>
                  <a:srgbClr val="C00000"/>
                </a:solidFill>
                <a:latin typeface="Calibri" pitchFamily="34" charset="0"/>
              </a:rPr>
              <a:t>Output</a:t>
            </a:r>
            <a:endParaRPr lang="en-US" sz="2000" b="1" dirty="0">
              <a:latin typeface="Calibri" pitchFamily="34" charset="0"/>
            </a:endParaRPr>
          </a:p>
          <a:p>
            <a:pPr marL="457200" indent="-457200" eaLnBrk="1" hangingPunct="1">
              <a:lnSpc>
                <a:spcPct val="90000"/>
              </a:lnSpc>
              <a:buFont typeface="+mj-lt"/>
              <a:buAutoNum type="arabicPeriod"/>
            </a:pPr>
            <a:r>
              <a:rPr lang="en-US" sz="2000" dirty="0">
                <a:latin typeface="Calibri" pitchFamily="34" charset="0"/>
              </a:rPr>
              <a:t>Interpolated precipitation values in a grid of resolution  </a:t>
            </a:r>
            <a:r>
              <a:rPr lang="el-GR" sz="2000" dirty="0">
                <a:latin typeface="Calibri" pitchFamily="34" charset="0"/>
              </a:rPr>
              <a:t>30΄΄ (</a:t>
            </a:r>
            <a:r>
              <a:rPr lang="en-US" sz="2000" dirty="0">
                <a:latin typeface="Calibri" pitchFamily="34" charset="0"/>
              </a:rPr>
              <a:t>75</a:t>
            </a:r>
            <a:r>
              <a:rPr lang="el-GR" sz="2000" dirty="0">
                <a:latin typeface="Calibri" pitchFamily="34" charset="0"/>
              </a:rPr>
              <a:t>0</a:t>
            </a:r>
            <a:r>
              <a:rPr lang="en-US" sz="2000" dirty="0">
                <a:latin typeface="Calibri" pitchFamily="34" charset="0"/>
              </a:rPr>
              <a:t>m</a:t>
            </a:r>
            <a:r>
              <a:rPr lang="en-GB" sz="2000" dirty="0">
                <a:latin typeface="Calibri" pitchFamily="34" charset="0"/>
              </a:rPr>
              <a:t>x</a:t>
            </a:r>
            <a:r>
              <a:rPr lang="el-GR" sz="2000" dirty="0">
                <a:latin typeface="Calibri" pitchFamily="34" charset="0"/>
              </a:rPr>
              <a:t>750</a:t>
            </a:r>
            <a:r>
              <a:rPr lang="en-US" sz="2000" dirty="0">
                <a:latin typeface="Calibri" pitchFamily="34" charset="0"/>
              </a:rPr>
              <a:t>m)</a:t>
            </a:r>
          </a:p>
          <a:p>
            <a:pPr marL="457200" indent="-457200" eaLnBrk="1" hangingPunct="1">
              <a:lnSpc>
                <a:spcPct val="90000"/>
              </a:lnSpc>
              <a:buFont typeface="+mj-lt"/>
              <a:buAutoNum type="arabicPeriod"/>
            </a:pPr>
            <a:endParaRPr lang="en-US" sz="2000" dirty="0">
              <a:solidFill>
                <a:srgbClr val="002060"/>
              </a:solidFill>
              <a:latin typeface="Calibri" pitchFamily="34" charset="0"/>
            </a:endParaRPr>
          </a:p>
        </p:txBody>
      </p:sp>
      <p:pic>
        <p:nvPicPr>
          <p:cNvPr id="5" name="Picture 4" descr="Ε.Μ.Υ.">
            <a:hlinkClick r:id="rId2"/>
          </p:cNvPr>
          <p:cNvPicPr>
            <a:picLocks noChangeAspect="1" noChangeArrowheads="1"/>
          </p:cNvPicPr>
          <p:nvPr/>
        </p:nvPicPr>
        <p:blipFill>
          <a:blip r:embed="rId3" cstate="print"/>
          <a:srcRect/>
          <a:stretch>
            <a:fillRect/>
          </a:stretch>
        </p:blipFill>
        <p:spPr bwMode="auto">
          <a:xfrm>
            <a:off x="6372225" y="0"/>
            <a:ext cx="2771775" cy="523875"/>
          </a:xfrm>
          <a:prstGeom prst="rect">
            <a:avLst/>
          </a:prstGeom>
          <a:noFill/>
          <a:ln w="9525">
            <a:noFill/>
            <a:miter lim="800000"/>
            <a:headEnd/>
            <a:tailEnd/>
          </a:ln>
        </p:spPr>
      </p:pic>
      <p:pic>
        <p:nvPicPr>
          <p:cNvPr id="6" name="Picture 1" descr="C:\Program Files\Microsoft Office\MEDIA\OFFICE12\Lines\j0115855.gif"/>
          <p:cNvPicPr>
            <a:picLocks noChangeAspect="1" noChangeArrowheads="1"/>
          </p:cNvPicPr>
          <p:nvPr/>
        </p:nvPicPr>
        <p:blipFill>
          <a:blip r:embed="rId4" cstate="print"/>
          <a:srcRect/>
          <a:stretch>
            <a:fillRect/>
          </a:stretch>
        </p:blipFill>
        <p:spPr bwMode="auto">
          <a:xfrm>
            <a:off x="0" y="6407150"/>
            <a:ext cx="9144000" cy="46038"/>
          </a:xfrm>
          <a:prstGeom prst="rect">
            <a:avLst/>
          </a:prstGeom>
          <a:noFill/>
          <a:ln w="9525">
            <a:solidFill>
              <a:schemeClr val="tx1"/>
            </a:solidFill>
            <a:miter lim="800000"/>
            <a:headEnd/>
            <a:tailEnd/>
          </a:ln>
        </p:spPr>
      </p:pic>
      <p:sp>
        <p:nvSpPr>
          <p:cNvPr id="8" name="Footer Placeholder 4">
            <a:extLst>
              <a:ext uri="{FF2B5EF4-FFF2-40B4-BE49-F238E27FC236}">
                <a16:creationId xmlns:a16="http://schemas.microsoft.com/office/drawing/2014/main" id="{DC55488B-2265-44C8-8A0C-28ACEA7A0C7F}"/>
              </a:ext>
            </a:extLst>
          </p:cNvPr>
          <p:cNvSpPr txBox="1">
            <a:spLocks/>
          </p:cNvSpPr>
          <p:nvPr/>
        </p:nvSpPr>
        <p:spPr>
          <a:xfrm>
            <a:off x="924672" y="6421471"/>
            <a:ext cx="7719294" cy="36512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a:lstStyle>
          <a:p>
            <a:r>
              <a:rPr lang="en-US" sz="1600" dirty="0">
                <a:latin typeface="Century Gothic" pitchFamily="34" charset="0"/>
              </a:rPr>
              <a:t>20</a:t>
            </a:r>
            <a:r>
              <a:rPr lang="en-US" sz="1600" baseline="30000" dirty="0">
                <a:latin typeface="Century Gothic" pitchFamily="34" charset="0"/>
              </a:rPr>
              <a:t>TH</a:t>
            </a:r>
            <a:r>
              <a:rPr lang="en-US" sz="1600" dirty="0">
                <a:latin typeface="Century Gothic" pitchFamily="34" charset="0"/>
              </a:rPr>
              <a:t> COSMO General Meeting , 3-6 Sept 2018, St. Petersburg, WG5 Session </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Box 1"/>
          <p:cNvSpPr txBox="1">
            <a:spLocks noChangeArrowheads="1"/>
          </p:cNvSpPr>
          <p:nvPr/>
        </p:nvSpPr>
        <p:spPr bwMode="auto">
          <a:xfrm>
            <a:off x="190500" y="979488"/>
            <a:ext cx="8763000" cy="708025"/>
          </a:xfrm>
          <a:prstGeom prst="rect">
            <a:avLst/>
          </a:prstGeom>
          <a:noFill/>
          <a:ln w="9525">
            <a:noFill/>
            <a:miter lim="800000"/>
            <a:headEnd/>
            <a:tailEnd/>
          </a:ln>
        </p:spPr>
        <p:txBody>
          <a:bodyPr>
            <a:spAutoFit/>
          </a:bodyPr>
          <a:lstStyle/>
          <a:p>
            <a:pPr marL="342900" indent="-342900" eaLnBrk="1" hangingPunct="1">
              <a:buFont typeface="Arial" charset="0"/>
              <a:buChar char="•"/>
            </a:pPr>
            <a:endParaRPr lang="en-US">
              <a:solidFill>
                <a:srgbClr val="000000"/>
              </a:solidFill>
              <a:latin typeface="Calibri" pitchFamily="34" charset="0"/>
            </a:endParaRPr>
          </a:p>
          <a:p>
            <a:pPr marL="342900" indent="-342900" eaLnBrk="1" hangingPunct="1">
              <a:buFont typeface="Arial" charset="0"/>
              <a:buChar char="•"/>
            </a:pPr>
            <a:endParaRPr lang="en-US">
              <a:solidFill>
                <a:srgbClr val="000000"/>
              </a:solidFill>
              <a:latin typeface="Calibri" pitchFamily="34" charset="0"/>
            </a:endParaRPr>
          </a:p>
        </p:txBody>
      </p:sp>
      <p:sp>
        <p:nvSpPr>
          <p:cNvPr id="70662" name="TextBox 3"/>
          <p:cNvSpPr txBox="1">
            <a:spLocks noChangeArrowheads="1"/>
          </p:cNvSpPr>
          <p:nvPr/>
        </p:nvSpPr>
        <p:spPr bwMode="auto">
          <a:xfrm>
            <a:off x="0" y="0"/>
            <a:ext cx="8077200" cy="584775"/>
          </a:xfrm>
          <a:prstGeom prst="rect">
            <a:avLst/>
          </a:prstGeom>
          <a:noFill/>
          <a:ln w="9525">
            <a:noFill/>
            <a:miter lim="800000"/>
            <a:headEnd/>
            <a:tailEnd/>
          </a:ln>
        </p:spPr>
        <p:txBody>
          <a:bodyPr>
            <a:spAutoFit/>
          </a:bodyPr>
          <a:lstStyle/>
          <a:p>
            <a:pPr eaLnBrk="1" hangingPunct="1"/>
            <a:r>
              <a:rPr lang="en-US" sz="3200" b="1" dirty="0">
                <a:solidFill>
                  <a:srgbClr val="002060"/>
                </a:solidFill>
                <a:effectLst>
                  <a:outerShdw blurRad="38100" dist="38100" dir="2700000" algn="tl">
                    <a:srgbClr val="000000">
                      <a:alpha val="43137"/>
                    </a:srgbClr>
                  </a:outerShdw>
                </a:effectLst>
                <a:latin typeface="Calibri" pitchFamily="34" charset="0"/>
              </a:rPr>
              <a:t>Test case: 16-17 July 2017</a:t>
            </a:r>
          </a:p>
        </p:txBody>
      </p:sp>
      <p:sp>
        <p:nvSpPr>
          <p:cNvPr id="8" name="TextBox 7"/>
          <p:cNvSpPr txBox="1"/>
          <p:nvPr/>
        </p:nvSpPr>
        <p:spPr>
          <a:xfrm>
            <a:off x="152400" y="685800"/>
            <a:ext cx="4114800" cy="5016758"/>
          </a:xfrm>
          <a:prstGeom prst="rect">
            <a:avLst/>
          </a:prstGeom>
          <a:noFill/>
        </p:spPr>
        <p:txBody>
          <a:bodyPr wrap="square" rtlCol="0">
            <a:spAutoFit/>
          </a:bodyPr>
          <a:lstStyle/>
          <a:p>
            <a:pPr>
              <a:buFont typeface="Tahoma" pitchFamily="34" charset="0"/>
              <a:buChar char="•"/>
            </a:pPr>
            <a:r>
              <a:rPr lang="en-US" dirty="0"/>
              <a:t> A mesoscale convective system that affected Greece during the period 16-17/07/2017. Cut off low system passed over the country followed by a cold front combined with strong convective activity. </a:t>
            </a:r>
          </a:p>
          <a:p>
            <a:pPr>
              <a:buFont typeface="Tahoma" pitchFamily="34" charset="0"/>
              <a:buChar char="•"/>
            </a:pPr>
            <a:endParaRPr lang="en-US" dirty="0"/>
          </a:p>
          <a:p>
            <a:pPr>
              <a:buFont typeface="Tahoma" pitchFamily="34" charset="0"/>
              <a:buChar char="•"/>
            </a:pPr>
            <a:r>
              <a:rPr lang="en-US" dirty="0"/>
              <a:t> Observations from </a:t>
            </a:r>
            <a:r>
              <a:rPr lang="en-US" dirty="0">
                <a:solidFill>
                  <a:srgbClr val="FF0000"/>
                </a:solidFill>
              </a:rPr>
              <a:t>200 surface stations </a:t>
            </a:r>
            <a:r>
              <a:rPr lang="en-US" dirty="0"/>
              <a:t>were available as 24h accumulations</a:t>
            </a:r>
          </a:p>
          <a:p>
            <a:endParaRPr lang="en-US" dirty="0"/>
          </a:p>
          <a:p>
            <a:pPr>
              <a:buFont typeface="Tahoma" pitchFamily="34" charset="0"/>
              <a:buChar char="•"/>
            </a:pPr>
            <a:r>
              <a:rPr lang="en-US" dirty="0"/>
              <a:t>   The point observations was attempted to be interpolated spatially using MISH method on a ~1km grid.  </a:t>
            </a:r>
          </a:p>
          <a:p>
            <a:endParaRPr lang="en-US" dirty="0"/>
          </a:p>
        </p:txBody>
      </p:sp>
      <p:sp>
        <p:nvSpPr>
          <p:cNvPr id="11" name="TextBox 10"/>
          <p:cNvSpPr txBox="1"/>
          <p:nvPr/>
        </p:nvSpPr>
        <p:spPr>
          <a:xfrm>
            <a:off x="5181600" y="1524000"/>
            <a:ext cx="3048000" cy="400110"/>
          </a:xfrm>
          <a:prstGeom prst="rect">
            <a:avLst/>
          </a:prstGeom>
          <a:noFill/>
        </p:spPr>
        <p:txBody>
          <a:bodyPr wrap="square" rtlCol="0">
            <a:spAutoFit/>
          </a:bodyPr>
          <a:lstStyle/>
          <a:p>
            <a:r>
              <a:rPr lang="en-US" dirty="0"/>
              <a:t>g</a:t>
            </a:r>
          </a:p>
        </p:txBody>
      </p:sp>
      <p:pic>
        <p:nvPicPr>
          <p:cNvPr id="14" name="Picture 13" descr="Ε.Μ.Υ.">
            <a:hlinkClick r:id="rId3"/>
          </p:cNvPr>
          <p:cNvPicPr>
            <a:picLocks noChangeAspect="1" noChangeArrowheads="1"/>
          </p:cNvPicPr>
          <p:nvPr/>
        </p:nvPicPr>
        <p:blipFill>
          <a:blip r:embed="rId4" cstate="print"/>
          <a:srcRect/>
          <a:stretch>
            <a:fillRect/>
          </a:stretch>
        </p:blipFill>
        <p:spPr bwMode="auto">
          <a:xfrm>
            <a:off x="6372225" y="0"/>
            <a:ext cx="2771775" cy="523875"/>
          </a:xfrm>
          <a:prstGeom prst="rect">
            <a:avLst/>
          </a:prstGeom>
          <a:noFill/>
          <a:ln w="9525">
            <a:noFill/>
            <a:miter lim="800000"/>
            <a:headEnd/>
            <a:tailEnd/>
          </a:ln>
        </p:spPr>
      </p:pic>
      <p:sp>
        <p:nvSpPr>
          <p:cNvPr id="17" name="TextBox 16"/>
          <p:cNvSpPr txBox="1"/>
          <p:nvPr/>
        </p:nvSpPr>
        <p:spPr>
          <a:xfrm>
            <a:off x="3124200" y="5305961"/>
            <a:ext cx="5943600" cy="1323439"/>
          </a:xfrm>
          <a:prstGeom prst="rect">
            <a:avLst/>
          </a:prstGeom>
          <a:noFill/>
        </p:spPr>
        <p:txBody>
          <a:bodyPr wrap="square" rtlCol="0">
            <a:spAutoFit/>
          </a:bodyPr>
          <a:lstStyle/>
          <a:p>
            <a:pPr>
              <a:buFont typeface="Tahoma" pitchFamily="34" charset="0"/>
              <a:buChar char="•"/>
            </a:pPr>
            <a:r>
              <a:rPr lang="en-US" i="1" dirty="0"/>
              <a:t>The interpolation is based on the correlations with the geophysical parameters that resulted from the spatial analysis of the climatological data for February (model part of MISH simulation)</a:t>
            </a:r>
          </a:p>
        </p:txBody>
      </p:sp>
      <p:pic>
        <p:nvPicPr>
          <p:cNvPr id="1029" name="Picture 5" descr="Εικόνα17">
            <a:extLst>
              <a:ext uri="{FF2B5EF4-FFF2-40B4-BE49-F238E27FC236}">
                <a16:creationId xmlns:a16="http://schemas.microsoft.com/office/drawing/2014/main" id="{29825735-FE89-4072-9DB4-2B05293D7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199" y="533400"/>
            <a:ext cx="381799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Εικόνα 3">
            <a:extLst>
              <a:ext uri="{FF2B5EF4-FFF2-40B4-BE49-F238E27FC236}">
                <a16:creationId xmlns:a16="http://schemas.microsoft.com/office/drawing/2014/main" id="{75B53D95-6EF6-41D1-92AE-D3D21C3A0D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92961"/>
            <a:ext cx="3095589" cy="213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5459</TotalTime>
  <Words>1746</Words>
  <Application>Microsoft Office PowerPoint</Application>
  <PresentationFormat>On-screen Show (4:3)</PresentationFormat>
  <Paragraphs>186</Paragraphs>
  <Slides>24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Century Gothic</vt:lpstr>
      <vt:lpstr>Georgia</vt:lpstr>
      <vt:lpstr>Tahoma</vt:lpstr>
      <vt:lpstr>Times New Roman</vt:lpstr>
      <vt:lpstr>Wingdings</vt:lpstr>
      <vt:lpstr>Default Design</vt:lpstr>
      <vt:lpstr>PowerPoint Presentation</vt:lpstr>
      <vt:lpstr>PowerPoint Presentation</vt:lpstr>
      <vt:lpstr>PowerPoint Presentation</vt:lpstr>
      <vt:lpstr>MISH (Meteorological Interpolation based on Surface Homogenized Data) (Szentimrey &amp; Bihari, 2014)</vt:lpstr>
      <vt:lpstr>PowerPoint Presentation</vt:lpstr>
      <vt:lpstr>Additional Geophysical Parameters</vt:lpstr>
      <vt:lpstr>Spatial Analysis – MISH (Model)</vt:lpstr>
      <vt:lpstr>Spatial Interpolation – MISH (Interpol) (used to interpolate any observational field)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Monthly correlation coefficient for various parameters</vt:lpstr>
      <vt:lpstr>Β. Χωρική Ανάλυση – Υπολογισμός Γεωφυσικών Παραμέτρων</vt:lpstr>
    </vt:vector>
  </TitlesOfParts>
  <Company>Dept Of Environment -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armngr7</dc:creator>
  <cp:lastModifiedBy>FloraGofa</cp:lastModifiedBy>
  <cp:revision>170</cp:revision>
  <dcterms:created xsi:type="dcterms:W3CDTF">2007-02-15T18:08:51Z</dcterms:created>
  <dcterms:modified xsi:type="dcterms:W3CDTF">2018-09-02T07:11:58Z</dcterms:modified>
</cp:coreProperties>
</file>