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58" r:id="rId3"/>
    <p:sldId id="259" r:id="rId4"/>
    <p:sldId id="264" r:id="rId5"/>
    <p:sldId id="266" r:id="rId6"/>
    <p:sldId id="279" r:id="rId7"/>
    <p:sldId id="260" r:id="rId8"/>
    <p:sldId id="261" r:id="rId9"/>
    <p:sldId id="277" r:id="rId10"/>
    <p:sldId id="267" r:id="rId11"/>
    <p:sldId id="268" r:id="rId12"/>
    <p:sldId id="272" r:id="rId13"/>
    <p:sldId id="283" r:id="rId14"/>
    <p:sldId id="280" r:id="rId15"/>
    <p:sldId id="281" r:id="rId16"/>
    <p:sldId id="287" r:id="rId17"/>
    <p:sldId id="288" r:id="rId18"/>
    <p:sldId id="285" r:id="rId19"/>
    <p:sldId id="284" r:id="rId20"/>
    <p:sldId id="276" r:id="rId21"/>
    <p:sldId id="269" r:id="rId22"/>
    <p:sldId id="270" r:id="rId23"/>
    <p:sldId id="271" r:id="rId2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DDDDD"/>
    <a:srgbClr val="FF0066"/>
    <a:srgbClr val="0099CC"/>
    <a:srgbClr val="003399"/>
    <a:srgbClr val="0033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4" autoAdjust="0"/>
    <p:restoredTop sz="94429" autoAdjust="0"/>
  </p:normalViewPr>
  <p:slideViewPr>
    <p:cSldViewPr>
      <p:cViewPr varScale="1">
        <p:scale>
          <a:sx n="84" d="100"/>
          <a:sy n="84" d="100"/>
        </p:scale>
        <p:origin x="-14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A980153-4A5D-44ED-AE98-6D20364799A5}" type="datetimeFigureOut">
              <a:rPr lang="de-DE"/>
              <a:pPr>
                <a:defRPr/>
              </a:pPr>
              <a:t>20.02.2018</a:t>
            </a:fld>
            <a:endParaRPr lang="de-DE"/>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37FFAC-64C3-4A31-A382-10DC9335716E}"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arch_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Kepler's_laws_of_planetary_motion" TargetMode="External"/><Relationship Id="rId4" Type="http://schemas.openxmlformats.org/officeDocument/2006/relationships/hyperlink" Target="https://en.wikipedia.org/wiki/Johannes_Kepl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GB" smtClean="0"/>
              <a:t>Quatorziemes were people who come to diners where currently 13 persons were guests to avoid a bad luck number. In England around 1860 lived a man who had two or three meals per day and earned around 20000 pounds sterling which would be mor than a million today!!!</a:t>
            </a:r>
            <a:r>
              <a:rPr lang="de-DE"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GB" smtClean="0"/>
              <a:t>No systematic dependencies on days with accidents of different types exist for the two types of wasted days. </a:t>
            </a:r>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GB" smtClean="0"/>
              <a:t>An idea from around 1995 with an extension from 2018 (yellow background). The costs for the case that a forecast (a believe on a day with bad luck) is used are compared to the costs if protection measures are ever or never taken.</a:t>
            </a:r>
            <a:br>
              <a:rPr lang="en-GB" smtClean="0"/>
            </a:br>
            <a:r>
              <a:rPr lang="en-GB" smtClean="0"/>
              <a:t>The cost function reaches 1 for the values given in the formulas with yellow background. See the table at slide 18 for examples of these values.</a:t>
            </a:r>
            <a:r>
              <a:rPr lang="de-DE"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r>
              <a:rPr lang="en-GB" smtClean="0"/>
              <a:t>Mo differences can be seen by eye ball inspection between the cost functions for different types of wasted days and protection strategies on pages 16 and 17. The values of cost-loss-ratio where cost  function crosses 1 are extremely small and sign that the strategy "Never protection" is probably the favourite compared to the alternate strategy.</a:t>
            </a:r>
            <a:r>
              <a:rPr lang="de-DE"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r>
              <a:rPr lang="de-DE" smtClean="0"/>
              <a:t>Surprise: Why a minimal frequency of volcanic eruptions aoocur between 20</a:t>
            </a:r>
            <a:r>
              <a:rPr lang="de-DE" baseline="30000" smtClean="0"/>
              <a:t>th</a:t>
            </a:r>
            <a:r>
              <a:rPr lang="de-DE" smtClean="0"/>
              <a:t> an 25</a:t>
            </a:r>
            <a:r>
              <a:rPr lang="de-DE" baseline="30000" smtClean="0"/>
              <a:t>th</a:t>
            </a:r>
            <a:r>
              <a:rPr lang="de-DE" smtClean="0"/>
              <a:t> of a month? Data quality: 10 times a storm tide at the North Sea at All Saint‘s day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r>
              <a:rPr lang="de-DE" smtClean="0"/>
              <a:t>χ-BI: Control value for calculation of χ2, has to be Zero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GB" smtClean="0"/>
              <a:t>The described results should not judged as serious statistical results. It is a first attempt to reproduce the origin of popular belief. Serious statistics may follow.</a:t>
            </a:r>
            <a:r>
              <a:rPr lang="de-DE"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de-DE" smtClean="0"/>
              <a:t>Some extremely historical events like burning of the Grand Master of Templars th havary of the Costa Concordia are strongly related to Friday13</a:t>
            </a:r>
            <a:r>
              <a:rPr lang="de-DE" baseline="30000" smtClean="0"/>
              <a:t>th</a:t>
            </a:r>
            <a:r>
              <a:rPr lang="de-DE" smtClean="0"/>
              <a:t>. On the other hand during 1618 two cases of Friday13</a:t>
            </a:r>
            <a:r>
              <a:rPr lang="de-DE" baseline="30000" smtClean="0"/>
              <a:t>th occured </a:t>
            </a:r>
            <a:r>
              <a:rPr lang="de-DE" smtClean="0"/>
              <a:t>without any important historical event but on Wednesday 23</a:t>
            </a:r>
            <a:r>
              <a:rPr lang="de-DE" baseline="30000" smtClean="0"/>
              <a:t>rd</a:t>
            </a:r>
            <a:r>
              <a:rPr lang="de-DE" smtClean="0"/>
              <a:t> of May Defenestration in Prague lead to the Thirty Years' War. So we have whithin one year are missing event and two false alarms. Also occured: </a:t>
            </a:r>
            <a:r>
              <a:rPr lang="de-DE" smtClean="0">
                <a:hlinkClick r:id="rId3" tooltip="March 8"/>
              </a:rPr>
              <a:t>March 8</a:t>
            </a:r>
            <a:r>
              <a:rPr lang="de-DE" smtClean="0"/>
              <a:t> – </a:t>
            </a:r>
            <a:r>
              <a:rPr lang="de-DE" smtClean="0">
                <a:hlinkClick r:id="rId4" tooltip="Johannes Kepler"/>
              </a:rPr>
              <a:t>Johannes Kepler</a:t>
            </a:r>
            <a:r>
              <a:rPr lang="de-DE" smtClean="0"/>
              <a:t> discovers the </a:t>
            </a:r>
            <a:r>
              <a:rPr lang="de-DE" smtClean="0">
                <a:hlinkClick r:id="rId5" tooltip="Kepler's laws of planetary motion"/>
              </a:rPr>
              <a:t>third law of planetary motion</a:t>
            </a:r>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de-DE" smtClean="0"/>
              <a:t>Is there any consensus between these two types of wasted days?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n-GB" smtClean="0"/>
              <a:t>Left chair arm: Mobile phone with Wikipedia articles, Right chair arm: Editor to create and modify a JavaScript data file, Later programming in JavaScript for all planned date and accident combinations with data control to avoid or at least minimize mistyping (Is D=YYYYMMDD a real date?, Is Julday (D(K-1)) &lt; Julday (D(K))? ), transfer of all files to an PC and then copy the results via mouse storage to excel …</a:t>
            </a:r>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GB" smtClean="0"/>
              <a:t>All accidents that were available from German files in Wikipedia. Known assassination attempts mean all assassinations were planned victims are killed. Abortive attempts mean that planned victims survived and assassins were captured and/or killed - later.</a:t>
            </a:r>
            <a:br>
              <a:rPr lang="en-GB" smtClean="0"/>
            </a:br>
            <a:r>
              <a:rPr lang="en-GB" smtClean="0"/>
              <a:t>The number of observed earthquakes overall and during 21th century demonstrate one problem while data collection</a:t>
            </a:r>
            <a:r>
              <a:rPr lang="de-DE"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r>
              <a:rPr lang="de-DE" smtClean="0"/>
              <a:t>All information concerning date and weekday, magenta: maximal value, blue values below average, red: values above average, statistical aggregation for days, dates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de-DE" smtClean="0"/>
              <a:t>Values and rank for different date/weekday combinations, values resulting from the contingency table (HITS: accidents at the given day, FALSE ALARMS: given day without accident, MISSING EVENTS: accidents other date,  CORRECT REJECTIONS: remaining cases,) Comparison of frequency ov event with maximal and average value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GB" smtClean="0"/>
              <a:t>Our first grandchild seems to have a real bad date-weekday-constellation compared with all known dates/days with bad luck.</a:t>
            </a:r>
            <a:r>
              <a:rPr lang="de-DE"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n-GB" smtClean="0"/>
              <a:t>This is an example which explains the problem in general. </a:t>
            </a:r>
            <a:r>
              <a:rPr lang="en-GB" b="1" smtClean="0"/>
              <a:t>The number of false alarms and missing events is in general higher than the number of hits - for all events and wasted days and days with bad luck.</a:t>
            </a:r>
            <a:r>
              <a:rPr lang="de-DE"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4984907-5E1F-40E9-9711-DFE2B92244EF}"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3AA03EC-AE56-4B84-A4E8-C1F4A28D44EC}"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053AFF7-C0C3-4BB3-ABFA-9BDF7554A485}"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25963"/>
          </a:xfrm>
        </p:spPr>
        <p:txBody>
          <a:bodyPr/>
          <a:lstStyle/>
          <a:p>
            <a:pPr lvl="0"/>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AC277B7-73E0-4FAB-BA66-898917CB7952}"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BC6DFC3-994C-4C28-999D-809F6E406FE6}"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D76DC7F-3A11-444D-92C3-5556BAB7A7B2}"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B100489-59CF-46A0-B739-27B7E92EE34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1720D07-8EF4-43F1-BD53-DD442F36916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BE00B2F2-5A5C-45CD-BAB0-D977FEFD3652}"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3F56C36-8D34-40F7-B417-B997EACA0B44}"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708FA1E-85FC-45F2-8418-91F72738BA83}"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838F564-FE69-4AC9-8141-943A3B79772F}"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098C8C0-9F44-4377-9ABC-64000526287C}"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26D603-B527-4111-8119-D04B92B36ED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u2.damrath@t-online.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s://commons.wikimedia.org/w/index.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idx="4294967295"/>
          </p:nvPr>
        </p:nvSpPr>
        <p:spPr>
          <a:xfrm>
            <a:off x="76200" y="152400"/>
            <a:ext cx="5181600" cy="3581400"/>
          </a:xfrm>
          <a:solidFill>
            <a:srgbClr val="FFFF00">
              <a:alpha val="50195"/>
            </a:srgbClr>
          </a:solidFill>
        </p:spPr>
        <p:txBody>
          <a:bodyPr/>
          <a:lstStyle/>
          <a:p>
            <a:pPr algn="l" eaLnBrk="1" hangingPunct="1"/>
            <a:r>
              <a:rPr lang="de-DE" sz="3200" b="1" smtClean="0">
                <a:solidFill>
                  <a:srgbClr val="FF0000"/>
                </a:solidFill>
              </a:rPr>
              <a:t>Paraskavedekatriaphobia</a:t>
            </a:r>
            <a:br>
              <a:rPr lang="de-DE" sz="3200" b="1" smtClean="0">
                <a:solidFill>
                  <a:srgbClr val="FF0000"/>
                </a:solidFill>
              </a:rPr>
            </a:br>
            <a:r>
              <a:rPr lang="de-DE" sz="3200" b="1" smtClean="0">
                <a:solidFill>
                  <a:srgbClr val="FF0000"/>
                </a:solidFill>
              </a:rPr>
              <a:t> vs. Bernoulli and Gauss –</a:t>
            </a:r>
            <a:r>
              <a:rPr lang="de-DE" sz="3200" b="1" i="1" smtClean="0">
                <a:solidFill>
                  <a:srgbClr val="FF0000"/>
                </a:solidFill>
              </a:rPr>
              <a:t> </a:t>
            </a:r>
            <a:br>
              <a:rPr lang="de-DE" sz="3200" b="1" i="1" smtClean="0">
                <a:solidFill>
                  <a:srgbClr val="FF0000"/>
                </a:solidFill>
              </a:rPr>
            </a:br>
            <a:r>
              <a:rPr lang="de-DE" sz="2400" b="1" i="1" smtClean="0">
                <a:solidFill>
                  <a:srgbClr val="FF0000"/>
                </a:solidFill>
              </a:rPr>
              <a:t>an</a:t>
            </a:r>
            <a:r>
              <a:rPr lang="de-DE" sz="2400" i="1" smtClean="0">
                <a:solidFill>
                  <a:srgbClr val="FF0000"/>
                </a:solidFill>
              </a:rPr>
              <a:t> </a:t>
            </a:r>
            <a:r>
              <a:rPr lang="de-DE" sz="2400" b="1" i="1" smtClean="0">
                <a:solidFill>
                  <a:srgbClr val="FF0000"/>
                </a:solidFill>
              </a:rPr>
              <a:t>attempt to verify </a:t>
            </a:r>
            <a:br>
              <a:rPr lang="de-DE" sz="2400" b="1" i="1" smtClean="0">
                <a:solidFill>
                  <a:srgbClr val="FF0000"/>
                </a:solidFill>
              </a:rPr>
            </a:br>
            <a:r>
              <a:rPr lang="de-DE" sz="2400" b="1" i="1" smtClean="0">
                <a:solidFill>
                  <a:srgbClr val="FF0000"/>
                </a:solidFill>
              </a:rPr>
              <a:t>elements of superstition </a:t>
            </a:r>
            <a:br>
              <a:rPr lang="de-DE" sz="2400" b="1" i="1" smtClean="0">
                <a:solidFill>
                  <a:srgbClr val="FF0000"/>
                </a:solidFill>
              </a:rPr>
            </a:br>
            <a:r>
              <a:rPr lang="de-DE" sz="2400" b="1" i="1" smtClean="0">
                <a:solidFill>
                  <a:srgbClr val="FF0000"/>
                </a:solidFill>
              </a:rPr>
              <a:t>by statistical investigations</a:t>
            </a:r>
          </a:p>
        </p:txBody>
      </p:sp>
      <p:sp>
        <p:nvSpPr>
          <p:cNvPr id="16386" name="Rectangle 5"/>
          <p:cNvSpPr>
            <a:spLocks noGrp="1" noChangeArrowheads="1"/>
          </p:cNvSpPr>
          <p:nvPr>
            <p:ph type="subTitle" idx="4294967295"/>
          </p:nvPr>
        </p:nvSpPr>
        <p:spPr>
          <a:xfrm>
            <a:off x="6172200" y="3505200"/>
            <a:ext cx="2743200" cy="1143000"/>
          </a:xfrm>
        </p:spPr>
        <p:txBody>
          <a:bodyPr/>
          <a:lstStyle/>
          <a:p>
            <a:pPr marL="0" indent="0" eaLnBrk="1" hangingPunct="1">
              <a:buFontTx/>
              <a:buNone/>
            </a:pPr>
            <a:r>
              <a:rPr lang="de-DE" sz="2800" smtClean="0"/>
              <a:t>Ulrich Damrath</a:t>
            </a:r>
          </a:p>
          <a:p>
            <a:pPr marL="0" indent="0" eaLnBrk="1" hangingPunct="1">
              <a:buFontTx/>
              <a:buNone/>
            </a:pPr>
            <a:r>
              <a:rPr lang="de-DE" sz="2800" smtClean="0"/>
              <a:t>DWD – till 2015</a:t>
            </a:r>
          </a:p>
        </p:txBody>
      </p:sp>
      <p:sp>
        <p:nvSpPr>
          <p:cNvPr id="16387" name="Text Box 14"/>
          <p:cNvSpPr txBox="1">
            <a:spLocks noChangeArrowheads="1"/>
          </p:cNvSpPr>
          <p:nvPr/>
        </p:nvSpPr>
        <p:spPr bwMode="auto">
          <a:xfrm>
            <a:off x="441325" y="6553200"/>
            <a:ext cx="6745288" cy="304800"/>
          </a:xfrm>
          <a:prstGeom prst="rect">
            <a:avLst/>
          </a:prstGeom>
          <a:noFill/>
          <a:ln w="9525">
            <a:noFill/>
            <a:miter lim="800000"/>
            <a:headEnd/>
            <a:tailEnd/>
          </a:ln>
        </p:spPr>
        <p:txBody>
          <a:bodyPr wrap="none">
            <a:spAutoFit/>
          </a:bodyPr>
          <a:lstStyle/>
          <a:p>
            <a:r>
              <a:rPr lang="de-DE" sz="1400" b="1"/>
              <a:t>Background from: Thomas Ford Memorial Library and mars.wiwi.hu-berlin,de </a:t>
            </a:r>
          </a:p>
        </p:txBody>
      </p:sp>
      <p:pic>
        <p:nvPicPr>
          <p:cNvPr id="16388" name="Picture 5" descr="Opa"/>
          <p:cNvPicPr>
            <a:picLocks noChangeAspect="1" noChangeArrowheads="1"/>
          </p:cNvPicPr>
          <p:nvPr/>
        </p:nvPicPr>
        <p:blipFill>
          <a:blip r:embed="rId2"/>
          <a:srcRect/>
          <a:stretch>
            <a:fillRect/>
          </a:stretch>
        </p:blipFill>
        <p:spPr bwMode="auto">
          <a:xfrm>
            <a:off x="7972425" y="4591050"/>
            <a:ext cx="638175"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3"/>
          <p:cNvPicPr>
            <a:picLocks noChangeAspect="1" noChangeArrowheads="1"/>
          </p:cNvPicPr>
          <p:nvPr/>
        </p:nvPicPr>
        <p:blipFill>
          <a:blip r:embed="rId2"/>
          <a:srcRect t="13034" r="35352" b="14688"/>
          <a:stretch>
            <a:fillRect/>
          </a:stretch>
        </p:blipFill>
        <p:spPr bwMode="auto">
          <a:xfrm>
            <a:off x="609600" y="1490663"/>
            <a:ext cx="8534400" cy="5367337"/>
          </a:xfrm>
          <a:prstGeom prst="rect">
            <a:avLst/>
          </a:prstGeom>
          <a:noFill/>
          <a:ln w="9525">
            <a:noFill/>
            <a:miter lim="800000"/>
            <a:headEnd/>
            <a:tailEnd/>
          </a:ln>
        </p:spPr>
      </p:pic>
      <p:sp>
        <p:nvSpPr>
          <p:cNvPr id="32770" name="Rectangle 2"/>
          <p:cNvSpPr>
            <a:spLocks noGrp="1" noChangeArrowheads="1"/>
          </p:cNvSpPr>
          <p:nvPr>
            <p:ph type="title"/>
          </p:nvPr>
        </p:nvSpPr>
        <p:spPr>
          <a:xfrm>
            <a:off x="457200" y="0"/>
            <a:ext cx="8229600" cy="1143000"/>
          </a:xfrm>
          <a:solidFill>
            <a:srgbClr val="FFFF00">
              <a:alpha val="50195"/>
            </a:srgbClr>
          </a:solidFill>
        </p:spPr>
        <p:txBody>
          <a:bodyPr/>
          <a:lstStyle/>
          <a:p>
            <a:r>
              <a:rPr lang="de-DE" sz="2400" smtClean="0">
                <a:solidFill>
                  <a:srgbClr val="FF0000"/>
                </a:solidFill>
              </a:rPr>
              <a:t>Significance levels for occurences of cases at single days and wasted days concerning Northern German tales</a:t>
            </a:r>
          </a:p>
        </p:txBody>
      </p:sp>
      <p:sp>
        <p:nvSpPr>
          <p:cNvPr id="32771" name="Text Box 4"/>
          <p:cNvSpPr txBox="1">
            <a:spLocks noChangeArrowheads="1"/>
          </p:cNvSpPr>
          <p:nvPr/>
        </p:nvSpPr>
        <p:spPr bwMode="auto">
          <a:xfrm>
            <a:off x="1563688" y="1219200"/>
            <a:ext cx="5751512" cy="304800"/>
          </a:xfrm>
          <a:prstGeom prst="rect">
            <a:avLst/>
          </a:prstGeom>
          <a:noFill/>
          <a:ln w="9525">
            <a:noFill/>
            <a:miter lim="800000"/>
            <a:headEnd/>
            <a:tailEnd/>
          </a:ln>
        </p:spPr>
        <p:txBody>
          <a:bodyPr wrap="none">
            <a:spAutoFit/>
          </a:bodyPr>
          <a:lstStyle/>
          <a:p>
            <a:r>
              <a:rPr lang="de-DE" sz="1400" b="1">
                <a:solidFill>
                  <a:srgbClr val="FF0000"/>
                </a:solidFill>
              </a:rPr>
              <a:t> Significance tests for single days related to Gaussian distribution</a:t>
            </a:r>
          </a:p>
        </p:txBody>
      </p:sp>
      <p:sp>
        <p:nvSpPr>
          <p:cNvPr id="32772" name="Line 9"/>
          <p:cNvSpPr>
            <a:spLocks noChangeShapeType="1"/>
          </p:cNvSpPr>
          <p:nvPr/>
        </p:nvSpPr>
        <p:spPr bwMode="auto">
          <a:xfrm>
            <a:off x="0" y="2438400"/>
            <a:ext cx="9144000" cy="0"/>
          </a:xfrm>
          <a:prstGeom prst="line">
            <a:avLst/>
          </a:prstGeom>
          <a:noFill/>
          <a:ln w="63500">
            <a:solidFill>
              <a:schemeClr val="tx1"/>
            </a:solidFill>
            <a:round/>
            <a:headEnd/>
            <a:tailEnd/>
          </a:ln>
        </p:spPr>
        <p:txBody>
          <a:bodyPr/>
          <a:lstStyle/>
          <a:p>
            <a:endParaRPr lang="de-DE"/>
          </a:p>
        </p:txBody>
      </p:sp>
      <p:sp>
        <p:nvSpPr>
          <p:cNvPr id="32773" name="Line 10"/>
          <p:cNvSpPr>
            <a:spLocks noChangeShapeType="1"/>
          </p:cNvSpPr>
          <p:nvPr/>
        </p:nvSpPr>
        <p:spPr bwMode="auto">
          <a:xfrm>
            <a:off x="0" y="4114800"/>
            <a:ext cx="9144000" cy="0"/>
          </a:xfrm>
          <a:prstGeom prst="line">
            <a:avLst/>
          </a:prstGeom>
          <a:noFill/>
          <a:ln w="63500">
            <a:solidFill>
              <a:schemeClr val="tx1"/>
            </a:solidFill>
            <a:round/>
            <a:headEnd/>
            <a:tailEnd/>
          </a:ln>
        </p:spPr>
        <p:txBody>
          <a:bodyPr/>
          <a:lstStyle/>
          <a:p>
            <a:endParaRPr lang="de-DE"/>
          </a:p>
        </p:txBody>
      </p:sp>
      <p:sp>
        <p:nvSpPr>
          <p:cNvPr id="32774" name="Line 11"/>
          <p:cNvSpPr>
            <a:spLocks noChangeShapeType="1"/>
          </p:cNvSpPr>
          <p:nvPr/>
        </p:nvSpPr>
        <p:spPr bwMode="auto">
          <a:xfrm>
            <a:off x="0" y="5334000"/>
            <a:ext cx="9144000" cy="0"/>
          </a:xfrm>
          <a:prstGeom prst="line">
            <a:avLst/>
          </a:prstGeom>
          <a:noFill/>
          <a:ln w="63500">
            <a:solidFill>
              <a:schemeClr val="tx1"/>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9"/>
          <p:cNvPicPr>
            <a:picLocks noChangeAspect="1" noChangeArrowheads="1"/>
          </p:cNvPicPr>
          <p:nvPr/>
        </p:nvPicPr>
        <p:blipFill>
          <a:blip r:embed="rId3"/>
          <a:srcRect t="13353" r="34988" b="15578"/>
          <a:stretch>
            <a:fillRect/>
          </a:stretch>
        </p:blipFill>
        <p:spPr bwMode="auto">
          <a:xfrm>
            <a:off x="341313" y="1446213"/>
            <a:ext cx="8802687" cy="5411787"/>
          </a:xfrm>
          <a:prstGeom prst="rect">
            <a:avLst/>
          </a:prstGeom>
          <a:noFill/>
          <a:ln w="9525">
            <a:noFill/>
            <a:miter lim="800000"/>
            <a:headEnd/>
            <a:tailEnd/>
          </a:ln>
        </p:spPr>
      </p:pic>
      <p:sp>
        <p:nvSpPr>
          <p:cNvPr id="33794" name="Rectangle 2"/>
          <p:cNvSpPr>
            <a:spLocks noGrp="1" noChangeArrowheads="1"/>
          </p:cNvSpPr>
          <p:nvPr>
            <p:ph type="title"/>
          </p:nvPr>
        </p:nvSpPr>
        <p:spPr>
          <a:xfrm>
            <a:off x="457200" y="0"/>
            <a:ext cx="8229600" cy="1143000"/>
          </a:xfrm>
          <a:solidFill>
            <a:srgbClr val="FFFF00">
              <a:alpha val="50195"/>
            </a:srgbClr>
          </a:solidFill>
        </p:spPr>
        <p:txBody>
          <a:bodyPr/>
          <a:lstStyle/>
          <a:p>
            <a:r>
              <a:rPr lang="de-DE" sz="2400" smtClean="0">
                <a:solidFill>
                  <a:srgbClr val="FF0000"/>
                </a:solidFill>
              </a:rPr>
              <a:t>Significance levels for occurences of cases at single days and wasted days concerning farmers rules and esoteric</a:t>
            </a:r>
          </a:p>
        </p:txBody>
      </p:sp>
      <p:sp>
        <p:nvSpPr>
          <p:cNvPr id="33795" name="Text Box 4"/>
          <p:cNvSpPr txBox="1">
            <a:spLocks noChangeArrowheads="1"/>
          </p:cNvSpPr>
          <p:nvPr/>
        </p:nvSpPr>
        <p:spPr bwMode="auto">
          <a:xfrm>
            <a:off x="1371600" y="1219200"/>
            <a:ext cx="5870575" cy="304800"/>
          </a:xfrm>
          <a:prstGeom prst="rect">
            <a:avLst/>
          </a:prstGeom>
          <a:noFill/>
          <a:ln w="9525">
            <a:noFill/>
            <a:miter lim="800000"/>
            <a:headEnd/>
            <a:tailEnd/>
          </a:ln>
        </p:spPr>
        <p:txBody>
          <a:bodyPr wrap="none">
            <a:spAutoFit/>
          </a:bodyPr>
          <a:lstStyle/>
          <a:p>
            <a:r>
              <a:rPr lang="de-DE" sz="1400" b="1">
                <a:solidFill>
                  <a:srgbClr val="FF0000"/>
                </a:solidFill>
              </a:rPr>
              <a:t> Significance tests for single days related to Bernoullis</a:t>
            </a:r>
            <a:r>
              <a:rPr lang="de-DE" sz="1400">
                <a:solidFill>
                  <a:srgbClr val="FF0000"/>
                </a:solidFill>
              </a:rPr>
              <a:t> </a:t>
            </a:r>
            <a:r>
              <a:rPr lang="de-DE" sz="1400" b="1">
                <a:solidFill>
                  <a:srgbClr val="FF0000"/>
                </a:solidFill>
              </a:rPr>
              <a:t> distribution</a:t>
            </a:r>
          </a:p>
        </p:txBody>
      </p:sp>
      <p:sp>
        <p:nvSpPr>
          <p:cNvPr id="33796" name="Line 6"/>
          <p:cNvSpPr>
            <a:spLocks noChangeShapeType="1"/>
          </p:cNvSpPr>
          <p:nvPr/>
        </p:nvSpPr>
        <p:spPr bwMode="auto">
          <a:xfrm>
            <a:off x="11113" y="4138613"/>
            <a:ext cx="9144000" cy="0"/>
          </a:xfrm>
          <a:prstGeom prst="line">
            <a:avLst/>
          </a:prstGeom>
          <a:noFill/>
          <a:ln w="63500">
            <a:solidFill>
              <a:schemeClr val="tx1"/>
            </a:solidFill>
            <a:round/>
            <a:headEnd/>
            <a:tailEnd/>
          </a:ln>
        </p:spPr>
        <p:txBody>
          <a:bodyPr/>
          <a:lstStyle/>
          <a:p>
            <a:endParaRPr lang="de-DE"/>
          </a:p>
        </p:txBody>
      </p:sp>
      <p:sp>
        <p:nvSpPr>
          <p:cNvPr id="33797" name="Line 7"/>
          <p:cNvSpPr>
            <a:spLocks noChangeShapeType="1"/>
          </p:cNvSpPr>
          <p:nvPr/>
        </p:nvSpPr>
        <p:spPr bwMode="auto">
          <a:xfrm>
            <a:off x="0" y="2362200"/>
            <a:ext cx="9144000" cy="0"/>
          </a:xfrm>
          <a:prstGeom prst="line">
            <a:avLst/>
          </a:prstGeom>
          <a:noFill/>
          <a:ln w="63500">
            <a:solidFill>
              <a:schemeClr val="tx1"/>
            </a:solidFill>
            <a:round/>
            <a:headEnd/>
            <a:tailEnd/>
          </a:ln>
        </p:spPr>
        <p:txBody>
          <a:bodyPr/>
          <a:lstStyle/>
          <a:p>
            <a:endParaRPr lang="de-DE"/>
          </a:p>
        </p:txBody>
      </p:sp>
      <p:sp>
        <p:nvSpPr>
          <p:cNvPr id="33798" name="Line 8"/>
          <p:cNvSpPr>
            <a:spLocks noChangeShapeType="1"/>
          </p:cNvSpPr>
          <p:nvPr/>
        </p:nvSpPr>
        <p:spPr bwMode="auto">
          <a:xfrm>
            <a:off x="0" y="5410200"/>
            <a:ext cx="9144000" cy="0"/>
          </a:xfrm>
          <a:prstGeom prst="line">
            <a:avLst/>
          </a:prstGeom>
          <a:noFill/>
          <a:ln w="63500">
            <a:solidFill>
              <a:schemeClr val="tx1"/>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solidFill>
            <a:srgbClr val="FFFF00">
              <a:alpha val="50195"/>
            </a:srgbClr>
          </a:solidFill>
        </p:spPr>
        <p:txBody>
          <a:bodyPr/>
          <a:lstStyle/>
          <a:p>
            <a:r>
              <a:rPr lang="de-DE" sz="4000" smtClean="0">
                <a:solidFill>
                  <a:srgbClr val="FF0000"/>
                </a:solidFill>
              </a:rPr>
              <a:t>On the interpretation of a contingency table</a:t>
            </a:r>
          </a:p>
        </p:txBody>
      </p:sp>
      <p:sp>
        <p:nvSpPr>
          <p:cNvPr id="25602" name="Rectangle 3"/>
          <p:cNvSpPr>
            <a:spLocks noGrp="1" noChangeArrowheads="1"/>
          </p:cNvSpPr>
          <p:nvPr>
            <p:ph type="body" sz="half" idx="1"/>
          </p:nvPr>
        </p:nvSpPr>
        <p:spPr/>
        <p:txBody>
          <a:bodyPr/>
          <a:lstStyle/>
          <a:p>
            <a:pPr>
              <a:lnSpc>
                <a:spcPct val="80000"/>
              </a:lnSpc>
            </a:pPr>
            <a:r>
              <a:rPr lang="de-DE" sz="1400" b="1" smtClean="0">
                <a:solidFill>
                  <a:srgbClr val="003399"/>
                </a:solidFill>
              </a:rPr>
              <a:t>What do you see while looking at this carefully chosen case with randomly best results – the only case with a significant χ2 test score?</a:t>
            </a:r>
          </a:p>
          <a:p>
            <a:pPr>
              <a:lnSpc>
                <a:spcPct val="80000"/>
              </a:lnSpc>
            </a:pPr>
            <a:r>
              <a:rPr lang="de-DE" sz="1400" b="1" smtClean="0"/>
              <a:t>Hit rate for days with bad luck on wasted days is 77 (13.5%) compared to 494 (86.5%) on days without bad luck.</a:t>
            </a:r>
          </a:p>
          <a:p>
            <a:pPr>
              <a:lnSpc>
                <a:spcPct val="80000"/>
              </a:lnSpc>
            </a:pPr>
            <a:r>
              <a:rPr lang="de-DE" sz="1400" b="1" smtClean="0"/>
              <a:t>On wasted days days without bad luck occur in 9637 of 89058 cases  (10.7%).</a:t>
            </a:r>
          </a:p>
          <a:p>
            <a:pPr>
              <a:lnSpc>
                <a:spcPct val="80000"/>
              </a:lnSpc>
            </a:pPr>
            <a:r>
              <a:rPr lang="de-DE" sz="1400" b="1" smtClean="0">
                <a:solidFill>
                  <a:srgbClr val="FF0000"/>
                </a:solidFill>
              </a:rPr>
              <a:t>Breaking News: DwithBL on WD occur 1.3 times often than DwithoutBL!</a:t>
            </a:r>
          </a:p>
          <a:p>
            <a:pPr>
              <a:lnSpc>
                <a:spcPct val="80000"/>
              </a:lnSpc>
            </a:pPr>
            <a:r>
              <a:rPr lang="de-DE" sz="1400" b="1" smtClean="0"/>
              <a:t>Serious: </a:t>
            </a:r>
          </a:p>
          <a:p>
            <a:pPr lvl="1">
              <a:lnSpc>
                <a:spcPct val="80000"/>
              </a:lnSpc>
              <a:buClr>
                <a:srgbClr val="FF0000"/>
              </a:buClr>
              <a:buFont typeface="Wingdings" pitchFamily="2" charset="2"/>
              <a:buChar char="Ø"/>
            </a:pPr>
            <a:r>
              <a:rPr lang="de-DE" sz="1300" b="1" smtClean="0"/>
              <a:t>Hit rates of around 0.8% for days with bad luck concerning all wasted days cannot be described as a success – especially if it is accompanied by a false alarm ratio in the order of 99% .</a:t>
            </a:r>
          </a:p>
          <a:p>
            <a:pPr lvl="1">
              <a:lnSpc>
                <a:spcPct val="80000"/>
              </a:lnSpc>
              <a:buClr>
                <a:srgbClr val="FF0000"/>
              </a:buClr>
              <a:buFont typeface="Wingdings" pitchFamily="2" charset="2"/>
              <a:buChar char="Ø"/>
            </a:pPr>
            <a:r>
              <a:rPr lang="de-DE" sz="1300" b="1" smtClean="0"/>
              <a:t>Only in around 50% of all years between begin and end of the period with volcanic eruptions under consideration (1510 – 2011) were accidents observed. Wasted days occured in all the years. </a:t>
            </a:r>
          </a:p>
          <a:p>
            <a:pPr lvl="1">
              <a:lnSpc>
                <a:spcPct val="80000"/>
              </a:lnSpc>
              <a:buClr>
                <a:srgbClr val="FF0000"/>
              </a:buClr>
              <a:buFont typeface="Wingdings" pitchFamily="2" charset="2"/>
              <a:buChar char="Ø"/>
            </a:pPr>
            <a:r>
              <a:rPr lang="de-DE" sz="1300" b="1" smtClean="0"/>
              <a:t>See cost-loss-analysis in the following hidden slides</a:t>
            </a:r>
          </a:p>
        </p:txBody>
      </p:sp>
      <p:graphicFrame>
        <p:nvGraphicFramePr>
          <p:cNvPr id="25668" name="Group 68"/>
          <p:cNvGraphicFramePr>
            <a:graphicFrameLocks noGrp="1"/>
          </p:cNvGraphicFramePr>
          <p:nvPr>
            <p:ph sz="half" idx="2"/>
          </p:nvPr>
        </p:nvGraphicFramePr>
        <p:xfrm>
          <a:off x="4648200" y="1600200"/>
          <a:ext cx="3886200" cy="4511675"/>
        </p:xfrm>
        <a:graphic>
          <a:graphicData uri="http://schemas.openxmlformats.org/drawingml/2006/table">
            <a:tbl>
              <a:tblPr/>
              <a:tblGrid>
                <a:gridCol w="1009650"/>
                <a:gridCol w="1123950"/>
                <a:gridCol w="895350"/>
                <a:gridCol w="857250"/>
              </a:tblGrid>
              <a:tr h="60960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Wasted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Other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All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Days with bad luck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77</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13.5%</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0.79%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494</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86.5%</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571</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100%</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0.63%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cs typeface="Arial" charset="0"/>
                        </a:rPr>
                        <a:t>Days without bad luck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66"/>
                          </a:solidFill>
                          <a:effectLst/>
                          <a:latin typeface="Arial" charset="0"/>
                          <a:cs typeface="Arial" charset="0"/>
                        </a:rPr>
                        <a:t>9637</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66"/>
                          </a:solidFill>
                          <a:effectLst/>
                          <a:latin typeface="Arial" charset="0"/>
                          <a:cs typeface="Arial" charset="0"/>
                        </a:rPr>
                        <a:t>10.7%</a:t>
                      </a:r>
                      <a:r>
                        <a:rPr kumimoji="0" lang="de-DE" sz="1400" b="1" i="0" u="none" strike="noStrike" cap="none" normalizeH="0" baseline="0" smtClean="0">
                          <a:ln>
                            <a:noFill/>
                          </a:ln>
                          <a:solidFill>
                            <a:schemeClr val="tx1"/>
                          </a:solidFill>
                          <a:effectLst/>
                          <a:latin typeface="Arial" charset="0"/>
                          <a:cs typeface="Arial" charset="0"/>
                        </a:rPr>
                        <a:t> </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99.21%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66"/>
                          </a:solidFill>
                          <a:effectLst/>
                          <a:latin typeface="Arial" charset="0"/>
                          <a:cs typeface="Arial" charset="0"/>
                        </a:rPr>
                        <a:t>80680</a:t>
                      </a:r>
                      <a:endParaRPr kumimoji="0" lang="de-DE" sz="1400" b="1" i="0" u="none" strike="noStrike" cap="none" normalizeH="0" baseline="0" smtClean="0">
                        <a:ln>
                          <a:noFill/>
                        </a:ln>
                        <a:solidFill>
                          <a:srgbClr val="0099CC"/>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66"/>
                          </a:solidFill>
                          <a:effectLst/>
                          <a:latin typeface="Arial" charset="0"/>
                          <a:cs typeface="Arial" charset="0"/>
                        </a:rPr>
                        <a:t>89.3%</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99.39%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66"/>
                          </a:solidFill>
                          <a:effectLst/>
                          <a:latin typeface="Arial" charset="0"/>
                          <a:cs typeface="Arial" charset="0"/>
                        </a:rPr>
                        <a:t>89058</a:t>
                      </a:r>
                      <a:endParaRPr kumimoji="0" lang="de-DE" sz="1400" b="1" i="0" u="none" strike="noStrike" cap="none" normalizeH="0" baseline="0" smtClean="0">
                        <a:ln>
                          <a:noFill/>
                        </a:ln>
                        <a:solidFill>
                          <a:srgbClr val="0099CC"/>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66"/>
                          </a:solidFill>
                          <a:effectLst/>
                          <a:latin typeface="Arial" charset="0"/>
                          <a:cs typeface="Arial" charset="0"/>
                        </a:rPr>
                        <a:t>100%</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99.37%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581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All days for years with accidents</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003399"/>
                          </a:solidFill>
                          <a:effectLst/>
                          <a:latin typeface="Arial" charset="0"/>
                          <a:cs typeface="Arial" charset="0"/>
                        </a:rPr>
                        <a:t>Days for all years with or without an accident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9711</a:t>
                      </a: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003399"/>
                          </a:solidFill>
                          <a:effectLst/>
                          <a:latin typeface="Arial" charset="0"/>
                          <a:cs typeface="Arial" charset="0"/>
                        </a:rPr>
                        <a:t>19578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81174</a:t>
                      </a: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003399"/>
                          </a:solidFill>
                          <a:effectLst/>
                          <a:latin typeface="Arial" charset="0"/>
                          <a:cs typeface="Arial" charset="0"/>
                        </a:rPr>
                        <a:t>163652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FF0000"/>
                          </a:solidFill>
                          <a:effectLst/>
                          <a:latin typeface="Arial" charset="0"/>
                          <a:cs typeface="Arial" charset="0"/>
                        </a:rPr>
                        <a:t>90885</a:t>
                      </a: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3399"/>
                        </a:solidFill>
                        <a:effectLst/>
                        <a:latin typeface="Arial" charset="0"/>
                        <a:cs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400" b="1" i="0" u="none" strike="noStrike" cap="none" normalizeH="0" baseline="0" smtClean="0">
                          <a:ln>
                            <a:noFill/>
                          </a:ln>
                          <a:solidFill>
                            <a:srgbClr val="003399"/>
                          </a:solidFill>
                          <a:effectLst/>
                          <a:latin typeface="Arial" charset="0"/>
                          <a:cs typeface="Arial" charset="0"/>
                        </a:rPr>
                        <a:t>183230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5870" name="Line 31"/>
          <p:cNvSpPr>
            <a:spLocks noChangeShapeType="1"/>
          </p:cNvSpPr>
          <p:nvPr/>
        </p:nvSpPr>
        <p:spPr bwMode="auto">
          <a:xfrm>
            <a:off x="0" y="6400800"/>
            <a:ext cx="9144000" cy="0"/>
          </a:xfrm>
          <a:prstGeom prst="line">
            <a:avLst/>
          </a:prstGeom>
          <a:noFill/>
          <a:ln w="63500">
            <a:solidFill>
              <a:schemeClr val="tx1"/>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Difference to base rate in %"/>
          <p:cNvPicPr>
            <a:picLocks noChangeAspect="1" noChangeArrowheads="1"/>
          </p:cNvPicPr>
          <p:nvPr/>
        </p:nvPicPr>
        <p:blipFill>
          <a:blip r:embed="rId3"/>
          <a:srcRect t="11952" r="21664" b="4631"/>
          <a:stretch>
            <a:fillRect/>
          </a:stretch>
        </p:blipFill>
        <p:spPr bwMode="auto">
          <a:xfrm>
            <a:off x="381000" y="503238"/>
            <a:ext cx="7237413" cy="4799012"/>
          </a:xfrm>
          <a:prstGeom prst="rect">
            <a:avLst/>
          </a:prstGeom>
          <a:noFill/>
          <a:ln w="9525">
            <a:noFill/>
            <a:miter lim="800000"/>
            <a:headEnd/>
            <a:tailEnd/>
          </a:ln>
        </p:spPr>
      </p:pic>
      <p:sp>
        <p:nvSpPr>
          <p:cNvPr id="37890" name="Rectangle 2"/>
          <p:cNvSpPr>
            <a:spLocks noGrp="1" noChangeArrowheads="1"/>
          </p:cNvSpPr>
          <p:nvPr>
            <p:ph type="title"/>
          </p:nvPr>
        </p:nvSpPr>
        <p:spPr>
          <a:xfrm>
            <a:off x="457200" y="0"/>
            <a:ext cx="8229600" cy="1143000"/>
          </a:xfrm>
          <a:solidFill>
            <a:srgbClr val="FFFF00"/>
          </a:solidFill>
        </p:spPr>
        <p:txBody>
          <a:bodyPr/>
          <a:lstStyle/>
          <a:p>
            <a:r>
              <a:rPr lang="de-DE" sz="2000" smtClean="0"/>
              <a:t>Deviations of frequencies with accidents from basic frequencies of wasted days in % (same order of categories as in slides before)</a:t>
            </a:r>
            <a:endParaRPr lang="de-DE" sz="3200" smtClean="0"/>
          </a:p>
        </p:txBody>
      </p:sp>
      <p:pic>
        <p:nvPicPr>
          <p:cNvPr id="37891" name="Picture 4" descr="Difference to base rate in %"/>
          <p:cNvPicPr>
            <a:picLocks noChangeAspect="1" noChangeArrowheads="1"/>
          </p:cNvPicPr>
          <p:nvPr/>
        </p:nvPicPr>
        <p:blipFill>
          <a:blip r:embed="rId3"/>
          <a:srcRect l="77539" b="77467"/>
          <a:stretch>
            <a:fillRect/>
          </a:stretch>
        </p:blipFill>
        <p:spPr bwMode="auto">
          <a:xfrm>
            <a:off x="5867400" y="5062538"/>
            <a:ext cx="3116263" cy="1947862"/>
          </a:xfrm>
          <a:prstGeom prst="rect">
            <a:avLst/>
          </a:prstGeom>
          <a:noFill/>
          <a:ln w="9525">
            <a:noFill/>
            <a:miter lim="800000"/>
            <a:headEnd/>
            <a:tailEnd/>
          </a:ln>
        </p:spPr>
      </p:pic>
      <p:graphicFrame>
        <p:nvGraphicFramePr>
          <p:cNvPr id="53338" name="Group 90"/>
          <p:cNvGraphicFramePr>
            <a:graphicFrameLocks noGrp="1"/>
          </p:cNvGraphicFramePr>
          <p:nvPr>
            <p:ph idx="1"/>
          </p:nvPr>
        </p:nvGraphicFramePr>
        <p:xfrm>
          <a:off x="533400" y="5257800"/>
          <a:ext cx="4876800" cy="1584325"/>
        </p:xfrm>
        <a:graphic>
          <a:graphicData uri="http://schemas.openxmlformats.org/drawingml/2006/table">
            <a:tbl>
              <a:tblPr/>
              <a:tblGrid>
                <a:gridCol w="1622425"/>
                <a:gridCol w="1628775"/>
                <a:gridCol w="1625600"/>
              </a:tblGrid>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Category</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Positive deviation from base rate</a:t>
                      </a:r>
                      <a:endParaRPr kumimoji="0" lang="en-GB" sz="16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FF0000"/>
                          </a:solidFill>
                          <a:effectLst/>
                          <a:latin typeface="Times New Roman" pitchFamily="18" charset="0"/>
                          <a:cs typeface="Times New Roman" pitchFamily="18" charset="0"/>
                        </a:rPr>
                        <a:t>Negative deviation from base rate</a:t>
                      </a:r>
                      <a:endParaRPr kumimoji="0" lang="en-GB" sz="16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Times New Roman" pitchFamily="18" charset="0"/>
                          <a:cs typeface="Times New Roman" pitchFamily="18" charset="0"/>
                        </a:rPr>
                        <a:t>Farmers rules and esoteric</a:t>
                      </a:r>
                      <a:endParaRPr kumimoji="0" lang="de-DE" sz="16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7</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9</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Times New Roman" pitchFamily="18" charset="0"/>
                          <a:cs typeface="Times New Roman" pitchFamily="18" charset="0"/>
                        </a:rPr>
                        <a:t>Northern German Fairy Tales</a:t>
                      </a:r>
                      <a:endParaRPr kumimoji="0" lang="de-DE" sz="16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9</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8</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Times New Roman" pitchFamily="18" charset="0"/>
                          <a:cs typeface="Times New Roman" pitchFamily="18" charset="0"/>
                        </a:rPr>
                        <a:t>Common cases of deviations</a:t>
                      </a:r>
                      <a:endParaRPr kumimoji="0" lang="de-DE" sz="16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3</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0000"/>
                          </a:solidFill>
                          <a:effectLst/>
                          <a:latin typeface="Times New Roman" pitchFamily="18" charset="0"/>
                          <a:cs typeface="Times New Roman" pitchFamily="18" charset="0"/>
                        </a:rPr>
                        <a:t>5</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tr>
            </a:tbl>
          </a:graphicData>
        </a:graphic>
      </p:graphicFrame>
      <p:sp>
        <p:nvSpPr>
          <p:cNvPr id="37914" name="Text Box 91"/>
          <p:cNvSpPr txBox="1">
            <a:spLocks noChangeArrowheads="1"/>
          </p:cNvSpPr>
          <p:nvPr/>
        </p:nvSpPr>
        <p:spPr bwMode="auto">
          <a:xfrm>
            <a:off x="2514600" y="1538288"/>
            <a:ext cx="420688" cy="519112"/>
          </a:xfrm>
          <a:prstGeom prst="rect">
            <a:avLst/>
          </a:prstGeom>
          <a:noFill/>
          <a:ln w="9525">
            <a:noFill/>
            <a:miter lim="800000"/>
            <a:headEnd/>
            <a:tailEnd/>
          </a:ln>
        </p:spPr>
        <p:txBody>
          <a:bodyPr wrap="none">
            <a:spAutoFit/>
          </a:bodyPr>
          <a:lstStyle/>
          <a:p>
            <a:r>
              <a:rPr lang="de-DE" sz="2800" b="1">
                <a:solidFill>
                  <a:srgbClr val="003399"/>
                </a:solidFill>
              </a:rPr>
              <a:t>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152400" y="1066800"/>
          <a:ext cx="8958263" cy="4870450"/>
        </p:xfrm>
        <a:graphic>
          <a:graphicData uri="http://schemas.openxmlformats.org/presentationml/2006/ole">
            <p:oleObj spid="_x0000_s41986" name="Dokument" r:id="rId3" imgW="5943600" imgH="3081240" progId="Word.Document.8">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533400" y="2971800"/>
          <a:ext cx="4351338" cy="4521200"/>
        </p:xfrm>
        <a:graphic>
          <a:graphicData uri="http://schemas.openxmlformats.org/presentationml/2006/ole">
            <p:oleObj spid="_x0000_s43010" name="Dokument" r:id="rId4" imgW="5760720" imgH="5987520" progId="Word.Document.8">
              <p:embed/>
            </p:oleObj>
          </a:graphicData>
        </a:graphic>
      </p:graphicFrame>
      <p:graphicFrame>
        <p:nvGraphicFramePr>
          <p:cNvPr id="43012" name="Object 4"/>
          <p:cNvGraphicFramePr>
            <a:graphicFrameLocks noChangeAspect="1"/>
          </p:cNvGraphicFramePr>
          <p:nvPr/>
        </p:nvGraphicFramePr>
        <p:xfrm>
          <a:off x="457200" y="152400"/>
          <a:ext cx="4332288" cy="2713038"/>
        </p:xfrm>
        <a:graphic>
          <a:graphicData uri="http://schemas.openxmlformats.org/presentationml/2006/ole">
            <p:oleObj spid="_x0000_s43012" name="Dokument" r:id="rId5" imgW="5779800" imgH="3619440" progId="Word.Document.8">
              <p:embed/>
            </p:oleObj>
          </a:graphicData>
        </a:graphic>
      </p:graphicFrame>
      <p:sp>
        <p:nvSpPr>
          <p:cNvPr id="43023"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de-DE"/>
          </a:p>
        </p:txBody>
      </p:sp>
      <p:graphicFrame>
        <p:nvGraphicFramePr>
          <p:cNvPr id="43013" name="Object 5"/>
          <p:cNvGraphicFramePr>
            <a:graphicFrameLocks noChangeAspect="1"/>
          </p:cNvGraphicFramePr>
          <p:nvPr/>
        </p:nvGraphicFramePr>
        <p:xfrm>
          <a:off x="4648200" y="5181600"/>
          <a:ext cx="2124075" cy="590550"/>
        </p:xfrm>
        <a:graphic>
          <a:graphicData uri="http://schemas.openxmlformats.org/presentationml/2006/ole">
            <p:oleObj spid="_x0000_s43013" name="Formel" r:id="rId6" imgW="1409400" imgH="393480" progId="Equation.3">
              <p:embed/>
            </p:oleObj>
          </a:graphicData>
        </a:graphic>
      </p:graphicFrame>
      <p:sp>
        <p:nvSpPr>
          <p:cNvPr id="43024"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de-DE"/>
          </a:p>
        </p:txBody>
      </p:sp>
      <p:graphicFrame>
        <p:nvGraphicFramePr>
          <p:cNvPr id="43015" name="Object 7"/>
          <p:cNvGraphicFramePr>
            <a:graphicFrameLocks noChangeAspect="1"/>
          </p:cNvGraphicFramePr>
          <p:nvPr/>
        </p:nvGraphicFramePr>
        <p:xfrm>
          <a:off x="4678363" y="3814763"/>
          <a:ext cx="2692400" cy="590550"/>
        </p:xfrm>
        <a:graphic>
          <a:graphicData uri="http://schemas.openxmlformats.org/presentationml/2006/ole">
            <p:oleObj spid="_x0000_s43015" name="Formel" r:id="rId7" imgW="1777229" imgH="393529" progId="Equation.3">
              <p:embed/>
            </p:oleObj>
          </a:graphicData>
        </a:graphic>
      </p:graphicFrame>
      <p:sp>
        <p:nvSpPr>
          <p:cNvPr id="43025" name="Text Box 9"/>
          <p:cNvSpPr txBox="1">
            <a:spLocks noChangeArrowheads="1"/>
          </p:cNvSpPr>
          <p:nvPr/>
        </p:nvSpPr>
        <p:spPr bwMode="auto">
          <a:xfrm>
            <a:off x="4497388" y="3251200"/>
            <a:ext cx="4483100" cy="517525"/>
          </a:xfrm>
          <a:prstGeom prst="rect">
            <a:avLst/>
          </a:prstGeom>
          <a:noFill/>
          <a:ln w="9525">
            <a:noFill/>
            <a:miter lim="800000"/>
            <a:headEnd/>
            <a:tailEnd/>
          </a:ln>
        </p:spPr>
        <p:txBody>
          <a:bodyPr wrap="none">
            <a:spAutoFit/>
          </a:bodyPr>
          <a:lstStyle/>
          <a:p>
            <a:r>
              <a:rPr lang="de-DE" sz="1400" b="1"/>
              <a:t>Relation between costs if forecast is used </a:t>
            </a:r>
          </a:p>
          <a:p>
            <a:r>
              <a:rPr lang="de-DE" sz="1400" b="1"/>
              <a:t>to the costs in cases that prevention is </a:t>
            </a:r>
            <a:r>
              <a:rPr lang="de-DE" sz="1400" b="1">
                <a:solidFill>
                  <a:srgbClr val="FF0000"/>
                </a:solidFill>
              </a:rPr>
              <a:t>never</a:t>
            </a:r>
            <a:r>
              <a:rPr lang="de-DE" sz="1400" b="1"/>
              <a:t> made</a:t>
            </a:r>
          </a:p>
        </p:txBody>
      </p:sp>
      <p:sp>
        <p:nvSpPr>
          <p:cNvPr id="43026" name="Text Box 10"/>
          <p:cNvSpPr txBox="1">
            <a:spLocks noChangeArrowheads="1"/>
          </p:cNvSpPr>
          <p:nvPr/>
        </p:nvSpPr>
        <p:spPr bwMode="auto">
          <a:xfrm>
            <a:off x="4497388" y="4546600"/>
            <a:ext cx="4375150" cy="517525"/>
          </a:xfrm>
          <a:prstGeom prst="rect">
            <a:avLst/>
          </a:prstGeom>
          <a:noFill/>
          <a:ln w="9525">
            <a:noFill/>
            <a:miter lim="800000"/>
            <a:headEnd/>
            <a:tailEnd/>
          </a:ln>
        </p:spPr>
        <p:txBody>
          <a:bodyPr wrap="none">
            <a:spAutoFit/>
          </a:bodyPr>
          <a:lstStyle/>
          <a:p>
            <a:r>
              <a:rPr lang="de-DE" sz="1400" b="1"/>
              <a:t>Relation between costs if forecast is used </a:t>
            </a:r>
          </a:p>
          <a:p>
            <a:r>
              <a:rPr lang="de-DE" sz="1400" b="1"/>
              <a:t>to the costs in cases that prevention is </a:t>
            </a:r>
            <a:r>
              <a:rPr lang="de-DE" sz="1400" b="1">
                <a:solidFill>
                  <a:srgbClr val="FF0000"/>
                </a:solidFill>
              </a:rPr>
              <a:t>ever</a:t>
            </a:r>
            <a:r>
              <a:rPr lang="de-DE" sz="1400" b="1"/>
              <a:t> made</a:t>
            </a:r>
          </a:p>
        </p:txBody>
      </p:sp>
      <p:graphicFrame>
        <p:nvGraphicFramePr>
          <p:cNvPr id="43021" name="Object 13"/>
          <p:cNvGraphicFramePr>
            <a:graphicFrameLocks noChangeAspect="1"/>
          </p:cNvGraphicFramePr>
          <p:nvPr/>
        </p:nvGraphicFramePr>
        <p:xfrm>
          <a:off x="7508875" y="3814763"/>
          <a:ext cx="1558925" cy="608012"/>
        </p:xfrm>
        <a:graphic>
          <a:graphicData uri="http://schemas.openxmlformats.org/presentationml/2006/ole">
            <p:oleObj spid="_x0000_s43021" name="Formel" r:id="rId8" imgW="1549080" imgH="609480" progId="Equation.3">
              <p:embed/>
            </p:oleObj>
          </a:graphicData>
        </a:graphic>
      </p:graphicFrame>
      <p:graphicFrame>
        <p:nvGraphicFramePr>
          <p:cNvPr id="43022" name="Object 14"/>
          <p:cNvGraphicFramePr>
            <a:graphicFrameLocks noChangeAspect="1"/>
          </p:cNvGraphicFramePr>
          <p:nvPr/>
        </p:nvGraphicFramePr>
        <p:xfrm>
          <a:off x="7543800" y="5181600"/>
          <a:ext cx="1238250" cy="814388"/>
        </p:xfrm>
        <a:graphic>
          <a:graphicData uri="http://schemas.openxmlformats.org/presentationml/2006/ole">
            <p:oleObj spid="_x0000_s43022" name="Formel" r:id="rId9" imgW="1231560" imgH="812520" progId="Equation.3">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7" name="Picture 5" descr="image004"/>
          <p:cNvPicPr>
            <a:picLocks noChangeAspect="1" noChangeArrowheads="1"/>
          </p:cNvPicPr>
          <p:nvPr/>
        </p:nvPicPr>
        <p:blipFill>
          <a:blip r:embed="rId3"/>
          <a:srcRect/>
          <a:stretch>
            <a:fillRect/>
          </a:stretch>
        </p:blipFill>
        <p:spPr bwMode="auto">
          <a:xfrm>
            <a:off x="0" y="533400"/>
            <a:ext cx="9239250" cy="5753100"/>
          </a:xfrm>
          <a:prstGeom prst="rect">
            <a:avLst/>
          </a:prstGeom>
          <a:noFill/>
          <a:ln w="9525">
            <a:noFill/>
            <a:miter lim="800000"/>
            <a:headEnd/>
            <a:tailEnd/>
          </a:ln>
        </p:spPr>
      </p:pic>
      <p:sp>
        <p:nvSpPr>
          <p:cNvPr id="45058" name="Rectangle 2"/>
          <p:cNvSpPr>
            <a:spLocks noGrp="1" noChangeArrowheads="1"/>
          </p:cNvSpPr>
          <p:nvPr>
            <p:ph type="title" idx="4294967295"/>
          </p:nvPr>
        </p:nvSpPr>
        <p:spPr>
          <a:xfrm>
            <a:off x="457200" y="152400"/>
            <a:ext cx="8229600" cy="990600"/>
          </a:xfrm>
          <a:solidFill>
            <a:srgbClr val="FFFF00"/>
          </a:solidFill>
        </p:spPr>
        <p:txBody>
          <a:bodyPr/>
          <a:lstStyle/>
          <a:p>
            <a:r>
              <a:rPr lang="de-DE" sz="2000" b="1" smtClean="0">
                <a:solidFill>
                  <a:srgbClr val="FF0000"/>
                </a:solidFill>
              </a:rPr>
              <a:t>Cost function (vertically) for different types of wasted days and different protection strategies depending on cost-loss-ratio (horizontally)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5" name="Picture 6" descr="image006"/>
          <p:cNvPicPr>
            <a:picLocks noChangeAspect="1" noChangeArrowheads="1"/>
          </p:cNvPicPr>
          <p:nvPr/>
        </p:nvPicPr>
        <p:blipFill>
          <a:blip r:embed="rId3"/>
          <a:srcRect/>
          <a:stretch>
            <a:fillRect/>
          </a:stretch>
        </p:blipFill>
        <p:spPr bwMode="auto">
          <a:xfrm>
            <a:off x="0" y="533400"/>
            <a:ext cx="9239250" cy="5753100"/>
          </a:xfrm>
          <a:prstGeom prst="rect">
            <a:avLst/>
          </a:prstGeom>
          <a:noFill/>
          <a:ln w="9525">
            <a:noFill/>
            <a:miter lim="800000"/>
            <a:headEnd/>
            <a:tailEnd/>
          </a:ln>
        </p:spPr>
      </p:pic>
      <p:sp>
        <p:nvSpPr>
          <p:cNvPr id="47106" name="Rectangle 2"/>
          <p:cNvSpPr>
            <a:spLocks noGrp="1" noChangeArrowheads="1"/>
          </p:cNvSpPr>
          <p:nvPr>
            <p:ph type="title" idx="4294967295"/>
          </p:nvPr>
        </p:nvSpPr>
        <p:spPr>
          <a:xfrm>
            <a:off x="457200" y="152400"/>
            <a:ext cx="8229600" cy="990600"/>
          </a:xfrm>
          <a:solidFill>
            <a:srgbClr val="FFFF00"/>
          </a:solidFill>
        </p:spPr>
        <p:txBody>
          <a:bodyPr/>
          <a:lstStyle/>
          <a:p>
            <a:r>
              <a:rPr lang="de-DE" sz="2400" b="1" smtClean="0">
                <a:solidFill>
                  <a:srgbClr val="FF0000"/>
                </a:solidFill>
              </a:rPr>
              <a:t>Cost function (vertically) for different types of date/weekday combinations and different protection strategies depending on cost-loss-ratio (horizontally)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457200" y="228600"/>
            <a:ext cx="8305800" cy="990600"/>
          </a:xfrm>
          <a:solidFill>
            <a:srgbClr val="FFFF00"/>
          </a:solidFill>
        </p:spPr>
        <p:txBody>
          <a:bodyPr/>
          <a:lstStyle/>
          <a:p>
            <a:r>
              <a:rPr lang="de-DE" sz="2400" b="1" smtClean="0">
                <a:solidFill>
                  <a:srgbClr val="FF0000"/>
                </a:solidFill>
              </a:rPr>
              <a:t>Cost function with value 1 for as a function of different protection rules for different wasted days and date/weekday combination</a:t>
            </a:r>
          </a:p>
        </p:txBody>
      </p:sp>
      <p:graphicFrame>
        <p:nvGraphicFramePr>
          <p:cNvPr id="46151" name="Group 71"/>
          <p:cNvGraphicFramePr>
            <a:graphicFrameLocks noGrp="1"/>
          </p:cNvGraphicFramePr>
          <p:nvPr/>
        </p:nvGraphicFramePr>
        <p:xfrm>
          <a:off x="304800" y="1730375"/>
          <a:ext cx="8382000" cy="4754563"/>
        </p:xfrm>
        <a:graphic>
          <a:graphicData uri="http://schemas.openxmlformats.org/drawingml/2006/table">
            <a:tbl>
              <a:tblPr/>
              <a:tblGrid>
                <a:gridCol w="2032000"/>
                <a:gridCol w="3225800"/>
                <a:gridCol w="3124200"/>
              </a:tblGrid>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Bad luck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Critical CLR for strategy  </a:t>
                      </a:r>
                      <a:r>
                        <a:rPr kumimoji="0" lang="de-DE" sz="1800" b="1" i="0" u="none" strike="noStrike" cap="none" normalizeH="0" baseline="0" smtClean="0">
                          <a:ln>
                            <a:noFill/>
                          </a:ln>
                          <a:solidFill>
                            <a:srgbClr val="003399"/>
                          </a:solidFill>
                          <a:effectLst/>
                          <a:latin typeface="Arial" charset="0"/>
                          <a:cs typeface="Arial" charset="0"/>
                        </a:rPr>
                        <a:t>ever</a:t>
                      </a:r>
                      <a:r>
                        <a:rPr kumimoji="0" lang="de-DE" sz="1800" b="1" i="0" u="none" strike="noStrike" cap="none" normalizeH="0" baseline="0" smtClean="0">
                          <a:ln>
                            <a:noFill/>
                          </a:ln>
                          <a:solidFill>
                            <a:schemeClr val="tx1"/>
                          </a:solidFill>
                          <a:effectLst/>
                          <a:latin typeface="Arial" charset="0"/>
                          <a:cs typeface="Arial" charset="0"/>
                        </a:rPr>
                        <a:t> protection (values </a:t>
                      </a:r>
                      <a:r>
                        <a:rPr kumimoji="0" lang="de-DE" sz="1800" b="1" i="0" u="none" strike="noStrike" cap="none" normalizeH="0" baseline="0" smtClean="0">
                          <a:ln>
                            <a:noFill/>
                          </a:ln>
                          <a:solidFill>
                            <a:srgbClr val="003399"/>
                          </a:solidFill>
                          <a:effectLst/>
                          <a:latin typeface="Arial" charset="0"/>
                          <a:cs typeface="Arial" charset="0"/>
                        </a:rPr>
                        <a:t>below</a:t>
                      </a:r>
                      <a:r>
                        <a:rPr kumimoji="0" lang="de-DE" sz="1800" b="1" i="0" u="none" strike="noStrike" cap="none" normalizeH="0" baseline="0" smtClean="0">
                          <a:ln>
                            <a:noFill/>
                          </a:ln>
                          <a:solidFill>
                            <a:schemeClr val="tx1"/>
                          </a:solidFill>
                          <a:effectLst/>
                          <a:latin typeface="Arial" charset="0"/>
                          <a:cs typeface="Arial" charset="0"/>
                        </a:rPr>
                        <a:t> cause higher costs than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Critical CLR for strategy </a:t>
                      </a:r>
                      <a:r>
                        <a:rPr kumimoji="0" lang="de-DE" sz="1800" b="1" i="0" u="none" strike="noStrike" cap="none" normalizeH="0" baseline="0" smtClean="0">
                          <a:ln>
                            <a:noFill/>
                          </a:ln>
                          <a:solidFill>
                            <a:srgbClr val="FF0000"/>
                          </a:solidFill>
                          <a:effectLst/>
                          <a:latin typeface="Arial" charset="0"/>
                          <a:cs typeface="Arial" charset="0"/>
                        </a:rPr>
                        <a:t>never</a:t>
                      </a:r>
                      <a:r>
                        <a:rPr kumimoji="0" lang="de-DE" sz="1800" b="1" i="0" u="none" strike="noStrike" cap="none" normalizeH="0" baseline="0" smtClean="0">
                          <a:ln>
                            <a:noFill/>
                          </a:ln>
                          <a:solidFill>
                            <a:schemeClr val="tx1"/>
                          </a:solidFill>
                          <a:effectLst/>
                          <a:latin typeface="Arial" charset="0"/>
                          <a:cs typeface="Arial" charset="0"/>
                        </a:rPr>
                        <a:t> protection (values</a:t>
                      </a:r>
                      <a:r>
                        <a:rPr kumimoji="0" lang="de-DE" sz="1800" b="1" i="0" u="none" strike="noStrike" cap="none" normalizeH="0" baseline="0" smtClean="0">
                          <a:ln>
                            <a:noFill/>
                          </a:ln>
                          <a:solidFill>
                            <a:srgbClr val="FF0000"/>
                          </a:solidFill>
                          <a:effectLst/>
                          <a:latin typeface="Arial" charset="0"/>
                          <a:cs typeface="Arial" charset="0"/>
                        </a:rPr>
                        <a:t> above</a:t>
                      </a:r>
                      <a:r>
                        <a:rPr kumimoji="0" lang="de-DE" sz="1800" b="1" i="0" u="none" strike="noStrike" cap="none" normalizeH="0" baseline="0" smtClean="0">
                          <a:ln>
                            <a:noFill/>
                          </a:ln>
                          <a:solidFill>
                            <a:schemeClr val="tx1"/>
                          </a:solidFill>
                          <a:effectLst/>
                          <a:latin typeface="Arial" charset="0"/>
                          <a:cs typeface="Arial" charset="0"/>
                        </a:rPr>
                        <a:t> causes higher costs than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Maximum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0.01724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FR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0.00985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TU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0.00990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TU 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0.00841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6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FGC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0.01586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2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SGC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0.01086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92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TGC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0.00888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4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WD NGFT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0.01013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WD FR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FF0000"/>
                          </a:solidFill>
                          <a:effectLst/>
                          <a:latin typeface="Times New Roman" pitchFamily="18" charset="0"/>
                          <a:cs typeface="Times New Roman" pitchFamily="18" charset="0"/>
                        </a:rPr>
                        <a:t>0.01015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smtClean="0">
                          <a:ln>
                            <a:noFill/>
                          </a:ln>
                          <a:solidFill>
                            <a:srgbClr val="003399"/>
                          </a:solidFill>
                          <a:effectLst/>
                          <a:latin typeface="Times New Roman" pitchFamily="18" charset="0"/>
                          <a:cs typeface="Times New Roman" pitchFamily="18" charset="0"/>
                        </a:rPr>
                        <a:t>0.01013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457200" y="152400"/>
            <a:ext cx="8229600" cy="685800"/>
          </a:xfrm>
          <a:solidFill>
            <a:srgbClr val="FFFF00">
              <a:alpha val="50195"/>
            </a:srgbClr>
          </a:solidFill>
        </p:spPr>
        <p:txBody>
          <a:bodyPr/>
          <a:lstStyle/>
          <a:p>
            <a:r>
              <a:rPr lang="de-DE" sz="2400" smtClean="0">
                <a:solidFill>
                  <a:srgbClr val="FF0000"/>
                </a:solidFill>
              </a:rPr>
              <a:t>Evaluation for different periods: Example volcanic eruptions</a:t>
            </a:r>
          </a:p>
        </p:txBody>
      </p:sp>
      <p:pic>
        <p:nvPicPr>
          <p:cNvPr id="51202" name="Picture 80"/>
          <p:cNvPicPr>
            <a:picLocks noChangeAspect="1" noChangeArrowheads="1"/>
          </p:cNvPicPr>
          <p:nvPr/>
        </p:nvPicPr>
        <p:blipFill>
          <a:blip r:embed="rId3"/>
          <a:srcRect l="35001" t="23555" r="37500" b="45334"/>
          <a:stretch>
            <a:fillRect/>
          </a:stretch>
        </p:blipFill>
        <p:spPr bwMode="auto">
          <a:xfrm>
            <a:off x="304800" y="914400"/>
            <a:ext cx="8686800" cy="552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ctrTitle"/>
          </p:nvPr>
        </p:nvSpPr>
        <p:spPr>
          <a:xfrm>
            <a:off x="0" y="76200"/>
            <a:ext cx="5181600" cy="1447800"/>
          </a:xfrm>
          <a:solidFill>
            <a:srgbClr val="FFFF00">
              <a:alpha val="50195"/>
            </a:srgbClr>
          </a:solidFill>
        </p:spPr>
        <p:txBody>
          <a:bodyPr/>
          <a:lstStyle/>
          <a:p>
            <a:pPr algn="l" eaLnBrk="1" hangingPunct="1"/>
            <a:r>
              <a:rPr lang="de-DE" sz="2400" b="1" smtClean="0">
                <a:solidFill>
                  <a:srgbClr val="FF0000"/>
                </a:solidFill>
              </a:rPr>
              <a:t>Paraskavedekatriaphobia</a:t>
            </a:r>
            <a:br>
              <a:rPr lang="de-DE" sz="2400" b="1" smtClean="0">
                <a:solidFill>
                  <a:srgbClr val="FF0000"/>
                </a:solidFill>
              </a:rPr>
            </a:br>
            <a:r>
              <a:rPr lang="en-US" sz="2400" b="1" smtClean="0"/>
              <a:t>(Paraskevi-Ke-Deka-treis-phobia            </a:t>
            </a:r>
            <a:br>
              <a:rPr lang="en-US" sz="2400" b="1" smtClean="0"/>
            </a:br>
            <a:r>
              <a:rPr lang="en-US" sz="2400" b="1" smtClean="0"/>
              <a:t> Friday        - &amp; -     13          - fear)</a:t>
            </a:r>
            <a:r>
              <a:rPr lang="en-US" sz="3600" b="1" baseline="30000" smtClean="0"/>
              <a:t>*</a:t>
            </a:r>
            <a:r>
              <a:rPr lang="en-US" sz="4800" b="1" baseline="30000" smtClean="0"/>
              <a:t>)</a:t>
            </a:r>
            <a:r>
              <a:rPr lang="en-US" sz="3600" b="1" smtClean="0"/>
              <a:t> </a:t>
            </a:r>
            <a:r>
              <a:rPr lang="de-DE" sz="3200" smtClean="0"/>
              <a:t> </a:t>
            </a:r>
            <a:br>
              <a:rPr lang="de-DE" sz="3200" smtClean="0"/>
            </a:br>
            <a:endParaRPr lang="de-DE" sz="1600" b="1" i="1" smtClean="0">
              <a:solidFill>
                <a:srgbClr val="FF0000"/>
              </a:solidFill>
            </a:endParaRPr>
          </a:p>
        </p:txBody>
      </p:sp>
      <p:sp>
        <p:nvSpPr>
          <p:cNvPr id="17410" name="Rectangle 3"/>
          <p:cNvSpPr>
            <a:spLocks noChangeArrowheads="1"/>
          </p:cNvSpPr>
          <p:nvPr/>
        </p:nvSpPr>
        <p:spPr bwMode="auto">
          <a:xfrm>
            <a:off x="76200" y="1600200"/>
            <a:ext cx="8305800" cy="4876800"/>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pPr>
            <a:r>
              <a:rPr lang="de-DE" sz="2000" b="1">
                <a:solidFill>
                  <a:srgbClr val="FF0000"/>
                </a:solidFill>
              </a:rPr>
              <a:t>13</a:t>
            </a:r>
            <a:r>
              <a:rPr lang="de-DE" sz="2000" b="1"/>
              <a:t>:</a:t>
            </a:r>
          </a:p>
          <a:p>
            <a:pPr marL="742950" lvl="1" indent="-285750" eaLnBrk="0" hangingPunct="0">
              <a:lnSpc>
                <a:spcPct val="80000"/>
              </a:lnSpc>
              <a:spcBef>
                <a:spcPct val="20000"/>
              </a:spcBef>
              <a:buClr>
                <a:srgbClr val="FF0000"/>
              </a:buClr>
              <a:buFont typeface="Wingdings" pitchFamily="2" charset="2"/>
              <a:buChar char="v"/>
            </a:pPr>
            <a:r>
              <a:rPr lang="de-DE" b="1"/>
              <a:t>Dozen of the devil or of the baker </a:t>
            </a:r>
            <a:br>
              <a:rPr lang="de-DE" b="1"/>
            </a:br>
            <a:r>
              <a:rPr lang="de-DE" b="1"/>
              <a:t>(give 13 portions instead of 12 to avoid fraud surely)</a:t>
            </a:r>
          </a:p>
          <a:p>
            <a:pPr marL="742950" lvl="1" indent="-285750" eaLnBrk="0" hangingPunct="0">
              <a:lnSpc>
                <a:spcPct val="80000"/>
              </a:lnSpc>
              <a:spcBef>
                <a:spcPct val="20000"/>
              </a:spcBef>
              <a:buClr>
                <a:srgbClr val="FF0000"/>
              </a:buClr>
              <a:buFont typeface="Wingdings" pitchFamily="2" charset="2"/>
              <a:buChar char="v"/>
            </a:pPr>
            <a:r>
              <a:rPr lang="de-DE" b="1"/>
              <a:t>13</a:t>
            </a:r>
            <a:r>
              <a:rPr lang="de-DE" b="1" baseline="30000"/>
              <a:t>th</a:t>
            </a:r>
            <a:r>
              <a:rPr lang="de-DE" b="1"/>
              <a:t> Fairy in a fairytale</a:t>
            </a:r>
          </a:p>
          <a:p>
            <a:pPr marL="742950" lvl="1" indent="-285750" eaLnBrk="0" hangingPunct="0">
              <a:lnSpc>
                <a:spcPct val="80000"/>
              </a:lnSpc>
              <a:spcBef>
                <a:spcPct val="20000"/>
              </a:spcBef>
              <a:buClr>
                <a:srgbClr val="FF0000"/>
              </a:buClr>
              <a:buFont typeface="Wingdings" pitchFamily="2" charset="2"/>
              <a:buChar char="v"/>
            </a:pPr>
            <a:r>
              <a:rPr lang="de-DE" b="1"/>
              <a:t>Quatorzième‘s</a:t>
            </a:r>
          </a:p>
          <a:p>
            <a:pPr marL="742950" lvl="1" indent="-285750" eaLnBrk="0" hangingPunct="0">
              <a:lnSpc>
                <a:spcPct val="80000"/>
              </a:lnSpc>
              <a:spcBef>
                <a:spcPct val="20000"/>
              </a:spcBef>
              <a:buClr>
                <a:srgbClr val="FF0000"/>
              </a:buClr>
              <a:buFont typeface="Wingdings" pitchFamily="2" charset="2"/>
              <a:buChar char="v"/>
            </a:pPr>
            <a:r>
              <a:rPr lang="de-DE" b="1"/>
              <a:t>13 in Tarot – the death</a:t>
            </a:r>
          </a:p>
          <a:p>
            <a:pPr marL="742950" lvl="1" indent="-285750" eaLnBrk="0" hangingPunct="0">
              <a:lnSpc>
                <a:spcPct val="80000"/>
              </a:lnSpc>
              <a:spcBef>
                <a:spcPct val="20000"/>
              </a:spcBef>
              <a:buClr>
                <a:srgbClr val="FF0000"/>
              </a:buClr>
              <a:buFont typeface="Wingdings" pitchFamily="2" charset="2"/>
              <a:buChar char="v"/>
            </a:pPr>
            <a:r>
              <a:rPr lang="de-DE" b="1"/>
              <a:t>13 is 13 times on 1 $</a:t>
            </a:r>
          </a:p>
          <a:p>
            <a:pPr marL="742950" lvl="1" indent="-285750" eaLnBrk="0" hangingPunct="0">
              <a:lnSpc>
                <a:spcPct val="80000"/>
              </a:lnSpc>
              <a:spcBef>
                <a:spcPct val="20000"/>
              </a:spcBef>
              <a:buClr>
                <a:srgbClr val="FF0000"/>
              </a:buClr>
              <a:buFont typeface="Wingdings" pitchFamily="2" charset="2"/>
              <a:buChar char="v"/>
            </a:pPr>
            <a:r>
              <a:rPr lang="de-DE" b="1"/>
              <a:t>Calender calculation for years with 13 lunar months were more complicated than those with 12 months.</a:t>
            </a:r>
          </a:p>
          <a:p>
            <a:pPr marL="342900" indent="-342900" eaLnBrk="0" hangingPunct="0">
              <a:lnSpc>
                <a:spcPct val="80000"/>
              </a:lnSpc>
              <a:spcBef>
                <a:spcPct val="20000"/>
              </a:spcBef>
              <a:buFontTx/>
              <a:buChar char="•"/>
            </a:pPr>
            <a:r>
              <a:rPr lang="de-DE" sz="2000" b="1">
                <a:solidFill>
                  <a:srgbClr val="FF00FF"/>
                </a:solidFill>
              </a:rPr>
              <a:t>13</a:t>
            </a:r>
            <a:r>
              <a:rPr lang="de-DE" sz="2000" b="1" baseline="30000">
                <a:solidFill>
                  <a:srgbClr val="FF00FF"/>
                </a:solidFill>
              </a:rPr>
              <a:t>th</a:t>
            </a:r>
            <a:r>
              <a:rPr lang="de-DE" sz="2000" b="1"/>
              <a:t>    </a:t>
            </a:r>
          </a:p>
          <a:p>
            <a:pPr marL="742950" lvl="1" indent="-285750" eaLnBrk="0" hangingPunct="0">
              <a:lnSpc>
                <a:spcPct val="80000"/>
              </a:lnSpc>
              <a:spcBef>
                <a:spcPct val="20000"/>
              </a:spcBef>
              <a:buClr>
                <a:srgbClr val="FF00FF"/>
              </a:buClr>
              <a:buFont typeface="Wingdings" pitchFamily="2" charset="2"/>
              <a:buChar char="v"/>
            </a:pPr>
            <a:r>
              <a:rPr lang="de-DE" b="1"/>
              <a:t>Friday, 13</a:t>
            </a:r>
            <a:r>
              <a:rPr lang="de-DE" b="1" baseline="30000"/>
              <a:t>th</a:t>
            </a:r>
            <a:r>
              <a:rPr lang="de-DE" b="1"/>
              <a:t>: Began 1907 with popular novel „</a:t>
            </a:r>
            <a:r>
              <a:rPr lang="de-DE" b="1" i="1"/>
              <a:t>Friday, the Thirteenth“ by Th. W. Lawson – then in other novels and news</a:t>
            </a:r>
          </a:p>
          <a:p>
            <a:pPr marL="742950" lvl="1" indent="-285750" eaLnBrk="0" hangingPunct="0">
              <a:lnSpc>
                <a:spcPct val="80000"/>
              </a:lnSpc>
              <a:spcBef>
                <a:spcPct val="20000"/>
              </a:spcBef>
              <a:buClr>
                <a:srgbClr val="FF00FF"/>
              </a:buClr>
              <a:buFont typeface="Wingdings" pitchFamily="2" charset="2"/>
              <a:buChar char="v"/>
            </a:pPr>
            <a:r>
              <a:rPr lang="de-DE" b="1" i="1"/>
              <a:t>Then further in novels, newspapers …</a:t>
            </a:r>
          </a:p>
          <a:p>
            <a:pPr marL="742950" lvl="1" indent="-285750" eaLnBrk="0" hangingPunct="0">
              <a:lnSpc>
                <a:spcPct val="80000"/>
              </a:lnSpc>
              <a:spcBef>
                <a:spcPct val="20000"/>
              </a:spcBef>
              <a:buClr>
                <a:srgbClr val="FF00FF"/>
              </a:buClr>
              <a:buFont typeface="Wingdings" pitchFamily="2" charset="2"/>
              <a:buChar char="v"/>
            </a:pPr>
            <a:r>
              <a:rPr lang="de-DE" b="1"/>
              <a:t>Tuesday, 13</a:t>
            </a:r>
            <a:r>
              <a:rPr lang="de-DE" b="1" baseline="30000"/>
              <a:t>th</a:t>
            </a:r>
            <a:r>
              <a:rPr lang="de-DE" b="1"/>
              <a:t> in Greek and and Hispanic culture – fall of Constantinople (during 4</a:t>
            </a:r>
            <a:r>
              <a:rPr lang="de-DE" b="1" baseline="30000"/>
              <a:t>th</a:t>
            </a:r>
            <a:r>
              <a:rPr lang="de-DE" b="1"/>
              <a:t> crusade) 13</a:t>
            </a:r>
            <a:r>
              <a:rPr lang="de-DE" b="1" baseline="30000"/>
              <a:t>th</a:t>
            </a:r>
            <a:r>
              <a:rPr lang="de-DE" b="1"/>
              <a:t> of April 1204 and 29</a:t>
            </a:r>
            <a:r>
              <a:rPr lang="de-DE" b="1" baseline="30000"/>
              <a:t>th</a:t>
            </a:r>
            <a:r>
              <a:rPr lang="de-DE" b="1"/>
              <a:t> May 1453 -</a:t>
            </a:r>
            <a:r>
              <a:rPr lang="de-DE" b="1">
                <a:solidFill>
                  <a:srgbClr val="FF0000"/>
                </a:solidFill>
              </a:rPr>
              <a:t>Tritikadeketreisphobia</a:t>
            </a:r>
            <a:r>
              <a:rPr lang="de-DE" b="1"/>
              <a:t> </a:t>
            </a:r>
          </a:p>
          <a:p>
            <a:pPr marL="742950" lvl="1" indent="-285750" eaLnBrk="0" hangingPunct="0">
              <a:lnSpc>
                <a:spcPct val="80000"/>
              </a:lnSpc>
              <a:spcBef>
                <a:spcPct val="20000"/>
              </a:spcBef>
              <a:buClr>
                <a:srgbClr val="FF00FF"/>
              </a:buClr>
              <a:buFont typeface="Wingdings" pitchFamily="2" charset="2"/>
              <a:buChar char="v"/>
            </a:pPr>
            <a:r>
              <a:rPr lang="de-DE" b="1"/>
              <a:t>Tuesday 17</a:t>
            </a:r>
            <a:r>
              <a:rPr lang="de-DE" b="1" baseline="30000"/>
              <a:t>th</a:t>
            </a:r>
            <a:r>
              <a:rPr lang="de-DE" b="1"/>
              <a:t> in Italy, from shuffling the digits of the roman number XVII to VIXI (I have lived) -</a:t>
            </a:r>
            <a:r>
              <a:rPr lang="de-DE" b="1">
                <a:solidFill>
                  <a:srgbClr val="FF0000"/>
                </a:solidFill>
              </a:rPr>
              <a:t> Paraskevikedekaeptaphobia</a:t>
            </a:r>
            <a:r>
              <a:rPr lang="de-DE" b="1"/>
              <a:t> </a:t>
            </a:r>
            <a:endParaRPr lang="de-DE" b="1" i="1">
              <a:solidFill>
                <a:srgbClr val="003399"/>
              </a:solidFill>
            </a:endParaRPr>
          </a:p>
          <a:p>
            <a:pPr marL="742950" lvl="1" indent="-285750" eaLnBrk="0" hangingPunct="0">
              <a:lnSpc>
                <a:spcPct val="80000"/>
              </a:lnSpc>
              <a:spcBef>
                <a:spcPct val="20000"/>
              </a:spcBef>
              <a:buClr>
                <a:srgbClr val="FF00FF"/>
              </a:buClr>
              <a:buFont typeface="Wingdings" pitchFamily="2" charset="2"/>
              <a:buChar char="v"/>
            </a:pPr>
            <a:endParaRPr lang="de-DE" b="1"/>
          </a:p>
          <a:p>
            <a:pPr marL="742950" lvl="1" indent="-285750" eaLnBrk="0" hangingPunct="0">
              <a:lnSpc>
                <a:spcPct val="80000"/>
              </a:lnSpc>
              <a:spcBef>
                <a:spcPct val="20000"/>
              </a:spcBef>
              <a:buClr>
                <a:srgbClr val="FFFF00"/>
              </a:buClr>
              <a:buFont typeface="Wingdings" pitchFamily="2" charset="2"/>
              <a:buNone/>
            </a:pPr>
            <a:endParaRPr lang="de-DE"/>
          </a:p>
        </p:txBody>
      </p:sp>
      <p:sp>
        <p:nvSpPr>
          <p:cNvPr id="17411" name="Text Box 4"/>
          <p:cNvSpPr txBox="1">
            <a:spLocks noChangeArrowheads="1"/>
          </p:cNvSpPr>
          <p:nvPr/>
        </p:nvSpPr>
        <p:spPr bwMode="auto">
          <a:xfrm>
            <a:off x="6781800" y="106363"/>
            <a:ext cx="2122488" cy="579437"/>
          </a:xfrm>
          <a:prstGeom prst="rect">
            <a:avLst/>
          </a:prstGeom>
          <a:noFill/>
          <a:ln w="9525">
            <a:noFill/>
            <a:miter lim="800000"/>
            <a:headEnd/>
            <a:tailEnd/>
          </a:ln>
        </p:spPr>
        <p:txBody>
          <a:bodyPr wrap="none">
            <a:spAutoFit/>
          </a:bodyPr>
          <a:lstStyle/>
          <a:p>
            <a:r>
              <a:rPr lang="en-US" b="1">
                <a:solidFill>
                  <a:schemeClr val="tx2"/>
                </a:solidFill>
              </a:rPr>
              <a:t>*</a:t>
            </a:r>
            <a:r>
              <a:rPr lang="en-US" sz="3200" b="1">
                <a:solidFill>
                  <a:schemeClr val="tx2"/>
                </a:solidFill>
              </a:rPr>
              <a:t>)</a:t>
            </a:r>
            <a:r>
              <a:rPr lang="de-DE"/>
              <a:t>  Thanks to Flora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10">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10">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4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152400"/>
            <a:ext cx="8229600" cy="685800"/>
          </a:xfrm>
          <a:solidFill>
            <a:srgbClr val="FFFF00">
              <a:alpha val="50195"/>
            </a:srgbClr>
          </a:solidFill>
        </p:spPr>
        <p:txBody>
          <a:bodyPr/>
          <a:lstStyle/>
          <a:p>
            <a:r>
              <a:rPr lang="de-DE" sz="2400" smtClean="0">
                <a:solidFill>
                  <a:srgbClr val="FF0000"/>
                </a:solidFill>
              </a:rPr>
              <a:t>Evaluation for different periods: Example volcanic eruptions</a:t>
            </a:r>
          </a:p>
        </p:txBody>
      </p:sp>
      <p:pic>
        <p:nvPicPr>
          <p:cNvPr id="53250" name="Picture 4"/>
          <p:cNvPicPr>
            <a:picLocks noChangeAspect="1" noChangeArrowheads="1"/>
          </p:cNvPicPr>
          <p:nvPr/>
        </p:nvPicPr>
        <p:blipFill>
          <a:blip r:embed="rId3"/>
          <a:srcRect l="36996" t="53787" r="39500" b="9784"/>
          <a:stretch>
            <a:fillRect/>
          </a:stretch>
        </p:blipFill>
        <p:spPr bwMode="auto">
          <a:xfrm>
            <a:off x="1219200" y="838200"/>
            <a:ext cx="6858000" cy="598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76200"/>
            <a:ext cx="8229600" cy="838200"/>
          </a:xfrm>
          <a:solidFill>
            <a:srgbClr val="FFFF00">
              <a:alpha val="50195"/>
            </a:srgbClr>
          </a:solidFill>
        </p:spPr>
        <p:txBody>
          <a:bodyPr/>
          <a:lstStyle/>
          <a:p>
            <a:r>
              <a:rPr lang="de-DE" sz="2400" smtClean="0">
                <a:solidFill>
                  <a:srgbClr val="FF0000"/>
                </a:solidFill>
              </a:rPr>
              <a:t>Significance levels for occurences of cases during special types of periods</a:t>
            </a:r>
          </a:p>
        </p:txBody>
      </p:sp>
      <p:sp>
        <p:nvSpPr>
          <p:cNvPr id="55298" name="Line 4"/>
          <p:cNvSpPr>
            <a:spLocks noChangeShapeType="1"/>
          </p:cNvSpPr>
          <p:nvPr/>
        </p:nvSpPr>
        <p:spPr bwMode="auto">
          <a:xfrm>
            <a:off x="0" y="5119688"/>
            <a:ext cx="9144000" cy="0"/>
          </a:xfrm>
          <a:prstGeom prst="line">
            <a:avLst/>
          </a:prstGeom>
          <a:noFill/>
          <a:ln w="63500">
            <a:solidFill>
              <a:schemeClr val="tx1"/>
            </a:solidFill>
            <a:round/>
            <a:headEnd/>
            <a:tailEnd/>
          </a:ln>
        </p:spPr>
        <p:txBody>
          <a:bodyPr/>
          <a:lstStyle/>
          <a:p>
            <a:endParaRPr lang="de-DE"/>
          </a:p>
        </p:txBody>
      </p:sp>
      <p:sp>
        <p:nvSpPr>
          <p:cNvPr id="55299" name="Line 5"/>
          <p:cNvSpPr>
            <a:spLocks noChangeShapeType="1"/>
          </p:cNvSpPr>
          <p:nvPr/>
        </p:nvSpPr>
        <p:spPr bwMode="auto">
          <a:xfrm>
            <a:off x="0" y="1676400"/>
            <a:ext cx="9144000" cy="0"/>
          </a:xfrm>
          <a:prstGeom prst="line">
            <a:avLst/>
          </a:prstGeom>
          <a:noFill/>
          <a:ln w="63500">
            <a:solidFill>
              <a:schemeClr val="tx1"/>
            </a:solidFill>
            <a:round/>
            <a:headEnd/>
            <a:tailEnd/>
          </a:ln>
        </p:spPr>
        <p:txBody>
          <a:bodyPr/>
          <a:lstStyle/>
          <a:p>
            <a:endParaRPr lang="de-DE"/>
          </a:p>
        </p:txBody>
      </p:sp>
      <p:sp>
        <p:nvSpPr>
          <p:cNvPr id="55300" name="Line 6"/>
          <p:cNvSpPr>
            <a:spLocks noChangeShapeType="1"/>
          </p:cNvSpPr>
          <p:nvPr/>
        </p:nvSpPr>
        <p:spPr bwMode="auto">
          <a:xfrm>
            <a:off x="0" y="3670300"/>
            <a:ext cx="9144000" cy="0"/>
          </a:xfrm>
          <a:prstGeom prst="line">
            <a:avLst/>
          </a:prstGeom>
          <a:noFill/>
          <a:ln w="63500">
            <a:solidFill>
              <a:schemeClr val="tx1"/>
            </a:solidFill>
            <a:round/>
            <a:headEnd/>
            <a:tailEnd/>
          </a:ln>
        </p:spPr>
        <p:txBody>
          <a:bodyPr/>
          <a:lstStyle/>
          <a:p>
            <a:endParaRPr lang="de-DE"/>
          </a:p>
        </p:txBody>
      </p:sp>
      <p:pic>
        <p:nvPicPr>
          <p:cNvPr id="55301" name="Picture 7"/>
          <p:cNvPicPr>
            <a:picLocks noChangeAspect="1" noChangeArrowheads="1"/>
          </p:cNvPicPr>
          <p:nvPr/>
        </p:nvPicPr>
        <p:blipFill>
          <a:blip r:embed="rId2"/>
          <a:srcRect t="13333" r="43999" b="18222"/>
          <a:stretch>
            <a:fillRect/>
          </a:stretch>
        </p:blipFill>
        <p:spPr bwMode="auto">
          <a:xfrm>
            <a:off x="609600" y="990600"/>
            <a:ext cx="8534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457200"/>
            <a:ext cx="8229600" cy="838200"/>
          </a:xfrm>
          <a:solidFill>
            <a:srgbClr val="DDDDDD"/>
          </a:solidFill>
        </p:spPr>
        <p:txBody>
          <a:bodyPr/>
          <a:lstStyle/>
          <a:p>
            <a:r>
              <a:rPr lang="de-DE" sz="2400" b="1" smtClean="0"/>
              <a:t>Number of accidents during different moon ages:</a:t>
            </a:r>
            <a:br>
              <a:rPr lang="de-DE" sz="2400" b="1" smtClean="0"/>
            </a:br>
            <a:r>
              <a:rPr lang="de-DE" sz="2400" b="1" smtClean="0">
                <a:solidFill>
                  <a:schemeClr val="accent2"/>
                </a:solidFill>
              </a:rPr>
              <a:t>below average</a:t>
            </a:r>
            <a:r>
              <a:rPr lang="de-DE" sz="2400" b="1" smtClean="0"/>
              <a:t>, </a:t>
            </a:r>
            <a:r>
              <a:rPr lang="de-DE" sz="2400" b="1" smtClean="0">
                <a:solidFill>
                  <a:schemeClr val="folHlink"/>
                </a:solidFill>
              </a:rPr>
              <a:t>around average</a:t>
            </a:r>
            <a:r>
              <a:rPr lang="de-DE" sz="2400" b="1" smtClean="0"/>
              <a:t>, </a:t>
            </a:r>
            <a:r>
              <a:rPr lang="de-DE" sz="2400" b="1" smtClean="0">
                <a:solidFill>
                  <a:srgbClr val="FF0000"/>
                </a:solidFill>
              </a:rPr>
              <a:t>above average</a:t>
            </a:r>
          </a:p>
        </p:txBody>
      </p:sp>
      <p:sp>
        <p:nvSpPr>
          <p:cNvPr id="56322" name="Line 4"/>
          <p:cNvSpPr>
            <a:spLocks noChangeShapeType="1"/>
          </p:cNvSpPr>
          <p:nvPr/>
        </p:nvSpPr>
        <p:spPr bwMode="auto">
          <a:xfrm>
            <a:off x="0" y="5334000"/>
            <a:ext cx="719138" cy="0"/>
          </a:xfrm>
          <a:prstGeom prst="line">
            <a:avLst/>
          </a:prstGeom>
          <a:noFill/>
          <a:ln w="63500">
            <a:solidFill>
              <a:schemeClr val="tx1"/>
            </a:solidFill>
            <a:round/>
            <a:headEnd/>
            <a:tailEnd/>
          </a:ln>
        </p:spPr>
        <p:txBody>
          <a:bodyPr/>
          <a:lstStyle/>
          <a:p>
            <a:endParaRPr lang="de-DE"/>
          </a:p>
        </p:txBody>
      </p:sp>
      <p:sp>
        <p:nvSpPr>
          <p:cNvPr id="56323" name="Line 5"/>
          <p:cNvSpPr>
            <a:spLocks noChangeShapeType="1"/>
          </p:cNvSpPr>
          <p:nvPr/>
        </p:nvSpPr>
        <p:spPr bwMode="auto">
          <a:xfrm>
            <a:off x="0" y="2743200"/>
            <a:ext cx="719138" cy="0"/>
          </a:xfrm>
          <a:prstGeom prst="line">
            <a:avLst/>
          </a:prstGeom>
          <a:noFill/>
          <a:ln w="63500">
            <a:solidFill>
              <a:schemeClr val="tx1"/>
            </a:solidFill>
            <a:round/>
            <a:headEnd/>
            <a:tailEnd/>
          </a:ln>
        </p:spPr>
        <p:txBody>
          <a:bodyPr/>
          <a:lstStyle/>
          <a:p>
            <a:endParaRPr lang="de-DE"/>
          </a:p>
        </p:txBody>
      </p:sp>
      <p:sp>
        <p:nvSpPr>
          <p:cNvPr id="56324" name="Line 6"/>
          <p:cNvSpPr>
            <a:spLocks noChangeShapeType="1"/>
          </p:cNvSpPr>
          <p:nvPr/>
        </p:nvSpPr>
        <p:spPr bwMode="auto">
          <a:xfrm>
            <a:off x="0" y="4343400"/>
            <a:ext cx="719138" cy="0"/>
          </a:xfrm>
          <a:prstGeom prst="line">
            <a:avLst/>
          </a:prstGeom>
          <a:noFill/>
          <a:ln w="63500">
            <a:solidFill>
              <a:schemeClr val="tx1"/>
            </a:solidFill>
            <a:round/>
            <a:headEnd/>
            <a:tailEnd/>
          </a:ln>
        </p:spPr>
        <p:txBody>
          <a:bodyPr/>
          <a:lstStyle/>
          <a:p>
            <a:endParaRPr lang="de-DE"/>
          </a:p>
        </p:txBody>
      </p:sp>
      <p:pic>
        <p:nvPicPr>
          <p:cNvPr id="56325" name="Picture 7"/>
          <p:cNvPicPr>
            <a:picLocks noChangeAspect="1" noChangeArrowheads="1"/>
          </p:cNvPicPr>
          <p:nvPr/>
        </p:nvPicPr>
        <p:blipFill>
          <a:blip r:embed="rId2"/>
          <a:srcRect t="13353" r="42502" b="36908"/>
          <a:stretch>
            <a:fillRect/>
          </a:stretch>
        </p:blipFill>
        <p:spPr bwMode="auto">
          <a:xfrm>
            <a:off x="152400" y="1905000"/>
            <a:ext cx="8991600"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57200" y="76200"/>
            <a:ext cx="8229600" cy="1143000"/>
          </a:xfrm>
          <a:solidFill>
            <a:srgbClr val="FFFF00">
              <a:alpha val="50195"/>
            </a:srgbClr>
          </a:solidFill>
        </p:spPr>
        <p:txBody>
          <a:bodyPr/>
          <a:lstStyle/>
          <a:p>
            <a:r>
              <a:rPr lang="de-DE" smtClean="0">
                <a:solidFill>
                  <a:srgbClr val="FF0000"/>
                </a:solidFill>
              </a:rPr>
              <a:t>Summary and conclusions</a:t>
            </a:r>
          </a:p>
        </p:txBody>
      </p:sp>
      <p:sp>
        <p:nvSpPr>
          <p:cNvPr id="33795" name="Rectangle 3"/>
          <p:cNvSpPr>
            <a:spLocks noGrp="1" noChangeArrowheads="1"/>
          </p:cNvSpPr>
          <p:nvPr>
            <p:ph type="body" idx="1"/>
          </p:nvPr>
        </p:nvSpPr>
        <p:spPr>
          <a:xfrm>
            <a:off x="76200" y="1722438"/>
            <a:ext cx="5181600" cy="4525962"/>
          </a:xfrm>
        </p:spPr>
        <p:txBody>
          <a:bodyPr/>
          <a:lstStyle/>
          <a:p>
            <a:pPr marL="609600" indent="-609600">
              <a:lnSpc>
                <a:spcPct val="90000"/>
              </a:lnSpc>
              <a:buFontTx/>
              <a:buAutoNum type="arabicPeriod"/>
            </a:pPr>
            <a:r>
              <a:rPr lang="de-DE" sz="1400" b="1" smtClean="0"/>
              <a:t>A</a:t>
            </a:r>
            <a:r>
              <a:rPr lang="de-DE" sz="1800" b="1" smtClean="0"/>
              <a:t> </a:t>
            </a:r>
            <a:r>
              <a:rPr lang="de-DE" sz="1400" b="1" smtClean="0"/>
              <a:t>first attempt was made to prove the nonsense of some elements of superstition.</a:t>
            </a:r>
          </a:p>
          <a:p>
            <a:pPr marL="609600" indent="-609600">
              <a:lnSpc>
                <a:spcPct val="90000"/>
              </a:lnSpc>
              <a:buFontTx/>
              <a:buAutoNum type="arabicPeriod"/>
            </a:pPr>
            <a:r>
              <a:rPr lang="de-DE" sz="1400" b="1" smtClean="0"/>
              <a:t>This attempt seemed to be successful with some problematical results.</a:t>
            </a:r>
          </a:p>
          <a:p>
            <a:pPr marL="609600" indent="-609600">
              <a:lnSpc>
                <a:spcPct val="90000"/>
              </a:lnSpc>
              <a:buFontTx/>
              <a:buAutoNum type="arabicPeriod"/>
            </a:pPr>
            <a:r>
              <a:rPr lang="de-DE" sz="1400" b="1" smtClean="0"/>
              <a:t>Accidents seem to be related more to special periods like months and seasons with specific human activities than to special days.</a:t>
            </a:r>
          </a:p>
          <a:p>
            <a:pPr marL="609600" indent="-609600">
              <a:lnSpc>
                <a:spcPct val="90000"/>
              </a:lnSpc>
              <a:buFontTx/>
              <a:buAutoNum type="arabicPeriod"/>
            </a:pPr>
            <a:r>
              <a:rPr lang="de-DE" sz="1400" b="1" smtClean="0"/>
              <a:t>Statistics has to be refined in order to be more serious (Homogeneity of observation material, learning module - verifying module, comparison 1600-1615 with 2000-2015 because of same weekday/date constellations …).</a:t>
            </a:r>
          </a:p>
          <a:p>
            <a:pPr marL="609600" indent="-609600">
              <a:lnSpc>
                <a:spcPct val="90000"/>
              </a:lnSpc>
              <a:buFontTx/>
              <a:buAutoNum type="arabicPeriod"/>
            </a:pPr>
            <a:r>
              <a:rPr lang="de-DE" sz="1400" b="1" smtClean="0"/>
              <a:t>While believing in occurence of accidents at special days – keep in mind also the false alarms and missing events.</a:t>
            </a:r>
          </a:p>
          <a:p>
            <a:pPr marL="609600" indent="-609600">
              <a:lnSpc>
                <a:spcPct val="90000"/>
              </a:lnSpc>
              <a:buFontTx/>
              <a:buAutoNum type="arabicPeriod"/>
            </a:pPr>
            <a:r>
              <a:rPr lang="de-DE" sz="1400" b="1" smtClean="0">
                <a:solidFill>
                  <a:srgbClr val="FF0000"/>
                </a:solidFill>
              </a:rPr>
              <a:t>Point 5. will probably have no sense in popular belief. </a:t>
            </a:r>
            <a:r>
              <a:rPr lang="de-DE" sz="1400" b="1" i="1" smtClean="0">
                <a:solidFill>
                  <a:srgbClr val="FF0000"/>
                </a:solidFill>
              </a:rPr>
              <a:t>Paraskavedekatriaphobia and self-fulfilling</a:t>
            </a:r>
            <a:r>
              <a:rPr lang="de-DE" sz="2000" b="1" i="1" smtClean="0"/>
              <a:t> </a:t>
            </a:r>
            <a:r>
              <a:rPr lang="de-DE" sz="1400" b="1" i="1" smtClean="0">
                <a:solidFill>
                  <a:srgbClr val="FF0000"/>
                </a:solidFill>
              </a:rPr>
              <a:t>prophecies are </a:t>
            </a:r>
            <a:r>
              <a:rPr lang="de-DE" sz="1400" b="1" smtClean="0">
                <a:solidFill>
                  <a:srgbClr val="FF0000"/>
                </a:solidFill>
              </a:rPr>
              <a:t> mighty weapons.</a:t>
            </a:r>
          </a:p>
          <a:p>
            <a:pPr marL="609600" indent="-609600">
              <a:lnSpc>
                <a:spcPct val="90000"/>
              </a:lnSpc>
              <a:buFontTx/>
              <a:buAutoNum type="arabicPeriod"/>
            </a:pPr>
            <a:r>
              <a:rPr lang="de-DE" sz="1200" b="1" smtClean="0"/>
              <a:t>If there are any questions please contact: </a:t>
            </a:r>
            <a:br>
              <a:rPr lang="de-DE" sz="1200" b="1" smtClean="0"/>
            </a:br>
            <a:r>
              <a:rPr lang="de-DE" sz="1200" b="1" smtClean="0">
                <a:hlinkClick r:id="rId3"/>
              </a:rPr>
              <a:t>u2.damrath@t-online.de</a:t>
            </a:r>
            <a:r>
              <a:rPr lang="de-DE" sz="1800"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76200"/>
            <a:ext cx="8229600" cy="914400"/>
          </a:xfrm>
          <a:solidFill>
            <a:srgbClr val="FFFF00">
              <a:alpha val="50195"/>
            </a:srgbClr>
          </a:solidFill>
        </p:spPr>
        <p:txBody>
          <a:bodyPr/>
          <a:lstStyle/>
          <a:p>
            <a:pPr eaLnBrk="1" hangingPunct="1"/>
            <a:r>
              <a:rPr lang="de-DE" sz="2400" b="1" smtClean="0">
                <a:solidFill>
                  <a:srgbClr val="FF0000"/>
                </a:solidFill>
              </a:rPr>
              <a:t>The Myth – its origin and what happens in reality</a:t>
            </a:r>
          </a:p>
        </p:txBody>
      </p:sp>
      <p:pic>
        <p:nvPicPr>
          <p:cNvPr id="16386" name="Picture 588"/>
          <p:cNvPicPr>
            <a:picLocks noChangeAspect="1" noChangeArrowheads="1"/>
          </p:cNvPicPr>
          <p:nvPr/>
        </p:nvPicPr>
        <p:blipFill>
          <a:blip r:embed="rId3"/>
          <a:srcRect t="14984" r="67795" b="29547"/>
          <a:stretch>
            <a:fillRect/>
          </a:stretch>
        </p:blipFill>
        <p:spPr bwMode="auto">
          <a:xfrm>
            <a:off x="4876800" y="2590800"/>
            <a:ext cx="4267200" cy="4132263"/>
          </a:xfrm>
          <a:prstGeom prst="rect">
            <a:avLst/>
          </a:prstGeom>
          <a:noFill/>
          <a:ln w="9525">
            <a:noFill/>
            <a:miter lim="800000"/>
            <a:headEnd/>
            <a:tailEnd/>
          </a:ln>
        </p:spPr>
      </p:pic>
      <p:pic>
        <p:nvPicPr>
          <p:cNvPr id="19459" name="Picture 590" descr="Hinrichtung-Templer"/>
          <p:cNvPicPr>
            <a:picLocks noChangeAspect="1" noChangeArrowheads="1"/>
          </p:cNvPicPr>
          <p:nvPr/>
        </p:nvPicPr>
        <p:blipFill>
          <a:blip r:embed="rId4"/>
          <a:srcRect/>
          <a:stretch>
            <a:fillRect/>
          </a:stretch>
        </p:blipFill>
        <p:spPr bwMode="auto">
          <a:xfrm>
            <a:off x="304800" y="1066800"/>
            <a:ext cx="2438400" cy="2238375"/>
          </a:xfrm>
          <a:prstGeom prst="rect">
            <a:avLst/>
          </a:prstGeom>
          <a:noFill/>
          <a:ln w="9525">
            <a:noFill/>
            <a:miter lim="800000"/>
            <a:headEnd/>
            <a:tailEnd/>
          </a:ln>
        </p:spPr>
      </p:pic>
      <p:sp>
        <p:nvSpPr>
          <p:cNvPr id="19460" name="Text Box 591"/>
          <p:cNvSpPr txBox="1">
            <a:spLocks noChangeArrowheads="1"/>
          </p:cNvSpPr>
          <p:nvPr/>
        </p:nvSpPr>
        <p:spPr bwMode="auto">
          <a:xfrm>
            <a:off x="228600" y="3276600"/>
            <a:ext cx="3765550" cy="396875"/>
          </a:xfrm>
          <a:prstGeom prst="rect">
            <a:avLst/>
          </a:prstGeom>
          <a:noFill/>
          <a:ln w="9525">
            <a:noFill/>
            <a:miter lim="800000"/>
            <a:headEnd/>
            <a:tailEnd/>
          </a:ln>
        </p:spPr>
        <p:txBody>
          <a:bodyPr wrap="none">
            <a:spAutoFit/>
          </a:bodyPr>
          <a:lstStyle/>
          <a:p>
            <a:r>
              <a:rPr lang="de-DE" sz="1000"/>
              <a:t>http://www.templerlexikon.uni-hamburg.de, </a:t>
            </a:r>
          </a:p>
          <a:p>
            <a:r>
              <a:rPr lang="de-DE" sz="1000"/>
              <a:t>PD-alt-100, https://de.wikipedia.org/w/index.php?curid=2654658</a:t>
            </a:r>
          </a:p>
        </p:txBody>
      </p:sp>
      <p:pic>
        <p:nvPicPr>
          <p:cNvPr id="19461" name="Picture 593" descr="800px-Charlotte_Corday"/>
          <p:cNvPicPr>
            <a:picLocks noChangeAspect="1" noChangeArrowheads="1"/>
          </p:cNvPicPr>
          <p:nvPr/>
        </p:nvPicPr>
        <p:blipFill>
          <a:blip r:embed="rId5"/>
          <a:srcRect/>
          <a:stretch>
            <a:fillRect/>
          </a:stretch>
        </p:blipFill>
        <p:spPr bwMode="auto">
          <a:xfrm>
            <a:off x="304800" y="3733800"/>
            <a:ext cx="1584325" cy="2133600"/>
          </a:xfrm>
          <a:prstGeom prst="rect">
            <a:avLst/>
          </a:prstGeom>
          <a:noFill/>
          <a:ln w="9525">
            <a:noFill/>
            <a:miter lim="800000"/>
            <a:headEnd/>
            <a:tailEnd/>
          </a:ln>
        </p:spPr>
      </p:pic>
      <p:pic>
        <p:nvPicPr>
          <p:cNvPr id="19462" name="Picture 595" descr="1024px-Collision_of_Costa_Concordia_27"/>
          <p:cNvPicPr>
            <a:picLocks noChangeAspect="1" noChangeArrowheads="1"/>
          </p:cNvPicPr>
          <p:nvPr/>
        </p:nvPicPr>
        <p:blipFill>
          <a:blip r:embed="rId6"/>
          <a:srcRect/>
          <a:stretch>
            <a:fillRect/>
          </a:stretch>
        </p:blipFill>
        <p:spPr bwMode="auto">
          <a:xfrm>
            <a:off x="2514600" y="3657600"/>
            <a:ext cx="1946275" cy="1290638"/>
          </a:xfrm>
          <a:prstGeom prst="rect">
            <a:avLst/>
          </a:prstGeom>
          <a:noFill/>
          <a:ln w="9525">
            <a:noFill/>
            <a:miter lim="800000"/>
            <a:headEnd/>
            <a:tailEnd/>
          </a:ln>
        </p:spPr>
      </p:pic>
      <p:sp>
        <p:nvSpPr>
          <p:cNvPr id="19463" name="Text Box 596"/>
          <p:cNvSpPr txBox="1">
            <a:spLocks noChangeArrowheads="1"/>
          </p:cNvSpPr>
          <p:nvPr/>
        </p:nvSpPr>
        <p:spPr bwMode="auto">
          <a:xfrm>
            <a:off x="2362200" y="5394325"/>
            <a:ext cx="2628900" cy="701675"/>
          </a:xfrm>
          <a:prstGeom prst="rect">
            <a:avLst/>
          </a:prstGeom>
          <a:noFill/>
          <a:ln w="9525">
            <a:noFill/>
            <a:miter lim="800000"/>
            <a:headEnd/>
            <a:tailEnd/>
          </a:ln>
        </p:spPr>
        <p:txBody>
          <a:bodyPr wrap="none">
            <a:spAutoFit/>
          </a:bodyPr>
          <a:lstStyle/>
          <a:p>
            <a:r>
              <a:rPr lang="en-US" sz="1000"/>
              <a:t>Von Rvongher / Wikimedia Commons – </a:t>
            </a:r>
          </a:p>
          <a:p>
            <a:r>
              <a:rPr lang="en-US" sz="1000"/>
              <a:t>Eigenes Werk, CC BY-SA 3.0, </a:t>
            </a:r>
          </a:p>
          <a:p>
            <a:r>
              <a:rPr lang="en-US" sz="1000">
                <a:hlinkClick r:id="rId7"/>
              </a:rPr>
              <a:t>https://commons.wikimedia.org/w/index.php</a:t>
            </a:r>
            <a:endParaRPr lang="en-US" sz="1000"/>
          </a:p>
          <a:p>
            <a:r>
              <a:rPr lang="en-US" sz="1000"/>
              <a:t>?curid=18045701</a:t>
            </a:r>
            <a:endParaRPr lang="de-DE" sz="1000"/>
          </a:p>
        </p:txBody>
      </p:sp>
      <p:sp>
        <p:nvSpPr>
          <p:cNvPr id="19464" name="Text Box 597"/>
          <p:cNvSpPr txBox="1">
            <a:spLocks noChangeArrowheads="1"/>
          </p:cNvSpPr>
          <p:nvPr/>
        </p:nvSpPr>
        <p:spPr bwMode="auto">
          <a:xfrm>
            <a:off x="2895600" y="1143000"/>
            <a:ext cx="2889250" cy="1190625"/>
          </a:xfrm>
          <a:prstGeom prst="rect">
            <a:avLst/>
          </a:prstGeom>
          <a:noFill/>
          <a:ln w="9525">
            <a:noFill/>
            <a:miter lim="800000"/>
            <a:headEnd/>
            <a:tailEnd/>
          </a:ln>
        </p:spPr>
        <p:txBody>
          <a:bodyPr wrap="none">
            <a:spAutoFit/>
          </a:bodyPr>
          <a:lstStyle/>
          <a:p>
            <a:r>
              <a:rPr lang="de-DE"/>
              <a:t>Pyre for Jacques de Molay</a:t>
            </a:r>
          </a:p>
          <a:p>
            <a:r>
              <a:rPr lang="de-DE"/>
              <a:t>Templar Grand Master</a:t>
            </a:r>
          </a:p>
          <a:p>
            <a:r>
              <a:rPr lang="de-DE"/>
              <a:t>caused by an decret </a:t>
            </a:r>
          </a:p>
          <a:p>
            <a:r>
              <a:rPr lang="de-DE"/>
              <a:t>from Friday 13.10.1307</a:t>
            </a:r>
          </a:p>
        </p:txBody>
      </p:sp>
      <p:sp>
        <p:nvSpPr>
          <p:cNvPr id="19465" name="Text Box 598"/>
          <p:cNvSpPr txBox="1">
            <a:spLocks noChangeArrowheads="1"/>
          </p:cNvSpPr>
          <p:nvPr/>
        </p:nvSpPr>
        <p:spPr bwMode="auto">
          <a:xfrm>
            <a:off x="2362200" y="4876800"/>
            <a:ext cx="1898650" cy="641350"/>
          </a:xfrm>
          <a:prstGeom prst="rect">
            <a:avLst/>
          </a:prstGeom>
          <a:noFill/>
          <a:ln w="9525">
            <a:noFill/>
            <a:miter lim="800000"/>
            <a:headEnd/>
            <a:tailEnd/>
          </a:ln>
        </p:spPr>
        <p:txBody>
          <a:bodyPr wrap="none">
            <a:spAutoFit/>
          </a:bodyPr>
          <a:lstStyle/>
          <a:p>
            <a:r>
              <a:rPr lang="de-DE"/>
              <a:t>Friday 13.1.2012</a:t>
            </a:r>
          </a:p>
          <a:p>
            <a:r>
              <a:rPr lang="de-DE"/>
              <a:t>Costa Concordia</a:t>
            </a:r>
          </a:p>
        </p:txBody>
      </p:sp>
      <p:sp>
        <p:nvSpPr>
          <p:cNvPr id="19466" name="Text Box 599"/>
          <p:cNvSpPr txBox="1">
            <a:spLocks noChangeArrowheads="1"/>
          </p:cNvSpPr>
          <p:nvPr/>
        </p:nvSpPr>
        <p:spPr bwMode="auto">
          <a:xfrm>
            <a:off x="304800" y="5957888"/>
            <a:ext cx="3333750" cy="641350"/>
          </a:xfrm>
          <a:prstGeom prst="rect">
            <a:avLst/>
          </a:prstGeom>
          <a:noFill/>
          <a:ln w="9525">
            <a:noFill/>
            <a:miter lim="800000"/>
            <a:headEnd/>
            <a:tailEnd/>
          </a:ln>
        </p:spPr>
        <p:txBody>
          <a:bodyPr wrap="none">
            <a:spAutoFit/>
          </a:bodyPr>
          <a:lstStyle/>
          <a:p>
            <a:r>
              <a:rPr lang="de-DE"/>
              <a:t>13.7.1793 (Sat.: But nearby)</a:t>
            </a:r>
          </a:p>
          <a:p>
            <a:r>
              <a:rPr lang="de-DE"/>
              <a:t>J.P. Marat killed by Ch. Corday</a:t>
            </a:r>
          </a:p>
        </p:txBody>
      </p:sp>
      <p:pic>
        <p:nvPicPr>
          <p:cNvPr id="10841" name="Picture 601" descr="1024px-Prager_Fenstersturz_Wahrhafftige_Zeitung_aus_Prag"/>
          <p:cNvPicPr>
            <a:picLocks noChangeAspect="1" noChangeArrowheads="1"/>
          </p:cNvPicPr>
          <p:nvPr/>
        </p:nvPicPr>
        <p:blipFill>
          <a:blip r:embed="rId8"/>
          <a:srcRect/>
          <a:stretch>
            <a:fillRect/>
          </a:stretch>
        </p:blipFill>
        <p:spPr bwMode="auto">
          <a:xfrm>
            <a:off x="4953000" y="3733800"/>
            <a:ext cx="3124200" cy="2132013"/>
          </a:xfrm>
          <a:prstGeom prst="rect">
            <a:avLst/>
          </a:prstGeom>
          <a:noFill/>
          <a:ln w="9525">
            <a:noFill/>
            <a:miter lim="800000"/>
            <a:headEnd/>
            <a:tailEnd/>
          </a:ln>
        </p:spPr>
      </p:pic>
      <p:sp>
        <p:nvSpPr>
          <p:cNvPr id="19468" name="Text Box 602"/>
          <p:cNvSpPr txBox="1">
            <a:spLocks noChangeArrowheads="1"/>
          </p:cNvSpPr>
          <p:nvPr/>
        </p:nvSpPr>
        <p:spPr bwMode="auto">
          <a:xfrm>
            <a:off x="3232150" y="2681288"/>
            <a:ext cx="577850" cy="366712"/>
          </a:xfrm>
          <a:prstGeom prst="rect">
            <a:avLst/>
          </a:prstGeom>
          <a:solidFill>
            <a:srgbClr val="FF0000">
              <a:alpha val="98822"/>
            </a:srgbClr>
          </a:solidFill>
          <a:ln w="9525">
            <a:noFill/>
            <a:miter lim="800000"/>
            <a:headEnd/>
            <a:tailEnd/>
          </a:ln>
        </p:spPr>
        <p:txBody>
          <a:bodyPr wrap="none">
            <a:spAutoFit/>
          </a:bodyPr>
          <a:lstStyle/>
          <a:p>
            <a:r>
              <a:rPr lang="de-DE">
                <a:solidFill>
                  <a:srgbClr val="FFFF00"/>
                </a:solidFill>
              </a:rPr>
              <a:t>Hits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1+#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841"/>
                                        </p:tgtEl>
                                        <p:attrNameLst>
                                          <p:attrName>style.visibility</p:attrName>
                                        </p:attrNameLst>
                                      </p:cBhvr>
                                      <p:to>
                                        <p:strVal val="visible"/>
                                      </p:to>
                                    </p:set>
                                    <p:anim calcmode="lin" valueType="num">
                                      <p:cBhvr additive="base">
                                        <p:cTn id="13" dur="500" fill="hold"/>
                                        <p:tgtEl>
                                          <p:spTgt spid="10841"/>
                                        </p:tgtEl>
                                        <p:attrNameLst>
                                          <p:attrName>ppt_x</p:attrName>
                                        </p:attrNameLst>
                                      </p:cBhvr>
                                      <p:tavLst>
                                        <p:tav tm="0">
                                          <p:val>
                                            <p:strVal val="#ppt_x"/>
                                          </p:val>
                                        </p:tav>
                                        <p:tav tm="100000">
                                          <p:val>
                                            <p:strVal val="#ppt_x"/>
                                          </p:val>
                                        </p:tav>
                                      </p:tavLst>
                                    </p:anim>
                                    <p:anim calcmode="lin" valueType="num">
                                      <p:cBhvr additive="base">
                                        <p:cTn id="14" dur="500" fill="hold"/>
                                        <p:tgtEl>
                                          <p:spTgt spid="10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rgbClr val="FFFF00">
              <a:alpha val="50195"/>
            </a:srgbClr>
          </a:solidFill>
        </p:spPr>
        <p:txBody>
          <a:bodyPr/>
          <a:lstStyle/>
          <a:p>
            <a:r>
              <a:rPr lang="de-DE" smtClean="0">
                <a:solidFill>
                  <a:srgbClr val="FF0000"/>
                </a:solidFill>
              </a:rPr>
              <a:t>Statistical evaluation</a:t>
            </a:r>
          </a:p>
        </p:txBody>
      </p:sp>
      <p:sp>
        <p:nvSpPr>
          <p:cNvPr id="20482" name="Rectangle 3"/>
          <p:cNvSpPr>
            <a:spLocks noGrp="1" noChangeArrowheads="1"/>
          </p:cNvSpPr>
          <p:nvPr>
            <p:ph type="body" idx="1"/>
          </p:nvPr>
        </p:nvSpPr>
        <p:spPr>
          <a:xfrm>
            <a:off x="457200" y="1600200"/>
            <a:ext cx="8229600" cy="4876800"/>
          </a:xfrm>
        </p:spPr>
        <p:txBody>
          <a:bodyPr/>
          <a:lstStyle/>
          <a:p>
            <a:pPr>
              <a:lnSpc>
                <a:spcPct val="80000"/>
              </a:lnSpc>
            </a:pPr>
            <a:r>
              <a:rPr lang="de-DE" sz="2000" smtClean="0"/>
              <a:t>Basic questions:</a:t>
            </a:r>
          </a:p>
          <a:p>
            <a:pPr lvl="1">
              <a:lnSpc>
                <a:spcPct val="80000"/>
              </a:lnSpc>
              <a:buClr>
                <a:srgbClr val="FF0000"/>
              </a:buClr>
              <a:buFont typeface="Wingdings" pitchFamily="2" charset="2"/>
              <a:buChar char="v"/>
            </a:pPr>
            <a:r>
              <a:rPr lang="de-DE" sz="1800" smtClean="0"/>
              <a:t>Do accidents occur generally on days with bad luck or</a:t>
            </a:r>
          </a:p>
          <a:p>
            <a:pPr lvl="1">
              <a:lnSpc>
                <a:spcPct val="80000"/>
              </a:lnSpc>
              <a:buClr>
                <a:srgbClr val="FF0000"/>
              </a:buClr>
              <a:buFont typeface="Wingdings" pitchFamily="2" charset="2"/>
              <a:buChar char="v"/>
            </a:pPr>
            <a:r>
              <a:rPr lang="de-DE" sz="1800" smtClean="0"/>
              <a:t>if accidents occur, are days of bad luck preferred?</a:t>
            </a:r>
          </a:p>
          <a:p>
            <a:pPr lvl="1">
              <a:lnSpc>
                <a:spcPct val="80000"/>
              </a:lnSpc>
              <a:buClr>
                <a:srgbClr val="FF0000"/>
              </a:buClr>
              <a:buFont typeface="Wingdings" pitchFamily="2" charset="2"/>
              <a:buChar char="v"/>
            </a:pPr>
            <a:r>
              <a:rPr lang="de-DE" sz="1800" smtClean="0"/>
              <a:t>Popular belief gives no clear answer.</a:t>
            </a:r>
          </a:p>
          <a:p>
            <a:pPr>
              <a:lnSpc>
                <a:spcPct val="80000"/>
              </a:lnSpc>
            </a:pPr>
            <a:r>
              <a:rPr lang="de-DE" sz="2000" smtClean="0"/>
              <a:t>Data base: Selection of accidents/events following lists from Wikipedia</a:t>
            </a:r>
          </a:p>
          <a:p>
            <a:pPr>
              <a:lnSpc>
                <a:spcPct val="80000"/>
              </a:lnSpc>
            </a:pPr>
            <a:r>
              <a:rPr lang="de-DE" sz="2000" smtClean="0"/>
              <a:t>Investigation of accidents at special dates/weekdays of well known bad luck (I,GR,D{EU}) with frequency of accidents at other date/weekday constellation (birth dates of the grandchildren) – Test of frequencies of occurences of events at one day using Gaussian and Bernoulli formulas as well as traditional verification techniques for contingency tables (hits, false alarms, missing events)</a:t>
            </a:r>
          </a:p>
          <a:p>
            <a:pPr>
              <a:lnSpc>
                <a:spcPct val="80000"/>
              </a:lnSpc>
            </a:pPr>
            <a:r>
              <a:rPr lang="de-DE" sz="2000" smtClean="0"/>
              <a:t>Investigation of accidents at special days in the year („wasted days“, dies atri: may have their origin for example by defeats of Roman army in historical battles near river Allia and other events at the day after the 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8"/>
          <p:cNvPicPr>
            <a:picLocks noChangeArrowheads="1"/>
          </p:cNvPicPr>
          <p:nvPr>
            <p:ph sz="half" idx="2"/>
          </p:nvPr>
        </p:nvPicPr>
        <p:blipFill>
          <a:blip r:embed="rId3"/>
          <a:srcRect l="42572" t="22716" r="45302" b="6601"/>
          <a:stretch>
            <a:fillRect/>
          </a:stretch>
        </p:blipFill>
        <p:spPr>
          <a:xfrm>
            <a:off x="4419600" y="1066800"/>
            <a:ext cx="3733800" cy="5638800"/>
          </a:xfrm>
        </p:spPr>
      </p:pic>
      <p:pic>
        <p:nvPicPr>
          <p:cNvPr id="22530" name="Picture 9"/>
          <p:cNvPicPr>
            <a:picLocks noChangeArrowheads="1"/>
          </p:cNvPicPr>
          <p:nvPr>
            <p:ph sz="half" idx="1"/>
          </p:nvPr>
        </p:nvPicPr>
        <p:blipFill>
          <a:blip r:embed="rId4"/>
          <a:srcRect l="42714" t="21877" r="44841" b="4492"/>
          <a:stretch>
            <a:fillRect/>
          </a:stretch>
        </p:blipFill>
        <p:spPr>
          <a:xfrm>
            <a:off x="533400" y="1066800"/>
            <a:ext cx="3598863" cy="5757863"/>
          </a:xfrm>
        </p:spPr>
      </p:pic>
      <p:sp>
        <p:nvSpPr>
          <p:cNvPr id="22531" name="Text Box 10"/>
          <p:cNvSpPr txBox="1">
            <a:spLocks noChangeArrowheads="1"/>
          </p:cNvSpPr>
          <p:nvPr/>
        </p:nvSpPr>
        <p:spPr bwMode="auto">
          <a:xfrm>
            <a:off x="4343400" y="762000"/>
            <a:ext cx="4022725" cy="730250"/>
          </a:xfrm>
          <a:prstGeom prst="rect">
            <a:avLst/>
          </a:prstGeom>
          <a:solidFill>
            <a:schemeClr val="bg1"/>
          </a:solidFill>
          <a:ln w="9525">
            <a:noFill/>
            <a:miter lim="800000"/>
            <a:headEnd/>
            <a:tailEnd/>
          </a:ln>
        </p:spPr>
        <p:txBody>
          <a:bodyPr>
            <a:spAutoFit/>
          </a:bodyPr>
          <a:lstStyle/>
          <a:p>
            <a:r>
              <a:rPr lang="de-DE" sz="1400" b="1"/>
              <a:t>Source for dies atri:</a:t>
            </a:r>
            <a:r>
              <a:rPr lang="de-DE" sz="1400"/>
              <a:t/>
            </a:r>
            <a:br>
              <a:rPr lang="de-DE" sz="1400"/>
            </a:br>
            <a:r>
              <a:rPr lang="de-DE" sz="1400" b="1"/>
              <a:t>Kuhn, A., Schartz, W.: Norddeutsche Sagen, </a:t>
            </a:r>
          </a:p>
          <a:p>
            <a:r>
              <a:rPr lang="de-DE" sz="1400" b="1"/>
              <a:t>Märchen und Gebräuche, Stendal 1848</a:t>
            </a:r>
          </a:p>
        </p:txBody>
      </p:sp>
      <p:sp>
        <p:nvSpPr>
          <p:cNvPr id="22532" name="Text Box 12"/>
          <p:cNvSpPr txBox="1">
            <a:spLocks noChangeArrowheads="1"/>
          </p:cNvSpPr>
          <p:nvPr/>
        </p:nvSpPr>
        <p:spPr bwMode="auto">
          <a:xfrm>
            <a:off x="457200" y="990600"/>
            <a:ext cx="3886200" cy="517525"/>
          </a:xfrm>
          <a:prstGeom prst="rect">
            <a:avLst/>
          </a:prstGeom>
          <a:solidFill>
            <a:schemeClr val="bg1"/>
          </a:solidFill>
          <a:ln w="9525">
            <a:noFill/>
            <a:miter lim="800000"/>
            <a:headEnd/>
            <a:tailEnd/>
          </a:ln>
        </p:spPr>
        <p:txBody>
          <a:bodyPr>
            <a:spAutoFit/>
          </a:bodyPr>
          <a:lstStyle/>
          <a:p>
            <a:r>
              <a:rPr lang="de-DE" sz="1400" b="1"/>
              <a:t>Source for dies atri:</a:t>
            </a:r>
            <a:r>
              <a:rPr lang="de-DE" sz="1400"/>
              <a:t/>
            </a:r>
            <a:br>
              <a:rPr lang="de-DE" sz="1400"/>
            </a:br>
            <a:r>
              <a:rPr lang="de-DE" sz="1400" b="1"/>
              <a:t>Farmers rules and esoteric</a:t>
            </a:r>
          </a:p>
        </p:txBody>
      </p:sp>
      <p:sp>
        <p:nvSpPr>
          <p:cNvPr id="22533" name="Text Box 6"/>
          <p:cNvSpPr txBox="1">
            <a:spLocks noChangeArrowheads="1"/>
          </p:cNvSpPr>
          <p:nvPr/>
        </p:nvSpPr>
        <p:spPr bwMode="auto">
          <a:xfrm>
            <a:off x="4419600" y="107950"/>
            <a:ext cx="2927350" cy="641350"/>
          </a:xfrm>
          <a:prstGeom prst="rect">
            <a:avLst/>
          </a:prstGeom>
          <a:noFill/>
          <a:ln w="9525">
            <a:noFill/>
            <a:miter lim="800000"/>
            <a:headEnd/>
            <a:tailEnd/>
          </a:ln>
        </p:spPr>
        <p:txBody>
          <a:bodyPr wrap="none">
            <a:spAutoFit/>
          </a:bodyPr>
          <a:lstStyle/>
          <a:p>
            <a:r>
              <a:rPr lang="de-DE" b="1"/>
              <a:t>40 cases</a:t>
            </a:r>
          </a:p>
          <a:p>
            <a:r>
              <a:rPr lang="de-DE" b="1"/>
              <a:t>Wi: 11 Sp: 13 Su: 9 Au: 7 </a:t>
            </a:r>
          </a:p>
        </p:txBody>
      </p:sp>
      <p:sp>
        <p:nvSpPr>
          <p:cNvPr id="22534" name="Text Box 6"/>
          <p:cNvSpPr txBox="1">
            <a:spLocks noChangeArrowheads="1"/>
          </p:cNvSpPr>
          <p:nvPr/>
        </p:nvSpPr>
        <p:spPr bwMode="auto">
          <a:xfrm>
            <a:off x="457200" y="107950"/>
            <a:ext cx="3276600" cy="641350"/>
          </a:xfrm>
          <a:prstGeom prst="rect">
            <a:avLst/>
          </a:prstGeom>
          <a:noFill/>
          <a:ln w="9525">
            <a:noFill/>
            <a:miter lim="800000"/>
            <a:headEnd/>
            <a:tailEnd/>
          </a:ln>
        </p:spPr>
        <p:txBody>
          <a:bodyPr>
            <a:spAutoFit/>
          </a:bodyPr>
          <a:lstStyle/>
          <a:p>
            <a:r>
              <a:rPr lang="de-DE" b="1"/>
              <a:t>39 cases                   </a:t>
            </a:r>
          </a:p>
          <a:p>
            <a:r>
              <a:rPr lang="de-DE" b="1"/>
              <a:t>Wi: 8 Sp: 9 Su: 10 Aut: 12</a:t>
            </a:r>
          </a:p>
        </p:txBody>
      </p:sp>
      <p:sp>
        <p:nvSpPr>
          <p:cNvPr id="22535" name="Text Box 6"/>
          <p:cNvSpPr txBox="1">
            <a:spLocks noChangeArrowheads="1"/>
          </p:cNvSpPr>
          <p:nvPr/>
        </p:nvSpPr>
        <p:spPr bwMode="auto">
          <a:xfrm>
            <a:off x="7004050" y="623888"/>
            <a:ext cx="1987550" cy="366712"/>
          </a:xfrm>
          <a:prstGeom prst="rect">
            <a:avLst/>
          </a:prstGeom>
          <a:solidFill>
            <a:srgbClr val="FFFF00">
              <a:alpha val="50195"/>
            </a:srgbClr>
          </a:solidFill>
          <a:ln w="9525">
            <a:noFill/>
            <a:miter lim="800000"/>
            <a:headEnd/>
            <a:tailEnd/>
          </a:ln>
        </p:spPr>
        <p:txBody>
          <a:bodyPr wrap="none">
            <a:spAutoFit/>
          </a:bodyPr>
          <a:lstStyle/>
          <a:p>
            <a:r>
              <a:rPr lang="de-DE" b="1">
                <a:solidFill>
                  <a:srgbClr val="FF0000"/>
                </a:solidFill>
              </a:rPr>
              <a:t>9 common dates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0" descr="Silberhausen_Wikipedia"/>
          <p:cNvPicPr>
            <a:picLocks noChangeAspect="1" noChangeArrowheads="1"/>
          </p:cNvPicPr>
          <p:nvPr/>
        </p:nvPicPr>
        <p:blipFill>
          <a:blip r:embed="rId3"/>
          <a:srcRect/>
          <a:stretch>
            <a:fillRect/>
          </a:stretch>
        </p:blipFill>
        <p:spPr bwMode="auto">
          <a:xfrm>
            <a:off x="76200" y="1752600"/>
            <a:ext cx="3124200" cy="2151063"/>
          </a:xfrm>
          <a:prstGeom prst="rect">
            <a:avLst/>
          </a:prstGeom>
          <a:noFill/>
          <a:ln w="9525">
            <a:noFill/>
            <a:miter lim="800000"/>
            <a:headEnd/>
            <a:tailEnd/>
          </a:ln>
        </p:spPr>
      </p:pic>
      <p:sp>
        <p:nvSpPr>
          <p:cNvPr id="24578" name="Rectangle 2"/>
          <p:cNvSpPr>
            <a:spLocks noGrp="1" noChangeArrowheads="1"/>
          </p:cNvSpPr>
          <p:nvPr>
            <p:ph type="title" idx="4294967295"/>
          </p:nvPr>
        </p:nvSpPr>
        <p:spPr>
          <a:xfrm>
            <a:off x="457200" y="304800"/>
            <a:ext cx="8229600" cy="1143000"/>
          </a:xfrm>
          <a:solidFill>
            <a:srgbClr val="FFFF00">
              <a:alpha val="50195"/>
            </a:srgbClr>
          </a:solidFill>
        </p:spPr>
        <p:txBody>
          <a:bodyPr/>
          <a:lstStyle/>
          <a:p>
            <a:r>
              <a:rPr lang="de-DE" sz="2400" b="1" smtClean="0">
                <a:solidFill>
                  <a:srgbClr val="FF0000"/>
                </a:solidFill>
              </a:rPr>
              <a:t>Data collection and data flow – </a:t>
            </a:r>
            <a:br>
              <a:rPr lang="de-DE" sz="2400" b="1" smtClean="0">
                <a:solidFill>
                  <a:srgbClr val="FF0000"/>
                </a:solidFill>
              </a:rPr>
            </a:br>
            <a:r>
              <a:rPr lang="de-DE" sz="2400" b="1" smtClean="0">
                <a:solidFill>
                  <a:srgbClr val="FF0000"/>
                </a:solidFill>
              </a:rPr>
              <a:t>from Wikipedia over some JavaScript files, mouse storage to excel and ppt</a:t>
            </a:r>
          </a:p>
        </p:txBody>
      </p:sp>
      <p:pic>
        <p:nvPicPr>
          <p:cNvPr id="19464" name="Picture 8" descr="Excel_Tabelle"/>
          <p:cNvPicPr>
            <a:picLocks noChangeAspect="1" noChangeArrowheads="1"/>
          </p:cNvPicPr>
          <p:nvPr/>
        </p:nvPicPr>
        <p:blipFill>
          <a:blip r:embed="rId4"/>
          <a:srcRect/>
          <a:stretch>
            <a:fillRect/>
          </a:stretch>
        </p:blipFill>
        <p:spPr bwMode="auto">
          <a:xfrm>
            <a:off x="4749800" y="4318000"/>
            <a:ext cx="4318000" cy="2540000"/>
          </a:xfrm>
          <a:prstGeom prst="rect">
            <a:avLst/>
          </a:prstGeom>
          <a:noFill/>
          <a:ln w="9525">
            <a:noFill/>
            <a:miter lim="800000"/>
            <a:headEnd/>
            <a:tailEnd/>
          </a:ln>
        </p:spPr>
      </p:pic>
      <p:sp>
        <p:nvSpPr>
          <p:cNvPr id="41990" name="Oval 10"/>
          <p:cNvSpPr>
            <a:spLocks noChangeArrowheads="1"/>
          </p:cNvSpPr>
          <p:nvPr/>
        </p:nvSpPr>
        <p:spPr bwMode="auto">
          <a:xfrm>
            <a:off x="0" y="1676400"/>
            <a:ext cx="2895600" cy="914400"/>
          </a:xfrm>
          <a:prstGeom prst="ellipse">
            <a:avLst/>
          </a:prstGeom>
          <a:noFill/>
          <a:ln w="63500">
            <a:solidFill>
              <a:srgbClr val="FF0000"/>
            </a:solidFill>
            <a:prstDash val="sysDot"/>
            <a:round/>
            <a:headEnd/>
            <a:tailEnd/>
          </a:ln>
        </p:spPr>
        <p:txBody>
          <a:bodyPr wrap="none" anchor="ctr"/>
          <a:lstStyle/>
          <a:p>
            <a:endParaRPr lang="de-DE"/>
          </a:p>
        </p:txBody>
      </p:sp>
      <p:grpSp>
        <p:nvGrpSpPr>
          <p:cNvPr id="42008" name="Group 24"/>
          <p:cNvGrpSpPr>
            <a:grpSpLocks/>
          </p:cNvGrpSpPr>
          <p:nvPr/>
        </p:nvGrpSpPr>
        <p:grpSpPr bwMode="auto">
          <a:xfrm>
            <a:off x="3352800" y="1676400"/>
            <a:ext cx="2058988" cy="2520950"/>
            <a:chOff x="2112" y="1056"/>
            <a:chExt cx="1297" cy="1588"/>
          </a:xfrm>
        </p:grpSpPr>
        <p:pic>
          <p:nvPicPr>
            <p:cNvPr id="24591" name="Picture 21" descr="Silberhausen_JS"/>
            <p:cNvPicPr>
              <a:picLocks noChangeAspect="1" noChangeArrowheads="1"/>
            </p:cNvPicPr>
            <p:nvPr/>
          </p:nvPicPr>
          <p:blipFill>
            <a:blip r:embed="rId5"/>
            <a:srcRect r="-7977" b="24940"/>
            <a:stretch>
              <a:fillRect/>
            </a:stretch>
          </p:blipFill>
          <p:spPr bwMode="auto">
            <a:xfrm>
              <a:off x="2112" y="1056"/>
              <a:ext cx="1297" cy="1588"/>
            </a:xfrm>
            <a:prstGeom prst="rect">
              <a:avLst/>
            </a:prstGeom>
            <a:noFill/>
            <a:ln w="9525">
              <a:noFill/>
              <a:miter lim="800000"/>
              <a:headEnd/>
              <a:tailEnd/>
            </a:ln>
          </p:spPr>
        </p:pic>
        <p:sp>
          <p:nvSpPr>
            <p:cNvPr id="24592" name="Oval 9"/>
            <p:cNvSpPr>
              <a:spLocks noChangeArrowheads="1"/>
            </p:cNvSpPr>
            <p:nvPr/>
          </p:nvSpPr>
          <p:spPr bwMode="auto">
            <a:xfrm>
              <a:off x="2160" y="1344"/>
              <a:ext cx="1104" cy="240"/>
            </a:xfrm>
            <a:prstGeom prst="ellipse">
              <a:avLst/>
            </a:prstGeom>
            <a:noFill/>
            <a:ln w="63500">
              <a:solidFill>
                <a:srgbClr val="FF0000"/>
              </a:solidFill>
              <a:prstDash val="sysDot"/>
              <a:round/>
              <a:headEnd/>
              <a:tailEnd/>
            </a:ln>
          </p:spPr>
          <p:txBody>
            <a:bodyPr wrap="none" anchor="ctr"/>
            <a:lstStyle/>
            <a:p>
              <a:endParaRPr lang="de-DE"/>
            </a:p>
          </p:txBody>
        </p:sp>
      </p:grpSp>
      <p:sp>
        <p:nvSpPr>
          <p:cNvPr id="41995" name="Line 14"/>
          <p:cNvSpPr>
            <a:spLocks noChangeShapeType="1"/>
          </p:cNvSpPr>
          <p:nvPr/>
        </p:nvSpPr>
        <p:spPr bwMode="auto">
          <a:xfrm>
            <a:off x="2895600" y="3505200"/>
            <a:ext cx="360363" cy="0"/>
          </a:xfrm>
          <a:prstGeom prst="line">
            <a:avLst/>
          </a:prstGeom>
          <a:noFill/>
          <a:ln w="38100">
            <a:solidFill>
              <a:srgbClr val="FF0000"/>
            </a:solidFill>
            <a:round/>
            <a:headEnd/>
            <a:tailEnd type="triangle" w="med" len="med"/>
          </a:ln>
        </p:spPr>
        <p:txBody>
          <a:bodyPr/>
          <a:lstStyle/>
          <a:p>
            <a:endParaRPr lang="de-DE"/>
          </a:p>
        </p:txBody>
      </p:sp>
      <p:grpSp>
        <p:nvGrpSpPr>
          <p:cNvPr id="19475" name="Group 19"/>
          <p:cNvGrpSpPr>
            <a:grpSpLocks/>
          </p:cNvGrpSpPr>
          <p:nvPr/>
        </p:nvGrpSpPr>
        <p:grpSpPr bwMode="auto">
          <a:xfrm>
            <a:off x="228600" y="4267200"/>
            <a:ext cx="4572000" cy="1295400"/>
            <a:chOff x="144" y="2688"/>
            <a:chExt cx="2880" cy="816"/>
          </a:xfrm>
        </p:grpSpPr>
        <p:pic>
          <p:nvPicPr>
            <p:cNvPr id="24588" name="Picture 6" descr="Maus_Puffer"/>
            <p:cNvPicPr>
              <a:picLocks noChangeAspect="1" noChangeArrowheads="1"/>
            </p:cNvPicPr>
            <p:nvPr/>
          </p:nvPicPr>
          <p:blipFill>
            <a:blip r:embed="rId6"/>
            <a:srcRect/>
            <a:stretch>
              <a:fillRect/>
            </a:stretch>
          </p:blipFill>
          <p:spPr bwMode="auto">
            <a:xfrm>
              <a:off x="144" y="2903"/>
              <a:ext cx="2720" cy="601"/>
            </a:xfrm>
            <a:prstGeom prst="rect">
              <a:avLst/>
            </a:prstGeom>
            <a:noFill/>
            <a:ln w="9525">
              <a:noFill/>
              <a:miter lim="800000"/>
              <a:headEnd/>
              <a:tailEnd/>
            </a:ln>
          </p:spPr>
        </p:pic>
        <p:sp>
          <p:nvSpPr>
            <p:cNvPr id="24589" name="Line 17"/>
            <p:cNvSpPr>
              <a:spLocks noChangeShapeType="1"/>
            </p:cNvSpPr>
            <p:nvPr/>
          </p:nvSpPr>
          <p:spPr bwMode="auto">
            <a:xfrm flipH="1">
              <a:off x="2832" y="2688"/>
              <a:ext cx="192" cy="288"/>
            </a:xfrm>
            <a:prstGeom prst="line">
              <a:avLst/>
            </a:prstGeom>
            <a:noFill/>
            <a:ln w="38100">
              <a:solidFill>
                <a:srgbClr val="FF0000"/>
              </a:solidFill>
              <a:round/>
              <a:headEnd/>
              <a:tailEnd type="triangle" w="med" len="med"/>
            </a:ln>
          </p:spPr>
          <p:txBody>
            <a:bodyPr/>
            <a:lstStyle/>
            <a:p>
              <a:endParaRPr lang="de-DE"/>
            </a:p>
          </p:txBody>
        </p:sp>
        <p:sp>
          <p:nvSpPr>
            <p:cNvPr id="24590" name="Line 18"/>
            <p:cNvSpPr>
              <a:spLocks noChangeShapeType="1"/>
            </p:cNvSpPr>
            <p:nvPr/>
          </p:nvSpPr>
          <p:spPr bwMode="auto">
            <a:xfrm rot="2700000">
              <a:off x="2553" y="2679"/>
              <a:ext cx="0" cy="288"/>
            </a:xfrm>
            <a:prstGeom prst="line">
              <a:avLst/>
            </a:prstGeom>
            <a:noFill/>
            <a:ln w="38100">
              <a:solidFill>
                <a:srgbClr val="FF0000"/>
              </a:solidFill>
              <a:round/>
              <a:headEnd/>
              <a:tailEnd type="triangle" w="med" len="med"/>
            </a:ln>
          </p:spPr>
          <p:txBody>
            <a:bodyPr/>
            <a:lstStyle/>
            <a:p>
              <a:endParaRPr lang="de-DE"/>
            </a:p>
          </p:txBody>
        </p:sp>
      </p:grpSp>
      <p:grpSp>
        <p:nvGrpSpPr>
          <p:cNvPr id="19476" name="Group 20"/>
          <p:cNvGrpSpPr>
            <a:grpSpLocks/>
          </p:cNvGrpSpPr>
          <p:nvPr/>
        </p:nvGrpSpPr>
        <p:grpSpPr bwMode="auto">
          <a:xfrm>
            <a:off x="2286000" y="5562600"/>
            <a:ext cx="2438400" cy="1258888"/>
            <a:chOff x="3984" y="1488"/>
            <a:chExt cx="1536" cy="793"/>
          </a:xfrm>
        </p:grpSpPr>
        <p:sp>
          <p:nvSpPr>
            <p:cNvPr id="24586" name="Line 16"/>
            <p:cNvSpPr>
              <a:spLocks noChangeShapeType="1"/>
            </p:cNvSpPr>
            <p:nvPr/>
          </p:nvSpPr>
          <p:spPr bwMode="auto">
            <a:xfrm flipV="1">
              <a:off x="4752" y="1632"/>
              <a:ext cx="768" cy="288"/>
            </a:xfrm>
            <a:prstGeom prst="line">
              <a:avLst/>
            </a:prstGeom>
            <a:noFill/>
            <a:ln w="38100">
              <a:solidFill>
                <a:srgbClr val="FF0000"/>
              </a:solidFill>
              <a:round/>
              <a:headEnd/>
              <a:tailEnd type="triangle" w="med" len="med"/>
            </a:ln>
          </p:spPr>
          <p:txBody>
            <a:bodyPr/>
            <a:lstStyle/>
            <a:p>
              <a:endParaRPr lang="de-DE"/>
            </a:p>
          </p:txBody>
        </p:sp>
        <p:pic>
          <p:nvPicPr>
            <p:cNvPr id="24587" name="Picture 13" descr="Maus_Pad"/>
            <p:cNvPicPr>
              <a:picLocks noChangeAspect="1" noChangeArrowheads="1"/>
            </p:cNvPicPr>
            <p:nvPr/>
          </p:nvPicPr>
          <p:blipFill>
            <a:blip r:embed="rId7"/>
            <a:srcRect/>
            <a:stretch>
              <a:fillRect/>
            </a:stretch>
          </p:blipFill>
          <p:spPr bwMode="auto">
            <a:xfrm>
              <a:off x="3984" y="1488"/>
              <a:ext cx="907" cy="793"/>
            </a:xfrm>
            <a:prstGeom prst="rect">
              <a:avLst/>
            </a:prstGeom>
            <a:noFill/>
            <a:ln w="9525">
              <a:noFill/>
              <a:miter lim="800000"/>
              <a:headEnd/>
              <a:tailEnd/>
            </a:ln>
          </p:spPr>
        </p:pic>
      </p:grpSp>
      <p:pic>
        <p:nvPicPr>
          <p:cNvPr id="42006" name="Picture 22" descr="JSFILE"/>
          <p:cNvPicPr>
            <a:picLocks noChangeAspect="1" noChangeArrowheads="1"/>
          </p:cNvPicPr>
          <p:nvPr/>
        </p:nvPicPr>
        <p:blipFill>
          <a:blip r:embed="rId8"/>
          <a:srcRect l="4649" t="7442" r="3973" b="22046"/>
          <a:stretch>
            <a:fillRect/>
          </a:stretch>
        </p:blipFill>
        <p:spPr bwMode="auto">
          <a:xfrm>
            <a:off x="5486400" y="1676400"/>
            <a:ext cx="1809750" cy="2517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19464"/>
                                        </p:tgtEl>
                                        <p:attrNameLst>
                                          <p:attrName>style.visibility</p:attrName>
                                        </p:attrNameLst>
                                      </p:cBhvr>
                                      <p:to>
                                        <p:strVal val="visible"/>
                                      </p:to>
                                    </p:set>
                                    <p:anim calcmode="lin" valueType="num">
                                      <p:cBhvr additive="base">
                                        <p:cTn id="31" dur="500" fill="hold"/>
                                        <p:tgtEl>
                                          <p:spTgt spid="19464"/>
                                        </p:tgtEl>
                                        <p:attrNameLst>
                                          <p:attrName>ppt_x</p:attrName>
                                        </p:attrNameLst>
                                      </p:cBhvr>
                                      <p:tavLst>
                                        <p:tav tm="0">
                                          <p:val>
                                            <p:strVal val="1+#ppt_w/2"/>
                                          </p:val>
                                        </p:tav>
                                        <p:tav tm="100000">
                                          <p:val>
                                            <p:strVal val="#ppt_x"/>
                                          </p:val>
                                        </p:tav>
                                      </p:tavLst>
                                    </p:anim>
                                    <p:anim calcmode="lin" valueType="num">
                                      <p:cBhvr additive="base">
                                        <p:cTn id="32"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a:xfrm>
            <a:off x="457200" y="46038"/>
            <a:ext cx="8229600" cy="563562"/>
          </a:xfrm>
          <a:solidFill>
            <a:srgbClr val="FFFF00">
              <a:alpha val="50195"/>
            </a:srgbClr>
          </a:solidFill>
        </p:spPr>
        <p:txBody>
          <a:bodyPr/>
          <a:lstStyle/>
          <a:p>
            <a:r>
              <a:rPr lang="de-DE" sz="2800" smtClean="0">
                <a:solidFill>
                  <a:srgbClr val="FF0000"/>
                </a:solidFill>
              </a:rPr>
              <a:t>Type of accident and number of cases</a:t>
            </a:r>
          </a:p>
        </p:txBody>
      </p:sp>
      <p:graphicFrame>
        <p:nvGraphicFramePr>
          <p:cNvPr id="24632" name="Group 56"/>
          <p:cNvGraphicFramePr>
            <a:graphicFrameLocks noGrp="1"/>
          </p:cNvGraphicFramePr>
          <p:nvPr>
            <p:ph sz="half" idx="1"/>
          </p:nvPr>
        </p:nvGraphicFramePr>
        <p:xfrm>
          <a:off x="1524000" y="685800"/>
          <a:ext cx="5562600" cy="6019800"/>
        </p:xfrm>
        <a:graphic>
          <a:graphicData uri="http://schemas.openxmlformats.org/drawingml/2006/table">
            <a:tbl>
              <a:tblPr/>
              <a:tblGrid>
                <a:gridCol w="3287713"/>
                <a:gridCol w="2274887"/>
              </a:tblGrid>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6600"/>
                          </a:solidFill>
                          <a:effectLst/>
                          <a:latin typeface="Arial" charset="0"/>
                          <a:cs typeface="Arial" charset="0"/>
                        </a:rPr>
                        <a:t>Type of accident \ Number of cases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FFFF00"/>
                    </a:solid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6600"/>
                          </a:solidFill>
                          <a:effectLst/>
                          <a:latin typeface="Arial" charset="0"/>
                          <a:cs typeface="Arial" charset="0"/>
                        </a:rPr>
                        <a:t>Cases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FFFF00"/>
                    </a:solidFill>
                  </a:tcPr>
                </a:tc>
              </a:tr>
              <a:tr h="250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Known assassination attempts </a:t>
                      </a:r>
                      <a:endParaRPr kumimoji="0" lang="de-DE"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228</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Abortive assassination attempts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82</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 </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rgbClr val="FFFF00"/>
                          </a:solidFill>
                          <a:effectLst/>
                          <a:latin typeface="Arial" charset="0"/>
                          <a:cs typeface="Arial" charset="0"/>
                        </a:rPr>
                        <a:t> </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Earthquakes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264</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Earthquakes in 21. century</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348</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Earthquakes in Germany</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27</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Historical eruptions of volcanoes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571</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Tsunamis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42</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Avalanches and landslides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36</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Storm tides around the North Sea</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105</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Tornadoes in Germany</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30</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Arial" charset="0"/>
                          <a:cs typeface="Arial" charset="0"/>
                        </a:rPr>
                        <a:t>Accidents in nature</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1" u="none" strike="noStrike" cap="none" normalizeH="0" baseline="0" smtClean="0">
                          <a:ln>
                            <a:noFill/>
                          </a:ln>
                          <a:solidFill>
                            <a:srgbClr val="FFFF00"/>
                          </a:solidFill>
                          <a:effectLst/>
                          <a:latin typeface="Arial" charset="0"/>
                          <a:cs typeface="Arial" charset="0"/>
                        </a:rPr>
                        <a:t>1423</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 </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rgbClr val="FFFF00"/>
                          </a:solidFill>
                          <a:effectLst/>
                          <a:latin typeface="Arial" charset="0"/>
                          <a:cs typeface="Arial" charset="0"/>
                        </a:rPr>
                        <a:t> </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Important ship accidents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748</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Accidents in inland navigation</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94</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Railway events in Germany</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282</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Accidents in aviation</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1031</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Catastrophs with space shuttles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16</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Arial" charset="0"/>
                          <a:cs typeface="Arial" charset="0"/>
                        </a:rPr>
                        <a:t>Traffic</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1" u="none" strike="noStrike" cap="none" normalizeH="0" baseline="0" smtClean="0">
                          <a:ln>
                            <a:noFill/>
                          </a:ln>
                          <a:solidFill>
                            <a:srgbClr val="FFFF00"/>
                          </a:solidFill>
                          <a:effectLst/>
                          <a:latin typeface="Arial" charset="0"/>
                          <a:cs typeface="Arial" charset="0"/>
                        </a:rPr>
                        <a:t>2171</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333333"/>
                          </a:solidFill>
                          <a:effectLst/>
                          <a:latin typeface="Arial" charset="0"/>
                          <a:cs typeface="Arial" charset="0"/>
                        </a:rPr>
                        <a:t> </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rgbClr val="FFFF00"/>
                          </a:solidFill>
                          <a:effectLst/>
                          <a:latin typeface="Arial" charset="0"/>
                          <a:cs typeface="Arial" charset="0"/>
                        </a:rPr>
                        <a:t> </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Mining disasters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374</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Arial" charset="0"/>
                          <a:cs typeface="Arial" charset="0"/>
                        </a:rPr>
                        <a:t>Important oil spills</a:t>
                      </a:r>
                      <a:endParaRPr kumimoji="0" lang="de-DE"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FF00"/>
                          </a:solidFill>
                          <a:effectLst/>
                          <a:latin typeface="Arial" charset="0"/>
                          <a:cs typeface="Arial" charset="0"/>
                        </a:rPr>
                        <a:t>85</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r h="250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Arial" charset="0"/>
                          <a:cs typeface="Arial" charset="0"/>
                        </a:rPr>
                        <a:t>Industry</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000" b="1" i="1" u="none" strike="noStrike" cap="none" normalizeH="0" baseline="0" smtClean="0">
                          <a:ln>
                            <a:noFill/>
                          </a:ln>
                          <a:solidFill>
                            <a:srgbClr val="FFFF00"/>
                          </a:solidFill>
                          <a:effectLst/>
                          <a:latin typeface="Arial" charset="0"/>
                          <a:cs typeface="Arial" charset="0"/>
                        </a:rPr>
                        <a:t>459</a:t>
                      </a:r>
                      <a:endParaRPr kumimoji="0" lang="de-DE"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0000"/>
                    </a:solidFill>
                  </a:tcPr>
                </a:tc>
              </a:tr>
            </a:tbl>
          </a:graphicData>
        </a:graphic>
      </p:graphicFrame>
      <p:graphicFrame>
        <p:nvGraphicFramePr>
          <p:cNvPr id="19583" name="Group 127"/>
          <p:cNvGraphicFramePr>
            <a:graphicFrameLocks noGrp="1"/>
          </p:cNvGraphicFramePr>
          <p:nvPr>
            <p:ph sz="half" idx="2"/>
          </p:nvPr>
        </p:nvGraphicFramePr>
        <p:xfrm>
          <a:off x="7467600" y="5881688"/>
          <a:ext cx="1600200" cy="822325"/>
        </p:xfrm>
        <a:graphic>
          <a:graphicData uri="http://schemas.openxmlformats.org/drawingml/2006/table">
            <a:tbl>
              <a:tblPr/>
              <a:tblGrid>
                <a:gridCol w="1600200"/>
              </a:tblGrid>
              <a:tr h="25876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Times New Roman" pitchFamily="18" charset="0"/>
                          <a:cs typeface="Times New Roman" pitchFamily="18" charset="0"/>
                        </a:rPr>
                        <a:t>Whole number of accidents 4363</a:t>
                      </a:r>
                      <a:endParaRPr kumimoji="0" lang="de-DE"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cap="flat">
                      <a:noFill/>
                    </a:lnR>
                    <a:lnT cap="flat">
                      <a:noFill/>
                    </a:lnT>
                    <a:lnB cap="flat">
                      <a:noFill/>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210"/>
          <p:cNvSpPr>
            <a:spLocks noGrp="1" noChangeArrowheads="1"/>
          </p:cNvSpPr>
          <p:nvPr>
            <p:ph type="title"/>
          </p:nvPr>
        </p:nvSpPr>
        <p:spPr>
          <a:xfrm>
            <a:off x="457200" y="76200"/>
            <a:ext cx="8305800" cy="609600"/>
          </a:xfrm>
          <a:solidFill>
            <a:srgbClr val="FFFF00">
              <a:alpha val="50195"/>
            </a:srgbClr>
          </a:solidFill>
        </p:spPr>
        <p:txBody>
          <a:bodyPr/>
          <a:lstStyle/>
          <a:p>
            <a:r>
              <a:rPr lang="de-DE" sz="2400" b="1" smtClean="0">
                <a:solidFill>
                  <a:srgbClr val="FF0000"/>
                </a:solidFill>
              </a:rPr>
              <a:t>General information:</a:t>
            </a:r>
            <a:r>
              <a:rPr lang="de-DE" sz="2400" smtClean="0">
                <a:solidFill>
                  <a:srgbClr val="FF0000"/>
                </a:solidFill>
              </a:rPr>
              <a:t> </a:t>
            </a:r>
            <a:r>
              <a:rPr lang="de-DE" sz="2400" b="1" smtClean="0">
                <a:solidFill>
                  <a:srgbClr val="FF0000"/>
                </a:solidFill>
              </a:rPr>
              <a:t>All 4363 catastrophic events</a:t>
            </a:r>
          </a:p>
        </p:txBody>
      </p:sp>
      <p:pic>
        <p:nvPicPr>
          <p:cNvPr id="28674" name="Picture 1215"/>
          <p:cNvPicPr>
            <a:picLocks noChangeAspect="1" noChangeArrowheads="1"/>
          </p:cNvPicPr>
          <p:nvPr/>
        </p:nvPicPr>
        <p:blipFill>
          <a:blip r:embed="rId3"/>
          <a:srcRect l="-1875" t="14722" r="29384" b="9721"/>
          <a:stretch>
            <a:fillRect/>
          </a:stretch>
        </p:blipFill>
        <p:spPr bwMode="auto">
          <a:xfrm>
            <a:off x="152400" y="609600"/>
            <a:ext cx="8839200" cy="5181600"/>
          </a:xfrm>
          <a:prstGeom prst="rect">
            <a:avLst/>
          </a:prstGeom>
          <a:noFill/>
          <a:ln w="9525">
            <a:noFill/>
            <a:miter lim="800000"/>
            <a:headEnd/>
            <a:tailEnd/>
          </a:ln>
        </p:spPr>
      </p:pic>
      <p:sp>
        <p:nvSpPr>
          <p:cNvPr id="28675" name="Text Box 1216"/>
          <p:cNvSpPr txBox="1">
            <a:spLocks noChangeArrowheads="1"/>
          </p:cNvSpPr>
          <p:nvPr/>
        </p:nvSpPr>
        <p:spPr bwMode="auto">
          <a:xfrm>
            <a:off x="441325" y="5937250"/>
            <a:ext cx="4743450" cy="915988"/>
          </a:xfrm>
          <a:prstGeom prst="rect">
            <a:avLst/>
          </a:prstGeom>
          <a:noFill/>
          <a:ln w="9525">
            <a:noFill/>
            <a:miter lim="800000"/>
            <a:headEnd/>
            <a:tailEnd/>
          </a:ln>
        </p:spPr>
        <p:txBody>
          <a:bodyPr wrap="none">
            <a:spAutoFit/>
          </a:bodyPr>
          <a:lstStyle/>
          <a:p>
            <a:r>
              <a:rPr lang="de-DE"/>
              <a:t>WHO: sum over all weekdays at a given date</a:t>
            </a:r>
          </a:p>
          <a:p>
            <a:r>
              <a:rPr lang="de-DE"/>
              <a:t>CHD: χ2 value for each date (</a:t>
            </a:r>
            <a:r>
              <a:rPr lang="de-DE">
                <a:solidFill>
                  <a:srgbClr val="FF0000"/>
                </a:solidFill>
              </a:rPr>
              <a:t>red</a:t>
            </a:r>
            <a:r>
              <a:rPr lang="de-DE"/>
              <a:t> significant)</a:t>
            </a:r>
          </a:p>
          <a:p>
            <a:r>
              <a:rPr lang="de-DE"/>
              <a:t>CHA: value of chance for each date</a:t>
            </a:r>
          </a:p>
        </p:txBody>
      </p:sp>
      <p:sp>
        <p:nvSpPr>
          <p:cNvPr id="28676" name="Text Box 1217"/>
          <p:cNvSpPr txBox="1">
            <a:spLocks noChangeArrowheads="1"/>
          </p:cNvSpPr>
          <p:nvPr/>
        </p:nvSpPr>
        <p:spPr bwMode="auto">
          <a:xfrm>
            <a:off x="5318125" y="5937250"/>
            <a:ext cx="3244850" cy="915988"/>
          </a:xfrm>
          <a:prstGeom prst="rect">
            <a:avLst/>
          </a:prstGeom>
          <a:noFill/>
          <a:ln w="9525">
            <a:noFill/>
            <a:miter lim="800000"/>
            <a:headEnd/>
            <a:tailEnd/>
          </a:ln>
        </p:spPr>
        <p:txBody>
          <a:bodyPr wrap="none">
            <a:spAutoFit/>
          </a:bodyPr>
          <a:lstStyle/>
          <a:p>
            <a:r>
              <a:rPr lang="de-DE"/>
              <a:t>Sum: sum over each weekday</a:t>
            </a:r>
          </a:p>
          <a:p>
            <a:r>
              <a:rPr lang="de-DE"/>
              <a:t>H</a:t>
            </a:r>
            <a:r>
              <a:rPr lang="de-DE" baseline="-25000"/>
              <a:t>0</a:t>
            </a:r>
            <a:r>
              <a:rPr lang="de-DE"/>
              <a:t>: value of chance for each</a:t>
            </a:r>
            <a:br>
              <a:rPr lang="de-DE"/>
            </a:br>
            <a:r>
              <a:rPr lang="de-DE"/>
              <a:t>weekday</a:t>
            </a:r>
          </a:p>
        </p:txBody>
      </p:sp>
      <p:sp>
        <p:nvSpPr>
          <p:cNvPr id="28677" name="Text Box 7"/>
          <p:cNvSpPr txBox="1">
            <a:spLocks noChangeArrowheads="1"/>
          </p:cNvSpPr>
          <p:nvPr/>
        </p:nvSpPr>
        <p:spPr bwMode="auto">
          <a:xfrm>
            <a:off x="76200" y="954088"/>
            <a:ext cx="311150" cy="5751512"/>
          </a:xfrm>
          <a:prstGeom prst="rect">
            <a:avLst/>
          </a:prstGeom>
          <a:solidFill>
            <a:schemeClr val="folHlink"/>
          </a:solidFill>
          <a:ln w="9525">
            <a:noFill/>
            <a:miter lim="800000"/>
            <a:headEnd/>
            <a:tailEnd/>
          </a:ln>
        </p:spPr>
        <p:txBody>
          <a:bodyPr wrap="none">
            <a:spAutoFit/>
          </a:bodyPr>
          <a:lstStyle/>
          <a:p>
            <a:r>
              <a:rPr lang="de-DE" sz="1200" b="1">
                <a:solidFill>
                  <a:srgbClr val="FFFF00"/>
                </a:solidFill>
              </a:rPr>
              <a:t>B</a:t>
            </a:r>
          </a:p>
          <a:p>
            <a:r>
              <a:rPr lang="de-DE" sz="1200" b="1">
                <a:solidFill>
                  <a:srgbClr val="FFFF00"/>
                </a:solidFill>
              </a:rPr>
              <a:t>i</a:t>
            </a:r>
          </a:p>
          <a:p>
            <a:r>
              <a:rPr lang="de-DE" sz="1200" b="1">
                <a:solidFill>
                  <a:srgbClr val="FFFF00"/>
                </a:solidFill>
              </a:rPr>
              <a:t>r</a:t>
            </a:r>
          </a:p>
          <a:p>
            <a:r>
              <a:rPr lang="de-DE" sz="1200" b="1">
                <a:solidFill>
                  <a:srgbClr val="FFFF00"/>
                </a:solidFill>
              </a:rPr>
              <a:t>t</a:t>
            </a:r>
          </a:p>
          <a:p>
            <a:r>
              <a:rPr lang="de-DE" sz="1200" b="1">
                <a:solidFill>
                  <a:srgbClr val="FFFF00"/>
                </a:solidFill>
              </a:rPr>
              <a:t>h</a:t>
            </a:r>
          </a:p>
          <a:p>
            <a:r>
              <a:rPr lang="de-DE" sz="1200" b="1">
                <a:solidFill>
                  <a:srgbClr val="FFFF00"/>
                </a:solidFill>
              </a:rPr>
              <a:t>d</a:t>
            </a:r>
          </a:p>
          <a:p>
            <a:r>
              <a:rPr lang="de-DE" sz="1200" b="1">
                <a:solidFill>
                  <a:srgbClr val="FFFF00"/>
                </a:solidFill>
              </a:rPr>
              <a:t>a</a:t>
            </a:r>
          </a:p>
          <a:p>
            <a:r>
              <a:rPr lang="de-DE" sz="1200" b="1">
                <a:solidFill>
                  <a:srgbClr val="FFFF00"/>
                </a:solidFill>
              </a:rPr>
              <a:t>t</a:t>
            </a:r>
          </a:p>
          <a:p>
            <a:r>
              <a:rPr lang="de-DE" sz="1200" b="1">
                <a:solidFill>
                  <a:srgbClr val="FFFF00"/>
                </a:solidFill>
              </a:rPr>
              <a:t>e</a:t>
            </a:r>
          </a:p>
          <a:p>
            <a:r>
              <a:rPr lang="de-DE" sz="1200" b="1">
                <a:solidFill>
                  <a:srgbClr val="FFFF00"/>
                </a:solidFill>
              </a:rPr>
              <a:t>s</a:t>
            </a:r>
          </a:p>
          <a:p>
            <a:r>
              <a:rPr lang="de-DE" sz="1200" b="1">
                <a:solidFill>
                  <a:srgbClr val="FFFF00"/>
                </a:solidFill>
              </a:rPr>
              <a:t> </a:t>
            </a:r>
          </a:p>
          <a:p>
            <a:r>
              <a:rPr lang="de-DE" sz="1200" b="1">
                <a:solidFill>
                  <a:srgbClr val="FFFF00"/>
                </a:solidFill>
              </a:rPr>
              <a:t>o</a:t>
            </a:r>
          </a:p>
          <a:p>
            <a:r>
              <a:rPr lang="de-DE" sz="1200" b="1">
                <a:solidFill>
                  <a:srgbClr val="FFFF00"/>
                </a:solidFill>
              </a:rPr>
              <a:t>f</a:t>
            </a:r>
          </a:p>
          <a:p>
            <a:r>
              <a:rPr lang="de-DE" sz="1200" b="1">
                <a:solidFill>
                  <a:srgbClr val="FFFF00"/>
                </a:solidFill>
              </a:rPr>
              <a:t> </a:t>
            </a:r>
          </a:p>
          <a:p>
            <a:r>
              <a:rPr lang="de-DE" sz="1200" b="1">
                <a:solidFill>
                  <a:srgbClr val="FFFF00"/>
                </a:solidFill>
              </a:rPr>
              <a:t>t</a:t>
            </a:r>
          </a:p>
          <a:p>
            <a:r>
              <a:rPr lang="de-DE" sz="1200" b="1">
                <a:solidFill>
                  <a:srgbClr val="FFFF00"/>
                </a:solidFill>
              </a:rPr>
              <a:t>h</a:t>
            </a:r>
          </a:p>
          <a:p>
            <a:r>
              <a:rPr lang="de-DE" sz="1200" b="1">
                <a:solidFill>
                  <a:srgbClr val="FFFF00"/>
                </a:solidFill>
              </a:rPr>
              <a:t>e </a:t>
            </a:r>
          </a:p>
          <a:p>
            <a:endParaRPr lang="de-DE" sz="1200" b="1">
              <a:solidFill>
                <a:srgbClr val="FFFF00"/>
              </a:solidFill>
            </a:endParaRPr>
          </a:p>
          <a:p>
            <a:r>
              <a:rPr lang="de-DE" sz="1200" b="1">
                <a:solidFill>
                  <a:srgbClr val="FFFF00"/>
                </a:solidFill>
              </a:rPr>
              <a:t>g</a:t>
            </a:r>
          </a:p>
          <a:p>
            <a:r>
              <a:rPr lang="de-DE" sz="1200" b="1">
                <a:solidFill>
                  <a:srgbClr val="FFFF00"/>
                </a:solidFill>
              </a:rPr>
              <a:t>r</a:t>
            </a:r>
          </a:p>
          <a:p>
            <a:r>
              <a:rPr lang="de-DE" sz="1200" b="1">
                <a:solidFill>
                  <a:srgbClr val="FFFF00"/>
                </a:solidFill>
              </a:rPr>
              <a:t>a</a:t>
            </a:r>
          </a:p>
          <a:p>
            <a:r>
              <a:rPr lang="de-DE" sz="1200" b="1">
                <a:solidFill>
                  <a:srgbClr val="FFFF00"/>
                </a:solidFill>
              </a:rPr>
              <a:t>n</a:t>
            </a:r>
          </a:p>
          <a:p>
            <a:r>
              <a:rPr lang="de-DE" sz="1200" b="1">
                <a:solidFill>
                  <a:srgbClr val="FFFF00"/>
                </a:solidFill>
              </a:rPr>
              <a:t>d</a:t>
            </a:r>
          </a:p>
          <a:p>
            <a:r>
              <a:rPr lang="de-DE" sz="1200" b="1">
                <a:solidFill>
                  <a:srgbClr val="FFFF00"/>
                </a:solidFill>
              </a:rPr>
              <a:t>c</a:t>
            </a:r>
          </a:p>
          <a:p>
            <a:r>
              <a:rPr lang="de-DE" sz="1200" b="1">
                <a:solidFill>
                  <a:srgbClr val="FFFF00"/>
                </a:solidFill>
              </a:rPr>
              <a:t>h</a:t>
            </a:r>
          </a:p>
          <a:p>
            <a:r>
              <a:rPr lang="de-DE" sz="1200" b="1">
                <a:solidFill>
                  <a:srgbClr val="FFFF00"/>
                </a:solidFill>
              </a:rPr>
              <a:t>i</a:t>
            </a:r>
          </a:p>
          <a:p>
            <a:r>
              <a:rPr lang="de-DE" sz="1200" b="1">
                <a:solidFill>
                  <a:srgbClr val="FFFF00"/>
                </a:solidFill>
              </a:rPr>
              <a:t>l</a:t>
            </a:r>
          </a:p>
          <a:p>
            <a:r>
              <a:rPr lang="de-DE" sz="1200" b="1">
                <a:solidFill>
                  <a:srgbClr val="FFFF00"/>
                </a:solidFill>
              </a:rPr>
              <a:t>d</a:t>
            </a:r>
          </a:p>
          <a:p>
            <a:r>
              <a:rPr lang="de-DE" sz="1200" b="1">
                <a:solidFill>
                  <a:srgbClr val="FFFF00"/>
                </a:solidFill>
              </a:rPr>
              <a:t>r</a:t>
            </a:r>
          </a:p>
          <a:p>
            <a:r>
              <a:rPr lang="de-DE" sz="1200" b="1">
                <a:solidFill>
                  <a:srgbClr val="FFFF00"/>
                </a:solidFill>
              </a:rPr>
              <a:t>e</a:t>
            </a:r>
          </a:p>
          <a:p>
            <a:r>
              <a:rPr lang="de-DE" sz="1200" b="1">
                <a:solidFill>
                  <a:srgbClr val="FFFF00"/>
                </a:solidFill>
              </a:rPr>
              <a:t>n</a:t>
            </a:r>
          </a:p>
        </p:txBody>
      </p:sp>
      <p:sp>
        <p:nvSpPr>
          <p:cNvPr id="25608" name="Oval 8"/>
          <p:cNvSpPr>
            <a:spLocks noChangeArrowheads="1"/>
          </p:cNvSpPr>
          <p:nvPr/>
        </p:nvSpPr>
        <p:spPr bwMode="auto">
          <a:xfrm>
            <a:off x="1143000" y="5257800"/>
            <a:ext cx="914400" cy="630238"/>
          </a:xfrm>
          <a:prstGeom prst="ellipse">
            <a:avLst/>
          </a:prstGeom>
          <a:noFill/>
          <a:ln w="50800">
            <a:solidFill>
              <a:srgbClr val="FF0000"/>
            </a:solidFill>
            <a:round/>
            <a:headEnd/>
            <a:tailEnd/>
          </a:ln>
        </p:spPr>
        <p:txBody>
          <a:bodyPr wrap="none" anchor="ctr"/>
          <a:lstStyle/>
          <a:p>
            <a:endParaRPr lang="de-DE"/>
          </a:p>
        </p:txBody>
      </p:sp>
      <p:sp>
        <p:nvSpPr>
          <p:cNvPr id="25609" name="Oval 9"/>
          <p:cNvSpPr>
            <a:spLocks noChangeArrowheads="1"/>
          </p:cNvSpPr>
          <p:nvPr/>
        </p:nvSpPr>
        <p:spPr bwMode="auto">
          <a:xfrm>
            <a:off x="4191000" y="5257800"/>
            <a:ext cx="914400" cy="630238"/>
          </a:xfrm>
          <a:prstGeom prst="ellipse">
            <a:avLst/>
          </a:prstGeom>
          <a:noFill/>
          <a:ln w="50800">
            <a:solidFill>
              <a:srgbClr val="FF0000"/>
            </a:solidFill>
            <a:round/>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noChangeArrowheads="1"/>
          </p:cNvPicPr>
          <p:nvPr/>
        </p:nvPicPr>
        <p:blipFill>
          <a:blip r:embed="rId3"/>
          <a:srcRect t="12445" r="53000" b="44000"/>
          <a:stretch>
            <a:fillRect/>
          </a:stretch>
        </p:blipFill>
        <p:spPr bwMode="auto">
          <a:xfrm>
            <a:off x="0" y="1219200"/>
            <a:ext cx="8991600" cy="4686300"/>
          </a:xfrm>
          <a:prstGeom prst="rect">
            <a:avLst/>
          </a:prstGeom>
          <a:noFill/>
          <a:ln w="9525">
            <a:noFill/>
            <a:miter lim="800000"/>
            <a:headEnd/>
            <a:tailEnd/>
          </a:ln>
        </p:spPr>
      </p:pic>
      <p:sp>
        <p:nvSpPr>
          <p:cNvPr id="30722" name="Rectangle 2"/>
          <p:cNvSpPr>
            <a:spLocks noGrp="1" noChangeArrowheads="1"/>
          </p:cNvSpPr>
          <p:nvPr>
            <p:ph type="title" idx="4294967295"/>
          </p:nvPr>
        </p:nvSpPr>
        <p:spPr>
          <a:xfrm>
            <a:off x="457200" y="76200"/>
            <a:ext cx="8229600" cy="1143000"/>
          </a:xfrm>
          <a:solidFill>
            <a:srgbClr val="FFFF00">
              <a:alpha val="50195"/>
            </a:srgbClr>
          </a:solidFill>
        </p:spPr>
        <p:txBody>
          <a:bodyPr/>
          <a:lstStyle/>
          <a:p>
            <a:r>
              <a:rPr lang="de-DE" sz="2800" smtClean="0">
                <a:solidFill>
                  <a:srgbClr val="FF0000"/>
                </a:solidFill>
              </a:rPr>
              <a:t>Statistical basic information concerning frequencies of accidents for one date/weekday</a:t>
            </a:r>
          </a:p>
        </p:txBody>
      </p:sp>
      <p:sp>
        <p:nvSpPr>
          <p:cNvPr id="30723" name="Text Box 4"/>
          <p:cNvSpPr txBox="1">
            <a:spLocks noChangeArrowheads="1"/>
          </p:cNvSpPr>
          <p:nvPr/>
        </p:nvSpPr>
        <p:spPr bwMode="auto">
          <a:xfrm>
            <a:off x="136525" y="5715000"/>
            <a:ext cx="6610350" cy="915988"/>
          </a:xfrm>
          <a:prstGeom prst="rect">
            <a:avLst/>
          </a:prstGeom>
          <a:noFill/>
          <a:ln w="9525">
            <a:noFill/>
            <a:miter lim="800000"/>
            <a:headEnd/>
            <a:tailEnd/>
          </a:ln>
        </p:spPr>
        <p:txBody>
          <a:bodyPr wrap="none">
            <a:spAutoFit/>
          </a:bodyPr>
          <a:lstStyle/>
          <a:p>
            <a:r>
              <a:rPr lang="de-DE"/>
              <a:t>G (AVE,MAX): Significance test related to Gaussian distribution</a:t>
            </a:r>
          </a:p>
          <a:p>
            <a:r>
              <a:rPr lang="de-DE"/>
              <a:t>P (AVE,MAX): Significance test related to Bernoullis distribution</a:t>
            </a:r>
          </a:p>
          <a:p>
            <a:r>
              <a:rPr lang="de-DE"/>
              <a:t>with average or maximum as zero hypothesis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1810</Words>
  <Application>Microsoft PowerPoint</Application>
  <PresentationFormat>Bildschirmpräsentation (4:3)</PresentationFormat>
  <Paragraphs>274</Paragraphs>
  <Slides>23</Slides>
  <Notes>17</Notes>
  <HiddenSlides>5</HiddenSlides>
  <MMClips>0</MMClips>
  <ScaleCrop>false</ScaleCrop>
  <HeadingPairs>
    <vt:vector size="8" baseType="variant">
      <vt:variant>
        <vt:lpstr>Verwendete Schriftarten</vt:lpstr>
      </vt:variant>
      <vt:variant>
        <vt:i4>4</vt:i4>
      </vt:variant>
      <vt:variant>
        <vt:lpstr>Entwurfsvorlage</vt:lpstr>
      </vt:variant>
      <vt:variant>
        <vt:i4>1</vt:i4>
      </vt:variant>
      <vt:variant>
        <vt:lpstr>Eingebettete OLE-Server</vt:lpstr>
      </vt:variant>
      <vt:variant>
        <vt:i4>2</vt:i4>
      </vt:variant>
      <vt:variant>
        <vt:lpstr>Folientitel</vt:lpstr>
      </vt:variant>
      <vt:variant>
        <vt:i4>23</vt:i4>
      </vt:variant>
    </vt:vector>
  </HeadingPairs>
  <TitlesOfParts>
    <vt:vector size="30" baseType="lpstr">
      <vt:lpstr>Arial</vt:lpstr>
      <vt:lpstr>Calibri</vt:lpstr>
      <vt:lpstr>Wingdings</vt:lpstr>
      <vt:lpstr>Times New Roman</vt:lpstr>
      <vt:lpstr>Standarddesign</vt:lpstr>
      <vt:lpstr>Dokument</vt:lpstr>
      <vt:lpstr>Formel</vt:lpstr>
      <vt:lpstr>Paraskavedekatriaphobia  vs. Bernoulli and Gauss –  an attempt to verify  elements of superstition  by statistical investigations</vt:lpstr>
      <vt:lpstr>Paraskavedekatriaphobia (Paraskevi-Ke-Deka-treis-phobia              Friday        - &amp; -     13          - fear)*)   </vt:lpstr>
      <vt:lpstr>The Myth – its origin and what happens in reality</vt:lpstr>
      <vt:lpstr>Statistical evaluation</vt:lpstr>
      <vt:lpstr>Folie 5</vt:lpstr>
      <vt:lpstr>Data collection and data flow –  from Wikipedia over some JavaScript files, mouse storage to excel and ppt</vt:lpstr>
      <vt:lpstr>Type of accident and number of cases</vt:lpstr>
      <vt:lpstr>General information: All 4363 catastrophic events</vt:lpstr>
      <vt:lpstr>Statistical basic information concerning frequencies of accidents for one date/weekday</vt:lpstr>
      <vt:lpstr>Significance levels for occurences of cases at single days and wasted days concerning Northern German tales</vt:lpstr>
      <vt:lpstr>Significance levels for occurences of cases at single days and wasted days concerning farmers rules and esoteric</vt:lpstr>
      <vt:lpstr>On the interpretation of a contingency table</vt:lpstr>
      <vt:lpstr>Deviations of frequencies with accidents from basic frequencies of wasted days in % (same order of categories as in slides before)</vt:lpstr>
      <vt:lpstr>Folie 14</vt:lpstr>
      <vt:lpstr>Folie 15</vt:lpstr>
      <vt:lpstr>Cost function (vertically) for different types of wasted days and different protection strategies depending on cost-loss-ratio (horizontally)</vt:lpstr>
      <vt:lpstr>Cost function (vertically) for different types of date/weekday combinations and different protection strategies depending on cost-loss-ratio (horizontally)</vt:lpstr>
      <vt:lpstr>Cost function with value 1 for as a function of different protection rules for different wasted days and date/weekday combination</vt:lpstr>
      <vt:lpstr>Evaluation for different periods: Example volcanic eruptions</vt:lpstr>
      <vt:lpstr>Evaluation for different periods: Example volcanic eruptions</vt:lpstr>
      <vt:lpstr>Significance levels for occurences of cases during special types of periods</vt:lpstr>
      <vt:lpstr>Number of accidents during different moon ages: below average, around average, above average</vt:lpstr>
      <vt:lpstr>Summary and 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Ulrich Damrath</dc:creator>
  <cp:lastModifiedBy>Wir</cp:lastModifiedBy>
  <cp:revision>50</cp:revision>
  <cp:lastPrinted>1601-01-01T00:00:00Z</cp:lastPrinted>
  <dcterms:created xsi:type="dcterms:W3CDTF">2018-01-19T18:00:48Z</dcterms:created>
  <dcterms:modified xsi:type="dcterms:W3CDTF">2018-02-20T17:53:37Z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