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84" r:id="rId2"/>
    <p:sldMasterId id="2147483696" r:id="rId3"/>
    <p:sldMasterId id="2147483720" r:id="rId4"/>
  </p:sldMasterIdLst>
  <p:notesMasterIdLst>
    <p:notesMasterId r:id="rId16"/>
  </p:notesMasterIdLst>
  <p:sldIdLst>
    <p:sldId id="258" r:id="rId5"/>
    <p:sldId id="686" r:id="rId6"/>
    <p:sldId id="690" r:id="rId7"/>
    <p:sldId id="711" r:id="rId8"/>
    <p:sldId id="691" r:id="rId9"/>
    <p:sldId id="712" r:id="rId10"/>
    <p:sldId id="697" r:id="rId11"/>
    <p:sldId id="698" r:id="rId12"/>
    <p:sldId id="704" r:id="rId13"/>
    <p:sldId id="705" r:id="rId14"/>
    <p:sldId id="710" r:id="rId15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FF"/>
    <a:srgbClr val="0033CC"/>
    <a:srgbClr val="00FFFF"/>
    <a:srgbClr val="FFFF00"/>
    <a:srgbClr val="E1721F"/>
    <a:srgbClr val="EEA512"/>
    <a:srgbClr val="7FBFB9"/>
    <a:srgbClr val="FFFF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98165" autoAdjust="0"/>
  </p:normalViewPr>
  <p:slideViewPr>
    <p:cSldViewPr>
      <p:cViewPr varScale="1">
        <p:scale>
          <a:sx n="54" d="100"/>
          <a:sy n="54" d="100"/>
        </p:scale>
        <p:origin x="110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96098899-60B4-44CA-BE9A-765926AE276C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6A14BCF9-E098-4252-AB3D-C2C6199D6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99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AF7E1C-9B0B-438B-81F6-45D073B7E0F0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5768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>
            <a:extLst>
              <a:ext uri="{FF2B5EF4-FFF2-40B4-BE49-F238E27FC236}">
                <a16:creationId xmlns:a16="http://schemas.microsoft.com/office/drawing/2014/main" id="{55CE2870-34A7-49CE-8741-6A7D5740F3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>
            <a:extLst>
              <a:ext uri="{FF2B5EF4-FFF2-40B4-BE49-F238E27FC236}">
                <a16:creationId xmlns:a16="http://schemas.microsoft.com/office/drawing/2014/main" id="{E224698C-1F9A-40FE-8244-AA3EBD82B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316" name="Slide Number Placeholder 3">
            <a:extLst>
              <a:ext uri="{FF2B5EF4-FFF2-40B4-BE49-F238E27FC236}">
                <a16:creationId xmlns:a16="http://schemas.microsoft.com/office/drawing/2014/main" id="{B539AD62-3E88-4F1A-BB75-ED52E3E727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B5845E-5DF9-4510-9EE7-7BA86E39A28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966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>
            <a:extLst>
              <a:ext uri="{FF2B5EF4-FFF2-40B4-BE49-F238E27FC236}">
                <a16:creationId xmlns:a16="http://schemas.microsoft.com/office/drawing/2014/main" id="{20FD12E4-0A73-49A8-A7C4-4B2B9183CB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>
            <a:extLst>
              <a:ext uri="{FF2B5EF4-FFF2-40B4-BE49-F238E27FC236}">
                <a16:creationId xmlns:a16="http://schemas.microsoft.com/office/drawing/2014/main" id="{56C80EEA-35D1-4A09-9B3E-72D46E791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40" name="Slide Number Placeholder 3">
            <a:extLst>
              <a:ext uri="{FF2B5EF4-FFF2-40B4-BE49-F238E27FC236}">
                <a16:creationId xmlns:a16="http://schemas.microsoft.com/office/drawing/2014/main" id="{D3CA06C1-A5E1-4B6D-9027-8BD96E2AEF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04011F-E266-4FFF-8BC4-D9FE3847060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606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>
            <a:extLst>
              <a:ext uri="{FF2B5EF4-FFF2-40B4-BE49-F238E27FC236}">
                <a16:creationId xmlns:a16="http://schemas.microsoft.com/office/drawing/2014/main" id="{FABA851B-0F36-406E-8155-A1542C595F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>
            <a:extLst>
              <a:ext uri="{FF2B5EF4-FFF2-40B4-BE49-F238E27FC236}">
                <a16:creationId xmlns:a16="http://schemas.microsoft.com/office/drawing/2014/main" id="{70CF1821-2894-4DD7-9E38-9E8493A33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64" name="Slide Number Placeholder 3">
            <a:extLst>
              <a:ext uri="{FF2B5EF4-FFF2-40B4-BE49-F238E27FC236}">
                <a16:creationId xmlns:a16="http://schemas.microsoft.com/office/drawing/2014/main" id="{88E4ABF7-2FEA-4D9F-B5F8-BB58097301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493A8-AF21-42A7-91B1-694B59CA4E0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268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>
            <a:extLst>
              <a:ext uri="{FF2B5EF4-FFF2-40B4-BE49-F238E27FC236}">
                <a16:creationId xmlns:a16="http://schemas.microsoft.com/office/drawing/2014/main" id="{7DDAE5E3-1CB6-4FE7-8E65-D3C863E7B5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>
            <a:extLst>
              <a:ext uri="{FF2B5EF4-FFF2-40B4-BE49-F238E27FC236}">
                <a16:creationId xmlns:a16="http://schemas.microsoft.com/office/drawing/2014/main" id="{74F27C50-A60A-42EC-AFB5-40F6BBD3B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412" name="Slide Number Placeholder 3">
            <a:extLst>
              <a:ext uri="{FF2B5EF4-FFF2-40B4-BE49-F238E27FC236}">
                <a16:creationId xmlns:a16="http://schemas.microsoft.com/office/drawing/2014/main" id="{602C284F-6748-40F3-9D52-600D9838A9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27890D-9FC2-428F-8A4F-C02B55A5185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262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>
            <a:extLst>
              <a:ext uri="{FF2B5EF4-FFF2-40B4-BE49-F238E27FC236}">
                <a16:creationId xmlns:a16="http://schemas.microsoft.com/office/drawing/2014/main" id="{458DEDFB-A8A5-40C1-8EF1-27627DDABE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>
            <a:extLst>
              <a:ext uri="{FF2B5EF4-FFF2-40B4-BE49-F238E27FC236}">
                <a16:creationId xmlns:a16="http://schemas.microsoft.com/office/drawing/2014/main" id="{BCE15F43-187F-422C-B2F3-E2651A6A8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436" name="Slide Number Placeholder 3">
            <a:extLst>
              <a:ext uri="{FF2B5EF4-FFF2-40B4-BE49-F238E27FC236}">
                <a16:creationId xmlns:a16="http://schemas.microsoft.com/office/drawing/2014/main" id="{4A7F8E0B-F412-4FA9-89B3-82E945BA2D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B60303-65F6-4011-B0AD-E991F768970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977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CC7F-9342-4640-82D9-863116B0C1EC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D884-1725-48DF-B321-9CABB4E6F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CC7F-9342-4640-82D9-863116B0C1EC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D884-1725-48DF-B321-9CABB4E6F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CC7F-9342-4640-82D9-863116B0C1EC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D884-1725-48DF-B321-9CABB4E6F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77EB7-A81C-49F1-B32E-000837BFE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28991D-74AF-400B-A7C9-03E6AA3A0CEA}" type="datetimeFigureOut">
              <a:rPr lang="en-US"/>
              <a:pPr>
                <a:defRPr/>
              </a:pPr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32A4D-A3E9-4660-B9E7-03DA6B73F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74D53-50FD-4644-B955-8EAD93865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latin typeface="Arial" panose="020B0604020202020204" pitchFamily="34" charset="0"/>
              </a:defRPr>
            </a:lvl1pPr>
          </a:lstStyle>
          <a:p>
            <a:fld id="{8F419D2F-FD3C-4BF3-B381-6D449F0A0A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066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8F4EC-3E15-40C7-8337-38E91BE63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7C6819-75FD-4168-8787-CFED676BFC98}" type="datetimeFigureOut">
              <a:rPr lang="en-US"/>
              <a:pPr>
                <a:defRPr/>
              </a:pPr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72997-68A0-4A18-9B74-7E24E837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CC371-EF72-4225-B71F-AE46FB824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latin typeface="Arial" panose="020B0604020202020204" pitchFamily="34" charset="0"/>
              </a:defRPr>
            </a:lvl1pPr>
          </a:lstStyle>
          <a:p>
            <a:fld id="{4CB5E393-2DA8-4F89-84ED-3C81BDB743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460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C488C-4D20-4B4B-8E2C-6DA23806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F9232E-6E7A-49DC-A92E-E732A0DC5C76}" type="datetimeFigureOut">
              <a:rPr lang="en-US"/>
              <a:pPr>
                <a:defRPr/>
              </a:pPr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00567-3E5A-4032-9543-23C26C9B4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E14A4-4AF3-48C3-8E34-3B5733CB9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latin typeface="Arial" panose="020B0604020202020204" pitchFamily="34" charset="0"/>
              </a:defRPr>
            </a:lvl1pPr>
          </a:lstStyle>
          <a:p>
            <a:fld id="{D309C007-C928-4B6D-8A25-B93A21AE92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456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9AFD5-23AF-4AF7-BF97-D1B84E636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884CE1-D3AE-4115-90B8-3E9F5B43A99C}" type="datetimeFigureOut">
              <a:rPr lang="en-US"/>
              <a:pPr>
                <a:defRPr/>
              </a:pPr>
              <a:t>9/12/2018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F95A82-BF00-4F24-BD38-D38410D4E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D6B0D0-8427-4FF1-AAF4-7573D6F0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latin typeface="Arial" panose="020B0604020202020204" pitchFamily="34" charset="0"/>
              </a:defRPr>
            </a:lvl1pPr>
          </a:lstStyle>
          <a:p>
            <a:fld id="{EA5004E0-1074-467F-AE5C-F23A2C5AC4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697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259503-AB44-41E4-99B0-B8A030BC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E9C074-4736-4351-BAFC-FCC4D4F5495E}" type="datetimeFigureOut">
              <a:rPr lang="en-US"/>
              <a:pPr>
                <a:defRPr/>
              </a:pPr>
              <a:t>9/12/2018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5376A3-666A-4B24-9FDC-2B0733657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D3FF07-B6CE-4FC3-AAFD-8425A9C21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latin typeface="Arial" panose="020B0604020202020204" pitchFamily="34" charset="0"/>
              </a:defRPr>
            </a:lvl1pPr>
          </a:lstStyle>
          <a:p>
            <a:fld id="{A2218CA5-953C-4518-86E4-09C57288C9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116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29CFA8-811C-4080-851B-C1E98B512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B8052F-D46E-4155-9D34-96CBE42744D7}" type="datetimeFigureOut">
              <a:rPr lang="en-US"/>
              <a:pPr>
                <a:defRPr/>
              </a:pPr>
              <a:t>9/12/2018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319E7A-490B-4E11-887A-8530B1A9B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B095D-DE67-40EE-AB67-BC6ACE7DD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latin typeface="Arial" panose="020B0604020202020204" pitchFamily="34" charset="0"/>
              </a:defRPr>
            </a:lvl1pPr>
          </a:lstStyle>
          <a:p>
            <a:fld id="{074BA26A-2D38-4FAB-973B-3C917BDD88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305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30B80C-6200-459E-9DD0-A2AB04391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7DF183-004F-4656-9DBE-857EFCBF85C4}" type="datetimeFigureOut">
              <a:rPr lang="en-US"/>
              <a:pPr>
                <a:defRPr/>
              </a:pPr>
              <a:t>9/12/2018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45F12F-DA4D-43D4-A030-3341D6064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C7064-0310-4F76-BE7E-C0B176A1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latin typeface="Arial" panose="020B0604020202020204" pitchFamily="34" charset="0"/>
              </a:defRPr>
            </a:lvl1pPr>
          </a:lstStyle>
          <a:p>
            <a:fld id="{A0C4A4A4-95C8-4029-88D0-DD393CD3ED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6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39CFF-01B7-4E37-B930-5D71A6350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3037B6-BCF9-448D-B53D-4BCF7E109DF1}" type="datetimeFigureOut">
              <a:rPr lang="en-US"/>
              <a:pPr>
                <a:defRPr/>
              </a:pPr>
              <a:t>9/12/2018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3C5D4D-80FB-4A23-ABD7-016A4477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47ABD-254C-42E2-809D-062472142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latin typeface="Arial" panose="020B0604020202020204" pitchFamily="34" charset="0"/>
              </a:defRPr>
            </a:lvl1pPr>
          </a:lstStyle>
          <a:p>
            <a:fld id="{926619DD-CA8A-40F1-8901-05850D752B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452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CC7F-9342-4640-82D9-863116B0C1EC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D884-1725-48DF-B321-9CABB4E6F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58192-BDDC-47C8-9EFB-FF4CCDE72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EE68C4-BDCE-4779-9C18-985A3A1BF8E8}" type="datetimeFigureOut">
              <a:rPr lang="en-US"/>
              <a:pPr>
                <a:defRPr/>
              </a:pPr>
              <a:t>9/12/2018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36BAA-7BAD-4D99-82F6-20F9BDA79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BC05A-5421-4DA9-A2DD-9345D059C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latin typeface="Arial" panose="020B0604020202020204" pitchFamily="34" charset="0"/>
              </a:defRPr>
            </a:lvl1pPr>
          </a:lstStyle>
          <a:p>
            <a:fld id="{DEEEA163-5F60-4FD6-8A15-A259F9895C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239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32057-0331-4EE9-943D-38BC776DA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A860E9-484D-41D8-9E6D-3AAA39DE68ED}" type="datetimeFigureOut">
              <a:rPr lang="en-US"/>
              <a:pPr>
                <a:defRPr/>
              </a:pPr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7145A-D663-4CA4-8C8D-3CFE9F4FD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DECC4-BC59-42C5-B53D-42BBF383B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latin typeface="Arial" panose="020B0604020202020204" pitchFamily="34" charset="0"/>
              </a:defRPr>
            </a:lvl1pPr>
          </a:lstStyle>
          <a:p>
            <a:fld id="{F16E685C-BD17-48D7-AE50-479A03A394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627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2B947-424F-4D8A-9183-84B1B5226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879828-CD04-4B6A-845B-E5BA88385465}" type="datetimeFigureOut">
              <a:rPr lang="en-US"/>
              <a:pPr>
                <a:defRPr/>
              </a:pPr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AD8A3-4294-4CF5-B963-9D8C7FDF0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6D683-6044-4178-8097-34AD712FE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latin typeface="Arial" panose="020B0604020202020204" pitchFamily="34" charset="0"/>
              </a:defRPr>
            </a:lvl1pPr>
          </a:lstStyle>
          <a:p>
            <a:fld id="{ED52A125-E837-44FD-A299-2093FE65D7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102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27B1F-B412-46B5-9F8D-928BBC2F8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C35605-221D-4C45-AD63-55ADD1FE756E}" type="datetimeFigureOut">
              <a:rPr lang="en-US"/>
              <a:pPr>
                <a:defRPr/>
              </a:pPr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A0E3D-1DC3-41DF-AC89-F9EBBB9A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C93D4-AFD3-42CA-BDFE-2FE6D4FED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latin typeface="Arial" panose="020B0604020202020204" pitchFamily="34" charset="0"/>
              </a:defRPr>
            </a:lvl1pPr>
          </a:lstStyle>
          <a:p>
            <a:fld id="{AC749D0D-015A-40E2-9148-0D1D7CB3B3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554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C1AD4-FDA8-4E47-A313-63CA7B9EA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A299C7-1309-4A99-9B6C-017963173A7C}" type="datetimeFigureOut">
              <a:rPr lang="en-US"/>
              <a:pPr>
                <a:defRPr/>
              </a:pPr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25F62-DF20-4974-9F49-99ABFF132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20944-A0B0-4E87-B6D1-75070567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latin typeface="Arial" panose="020B0604020202020204" pitchFamily="34" charset="0"/>
              </a:defRPr>
            </a:lvl1pPr>
          </a:lstStyle>
          <a:p>
            <a:fld id="{023EC40A-EA75-452A-B8A2-5F46961E8F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339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3C575-7EFA-4031-AB1B-DD94D000F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921605-3FC8-4A9E-AC91-28F81A92B605}" type="datetimeFigureOut">
              <a:rPr lang="en-US"/>
              <a:pPr>
                <a:defRPr/>
              </a:pPr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A7A16-0A77-479B-A212-E9192D45D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FBFB3-320F-4E01-AAC2-E8AD81232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latin typeface="Arial" panose="020B0604020202020204" pitchFamily="34" charset="0"/>
              </a:defRPr>
            </a:lvl1pPr>
          </a:lstStyle>
          <a:p>
            <a:fld id="{CE28879F-E212-45C8-B4A9-66900E90A3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342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1781B-50B4-4A16-A76D-8EF3B2BF5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7AF711-D8AD-4E66-A782-89620158EF72}" type="datetimeFigureOut">
              <a:rPr lang="en-US"/>
              <a:pPr>
                <a:defRPr/>
              </a:pPr>
              <a:t>9/12/2018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FCC6E-881B-4E1B-992D-6D840F277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CA6D4-67D3-4D07-8E28-32AC1DC7A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latin typeface="Arial" panose="020B0604020202020204" pitchFamily="34" charset="0"/>
              </a:defRPr>
            </a:lvl1pPr>
          </a:lstStyle>
          <a:p>
            <a:fld id="{7B012AD6-C6BD-4B9F-9E26-534CF51E36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041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C271EE-9A3A-4D1E-989E-AC70C0C1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106DBD-335D-476A-A07C-9BCDB15740C8}" type="datetimeFigureOut">
              <a:rPr lang="en-US"/>
              <a:pPr>
                <a:defRPr/>
              </a:pPr>
              <a:t>9/12/2018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B480D-266C-4FD7-846B-B426A575E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C3DDFF-2D98-4777-B331-74F41DE40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latin typeface="Arial" panose="020B0604020202020204" pitchFamily="34" charset="0"/>
              </a:defRPr>
            </a:lvl1pPr>
          </a:lstStyle>
          <a:p>
            <a:fld id="{9E5749A5-85B2-47C1-B7E3-8D396ABC95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4061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929B9B-A1DA-4832-AA4E-522AA7ED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921468-9DD7-4D09-AE6B-5FD97B4E4D5A}" type="datetimeFigureOut">
              <a:rPr lang="en-US"/>
              <a:pPr>
                <a:defRPr/>
              </a:pPr>
              <a:t>9/12/2018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D8E67-D590-411A-A036-B798DA580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A07C7-6438-4A33-8679-7EAD3AD11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latin typeface="Arial" panose="020B0604020202020204" pitchFamily="34" charset="0"/>
              </a:defRPr>
            </a:lvl1pPr>
          </a:lstStyle>
          <a:p>
            <a:fld id="{5AFE9F59-3BD7-4735-89F0-5C83CF8518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7064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E856C5-CDB9-498B-99B5-F55714C58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CEEA33-F397-4DBD-92B2-E6F850590B89}" type="datetimeFigureOut">
              <a:rPr lang="en-US"/>
              <a:pPr>
                <a:defRPr/>
              </a:pPr>
              <a:t>9/12/2018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3F8CD7-FE70-4B96-83FF-BB9DD4A48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D5A77-BF39-459A-ABD6-B34584130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latin typeface="Arial" panose="020B0604020202020204" pitchFamily="34" charset="0"/>
              </a:defRPr>
            </a:lvl1pPr>
          </a:lstStyle>
          <a:p>
            <a:fld id="{59A09592-208C-439B-A2DB-7284F22962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114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CC7F-9342-4640-82D9-863116B0C1EC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D884-1725-48DF-B321-9CABB4E6F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FC1DA-71B4-400C-A271-725DECA19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DE4BCA-986B-4D50-83E9-DC92922D1CBB}" type="datetimeFigureOut">
              <a:rPr lang="en-US"/>
              <a:pPr>
                <a:defRPr/>
              </a:pPr>
              <a:t>9/12/2018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51512D-7E9F-47A2-BBE0-24523A9C8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AAA13-2A1E-488C-A3D5-8A7F76990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latin typeface="Arial" panose="020B0604020202020204" pitchFamily="34" charset="0"/>
              </a:defRPr>
            </a:lvl1pPr>
          </a:lstStyle>
          <a:p>
            <a:fld id="{DBE78B5B-D1A0-4ED5-9AA2-868B2F3228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734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03FA4-F5FC-436F-AD7B-A1F68374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7419E5-F474-4540-9023-AB9B4C579663}" type="datetimeFigureOut">
              <a:rPr lang="en-US"/>
              <a:pPr>
                <a:defRPr/>
              </a:pPr>
              <a:t>9/12/2018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468A0-9DF7-4EA0-BA35-955497A4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6E302-AD0A-487D-8767-947A2E06F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latin typeface="Arial" panose="020B0604020202020204" pitchFamily="34" charset="0"/>
              </a:defRPr>
            </a:lvl1pPr>
          </a:lstStyle>
          <a:p>
            <a:fld id="{84EF802C-9FB4-4A41-A3FC-9C13944C9A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037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007CA-2157-4E89-A733-DA551FF3E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4410A1-1309-44D0-9F2F-A225207DC2B5}" type="datetimeFigureOut">
              <a:rPr lang="en-US"/>
              <a:pPr>
                <a:defRPr/>
              </a:pPr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C5C52-D7D0-46ED-8B8B-3C504A4B8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B18A5-376D-4F03-BFD5-631E9BE38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latin typeface="Arial" panose="020B0604020202020204" pitchFamily="34" charset="0"/>
              </a:defRPr>
            </a:lvl1pPr>
          </a:lstStyle>
          <a:p>
            <a:fld id="{1C676DD7-3FDA-483E-8723-1246749ED9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961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E4393-F3DD-4525-9049-C0979AA8E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C6895F-52FA-46B4-A26B-F196034F3B72}" type="datetimeFigureOut">
              <a:rPr lang="en-US"/>
              <a:pPr>
                <a:defRPr/>
              </a:pPr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2A703-D9A5-4BB8-B074-A7800EE9B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58D1F-3666-4305-8A50-9A16C9A1B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latin typeface="Arial" panose="020B0604020202020204" pitchFamily="34" charset="0"/>
              </a:defRPr>
            </a:lvl1pPr>
          </a:lstStyle>
          <a:p>
            <a:fld id="{931676B1-7BB1-4EA9-8D0F-ABEE32DD0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9940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482BFD8-B7D0-4EEB-BC59-1B5BB4779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74D36C-83EB-48A2-85C1-821D5849CE6D}" type="datetimeFigureOut">
              <a:rPr lang="en-GB"/>
              <a:pPr>
                <a:defRPr/>
              </a:pPr>
              <a:t>12/09/2018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074F0B-7DBF-44BF-AA5F-05397F00F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44E3DD-09B6-4C60-B7F6-A7032BAD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latin typeface="Arial" panose="020B0604020202020204" pitchFamily="34" charset="0"/>
              </a:defRPr>
            </a:lvl1pPr>
          </a:lstStyle>
          <a:p>
            <a:fld id="{CADECF9F-47C6-4C14-B2CB-E440CB493EC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60766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494AB9-6F9E-4435-B549-74DA00C0C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D8E7BF-729C-47EB-A35C-2E94EC2EB8EB}" type="datetimeFigureOut">
              <a:rPr lang="en-GB"/>
              <a:pPr>
                <a:defRPr/>
              </a:pPr>
              <a:t>12/09/2018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D352CD-E087-40C8-8154-F62330DAA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2DBAA4-BEAF-4C29-AF4C-C0D809AC6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latin typeface="Arial" panose="020B0604020202020204" pitchFamily="34" charset="0"/>
              </a:defRPr>
            </a:lvl1pPr>
          </a:lstStyle>
          <a:p>
            <a:fld id="{F3410D1F-AF59-4F7A-9F92-BBCEE93065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33023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22D5AB-F90A-4A26-A328-A2971BA48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E2F953-3BD6-4506-AD13-7B0C13BEC89A}" type="datetimeFigureOut">
              <a:rPr lang="en-GB"/>
              <a:pPr>
                <a:defRPr/>
              </a:pPr>
              <a:t>12/09/2018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C356C8-8121-4B1A-B5DC-BCD1A802E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6A74E0-F93C-43CA-9648-132FC9CF9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latin typeface="Arial" panose="020B0604020202020204" pitchFamily="34" charset="0"/>
              </a:defRPr>
            </a:lvl1pPr>
          </a:lstStyle>
          <a:p>
            <a:fld id="{CA8C5F85-1628-425C-A46A-5F50AC3CF4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73767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A28CEBA-0A03-453D-94C6-DF1A1BB5E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8D8D86A-AAE1-4FCB-83A8-9FAFD2D62C09}" type="datetimeFigureOut">
              <a:rPr lang="en-GB"/>
              <a:pPr>
                <a:defRPr/>
              </a:pPr>
              <a:t>12/09/2018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D0B5D7D-C87E-4AC7-A336-607C09EA6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9394BB-7E9A-44E7-BDFB-65CE9CA1F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latin typeface="Arial" panose="020B0604020202020204" pitchFamily="34" charset="0"/>
              </a:defRPr>
            </a:lvl1pPr>
          </a:lstStyle>
          <a:p>
            <a:fld id="{5A89D30E-F59B-43D3-B122-7165544C69C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11651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755576B-2CD2-455C-A9F5-25627439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46A236-809B-477B-9898-D4155AFC76DE}" type="datetimeFigureOut">
              <a:rPr lang="en-GB"/>
              <a:pPr>
                <a:defRPr/>
              </a:pPr>
              <a:t>12/09/2018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29156BE-E8F0-41F4-88A3-49477EFB7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31A8A19-8D76-4FA2-8197-350CF8E41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latin typeface="Arial" panose="020B0604020202020204" pitchFamily="34" charset="0"/>
              </a:defRPr>
            </a:lvl1pPr>
          </a:lstStyle>
          <a:p>
            <a:fld id="{6AE6F3ED-487C-4203-8C4A-A683F0C34D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22360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7723D66-5608-406D-8E77-38C839C9A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186C60-2EF8-494D-B1A3-8470CA0CB9FA}" type="datetimeFigureOut">
              <a:rPr lang="en-GB"/>
              <a:pPr>
                <a:defRPr/>
              </a:pPr>
              <a:t>12/09/2018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8AA498C-FDA7-4A98-B3B6-757AFF73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62110A6-4DEF-48AE-89E8-6404A821D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latin typeface="Arial" panose="020B0604020202020204" pitchFamily="34" charset="0"/>
              </a:defRPr>
            </a:lvl1pPr>
          </a:lstStyle>
          <a:p>
            <a:fld id="{041BA5C2-C087-4CC4-9E1C-E7307B5E2B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819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CC7F-9342-4640-82D9-863116B0C1EC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D884-1725-48DF-B321-9CABB4E6F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EC1E6FC-08D9-4F78-BB75-C0C39D6D8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F28A92-0C12-4F1D-9B24-647CFF20C7C6}" type="datetimeFigureOut">
              <a:rPr lang="en-GB"/>
              <a:pPr>
                <a:defRPr/>
              </a:pPr>
              <a:t>12/09/2018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B639E1D-EA24-4BCB-B459-443E6B0F5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91E32C3-E267-46D6-85AF-71C21381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latin typeface="Arial" panose="020B0604020202020204" pitchFamily="34" charset="0"/>
              </a:defRPr>
            </a:lvl1pPr>
          </a:lstStyle>
          <a:p>
            <a:fld id="{8D26D57C-6ECD-41E2-BFB2-D7CF3506F5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45182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CF8C60E-CA23-48CD-A42D-8AB1D46F0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C2E546-D6E1-49BF-90C2-1283BFA62958}" type="datetimeFigureOut">
              <a:rPr lang="en-GB"/>
              <a:pPr>
                <a:defRPr/>
              </a:pPr>
              <a:t>12/09/2018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46AEDE-19F6-4AA0-9576-DD624E426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8E192BD-8B8C-489C-B79C-960811441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latin typeface="Arial" panose="020B0604020202020204" pitchFamily="34" charset="0"/>
              </a:defRPr>
            </a:lvl1pPr>
          </a:lstStyle>
          <a:p>
            <a:fld id="{C92D48B1-3A12-4EE6-8DB9-FACB47978F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20645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27B2EC7-F1C1-4A05-BA8D-F71814E9A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A68E88-C2E5-4927-98FD-EEE0F83344B7}" type="datetimeFigureOut">
              <a:rPr lang="en-GB"/>
              <a:pPr>
                <a:defRPr/>
              </a:pPr>
              <a:t>12/09/2018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4873C40-E2F9-47AD-A515-B9197A703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4604D89-41C1-4C2E-A5AA-BC66647F8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latin typeface="Arial" panose="020B0604020202020204" pitchFamily="34" charset="0"/>
              </a:defRPr>
            </a:lvl1pPr>
          </a:lstStyle>
          <a:p>
            <a:fld id="{2045617B-F860-4024-BFAB-190FAD11D9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61398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0A96B5-9768-405E-82EF-97D350A15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754E53-3B23-4C33-9406-339832B83BA6}" type="datetimeFigureOut">
              <a:rPr lang="en-GB"/>
              <a:pPr>
                <a:defRPr/>
              </a:pPr>
              <a:t>12/09/2018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77B413-640A-4EA3-8A2E-1C92B59C6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A68FEE-03A4-488C-A5F6-32739622B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latin typeface="Arial" panose="020B0604020202020204" pitchFamily="34" charset="0"/>
              </a:defRPr>
            </a:lvl1pPr>
          </a:lstStyle>
          <a:p>
            <a:fld id="{388231E6-8BE7-41B1-93D3-7E2571EA1FC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0471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BF7628-DA62-440E-BB95-716C6EE86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545A21-CFCE-421F-AB62-BA2DE96C291B}" type="datetimeFigureOut">
              <a:rPr lang="en-GB"/>
              <a:pPr>
                <a:defRPr/>
              </a:pPr>
              <a:t>12/09/2018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7D6F07-0C21-4B12-B05C-AF1405575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B8E8CE-7441-4A57-82D3-8E208B6E1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-25000">
                <a:latin typeface="Arial" panose="020B0604020202020204" pitchFamily="34" charset="0"/>
              </a:defRPr>
            </a:lvl1pPr>
          </a:lstStyle>
          <a:p>
            <a:fld id="{FC8A7CB7-A904-4B77-BE63-AEC1ACCBC1C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991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CC7F-9342-4640-82D9-863116B0C1EC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D884-1725-48DF-B321-9CABB4E6F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CC7F-9342-4640-82D9-863116B0C1EC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D884-1725-48DF-B321-9CABB4E6F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CC7F-9342-4640-82D9-863116B0C1EC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D884-1725-48DF-B321-9CABB4E6F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CC7F-9342-4640-82D9-863116B0C1EC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D884-1725-48DF-B321-9CABB4E6F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CC7F-9342-4640-82D9-863116B0C1EC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D884-1725-48DF-B321-9CABB4E6F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7CC7F-9342-4640-82D9-863116B0C1EC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AD884-1725-48DF-B321-9CABB4E6F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>
            <a:extLst>
              <a:ext uri="{FF2B5EF4-FFF2-40B4-BE49-F238E27FC236}">
                <a16:creationId xmlns:a16="http://schemas.microsoft.com/office/drawing/2014/main" id="{2E382793-1F0E-4538-A6D2-9AEEABFD8D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997F965E-CB2C-4F65-A82E-E19CA50028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A9428-3193-4E93-81A6-42127253DF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7A7F62D-FAC4-48F0-893F-10DF694ED8C1}" type="datetimeFigureOut">
              <a:rPr lang="en-US"/>
              <a:pPr>
                <a:defRPr/>
              </a:pPr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ABB36-3F8C-4FFD-AF4B-B9C6B56B1B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37E94-6B9B-4FE1-BBC2-C8E357D42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BBAE81E-FC32-4DC6-872D-13471C2490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40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>
            <a:extLst>
              <a:ext uri="{FF2B5EF4-FFF2-40B4-BE49-F238E27FC236}">
                <a16:creationId xmlns:a16="http://schemas.microsoft.com/office/drawing/2014/main" id="{2BCE223B-ADAD-4535-956B-C2152F814B5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C91E3D6B-7428-4D0A-A9A4-D90F1F8FBD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7AC49-7434-410C-B752-4C0B45C474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E2F670D-C2D2-4763-8240-59A74F51D429}" type="datetimeFigureOut">
              <a:rPr lang="en-US"/>
              <a:pPr>
                <a:defRPr/>
              </a:pPr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E1C3E-4AF1-4169-BEB7-1A88FDF0B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C1FD8-2568-4F89-8519-97FA9AE91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4A48722-59C2-4B95-8E5C-05A16384E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51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titolo 1">
            <a:extLst>
              <a:ext uri="{FF2B5EF4-FFF2-40B4-BE49-F238E27FC236}">
                <a16:creationId xmlns:a16="http://schemas.microsoft.com/office/drawing/2014/main" id="{1A86619E-E46F-481F-8C0B-6BEDD7E346D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lo stile del titolo</a:t>
            </a:r>
            <a:endParaRPr lang="en-GB" altLang="en-US"/>
          </a:p>
        </p:txBody>
      </p:sp>
      <p:sp>
        <p:nvSpPr>
          <p:cNvPr id="11267" name="Segnaposto testo 2">
            <a:extLst>
              <a:ext uri="{FF2B5EF4-FFF2-40B4-BE49-F238E27FC236}">
                <a16:creationId xmlns:a16="http://schemas.microsoft.com/office/drawing/2014/main" id="{F090E885-5707-4218-B587-239FD342A9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  <a:endParaRPr lang="en-GB" alt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8D059D-53EF-49A1-A590-3152CB3273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C1E7EE5-A54A-44AA-BE3A-0D6B0BD01CF0}" type="datetimeFigureOut">
              <a:rPr lang="en-GB"/>
              <a:pPr>
                <a:defRPr/>
              </a:pPr>
              <a:t>12/09/2018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E685C6-FC59-4552-9537-BFDA0BF32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734DDA-62FA-463C-816B-D079E93CC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6E7897A-536B-4AD4-98AF-D1B31E854B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084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609600"/>
            <a:ext cx="10175876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680460" y="3352800"/>
          <a:ext cx="1783080" cy="152400"/>
        </p:xfrm>
        <a:graphic>
          <a:graphicData uri="http://schemas.openxmlformats.org/drawingml/2006/table">
            <a:tbl>
              <a:tblPr/>
              <a:tblGrid>
                <a:gridCol w="178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2362200" algn="l"/>
                        </a:tabLst>
                      </a:pPr>
                      <a:endParaRPr lang="en-US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433" name="Picture 1" descr="logo"/>
          <p:cNvPicPr>
            <a:picLocks noChangeAspect="1" noChangeArrowheads="1"/>
          </p:cNvPicPr>
          <p:nvPr/>
        </p:nvPicPr>
        <p:blipFill>
          <a:blip r:embed="rId4" cstate="print">
            <a:lum bright="38000" contrast="-18000"/>
          </a:blip>
          <a:srcRect/>
          <a:stretch>
            <a:fillRect/>
          </a:stretch>
        </p:blipFill>
        <p:spPr bwMode="auto">
          <a:xfrm>
            <a:off x="0" y="0"/>
            <a:ext cx="1869190" cy="4286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2650158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200" b="1" dirty="0">
                <a:solidFill>
                  <a:prstClr val="black"/>
                </a:solidFill>
                <a:latin typeface="+mj-lt"/>
              </a:rPr>
              <a:t>Common Plot Reports</a:t>
            </a:r>
          </a:p>
          <a:p>
            <a:pPr algn="ctr" rtl="0"/>
            <a:r>
              <a:rPr lang="en-US" sz="3200" b="1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2018-2019</a:t>
            </a:r>
          </a:p>
        </p:txBody>
      </p:sp>
      <p:pic>
        <p:nvPicPr>
          <p:cNvPr id="11" name="Picture 1" descr="C:\Program Files\Microsoft Office\MEDIA\OFFICE12\Lines\j011585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0" y="6407617"/>
            <a:ext cx="9144000" cy="4571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E88AEE0-DDF3-4A8D-B068-647D9BA0C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4672" y="6448251"/>
            <a:ext cx="7719294" cy="365125"/>
          </a:xfrm>
        </p:spPr>
        <p:txBody>
          <a:bodyPr/>
          <a:lstStyle/>
          <a:p>
            <a:r>
              <a:rPr lang="en-US" sz="1600" baseline="0" dirty="0">
                <a:solidFill>
                  <a:schemeClr val="tx1"/>
                </a:solidFill>
                <a:latin typeface="Century Gothic" pitchFamily="34" charset="0"/>
              </a:rPr>
              <a:t>20</a:t>
            </a:r>
            <a:r>
              <a:rPr lang="en-US" sz="1600" baseline="30000" dirty="0">
                <a:solidFill>
                  <a:schemeClr val="tx1"/>
                </a:solidFill>
                <a:latin typeface="Century Gothic" pitchFamily="34" charset="0"/>
              </a:rPr>
              <a:t>th</a:t>
            </a:r>
            <a:r>
              <a:rPr lang="en-US" sz="1600" baseline="0" dirty="0">
                <a:solidFill>
                  <a:schemeClr val="tx1"/>
                </a:solidFill>
                <a:latin typeface="Century Gothic" pitchFamily="34" charset="0"/>
              </a:rPr>
              <a:t> COSMO General Meeting , 3-6 Sept 2018, St. Petersburg, WG5 session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548680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Common Plots activity for 2018-2019</a:t>
            </a:r>
          </a:p>
          <a:p>
            <a:pPr algn="ctr"/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052736"/>
            <a:ext cx="80336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Keep the standard  parameter scores  for CM1 and CM2 Ito maintain long term trends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Additional wait to dedicated verification analysis: model performance of various weather </a:t>
            </a:r>
            <a:r>
              <a:rPr lang="en-US" sz="2000" dirty="0" err="1"/>
              <a:t>reimes</a:t>
            </a:r>
            <a:r>
              <a:rPr lang="en-US" sz="2000" dirty="0"/>
              <a:t>/climate (CM3), performance rose for wind </a:t>
            </a:r>
            <a:r>
              <a:rPr lang="en-US" sz="2000" dirty="0" err="1"/>
              <a:t>sp</a:t>
            </a:r>
            <a:r>
              <a:rPr lang="en-US" sz="2000" dirty="0"/>
              <a:t>/</a:t>
            </a:r>
            <a:r>
              <a:rPr lang="en-US" sz="2000" dirty="0" err="1"/>
              <a:t>dir</a:t>
            </a:r>
            <a:r>
              <a:rPr lang="en-US" sz="2000" dirty="0"/>
              <a:t> (</a:t>
            </a:r>
            <a:r>
              <a:rPr lang="en-US" sz="2000" dirty="0" err="1"/>
              <a:t>M.S.Tesini</a:t>
            </a:r>
            <a:r>
              <a:rPr lang="en-US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Include FSS for CA2 aggregated over cases that warnings were issued  (by </a:t>
            </a:r>
            <a:r>
              <a:rPr lang="en-US" sz="2000" dirty="0" err="1"/>
              <a:t>Arpa</a:t>
            </a:r>
            <a:r>
              <a:rPr lang="en-US" sz="2000" dirty="0"/>
              <a:t>-PT possibly if </a:t>
            </a:r>
            <a:r>
              <a:rPr lang="en-US" sz="2000" dirty="0" err="1"/>
              <a:t>obs</a:t>
            </a:r>
            <a:r>
              <a:rPr lang="en-US" sz="2000" dirty="0"/>
              <a:t> in gridded format become available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Abort VERSUS as mandatory for Common Plots production when is necessary. Delivery of txt files with statistical results following the guidelines in the any possible degree</a:t>
            </a:r>
          </a:p>
          <a:p>
            <a:endParaRPr lang="el-GR" sz="200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A783DA6-F9E4-4E19-94BB-143A5EB4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4672" y="6448251"/>
            <a:ext cx="7719294" cy="365125"/>
          </a:xfrm>
        </p:spPr>
        <p:txBody>
          <a:bodyPr/>
          <a:lstStyle/>
          <a:p>
            <a:r>
              <a:rPr lang="en-US" sz="1600" baseline="0" dirty="0">
                <a:solidFill>
                  <a:schemeClr val="tx1"/>
                </a:solidFill>
                <a:latin typeface="Century Gothic" pitchFamily="34" charset="0"/>
              </a:rPr>
              <a:t>20</a:t>
            </a:r>
            <a:r>
              <a:rPr lang="en-US" sz="1600" baseline="30000" dirty="0">
                <a:solidFill>
                  <a:schemeClr val="tx1"/>
                </a:solidFill>
                <a:latin typeface="Century Gothic" pitchFamily="34" charset="0"/>
              </a:rPr>
              <a:t>th</a:t>
            </a:r>
            <a:r>
              <a:rPr lang="en-US" sz="1600" baseline="0" dirty="0">
                <a:solidFill>
                  <a:schemeClr val="tx1"/>
                </a:solidFill>
                <a:latin typeface="Century Gothic" pitchFamily="34" charset="0"/>
              </a:rPr>
              <a:t> COSMO General Meeting , 3-6 Sept 2018, St. Petersburg, WG5 session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E707077-5B42-40CF-AD12-B134FE761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7372" y="-609600"/>
            <a:ext cx="10175876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863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548680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Common Plots suggestions for 2018-2019 </a:t>
            </a:r>
            <a:r>
              <a:rPr lang="en-US" sz="2400" b="1" dirty="0">
                <a:solidFill>
                  <a:srgbClr val="002060"/>
                </a:solidFill>
              </a:rPr>
              <a:t>Neighborhood methods</a:t>
            </a: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268760"/>
            <a:ext cx="80336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possibilities of Verification for this year would be  application of VAST software for the application of Neighborhood methods (with space/time windows)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Necessary to have OPERA gridded observations for Common Area 1 in </a:t>
            </a:r>
            <a:r>
              <a:rPr lang="en-US" dirty="0" err="1"/>
              <a:t>grib</a:t>
            </a:r>
            <a:r>
              <a:rPr lang="en-US" dirty="0"/>
              <a:t> format – </a:t>
            </a:r>
            <a:r>
              <a:rPr lang="en-US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Naima Vela could take over the activity if </a:t>
            </a:r>
            <a:r>
              <a:rPr lang="en-US" dirty="0" err="1"/>
              <a:t>obs</a:t>
            </a:r>
            <a:r>
              <a:rPr lang="en-US" dirty="0"/>
              <a:t> are available. Files have to be however for the same area (?) and format as the ones </a:t>
            </a:r>
            <a:r>
              <a:rPr lang="en-US" dirty="0" err="1"/>
              <a:t>E.Oberto</a:t>
            </a:r>
            <a:r>
              <a:rPr lang="en-US" dirty="0"/>
              <a:t> is collecting for the Long term 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may not be possible for a whole season but for specific days of each season, maybe after selecting days where weather warnings for intense precipitation were issued over the area of interest.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l-GR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2E8BF74-042F-4FD2-BE63-167602272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4672" y="6448251"/>
            <a:ext cx="7719294" cy="365125"/>
          </a:xfrm>
        </p:spPr>
        <p:txBody>
          <a:bodyPr/>
          <a:lstStyle/>
          <a:p>
            <a:r>
              <a:rPr lang="en-US" sz="1600" baseline="0" dirty="0">
                <a:solidFill>
                  <a:schemeClr val="tx1"/>
                </a:solidFill>
                <a:latin typeface="Century Gothic" pitchFamily="34" charset="0"/>
              </a:rPr>
              <a:t>20</a:t>
            </a:r>
            <a:r>
              <a:rPr lang="en-US" sz="1600" baseline="30000" dirty="0">
                <a:solidFill>
                  <a:schemeClr val="tx1"/>
                </a:solidFill>
                <a:latin typeface="Century Gothic" pitchFamily="34" charset="0"/>
              </a:rPr>
              <a:t>th</a:t>
            </a:r>
            <a:r>
              <a:rPr lang="en-US" sz="1600" baseline="0" dirty="0">
                <a:solidFill>
                  <a:schemeClr val="tx1"/>
                </a:solidFill>
                <a:latin typeface="Century Gothic" pitchFamily="34" charset="0"/>
              </a:rPr>
              <a:t> COSMO General Meeting , 3-6 Sept 2018, St. Petersburg, WG5 session</a:t>
            </a:r>
          </a:p>
        </p:txBody>
      </p:sp>
    </p:spTree>
    <p:extLst>
      <p:ext uri="{BB962C8B-B14F-4D97-AF65-F5344CB8AC3E}">
        <p14:creationId xmlns:p14="http://schemas.microsoft.com/office/powerpoint/2010/main" val="294448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396EC46-211A-4960-8269-0C699BDC2209}"/>
              </a:ext>
            </a:extLst>
          </p:cNvPr>
          <p:cNvGraphicFramePr>
            <a:graphicFrameLocks noGrp="1"/>
          </p:cNvGraphicFramePr>
          <p:nvPr/>
        </p:nvGraphicFramePr>
        <p:xfrm>
          <a:off x="3679825" y="3352800"/>
          <a:ext cx="1782763" cy="152400"/>
        </p:xfrm>
        <a:graphic>
          <a:graphicData uri="http://schemas.openxmlformats.org/drawingml/2006/table">
            <a:tbl>
              <a:tblPr/>
              <a:tblGrid>
                <a:gridCol w="1782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2362200" algn="l"/>
                        </a:tabLst>
                      </a:pPr>
                      <a:endParaRPr lang="en-US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68" marR="685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992CBFE-C72A-4E8B-A5A5-D04216EC0068}"/>
              </a:ext>
            </a:extLst>
          </p:cNvPr>
          <p:cNvSpPr txBox="1"/>
          <p:nvPr/>
        </p:nvSpPr>
        <p:spPr>
          <a:xfrm>
            <a:off x="250825" y="120650"/>
            <a:ext cx="8424863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Last year…….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Common Plot Reports 2017-2018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Guidelines prepared and sent in Oct (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WG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 web repository) </a:t>
            </a:r>
          </a:p>
        </p:txBody>
      </p:sp>
      <p:pic>
        <p:nvPicPr>
          <p:cNvPr id="95237" name="Picture 1" descr="C:\Program Files\Microsoft Office\MEDIA\OFFICE12\Lines\j0115855.gif">
            <a:extLst>
              <a:ext uri="{FF2B5EF4-FFF2-40B4-BE49-F238E27FC236}">
                <a16:creationId xmlns:a16="http://schemas.microsoft.com/office/drawing/2014/main" id="{DD9E7FF4-2692-4179-811A-1B225C97B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7150"/>
            <a:ext cx="9144000" cy="46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C9BC4A3-BB33-4C8E-92B4-EA94A91EC3EC}"/>
              </a:ext>
            </a:extLst>
          </p:cNvPr>
          <p:cNvSpPr txBox="1"/>
          <p:nvPr/>
        </p:nvSpPr>
        <p:spPr>
          <a:xfrm>
            <a:off x="250825" y="1844675"/>
            <a:ext cx="8572500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Keep the coarser resolution comparison (~5-7km) for one year (trend since 2011)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Add high res model comparison on two “semi-common” areas: different climatology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Keep 12UTC run for coarser resolution comparisons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Extremal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dependence scores – EDI for 6h and 24h precipitation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Add LCC on top of TCC, also categorical scores with thresholds –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NOT POSSIBLE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Add wind gust categorical scores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Add wind performance rose diagrams for selected 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stations – </a:t>
            </a:r>
            <a:r>
              <a:rPr lang="en-US" sz="2000" b="1" i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Maria Stefania presentation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95239" name="Picture 5" descr="logo2nd">
            <a:extLst>
              <a:ext uri="{FF2B5EF4-FFF2-40B4-BE49-F238E27FC236}">
                <a16:creationId xmlns:a16="http://schemas.microsoft.com/office/drawing/2014/main" id="{586A990B-A87B-432C-A1C7-C4540498D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4450"/>
            <a:ext cx="20145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0FE17A1-3D3D-4456-9EC2-936722662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4672" y="6448251"/>
            <a:ext cx="7719294" cy="365125"/>
          </a:xfrm>
        </p:spPr>
        <p:txBody>
          <a:bodyPr/>
          <a:lstStyle/>
          <a:p>
            <a:r>
              <a:rPr lang="en-US" sz="1600" baseline="0" dirty="0">
                <a:solidFill>
                  <a:schemeClr val="tx1"/>
                </a:solidFill>
                <a:latin typeface="Century Gothic" pitchFamily="34" charset="0"/>
              </a:rPr>
              <a:t>20</a:t>
            </a:r>
            <a:r>
              <a:rPr lang="en-US" sz="1600" baseline="30000" dirty="0">
                <a:solidFill>
                  <a:schemeClr val="tx1"/>
                </a:solidFill>
                <a:latin typeface="Century Gothic" pitchFamily="34" charset="0"/>
              </a:rPr>
              <a:t>th</a:t>
            </a:r>
            <a:r>
              <a:rPr lang="en-US" sz="1600" baseline="0" dirty="0">
                <a:solidFill>
                  <a:schemeClr val="tx1"/>
                </a:solidFill>
                <a:latin typeface="Century Gothic" pitchFamily="34" charset="0"/>
              </a:rPr>
              <a:t> COSMO General Meeting , 3-6 Sept 2018, St. Petersburg, WG5 session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5" descr="logo2nd">
            <a:extLst>
              <a:ext uri="{FF2B5EF4-FFF2-40B4-BE49-F238E27FC236}">
                <a16:creationId xmlns:a16="http://schemas.microsoft.com/office/drawing/2014/main" id="{176CAFD6-D8D7-49EF-BEA5-634EA5B77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3338"/>
            <a:ext cx="15128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9" name="Picture 1" descr="C:\Program Files\Microsoft Office\MEDIA\OFFICE12\Lines\j0115855.gif">
            <a:extLst>
              <a:ext uri="{FF2B5EF4-FFF2-40B4-BE49-F238E27FC236}">
                <a16:creationId xmlns:a16="http://schemas.microsoft.com/office/drawing/2014/main" id="{5D500ABF-AA46-4EFA-8125-77B9494D3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7150"/>
            <a:ext cx="9144000" cy="46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0" name="TextBox 6">
            <a:extLst>
              <a:ext uri="{FF2B5EF4-FFF2-40B4-BE49-F238E27FC236}">
                <a16:creationId xmlns:a16="http://schemas.microsoft.com/office/drawing/2014/main" id="{903B1986-F8B1-4B5F-81C4-1699A231F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5959475"/>
            <a:ext cx="1439862" cy="3683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~7km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31E47A-B369-44DD-9954-E2632D47B981}"/>
              </a:ext>
            </a:extLst>
          </p:cNvPr>
          <p:cNvSpPr txBox="1"/>
          <p:nvPr/>
        </p:nvSpPr>
        <p:spPr>
          <a:xfrm>
            <a:off x="3708400" y="5959475"/>
            <a:ext cx="1439863" cy="368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~1-4km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6735DB-0C0B-4875-BFE4-EC94A70B1405}"/>
              </a:ext>
            </a:extLst>
          </p:cNvPr>
          <p:cNvSpPr txBox="1"/>
          <p:nvPr/>
        </p:nvSpPr>
        <p:spPr>
          <a:xfrm>
            <a:off x="6300788" y="5959475"/>
            <a:ext cx="1439862" cy="368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EPS </a:t>
            </a:r>
          </a:p>
        </p:txBody>
      </p:sp>
      <p:sp>
        <p:nvSpPr>
          <p:cNvPr id="96263" name="TextBox 7">
            <a:extLst>
              <a:ext uri="{FF2B5EF4-FFF2-40B4-BE49-F238E27FC236}">
                <a16:creationId xmlns:a16="http://schemas.microsoft.com/office/drawing/2014/main" id="{AB3F50A4-2314-41FC-A2BB-B029FE8CB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288" y="228600"/>
            <a:ext cx="698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Feedback from questionnaire</a:t>
            </a:r>
          </a:p>
        </p:txBody>
      </p:sp>
      <p:pic>
        <p:nvPicPr>
          <p:cNvPr id="96264" name="Picture 2">
            <a:extLst>
              <a:ext uri="{FF2B5EF4-FFF2-40B4-BE49-F238E27FC236}">
                <a16:creationId xmlns:a16="http://schemas.microsoft.com/office/drawing/2014/main" id="{CD4F0E92-A55A-4F89-945F-95A32508AE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3"/>
          <a:stretch>
            <a:fillRect/>
          </a:stretch>
        </p:blipFill>
        <p:spPr bwMode="auto">
          <a:xfrm>
            <a:off x="0" y="892175"/>
            <a:ext cx="9144000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173E9E4-5E04-4262-9A2D-003D55EB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4672" y="6448251"/>
            <a:ext cx="7719294" cy="365125"/>
          </a:xfrm>
        </p:spPr>
        <p:txBody>
          <a:bodyPr/>
          <a:lstStyle/>
          <a:p>
            <a:r>
              <a:rPr lang="en-US" sz="1600" baseline="0" dirty="0">
                <a:solidFill>
                  <a:schemeClr val="tx1"/>
                </a:solidFill>
                <a:latin typeface="Century Gothic" pitchFamily="34" charset="0"/>
              </a:rPr>
              <a:t>20</a:t>
            </a:r>
            <a:r>
              <a:rPr lang="en-US" sz="1600" baseline="30000" dirty="0">
                <a:solidFill>
                  <a:schemeClr val="tx1"/>
                </a:solidFill>
                <a:latin typeface="Century Gothic" pitchFamily="34" charset="0"/>
              </a:rPr>
              <a:t>th</a:t>
            </a:r>
            <a:r>
              <a:rPr lang="en-US" sz="1600" baseline="0" dirty="0">
                <a:solidFill>
                  <a:schemeClr val="tx1"/>
                </a:solidFill>
                <a:latin typeface="Century Gothic" pitchFamily="34" charset="0"/>
              </a:rPr>
              <a:t> COSMO General Meeting , 3-6 Sept 2018, St. Petersburg, WG5 session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1">
            <a:extLst>
              <a:ext uri="{FF2B5EF4-FFF2-40B4-BE49-F238E27FC236}">
                <a16:creationId xmlns:a16="http://schemas.microsoft.com/office/drawing/2014/main" id="{64A9F991-6CA2-43A6-A6AB-3AFB65371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510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5" descr="logo2nd">
            <a:extLst>
              <a:ext uri="{FF2B5EF4-FFF2-40B4-BE49-F238E27FC236}">
                <a16:creationId xmlns:a16="http://schemas.microsoft.com/office/drawing/2014/main" id="{FB396AB8-5A1B-45C4-8B72-3E3550D38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9688"/>
            <a:ext cx="2046287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DEA450DB-C8B0-40F8-9EDC-9A47DCC6DEAC}"/>
              </a:ext>
            </a:extLst>
          </p:cNvPr>
          <p:cNvSpPr txBox="1">
            <a:spLocks noChangeArrowheads="1"/>
          </p:cNvSpPr>
          <p:nvPr/>
        </p:nvSpPr>
        <p:spPr>
          <a:xfrm>
            <a:off x="1042988" y="481013"/>
            <a:ext cx="8724900" cy="5000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Common Area 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coarse resolution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89FF84-80B1-43CC-BFD4-D4695695D1CF}"/>
              </a:ext>
            </a:extLst>
          </p:cNvPr>
          <p:cNvSpPr txBox="1"/>
          <p:nvPr/>
        </p:nvSpPr>
        <p:spPr>
          <a:xfrm>
            <a:off x="3208338" y="2090738"/>
            <a:ext cx="9366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IMGW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3F6564-E26C-4941-9C72-9356BF6BD995}"/>
              </a:ext>
            </a:extLst>
          </p:cNvPr>
          <p:cNvSpPr txBox="1"/>
          <p:nvPr/>
        </p:nvSpPr>
        <p:spPr>
          <a:xfrm>
            <a:off x="958850" y="1871663"/>
            <a:ext cx="195738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DWD (ICON-EU)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8C0D23-986D-4627-8DAA-519ABB74E3A5}"/>
              </a:ext>
            </a:extLst>
          </p:cNvPr>
          <p:cNvSpPr txBox="1"/>
          <p:nvPr/>
        </p:nvSpPr>
        <p:spPr>
          <a:xfrm>
            <a:off x="7451725" y="2055813"/>
            <a:ext cx="9366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RHM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9A20B-E605-4F1E-82E5-8EC3336D71E8}"/>
              </a:ext>
            </a:extLst>
          </p:cNvPr>
          <p:cNvSpPr txBox="1"/>
          <p:nvPr/>
        </p:nvSpPr>
        <p:spPr>
          <a:xfrm>
            <a:off x="2311400" y="5516563"/>
            <a:ext cx="9350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HNMS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0CC774-D23C-49E5-ADC5-448D47117CDE}"/>
              </a:ext>
            </a:extLst>
          </p:cNvPr>
          <p:cNvSpPr txBox="1"/>
          <p:nvPr/>
        </p:nvSpPr>
        <p:spPr>
          <a:xfrm>
            <a:off x="1493838" y="3441700"/>
            <a:ext cx="93503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229F94-E3FC-4AE9-B45D-8E6C2A60B7F9}"/>
              </a:ext>
            </a:extLst>
          </p:cNvPr>
          <p:cNvSpPr txBox="1"/>
          <p:nvPr/>
        </p:nvSpPr>
        <p:spPr>
          <a:xfrm>
            <a:off x="4103688" y="3644900"/>
            <a:ext cx="9366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NMA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0D362A-35C2-40D6-BDF6-D117133FBEC2}"/>
              </a:ext>
            </a:extLst>
          </p:cNvPr>
          <p:cNvSpPr txBox="1"/>
          <p:nvPr/>
        </p:nvSpPr>
        <p:spPr>
          <a:xfrm>
            <a:off x="611188" y="3644900"/>
            <a:ext cx="9366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COMET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AE697B-6838-49BB-9F0A-D1CAE9ADB98B}"/>
              </a:ext>
            </a:extLst>
          </p:cNvPr>
          <p:cNvSpPr txBox="1"/>
          <p:nvPr/>
        </p:nvSpPr>
        <p:spPr>
          <a:xfrm>
            <a:off x="4826000" y="2425700"/>
            <a:ext cx="19558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DWD (ICON-EU)</a:t>
            </a:r>
          </a:p>
        </p:txBody>
      </p:sp>
      <p:pic>
        <p:nvPicPr>
          <p:cNvPr id="97293" name="Picture 6">
            <a:extLst>
              <a:ext uri="{FF2B5EF4-FFF2-40B4-BE49-F238E27FC236}">
                <a16:creationId xmlns:a16="http://schemas.microsoft.com/office/drawing/2014/main" id="{BDADF23F-6DD7-48C3-801D-81997D913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4" name="Picture 8">
            <a:extLst>
              <a:ext uri="{FF2B5EF4-FFF2-40B4-BE49-F238E27FC236}">
                <a16:creationId xmlns:a16="http://schemas.microsoft.com/office/drawing/2014/main" id="{89F25E64-5F8D-4829-9E61-75A62DC36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5" name="Picture 5">
            <a:extLst>
              <a:ext uri="{FF2B5EF4-FFF2-40B4-BE49-F238E27FC236}">
                <a16:creationId xmlns:a16="http://schemas.microsoft.com/office/drawing/2014/main" id="{24F9E3CD-EEEE-44D1-B94E-DF2ABA46B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6" name="Picture 1">
            <a:extLst>
              <a:ext uri="{FF2B5EF4-FFF2-40B4-BE49-F238E27FC236}">
                <a16:creationId xmlns:a16="http://schemas.microsoft.com/office/drawing/2014/main" id="{90E77645-FDC4-4211-B87D-A162C5D1C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7" name="Picture 2">
            <a:extLst>
              <a:ext uri="{FF2B5EF4-FFF2-40B4-BE49-F238E27FC236}">
                <a16:creationId xmlns:a16="http://schemas.microsoft.com/office/drawing/2014/main" id="{70465A58-E28B-4C83-88DA-E8DA11598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8" name="Picture 7">
            <a:extLst>
              <a:ext uri="{FF2B5EF4-FFF2-40B4-BE49-F238E27FC236}">
                <a16:creationId xmlns:a16="http://schemas.microsoft.com/office/drawing/2014/main" id="{A1E7BE5E-0000-4A25-8FB1-89F7614A9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9" name="Picture 4">
            <a:extLst>
              <a:ext uri="{FF2B5EF4-FFF2-40B4-BE49-F238E27FC236}">
                <a16:creationId xmlns:a16="http://schemas.microsoft.com/office/drawing/2014/main" id="{DC58F8FF-7EB2-4489-BD5F-1C69ABF8A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E7E7C6A-1CED-410B-AFB7-F9CF6CB7F900}"/>
              </a:ext>
            </a:extLst>
          </p:cNvPr>
          <p:cNvSpPr txBox="1"/>
          <p:nvPr/>
        </p:nvSpPr>
        <p:spPr>
          <a:xfrm>
            <a:off x="3143250" y="3714750"/>
            <a:ext cx="642938" cy="369888"/>
          </a:xfrm>
          <a:prstGeom prst="rect">
            <a:avLst/>
          </a:prstGeom>
          <a:solidFill>
            <a:schemeClr val="bg1">
              <a:lumMod val="75000"/>
              <a:alpha val="5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97301" name="Picture 8" descr="C:\Program Files\Microsoft Office\MEDIA\OFFICE12\Lines\j0115855.gif">
            <a:extLst>
              <a:ext uri="{FF2B5EF4-FFF2-40B4-BE49-F238E27FC236}">
                <a16:creationId xmlns:a16="http://schemas.microsoft.com/office/drawing/2014/main" id="{110B8E7F-1857-4475-95E6-B6E094DCA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6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2053BBDF-FC66-434A-ACCD-43F9C596B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4672" y="6448251"/>
            <a:ext cx="7719294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20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 COSMO General Meeting , 3-6 Sept 2018, St. Petersburg, WG5 session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48F5B89-9709-4AA6-8569-537AB61D44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8786" y="4003300"/>
            <a:ext cx="1839718" cy="2378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ctangle 1">
            <a:extLst>
              <a:ext uri="{FF2B5EF4-FFF2-40B4-BE49-F238E27FC236}">
                <a16:creationId xmlns:a16="http://schemas.microsoft.com/office/drawing/2014/main" id="{08492F69-F8FE-4456-988D-7D8BEF6A0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0728"/>
            <a:ext cx="9144000" cy="3785652"/>
          </a:xfrm>
          <a:prstGeom prst="rect">
            <a:avLst/>
          </a:prstGeom>
          <a:solidFill>
            <a:srgbClr val="F2DBDB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ICON-EU (DWD), COSMO-7 (MCH), COSMO-ME4 (COMET), COSMO-GR4 (HNMS), COSMO-PL7 (IMGW), COSMO-RU7 (RHM), COSMO-5M (ARPAE)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and the two driving models 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ECMWF-IFS, ICON.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Standard Verification (seasonal):	</a:t>
            </a: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2000" b="0" i="0" u="sng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Continuous parameters</a:t>
            </a:r>
            <a:r>
              <a:rPr kumimoji="0" lang="en-GB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- T2m, MSLP, Td 2m, </a:t>
            </a:r>
            <a:r>
              <a:rPr kumimoji="0" lang="en-GB" sz="2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WSpeed</a:t>
            </a:r>
            <a:r>
              <a:rPr kumimoji="0" lang="en-GB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TCC</a:t>
            </a:r>
            <a:r>
              <a:rPr kumimoji="0" lang="en-GB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</a:t>
            </a:r>
            <a:r>
              <a:rPr kumimoji="0" lang="en-GB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Scores:  ME, RMSE</a:t>
            </a: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2000" b="0" i="0" u="sng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Dichotomic</a:t>
            </a:r>
            <a:r>
              <a:rPr kumimoji="0" lang="en-US" sz="2000" b="0" i="0" u="sng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parameters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– Precipitation. Scores: Contingency table, FBI, ETS. Cumulating: 6h and 24h</a:t>
            </a: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Thresholds: 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0.2, 0.4, 0.6, 0.8, 1, 2, 3, 4, 5, 6, 7, 8, 9, 10, 12, 14, 16, 18, 20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mm/6h and mm/24h </a:t>
            </a: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2000" b="0" i="0" u="sng" strike="sng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Dichotomic</a:t>
            </a:r>
            <a:r>
              <a:rPr kumimoji="0" lang="en-US" sz="2000" b="0" i="0" u="sng" strike="sng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parameters</a:t>
            </a:r>
            <a:r>
              <a:rPr kumimoji="0" lang="en-US" sz="2000" b="0" i="0" u="none" strike="sng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– TCC </a:t>
            </a:r>
            <a:r>
              <a:rPr kumimoji="0" lang="en-GB" sz="2000" b="1" i="0" u="none" strike="sng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(30km radius method).  </a:t>
            </a:r>
            <a:r>
              <a:rPr kumimoji="0" lang="en-US" sz="2000" b="0" i="0" u="none" strike="sng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Scores: Contingency table, FBI, ETS, CSI.</a:t>
            </a:r>
            <a:endParaRPr kumimoji="0" lang="en-US" sz="2000" b="0" i="0" u="none" strike="sng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2000" b="0" i="0" u="none" strike="sng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Intervals: [0,25], (25, 75), [75,100</a:t>
            </a:r>
            <a:r>
              <a:rPr kumimoji="0" lang="en-US" sz="2000" b="0" i="0" u="none" strike="sng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]</a:t>
            </a:r>
            <a:endParaRPr kumimoji="0" lang="en-US" sz="2000" b="0" i="0" u="none" strike="sng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2000" b="0" i="0" u="sng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Dichotomic</a:t>
            </a:r>
            <a:r>
              <a:rPr kumimoji="0" lang="en-US" sz="2000" b="0" i="0" u="sng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parameters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– 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Windgust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en-GB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(3D method height optimized)</a:t>
            </a:r>
            <a:r>
              <a:rPr kumimoji="0" lang="en-GB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: </a:t>
            </a:r>
            <a:r>
              <a:rPr kumimoji="0" lang="en-GB" sz="2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Obs</a:t>
            </a:r>
            <a:r>
              <a:rPr kumimoji="0" lang="en-GB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: WMO Code 11233, Fcs:VMAX_10M (187,201). 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Scores: Contingency table, FBI, ETS, CSI.</a:t>
            </a: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Thresholds: 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12.5, 15, 20 m/sec.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EDI (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Extremal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Dependency Index)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Type: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Standard, </a:t>
            </a:r>
            <a:r>
              <a:rPr kumimoji="0" lang="en-US" sz="2000" b="0" i="0" u="sng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Period: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Seasonal, </a:t>
            </a:r>
            <a:r>
              <a:rPr kumimoji="0" lang="en-US" sz="2000" b="0" i="0" u="sng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Parameter: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Precipitation, </a:t>
            </a:r>
            <a:r>
              <a:rPr kumimoji="0" lang="en-US" sz="2000" b="0" i="0" u="sng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Method: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15 km radius method, Index: EDI (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Dichotomic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). 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Thresholds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 1, 5, 10, 15, 20, 25, 30 </a:t>
            </a:r>
            <a:r>
              <a:rPr kumimoji="0" lang="en-US" sz="2000" b="1" i="0" u="sng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mm/6h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and </a:t>
            </a:r>
            <a:r>
              <a:rPr kumimoji="0" lang="en-US" sz="2000" b="1" i="0" u="sng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mm/24h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8307" name="Picture 5" descr="logo2nd">
            <a:extLst>
              <a:ext uri="{FF2B5EF4-FFF2-40B4-BE49-F238E27FC236}">
                <a16:creationId xmlns:a16="http://schemas.microsoft.com/office/drawing/2014/main" id="{C50A6445-EA45-4D61-A04C-DB38BC5C7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9688"/>
            <a:ext cx="2046287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C5C6288D-9BB7-40E1-ACF0-6E38CAFC3599}"/>
              </a:ext>
            </a:extLst>
          </p:cNvPr>
          <p:cNvSpPr txBox="1">
            <a:spLocks noChangeArrowheads="1"/>
          </p:cNvSpPr>
          <p:nvPr/>
        </p:nvSpPr>
        <p:spPr>
          <a:xfrm>
            <a:off x="1042988" y="481013"/>
            <a:ext cx="8724900" cy="5000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Common Area 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coarse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resol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13731C-4CD7-4B9D-88A8-5208212AF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4672" y="6448251"/>
            <a:ext cx="7719294" cy="365125"/>
          </a:xfrm>
        </p:spPr>
        <p:txBody>
          <a:bodyPr/>
          <a:lstStyle/>
          <a:p>
            <a:r>
              <a:rPr lang="en-US" sz="1600" baseline="0" dirty="0">
                <a:solidFill>
                  <a:schemeClr val="tx1"/>
                </a:solidFill>
                <a:latin typeface="Century Gothic" pitchFamily="34" charset="0"/>
              </a:rPr>
              <a:t>20</a:t>
            </a:r>
            <a:r>
              <a:rPr lang="en-US" sz="1600" baseline="30000" dirty="0">
                <a:solidFill>
                  <a:schemeClr val="tx1"/>
                </a:solidFill>
                <a:latin typeface="Century Gothic" pitchFamily="34" charset="0"/>
              </a:rPr>
              <a:t>th</a:t>
            </a:r>
            <a:r>
              <a:rPr lang="en-US" sz="1600" baseline="0" dirty="0">
                <a:solidFill>
                  <a:schemeClr val="tx1"/>
                </a:solidFill>
                <a:latin typeface="Century Gothic" pitchFamily="34" charset="0"/>
              </a:rPr>
              <a:t> COSMO General Meeting , 3-6 Sept 2018, St. Petersburg, WG5 session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" descr="C:\Program Files\Microsoft Office\MEDIA\OFFICE12\Lines\j0115855.gif">
            <a:extLst>
              <a:ext uri="{FF2B5EF4-FFF2-40B4-BE49-F238E27FC236}">
                <a16:creationId xmlns:a16="http://schemas.microsoft.com/office/drawing/2014/main" id="{CC93A679-EF86-4664-AD92-919EEAFA2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7150"/>
            <a:ext cx="9144000" cy="46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7" name="Picture 5" descr="logo2nd">
            <a:extLst>
              <a:ext uri="{FF2B5EF4-FFF2-40B4-BE49-F238E27FC236}">
                <a16:creationId xmlns:a16="http://schemas.microsoft.com/office/drawing/2014/main" id="{F2AF84BC-02E8-4000-ADD0-F6F55A885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26988"/>
            <a:ext cx="23066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Rectangle 3">
            <a:extLst>
              <a:ext uri="{FF2B5EF4-FFF2-40B4-BE49-F238E27FC236}">
                <a16:creationId xmlns:a16="http://schemas.microsoft.com/office/drawing/2014/main" id="{2AE3BF5F-859B-4D72-893D-1CB39DF17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88913"/>
            <a:ext cx="87249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Common Area 2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3429" name="Picture 9">
            <a:extLst>
              <a:ext uri="{FF2B5EF4-FFF2-40B4-BE49-F238E27FC236}">
                <a16:creationId xmlns:a16="http://schemas.microsoft.com/office/drawing/2014/main" id="{67FCDFC0-6B71-475F-8B72-9ABA42EA18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8025"/>
            <a:ext cx="9144000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9121DFF-E3DD-4364-BF3C-E0A231B31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4672" y="6448251"/>
            <a:ext cx="7719294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20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 COSMO General Meeting , 3-6 Sept 2018, St. Petersburg, WG5 session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67399A-02EA-498E-A9BF-E9699882AE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3508" y="4587517"/>
            <a:ext cx="2129210" cy="169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01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84D37C-76DB-430E-8BDA-AE827ABEF400}"/>
              </a:ext>
            </a:extLst>
          </p:cNvPr>
          <p:cNvSpPr/>
          <p:nvPr/>
        </p:nvSpPr>
        <p:spPr>
          <a:xfrm>
            <a:off x="395288" y="941388"/>
            <a:ext cx="8424862" cy="4278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COSMO-DE (DWD:0.025), COSMO-1 (MCH:0.01), COSMO-PL2.5 (IMGW:0.025), COSMO-IT (CoMET:0.025), COSMO-I2 (ArpaE:0.025) 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and the two driving models 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ECMWF-IFS, ICON-EU.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Standard Verification:	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sng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Continuous parameters</a:t>
            </a:r>
            <a:r>
              <a:rPr kumimoji="0" lang="en-GB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 T2m ,Td</a:t>
            </a:r>
            <a:r>
              <a:rPr kumimoji="0" lang="en-GB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</a:t>
            </a:r>
            <a:r>
              <a:rPr kumimoji="0" lang="en-GB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Wspeed</a:t>
            </a:r>
            <a:r>
              <a:rPr kumimoji="0" lang="en-GB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</a:t>
            </a:r>
            <a:r>
              <a:rPr kumimoji="0" lang="en-GB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TCC</a:t>
            </a:r>
            <a:r>
              <a:rPr kumimoji="0" lang="en-GB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 Scores:  ME, RMSE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 </a:t>
            </a:r>
            <a:r>
              <a:rPr kumimoji="0" lang="en-GB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Forecast Step: every 3 hours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Dichotomic</a:t>
            </a:r>
            <a:r>
              <a:rPr kumimoji="0" lang="en-US" sz="2400" b="0" i="0" u="sng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parameters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– Precipitation 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(8 km radius method).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Scores: FBI, ETS. Cumulating: 6h and 24h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Dichotomic</a:t>
            </a:r>
            <a:r>
              <a:rPr kumimoji="0" lang="en-US" sz="2400" b="0" i="0" u="sng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parameters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– 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Windgust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(3D method height optimized)</a:t>
            </a:r>
            <a:r>
              <a:rPr kumimoji="0" lang="en-GB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 </a:t>
            </a:r>
            <a:r>
              <a:rPr kumimoji="0" lang="en-GB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Obs:WMO</a:t>
            </a:r>
            <a:r>
              <a:rPr kumimoji="0" lang="en-GB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Code 11041, Fcs:VMAX_10M (187,201). 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Scores: Contingency table, FBI, ETS, CSI.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Thresholds: 12.5, 15, 20 m/sec.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Cycle: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Only 00UTC cycle will be verified for continuous and 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dichotomic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parameters.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Extremal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Dependence Index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Type: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Standard, </a:t>
            </a:r>
            <a:r>
              <a:rPr kumimoji="0" lang="en-US" sz="2400" b="0" i="0" u="sng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Period: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Seasonal, </a:t>
            </a:r>
            <a:r>
              <a:rPr kumimoji="0" lang="en-US" sz="2400" b="0" i="0" u="sng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Parameter: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Precipitation, </a:t>
            </a:r>
            <a:r>
              <a:rPr kumimoji="0" lang="en-US" sz="2400" b="0" i="0" u="sng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Method: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8 km radius method, Index: EDI (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Dichotomic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). 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Thresholds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 1, 5, 10, 15, 20, 25, 30 </a:t>
            </a:r>
            <a:r>
              <a:rPr kumimoji="0" lang="en-US" sz="2400" b="1" i="0" u="sng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mm/6h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and </a:t>
            </a:r>
            <a:r>
              <a:rPr kumimoji="0" lang="en-US" sz="2400" b="1" i="0" u="sng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mm/24h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32F7A174-A6A6-4F12-9560-64C54818E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0350"/>
            <a:ext cx="87249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Common Area 2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26DC5C-562D-4ED9-B612-A13C9DD9B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4672" y="6448251"/>
            <a:ext cx="7719294" cy="365125"/>
          </a:xfrm>
        </p:spPr>
        <p:txBody>
          <a:bodyPr/>
          <a:lstStyle/>
          <a:p>
            <a:r>
              <a:rPr lang="en-US" sz="1600" baseline="0" dirty="0">
                <a:solidFill>
                  <a:schemeClr val="tx1"/>
                </a:solidFill>
                <a:latin typeface="Century Gothic" pitchFamily="34" charset="0"/>
              </a:rPr>
              <a:t>20</a:t>
            </a:r>
            <a:r>
              <a:rPr lang="en-US" sz="1600" baseline="30000" dirty="0">
                <a:solidFill>
                  <a:schemeClr val="tx1"/>
                </a:solidFill>
                <a:latin typeface="Century Gothic" pitchFamily="34" charset="0"/>
              </a:rPr>
              <a:t>th</a:t>
            </a:r>
            <a:r>
              <a:rPr lang="en-US" sz="1600" baseline="0" dirty="0">
                <a:solidFill>
                  <a:schemeClr val="tx1"/>
                </a:solidFill>
                <a:latin typeface="Century Gothic" pitchFamily="34" charset="0"/>
              </a:rPr>
              <a:t> COSMO General Meeting , 3-6 Sept 2018, St. Petersburg, WG5 session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1" descr="C:\Program Files\Microsoft Office\MEDIA\OFFICE12\Lines\j0115855.gif">
            <a:extLst>
              <a:ext uri="{FF2B5EF4-FFF2-40B4-BE49-F238E27FC236}">
                <a16:creationId xmlns:a16="http://schemas.microsoft.com/office/drawing/2014/main" id="{807EBE5A-D7C6-44AA-B243-E9C25877C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7150"/>
            <a:ext cx="9144000" cy="46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1" name="Picture 5" descr="logo2nd">
            <a:extLst>
              <a:ext uri="{FF2B5EF4-FFF2-40B4-BE49-F238E27FC236}">
                <a16:creationId xmlns:a16="http://schemas.microsoft.com/office/drawing/2014/main" id="{829BA0F0-661B-40DB-8F9A-FEDEA765F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26988"/>
            <a:ext cx="23066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Rectangle 3">
            <a:extLst>
              <a:ext uri="{FF2B5EF4-FFF2-40B4-BE49-F238E27FC236}">
                <a16:creationId xmlns:a16="http://schemas.microsoft.com/office/drawing/2014/main" id="{D4846414-2E62-4CE2-A731-5B52EED92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88913"/>
            <a:ext cx="87249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Common Area 3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4453" name="Picture 1">
            <a:extLst>
              <a:ext uri="{FF2B5EF4-FFF2-40B4-BE49-F238E27FC236}">
                <a16:creationId xmlns:a16="http://schemas.microsoft.com/office/drawing/2014/main" id="{D2E4E42E-CA9C-4B52-A4BD-AF14F6E644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8025"/>
            <a:ext cx="9144000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DF2584-ACF6-4EF6-8471-DD83127FE1B5}"/>
              </a:ext>
            </a:extLst>
          </p:cNvPr>
          <p:cNvGraphicFramePr>
            <a:graphicFrameLocks noGrp="1"/>
          </p:cNvGraphicFramePr>
          <p:nvPr/>
        </p:nvGraphicFramePr>
        <p:xfrm>
          <a:off x="6804025" y="4652963"/>
          <a:ext cx="1944688" cy="1184275"/>
        </p:xfrm>
        <a:graphic>
          <a:graphicData uri="http://schemas.openxmlformats.org/drawingml/2006/table">
            <a:tbl>
              <a:tblPr firstRow="1" firstCol="1" bandRow="1"/>
              <a:tblGrid>
                <a:gridCol w="1060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85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Scenario 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7" marR="6859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7" marR="6859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resolution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7" marR="6859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8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COSMO-IMS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7" marR="6859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7" marR="6859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COSMO-ME5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7" marR="6859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7" marR="6859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COSMO-GR4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7" marR="6859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7" marR="6859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C75F401-132E-4ADC-B2FF-6041A499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4672" y="6448251"/>
            <a:ext cx="7719294" cy="365125"/>
          </a:xfrm>
        </p:spPr>
        <p:txBody>
          <a:bodyPr/>
          <a:lstStyle/>
          <a:p>
            <a:r>
              <a:rPr lang="en-US" sz="1600" baseline="0" dirty="0">
                <a:solidFill>
                  <a:schemeClr val="tx1"/>
                </a:solidFill>
                <a:latin typeface="Century Gothic" pitchFamily="34" charset="0"/>
              </a:rPr>
              <a:t>20</a:t>
            </a:r>
            <a:r>
              <a:rPr lang="en-US" sz="1600" baseline="30000" dirty="0">
                <a:solidFill>
                  <a:schemeClr val="tx1"/>
                </a:solidFill>
                <a:latin typeface="Century Gothic" pitchFamily="34" charset="0"/>
              </a:rPr>
              <a:t>th</a:t>
            </a:r>
            <a:r>
              <a:rPr lang="en-US" sz="1600" baseline="0" dirty="0">
                <a:solidFill>
                  <a:schemeClr val="tx1"/>
                </a:solidFill>
                <a:latin typeface="Century Gothic" pitchFamily="34" charset="0"/>
              </a:rPr>
              <a:t> COSMO General Meeting , 3-6 Sept 2018, St. Petersburg, WG5 session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84D37C-76DB-430E-8BDA-AE827ABEF400}"/>
              </a:ext>
            </a:extLst>
          </p:cNvPr>
          <p:cNvSpPr/>
          <p:nvPr/>
        </p:nvSpPr>
        <p:spPr>
          <a:xfrm>
            <a:off x="395288" y="941388"/>
            <a:ext cx="8424862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-25000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COSMO-ME5 (COMET), COSMO-GR4 (HNMS). COSMO-IL(IMS)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Standard Verification:	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sng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Continuous parameters</a:t>
            </a:r>
            <a:r>
              <a:rPr kumimoji="0" lang="en-GB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 T2m ,Td</a:t>
            </a:r>
            <a:r>
              <a:rPr kumimoji="0" lang="en-GB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</a:t>
            </a:r>
            <a:r>
              <a:rPr kumimoji="0" lang="en-GB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Wspeed</a:t>
            </a:r>
            <a:r>
              <a:rPr kumimoji="0" lang="en-GB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</a:t>
            </a:r>
            <a:r>
              <a:rPr kumimoji="0" lang="en-GB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TCC</a:t>
            </a:r>
            <a:r>
              <a:rPr kumimoji="0" lang="en-GB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 Scores:  ME, RMSE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 </a:t>
            </a:r>
            <a:r>
              <a:rPr kumimoji="0" lang="en-GB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Forecast Step: every 3 hours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Dichotomic</a:t>
            </a:r>
            <a:r>
              <a:rPr kumimoji="0" lang="en-US" sz="2400" b="0" i="0" u="sng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parameters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– Precipitation 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(8 km radius method).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Scores: FBI, ETS. Cumulating: 6h and 24h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Dichotomic</a:t>
            </a:r>
            <a:r>
              <a:rPr kumimoji="0" lang="en-US" sz="2400" b="0" i="0" u="sng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parameters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– 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Windgust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(3D method height optimized)</a:t>
            </a:r>
            <a:r>
              <a:rPr kumimoji="0" lang="en-GB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 </a:t>
            </a:r>
            <a:r>
              <a:rPr kumimoji="0" lang="en-GB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Obs:WMO</a:t>
            </a:r>
            <a:r>
              <a:rPr kumimoji="0" lang="en-GB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Code 11041, Fcs:VMAX_10M (187,201). 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Scores: Contingency table, FBI, ETS, CSI.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Thresholds: 12.5, 15, 20 m/sec.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Cycle: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Only 00UTC cycle will be verified for continuous and 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dichotomic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parameters.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Extremal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Dependence Index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Type: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Standard, </a:t>
            </a:r>
            <a:r>
              <a:rPr kumimoji="0" lang="en-US" sz="2400" b="0" i="0" u="sng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Period: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Seasonal, </a:t>
            </a:r>
            <a:r>
              <a:rPr kumimoji="0" lang="en-US" sz="2400" b="0" i="0" u="sng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Parameter: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Precipitation, </a:t>
            </a:r>
            <a:r>
              <a:rPr kumimoji="0" lang="en-US" sz="2400" b="0" i="0" u="sng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Method: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8 km radius method, Index: EDI (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Dichotomic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). 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Thresholds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 1, 5, 10, 15, 20, 25, 30 </a:t>
            </a:r>
            <a:r>
              <a:rPr kumimoji="0" lang="en-US" sz="2400" b="1" i="0" u="sng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mm/6h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and </a:t>
            </a:r>
            <a:r>
              <a:rPr kumimoji="0" lang="en-US" sz="2400" b="1" i="0" u="sng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mm/24h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32F7A174-A6A6-4F12-9560-64C54818E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0350"/>
            <a:ext cx="87249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Common Area 3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26DC5C-562D-4ED9-B612-A13C9DD9B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4672" y="6448251"/>
            <a:ext cx="7719294" cy="365125"/>
          </a:xfrm>
        </p:spPr>
        <p:txBody>
          <a:bodyPr/>
          <a:lstStyle/>
          <a:p>
            <a:r>
              <a:rPr lang="en-US" sz="1600" baseline="0" dirty="0">
                <a:solidFill>
                  <a:schemeClr val="tx1"/>
                </a:solidFill>
                <a:latin typeface="Century Gothic" pitchFamily="34" charset="0"/>
              </a:rPr>
              <a:t>20</a:t>
            </a:r>
            <a:r>
              <a:rPr lang="en-US" sz="1600" baseline="30000" dirty="0">
                <a:solidFill>
                  <a:schemeClr val="tx1"/>
                </a:solidFill>
                <a:latin typeface="Century Gothic" pitchFamily="34" charset="0"/>
              </a:rPr>
              <a:t>th</a:t>
            </a:r>
            <a:r>
              <a:rPr lang="en-US" sz="1600" baseline="0" dirty="0">
                <a:solidFill>
                  <a:schemeClr val="tx1"/>
                </a:solidFill>
                <a:latin typeface="Century Gothic" pitchFamily="34" charset="0"/>
              </a:rPr>
              <a:t> COSMO General Meeting , 3-6 Sept 2018, St. Petersburg, WG5 session</a:t>
            </a:r>
          </a:p>
        </p:txBody>
      </p:sp>
    </p:spTree>
    <p:extLst>
      <p:ext uri="{BB962C8B-B14F-4D97-AF65-F5344CB8AC3E}">
        <p14:creationId xmlns:p14="http://schemas.microsoft.com/office/powerpoint/2010/main" val="2252767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3612</TotalTime>
  <Words>656</Words>
  <Application>Microsoft Office PowerPoint</Application>
  <PresentationFormat>On-screen Show (4:3)</PresentationFormat>
  <Paragraphs>107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</vt:lpstr>
      <vt:lpstr>Office Theme</vt:lpstr>
      <vt:lpstr>3_Office Theme</vt:lpstr>
      <vt:lpstr>4_Office Theme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Flora Gofa</dc:creator>
  <cp:lastModifiedBy>FloraGofa</cp:lastModifiedBy>
  <cp:revision>160</cp:revision>
  <cp:lastPrinted>2016-08-26T08:46:52Z</cp:lastPrinted>
  <dcterms:created xsi:type="dcterms:W3CDTF">2014-08-29T10:36:41Z</dcterms:created>
  <dcterms:modified xsi:type="dcterms:W3CDTF">2018-09-12T13:33:49Z</dcterms:modified>
</cp:coreProperties>
</file>