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  <p:sldMasterId id="2147484194" r:id="rId2"/>
  </p:sldMasterIdLst>
  <p:notesMasterIdLst>
    <p:notesMasterId r:id="rId57"/>
  </p:notesMasterIdLst>
  <p:sldIdLst>
    <p:sldId id="408" r:id="rId3"/>
    <p:sldId id="297" r:id="rId4"/>
    <p:sldId id="441" r:id="rId5"/>
    <p:sldId id="440" r:id="rId6"/>
    <p:sldId id="364" r:id="rId7"/>
    <p:sldId id="414" r:id="rId8"/>
    <p:sldId id="459" r:id="rId9"/>
    <p:sldId id="393" r:id="rId10"/>
    <p:sldId id="427" r:id="rId11"/>
    <p:sldId id="429" r:id="rId12"/>
    <p:sldId id="394" r:id="rId13"/>
    <p:sldId id="435" r:id="rId14"/>
    <p:sldId id="436" r:id="rId15"/>
    <p:sldId id="437" r:id="rId16"/>
    <p:sldId id="424" r:id="rId17"/>
    <p:sldId id="425" r:id="rId18"/>
    <p:sldId id="426" r:id="rId19"/>
    <p:sldId id="376" r:id="rId20"/>
    <p:sldId id="421" r:id="rId21"/>
    <p:sldId id="422" r:id="rId22"/>
    <p:sldId id="423" r:id="rId23"/>
    <p:sldId id="379" r:id="rId24"/>
    <p:sldId id="430" r:id="rId25"/>
    <p:sldId id="380" r:id="rId26"/>
    <p:sldId id="432" r:id="rId27"/>
    <p:sldId id="433" r:id="rId28"/>
    <p:sldId id="434" r:id="rId29"/>
    <p:sldId id="454" r:id="rId30"/>
    <p:sldId id="455" r:id="rId31"/>
    <p:sldId id="392" r:id="rId32"/>
    <p:sldId id="443" r:id="rId33"/>
    <p:sldId id="444" r:id="rId34"/>
    <p:sldId id="451" r:id="rId35"/>
    <p:sldId id="458" r:id="rId36"/>
    <p:sldId id="460" r:id="rId37"/>
    <p:sldId id="462" r:id="rId38"/>
    <p:sldId id="461" r:id="rId39"/>
    <p:sldId id="453" r:id="rId40"/>
    <p:sldId id="452" r:id="rId41"/>
    <p:sldId id="445" r:id="rId42"/>
    <p:sldId id="446" r:id="rId43"/>
    <p:sldId id="448" r:id="rId44"/>
    <p:sldId id="449" r:id="rId45"/>
    <p:sldId id="456" r:id="rId46"/>
    <p:sldId id="362" r:id="rId47"/>
    <p:sldId id="463" r:id="rId48"/>
    <p:sldId id="317" r:id="rId49"/>
    <p:sldId id="464" r:id="rId50"/>
    <p:sldId id="465" r:id="rId51"/>
    <p:sldId id="466" r:id="rId52"/>
    <p:sldId id="467" r:id="rId53"/>
    <p:sldId id="468" r:id="rId54"/>
    <p:sldId id="469" r:id="rId55"/>
    <p:sldId id="470" r:id="rId5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1F0"/>
    <a:srgbClr val="FF3399"/>
    <a:srgbClr val="FF6699"/>
    <a:srgbClr val="CCFFFF"/>
    <a:srgbClr val="336600"/>
    <a:srgbClr val="FF9933"/>
    <a:srgbClr val="FFDA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7" autoAdjust="0"/>
    <p:restoredTop sz="94676" autoAdjust="0"/>
  </p:normalViewPr>
  <p:slideViewPr>
    <p:cSldViewPr showGuides="1">
      <p:cViewPr>
        <p:scale>
          <a:sx n="100" d="100"/>
          <a:sy n="100" d="100"/>
        </p:scale>
        <p:origin x="-6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 showGuide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4ADEF8-ACAE-4328-955C-506C56C5A1FE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31421C-AE7D-4D8E-9A41-56AD7D4B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7286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This</a:t>
            </a:r>
            <a:r>
              <a:rPr lang="en-US" baseline="0" dirty="0" smtClean="0"/>
              <a:t> year, I was assigned the task of the Common Verification, which included comparison of model results over a Common Area</a:t>
            </a:r>
            <a:endParaRPr lang="en-US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2D1747-360F-4251-8745-66117C13DA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</a:t>
            </a:r>
            <a:r>
              <a:rPr lang="en-US" baseline="0" dirty="0" smtClean="0"/>
              <a:t> score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1421C-AE7D-4D8E-9A41-56AD7D4BFB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Forecast range is very short up to 24 h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1421C-AE7D-4D8E-9A41-56AD7D4BFB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54AC65-374F-4CC5-A19D-6BCCB128015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Common Area in respect to each</a:t>
            </a:r>
            <a:r>
              <a:rPr lang="en-US" baseline="0" dirty="0" smtClean="0"/>
              <a:t> country’s domain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1421C-AE7D-4D8E-9A41-56AD7D4BFB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29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year</a:t>
            </a:r>
            <a:r>
              <a:rPr lang="en-US" baseline="0" dirty="0" smtClean="0"/>
              <a:t> we introduced HR test for the Various </a:t>
            </a:r>
            <a:r>
              <a:rPr lang="en-US" baseline="0" dirty="0" err="1" smtClean="0"/>
              <a:t>domaina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1421C-AE7D-4D8E-9A41-56AD7D4BFB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model characteristics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1421C-AE7D-4D8E-9A41-56AD7D4BFB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21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1421C-AE7D-4D8E-9A41-56AD7D4BFB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00 UTC Run and 12 UTS Run score difference is not significant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en-US" dirty="0" smtClean="0"/>
              <a:t>except some scores of 2m Dew Point Temperature</a:t>
            </a:r>
            <a:r>
              <a:rPr lang="ru-RU" dirty="0" smtClean="0"/>
              <a:t>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6A37F-47DB-4143-8CCD-7BA15F10077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09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lets have a look at the summertime where the error tendency is different from the other seasons I left COSMO-EU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1421C-AE7D-4D8E-9A41-56AD7D4BFB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1421C-AE7D-4D8E-9A41-56AD7D4BFB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8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here is the diurnal cycle observed in JJA and MAM with overestimation in the afternoon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1421C-AE7D-4D8E-9A41-56AD7D4BFB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1" descr="logo1st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6021388"/>
            <a:ext cx="6111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3"/>
          <p:cNvSpPr txBox="1"/>
          <p:nvPr userDrawn="1"/>
        </p:nvSpPr>
        <p:spPr>
          <a:xfrm>
            <a:off x="6875463" y="6381750"/>
            <a:ext cx="2089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cap="small" dirty="0">
                <a:solidFill>
                  <a:prstClr val="black"/>
                </a:solidFill>
                <a:latin typeface="+mn-lt"/>
              </a:rPr>
              <a:t>threshold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Segnaposto contenuto 5"/>
          <p:cNvSpPr>
            <a:spLocks noGrp="1"/>
          </p:cNvSpPr>
          <p:nvPr>
            <p:ph sz="quarter" idx="14"/>
          </p:nvPr>
        </p:nvSpPr>
        <p:spPr>
          <a:xfrm>
            <a:off x="3923928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8" name="Segnaposto contenuto 5"/>
          <p:cNvSpPr>
            <a:spLocks noGrp="1"/>
          </p:cNvSpPr>
          <p:nvPr>
            <p:ph sz="quarter" idx="15"/>
          </p:nvPr>
        </p:nvSpPr>
        <p:spPr>
          <a:xfrm>
            <a:off x="755576" y="3456012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Segnaposto contenuto 5"/>
          <p:cNvSpPr>
            <a:spLocks noGrp="1"/>
          </p:cNvSpPr>
          <p:nvPr>
            <p:ph sz="quarter" idx="13"/>
          </p:nvPr>
        </p:nvSpPr>
        <p:spPr>
          <a:xfrm>
            <a:off x="3923928" y="3429000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6"/>
          </p:nvPr>
        </p:nvSpPr>
        <p:spPr>
          <a:xfrm>
            <a:off x="7380312" y="116633"/>
            <a:ext cx="1512887" cy="4680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7"/>
          </p:nvPr>
        </p:nvSpPr>
        <p:spPr>
          <a:xfrm>
            <a:off x="7019925" y="4868863"/>
            <a:ext cx="1944688" cy="17287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4" name="Segnaposto data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BECB-A42A-47C0-AB4D-C6D4DB8ECDD7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15" name="Segnaposto piè di pagina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egnaposto numero diapositiva 3"/>
          <p:cNvSpPr>
            <a:spLocks noGrp="1"/>
          </p:cNvSpPr>
          <p:nvPr>
            <p:ph type="sldNum" sz="quarter" idx="20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30D93DBB-1F63-4A3E-8329-A3CBC7D6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Segnaposto contenuto 5"/>
          <p:cNvSpPr>
            <a:spLocks noGrp="1"/>
          </p:cNvSpPr>
          <p:nvPr>
            <p:ph sz="quarter" idx="14"/>
          </p:nvPr>
        </p:nvSpPr>
        <p:spPr>
          <a:xfrm>
            <a:off x="3923928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8" name="Segnaposto contenuto 5"/>
          <p:cNvSpPr>
            <a:spLocks noGrp="1"/>
          </p:cNvSpPr>
          <p:nvPr>
            <p:ph sz="quarter" idx="15"/>
          </p:nvPr>
        </p:nvSpPr>
        <p:spPr>
          <a:xfrm>
            <a:off x="755576" y="3456012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Segnaposto contenuto 5"/>
          <p:cNvSpPr>
            <a:spLocks noGrp="1"/>
          </p:cNvSpPr>
          <p:nvPr>
            <p:ph sz="quarter" idx="13"/>
          </p:nvPr>
        </p:nvSpPr>
        <p:spPr>
          <a:xfrm>
            <a:off x="3923928" y="3429000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6"/>
          </p:nvPr>
        </p:nvSpPr>
        <p:spPr>
          <a:xfrm>
            <a:off x="7380312" y="116633"/>
            <a:ext cx="1512887" cy="4680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7"/>
          </p:nvPr>
        </p:nvSpPr>
        <p:spPr>
          <a:xfrm>
            <a:off x="7019925" y="4868863"/>
            <a:ext cx="1944688" cy="17287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Segnaposto data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BECB-A42A-47C0-AB4D-C6D4DB8ECDD7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12" name="Segnaposto piè di pagina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20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F7281840-116A-48F6-8E99-3E0664BE4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Segnaposto contenuto 5"/>
          <p:cNvSpPr>
            <a:spLocks noGrp="1"/>
          </p:cNvSpPr>
          <p:nvPr>
            <p:ph sz="quarter" idx="14"/>
          </p:nvPr>
        </p:nvSpPr>
        <p:spPr>
          <a:xfrm>
            <a:off x="3923928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8" name="Segnaposto contenuto 5"/>
          <p:cNvSpPr>
            <a:spLocks noGrp="1"/>
          </p:cNvSpPr>
          <p:nvPr>
            <p:ph sz="quarter" idx="15"/>
          </p:nvPr>
        </p:nvSpPr>
        <p:spPr>
          <a:xfrm>
            <a:off x="755576" y="3456012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Segnaposto contenuto 5"/>
          <p:cNvSpPr>
            <a:spLocks noGrp="1"/>
          </p:cNvSpPr>
          <p:nvPr>
            <p:ph sz="quarter" idx="13"/>
          </p:nvPr>
        </p:nvSpPr>
        <p:spPr>
          <a:xfrm>
            <a:off x="3923928" y="3429000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6"/>
          </p:nvPr>
        </p:nvSpPr>
        <p:spPr>
          <a:xfrm>
            <a:off x="7380312" y="116633"/>
            <a:ext cx="1512887" cy="4680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7"/>
          </p:nvPr>
        </p:nvSpPr>
        <p:spPr>
          <a:xfrm>
            <a:off x="7019925" y="4868863"/>
            <a:ext cx="1944688" cy="17287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Segnaposto data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BECB-A42A-47C0-AB4D-C6D4DB8ECDD7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12" name="Segnaposto piè di pagina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20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F022B36E-2080-45D8-9E83-A4D2DA17B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Segnaposto contenuto 5"/>
          <p:cNvSpPr>
            <a:spLocks noGrp="1"/>
          </p:cNvSpPr>
          <p:nvPr>
            <p:ph sz="quarter" idx="14"/>
          </p:nvPr>
        </p:nvSpPr>
        <p:spPr>
          <a:xfrm>
            <a:off x="3923928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8" name="Segnaposto contenuto 5"/>
          <p:cNvSpPr>
            <a:spLocks noGrp="1"/>
          </p:cNvSpPr>
          <p:nvPr>
            <p:ph sz="quarter" idx="15"/>
          </p:nvPr>
        </p:nvSpPr>
        <p:spPr>
          <a:xfrm>
            <a:off x="755576" y="3456012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Segnaposto contenuto 5"/>
          <p:cNvSpPr>
            <a:spLocks noGrp="1"/>
          </p:cNvSpPr>
          <p:nvPr>
            <p:ph sz="quarter" idx="13"/>
          </p:nvPr>
        </p:nvSpPr>
        <p:spPr>
          <a:xfrm>
            <a:off x="3923928" y="3429000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6"/>
          </p:nvPr>
        </p:nvSpPr>
        <p:spPr>
          <a:xfrm>
            <a:off x="7380312" y="116633"/>
            <a:ext cx="1512887" cy="4680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7"/>
          </p:nvPr>
        </p:nvSpPr>
        <p:spPr>
          <a:xfrm>
            <a:off x="7019925" y="4868863"/>
            <a:ext cx="1944688" cy="17287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Segnaposto data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BECB-A42A-47C0-AB4D-C6D4DB8ECDD7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12" name="Segnaposto piè di pagina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20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3750C08F-7A8A-4F9D-9858-BC911614E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Segnaposto contenuto 5"/>
          <p:cNvSpPr>
            <a:spLocks noGrp="1"/>
          </p:cNvSpPr>
          <p:nvPr>
            <p:ph sz="quarter" idx="14"/>
          </p:nvPr>
        </p:nvSpPr>
        <p:spPr>
          <a:xfrm>
            <a:off x="3923928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8" name="Segnaposto contenuto 5"/>
          <p:cNvSpPr>
            <a:spLocks noGrp="1"/>
          </p:cNvSpPr>
          <p:nvPr>
            <p:ph sz="quarter" idx="15"/>
          </p:nvPr>
        </p:nvSpPr>
        <p:spPr>
          <a:xfrm>
            <a:off x="755576" y="3456012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Segnaposto contenuto 5"/>
          <p:cNvSpPr>
            <a:spLocks noGrp="1"/>
          </p:cNvSpPr>
          <p:nvPr>
            <p:ph sz="quarter" idx="13"/>
          </p:nvPr>
        </p:nvSpPr>
        <p:spPr>
          <a:xfrm>
            <a:off x="3923928" y="3429000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6"/>
          </p:nvPr>
        </p:nvSpPr>
        <p:spPr>
          <a:xfrm>
            <a:off x="7380312" y="116633"/>
            <a:ext cx="1512887" cy="4680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7"/>
          </p:nvPr>
        </p:nvSpPr>
        <p:spPr>
          <a:xfrm>
            <a:off x="7019925" y="4868863"/>
            <a:ext cx="1944688" cy="17287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Segnaposto data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BECB-A42A-47C0-AB4D-C6D4DB8ECDD7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12" name="Segnaposto piè di pagina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20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F7EFEB-E2AC-4352-9EEC-3994CAAF4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Segnaposto contenuto 5"/>
          <p:cNvSpPr>
            <a:spLocks noGrp="1"/>
          </p:cNvSpPr>
          <p:nvPr>
            <p:ph sz="quarter" idx="14"/>
          </p:nvPr>
        </p:nvSpPr>
        <p:spPr>
          <a:xfrm>
            <a:off x="3923928" y="404664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8" name="Segnaposto contenuto 5"/>
          <p:cNvSpPr>
            <a:spLocks noGrp="1"/>
          </p:cNvSpPr>
          <p:nvPr>
            <p:ph sz="quarter" idx="15"/>
          </p:nvPr>
        </p:nvSpPr>
        <p:spPr>
          <a:xfrm>
            <a:off x="755576" y="3456012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9" name="Segnaposto contenuto 5"/>
          <p:cNvSpPr>
            <a:spLocks noGrp="1"/>
          </p:cNvSpPr>
          <p:nvPr>
            <p:ph sz="quarter" idx="13"/>
          </p:nvPr>
        </p:nvSpPr>
        <p:spPr>
          <a:xfrm>
            <a:off x="3923928" y="3429000"/>
            <a:ext cx="3025775" cy="2781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6"/>
          </p:nvPr>
        </p:nvSpPr>
        <p:spPr>
          <a:xfrm>
            <a:off x="7380312" y="116633"/>
            <a:ext cx="1512887" cy="4680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7"/>
          </p:nvPr>
        </p:nvSpPr>
        <p:spPr>
          <a:xfrm>
            <a:off x="7019925" y="4868863"/>
            <a:ext cx="1944688" cy="17287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Segnaposto data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BECB-A42A-47C0-AB4D-C6D4DB8ECDD7}" type="datetimeFigureOut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12" name="Segnaposto piè di pagina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20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796530-CC8E-45B1-BA99-A02176EF2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78510-9FBC-4D87-B3CD-4C49E8D2AF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781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499-77B4-4AD7-800A-DB17DF6866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23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0495F-0020-4316-8F81-AA198C5465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746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D569-7113-458D-A91E-64BCBE56D3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546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A3293-C963-42E9-AB47-DC5DA4F000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21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1A68-08E6-433B-B7C2-466A14B7F6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25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F8C4-E23C-468D-B4FF-AF27FC14C1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107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1CE3-9E1B-401D-985D-F985E3337D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729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7811-013F-409D-A194-8DFC8A8FFE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240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FEA0-3527-4604-B486-8A76C63F6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365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DD961-2A7D-47F1-ADB4-FA8AB12780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80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10B988-7AAD-4C24-8E25-59C60ED73F1E}" type="datetimeFigureOut">
              <a:rPr lang="en-US" smtClean="0"/>
              <a:pPr>
                <a:defRPr/>
              </a:pPr>
              <a:t>9/3/2018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CEAD9A-E5A7-439A-A551-5EACF7E65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3875" r:id="rId12"/>
    <p:sldLayoutId id="2147483876" r:id="rId13"/>
    <p:sldLayoutId id="2147483877" r:id="rId14"/>
    <p:sldLayoutId id="2147483878" r:id="rId15"/>
    <p:sldLayoutId id="2147483865" r:id="rId16"/>
    <p:sldLayoutId id="2147483867" r:id="rId17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/>
            </a:lvl1pPr>
          </a:lstStyle>
          <a:p>
            <a:pPr>
              <a:defRPr/>
            </a:pPr>
            <a:fld id="{528BD89B-88B3-4B7E-9DD7-043CE50A08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20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hnms.gr/hnms/greek/index_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0.png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jpeg"/><Relationship Id="rId7" Type="http://schemas.openxmlformats.org/officeDocument/2006/relationships/image" Target="../media/image1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6.jpeg"/><Relationship Id="rId4" Type="http://schemas.openxmlformats.org/officeDocument/2006/relationships/image" Target="../media/image33.pn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9.jpeg"/><Relationship Id="rId4" Type="http://schemas.openxmlformats.org/officeDocument/2006/relationships/image" Target="../media/image37.pn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4.jpeg"/><Relationship Id="rId4" Type="http://schemas.openxmlformats.org/officeDocument/2006/relationships/image" Target="../media/image46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6.jpeg"/><Relationship Id="rId4" Type="http://schemas.openxmlformats.org/officeDocument/2006/relationships/image" Target="../media/image50.pn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5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0.png"/><Relationship Id="rId10" Type="http://schemas.openxmlformats.org/officeDocument/2006/relationships/image" Target="../media/image63.jpeg"/><Relationship Id="rId4" Type="http://schemas.openxmlformats.org/officeDocument/2006/relationships/image" Target="../media/image59.jpe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0.jpeg"/><Relationship Id="rId7" Type="http://schemas.openxmlformats.org/officeDocument/2006/relationships/image" Target="../media/image1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16.jpeg"/><Relationship Id="rId4" Type="http://schemas.openxmlformats.org/officeDocument/2006/relationships/image" Target="../media/image65.png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0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14.jpeg"/><Relationship Id="rId4" Type="http://schemas.openxmlformats.org/officeDocument/2006/relationships/image" Target="../media/image71.png"/><Relationship Id="rId9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6.jpeg"/><Relationship Id="rId4" Type="http://schemas.openxmlformats.org/officeDocument/2006/relationships/image" Target="../media/image75.png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9.jpeg"/><Relationship Id="rId4" Type="http://schemas.openxmlformats.org/officeDocument/2006/relationships/image" Target="../media/image7.png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20.jpeg"/><Relationship Id="rId4" Type="http://schemas.openxmlformats.org/officeDocument/2006/relationships/image" Target="../media/image82.png"/><Relationship Id="rId9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9.jpeg"/><Relationship Id="rId7" Type="http://schemas.openxmlformats.org/officeDocument/2006/relationships/image" Target="../media/image14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16.jpeg"/><Relationship Id="rId4" Type="http://schemas.openxmlformats.org/officeDocument/2006/relationships/image" Target="../media/image86.png"/><Relationship Id="rId9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9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9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11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14.jpeg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20.jpeg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9.png"/><Relationship Id="rId7" Type="http://schemas.openxmlformats.org/officeDocument/2006/relationships/image" Target="../media/image12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0.png"/><Relationship Id="rId4" Type="http://schemas.openxmlformats.org/officeDocument/2006/relationships/image" Target="../media/image19.jpeg"/><Relationship Id="rId9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20.jpeg"/><Relationship Id="rId7" Type="http://schemas.openxmlformats.org/officeDocument/2006/relationships/image" Target="../media/image19.jpe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6.jpeg"/><Relationship Id="rId4" Type="http://schemas.openxmlformats.org/officeDocument/2006/relationships/image" Target="../media/image123.png"/><Relationship Id="rId9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image" Target="../media/image12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6.jpeg"/><Relationship Id="rId4" Type="http://schemas.openxmlformats.org/officeDocument/2006/relationships/image" Target="../media/image127.png"/><Relationship Id="rId9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20.jpeg"/><Relationship Id="rId7" Type="http://schemas.openxmlformats.org/officeDocument/2006/relationships/image" Target="../media/image16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9.jpeg"/><Relationship Id="rId4" Type="http://schemas.openxmlformats.org/officeDocument/2006/relationships/image" Target="../media/image131.png"/><Relationship Id="rId9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20.jpeg"/><Relationship Id="rId4" Type="http://schemas.openxmlformats.org/officeDocument/2006/relationships/image" Target="../media/image137.png"/><Relationship Id="rId9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6.jpeg"/><Relationship Id="rId4" Type="http://schemas.openxmlformats.org/officeDocument/2006/relationships/image" Target="../media/image141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6.png"/><Relationship Id="rId7" Type="http://schemas.openxmlformats.org/officeDocument/2006/relationships/image" Target="../media/image19.jpe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7.png"/><Relationship Id="rId4" Type="http://schemas.openxmlformats.org/officeDocument/2006/relationships/image" Target="../media/image20.jpeg"/><Relationship Id="rId9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5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3.png"/><Relationship Id="rId7" Type="http://schemas.openxmlformats.org/officeDocument/2006/relationships/image" Target="../media/image19.jpe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54.png"/><Relationship Id="rId9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20.jpeg"/><Relationship Id="rId7" Type="http://schemas.openxmlformats.org/officeDocument/2006/relationships/image" Target="../media/image16.jpe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9.jpeg"/><Relationship Id="rId4" Type="http://schemas.openxmlformats.org/officeDocument/2006/relationships/image" Target="../media/image157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743213"/>
            <a:ext cx="8358246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unrise" dir="t"/>
            </a:scene3d>
            <a:sp3d extrusionH="57150" contourW="12700" prstMaterial="legacyWireframe">
              <a:bevelT w="27940" h="12700"/>
              <a:contourClr>
                <a:schemeClr val="tx1">
                  <a:lumMod val="8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0" b="1" spc="150" dirty="0">
                <a:ln w="11430" cap="rnd">
                  <a:gradFill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5400000" scaled="0"/>
                  </a:gradFill>
                </a:ln>
                <a:solidFill>
                  <a:srgbClr val="E3F1F0"/>
                </a:solidFill>
                <a:effectLst>
                  <a:outerShdw blurRad="139700" dir="5760000" sx="59000" sy="59000" algn="tl" rotWithShape="0">
                    <a:schemeClr val="accent1">
                      <a:lumMod val="40000"/>
                      <a:lumOff val="60000"/>
                      <a:alpha val="36000"/>
                    </a:schemeClr>
                  </a:outerShdw>
                  <a:reflection blurRad="6350" stA="55000" endA="50" endPos="85000" dist="29997" dir="5400000" sy="-100000" algn="bl" rotWithShape="0"/>
                </a:effectLst>
                <a:latin typeface="Century Gothic" pitchFamily="34" charset="0"/>
              </a:rPr>
              <a:t>WG5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79825" y="3352800"/>
          <a:ext cx="1783080" cy="152400"/>
        </p:xfrm>
        <a:graphic>
          <a:graphicData uri="http://schemas.openxmlformats.org/drawingml/2006/table">
            <a:tbl>
              <a:tblPr/>
              <a:tblGrid>
                <a:gridCol w="17830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2362200" algn="l"/>
                        </a:tabLs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3732" name="Picture 1" descr="logo"/>
          <p:cNvPicPr>
            <a:picLocks noChangeAspect="1" noChangeArrowheads="1"/>
          </p:cNvPicPr>
          <p:nvPr/>
        </p:nvPicPr>
        <p:blipFill>
          <a:blip r:embed="rId3" cstate="email">
            <a:lum bright="38000" contrast="-1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84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642938" y="857250"/>
            <a:ext cx="78581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entury Gothic" pitchFamily="34" charset="0"/>
              </a:rPr>
              <a:t>WG5: Common Plot Reports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entury Gothic" pitchFamily="34" charset="0"/>
              </a:rPr>
              <a:t>Dimitra</a:t>
            </a:r>
            <a:r>
              <a:rPr lang="en-US" sz="2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entury Gothic" pitchFamily="34" charset="0"/>
              </a:rPr>
              <a:t>Boucouvala</a:t>
            </a:r>
            <a:r>
              <a:rPr lang="en-US" sz="2400" dirty="0" smtClean="0">
                <a:solidFill>
                  <a:srgbClr val="FF0000"/>
                </a:solidFill>
                <a:latin typeface="Century Gothic" pitchFamily="34" charset="0"/>
              </a:rPr>
              <a:t> &amp; WG5</a:t>
            </a:r>
            <a:endParaRPr lang="en-US" sz="2400" dirty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73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79613" y="6421438"/>
            <a:ext cx="576103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COSMO GM Parallel session, </a:t>
            </a: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3-8 </a:t>
            </a:r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Sept </a:t>
            </a: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2018, St Petersburg 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4" descr="Ε.Μ.Υ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667" y="44624"/>
            <a:ext cx="454183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885055" cy="2901315"/>
          </a:xfrm>
          <a:prstGeom prst="rect">
            <a:avLst/>
          </a:prstGeom>
          <a:noFill/>
        </p:spPr>
      </p:pic>
      <p:pic>
        <p:nvPicPr>
          <p:cNvPr id="3" name="Image 2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4" y="3789040"/>
            <a:ext cx="4885055" cy="290131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508104" y="1196752"/>
            <a:ext cx="3672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All global </a:t>
            </a:r>
            <a:r>
              <a:rPr lang="fr-FR" b="1" dirty="0" err="1" smtClean="0">
                <a:solidFill>
                  <a:schemeClr val="bg1"/>
                </a:solidFill>
              </a:rPr>
              <a:t>models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and ICON-EU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ME </a:t>
            </a:r>
            <a:r>
              <a:rPr lang="fr-FR" b="1" dirty="0" err="1" smtClean="0">
                <a:solidFill>
                  <a:schemeClr val="bg1"/>
                </a:solidFill>
              </a:rPr>
              <a:t>negative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tendency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</a:p>
          <a:p>
            <a:r>
              <a:rPr lang="fr-FR" b="1" dirty="0" err="1">
                <a:solidFill>
                  <a:schemeClr val="bg1"/>
                </a:solidFill>
              </a:rPr>
              <a:t>d</a:t>
            </a:r>
            <a:r>
              <a:rPr lang="fr-FR" b="1" dirty="0" err="1" smtClean="0">
                <a:solidFill>
                  <a:schemeClr val="bg1"/>
                </a:solidFill>
              </a:rPr>
              <a:t>ecrease</a:t>
            </a:r>
            <a:r>
              <a:rPr lang="fr-FR" b="1" dirty="0" smtClean="0">
                <a:solidFill>
                  <a:schemeClr val="bg1"/>
                </a:solidFill>
              </a:rPr>
              <a:t> of ME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5302949"/>
            <a:ext cx="3659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RMSE </a:t>
            </a:r>
            <a:r>
              <a:rPr lang="fr-FR" b="1" dirty="0" err="1" smtClean="0">
                <a:solidFill>
                  <a:schemeClr val="bg1"/>
                </a:solidFill>
              </a:rPr>
              <a:t>increase</a:t>
            </a:r>
            <a:r>
              <a:rPr lang="fr-FR" b="1" dirty="0" smtClean="0">
                <a:solidFill>
                  <a:schemeClr val="bg1"/>
                </a:solidFill>
              </a:rPr>
              <a:t> for all COSMO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models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but </a:t>
            </a:r>
            <a:r>
              <a:rPr lang="fr-FR" b="1" dirty="0" err="1" smtClean="0">
                <a:solidFill>
                  <a:schemeClr val="bg1"/>
                </a:solidFill>
              </a:rPr>
              <a:t>slight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decrease</a:t>
            </a:r>
            <a:r>
              <a:rPr lang="fr-FR" b="1" dirty="0" smtClean="0">
                <a:solidFill>
                  <a:schemeClr val="bg1"/>
                </a:solidFill>
              </a:rPr>
              <a:t> for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IFS ICON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99792" y="260648"/>
            <a:ext cx="4072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MSLP </a:t>
            </a:r>
            <a:r>
              <a:rPr lang="fr-FR" sz="2000" b="1" dirty="0" err="1" smtClean="0"/>
              <a:t>Annual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Tendency</a:t>
            </a:r>
            <a:r>
              <a:rPr lang="fr-FR" sz="2000" b="1" dirty="0" smtClean="0"/>
              <a:t> Scores </a:t>
            </a:r>
            <a:endParaRPr lang="fr-FR" sz="2000" b="1" dirty="0"/>
          </a:p>
        </p:txBody>
      </p:sp>
      <p:sp>
        <p:nvSpPr>
          <p:cNvPr id="9" name="Βέλος προς τα επάνω 8"/>
          <p:cNvSpPr/>
          <p:nvPr/>
        </p:nvSpPr>
        <p:spPr>
          <a:xfrm>
            <a:off x="6529938" y="4662047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2257430" y="4295707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Ellipse 6"/>
          <p:cNvSpPr/>
          <p:nvPr/>
        </p:nvSpPr>
        <p:spPr>
          <a:xfrm>
            <a:off x="1907704" y="1772816"/>
            <a:ext cx="1368152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999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857" y="515991"/>
            <a:ext cx="4224537" cy="2752350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4798762" y="3575329"/>
            <a:ext cx="4345238" cy="2830988"/>
            <a:chOff x="4725119" y="3645024"/>
            <a:chExt cx="4345238" cy="2830988"/>
          </a:xfrm>
        </p:grpSpPr>
        <p:pic>
          <p:nvPicPr>
            <p:cNvPr id="15" name="Image 1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5119" y="3645024"/>
              <a:ext cx="4345238" cy="2830988"/>
            </a:xfrm>
            <a:prstGeom prst="rect">
              <a:avLst/>
            </a:prstGeom>
          </p:spPr>
        </p:pic>
        <p:pic>
          <p:nvPicPr>
            <p:cNvPr id="11" name="10 - Εικόνα" descr="http://www.jewishfolksongs.com/userfiles/four_seasons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014" y="5961592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3"/>
          <p:cNvGrpSpPr/>
          <p:nvPr/>
        </p:nvGrpSpPr>
        <p:grpSpPr>
          <a:xfrm>
            <a:off x="170982" y="3604648"/>
            <a:ext cx="4345238" cy="2830988"/>
            <a:chOff x="237629" y="3623384"/>
            <a:chExt cx="4345238" cy="2830988"/>
          </a:xfrm>
        </p:grpSpPr>
        <p:pic>
          <p:nvPicPr>
            <p:cNvPr id="14" name="Image 1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629" y="3623384"/>
              <a:ext cx="4345238" cy="2830988"/>
            </a:xfrm>
            <a:prstGeom prst="rect">
              <a:avLst/>
            </a:prstGeom>
          </p:spPr>
        </p:pic>
        <p:pic>
          <p:nvPicPr>
            <p:cNvPr id="10" name="9 - Εικόνα" descr="http://www.jewishfolksongs.com/userfiles/four_seasons.jpg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782" y="6046277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e 1"/>
          <p:cNvGrpSpPr/>
          <p:nvPr/>
        </p:nvGrpSpPr>
        <p:grpSpPr>
          <a:xfrm>
            <a:off x="229592" y="476672"/>
            <a:ext cx="4345238" cy="2830988"/>
            <a:chOff x="229592" y="489273"/>
            <a:chExt cx="4345238" cy="2830988"/>
          </a:xfrm>
        </p:grpSpPr>
        <p:pic>
          <p:nvPicPr>
            <p:cNvPr id="12" name="Image 1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92" y="489273"/>
              <a:ext cx="4345238" cy="2830988"/>
            </a:xfrm>
            <a:prstGeom prst="rect">
              <a:avLst/>
            </a:prstGeom>
          </p:spPr>
        </p:pic>
        <p:pic>
          <p:nvPicPr>
            <p:cNvPr id="8" name="10 - Εικόνα" descr="http://www.jewishfolksongs.com/userfiles/four_seasons.jpg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067944" y="551553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- TextBox"/>
          <p:cNvSpPr txBox="1"/>
          <p:nvPr/>
        </p:nvSpPr>
        <p:spPr>
          <a:xfrm>
            <a:off x="2915816" y="107340"/>
            <a:ext cx="36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Total Cloud Cover 00 UTC Run  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483768" y="3020759"/>
            <a:ext cx="439248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COSMO models follow similar cycle. Overestimation especially night . Smoother cycle in DJF with IFS ICON ICON-EU almost constant slight underestimation</a:t>
            </a:r>
            <a:endParaRPr lang="el-GR" sz="1200" b="1" dirty="0">
              <a:solidFill>
                <a:srgbClr val="0070C0"/>
              </a:solidFill>
            </a:endParaRPr>
          </a:p>
        </p:txBody>
      </p:sp>
      <p:pic>
        <p:nvPicPr>
          <p:cNvPr id="17" name="8 - Εικόνα" descr="http://www.jewishfolksongs.com/userfiles/four_seasons.jpg"/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377" y="551553"/>
            <a:ext cx="4006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17"/>
          <p:cNvCxnSpPr/>
          <p:nvPr/>
        </p:nvCxnSpPr>
        <p:spPr>
          <a:xfrm>
            <a:off x="467544" y="2564904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076056" y="2564904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076056" y="5661248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02060" y="5733256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371499" y="476672"/>
            <a:ext cx="4224537" cy="2752350"/>
            <a:chOff x="371499" y="476672"/>
            <a:chExt cx="4224537" cy="2752350"/>
          </a:xfrm>
        </p:grpSpPr>
        <p:pic>
          <p:nvPicPr>
            <p:cNvPr id="2" name="Image 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499" y="476672"/>
              <a:ext cx="4224537" cy="2752350"/>
            </a:xfrm>
            <a:prstGeom prst="rect">
              <a:avLst/>
            </a:prstGeom>
          </p:spPr>
        </p:pic>
        <p:pic>
          <p:nvPicPr>
            <p:cNvPr id="6" name="10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092875" y="489273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4927775" y="489273"/>
            <a:ext cx="4224537" cy="2752350"/>
            <a:chOff x="4927775" y="489273"/>
            <a:chExt cx="4224537" cy="2752350"/>
          </a:xfrm>
        </p:grpSpPr>
        <p:pic>
          <p:nvPicPr>
            <p:cNvPr id="3" name="Image 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7775" y="489273"/>
              <a:ext cx="4224537" cy="2752350"/>
            </a:xfrm>
            <a:prstGeom prst="rect">
              <a:avLst/>
            </a:prstGeom>
          </p:spPr>
        </p:pic>
        <p:pic>
          <p:nvPicPr>
            <p:cNvPr id="7" name="8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9453" y="494850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13"/>
          <p:cNvGrpSpPr/>
          <p:nvPr/>
        </p:nvGrpSpPr>
        <p:grpSpPr>
          <a:xfrm>
            <a:off x="409790" y="3717032"/>
            <a:ext cx="4224537" cy="2752350"/>
            <a:chOff x="409790" y="3717032"/>
            <a:chExt cx="4224537" cy="2752350"/>
          </a:xfrm>
        </p:grpSpPr>
        <p:pic>
          <p:nvPicPr>
            <p:cNvPr id="4" name="Image 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790" y="3717032"/>
              <a:ext cx="4224537" cy="2752350"/>
            </a:xfrm>
            <a:prstGeom prst="rect">
              <a:avLst/>
            </a:prstGeom>
          </p:spPr>
        </p:pic>
        <p:pic>
          <p:nvPicPr>
            <p:cNvPr id="8" name="9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988" y="6059049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e 14"/>
          <p:cNvGrpSpPr/>
          <p:nvPr/>
        </p:nvGrpSpPr>
        <p:grpSpPr>
          <a:xfrm>
            <a:off x="4927775" y="3666739"/>
            <a:ext cx="4224537" cy="2752350"/>
            <a:chOff x="4927775" y="3666739"/>
            <a:chExt cx="4224537" cy="2752350"/>
          </a:xfrm>
        </p:grpSpPr>
        <p:pic>
          <p:nvPicPr>
            <p:cNvPr id="5" name="Image 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7775" y="3666739"/>
              <a:ext cx="4224537" cy="2752350"/>
            </a:xfrm>
            <a:prstGeom prst="rect">
              <a:avLst/>
            </a:prstGeom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766" y="6003857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6 - TextBox"/>
          <p:cNvSpPr txBox="1"/>
          <p:nvPr/>
        </p:nvSpPr>
        <p:spPr>
          <a:xfrm>
            <a:off x="2483768" y="3183359"/>
            <a:ext cx="4392488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COSMO models follow similar cycle. IFS ICON ICON-EU slight overestimation of cases especially DJF MAM  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for this low threshold, This can be a reason for underestimation of TCC </a:t>
            </a:r>
            <a:endParaRPr lang="el-GR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5 - TextBox"/>
          <p:cNvSpPr txBox="1"/>
          <p:nvPr/>
        </p:nvSpPr>
        <p:spPr>
          <a:xfrm>
            <a:off x="2019230" y="35332"/>
            <a:ext cx="556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Total Cloud Cover  </a:t>
            </a:r>
            <a:r>
              <a:rPr lang="en-US" b="1" dirty="0" err="1" smtClean="0"/>
              <a:t>Dichotomic</a:t>
            </a:r>
            <a:r>
              <a:rPr lang="en-US" b="1" dirty="0" smtClean="0"/>
              <a:t> 00 UTC Run  0-25 </a:t>
            </a:r>
            <a:endParaRPr lang="el-GR" b="1" dirty="0"/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 flipH="1">
            <a:off x="3779912" y="4149080"/>
            <a:ext cx="384076" cy="21602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16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4769202" y="3968219"/>
            <a:ext cx="4237487" cy="2752350"/>
            <a:chOff x="4788024" y="3717032"/>
            <a:chExt cx="4237487" cy="2752350"/>
          </a:xfrm>
        </p:grpSpPr>
        <p:pic>
          <p:nvPicPr>
            <p:cNvPr id="5" name="Image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024" y="3717032"/>
              <a:ext cx="4224537" cy="2752350"/>
            </a:xfrm>
            <a:prstGeom prst="rect">
              <a:avLst/>
            </a:prstGeom>
          </p:spPr>
        </p:pic>
        <p:pic>
          <p:nvPicPr>
            <p:cNvPr id="6" name="10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463" y="5997070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280858" y="3968219"/>
            <a:ext cx="4224537" cy="2752350"/>
            <a:chOff x="352872" y="3717032"/>
            <a:chExt cx="4224537" cy="2752350"/>
          </a:xfrm>
        </p:grpSpPr>
        <p:pic>
          <p:nvPicPr>
            <p:cNvPr id="4" name="Image 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872" y="3717032"/>
              <a:ext cx="4224537" cy="2752350"/>
            </a:xfrm>
            <a:prstGeom prst="rect">
              <a:avLst/>
            </a:prstGeom>
          </p:spPr>
        </p:pic>
        <p:pic>
          <p:nvPicPr>
            <p:cNvPr id="7" name="9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090" y="6072497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4751993" y="816673"/>
            <a:ext cx="4224537" cy="2772389"/>
            <a:chOff x="4802460" y="649853"/>
            <a:chExt cx="4224537" cy="2772389"/>
          </a:xfrm>
        </p:grpSpPr>
        <p:pic>
          <p:nvPicPr>
            <p:cNvPr id="3" name="Image 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2460" y="669892"/>
              <a:ext cx="4224537" cy="2752350"/>
            </a:xfrm>
            <a:prstGeom prst="rect">
              <a:avLst/>
            </a:prstGeom>
          </p:spPr>
        </p:pic>
        <p:pic>
          <p:nvPicPr>
            <p:cNvPr id="8" name="8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138" y="649853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e 10"/>
          <p:cNvGrpSpPr/>
          <p:nvPr/>
        </p:nvGrpSpPr>
        <p:grpSpPr>
          <a:xfrm>
            <a:off x="277852" y="836712"/>
            <a:ext cx="4224537" cy="2752350"/>
            <a:chOff x="278246" y="647047"/>
            <a:chExt cx="4224537" cy="2752350"/>
          </a:xfrm>
        </p:grpSpPr>
        <p:pic>
          <p:nvPicPr>
            <p:cNvPr id="2" name="Image 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246" y="647047"/>
              <a:ext cx="4224537" cy="2752350"/>
            </a:xfrm>
            <a:prstGeom prst="rect">
              <a:avLst/>
            </a:prstGeom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075863" y="688137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5 - TextBox"/>
          <p:cNvSpPr txBox="1"/>
          <p:nvPr/>
        </p:nvSpPr>
        <p:spPr>
          <a:xfrm>
            <a:off x="1955110" y="260648"/>
            <a:ext cx="569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Total Cloud Cover  </a:t>
            </a:r>
            <a:r>
              <a:rPr lang="en-US" b="1" dirty="0" err="1" smtClean="0"/>
              <a:t>Dichotomic</a:t>
            </a:r>
            <a:r>
              <a:rPr lang="en-US" b="1" dirty="0" smtClean="0"/>
              <a:t> 00 UTC Run  25-75 </a:t>
            </a:r>
            <a:endParaRPr lang="el-GR" b="1" dirty="0"/>
          </a:p>
        </p:txBody>
      </p:sp>
      <p:sp>
        <p:nvSpPr>
          <p:cNvPr id="15" name="6 - TextBox"/>
          <p:cNvSpPr txBox="1"/>
          <p:nvPr/>
        </p:nvSpPr>
        <p:spPr>
          <a:xfrm>
            <a:off x="2483768" y="3584049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 ETS  CSI close to zero for this threshold It is the worst values</a:t>
            </a:r>
            <a:endParaRPr lang="el-G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0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4788024" y="3789040"/>
            <a:ext cx="4229401" cy="2752350"/>
            <a:chOff x="4788024" y="3789040"/>
            <a:chExt cx="4229401" cy="2752350"/>
          </a:xfrm>
        </p:grpSpPr>
        <p:pic>
          <p:nvPicPr>
            <p:cNvPr id="5" name="Image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024" y="3789040"/>
              <a:ext cx="4224537" cy="2752350"/>
            </a:xfrm>
            <a:prstGeom prst="rect">
              <a:avLst/>
            </a:prstGeom>
          </p:spPr>
        </p:pic>
        <p:pic>
          <p:nvPicPr>
            <p:cNvPr id="6" name="10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377" y="6093296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278247" y="3789040"/>
            <a:ext cx="4239871" cy="2752350"/>
            <a:chOff x="278247" y="3789040"/>
            <a:chExt cx="4239871" cy="2752350"/>
          </a:xfrm>
        </p:grpSpPr>
        <p:pic>
          <p:nvPicPr>
            <p:cNvPr id="4" name="Image 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247" y="3789040"/>
              <a:ext cx="4224537" cy="2752350"/>
            </a:xfrm>
            <a:prstGeom prst="rect">
              <a:avLst/>
            </a:prstGeom>
          </p:spPr>
        </p:pic>
        <p:pic>
          <p:nvPicPr>
            <p:cNvPr id="7" name="9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522" y="6173092"/>
              <a:ext cx="45759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4788024" y="593032"/>
            <a:ext cx="4224537" cy="2760634"/>
            <a:chOff x="4788024" y="593032"/>
            <a:chExt cx="4224537" cy="2760634"/>
          </a:xfrm>
        </p:grpSpPr>
        <p:pic>
          <p:nvPicPr>
            <p:cNvPr id="3" name="Image 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024" y="601316"/>
              <a:ext cx="4224537" cy="2752350"/>
            </a:xfrm>
            <a:prstGeom prst="rect">
              <a:avLst/>
            </a:prstGeom>
          </p:spPr>
        </p:pic>
        <p:pic>
          <p:nvPicPr>
            <p:cNvPr id="8" name="8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377" y="593032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e 10"/>
          <p:cNvGrpSpPr/>
          <p:nvPr/>
        </p:nvGrpSpPr>
        <p:grpSpPr>
          <a:xfrm>
            <a:off x="323527" y="667112"/>
            <a:ext cx="4224537" cy="2752350"/>
            <a:chOff x="323527" y="667112"/>
            <a:chExt cx="4224537" cy="2752350"/>
          </a:xfrm>
        </p:grpSpPr>
        <p:pic>
          <p:nvPicPr>
            <p:cNvPr id="2" name="Image 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7" y="667112"/>
              <a:ext cx="4224537" cy="2752350"/>
            </a:xfrm>
            <a:prstGeom prst="rect">
              <a:avLst/>
            </a:prstGeom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105807" y="677753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5 - TextBox"/>
          <p:cNvSpPr txBox="1"/>
          <p:nvPr/>
        </p:nvSpPr>
        <p:spPr>
          <a:xfrm>
            <a:off x="1832188" y="107340"/>
            <a:ext cx="582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Total Cloud Cover  </a:t>
            </a:r>
            <a:r>
              <a:rPr lang="en-US" b="1" dirty="0" err="1" smtClean="0"/>
              <a:t>Dichotomic</a:t>
            </a:r>
            <a:r>
              <a:rPr lang="en-US" b="1" dirty="0" smtClean="0"/>
              <a:t> 00 UTC Run  75-100 </a:t>
            </a:r>
            <a:endParaRPr lang="el-GR" b="1" dirty="0"/>
          </a:p>
        </p:txBody>
      </p:sp>
      <p:sp>
        <p:nvSpPr>
          <p:cNvPr id="15" name="6 - TextBox"/>
          <p:cNvSpPr txBox="1"/>
          <p:nvPr/>
        </p:nvSpPr>
        <p:spPr>
          <a:xfrm>
            <a:off x="2483768" y="3368025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Slight diurnal cycle. ETS better than 25-75. Models grouped  together</a:t>
            </a:r>
            <a:endParaRPr lang="el-G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9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267544" y="3993758"/>
            <a:ext cx="4276585" cy="2578301"/>
            <a:chOff x="161628" y="3820599"/>
            <a:chExt cx="4276585" cy="2578301"/>
          </a:xfrm>
        </p:grpSpPr>
        <p:pic>
          <p:nvPicPr>
            <p:cNvPr id="4" name="Image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28" y="3820599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6" name="9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165" y="6038860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4754494" y="3993758"/>
            <a:ext cx="4283796" cy="2765202"/>
            <a:chOff x="4788023" y="3698751"/>
            <a:chExt cx="4283796" cy="2765202"/>
          </a:xfrm>
        </p:grpSpPr>
        <p:pic>
          <p:nvPicPr>
            <p:cNvPr id="5" name="Image 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3" y="3698751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771" y="6054705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6 - TextBox"/>
          <p:cNvSpPr txBox="1"/>
          <p:nvPr/>
        </p:nvSpPr>
        <p:spPr>
          <a:xfrm>
            <a:off x="2483768" y="3296017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Slight increase for JJA MAM, Drop for SON, DJF. 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9552" y="426687"/>
            <a:ext cx="416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TCC RMSE </a:t>
            </a:r>
            <a:r>
              <a:rPr lang="fr-FR" b="1" dirty="0" err="1" smtClean="0"/>
              <a:t>Tendency</a:t>
            </a:r>
            <a:r>
              <a:rPr lang="fr-FR" b="1" dirty="0" smtClean="0"/>
              <a:t> </a:t>
            </a:r>
            <a:r>
              <a:rPr lang="fr-FR" b="1" dirty="0" err="1" smtClean="0"/>
              <a:t>since</a:t>
            </a:r>
            <a:r>
              <a:rPr lang="fr-FR" b="1" dirty="0" smtClean="0"/>
              <a:t> last </a:t>
            </a:r>
            <a:r>
              <a:rPr lang="fr-FR" b="1" dirty="0" err="1" smtClean="0"/>
              <a:t>year</a:t>
            </a:r>
            <a:endParaRPr lang="fr-FR" b="1" dirty="0"/>
          </a:p>
        </p:txBody>
      </p:sp>
      <p:sp>
        <p:nvSpPr>
          <p:cNvPr id="16" name="Βέλος προς τα επάνω 15"/>
          <p:cNvSpPr/>
          <p:nvPr/>
        </p:nvSpPr>
        <p:spPr>
          <a:xfrm>
            <a:off x="1831337" y="969812"/>
            <a:ext cx="4846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843" y="796019"/>
            <a:ext cx="3970669" cy="23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36" y="796019"/>
            <a:ext cx="3970669" cy="23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0 - Εικόνα" descr="http://www.jewishfolksongs.com/userfiles/four_seasons.jpg"/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3898621" y="796019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8 - Εικόνα" descr="http://www.jewishfolksongs.com/userfiles/four_seasons.jpg"/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6814" y="796019"/>
            <a:ext cx="4006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Βέλος προς τα επάνω 21"/>
          <p:cNvSpPr/>
          <p:nvPr/>
        </p:nvSpPr>
        <p:spPr>
          <a:xfrm>
            <a:off x="1965576" y="969812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Βέλος προς τα κάτω 22"/>
          <p:cNvSpPr/>
          <p:nvPr/>
        </p:nvSpPr>
        <p:spPr>
          <a:xfrm>
            <a:off x="2123728" y="4315945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Βέλος προς τα επάνω 18"/>
          <p:cNvSpPr/>
          <p:nvPr/>
        </p:nvSpPr>
        <p:spPr>
          <a:xfrm>
            <a:off x="6497512" y="4309072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Βέλος προς τα κάτω 24"/>
          <p:cNvSpPr/>
          <p:nvPr/>
        </p:nvSpPr>
        <p:spPr>
          <a:xfrm>
            <a:off x="6469861" y="1012043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34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19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539551" y="3717032"/>
            <a:ext cx="3975798" cy="2484640"/>
            <a:chOff x="539551" y="3717032"/>
            <a:chExt cx="3975798" cy="2484640"/>
          </a:xfrm>
        </p:grpSpPr>
        <p:pic>
          <p:nvPicPr>
            <p:cNvPr id="4" name="Image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3717032"/>
              <a:ext cx="3970669" cy="2484640"/>
            </a:xfrm>
            <a:prstGeom prst="rect">
              <a:avLst/>
            </a:prstGeom>
            <a:noFill/>
          </p:spPr>
        </p:pic>
        <p:pic>
          <p:nvPicPr>
            <p:cNvPr id="6" name="9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01" y="5841632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4860032" y="764704"/>
            <a:ext cx="3970669" cy="2484640"/>
            <a:chOff x="4860032" y="764704"/>
            <a:chExt cx="3970669" cy="2484640"/>
          </a:xfrm>
        </p:grpSpPr>
        <p:pic>
          <p:nvPicPr>
            <p:cNvPr id="3" name="Image 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764704"/>
              <a:ext cx="3970669" cy="2484640"/>
            </a:xfrm>
            <a:prstGeom prst="rect">
              <a:avLst/>
            </a:prstGeom>
            <a:noFill/>
          </p:spPr>
        </p:pic>
        <p:pic>
          <p:nvPicPr>
            <p:cNvPr id="7" name="8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003" y="764704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539550" y="764704"/>
            <a:ext cx="3970670" cy="2484640"/>
            <a:chOff x="539550" y="764704"/>
            <a:chExt cx="3970670" cy="2484640"/>
          </a:xfrm>
        </p:grpSpPr>
        <p:pic>
          <p:nvPicPr>
            <p:cNvPr id="2" name="Image 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0" y="764704"/>
              <a:ext cx="3970669" cy="2484640"/>
            </a:xfrm>
            <a:prstGeom prst="rect">
              <a:avLst/>
            </a:prstGeom>
            <a:noFill/>
          </p:spPr>
        </p:pic>
        <p:pic>
          <p:nvPicPr>
            <p:cNvPr id="8" name="10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083301" y="764704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e 14"/>
          <p:cNvGrpSpPr/>
          <p:nvPr/>
        </p:nvGrpSpPr>
        <p:grpSpPr>
          <a:xfrm>
            <a:off x="4824239" y="3717032"/>
            <a:ext cx="3977739" cy="2542297"/>
            <a:chOff x="4824239" y="3717032"/>
            <a:chExt cx="3977739" cy="2542297"/>
          </a:xfrm>
        </p:grpSpPr>
        <p:pic>
          <p:nvPicPr>
            <p:cNvPr id="5" name="Image 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239" y="3717032"/>
              <a:ext cx="3970669" cy="2484640"/>
            </a:xfrm>
            <a:prstGeom prst="rect">
              <a:avLst/>
            </a:prstGeom>
            <a:noFill/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930" y="5850081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6 - TextBox"/>
          <p:cNvSpPr txBox="1"/>
          <p:nvPr/>
        </p:nvSpPr>
        <p:spPr>
          <a:xfrm>
            <a:off x="2483768" y="3296017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RMSE JJA increase mainly daytime- Drop DJF all day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116632"/>
            <a:ext cx="478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Daily cycle  ME and RMSE TCC  </a:t>
            </a:r>
            <a:r>
              <a:rPr lang="fr-FR" b="1" dirty="0" err="1" smtClean="0"/>
              <a:t>Tendency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5658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282" y="3804383"/>
            <a:ext cx="4885055" cy="2901315"/>
          </a:xfrm>
          <a:prstGeom prst="rect">
            <a:avLst/>
          </a:prstGeom>
          <a:noFill/>
        </p:spPr>
      </p:pic>
      <p:pic>
        <p:nvPicPr>
          <p:cNvPr id="3" name="Image 2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35" y="660758"/>
            <a:ext cx="4885055" cy="290131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796136" y="4285545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RMSE </a:t>
            </a:r>
            <a:r>
              <a:rPr lang="fr-FR" b="1" dirty="0" err="1" smtClean="0">
                <a:solidFill>
                  <a:schemeClr val="bg1"/>
                </a:solidFill>
              </a:rPr>
              <a:t>Slight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decrease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from</a:t>
            </a:r>
            <a:r>
              <a:rPr lang="fr-FR" b="1" dirty="0" smtClean="0">
                <a:solidFill>
                  <a:schemeClr val="bg1"/>
                </a:solidFill>
              </a:rPr>
              <a:t> last </a:t>
            </a:r>
            <a:r>
              <a:rPr lang="fr-FR" b="1" dirty="0" err="1" smtClean="0">
                <a:solidFill>
                  <a:schemeClr val="bg1"/>
                </a:solidFill>
              </a:rPr>
              <a:t>year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43808" y="260648"/>
            <a:ext cx="3963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TCC  </a:t>
            </a:r>
            <a:r>
              <a:rPr lang="fr-FR" sz="2000" b="1" dirty="0" err="1" smtClean="0"/>
              <a:t>Annual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Tendency</a:t>
            </a:r>
            <a:r>
              <a:rPr lang="fr-FR" sz="2000" b="1" dirty="0" smtClean="0"/>
              <a:t> Scores 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03999" y="1268760"/>
            <a:ext cx="3360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ME </a:t>
            </a:r>
            <a:r>
              <a:rPr lang="fr-FR" b="1" dirty="0" err="1" smtClean="0">
                <a:solidFill>
                  <a:schemeClr val="bg1"/>
                </a:solidFill>
              </a:rPr>
              <a:t>slightly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negative</a:t>
            </a:r>
            <a:r>
              <a:rPr lang="fr-FR" b="1" dirty="0" smtClean="0">
                <a:solidFill>
                  <a:schemeClr val="bg1"/>
                </a:solidFill>
              </a:rPr>
              <a:t> for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ICON IFS ICON-EU, </a:t>
            </a:r>
            <a:r>
              <a:rPr lang="fr-FR" b="1" dirty="0" err="1" smtClean="0">
                <a:solidFill>
                  <a:schemeClr val="bg1"/>
                </a:solidFill>
              </a:rPr>
              <a:t>some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models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increase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from</a:t>
            </a:r>
            <a:r>
              <a:rPr lang="fr-FR" b="1" dirty="0" smtClean="0">
                <a:solidFill>
                  <a:schemeClr val="bg1"/>
                </a:solidFill>
              </a:rPr>
              <a:t> last </a:t>
            </a:r>
            <a:r>
              <a:rPr lang="fr-FR" b="1" dirty="0" err="1" smtClean="0">
                <a:solidFill>
                  <a:schemeClr val="bg1"/>
                </a:solidFill>
              </a:rPr>
              <a:t>year</a:t>
            </a:r>
            <a:r>
              <a:rPr lang="fr-FR" b="1" dirty="0" smtClean="0">
                <a:solidFill>
                  <a:schemeClr val="bg1"/>
                </a:solidFill>
              </a:rPr>
              <a:t> 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Βέλος προς τα κάτω 7"/>
          <p:cNvSpPr/>
          <p:nvPr/>
        </p:nvSpPr>
        <p:spPr>
          <a:xfrm>
            <a:off x="6781301" y="4969409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982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60" y="440691"/>
            <a:ext cx="4345238" cy="2830988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250" y="3464253"/>
            <a:ext cx="4345238" cy="2830988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92" y="3470478"/>
            <a:ext cx="4345238" cy="2830988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19" y="487899"/>
            <a:ext cx="4345238" cy="283098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949812" y="44624"/>
            <a:ext cx="339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Temperature 2m 00 UTC Run </a:t>
            </a:r>
            <a:endParaRPr lang="el-GR" b="1" dirty="0"/>
          </a:p>
        </p:txBody>
      </p:sp>
      <p:pic>
        <p:nvPicPr>
          <p:cNvPr id="8" name="10 - Εικόνα" descr="http://www.jewishfolksongs.com/userfiles/four_seasons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4073073" y="476672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www.jewishfolksongs.com/userfiles/four_seasons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4459" y="494611"/>
            <a:ext cx="4006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http://www.jewishfolksongs.com/userfiles/four_seasons.jpg"/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493" y="591327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http://www.jewishfolksongs.com/userfiles/four_seasons.jpg"/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440" y="5860409"/>
            <a:ext cx="432048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6 - TextBox"/>
          <p:cNvSpPr txBox="1"/>
          <p:nvPr/>
        </p:nvSpPr>
        <p:spPr>
          <a:xfrm>
            <a:off x="1619672" y="2996952"/>
            <a:ext cx="6336704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Clear diurnal ME cycle with positive tendency at night and negative in the day .JJA more divergence  with 3 models o</a:t>
            </a:r>
            <a:r>
              <a:rPr lang="en-US" sz="1200" b="1" dirty="0" smtClean="0">
                <a:solidFill>
                  <a:srgbClr val="0070C0"/>
                </a:solidFill>
              </a:rPr>
              <a:t>verestimating  </a:t>
            </a:r>
            <a:r>
              <a:rPr lang="en-US" sz="1200" b="1" dirty="0">
                <a:solidFill>
                  <a:srgbClr val="0070C0"/>
                </a:solidFill>
              </a:rPr>
              <a:t>in the day. </a:t>
            </a:r>
            <a:r>
              <a:rPr lang="en-US" sz="1200" b="1" dirty="0" smtClean="0">
                <a:solidFill>
                  <a:srgbClr val="0070C0"/>
                </a:solidFill>
              </a:rPr>
              <a:t>All  </a:t>
            </a:r>
            <a:r>
              <a:rPr lang="en-US" sz="1200" b="1" dirty="0">
                <a:solidFill>
                  <a:srgbClr val="0070C0"/>
                </a:solidFill>
              </a:rPr>
              <a:t>COSMO models underestimate T in the </a:t>
            </a:r>
            <a:r>
              <a:rPr lang="en-US" sz="1200" b="1" dirty="0" smtClean="0">
                <a:solidFill>
                  <a:srgbClr val="0070C0"/>
                </a:solidFill>
              </a:rPr>
              <a:t>winter, some </a:t>
            </a:r>
            <a:r>
              <a:rPr lang="en-US" sz="1200" b="1" dirty="0">
                <a:solidFill>
                  <a:srgbClr val="0070C0"/>
                </a:solidFill>
              </a:rPr>
              <a:t>even at </a:t>
            </a:r>
            <a:r>
              <a:rPr lang="en-US" sz="1200" b="1" dirty="0" smtClean="0">
                <a:solidFill>
                  <a:srgbClr val="0070C0"/>
                </a:solidFill>
              </a:rPr>
              <a:t>night. IFS  DJF  different cycle</a:t>
            </a:r>
            <a:endParaRPr lang="el-GR" sz="1200" b="1" dirty="0">
              <a:solidFill>
                <a:srgbClr val="0070C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467544" y="2348880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932040" y="5373216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67544" y="5373216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932040" y="2420144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788023" y="3663456"/>
            <a:ext cx="3970669" cy="2357832"/>
            <a:chOff x="4788023" y="3605758"/>
            <a:chExt cx="3970669" cy="23578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3" y="3605758"/>
              <a:ext cx="3970669" cy="2357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10 - Εικόνα" descr="http://www.jewishfolksongs.com/userfiles/four_seasons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6644" y="5541342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3"/>
          <p:cNvGrpSpPr/>
          <p:nvPr/>
        </p:nvGrpSpPr>
        <p:grpSpPr>
          <a:xfrm>
            <a:off x="274043" y="908720"/>
            <a:ext cx="3970669" cy="2366500"/>
            <a:chOff x="271736" y="468004"/>
            <a:chExt cx="3970669" cy="2366500"/>
          </a:xfrm>
        </p:grpSpPr>
        <p:pic>
          <p:nvPicPr>
            <p:cNvPr id="8" name="Image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36" y="476672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12" name="10 - Εικόνα" descr="http://www.jewishfolksongs.com/userfiles/four_seasons.jpg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3812048" y="468004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e 16"/>
          <p:cNvGrpSpPr/>
          <p:nvPr/>
        </p:nvGrpSpPr>
        <p:grpSpPr>
          <a:xfrm>
            <a:off x="274043" y="3711302"/>
            <a:ext cx="3970669" cy="2357832"/>
            <a:chOff x="274043" y="3645024"/>
            <a:chExt cx="3970669" cy="2357832"/>
          </a:xfrm>
        </p:grpSpPr>
        <p:pic>
          <p:nvPicPr>
            <p:cNvPr id="10" name="Image 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43" y="3645024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14" name="9 - Εικόνα" descr="http://www.jewishfolksongs.com/userfiles/four_seasons.jpg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664" y="564281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ZoneTexte 18"/>
          <p:cNvSpPr txBox="1"/>
          <p:nvPr/>
        </p:nvSpPr>
        <p:spPr>
          <a:xfrm>
            <a:off x="539552" y="426687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Temp</a:t>
            </a:r>
            <a:r>
              <a:rPr lang="fr-FR" b="1" dirty="0" smtClean="0"/>
              <a:t> RMSE </a:t>
            </a:r>
            <a:r>
              <a:rPr lang="fr-FR" b="1" dirty="0" err="1" smtClean="0"/>
              <a:t>Tendency</a:t>
            </a:r>
            <a:endParaRPr lang="fr-FR" b="1" dirty="0"/>
          </a:p>
        </p:txBody>
      </p:sp>
      <p:sp>
        <p:nvSpPr>
          <p:cNvPr id="20" name="6 - TextBox"/>
          <p:cNvSpPr txBox="1"/>
          <p:nvPr/>
        </p:nvSpPr>
        <p:spPr>
          <a:xfrm>
            <a:off x="2483768" y="3296017"/>
            <a:ext cx="460851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Slight increase for JJA, Drop for SON, DJF no significant change MAM</a:t>
            </a:r>
            <a:endParaRPr lang="el-GR" sz="1200" b="1" dirty="0">
              <a:solidFill>
                <a:srgbClr val="0070C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644006" y="870436"/>
            <a:ext cx="3970669" cy="2396116"/>
            <a:chOff x="4644006" y="870436"/>
            <a:chExt cx="3970669" cy="23961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6" y="908720"/>
              <a:ext cx="3970669" cy="2357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8 - Εικόνα" descr="http://www.jewishfolksongs.com/userfiles/four_seasons.jpg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3977" y="870436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Βέλος προς τα επάνω 24"/>
          <p:cNvSpPr/>
          <p:nvPr/>
        </p:nvSpPr>
        <p:spPr>
          <a:xfrm>
            <a:off x="2020493" y="1047054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Βέλος προς τα κάτω 25"/>
          <p:cNvSpPr/>
          <p:nvPr/>
        </p:nvSpPr>
        <p:spPr>
          <a:xfrm>
            <a:off x="6469861" y="1012043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Βέλος προς τα κάτω 26"/>
          <p:cNvSpPr/>
          <p:nvPr/>
        </p:nvSpPr>
        <p:spPr>
          <a:xfrm>
            <a:off x="1999136" y="3861048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644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908050"/>
            <a:ext cx="7705725" cy="7731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 smtClean="0"/>
              <a:t>Standard Verification on Common Area 1- COSMO models and IFS/ECMWF- ICON  for 00 and 12UTC Runs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b="1" dirty="0" smtClean="0"/>
          </a:p>
        </p:txBody>
      </p:sp>
      <p:pic>
        <p:nvPicPr>
          <p:cNvPr id="84994" name="Picture 5" descr="logo2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2592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1" descr="ma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500188"/>
            <a:ext cx="792956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79613" y="6421438"/>
            <a:ext cx="576103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COSMO GM Parallel session, </a:t>
            </a: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3-8 </a:t>
            </a:r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Sept </a:t>
            </a: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2018, St Petersburg 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498433" y="548680"/>
            <a:ext cx="3970669" cy="2480678"/>
            <a:chOff x="558999" y="645744"/>
            <a:chExt cx="3970669" cy="2480678"/>
          </a:xfrm>
        </p:grpSpPr>
        <p:pic>
          <p:nvPicPr>
            <p:cNvPr id="2" name="Image 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99" y="645744"/>
              <a:ext cx="3970669" cy="2480678"/>
            </a:xfrm>
            <a:prstGeom prst="rect">
              <a:avLst/>
            </a:prstGeom>
            <a:noFill/>
          </p:spPr>
        </p:pic>
        <p:pic>
          <p:nvPicPr>
            <p:cNvPr id="6" name="10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102749" y="671523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5040052" y="476672"/>
            <a:ext cx="3650393" cy="2515522"/>
            <a:chOff x="5040052" y="476672"/>
            <a:chExt cx="3650393" cy="2515522"/>
          </a:xfrm>
        </p:grpSpPr>
        <p:pic>
          <p:nvPicPr>
            <p:cNvPr id="3" name="Image 2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40052" y="507554"/>
              <a:ext cx="3650393" cy="24846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" name="8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747" y="476672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498433" y="3645024"/>
            <a:ext cx="3970669" cy="2480678"/>
            <a:chOff x="498433" y="3573016"/>
            <a:chExt cx="3970669" cy="2480678"/>
          </a:xfrm>
        </p:grpSpPr>
        <p:pic>
          <p:nvPicPr>
            <p:cNvPr id="4" name="Image 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33" y="3573016"/>
              <a:ext cx="3970669" cy="2480678"/>
            </a:xfrm>
            <a:prstGeom prst="rect">
              <a:avLst/>
            </a:prstGeom>
            <a:noFill/>
          </p:spPr>
        </p:pic>
        <p:pic>
          <p:nvPicPr>
            <p:cNvPr id="8" name="9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054" y="5657650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13"/>
          <p:cNvGrpSpPr/>
          <p:nvPr/>
        </p:nvGrpSpPr>
        <p:grpSpPr>
          <a:xfrm>
            <a:off x="4952578" y="3672637"/>
            <a:ext cx="3970669" cy="2480678"/>
            <a:chOff x="4952578" y="3645024"/>
            <a:chExt cx="3970669" cy="2480678"/>
          </a:xfrm>
        </p:grpSpPr>
        <p:pic>
          <p:nvPicPr>
            <p:cNvPr id="5" name="Image 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578" y="3645024"/>
              <a:ext cx="3970669" cy="2480678"/>
            </a:xfrm>
            <a:prstGeom prst="rect">
              <a:avLst/>
            </a:prstGeom>
            <a:noFill/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4421" y="5670377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6 - TextBox"/>
          <p:cNvSpPr txBox="1"/>
          <p:nvPr/>
        </p:nvSpPr>
        <p:spPr>
          <a:xfrm>
            <a:off x="2483768" y="3183359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RMSE JJA  increase mainly daytime- Drop DJF all day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7544" y="116632"/>
            <a:ext cx="484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Daily cycle  ME and RMSE </a:t>
            </a:r>
            <a:r>
              <a:rPr lang="fr-FR" b="1" dirty="0" err="1" smtClean="0"/>
              <a:t>Temp</a:t>
            </a:r>
            <a:r>
              <a:rPr lang="fr-FR" b="1" dirty="0" smtClean="0"/>
              <a:t> </a:t>
            </a:r>
            <a:r>
              <a:rPr lang="fr-FR" b="1" dirty="0" err="1" smtClean="0"/>
              <a:t>Tendency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7666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12" y="3501008"/>
            <a:ext cx="4464496" cy="2901315"/>
          </a:xfrm>
          <a:prstGeom prst="rect">
            <a:avLst/>
          </a:prstGeom>
          <a:noFill/>
        </p:spPr>
      </p:pic>
      <p:pic>
        <p:nvPicPr>
          <p:cNvPr id="3" name="Image 2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12" y="719954"/>
            <a:ext cx="4534966" cy="253429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796136" y="5158933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RMSE </a:t>
            </a:r>
            <a:r>
              <a:rPr lang="fr-FR" b="1" dirty="0" err="1" smtClean="0"/>
              <a:t>Slight</a:t>
            </a:r>
            <a:r>
              <a:rPr lang="fr-FR" b="1" dirty="0" smtClean="0"/>
              <a:t> </a:t>
            </a:r>
            <a:r>
              <a:rPr lang="fr-FR" b="1" dirty="0" err="1" smtClean="0"/>
              <a:t>decrease</a:t>
            </a:r>
            <a:endParaRPr lang="fr-FR" b="1" dirty="0" smtClean="0"/>
          </a:p>
          <a:p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last </a:t>
            </a:r>
            <a:r>
              <a:rPr lang="fr-FR" b="1" dirty="0" err="1" smtClean="0"/>
              <a:t>year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260648"/>
            <a:ext cx="4099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Temp</a:t>
            </a:r>
            <a:r>
              <a:rPr lang="fr-FR" sz="2000" b="1" dirty="0" smtClean="0"/>
              <a:t>  </a:t>
            </a:r>
            <a:r>
              <a:rPr lang="fr-FR" sz="2000" b="1" dirty="0" err="1" smtClean="0"/>
              <a:t>Annual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Tendency</a:t>
            </a:r>
            <a:r>
              <a:rPr lang="fr-FR" sz="2000" b="1" dirty="0" smtClean="0"/>
              <a:t> Scores 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948536" y="1412776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ME Variable</a:t>
            </a:r>
            <a:endParaRPr lang="fr-FR" b="1" dirty="0"/>
          </a:p>
        </p:txBody>
      </p:sp>
      <p:sp>
        <p:nvSpPr>
          <p:cNvPr id="8" name="Βέλος προς τα κάτω 7"/>
          <p:cNvSpPr/>
          <p:nvPr/>
        </p:nvSpPr>
        <p:spPr>
          <a:xfrm>
            <a:off x="6446198" y="4077072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34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106" y="3471661"/>
            <a:ext cx="4345238" cy="283098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22" y="3471661"/>
            <a:ext cx="4345238" cy="2830988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106" y="437446"/>
            <a:ext cx="4345238" cy="2830988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22" y="459866"/>
            <a:ext cx="4345238" cy="283098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3347864" y="4462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 DEW </a:t>
            </a:r>
            <a:r>
              <a:rPr lang="en-US" b="1" dirty="0"/>
              <a:t>2m 00 UTC Run 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411760" y="3039343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ME RMSE  diurnal cycle JJA MAM Higher values in the afternoon . C-7 again constant underestimation in JJA .</a:t>
            </a:r>
            <a:endParaRPr lang="el-GR" sz="1200" b="1" dirty="0">
              <a:solidFill>
                <a:srgbClr val="0070C0"/>
              </a:solidFill>
            </a:endParaRPr>
          </a:p>
        </p:txBody>
      </p:sp>
      <p:pic>
        <p:nvPicPr>
          <p:cNvPr id="8" name="10 - Εικόνα" descr="http://www.jewishfolksongs.com/userfiles/four_seasons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4152844" y="517247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www.jewishfolksongs.com/userfiles/four_seasons.jpg"/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7112" y="487299"/>
            <a:ext cx="4006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http://www.jewishfolksongs.com/userfiles/four_seasons.jpg"/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069" y="591327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- Εικόνα" descr="http://www.jewishfolksongs.com/userfiles/four_seasons.jpg"/>
          <p:cNvPicPr/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5790" y="5874221"/>
            <a:ext cx="432048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467544" y="2349277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042369" y="5373216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67544" y="5373216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076056" y="2348880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539552" y="3940088"/>
            <a:ext cx="3970669" cy="2357832"/>
            <a:chOff x="554872" y="4063945"/>
            <a:chExt cx="3970669" cy="2357832"/>
          </a:xfrm>
        </p:grpSpPr>
        <p:pic>
          <p:nvPicPr>
            <p:cNvPr id="4" name="Image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72" y="4063945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6" name="9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493" y="6061737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4958127" y="871825"/>
            <a:ext cx="3970669" cy="2357832"/>
            <a:chOff x="4904525" y="851407"/>
            <a:chExt cx="3970669" cy="2357832"/>
          </a:xfrm>
        </p:grpSpPr>
        <p:pic>
          <p:nvPicPr>
            <p:cNvPr id="3" name="Image 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525" y="851407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7" name="8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859907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e 10"/>
          <p:cNvGrpSpPr/>
          <p:nvPr/>
        </p:nvGrpSpPr>
        <p:grpSpPr>
          <a:xfrm>
            <a:off x="487000" y="871825"/>
            <a:ext cx="3970669" cy="2357832"/>
            <a:chOff x="561280" y="764704"/>
            <a:chExt cx="3970669" cy="2357832"/>
          </a:xfrm>
        </p:grpSpPr>
        <p:pic>
          <p:nvPicPr>
            <p:cNvPr id="2" name="Image 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80" y="764704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8" name="10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105030" y="796019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13"/>
          <p:cNvGrpSpPr/>
          <p:nvPr/>
        </p:nvGrpSpPr>
        <p:grpSpPr>
          <a:xfrm>
            <a:off x="5044373" y="3848726"/>
            <a:ext cx="3863463" cy="2461338"/>
            <a:chOff x="5044373" y="3848726"/>
            <a:chExt cx="3863463" cy="2461338"/>
          </a:xfrm>
        </p:grpSpPr>
        <p:pic>
          <p:nvPicPr>
            <p:cNvPr id="5" name="Image 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373" y="3848726"/>
              <a:ext cx="3863463" cy="2461338"/>
            </a:xfrm>
            <a:prstGeom prst="rect">
              <a:avLst/>
            </a:prstGeom>
            <a:noFill/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660" y="5888672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ZoneTexte 9"/>
          <p:cNvSpPr txBox="1"/>
          <p:nvPr/>
        </p:nvSpPr>
        <p:spPr>
          <a:xfrm>
            <a:off x="539552" y="426687"/>
            <a:ext cx="262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Tdew</a:t>
            </a:r>
            <a:r>
              <a:rPr lang="fr-FR" b="1" dirty="0" smtClean="0"/>
              <a:t> RMSE </a:t>
            </a:r>
            <a:r>
              <a:rPr lang="fr-FR" b="1" dirty="0" err="1" smtClean="0"/>
              <a:t>Tendency</a:t>
            </a:r>
            <a:endParaRPr lang="fr-FR" b="1" dirty="0"/>
          </a:p>
        </p:txBody>
      </p:sp>
      <p:sp>
        <p:nvSpPr>
          <p:cNvPr id="16" name="6 - TextBox"/>
          <p:cNvSpPr txBox="1"/>
          <p:nvPr/>
        </p:nvSpPr>
        <p:spPr>
          <a:xfrm>
            <a:off x="2483768" y="3296017"/>
            <a:ext cx="4608512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Slight increase for JJA, Drop for DJF SON, MAM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22" name="Βέλος προς τα κάτω 21"/>
          <p:cNvSpPr/>
          <p:nvPr/>
        </p:nvSpPr>
        <p:spPr>
          <a:xfrm>
            <a:off x="6469861" y="1012043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Βέλος προς τα κάτω 22"/>
          <p:cNvSpPr/>
          <p:nvPr/>
        </p:nvSpPr>
        <p:spPr>
          <a:xfrm>
            <a:off x="6712177" y="4149080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 προς τα επάνω 20"/>
          <p:cNvSpPr/>
          <p:nvPr/>
        </p:nvSpPr>
        <p:spPr>
          <a:xfrm>
            <a:off x="2040254" y="977280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Βέλος προς τα κάτω 23"/>
          <p:cNvSpPr/>
          <p:nvPr/>
        </p:nvSpPr>
        <p:spPr>
          <a:xfrm>
            <a:off x="1987702" y="4077072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8284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0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747739" y="3577050"/>
            <a:ext cx="4345238" cy="2830988"/>
            <a:chOff x="4747739" y="3577050"/>
            <a:chExt cx="4345238" cy="2830988"/>
          </a:xfrm>
        </p:grpSpPr>
        <p:pic>
          <p:nvPicPr>
            <p:cNvPr id="15" name="Image 1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7739" y="3577050"/>
              <a:ext cx="4345238" cy="2830988"/>
            </a:xfrm>
            <a:prstGeom prst="rect">
              <a:avLst/>
            </a:prstGeom>
          </p:spPr>
        </p:pic>
        <p:pic>
          <p:nvPicPr>
            <p:cNvPr id="11" name="10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5918" y="5998790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3"/>
          <p:cNvGrpSpPr/>
          <p:nvPr/>
        </p:nvGrpSpPr>
        <p:grpSpPr>
          <a:xfrm>
            <a:off x="161134" y="3622348"/>
            <a:ext cx="4410866" cy="2830988"/>
            <a:chOff x="161134" y="3622348"/>
            <a:chExt cx="4410866" cy="2830988"/>
          </a:xfrm>
        </p:grpSpPr>
        <p:pic>
          <p:nvPicPr>
            <p:cNvPr id="14" name="Image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134" y="3622348"/>
              <a:ext cx="4345238" cy="2830988"/>
            </a:xfrm>
            <a:prstGeom prst="rect">
              <a:avLst/>
            </a:prstGeom>
          </p:spPr>
        </p:pic>
        <p:pic>
          <p:nvPicPr>
            <p:cNvPr id="10" name="9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2"/>
          <p:cNvGrpSpPr/>
          <p:nvPr/>
        </p:nvGrpSpPr>
        <p:grpSpPr>
          <a:xfrm>
            <a:off x="4798762" y="470625"/>
            <a:ext cx="4347794" cy="2837035"/>
            <a:chOff x="4798762" y="470625"/>
            <a:chExt cx="4347794" cy="2837035"/>
          </a:xfrm>
        </p:grpSpPr>
        <p:pic>
          <p:nvPicPr>
            <p:cNvPr id="13" name="Image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8762" y="476672"/>
              <a:ext cx="4345238" cy="2830988"/>
            </a:xfrm>
            <a:prstGeom prst="rect">
              <a:avLst/>
            </a:prstGeom>
          </p:spPr>
        </p:pic>
        <p:pic>
          <p:nvPicPr>
            <p:cNvPr id="9" name="8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5858" y="470625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e 1"/>
          <p:cNvGrpSpPr/>
          <p:nvPr/>
        </p:nvGrpSpPr>
        <p:grpSpPr>
          <a:xfrm>
            <a:off x="161134" y="391091"/>
            <a:ext cx="4345238" cy="2830988"/>
            <a:chOff x="161134" y="391091"/>
            <a:chExt cx="4345238" cy="2830988"/>
          </a:xfrm>
        </p:grpSpPr>
        <p:pic>
          <p:nvPicPr>
            <p:cNvPr id="12" name="Image 1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134" y="391091"/>
              <a:ext cx="4345238" cy="2830988"/>
            </a:xfrm>
            <a:prstGeom prst="rect">
              <a:avLst/>
            </a:prstGeom>
          </p:spPr>
        </p:pic>
        <p:pic>
          <p:nvPicPr>
            <p:cNvPr id="8" name="10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079453" y="391091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- TextBox"/>
          <p:cNvSpPr txBox="1"/>
          <p:nvPr/>
        </p:nvSpPr>
        <p:spPr>
          <a:xfrm>
            <a:off x="3059832" y="10734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SPEED </a:t>
            </a:r>
            <a:r>
              <a:rPr lang="en-US" b="1" dirty="0"/>
              <a:t>10m 00 UTC Run 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411760" y="3224009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Similar RMSE diurnal cycle for all models. ICON-EU slightly negative ME</a:t>
            </a:r>
            <a:endParaRPr lang="el-GR" sz="1200" b="1" dirty="0">
              <a:solidFill>
                <a:srgbClr val="0070C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5095679" y="2581672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20047" y="2564904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004842" y="5733256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05282" y="5805264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626442" y="3924342"/>
            <a:ext cx="3970669" cy="2357832"/>
            <a:chOff x="626442" y="3924342"/>
            <a:chExt cx="3970669" cy="2357832"/>
          </a:xfrm>
        </p:grpSpPr>
        <p:pic>
          <p:nvPicPr>
            <p:cNvPr id="4" name="Image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42" y="3924342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6" name="9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359" y="591327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e 10"/>
          <p:cNvGrpSpPr/>
          <p:nvPr/>
        </p:nvGrpSpPr>
        <p:grpSpPr>
          <a:xfrm>
            <a:off x="626443" y="963156"/>
            <a:ext cx="3970669" cy="2375404"/>
            <a:chOff x="626443" y="963156"/>
            <a:chExt cx="3970669" cy="2375404"/>
          </a:xfrm>
        </p:grpSpPr>
        <p:pic>
          <p:nvPicPr>
            <p:cNvPr id="2" name="Image 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43" y="980728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7" name="10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155359" y="963156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4982453" y="980728"/>
            <a:ext cx="3976589" cy="2357832"/>
            <a:chOff x="4982453" y="980728"/>
            <a:chExt cx="3976589" cy="2357832"/>
          </a:xfrm>
        </p:grpSpPr>
        <p:pic>
          <p:nvPicPr>
            <p:cNvPr id="3" name="Image 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453" y="980728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8" name="8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44" y="980728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13"/>
          <p:cNvGrpSpPr/>
          <p:nvPr/>
        </p:nvGrpSpPr>
        <p:grpSpPr>
          <a:xfrm>
            <a:off x="5004048" y="3878627"/>
            <a:ext cx="3970669" cy="2394689"/>
            <a:chOff x="5004048" y="3878627"/>
            <a:chExt cx="3970669" cy="2394689"/>
          </a:xfrm>
        </p:grpSpPr>
        <p:pic>
          <p:nvPicPr>
            <p:cNvPr id="5" name="Image 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878627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669" y="5864068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ZoneTexte 9"/>
          <p:cNvSpPr txBox="1"/>
          <p:nvPr/>
        </p:nvSpPr>
        <p:spPr>
          <a:xfrm>
            <a:off x="539552" y="426687"/>
            <a:ext cx="241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WS RMSE </a:t>
            </a:r>
            <a:r>
              <a:rPr lang="fr-FR" b="1" dirty="0" err="1" smtClean="0"/>
              <a:t>Tendency</a:t>
            </a:r>
            <a:endParaRPr lang="fr-FR" b="1" dirty="0"/>
          </a:p>
        </p:txBody>
      </p:sp>
      <p:sp>
        <p:nvSpPr>
          <p:cNvPr id="15" name="6 - TextBox"/>
          <p:cNvSpPr txBox="1"/>
          <p:nvPr/>
        </p:nvSpPr>
        <p:spPr>
          <a:xfrm>
            <a:off x="2483768" y="3440033"/>
            <a:ext cx="4608512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Slight increase for JJA, SON, DJF slight decrease for MAM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20" name="Βέλος προς τα επάνω 19"/>
          <p:cNvSpPr/>
          <p:nvPr/>
        </p:nvSpPr>
        <p:spPr>
          <a:xfrm>
            <a:off x="2452225" y="1140737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Βέλος προς τα επάνω 20"/>
          <p:cNvSpPr/>
          <p:nvPr/>
        </p:nvSpPr>
        <p:spPr>
          <a:xfrm>
            <a:off x="6725471" y="1140737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Βέλος προς τα επάνω 21"/>
          <p:cNvSpPr/>
          <p:nvPr/>
        </p:nvSpPr>
        <p:spPr>
          <a:xfrm>
            <a:off x="2248314" y="4053284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Βέλος προς τα κάτω 22"/>
          <p:cNvSpPr/>
          <p:nvPr/>
        </p:nvSpPr>
        <p:spPr>
          <a:xfrm>
            <a:off x="6712177" y="4149080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915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539180" y="3762098"/>
            <a:ext cx="3988190" cy="2238950"/>
            <a:chOff x="683567" y="3573016"/>
            <a:chExt cx="3988190" cy="2238950"/>
          </a:xfrm>
        </p:grpSpPr>
        <p:pic>
          <p:nvPicPr>
            <p:cNvPr id="4" name="Image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7" y="3573016"/>
              <a:ext cx="3970669" cy="2238950"/>
            </a:xfrm>
            <a:prstGeom prst="rect">
              <a:avLst/>
            </a:prstGeom>
            <a:noFill/>
          </p:spPr>
        </p:pic>
        <p:pic>
          <p:nvPicPr>
            <p:cNvPr id="6" name="9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709" y="545192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e 10"/>
          <p:cNvGrpSpPr/>
          <p:nvPr/>
        </p:nvGrpSpPr>
        <p:grpSpPr>
          <a:xfrm>
            <a:off x="4856954" y="918860"/>
            <a:ext cx="3970669" cy="2264094"/>
            <a:chOff x="4860032" y="735597"/>
            <a:chExt cx="3970669" cy="2264094"/>
          </a:xfrm>
        </p:grpSpPr>
        <p:pic>
          <p:nvPicPr>
            <p:cNvPr id="3" name="Image 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764704"/>
              <a:ext cx="3970669" cy="2234987"/>
            </a:xfrm>
            <a:prstGeom prst="rect">
              <a:avLst/>
            </a:prstGeom>
            <a:noFill/>
          </p:spPr>
        </p:pic>
        <p:pic>
          <p:nvPicPr>
            <p:cNvPr id="7" name="8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003" y="735597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4890921" y="3741432"/>
            <a:ext cx="3970669" cy="2284016"/>
            <a:chOff x="4932040" y="3581940"/>
            <a:chExt cx="3970669" cy="2284016"/>
          </a:xfrm>
        </p:grpSpPr>
        <p:pic>
          <p:nvPicPr>
            <p:cNvPr id="5" name="Image 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581940"/>
              <a:ext cx="3970669" cy="2234987"/>
            </a:xfrm>
            <a:prstGeom prst="rect">
              <a:avLst/>
            </a:prstGeom>
            <a:noFill/>
          </p:spPr>
        </p:pic>
        <p:pic>
          <p:nvPicPr>
            <p:cNvPr id="8" name="10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661" y="5456708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e 9"/>
          <p:cNvGrpSpPr/>
          <p:nvPr/>
        </p:nvGrpSpPr>
        <p:grpSpPr>
          <a:xfrm>
            <a:off x="431016" y="918860"/>
            <a:ext cx="3970669" cy="2234987"/>
            <a:chOff x="683568" y="764704"/>
            <a:chExt cx="3970669" cy="2234987"/>
          </a:xfrm>
        </p:grpSpPr>
        <p:pic>
          <p:nvPicPr>
            <p:cNvPr id="2" name="Image 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764704"/>
              <a:ext cx="3970669" cy="2234987"/>
            </a:xfrm>
            <a:prstGeom prst="rect">
              <a:avLst/>
            </a:prstGeom>
            <a:noFill/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227318" y="773881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ZoneTexte 13"/>
          <p:cNvSpPr txBox="1"/>
          <p:nvPr/>
        </p:nvSpPr>
        <p:spPr>
          <a:xfrm>
            <a:off x="467544" y="116632"/>
            <a:ext cx="468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Daily cycle  ME and RMSE WS  </a:t>
            </a:r>
            <a:r>
              <a:rPr lang="fr-FR" b="1" dirty="0" err="1" smtClean="0"/>
              <a:t>Tendency</a:t>
            </a:r>
            <a:endParaRPr lang="fr-FR" b="1" dirty="0"/>
          </a:p>
        </p:txBody>
      </p:sp>
      <p:sp>
        <p:nvSpPr>
          <p:cNvPr id="15" name="6 - TextBox"/>
          <p:cNvSpPr txBox="1"/>
          <p:nvPr/>
        </p:nvSpPr>
        <p:spPr>
          <a:xfrm>
            <a:off x="2483768" y="3212976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RMSE increase JJA DJF  mainly daytime- Drop MAM all day</a:t>
            </a:r>
            <a:endParaRPr lang="el-G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7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91" y="679436"/>
            <a:ext cx="4885055" cy="2901315"/>
          </a:xfrm>
          <a:prstGeom prst="rect">
            <a:avLst/>
          </a:prstGeom>
          <a:noFill/>
        </p:spPr>
      </p:pic>
      <p:pic>
        <p:nvPicPr>
          <p:cNvPr id="3" name="Image 2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684" y="3813675"/>
            <a:ext cx="4885055" cy="290131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724128" y="4869160"/>
            <a:ext cx="2629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BUT RMSE- </a:t>
            </a:r>
            <a:r>
              <a:rPr lang="fr-FR" b="1" dirty="0" err="1" smtClean="0">
                <a:solidFill>
                  <a:schemeClr val="bg1"/>
                </a:solidFill>
              </a:rPr>
              <a:t>Slight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increase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err="1" smtClean="0">
                <a:solidFill>
                  <a:schemeClr val="bg1"/>
                </a:solidFill>
              </a:rPr>
              <a:t>from</a:t>
            </a:r>
            <a:r>
              <a:rPr lang="fr-FR" b="1" dirty="0" smtClean="0">
                <a:solidFill>
                  <a:schemeClr val="bg1"/>
                </a:solidFill>
              </a:rPr>
              <a:t> last </a:t>
            </a:r>
            <a:r>
              <a:rPr lang="fr-FR" b="1" dirty="0" err="1" smtClean="0">
                <a:solidFill>
                  <a:schemeClr val="bg1"/>
                </a:solidFill>
              </a:rPr>
              <a:t>year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715115" y="260648"/>
            <a:ext cx="2416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WS </a:t>
            </a:r>
            <a:r>
              <a:rPr lang="fr-FR" sz="2000" b="1" dirty="0" err="1" smtClean="0"/>
              <a:t>Yearly</a:t>
            </a:r>
            <a:r>
              <a:rPr lang="fr-FR" sz="2000" b="1" dirty="0" smtClean="0"/>
              <a:t> Scores 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08104" y="1412776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Generally</a:t>
            </a:r>
            <a:r>
              <a:rPr lang="fr-FR" b="1" dirty="0" smtClean="0">
                <a:solidFill>
                  <a:schemeClr val="bg1"/>
                </a:solidFill>
              </a:rPr>
              <a:t> LESS  </a:t>
            </a:r>
            <a:r>
              <a:rPr lang="fr-FR" b="1" dirty="0" err="1" smtClean="0">
                <a:solidFill>
                  <a:schemeClr val="bg1"/>
                </a:solidFill>
              </a:rPr>
              <a:t>overestimation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since</a:t>
            </a:r>
            <a:r>
              <a:rPr lang="fr-FR" b="1" dirty="0" smtClean="0">
                <a:solidFill>
                  <a:schemeClr val="bg1"/>
                </a:solidFill>
              </a:rPr>
              <a:t> last </a:t>
            </a:r>
            <a:r>
              <a:rPr lang="fr-FR" b="1" dirty="0" err="1" smtClean="0">
                <a:solidFill>
                  <a:schemeClr val="bg1"/>
                </a:solidFill>
              </a:rPr>
              <a:t>year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Βέλος προς τα επάνω 8"/>
          <p:cNvSpPr/>
          <p:nvPr/>
        </p:nvSpPr>
        <p:spPr>
          <a:xfrm>
            <a:off x="6554055" y="4232548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6393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40" y="620688"/>
            <a:ext cx="4224537" cy="27523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729" y="589459"/>
            <a:ext cx="4224537" cy="2752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90" y="3629769"/>
            <a:ext cx="4224537" cy="275235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3059832" y="10734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GUST </a:t>
            </a:r>
            <a:r>
              <a:rPr lang="en-US" b="1" dirty="0"/>
              <a:t>10m 00 UTC </a:t>
            </a:r>
            <a:r>
              <a:rPr lang="en-US" b="1" dirty="0" smtClean="0"/>
              <a:t>Run DJF </a:t>
            </a:r>
            <a:endParaRPr lang="el-GR" b="1" dirty="0"/>
          </a:p>
        </p:txBody>
      </p:sp>
      <p:pic>
        <p:nvPicPr>
          <p:cNvPr id="7" name="9 - Εικόνα" descr="http://www.jewishfolksongs.com/userfiles/four_seasons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370" y="3331490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508104" y="3645024"/>
            <a:ext cx="2629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Worst</a:t>
            </a:r>
            <a:r>
              <a:rPr lang="fr-FR" b="1" dirty="0" smtClean="0">
                <a:solidFill>
                  <a:schemeClr val="bg1"/>
                </a:solidFill>
              </a:rPr>
              <a:t> scores for Range 0-20 </a:t>
            </a:r>
            <a:r>
              <a:rPr lang="fr-FR" b="1" dirty="0" smtClean="0">
                <a:solidFill>
                  <a:schemeClr val="bg1"/>
                </a:solidFill>
              </a:rPr>
              <a:t>- &gt; </a:t>
            </a:r>
            <a:r>
              <a:rPr lang="fr-FR" b="1" dirty="0" err="1" smtClean="0">
                <a:solidFill>
                  <a:schemeClr val="bg1"/>
                </a:solidFill>
              </a:rPr>
              <a:t>Underestimation</a:t>
            </a:r>
            <a:r>
              <a:rPr lang="fr-FR" b="1" dirty="0" smtClean="0">
                <a:solidFill>
                  <a:schemeClr val="bg1"/>
                </a:solidFill>
              </a:rPr>
              <a:t> of cases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higher</a:t>
            </a:r>
            <a:r>
              <a:rPr lang="fr-FR" b="1" dirty="0" smtClean="0">
                <a:solidFill>
                  <a:schemeClr val="bg1"/>
                </a:solidFill>
              </a:rPr>
              <a:t> values of Wind </a:t>
            </a:r>
            <a:r>
              <a:rPr lang="fr-FR" b="1" dirty="0" err="1" smtClean="0">
                <a:solidFill>
                  <a:schemeClr val="bg1"/>
                </a:solidFill>
              </a:rPr>
              <a:t>Gust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683568" y="6206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12.5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946605" y="6926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83568" y="37797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26" y="476672"/>
            <a:ext cx="4224537" cy="27523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040" y="476672"/>
            <a:ext cx="4224537" cy="27523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2" y="3429000"/>
            <a:ext cx="4224537" cy="275235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3059832" y="107340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GUST </a:t>
            </a:r>
            <a:r>
              <a:rPr lang="en-US" b="1" dirty="0"/>
              <a:t>10m 00 UTC Run </a:t>
            </a:r>
            <a:r>
              <a:rPr lang="en-US" b="1" dirty="0" smtClean="0"/>
              <a:t>MAM</a:t>
            </a:r>
            <a:endParaRPr lang="el-GR" b="1" dirty="0"/>
          </a:p>
        </p:txBody>
      </p:sp>
      <p:pic>
        <p:nvPicPr>
          <p:cNvPr id="7" name="10 - Εικόνα" descr="http://www.jewishfolksongs.com/userfiles/four_seasons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592" y="3024398"/>
            <a:ext cx="432048" cy="4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508104" y="3645024"/>
            <a:ext cx="2629118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Worst</a:t>
            </a:r>
            <a:r>
              <a:rPr lang="fr-FR" b="1" dirty="0" smtClean="0">
                <a:solidFill>
                  <a:schemeClr val="bg1"/>
                </a:solidFill>
              </a:rPr>
              <a:t> scores for Range 0-20 - &gt; </a:t>
            </a:r>
            <a:r>
              <a:rPr lang="fr-FR" b="1" dirty="0" err="1" smtClean="0">
                <a:solidFill>
                  <a:schemeClr val="bg1"/>
                </a:solidFill>
              </a:rPr>
              <a:t>Underestimation</a:t>
            </a:r>
            <a:r>
              <a:rPr lang="fr-FR" b="1" dirty="0" smtClean="0">
                <a:solidFill>
                  <a:schemeClr val="bg1"/>
                </a:solidFill>
              </a:rPr>
              <a:t> of cases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higher</a:t>
            </a:r>
            <a:r>
              <a:rPr lang="fr-FR" b="1" dirty="0" smtClean="0">
                <a:solidFill>
                  <a:schemeClr val="bg1"/>
                </a:solidFill>
              </a:rPr>
              <a:t> values of Wind </a:t>
            </a:r>
            <a:r>
              <a:rPr lang="fr-FR" b="1" dirty="0" err="1" smtClean="0">
                <a:solidFill>
                  <a:schemeClr val="bg1"/>
                </a:solidFill>
              </a:rPr>
              <a:t>Gust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–more diurnal </a:t>
            </a:r>
            <a:r>
              <a:rPr lang="fr-FR" b="1" dirty="0" err="1" smtClean="0">
                <a:solidFill>
                  <a:schemeClr val="bg1"/>
                </a:solidFill>
              </a:rPr>
              <a:t>variability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683568" y="6206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12.5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946605" y="6926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39552" y="35010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53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071563"/>
            <a:ext cx="8724900" cy="4786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600" b="1" dirty="0" smtClean="0">
                <a:solidFill>
                  <a:srgbClr val="FF0000"/>
                </a:solidFill>
              </a:rPr>
              <a:t>Standard Verification on Common Area  </a:t>
            </a:r>
            <a:endParaRPr lang="en-GB" sz="2600" b="1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Period: </a:t>
            </a:r>
            <a:r>
              <a:rPr lang="pl-PL" sz="2000" b="1" dirty="0" smtClean="0">
                <a:solidFill>
                  <a:schemeClr val="bg1"/>
                </a:solidFill>
              </a:rPr>
              <a:t>JJA 201</a:t>
            </a:r>
            <a:r>
              <a:rPr lang="it-IT" sz="2000" b="1" dirty="0" smtClean="0">
                <a:solidFill>
                  <a:schemeClr val="bg1"/>
                </a:solidFill>
              </a:rPr>
              <a:t>7</a:t>
            </a:r>
            <a:r>
              <a:rPr lang="it-IT" sz="2000" b="1" dirty="0">
                <a:solidFill>
                  <a:schemeClr val="bg1"/>
                </a:solidFill>
              </a:rPr>
              <a:t>-</a:t>
            </a:r>
            <a:r>
              <a:rPr lang="en-GB" sz="2000" b="1" dirty="0" smtClean="0">
                <a:solidFill>
                  <a:schemeClr val="bg1"/>
                </a:solidFill>
              </a:rPr>
              <a:t> MAM 201</a:t>
            </a:r>
            <a:r>
              <a:rPr lang="it-IT" sz="2000" b="1" dirty="0">
                <a:solidFill>
                  <a:schemeClr val="bg1"/>
                </a:solidFill>
              </a:rPr>
              <a:t>8</a:t>
            </a:r>
            <a:endParaRPr lang="pl-PL" sz="20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20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Continuous parameters -  T2m, Td2m, </a:t>
            </a:r>
            <a:r>
              <a:rPr lang="en-GB" sz="2000" b="1" dirty="0" err="1" smtClean="0">
                <a:solidFill>
                  <a:schemeClr val="bg1"/>
                </a:solidFill>
              </a:rPr>
              <a:t>Mslp</a:t>
            </a:r>
            <a:r>
              <a:rPr lang="en-GB" sz="2000" b="1" dirty="0" smtClean="0">
                <a:solidFill>
                  <a:schemeClr val="bg1"/>
                </a:solidFill>
              </a:rPr>
              <a:t>, </a:t>
            </a:r>
            <a:r>
              <a:rPr lang="en-GB" sz="2000" b="1" dirty="0" err="1" smtClean="0">
                <a:solidFill>
                  <a:schemeClr val="bg1"/>
                </a:solidFill>
              </a:rPr>
              <a:t>Wspeed</a:t>
            </a:r>
            <a:r>
              <a:rPr lang="en-GB" sz="2000" b="1" dirty="0" smtClean="0">
                <a:solidFill>
                  <a:schemeClr val="bg1"/>
                </a:solidFill>
              </a:rPr>
              <a:t>,  (3 D method height optimized) TCC (30km radius method)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Scores :  ME, RMSE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Forecasts Step: every 3 hours for  72 hours</a:t>
            </a:r>
          </a:p>
          <a:p>
            <a:pPr lvl="1">
              <a:lnSpc>
                <a:spcPct val="90000"/>
              </a:lnSpc>
            </a:pPr>
            <a:endParaRPr lang="en-GB" sz="20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Dichotomous parameters – Precipitation (15km radius method):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Scores:  FBI-POD-FAR-TS with </a:t>
            </a:r>
            <a:r>
              <a:rPr lang="en-US" sz="2000" u="sng" dirty="0" smtClean="0">
                <a:solidFill>
                  <a:schemeClr val="bg1"/>
                </a:solidFill>
              </a:rPr>
              <a:t>Performance Diagram</a:t>
            </a:r>
            <a:endParaRPr lang="pl-PL" sz="2000" u="sng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Cumulating: 6h and 24h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Main Thresholds: </a:t>
            </a:r>
            <a:r>
              <a:rPr lang="it-IT" sz="2000" dirty="0" smtClean="0">
                <a:solidFill>
                  <a:schemeClr val="bg1"/>
                </a:solidFill>
              </a:rPr>
              <a:t>0.2, 1, 2, 5, 10, 20 mm/6h and mm/24h</a:t>
            </a:r>
            <a:endParaRPr lang="it-IT" sz="2000" noProof="1" smtClean="0">
              <a:solidFill>
                <a:schemeClr val="bg1"/>
              </a:solidFill>
            </a:endParaRPr>
          </a:p>
        </p:txBody>
      </p:sp>
      <p:pic>
        <p:nvPicPr>
          <p:cNvPr id="83970" name="Picture 5" descr="logo2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592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00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561322" y="398026"/>
            <a:ext cx="4200848" cy="2472670"/>
            <a:chOff x="4561322" y="398026"/>
            <a:chExt cx="4200848" cy="2472670"/>
          </a:xfrm>
        </p:grpSpPr>
        <p:pic>
          <p:nvPicPr>
            <p:cNvPr id="13" name="Image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1322" y="398026"/>
              <a:ext cx="4200848" cy="2472670"/>
            </a:xfrm>
            <a:prstGeom prst="rect">
              <a:avLst/>
            </a:prstGeom>
          </p:spPr>
        </p:pic>
        <p:cxnSp>
          <p:nvCxnSpPr>
            <p:cNvPr id="3" name="Connecteur droit 2"/>
            <p:cNvCxnSpPr/>
            <p:nvPr/>
          </p:nvCxnSpPr>
          <p:spPr>
            <a:xfrm>
              <a:off x="4860032" y="1268760"/>
              <a:ext cx="3312368" cy="72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330" y="3672061"/>
            <a:ext cx="4128840" cy="2494151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3309"/>
          <a:stretch/>
        </p:blipFill>
        <p:spPr>
          <a:xfrm>
            <a:off x="323528" y="3501030"/>
            <a:ext cx="3885867" cy="298831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4859"/>
          <a:stretch/>
        </p:blipFill>
        <p:spPr>
          <a:xfrm>
            <a:off x="251521" y="398026"/>
            <a:ext cx="3816424" cy="298831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737843" y="2002989"/>
            <a:ext cx="3095587" cy="16004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JJA and DJF different :  JJA  clear FBI diurnal cycle  with overestimation  especially  12h, 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slight underestimation at 24h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especially IFS, ICON . DJF models grouped  together with  FBI &gt;1  for all times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with better  </a:t>
            </a:r>
            <a:r>
              <a:rPr lang="en-US" sz="1400" b="1" dirty="0">
                <a:solidFill>
                  <a:srgbClr val="0070C0"/>
                </a:solidFill>
              </a:rPr>
              <a:t>E</a:t>
            </a:r>
            <a:r>
              <a:rPr lang="en-US" sz="1400" b="1" dirty="0" smtClean="0">
                <a:solidFill>
                  <a:srgbClr val="0070C0"/>
                </a:solidFill>
              </a:rPr>
              <a:t>TS.</a:t>
            </a:r>
            <a:endParaRPr lang="el-GR" sz="1400" b="1" dirty="0">
              <a:solidFill>
                <a:srgbClr val="0070C0"/>
              </a:solidFill>
            </a:endParaRPr>
          </a:p>
        </p:txBody>
      </p:sp>
      <p:pic>
        <p:nvPicPr>
          <p:cNvPr id="7" name="10 - Εικόνα" descr="http://www.jewishfolksongs.com/userfiles/four_seasons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3562286" y="398026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http://www.jewishfolksongs.com/userfiles/four_seasons.jpg"/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017" y="6162786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154662" y="3140968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6h &gt; 0.2mm</a:t>
            </a:r>
            <a:endParaRPr lang="el-GR" sz="2000" b="1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895339" y="4581128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4714"/>
          <a:stretch/>
        </p:blipFill>
        <p:spPr>
          <a:xfrm>
            <a:off x="323528" y="3501008"/>
            <a:ext cx="3822898" cy="2988310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461370"/>
            <a:ext cx="4586605" cy="298831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5395"/>
          <a:stretch/>
        </p:blipFill>
        <p:spPr>
          <a:xfrm>
            <a:off x="323528" y="368682"/>
            <a:ext cx="3792413" cy="298831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40690"/>
            <a:ext cx="4586605" cy="2988310"/>
          </a:xfrm>
          <a:prstGeom prst="rect">
            <a:avLst/>
          </a:prstGeom>
        </p:spPr>
      </p:pic>
      <p:pic>
        <p:nvPicPr>
          <p:cNvPr id="6" name="10 - Εικόνα" descr="http://www.jewishfolksongs.com/userfiles/four_seasons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3562286" y="398026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7 - Εικόνα" descr="http://www.jewishfolksongs.com/userfiles/four_seasons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893" y="6089640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- TextBox"/>
          <p:cNvSpPr txBox="1"/>
          <p:nvPr/>
        </p:nvSpPr>
        <p:spPr>
          <a:xfrm>
            <a:off x="2809851" y="3121804"/>
            <a:ext cx="2554237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For higher thresholds  FBI smaller diurnal cycle Models grouped together-ETS worse with time</a:t>
            </a:r>
            <a:endParaRPr lang="el-GR" sz="1400" b="1" dirty="0">
              <a:solidFill>
                <a:srgbClr val="0070C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403648" y="3140968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6h &gt; 5 mm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3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77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51520" y="548680"/>
            <a:ext cx="4224537" cy="2752350"/>
          </a:xfrm>
          <a:prstGeom prst="rect">
            <a:avLst/>
          </a:prstGeom>
        </p:spPr>
      </p:pic>
      <p:pic>
        <p:nvPicPr>
          <p:cNvPr id="10" name="Image 52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716016" y="476672"/>
            <a:ext cx="4224537" cy="2752350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28978"/>
            <a:ext cx="4224537" cy="275235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628978"/>
            <a:ext cx="4224537" cy="2752350"/>
          </a:xfrm>
          <a:prstGeom prst="rect">
            <a:avLst/>
          </a:prstGeom>
        </p:spPr>
      </p:pic>
      <p:pic>
        <p:nvPicPr>
          <p:cNvPr id="6" name="10 - Εικόνα" descr="http://www.jewishfolksongs.com/userfiles/four_seasons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2080909" y="2909758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8 - Εικόνα" descr="http://www.jewishfolksongs.com/userfiles/four_seasons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4268" y="2909758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 - TextBox"/>
          <p:cNvSpPr txBox="1"/>
          <p:nvPr/>
        </p:nvSpPr>
        <p:spPr>
          <a:xfrm>
            <a:off x="2483768" y="3183359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Better Values for DJF. Diurnal Cycle for higher thresholds. with higher values in the daytime.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9" name="5 - TextBox"/>
          <p:cNvSpPr txBox="1"/>
          <p:nvPr/>
        </p:nvSpPr>
        <p:spPr>
          <a:xfrm>
            <a:off x="2195736" y="107340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Extremal Dependency Index </a:t>
            </a:r>
            <a:r>
              <a:rPr lang="en-US" b="1" dirty="0"/>
              <a:t>00 UTC </a:t>
            </a:r>
            <a:r>
              <a:rPr lang="en-US" b="1" dirty="0" smtClean="0"/>
              <a:t>Run</a:t>
            </a:r>
            <a:endParaRPr lang="el-GR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1763688" y="107444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5mm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393904" y="98911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5mm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1916088" y="43148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10mm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393904" y="429309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10mm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19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908050"/>
            <a:ext cx="7705725" cy="773113"/>
          </a:xfrm>
          <a:prstGeom prst="rect">
            <a:avLst/>
          </a:prstGeom>
        </p:spPr>
        <p:txBody>
          <a:bodyPr/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Standard Verification on Common Area 2-  High Resolution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rgbClr val="00B050"/>
                </a:solidFill>
              </a:rPr>
              <a:t>COSMO-DE2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rgbClr val="FF0000"/>
                </a:solidFill>
              </a:rPr>
              <a:t>COSMO-1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rgbClr val="FFFF00"/>
                </a:solidFill>
              </a:rPr>
              <a:t>COSMO-IT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chemeClr val="bg1"/>
                </a:solidFill>
              </a:rPr>
              <a:t>COSMO-PL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chemeClr val="bg1"/>
                </a:solidFill>
              </a:rPr>
              <a:t>and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ICON-EU, </a:t>
            </a:r>
            <a:r>
              <a:rPr lang="en-GB" sz="2000" b="1" dirty="0" smtClean="0">
                <a:solidFill>
                  <a:srgbClr val="FF6699"/>
                </a:solidFill>
              </a:rPr>
              <a:t>ICO 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FF3399"/>
                </a:solidFill>
              </a:rPr>
              <a:t>IFS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for 00 UTC Run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endParaRPr lang="en-GB" sz="2000" b="1" dirty="0" smtClean="0"/>
          </a:p>
        </p:txBody>
      </p:sp>
      <p:pic>
        <p:nvPicPr>
          <p:cNvPr id="3" name="Рисунок 35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942" y="2172865"/>
            <a:ext cx="6770266" cy="4162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113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908175" y="1484784"/>
            <a:ext cx="5559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COSMO </a:t>
            </a:r>
            <a:r>
              <a:rPr lang="en-US" sz="2400" b="1" dirty="0" smtClean="0"/>
              <a:t>HR Common Area 2 </a:t>
            </a:r>
            <a:r>
              <a:rPr lang="en-US" sz="2400" b="1" dirty="0"/>
              <a:t>models </a:t>
            </a:r>
            <a:endParaRPr lang="el-GR" sz="2400" b="1" dirty="0"/>
          </a:p>
        </p:txBody>
      </p:sp>
      <p:pic>
        <p:nvPicPr>
          <p:cNvPr id="4" name="Picture 5" descr="logo2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592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285402"/>
              </p:ext>
            </p:extLst>
          </p:nvPr>
        </p:nvGraphicFramePr>
        <p:xfrm>
          <a:off x="1524000" y="234528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144240"/>
                <a:gridCol w="8877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JJA17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SON17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DJF18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MAM18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DM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C-PL7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FF00"/>
                          </a:solidFill>
                        </a:rPr>
                        <a:t>IT</a:t>
                      </a:r>
                      <a:endParaRPr lang="fr-FR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ME-7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92D050"/>
                          </a:solidFill>
                        </a:rPr>
                        <a:t>DE</a:t>
                      </a:r>
                      <a:endParaRPr lang="fr-FR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ICN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ICN-EU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ICON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C-1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C-7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48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28947"/>
            <a:ext cx="4224537" cy="2752350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62814"/>
          <a:stretch/>
        </p:blipFill>
        <p:spPr>
          <a:xfrm>
            <a:off x="4940166" y="528947"/>
            <a:ext cx="3736290" cy="2838025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2411760" y="3140968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Similar behavior for CM1 and CM2. JJA  ME JJA  better for CM2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9" name="5 - TextBox"/>
          <p:cNvSpPr txBox="1"/>
          <p:nvPr/>
        </p:nvSpPr>
        <p:spPr>
          <a:xfrm>
            <a:off x="2930166" y="107340"/>
            <a:ext cx="345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</a:t>
            </a:r>
            <a:r>
              <a:rPr lang="en-US" b="1" dirty="0" smtClean="0">
                <a:solidFill>
                  <a:prstClr val="white"/>
                </a:solidFill>
              </a:rPr>
              <a:t>COMMON AREA 2  HR TEMP</a:t>
            </a:r>
            <a:endParaRPr lang="el-GR" b="1" dirty="0">
              <a:solidFill>
                <a:prstClr val="white"/>
              </a:solidFill>
            </a:endParaRPr>
          </a:p>
        </p:txBody>
      </p:sp>
      <p:pic>
        <p:nvPicPr>
          <p:cNvPr id="22" name="Image 2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62440"/>
          <a:stretch/>
        </p:blipFill>
        <p:spPr>
          <a:xfrm>
            <a:off x="4860865" y="3653047"/>
            <a:ext cx="3880306" cy="288032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17032"/>
            <a:ext cx="4224537" cy="2752350"/>
          </a:xfrm>
          <a:prstGeom prst="rect">
            <a:avLst/>
          </a:prstGeom>
        </p:spPr>
      </p:pic>
      <p:cxnSp>
        <p:nvCxnSpPr>
          <p:cNvPr id="14" name="Ευθεία γραμμή σύνδεσης 13"/>
          <p:cNvCxnSpPr/>
          <p:nvPr/>
        </p:nvCxnSpPr>
        <p:spPr>
          <a:xfrm flipV="1">
            <a:off x="539552" y="1412776"/>
            <a:ext cx="8064896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 flipV="1">
            <a:off x="611560" y="2420888"/>
            <a:ext cx="8064896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 flipV="1">
            <a:off x="691952" y="4581128"/>
            <a:ext cx="8064896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V="1">
            <a:off x="691952" y="5589240"/>
            <a:ext cx="8064896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0 - Εικόνα" descr="http://www.jewishfolksongs.com/userfiles/four_seasons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3995936" y="620688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9 - Εικόνα" descr="http://www.jewishfolksongs.com/userfiles/four_seasons.jpg"/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6021288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35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73427" y="404664"/>
            <a:ext cx="4226565" cy="2752350"/>
            <a:chOff x="273427" y="412884"/>
            <a:chExt cx="4226565" cy="2752350"/>
          </a:xfrm>
        </p:grpSpPr>
        <p:pic>
          <p:nvPicPr>
            <p:cNvPr id="12" name="Image 1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427" y="412884"/>
              <a:ext cx="4224537" cy="2752350"/>
            </a:xfrm>
            <a:prstGeom prst="rect">
              <a:avLst/>
            </a:prstGeom>
          </p:spPr>
        </p:pic>
        <p:pic>
          <p:nvPicPr>
            <p:cNvPr id="7" name="10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073073" y="412884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4"/>
          <p:cNvGrpSpPr/>
          <p:nvPr/>
        </p:nvGrpSpPr>
        <p:grpSpPr>
          <a:xfrm>
            <a:off x="279157" y="3579539"/>
            <a:ext cx="4246725" cy="2796748"/>
            <a:chOff x="4691979" y="3412954"/>
            <a:chExt cx="4246725" cy="2796748"/>
          </a:xfrm>
        </p:grpSpPr>
        <p:pic>
          <p:nvPicPr>
            <p:cNvPr id="16" name="Image 1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1979" y="3412954"/>
              <a:ext cx="4224537" cy="2752350"/>
            </a:xfrm>
            <a:prstGeom prst="rect">
              <a:avLst/>
            </a:prstGeom>
          </p:spPr>
        </p:pic>
        <p:pic>
          <p:nvPicPr>
            <p:cNvPr id="10" name="9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656" y="5800454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2 - TextBox"/>
          <p:cNvSpPr txBox="1"/>
          <p:nvPr/>
        </p:nvSpPr>
        <p:spPr>
          <a:xfrm>
            <a:off x="2411760" y="3284984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70C0"/>
                </a:solidFill>
              </a:rPr>
              <a:t>JJA  </a:t>
            </a:r>
            <a:r>
              <a:rPr lang="fr-FR" sz="1200" b="1" dirty="0" err="1" smtClean="0">
                <a:solidFill>
                  <a:srgbClr val="0070C0"/>
                </a:solidFill>
              </a:rPr>
              <a:t>better</a:t>
            </a:r>
            <a:r>
              <a:rPr lang="fr-FR" sz="1200" b="1" dirty="0" smtClean="0">
                <a:solidFill>
                  <a:srgbClr val="0070C0"/>
                </a:solidFill>
              </a:rPr>
              <a:t>  </a:t>
            </a:r>
            <a:r>
              <a:rPr lang="fr-FR" sz="1200" b="1" dirty="0" smtClean="0">
                <a:solidFill>
                  <a:srgbClr val="FF0000"/>
                </a:solidFill>
              </a:rPr>
              <a:t>C-1 </a:t>
            </a:r>
            <a:r>
              <a:rPr lang="fr-FR" sz="1200" b="1" dirty="0" err="1" smtClean="0">
                <a:solidFill>
                  <a:srgbClr val="FF0000"/>
                </a:solidFill>
              </a:rPr>
              <a:t>better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than</a:t>
            </a:r>
            <a:r>
              <a:rPr lang="fr-FR" sz="1200" b="1" dirty="0" smtClean="0">
                <a:solidFill>
                  <a:srgbClr val="FF0000"/>
                </a:solidFill>
              </a:rPr>
              <a:t> C7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8" name="5 - TextBox"/>
          <p:cNvSpPr txBox="1"/>
          <p:nvPr/>
        </p:nvSpPr>
        <p:spPr>
          <a:xfrm>
            <a:off x="2910930" y="44624"/>
            <a:ext cx="3488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</a:t>
            </a:r>
            <a:r>
              <a:rPr lang="en-US" b="1" dirty="0" smtClean="0">
                <a:solidFill>
                  <a:prstClr val="white"/>
                </a:solidFill>
              </a:rPr>
              <a:t>COMMON AREA 2  HR TDEW</a:t>
            </a:r>
            <a:endParaRPr lang="el-GR" b="1" dirty="0">
              <a:solidFill>
                <a:prstClr val="white"/>
              </a:solidFill>
            </a:endParaRPr>
          </a:p>
        </p:txBody>
      </p:sp>
      <p:pic>
        <p:nvPicPr>
          <p:cNvPr id="17" name="Image 16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62510"/>
          <a:stretch/>
        </p:blipFill>
        <p:spPr>
          <a:xfrm>
            <a:off x="4655382" y="381988"/>
            <a:ext cx="4067298" cy="2830988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62382"/>
          <a:stretch/>
        </p:blipFill>
        <p:spPr>
          <a:xfrm>
            <a:off x="4711505" y="3562419"/>
            <a:ext cx="3955051" cy="2830988"/>
          </a:xfrm>
          <a:prstGeom prst="rect">
            <a:avLst/>
          </a:prstGeom>
        </p:spPr>
      </p:pic>
      <p:cxnSp>
        <p:nvCxnSpPr>
          <p:cNvPr id="20" name="Ευθεία γραμμή σύνδεσης 31"/>
          <p:cNvCxnSpPr/>
          <p:nvPr/>
        </p:nvCxnSpPr>
        <p:spPr>
          <a:xfrm flipV="1">
            <a:off x="539552" y="1268760"/>
            <a:ext cx="8332390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31"/>
          <p:cNvCxnSpPr/>
          <p:nvPr/>
        </p:nvCxnSpPr>
        <p:spPr>
          <a:xfrm flipV="1">
            <a:off x="539552" y="2276872"/>
            <a:ext cx="8332390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31"/>
          <p:cNvCxnSpPr/>
          <p:nvPr/>
        </p:nvCxnSpPr>
        <p:spPr>
          <a:xfrm flipV="1">
            <a:off x="539552" y="4437112"/>
            <a:ext cx="8332390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31"/>
          <p:cNvCxnSpPr/>
          <p:nvPr/>
        </p:nvCxnSpPr>
        <p:spPr>
          <a:xfrm flipV="1">
            <a:off x="467544" y="5373216"/>
            <a:ext cx="8332390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80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"/>
          <p:cNvGrpSpPr/>
          <p:nvPr/>
        </p:nvGrpSpPr>
        <p:grpSpPr>
          <a:xfrm>
            <a:off x="4750993" y="3590161"/>
            <a:ext cx="4410866" cy="2830988"/>
            <a:chOff x="161134" y="3622348"/>
            <a:chExt cx="4410866" cy="2830988"/>
          </a:xfrm>
        </p:grpSpPr>
        <p:pic>
          <p:nvPicPr>
            <p:cNvPr id="35" name="Image 13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62909"/>
            <a:stretch/>
          </p:blipFill>
          <p:spPr>
            <a:xfrm>
              <a:off x="161134" y="3622348"/>
              <a:ext cx="4336973" cy="2830988"/>
            </a:xfrm>
            <a:prstGeom prst="rect">
              <a:avLst/>
            </a:prstGeom>
          </p:spPr>
        </p:pic>
        <p:pic>
          <p:nvPicPr>
            <p:cNvPr id="36" name="9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e 1"/>
          <p:cNvGrpSpPr/>
          <p:nvPr/>
        </p:nvGrpSpPr>
        <p:grpSpPr>
          <a:xfrm>
            <a:off x="395536" y="404664"/>
            <a:ext cx="4230252" cy="2752350"/>
            <a:chOff x="299491" y="447353"/>
            <a:chExt cx="4230252" cy="2752350"/>
          </a:xfrm>
        </p:grpSpPr>
        <p:pic>
          <p:nvPicPr>
            <p:cNvPr id="12" name="Image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491" y="447353"/>
              <a:ext cx="4224537" cy="2752350"/>
            </a:xfrm>
            <a:prstGeom prst="rect">
              <a:avLst/>
            </a:prstGeom>
          </p:spPr>
        </p:pic>
        <p:pic>
          <p:nvPicPr>
            <p:cNvPr id="6" name="10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102824" y="447353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3"/>
          <p:cNvGrpSpPr/>
          <p:nvPr/>
        </p:nvGrpSpPr>
        <p:grpSpPr>
          <a:xfrm>
            <a:off x="323528" y="3628978"/>
            <a:ext cx="4224537" cy="2752350"/>
            <a:chOff x="347464" y="3700986"/>
            <a:chExt cx="4224537" cy="2752350"/>
          </a:xfrm>
        </p:grpSpPr>
        <p:pic>
          <p:nvPicPr>
            <p:cNvPr id="14" name="Image 1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464" y="3700986"/>
              <a:ext cx="4224537" cy="2752350"/>
            </a:xfrm>
            <a:prstGeom prst="rect">
              <a:avLst/>
            </a:prstGeom>
          </p:spPr>
        </p:pic>
        <p:pic>
          <p:nvPicPr>
            <p:cNvPr id="8" name="7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40" y="6045892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10 - TextBox"/>
          <p:cNvSpPr txBox="1"/>
          <p:nvPr/>
        </p:nvSpPr>
        <p:spPr>
          <a:xfrm>
            <a:off x="2411760" y="3284984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70C0"/>
                </a:solidFill>
              </a:rPr>
              <a:t>RMSE </a:t>
            </a:r>
            <a:r>
              <a:rPr lang="fr-FR" sz="1200" b="1" dirty="0" err="1" smtClean="0">
                <a:solidFill>
                  <a:srgbClr val="0070C0"/>
                </a:solidFill>
              </a:rPr>
              <a:t>higher</a:t>
            </a:r>
            <a:r>
              <a:rPr lang="fr-FR" sz="1200" b="1" dirty="0" smtClean="0">
                <a:solidFill>
                  <a:srgbClr val="0070C0"/>
                </a:solidFill>
              </a:rPr>
              <a:t> for C-IT, C-DE, ICON-EU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16" name="5 - TextBox"/>
          <p:cNvSpPr txBox="1"/>
          <p:nvPr/>
        </p:nvSpPr>
        <p:spPr>
          <a:xfrm>
            <a:off x="3064820" y="107340"/>
            <a:ext cx="318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</a:t>
            </a:r>
            <a:r>
              <a:rPr lang="en-US" b="1" dirty="0" smtClean="0">
                <a:solidFill>
                  <a:prstClr val="white"/>
                </a:solidFill>
              </a:rPr>
              <a:t>COMMON AREA 2  HR WS</a:t>
            </a:r>
            <a:endParaRPr lang="el-GR" b="1" dirty="0">
              <a:solidFill>
                <a:prstClr val="white"/>
              </a:solidFill>
            </a:endParaRPr>
          </a:p>
        </p:txBody>
      </p:sp>
      <p:pic>
        <p:nvPicPr>
          <p:cNvPr id="27" name="Image 11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62508"/>
          <a:stretch/>
        </p:blipFill>
        <p:spPr>
          <a:xfrm>
            <a:off x="4896808" y="376676"/>
            <a:ext cx="4056485" cy="2830988"/>
          </a:xfrm>
          <a:prstGeom prst="rect">
            <a:avLst/>
          </a:prstGeom>
        </p:spPr>
      </p:pic>
      <p:cxnSp>
        <p:nvCxnSpPr>
          <p:cNvPr id="32" name="Ευθεία γραμμή σύνδεσης 31"/>
          <p:cNvCxnSpPr/>
          <p:nvPr/>
        </p:nvCxnSpPr>
        <p:spPr>
          <a:xfrm flipV="1">
            <a:off x="539552" y="1052736"/>
            <a:ext cx="8332390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 flipV="1">
            <a:off x="691952" y="4293096"/>
            <a:ext cx="8332390" cy="720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74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6052"/>
          <a:stretch/>
        </p:blipFill>
        <p:spPr>
          <a:xfrm>
            <a:off x="292696" y="140271"/>
            <a:ext cx="4171000" cy="3620963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4859"/>
          <a:stretch/>
        </p:blipFill>
        <p:spPr>
          <a:xfrm>
            <a:off x="4644008" y="137195"/>
            <a:ext cx="4212897" cy="36004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979712" y="908720"/>
            <a:ext cx="864096" cy="79208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940152" y="942640"/>
            <a:ext cx="1296144" cy="111820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6 - TextBox"/>
          <p:cNvSpPr txBox="1"/>
          <p:nvPr/>
        </p:nvSpPr>
        <p:spPr>
          <a:xfrm>
            <a:off x="2555776" y="5672281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070C0"/>
                </a:solidFill>
              </a:rPr>
              <a:t>Better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</a:rPr>
              <a:t>results</a:t>
            </a:r>
            <a:r>
              <a:rPr lang="fr-FR" sz="1200" b="1" dirty="0" smtClean="0">
                <a:solidFill>
                  <a:srgbClr val="0070C0"/>
                </a:solidFill>
              </a:rPr>
              <a:t> for CM2, </a:t>
            </a:r>
            <a:r>
              <a:rPr lang="fr-FR" sz="1200" b="1" dirty="0" err="1" smtClean="0">
                <a:solidFill>
                  <a:srgbClr val="0070C0"/>
                </a:solidFill>
              </a:rPr>
              <a:t>Higher</a:t>
            </a:r>
            <a:r>
              <a:rPr lang="fr-FR" sz="1200" b="1" dirty="0" smtClean="0">
                <a:solidFill>
                  <a:srgbClr val="0070C0"/>
                </a:solidFill>
              </a:rPr>
              <a:t> ETS and FBI </a:t>
            </a:r>
            <a:r>
              <a:rPr lang="fr-FR" sz="1200" b="1" dirty="0" err="1" smtClean="0">
                <a:solidFill>
                  <a:srgbClr val="0070C0"/>
                </a:solidFill>
              </a:rPr>
              <a:t>closer</a:t>
            </a:r>
            <a:r>
              <a:rPr lang="fr-FR" sz="1200" b="1" dirty="0" smtClean="0">
                <a:solidFill>
                  <a:srgbClr val="0070C0"/>
                </a:solidFill>
              </a:rPr>
              <a:t> to 1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4149080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CM2 HR </a:t>
            </a:r>
            <a:r>
              <a:rPr lang="fr-FR" b="1" dirty="0" err="1" smtClean="0"/>
              <a:t>Models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5940152" y="4077072"/>
            <a:ext cx="18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CM1 </a:t>
            </a:r>
            <a:r>
              <a:rPr lang="fr-FR" b="1" dirty="0" err="1" smtClean="0"/>
              <a:t>Models</a:t>
            </a:r>
            <a:endParaRPr lang="fr-FR" b="1" dirty="0"/>
          </a:p>
        </p:txBody>
      </p:sp>
      <p:sp>
        <p:nvSpPr>
          <p:cNvPr id="11" name="Forme libre 10"/>
          <p:cNvSpPr/>
          <p:nvPr/>
        </p:nvSpPr>
        <p:spPr>
          <a:xfrm>
            <a:off x="2014718" y="495300"/>
            <a:ext cx="1347607" cy="1428750"/>
          </a:xfrm>
          <a:custGeom>
            <a:avLst/>
            <a:gdLst>
              <a:gd name="connsiteX0" fmla="*/ 1347607 w 1347607"/>
              <a:gd name="connsiteY0" fmla="*/ 1428750 h 1428750"/>
              <a:gd name="connsiteX1" fmla="*/ 652282 w 1347607"/>
              <a:gd name="connsiteY1" fmla="*/ 1162050 h 1428750"/>
              <a:gd name="connsiteX2" fmla="*/ 433207 w 1347607"/>
              <a:gd name="connsiteY2" fmla="*/ 914400 h 1428750"/>
              <a:gd name="connsiteX3" fmla="*/ 290332 w 1347607"/>
              <a:gd name="connsiteY3" fmla="*/ 695325 h 1428750"/>
              <a:gd name="connsiteX4" fmla="*/ 204607 w 1347607"/>
              <a:gd name="connsiteY4" fmla="*/ 523875 h 1428750"/>
              <a:gd name="connsiteX5" fmla="*/ 128407 w 1347607"/>
              <a:gd name="connsiteY5" fmla="*/ 381000 h 1428750"/>
              <a:gd name="connsiteX6" fmla="*/ 52207 w 1347607"/>
              <a:gd name="connsiteY6" fmla="*/ 228600 h 1428750"/>
              <a:gd name="connsiteX7" fmla="*/ 4582 w 1347607"/>
              <a:gd name="connsiteY7" fmla="*/ 38100 h 1428750"/>
              <a:gd name="connsiteX8" fmla="*/ 4582 w 1347607"/>
              <a:gd name="connsiteY8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607" h="1428750">
                <a:moveTo>
                  <a:pt x="1347607" y="1428750"/>
                </a:moveTo>
                <a:cubicBezTo>
                  <a:pt x="1076144" y="1338262"/>
                  <a:pt x="804682" y="1247775"/>
                  <a:pt x="652282" y="1162050"/>
                </a:cubicBezTo>
                <a:cubicBezTo>
                  <a:pt x="499882" y="1076325"/>
                  <a:pt x="493532" y="992187"/>
                  <a:pt x="433207" y="914400"/>
                </a:cubicBezTo>
                <a:cubicBezTo>
                  <a:pt x="372882" y="836613"/>
                  <a:pt x="328432" y="760412"/>
                  <a:pt x="290332" y="695325"/>
                </a:cubicBezTo>
                <a:cubicBezTo>
                  <a:pt x="252232" y="630238"/>
                  <a:pt x="231594" y="576262"/>
                  <a:pt x="204607" y="523875"/>
                </a:cubicBezTo>
                <a:cubicBezTo>
                  <a:pt x="177619" y="471487"/>
                  <a:pt x="153807" y="430212"/>
                  <a:pt x="128407" y="381000"/>
                </a:cubicBezTo>
                <a:cubicBezTo>
                  <a:pt x="103007" y="331788"/>
                  <a:pt x="72844" y="285750"/>
                  <a:pt x="52207" y="228600"/>
                </a:cubicBezTo>
                <a:cubicBezTo>
                  <a:pt x="31570" y="171450"/>
                  <a:pt x="12519" y="76200"/>
                  <a:pt x="4582" y="38100"/>
                </a:cubicBezTo>
                <a:cubicBezTo>
                  <a:pt x="-3355" y="0"/>
                  <a:pt x="613" y="0"/>
                  <a:pt x="45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6105525" y="485775"/>
            <a:ext cx="1562100" cy="1724025"/>
          </a:xfrm>
          <a:custGeom>
            <a:avLst/>
            <a:gdLst>
              <a:gd name="connsiteX0" fmla="*/ 1562100 w 1562100"/>
              <a:gd name="connsiteY0" fmla="*/ 1724025 h 1724025"/>
              <a:gd name="connsiteX1" fmla="*/ 1009650 w 1562100"/>
              <a:gd name="connsiteY1" fmla="*/ 1562100 h 1724025"/>
              <a:gd name="connsiteX2" fmla="*/ 676275 w 1562100"/>
              <a:gd name="connsiteY2" fmla="*/ 1400175 h 1724025"/>
              <a:gd name="connsiteX3" fmla="*/ 266700 w 1562100"/>
              <a:gd name="connsiteY3" fmla="*/ 981075 h 1724025"/>
              <a:gd name="connsiteX4" fmla="*/ 114300 w 1562100"/>
              <a:gd name="connsiteY4" fmla="*/ 571500 h 1724025"/>
              <a:gd name="connsiteX5" fmla="*/ 28575 w 1562100"/>
              <a:gd name="connsiteY5" fmla="*/ 200025 h 1724025"/>
              <a:gd name="connsiteX6" fmla="*/ 9525 w 1562100"/>
              <a:gd name="connsiteY6" fmla="*/ 47625 h 1724025"/>
              <a:gd name="connsiteX7" fmla="*/ 0 w 1562100"/>
              <a:gd name="connsiteY7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100" h="1724025">
                <a:moveTo>
                  <a:pt x="1562100" y="1724025"/>
                </a:moveTo>
                <a:cubicBezTo>
                  <a:pt x="1359693" y="1670050"/>
                  <a:pt x="1157287" y="1616075"/>
                  <a:pt x="1009650" y="1562100"/>
                </a:cubicBezTo>
                <a:cubicBezTo>
                  <a:pt x="862012" y="1508125"/>
                  <a:pt x="800100" y="1497012"/>
                  <a:pt x="676275" y="1400175"/>
                </a:cubicBezTo>
                <a:cubicBezTo>
                  <a:pt x="552450" y="1303338"/>
                  <a:pt x="360362" y="1119187"/>
                  <a:pt x="266700" y="981075"/>
                </a:cubicBezTo>
                <a:cubicBezTo>
                  <a:pt x="173037" y="842962"/>
                  <a:pt x="153987" y="701675"/>
                  <a:pt x="114300" y="571500"/>
                </a:cubicBezTo>
                <a:cubicBezTo>
                  <a:pt x="74613" y="441325"/>
                  <a:pt x="46037" y="287337"/>
                  <a:pt x="28575" y="200025"/>
                </a:cubicBezTo>
                <a:cubicBezTo>
                  <a:pt x="11113" y="112713"/>
                  <a:pt x="14287" y="80962"/>
                  <a:pt x="9525" y="47625"/>
                </a:cubicBezTo>
                <a:cubicBezTo>
                  <a:pt x="4763" y="14288"/>
                  <a:pt x="2381" y="7144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10 - Εικόνα" descr="http://www.jewishfolksongs.com/userfiles/four_seasons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4433113" y="4585687"/>
            <a:ext cx="426919" cy="35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0 - TextBox"/>
          <p:cNvSpPr txBox="1"/>
          <p:nvPr/>
        </p:nvSpPr>
        <p:spPr>
          <a:xfrm>
            <a:off x="3779912" y="3861048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6h &gt; 0.2mm</a:t>
            </a:r>
            <a:endParaRPr lang="el-GR" sz="2000" b="1" dirty="0"/>
          </a:p>
        </p:txBody>
      </p:sp>
    </p:spTree>
    <p:extLst>
      <p:ext uri="{BB962C8B-B14F-4D97-AF65-F5344CB8AC3E}">
        <p14:creationId xmlns="" xmlns:p14="http://schemas.microsoft.com/office/powerpoint/2010/main" val="16784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ED-flo.pn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628800"/>
            <a:ext cx="6480720" cy="3888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608" y="47667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GB" sz="2000" b="1" dirty="0"/>
              <a:t>Standard Verification on Common Area </a:t>
            </a:r>
            <a:r>
              <a:rPr lang="en-GB" sz="2000" b="1" dirty="0" smtClean="0"/>
              <a:t>3- Dry Area  </a:t>
            </a:r>
            <a:r>
              <a:rPr lang="en-GB" sz="2000" b="1" dirty="0" smtClean="0">
                <a:solidFill>
                  <a:srgbClr val="FFC000"/>
                </a:solidFill>
              </a:rPr>
              <a:t>COSMO-IL(2.8km),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00B0F0"/>
                </a:solidFill>
              </a:rPr>
              <a:t>COSMO-GR (4km) </a:t>
            </a:r>
            <a:r>
              <a:rPr lang="en-GB" sz="2000" b="1" dirty="0" smtClean="0"/>
              <a:t>, </a:t>
            </a:r>
            <a:r>
              <a:rPr lang="en-GB" sz="2000" b="1" dirty="0" smtClean="0">
                <a:solidFill>
                  <a:srgbClr val="FFFF00"/>
                </a:solidFill>
              </a:rPr>
              <a:t>COSMO-ME(5km) </a:t>
            </a:r>
            <a:r>
              <a:rPr lang="en-GB" sz="2000" b="1" dirty="0" smtClean="0"/>
              <a:t> </a:t>
            </a:r>
            <a:r>
              <a:rPr lang="en-GB" sz="2000" b="1" dirty="0"/>
              <a:t>for 00 UTC Run</a:t>
            </a:r>
          </a:p>
        </p:txBody>
      </p:sp>
    </p:spTree>
    <p:extLst>
      <p:ext uri="{BB962C8B-B14F-4D97-AF65-F5344CB8AC3E}">
        <p14:creationId xmlns="" xmlns:p14="http://schemas.microsoft.com/office/powerpoint/2010/main" val="23418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724900" cy="47323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GB" b="1" dirty="0" smtClean="0">
                <a:solidFill>
                  <a:srgbClr val="C00000"/>
                </a:solidFill>
              </a:rPr>
              <a:t>Additional Verification on Common Area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GB" b="1" dirty="0" smtClean="0">
                <a:solidFill>
                  <a:srgbClr val="C00000"/>
                </a:solidFill>
              </a:rPr>
              <a:t>1 </a:t>
            </a:r>
            <a:r>
              <a:rPr lang="en-GB" b="1" dirty="0">
                <a:solidFill>
                  <a:srgbClr val="C00000"/>
                </a:solidFill>
              </a:rPr>
              <a:t>&amp;</a:t>
            </a:r>
            <a:r>
              <a:rPr lang="en-GB" b="1" dirty="0" smtClean="0">
                <a:solidFill>
                  <a:srgbClr val="C00000"/>
                </a:solidFill>
              </a:rPr>
              <a:t> 2 based on last GM</a:t>
            </a:r>
          </a:p>
          <a:p>
            <a:pPr>
              <a:lnSpc>
                <a:spcPct val="70000"/>
              </a:lnSpc>
              <a:buFontTx/>
              <a:buNone/>
            </a:pPr>
            <a:endParaRPr lang="en-GB" sz="1300" b="1" dirty="0" smtClean="0"/>
          </a:p>
          <a:p>
            <a:pPr>
              <a:buFont typeface="Wingdings" pitchFamily="2" charset="2"/>
              <a:buNone/>
            </a:pPr>
            <a:endParaRPr lang="it-IT" sz="2100" b="1" dirty="0" smtClean="0"/>
          </a:p>
          <a:p>
            <a:r>
              <a:rPr lang="en-GB" sz="2100" b="1" u="sng" dirty="0" err="1" smtClean="0">
                <a:solidFill>
                  <a:schemeClr val="bg1"/>
                </a:solidFill>
              </a:rPr>
              <a:t>Dichotomic</a:t>
            </a:r>
            <a:r>
              <a:rPr lang="en-GB" sz="2100" b="1" u="sng" dirty="0" smtClean="0">
                <a:solidFill>
                  <a:schemeClr val="bg1"/>
                </a:solidFill>
              </a:rPr>
              <a:t> cloud verification 0-25, 25-75,75-100</a:t>
            </a:r>
            <a:r>
              <a:rPr lang="en-GB" sz="2100" b="1" dirty="0" smtClean="0">
                <a:solidFill>
                  <a:schemeClr val="bg1"/>
                </a:solidFill>
              </a:rPr>
              <a:t>: </a:t>
            </a:r>
          </a:p>
          <a:p>
            <a:pPr marL="64008" indent="0">
              <a:buNone/>
            </a:pPr>
            <a:r>
              <a:rPr lang="en-GB" sz="2100" b="1" dirty="0">
                <a:solidFill>
                  <a:schemeClr val="bg1"/>
                </a:solidFill>
              </a:rPr>
              <a:t> </a:t>
            </a:r>
            <a:r>
              <a:rPr lang="en-GB" sz="2100" b="1" dirty="0" smtClean="0">
                <a:solidFill>
                  <a:schemeClr val="bg1"/>
                </a:solidFill>
              </a:rPr>
              <a:t>    FBI, ETS, CSI</a:t>
            </a:r>
          </a:p>
          <a:p>
            <a:pPr marL="64008" indent="0">
              <a:buNone/>
            </a:pPr>
            <a:endParaRPr lang="en-GB" sz="2100" b="1" dirty="0" smtClean="0">
              <a:solidFill>
                <a:schemeClr val="bg1"/>
              </a:solidFill>
            </a:endParaRPr>
          </a:p>
          <a:p>
            <a:r>
              <a:rPr lang="en-GB" sz="2100" b="1" dirty="0" smtClean="0">
                <a:solidFill>
                  <a:schemeClr val="bg1"/>
                </a:solidFill>
              </a:rPr>
              <a:t>Wind Gust Verification for CM1 (only few countries provided)</a:t>
            </a:r>
          </a:p>
          <a:p>
            <a:endParaRPr lang="en-GB" sz="2100" b="1" dirty="0" smtClean="0">
              <a:solidFill>
                <a:schemeClr val="bg1"/>
              </a:solidFill>
            </a:endParaRPr>
          </a:p>
          <a:p>
            <a:r>
              <a:rPr lang="it-IT" sz="2100" b="1" u="sng" dirty="0" smtClean="0">
                <a:solidFill>
                  <a:schemeClr val="bg1"/>
                </a:solidFill>
              </a:rPr>
              <a:t>Not done </a:t>
            </a:r>
            <a:r>
              <a:rPr lang="it-IT" sz="2100" b="1" dirty="0" smtClean="0">
                <a:solidFill>
                  <a:schemeClr val="bg1"/>
                </a:solidFill>
              </a:rPr>
              <a:t>: Low and High Cloud cover verification</a:t>
            </a:r>
          </a:p>
          <a:p>
            <a:endParaRPr lang="it-IT" sz="2100" b="1" dirty="0" smtClean="0">
              <a:solidFill>
                <a:schemeClr val="bg1"/>
              </a:solidFill>
            </a:endParaRP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GB" sz="2100" b="1" u="sng" dirty="0">
                <a:solidFill>
                  <a:schemeClr val="bg1"/>
                </a:solidFill>
              </a:rPr>
              <a:t>Extremal Dependency Index (EDI ) 6h and 24h cumulating </a:t>
            </a:r>
            <a:r>
              <a:rPr lang="en-GB" sz="2100" b="1" u="sng" dirty="0" err="1" smtClean="0">
                <a:solidFill>
                  <a:schemeClr val="bg1"/>
                </a:solidFill>
              </a:rPr>
              <a:t>Preci</a:t>
            </a:r>
            <a:r>
              <a:rPr lang="en-GB" sz="2100" b="1" u="sng" dirty="0" smtClean="0">
                <a:solidFill>
                  <a:schemeClr val="bg1"/>
                </a:solidFill>
              </a:rPr>
              <a:t> (00 Run)</a:t>
            </a:r>
            <a:r>
              <a:rPr lang="en-GB" sz="2100" b="1" dirty="0" smtClean="0">
                <a:solidFill>
                  <a:schemeClr val="bg1"/>
                </a:solidFill>
              </a:rPr>
              <a:t>:  </a:t>
            </a:r>
            <a:r>
              <a:rPr lang="en-US" sz="1800" dirty="0">
                <a:solidFill>
                  <a:schemeClr val="bg1"/>
                </a:solidFill>
              </a:rPr>
              <a:t>Thresholds: 1, 5, 10, 15, 20, 25, 30 </a:t>
            </a:r>
            <a:r>
              <a:rPr lang="en-GB" sz="1500" dirty="0">
                <a:solidFill>
                  <a:schemeClr val="bg1"/>
                </a:solidFill>
              </a:rPr>
              <a:t> </a:t>
            </a:r>
            <a:endParaRPr lang="it-IT" sz="1500" dirty="0">
              <a:solidFill>
                <a:schemeClr val="bg1"/>
              </a:solidFill>
            </a:endParaRPr>
          </a:p>
          <a:p>
            <a:endParaRPr lang="en-GB" sz="2100" b="1" dirty="0"/>
          </a:p>
          <a:p>
            <a:endParaRPr lang="it-IT" sz="2100" b="1" dirty="0" smtClean="0"/>
          </a:p>
        </p:txBody>
      </p:sp>
      <p:pic>
        <p:nvPicPr>
          <p:cNvPr id="78850" name="Picture 5" descr="logo2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592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10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463" y="3717032"/>
            <a:ext cx="4224537" cy="275235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3128939" y="107340"/>
            <a:ext cx="305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b="1" dirty="0" smtClean="0"/>
              <a:t>COMMON AREA 3  TEMP</a:t>
            </a:r>
            <a:endParaRPr lang="el-GR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75765" y="548680"/>
            <a:ext cx="8747647" cy="5920702"/>
            <a:chOff x="375765" y="548680"/>
            <a:chExt cx="8747647" cy="5920702"/>
          </a:xfrm>
        </p:grpSpPr>
        <p:pic>
          <p:nvPicPr>
            <p:cNvPr id="4" name="Image 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765" y="3717032"/>
              <a:ext cx="4224537" cy="2752350"/>
            </a:xfrm>
            <a:prstGeom prst="rect">
              <a:avLst/>
            </a:prstGeom>
          </p:spPr>
        </p:pic>
        <p:pic>
          <p:nvPicPr>
            <p:cNvPr id="8" name="7 - Εικόνα" descr="http://www.jewishfolksongs.com/userfiles/four_seasons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920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e 11"/>
            <p:cNvGrpSpPr/>
            <p:nvPr/>
          </p:nvGrpSpPr>
          <p:grpSpPr>
            <a:xfrm>
              <a:off x="4898875" y="548680"/>
              <a:ext cx="4224537" cy="2759293"/>
              <a:chOff x="4898875" y="548680"/>
              <a:chExt cx="4224537" cy="2759293"/>
            </a:xfrm>
          </p:grpSpPr>
          <p:pic>
            <p:nvPicPr>
              <p:cNvPr id="3" name="Image 2"/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98875" y="555623"/>
                <a:ext cx="4224537" cy="2752350"/>
              </a:xfrm>
              <a:prstGeom prst="rect">
                <a:avLst/>
              </a:prstGeom>
            </p:spPr>
          </p:pic>
          <p:pic>
            <p:nvPicPr>
              <p:cNvPr id="9" name="6 - Εικόνα" descr="http://www.jewishfolksongs.com/userfiles/four_seasons.jpg"/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2254" y="548680"/>
                <a:ext cx="40069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e 10"/>
          <p:cNvGrpSpPr/>
          <p:nvPr/>
        </p:nvGrpSpPr>
        <p:grpSpPr>
          <a:xfrm>
            <a:off x="375763" y="548680"/>
            <a:ext cx="8768237" cy="5862092"/>
            <a:chOff x="375763" y="606635"/>
            <a:chExt cx="8768237" cy="5862092"/>
          </a:xfrm>
        </p:grpSpPr>
        <p:pic>
          <p:nvPicPr>
            <p:cNvPr id="2" name="Image 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763" y="606635"/>
              <a:ext cx="4224537" cy="2752350"/>
            </a:xfrm>
            <a:prstGeom prst="rect">
              <a:avLst/>
            </a:prstGeom>
          </p:spPr>
        </p:pic>
        <p:pic>
          <p:nvPicPr>
            <p:cNvPr id="7" name="10 - Εικόνα" descr="http://www.jewishfolksongs.com/userfiles/four_seasons.jpg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173381" y="632549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9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952" y="6059479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10 - TextBox"/>
          <p:cNvSpPr txBox="1"/>
          <p:nvPr/>
        </p:nvSpPr>
        <p:spPr>
          <a:xfrm>
            <a:off x="2411760" y="3284984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070C0"/>
                </a:solidFill>
              </a:rPr>
              <a:t>Mostly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</a:rPr>
              <a:t>underestimation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  <a:r>
              <a:rPr lang="fr-FR" sz="1200" b="1" dirty="0" smtClean="0">
                <a:solidFill>
                  <a:srgbClr val="FF0000"/>
                </a:solidFill>
              </a:rPr>
              <a:t>No diurnal </a:t>
            </a:r>
            <a:r>
              <a:rPr lang="fr-FR" sz="1200" b="1" dirty="0" smtClean="0">
                <a:solidFill>
                  <a:srgbClr val="0070C0"/>
                </a:solidFill>
              </a:rPr>
              <a:t>RMSE  cycle</a:t>
            </a:r>
            <a:endParaRPr lang="el-GR" sz="1200" b="1" dirty="0">
              <a:solidFill>
                <a:srgbClr val="0070C0"/>
              </a:solidFill>
            </a:endParaRPr>
          </a:p>
        </p:txBody>
      </p:sp>
      <p:cxnSp>
        <p:nvCxnSpPr>
          <p:cNvPr id="15" name="Ευθεία γραμμή σύνδεσης 15"/>
          <p:cNvCxnSpPr/>
          <p:nvPr/>
        </p:nvCxnSpPr>
        <p:spPr>
          <a:xfrm>
            <a:off x="691952" y="1484784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683568" y="4653136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5"/>
          <p:cNvCxnSpPr/>
          <p:nvPr/>
        </p:nvCxnSpPr>
        <p:spPr>
          <a:xfrm>
            <a:off x="5220072" y="1484784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5"/>
          <p:cNvCxnSpPr/>
          <p:nvPr/>
        </p:nvCxnSpPr>
        <p:spPr>
          <a:xfrm>
            <a:off x="683568" y="2492896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547664" y="432445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19"/>
          <p:cNvSpPr txBox="1"/>
          <p:nvPr/>
        </p:nvSpPr>
        <p:spPr>
          <a:xfrm>
            <a:off x="1700064" y="213285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19"/>
          <p:cNvSpPr txBox="1"/>
          <p:nvPr/>
        </p:nvSpPr>
        <p:spPr>
          <a:xfrm>
            <a:off x="1667773" y="112474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19"/>
          <p:cNvSpPr txBox="1"/>
          <p:nvPr/>
        </p:nvSpPr>
        <p:spPr>
          <a:xfrm>
            <a:off x="5052149" y="112474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0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141763" y="107340"/>
            <a:ext cx="302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b="1" dirty="0" smtClean="0"/>
              <a:t>COMMON AREA 3 TDEW</a:t>
            </a:r>
            <a:endParaRPr lang="el-GR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51518" y="548680"/>
            <a:ext cx="4224537" cy="2752350"/>
            <a:chOff x="251518" y="548680"/>
            <a:chExt cx="4224537" cy="2752350"/>
          </a:xfrm>
        </p:grpSpPr>
        <p:pic>
          <p:nvPicPr>
            <p:cNvPr id="2" name="Image 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18" y="548680"/>
              <a:ext cx="4224537" cy="2752350"/>
            </a:xfrm>
            <a:prstGeom prst="rect">
              <a:avLst/>
            </a:prstGeom>
          </p:spPr>
        </p:pic>
        <p:pic>
          <p:nvPicPr>
            <p:cNvPr id="7" name="10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049136" y="574442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4712543" y="548680"/>
            <a:ext cx="4224537" cy="2752350"/>
            <a:chOff x="4712543" y="548680"/>
            <a:chExt cx="4224537" cy="2752350"/>
          </a:xfrm>
        </p:grpSpPr>
        <p:pic>
          <p:nvPicPr>
            <p:cNvPr id="3" name="Image 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2543" y="548680"/>
              <a:ext cx="4224537" cy="2752350"/>
            </a:xfrm>
            <a:prstGeom prst="rect">
              <a:avLst/>
            </a:prstGeom>
          </p:spPr>
        </p:pic>
        <p:pic>
          <p:nvPicPr>
            <p:cNvPr id="8" name="6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730" y="574442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224085" y="3573016"/>
            <a:ext cx="4224537" cy="2752350"/>
            <a:chOff x="224085" y="3573016"/>
            <a:chExt cx="4224537" cy="2752350"/>
          </a:xfrm>
        </p:grpSpPr>
        <p:pic>
          <p:nvPicPr>
            <p:cNvPr id="4" name="Image 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085" y="3573016"/>
              <a:ext cx="4224537" cy="2752350"/>
            </a:xfrm>
            <a:prstGeom prst="rect">
              <a:avLst/>
            </a:prstGeom>
          </p:spPr>
        </p:pic>
        <p:pic>
          <p:nvPicPr>
            <p:cNvPr id="9" name="7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93607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13"/>
          <p:cNvGrpSpPr/>
          <p:nvPr/>
        </p:nvGrpSpPr>
        <p:grpSpPr>
          <a:xfrm>
            <a:off x="4677891" y="3552836"/>
            <a:ext cx="4224537" cy="2792488"/>
            <a:chOff x="4677891" y="3552836"/>
            <a:chExt cx="4224537" cy="2792488"/>
          </a:xfrm>
        </p:grpSpPr>
        <p:pic>
          <p:nvPicPr>
            <p:cNvPr id="5" name="Image 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7891" y="3552836"/>
              <a:ext cx="4224537" cy="2752350"/>
            </a:xfrm>
            <a:prstGeom prst="rect">
              <a:avLst/>
            </a:prstGeom>
          </p:spPr>
        </p:pic>
        <p:pic>
          <p:nvPicPr>
            <p:cNvPr id="10" name="9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5936076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10 - TextBox"/>
          <p:cNvSpPr txBox="1"/>
          <p:nvPr/>
        </p:nvSpPr>
        <p:spPr>
          <a:xfrm>
            <a:off x="2411760" y="3284984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70C0"/>
                </a:solidFill>
              </a:rPr>
              <a:t>TD </a:t>
            </a:r>
            <a:r>
              <a:rPr lang="fr-FR" sz="1200" b="1" dirty="0" err="1" smtClean="0">
                <a:solidFill>
                  <a:srgbClr val="FF0000"/>
                </a:solidFill>
              </a:rPr>
              <a:t>Underestimation</a:t>
            </a:r>
            <a:r>
              <a:rPr lang="fr-FR" sz="1200" b="1" dirty="0" smtClean="0">
                <a:solidFill>
                  <a:srgbClr val="0070C0"/>
                </a:solidFill>
              </a:rPr>
              <a:t>. RMSE </a:t>
            </a:r>
            <a:r>
              <a:rPr lang="fr-FR" sz="1200" b="1" dirty="0" err="1" smtClean="0">
                <a:solidFill>
                  <a:srgbClr val="0070C0"/>
                </a:solidFill>
              </a:rPr>
              <a:t>increase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</a:rPr>
              <a:t>with</a:t>
            </a:r>
            <a:r>
              <a:rPr lang="fr-FR" sz="1200" b="1" dirty="0" smtClean="0">
                <a:solidFill>
                  <a:srgbClr val="0070C0"/>
                </a:solidFill>
              </a:rPr>
              <a:t> time. </a:t>
            </a:r>
            <a:r>
              <a:rPr lang="fr-FR" sz="1200" b="1" dirty="0" err="1" smtClean="0">
                <a:solidFill>
                  <a:srgbClr val="0070C0"/>
                </a:solidFill>
              </a:rPr>
              <a:t>Higher</a:t>
            </a:r>
            <a:r>
              <a:rPr lang="fr-FR" sz="1200" b="1" dirty="0" smtClean="0">
                <a:solidFill>
                  <a:srgbClr val="0070C0"/>
                </a:solidFill>
              </a:rPr>
              <a:t> values </a:t>
            </a:r>
            <a:r>
              <a:rPr lang="fr-FR" sz="1200" b="1" dirty="0" err="1" smtClean="0">
                <a:solidFill>
                  <a:srgbClr val="0070C0"/>
                </a:solidFill>
              </a:rPr>
              <a:t>than</a:t>
            </a:r>
            <a:r>
              <a:rPr lang="fr-FR" sz="1200" b="1" dirty="0" smtClean="0">
                <a:solidFill>
                  <a:srgbClr val="0070C0"/>
                </a:solidFill>
              </a:rPr>
              <a:t> CM1</a:t>
            </a:r>
            <a:endParaRPr lang="el-GR" sz="1200" b="1" dirty="0">
              <a:solidFill>
                <a:srgbClr val="0070C0"/>
              </a:solidFill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539552" y="4293096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5"/>
          <p:cNvCxnSpPr/>
          <p:nvPr/>
        </p:nvCxnSpPr>
        <p:spPr>
          <a:xfrm>
            <a:off x="5004048" y="4437112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547664" y="432445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20301" y="422108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0" name="Ευθεία γραμμή σύνδεσης 15"/>
          <p:cNvCxnSpPr/>
          <p:nvPr/>
        </p:nvCxnSpPr>
        <p:spPr>
          <a:xfrm>
            <a:off x="539552" y="5517232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19672" y="52199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7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212295" y="107340"/>
            <a:ext cx="28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b="1" dirty="0" smtClean="0"/>
              <a:t>COMMON AREA 3  TCC</a:t>
            </a:r>
            <a:endParaRPr lang="el-GR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23526" y="3717032"/>
            <a:ext cx="4224537" cy="2752350"/>
            <a:chOff x="323526" y="3717032"/>
            <a:chExt cx="4224537" cy="2752350"/>
          </a:xfrm>
        </p:grpSpPr>
        <p:pic>
          <p:nvPicPr>
            <p:cNvPr id="4" name="Image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6" y="3717032"/>
              <a:ext cx="4224537" cy="2752350"/>
            </a:xfrm>
            <a:prstGeom prst="rect">
              <a:avLst/>
            </a:prstGeom>
          </p:spPr>
        </p:pic>
        <p:pic>
          <p:nvPicPr>
            <p:cNvPr id="8" name="7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015" y="6086633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4850407" y="557461"/>
            <a:ext cx="4224537" cy="2752350"/>
            <a:chOff x="4850407" y="557461"/>
            <a:chExt cx="4224537" cy="2752350"/>
          </a:xfrm>
        </p:grpSpPr>
        <p:pic>
          <p:nvPicPr>
            <p:cNvPr id="3" name="Image 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0407" y="557461"/>
              <a:ext cx="4224537" cy="2752350"/>
            </a:xfrm>
            <a:prstGeom prst="rect">
              <a:avLst/>
            </a:prstGeom>
          </p:spPr>
        </p:pic>
        <p:pic>
          <p:nvPicPr>
            <p:cNvPr id="9" name="6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4246" y="564173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13"/>
          <p:cNvGrpSpPr/>
          <p:nvPr/>
        </p:nvGrpSpPr>
        <p:grpSpPr>
          <a:xfrm>
            <a:off x="295374" y="548680"/>
            <a:ext cx="8768557" cy="5920702"/>
            <a:chOff x="295374" y="548680"/>
            <a:chExt cx="8768557" cy="5920702"/>
          </a:xfrm>
        </p:grpSpPr>
        <p:pic>
          <p:nvPicPr>
            <p:cNvPr id="5" name="Image 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9394" y="3717032"/>
              <a:ext cx="4224537" cy="2752350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/>
          </p:nvGrpSpPr>
          <p:grpSpPr>
            <a:xfrm>
              <a:off x="295374" y="548680"/>
              <a:ext cx="8758213" cy="5897993"/>
              <a:chOff x="295374" y="548680"/>
              <a:chExt cx="8758213" cy="5897993"/>
            </a:xfrm>
          </p:grpSpPr>
          <p:pic>
            <p:nvPicPr>
              <p:cNvPr id="2" name="Image 1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5374" y="548680"/>
                <a:ext cx="4224537" cy="2752350"/>
              </a:xfrm>
              <a:prstGeom prst="rect">
                <a:avLst/>
              </a:prstGeom>
            </p:spPr>
          </p:pic>
          <p:pic>
            <p:nvPicPr>
              <p:cNvPr id="7" name="10 - Εικόνα" descr="http://www.jewishfolksongs.com/userfiles/four_seasons.jpg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 r="-2"/>
              <a:stretch>
                <a:fillRect/>
              </a:stretch>
            </p:blipFill>
            <p:spPr bwMode="auto">
              <a:xfrm>
                <a:off x="4113952" y="564173"/>
                <a:ext cx="426919" cy="355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9 - Εικόνα" descr="http://www.jewishfolksongs.com/userfiles/four_seasons.jpg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1539" y="6037425"/>
                <a:ext cx="432048" cy="409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10 - TextBox"/>
          <p:cNvSpPr txBox="1"/>
          <p:nvPr/>
        </p:nvSpPr>
        <p:spPr>
          <a:xfrm>
            <a:off x="2411760" y="3284984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070C0"/>
                </a:solidFill>
              </a:rPr>
              <a:t>Significant</a:t>
            </a:r>
            <a:r>
              <a:rPr lang="fr-FR" sz="1200" b="1" dirty="0" smtClean="0">
                <a:solidFill>
                  <a:srgbClr val="0070C0"/>
                </a:solidFill>
              </a:rPr>
              <a:t> Diurnal cycle and </a:t>
            </a:r>
            <a:r>
              <a:rPr lang="fr-FR" sz="1200" b="1" dirty="0" err="1" smtClean="0">
                <a:solidFill>
                  <a:srgbClr val="0070C0"/>
                </a:solidFill>
              </a:rPr>
              <a:t>overestimation</a:t>
            </a:r>
            <a:r>
              <a:rPr lang="fr-FR" sz="1200" b="1" dirty="0" smtClean="0">
                <a:solidFill>
                  <a:srgbClr val="0070C0"/>
                </a:solidFill>
              </a:rPr>
              <a:t> DJF. RMSE </a:t>
            </a:r>
            <a:r>
              <a:rPr lang="fr-FR" sz="1200" b="1" dirty="0" err="1" smtClean="0">
                <a:solidFill>
                  <a:srgbClr val="0070C0"/>
                </a:solidFill>
              </a:rPr>
              <a:t>higher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</a:rPr>
              <a:t>than</a:t>
            </a:r>
            <a:r>
              <a:rPr lang="fr-FR" sz="1200" b="1" dirty="0" smtClean="0">
                <a:solidFill>
                  <a:srgbClr val="0070C0"/>
                </a:solidFill>
              </a:rPr>
              <a:t> CM1 </a:t>
            </a:r>
            <a:r>
              <a:rPr lang="fr-FR" sz="1200" b="1" dirty="0" err="1" smtClean="0">
                <a:solidFill>
                  <a:srgbClr val="0070C0"/>
                </a:solidFill>
              </a:rPr>
              <a:t>with</a:t>
            </a:r>
            <a:r>
              <a:rPr lang="fr-FR" sz="1200" b="1" dirty="0" smtClean="0">
                <a:solidFill>
                  <a:srgbClr val="0070C0"/>
                </a:solidFill>
              </a:rPr>
              <a:t> diurnal variation</a:t>
            </a:r>
            <a:endParaRPr lang="el-GR" sz="1200" b="1" dirty="0">
              <a:solidFill>
                <a:srgbClr val="0070C0"/>
              </a:solidFill>
            </a:endParaRPr>
          </a:p>
        </p:txBody>
      </p:sp>
      <p:cxnSp>
        <p:nvCxnSpPr>
          <p:cNvPr id="23" name="Ευθεία γραμμή σύνδεσης 22"/>
          <p:cNvCxnSpPr/>
          <p:nvPr/>
        </p:nvCxnSpPr>
        <p:spPr>
          <a:xfrm>
            <a:off x="611560" y="4545124"/>
            <a:ext cx="3384376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>
            <a:off x="611560" y="5517232"/>
            <a:ext cx="3384376" cy="0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547664" y="432445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11760" y="53639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03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231532" y="107340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b="1" dirty="0" smtClean="0"/>
              <a:t>COMMON AREA 3  WS</a:t>
            </a:r>
            <a:endParaRPr lang="el-GR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23342" y="548680"/>
            <a:ext cx="4224537" cy="2752350"/>
            <a:chOff x="223342" y="548680"/>
            <a:chExt cx="4224537" cy="2752350"/>
          </a:xfrm>
        </p:grpSpPr>
        <p:pic>
          <p:nvPicPr>
            <p:cNvPr id="2" name="Image 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342" y="548680"/>
              <a:ext cx="4224537" cy="2752350"/>
            </a:xfrm>
            <a:prstGeom prst="rect">
              <a:avLst/>
            </a:prstGeom>
          </p:spPr>
        </p:pic>
        <p:pic>
          <p:nvPicPr>
            <p:cNvPr id="7" name="10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001065" y="586671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251520" y="3717032"/>
            <a:ext cx="4224537" cy="2752350"/>
            <a:chOff x="251520" y="3717032"/>
            <a:chExt cx="4224537" cy="2752350"/>
          </a:xfrm>
        </p:grpSpPr>
        <p:pic>
          <p:nvPicPr>
            <p:cNvPr id="4" name="Image 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3717032"/>
              <a:ext cx="4224537" cy="2752350"/>
            </a:xfrm>
            <a:prstGeom prst="rect">
              <a:avLst/>
            </a:prstGeom>
          </p:spPr>
        </p:pic>
        <p:pic>
          <p:nvPicPr>
            <p:cNvPr id="8" name="7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60932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4827959" y="548680"/>
            <a:ext cx="4224537" cy="2752350"/>
            <a:chOff x="4827959" y="548680"/>
            <a:chExt cx="4224537" cy="2752350"/>
          </a:xfrm>
        </p:grpSpPr>
        <p:pic>
          <p:nvPicPr>
            <p:cNvPr id="3" name="Image 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7959" y="548680"/>
              <a:ext cx="4224537" cy="2752350"/>
            </a:xfrm>
            <a:prstGeom prst="rect">
              <a:avLst/>
            </a:prstGeom>
          </p:spPr>
        </p:pic>
        <p:pic>
          <p:nvPicPr>
            <p:cNvPr id="9" name="6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496" y="560909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13"/>
          <p:cNvGrpSpPr/>
          <p:nvPr/>
        </p:nvGrpSpPr>
        <p:grpSpPr>
          <a:xfrm>
            <a:off x="4798268" y="3717032"/>
            <a:ext cx="4234383" cy="2752350"/>
            <a:chOff x="4798268" y="3717032"/>
            <a:chExt cx="4234383" cy="2752350"/>
          </a:xfrm>
        </p:grpSpPr>
        <p:pic>
          <p:nvPicPr>
            <p:cNvPr id="5" name="Image 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8268" y="3717032"/>
              <a:ext cx="4224537" cy="2752350"/>
            </a:xfrm>
            <a:prstGeom prst="rect">
              <a:avLst/>
            </a:prstGeom>
          </p:spPr>
        </p:pic>
        <p:pic>
          <p:nvPicPr>
            <p:cNvPr id="10" name="9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0603" y="6060134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10 - TextBox"/>
          <p:cNvSpPr txBox="1"/>
          <p:nvPr/>
        </p:nvSpPr>
        <p:spPr>
          <a:xfrm>
            <a:off x="2411760" y="3284984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70C0"/>
                </a:solidFill>
              </a:rPr>
              <a:t>WS RMSE </a:t>
            </a:r>
            <a:r>
              <a:rPr lang="fr-FR" sz="1200" b="1" dirty="0">
                <a:solidFill>
                  <a:srgbClr val="0070C0"/>
                </a:solidFill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</a:rPr>
              <a:t>higher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</a:rPr>
              <a:t>than</a:t>
            </a:r>
            <a:r>
              <a:rPr lang="fr-FR" sz="1200" b="1" dirty="0" smtClean="0">
                <a:solidFill>
                  <a:srgbClr val="0070C0"/>
                </a:solidFill>
              </a:rPr>
              <a:t> CM1</a:t>
            </a:r>
            <a:endParaRPr lang="el-GR" sz="1200" b="1" dirty="0">
              <a:solidFill>
                <a:srgbClr val="0070C0"/>
              </a:solidFill>
            </a:endParaRPr>
          </a:p>
        </p:txBody>
      </p:sp>
      <p:cxnSp>
        <p:nvCxnSpPr>
          <p:cNvPr id="16" name="Ευθεία γραμμή σύνδεσης 15"/>
          <p:cNvCxnSpPr/>
          <p:nvPr/>
        </p:nvCxnSpPr>
        <p:spPr>
          <a:xfrm>
            <a:off x="539552" y="1340768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5148064" y="1268760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539552" y="4437112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5148064" y="4437112"/>
            <a:ext cx="3312368" cy="0"/>
          </a:xfrm>
          <a:prstGeom prst="line">
            <a:avLst/>
          </a:prstGeom>
          <a:ln w="2222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547664" y="44278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700064" y="13407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348293" y="447685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348293" y="126876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CM1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7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3185"/>
          <a:stretch/>
        </p:blipFill>
        <p:spPr>
          <a:xfrm>
            <a:off x="226021" y="548680"/>
            <a:ext cx="3969196" cy="30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6335"/>
          <a:stretch/>
        </p:blipFill>
        <p:spPr>
          <a:xfrm>
            <a:off x="259159" y="3717032"/>
            <a:ext cx="3936057" cy="3048000"/>
          </a:xfrm>
          <a:prstGeom prst="rect">
            <a:avLst/>
          </a:prstGeom>
        </p:spPr>
      </p:pic>
      <p:sp>
        <p:nvSpPr>
          <p:cNvPr id="5" name="5 - TextBox"/>
          <p:cNvSpPr txBox="1"/>
          <p:nvPr/>
        </p:nvSpPr>
        <p:spPr>
          <a:xfrm>
            <a:off x="3064820" y="107340"/>
            <a:ext cx="318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b="1" dirty="0" smtClean="0"/>
              <a:t>COMMON AREA 3  PRECI </a:t>
            </a:r>
            <a:endParaRPr lang="el-GR" b="1" dirty="0"/>
          </a:p>
        </p:txBody>
      </p:sp>
      <p:pic>
        <p:nvPicPr>
          <p:cNvPr id="6" name="7 - Εικόνα" descr="http://www.jewishfolksongs.com/userfiles/four_seasons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416660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80112" y="2132856"/>
            <a:ext cx="18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Only</a:t>
            </a:r>
            <a:r>
              <a:rPr lang="fr-FR" b="1" dirty="0" smtClean="0"/>
              <a:t> DJF </a:t>
            </a:r>
            <a:r>
              <a:rPr lang="fr-FR" b="1" dirty="0" err="1" smtClean="0"/>
              <a:t>reasonable</a:t>
            </a:r>
            <a:r>
              <a:rPr lang="fr-FR" b="1" dirty="0" smtClean="0"/>
              <a:t> </a:t>
            </a:r>
            <a:r>
              <a:rPr lang="fr-FR" b="1" dirty="0" err="1" smtClean="0"/>
              <a:t>results</a:t>
            </a:r>
            <a:endParaRPr lang="fr-FR" b="1" dirty="0"/>
          </a:p>
        </p:txBody>
      </p:sp>
      <p:sp>
        <p:nvSpPr>
          <p:cNvPr id="9" name="10 - TextBox"/>
          <p:cNvSpPr txBox="1"/>
          <p:nvPr/>
        </p:nvSpPr>
        <p:spPr>
          <a:xfrm>
            <a:off x="5580112" y="1052736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6h &gt; 0.2mm</a:t>
            </a:r>
            <a:endParaRPr lang="el-GR" sz="2000" b="1" dirty="0"/>
          </a:p>
        </p:txBody>
      </p:sp>
      <p:sp>
        <p:nvSpPr>
          <p:cNvPr id="10" name="10 - TextBox"/>
          <p:cNvSpPr txBox="1"/>
          <p:nvPr/>
        </p:nvSpPr>
        <p:spPr>
          <a:xfrm>
            <a:off x="5732512" y="5189130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6h &gt; 0.2mm</a:t>
            </a:r>
            <a:endParaRPr lang="el-GR" sz="2000" b="1" dirty="0"/>
          </a:p>
        </p:txBody>
      </p:sp>
    </p:spTree>
    <p:extLst>
      <p:ext uri="{BB962C8B-B14F-4D97-AF65-F5344CB8AC3E}">
        <p14:creationId xmlns="" xmlns:p14="http://schemas.microsoft.com/office/powerpoint/2010/main" val="10730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23850" y="908720"/>
            <a:ext cx="84582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We investigated 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errors of COSMO models over common datasets from JJA 2017 to MAM 2018.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HR tests over a smaller common Area CM2 were performed. Also a dry climate Area CM3 was tested</a:t>
            </a:r>
            <a:endParaRPr lang="en-GB" sz="2000" b="1" dirty="0" smtClean="0">
              <a:solidFill>
                <a:schemeClr val="bg1"/>
              </a:solidFill>
              <a:latin typeface="+mn-lt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GB" sz="2000" b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The results showed that the general models  behaviour  did not significantly change from the previous years.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GB" sz="2000" b="1" dirty="0" smtClean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The summertime JJA17 most RMSE scores increased compared to last year, possibly due to the extremely warm and dry summer.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GB" sz="2000" b="1" dirty="0" smtClean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b="1" dirty="0">
                <a:solidFill>
                  <a:schemeClr val="bg1"/>
                </a:solidFill>
              </a:rPr>
              <a:t>On the other side, winter DJF17-18 RMSE scores were generally better</a:t>
            </a:r>
            <a:r>
              <a:rPr lang="en-GB" sz="20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GB" sz="2000" b="1" dirty="0" smtClean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b="1" dirty="0" smtClean="0">
                <a:solidFill>
                  <a:schemeClr val="bg1"/>
                </a:solidFill>
              </a:rPr>
              <a:t>On annual basis, T, T2m, </a:t>
            </a:r>
            <a:r>
              <a:rPr lang="en-GB" sz="2000" b="1" dirty="0" err="1" smtClean="0">
                <a:solidFill>
                  <a:schemeClr val="bg1"/>
                </a:solidFill>
              </a:rPr>
              <a:t>Tdew</a:t>
            </a:r>
            <a:r>
              <a:rPr lang="en-GB" sz="2000" b="1" dirty="0" smtClean="0">
                <a:solidFill>
                  <a:schemeClr val="bg1"/>
                </a:solidFill>
              </a:rPr>
              <a:t>, TCC  RMSE scores improved</a:t>
            </a:r>
            <a:endParaRPr lang="en-GB" sz="2000" b="1" dirty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GB" sz="2000" b="1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Global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Models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slightly underestimate TCC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 and ME is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lower than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COSMO. TCCD showed overestimation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of  lower thresholds 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cases for these models. 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GB" sz="2000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GB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6498" name="Rectangle 6"/>
          <p:cNvSpPr>
            <a:spLocks noChangeArrowheads="1"/>
          </p:cNvSpPr>
          <p:nvPr/>
        </p:nvSpPr>
        <p:spPr bwMode="auto">
          <a:xfrm>
            <a:off x="2737415" y="71438"/>
            <a:ext cx="3073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latin typeface="Verdana" pitchFamily="34" charset="0"/>
              </a:rPr>
              <a:t>Conclusions I </a:t>
            </a:r>
            <a:endParaRPr lang="en-GB" sz="3200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849486"/>
            <a:ext cx="90730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chemeClr val="bg1"/>
                </a:solidFill>
              </a:rPr>
              <a:t>The </a:t>
            </a:r>
            <a:r>
              <a:rPr lang="en-GB" sz="2000" b="1" dirty="0">
                <a:solidFill>
                  <a:schemeClr val="bg1"/>
                </a:solidFill>
              </a:rPr>
              <a:t>precipitation  FBI scores show diurnal variability in </a:t>
            </a:r>
            <a:r>
              <a:rPr lang="en-GB" sz="2000" b="1" dirty="0" smtClean="0">
                <a:solidFill>
                  <a:schemeClr val="bg1"/>
                </a:solidFill>
              </a:rPr>
              <a:t>JJA </a:t>
            </a:r>
            <a:r>
              <a:rPr lang="en-GB" sz="2000" b="1" dirty="0">
                <a:solidFill>
                  <a:schemeClr val="bg1"/>
                </a:solidFill>
              </a:rPr>
              <a:t>(as in previous </a:t>
            </a:r>
            <a:r>
              <a:rPr lang="en-GB" sz="2000" b="1" dirty="0" smtClean="0">
                <a:solidFill>
                  <a:schemeClr val="bg1"/>
                </a:solidFill>
              </a:rPr>
              <a:t>years) with </a:t>
            </a:r>
            <a:r>
              <a:rPr lang="en-GB" sz="2000" b="1" dirty="0">
                <a:solidFill>
                  <a:schemeClr val="bg1"/>
                </a:solidFill>
              </a:rPr>
              <a:t>drizzle overestimation of global models especially </a:t>
            </a:r>
            <a:r>
              <a:rPr lang="en-GB" sz="2000" b="1" dirty="0" smtClean="0">
                <a:solidFill>
                  <a:schemeClr val="bg1"/>
                </a:solidFill>
              </a:rPr>
              <a:t>IFS</a:t>
            </a:r>
          </a:p>
          <a:p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chemeClr val="bg1"/>
                </a:solidFill>
              </a:rPr>
              <a:t>The HR </a:t>
            </a:r>
            <a:r>
              <a:rPr lang="en-GB" sz="2000" b="1" dirty="0" smtClean="0">
                <a:solidFill>
                  <a:schemeClr val="bg1"/>
                </a:solidFill>
              </a:rPr>
              <a:t>models scores for CM2 are slightly </a:t>
            </a:r>
            <a:r>
              <a:rPr lang="en-GB" sz="2000" b="1" dirty="0" smtClean="0">
                <a:solidFill>
                  <a:schemeClr val="bg1"/>
                </a:solidFill>
              </a:rPr>
              <a:t>better than CM1 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0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chemeClr val="bg1"/>
                </a:solidFill>
              </a:rPr>
              <a:t>CM3 Dry Area </a:t>
            </a:r>
            <a:r>
              <a:rPr lang="en-GB" sz="2000" b="1" dirty="0" smtClean="0">
                <a:solidFill>
                  <a:schemeClr val="bg1"/>
                </a:solidFill>
              </a:rPr>
              <a:t>scores for all 3 models </a:t>
            </a:r>
            <a:r>
              <a:rPr lang="en-GB" sz="2000" b="1" dirty="0" smtClean="0">
                <a:solidFill>
                  <a:schemeClr val="bg1"/>
                </a:solidFill>
              </a:rPr>
              <a:t>were higher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than CM1 for TCC, </a:t>
            </a:r>
            <a:r>
              <a:rPr lang="en-GB" sz="2000" b="1" dirty="0" err="1" smtClean="0">
                <a:solidFill>
                  <a:schemeClr val="bg1"/>
                </a:solidFill>
              </a:rPr>
              <a:t>Tdew</a:t>
            </a:r>
            <a:r>
              <a:rPr lang="en-GB" sz="2000" b="1" dirty="0" smtClean="0">
                <a:solidFill>
                  <a:schemeClr val="bg1"/>
                </a:solidFill>
              </a:rPr>
              <a:t> and Wind </a:t>
            </a:r>
            <a:r>
              <a:rPr lang="en-GB" sz="2000" b="1" dirty="0" smtClean="0">
                <a:solidFill>
                  <a:schemeClr val="bg1"/>
                </a:solidFill>
              </a:rPr>
              <a:t>Speed. Temperature was mostly underestimated.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650853" y="71438"/>
            <a:ext cx="3246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latin typeface="Verdana" pitchFamily="34" charset="0"/>
              </a:rPr>
              <a:t>Conclusions II </a:t>
            </a:r>
            <a:endParaRPr lang="en-GB" sz="3200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2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260648"/>
            <a:ext cx="8358246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unrise" dir="t"/>
            </a:scene3d>
            <a:sp3d extrusionH="57150" contourW="12700" prstMaterial="legacyWireframe">
              <a:bevelT w="27940" h="12700"/>
              <a:contourClr>
                <a:schemeClr val="tx1">
                  <a:lumMod val="8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0" b="1" spc="150" dirty="0">
                <a:ln w="11430" cap="rnd">
                  <a:gradFill>
                    <a:gsLst>
                      <a:gs pos="0">
                        <a:srgbClr val="5E9EFF"/>
                      </a:gs>
                      <a:gs pos="39999">
                        <a:srgbClr val="85C2FF"/>
                      </a:gs>
                      <a:gs pos="70000">
                        <a:srgbClr val="C4D6EB"/>
                      </a:gs>
                      <a:gs pos="100000">
                        <a:srgbClr val="FFEBFA"/>
                      </a:gs>
                    </a:gsLst>
                    <a:lin ang="5400000" scaled="0"/>
                  </a:gradFill>
                </a:ln>
                <a:solidFill>
                  <a:srgbClr val="E3F1F0"/>
                </a:solidFill>
                <a:effectLst>
                  <a:outerShdw blurRad="139700" dir="5760000" sx="59000" sy="59000" algn="tl" rotWithShape="0">
                    <a:srgbClr val="0F6FC6">
                      <a:lumMod val="40000"/>
                      <a:lumOff val="60000"/>
                      <a:alpha val="36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Century Gothic" pitchFamily="34" charset="0"/>
              </a:rPr>
              <a:t>WG5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79825" y="3352800"/>
          <a:ext cx="1783080" cy="152400"/>
        </p:xfrm>
        <a:graphic>
          <a:graphicData uri="http://schemas.openxmlformats.org/drawingml/2006/table">
            <a:tbl>
              <a:tblPr/>
              <a:tblGrid>
                <a:gridCol w="17830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2362200" algn="l"/>
                        </a:tabLs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7524" name="Picture 1" descr="logo"/>
          <p:cNvPicPr>
            <a:picLocks noChangeAspect="1" noChangeArrowheads="1"/>
          </p:cNvPicPr>
          <p:nvPr/>
        </p:nvPicPr>
        <p:blipFill>
          <a:blip r:embed="rId3" cstate="email">
            <a:lum bright="38000" contrast="-1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6" y="44624"/>
            <a:ext cx="18684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71374" y="3861048"/>
            <a:ext cx="9072626" cy="15716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latin typeface="Century Gothic" pitchFamily="34" charset="0"/>
              </a:rPr>
              <a:t>Thank you for your attention !</a:t>
            </a:r>
            <a:br>
              <a:rPr lang="en-US" sz="4400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en-US" sz="4400" dirty="0" smtClean="0">
                <a:solidFill>
                  <a:srgbClr val="FF0000"/>
                </a:solidFill>
                <a:latin typeface="Century Gothic" pitchFamily="34" charset="0"/>
              </a:rPr>
              <a:t>Ideas? Questions ?</a:t>
            </a:r>
            <a:endParaRPr lang="en-US" sz="44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0"/>
          <p:cNvGrpSpPr/>
          <p:nvPr/>
        </p:nvGrpSpPr>
        <p:grpSpPr>
          <a:xfrm>
            <a:off x="4690112" y="493192"/>
            <a:ext cx="3970669" cy="2855184"/>
            <a:chOff x="4690112" y="493192"/>
            <a:chExt cx="3970669" cy="2855184"/>
          </a:xfrm>
        </p:grpSpPr>
        <p:pic>
          <p:nvPicPr>
            <p:cNvPr id="3" name="Image 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112" y="867698"/>
              <a:ext cx="3970669" cy="2480678"/>
            </a:xfrm>
            <a:prstGeom prst="rect">
              <a:avLst/>
            </a:prstGeom>
            <a:noFill/>
          </p:spPr>
        </p:pic>
        <p:pic>
          <p:nvPicPr>
            <p:cNvPr id="7" name="8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547" y="493192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e 4"/>
          <p:cNvGrpSpPr/>
          <p:nvPr/>
        </p:nvGrpSpPr>
        <p:grpSpPr>
          <a:xfrm>
            <a:off x="395535" y="500013"/>
            <a:ext cx="3970669" cy="2779072"/>
            <a:chOff x="395535" y="500013"/>
            <a:chExt cx="3970669" cy="2779072"/>
          </a:xfrm>
        </p:grpSpPr>
        <p:pic>
          <p:nvPicPr>
            <p:cNvPr id="2" name="Image 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794445"/>
              <a:ext cx="3970669" cy="2484640"/>
            </a:xfrm>
            <a:prstGeom prst="rect">
              <a:avLst/>
            </a:prstGeom>
            <a:noFill/>
          </p:spPr>
        </p:pic>
        <p:pic>
          <p:nvPicPr>
            <p:cNvPr id="8" name="10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3934156" y="500013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2"/>
          <p:cNvGrpSpPr/>
          <p:nvPr/>
        </p:nvGrpSpPr>
        <p:grpSpPr>
          <a:xfrm>
            <a:off x="4690112" y="3788009"/>
            <a:ext cx="3970669" cy="2855964"/>
            <a:chOff x="4690112" y="3788009"/>
            <a:chExt cx="3970669" cy="2855964"/>
          </a:xfrm>
        </p:grpSpPr>
        <p:pic>
          <p:nvPicPr>
            <p:cNvPr id="6" name="Image 5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112" y="3788009"/>
              <a:ext cx="3970669" cy="2484640"/>
            </a:xfrm>
            <a:prstGeom prst="rect">
              <a:avLst/>
            </a:prstGeom>
            <a:noFill/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722" y="6234725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1"/>
          <p:cNvGrpSpPr/>
          <p:nvPr/>
        </p:nvGrpSpPr>
        <p:grpSpPr>
          <a:xfrm>
            <a:off x="318655" y="3823897"/>
            <a:ext cx="3970669" cy="2820076"/>
            <a:chOff x="318655" y="3823897"/>
            <a:chExt cx="3970669" cy="2820076"/>
          </a:xfrm>
        </p:grpSpPr>
        <p:pic>
          <p:nvPicPr>
            <p:cNvPr id="4" name="Image 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5" y="3823897"/>
              <a:ext cx="3970669" cy="2484640"/>
            </a:xfrm>
            <a:prstGeom prst="rect">
              <a:avLst/>
            </a:prstGeom>
            <a:noFill/>
          </p:spPr>
        </p:pic>
        <p:pic>
          <p:nvPicPr>
            <p:cNvPr id="10" name="9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276" y="6283933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7 - TextBox"/>
          <p:cNvSpPr txBox="1"/>
          <p:nvPr/>
        </p:nvSpPr>
        <p:spPr>
          <a:xfrm>
            <a:off x="2483768" y="3356992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  Mostly RMSE increase in SON, MAM. Not so significant daily variability of RMSE 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7544" y="116632"/>
            <a:ext cx="494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Daily cycle  ME and RMSE MSLP  </a:t>
            </a:r>
            <a:r>
              <a:rPr lang="fr-FR" b="1" dirty="0" err="1" smtClean="0"/>
              <a:t>Tendency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5243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12"/>
          <p:cNvGrpSpPr/>
          <p:nvPr/>
        </p:nvGrpSpPr>
        <p:grpSpPr>
          <a:xfrm>
            <a:off x="467544" y="3861048"/>
            <a:ext cx="3975798" cy="2500495"/>
            <a:chOff x="467544" y="3428636"/>
            <a:chExt cx="3975798" cy="2500495"/>
          </a:xfrm>
        </p:grpSpPr>
        <p:pic>
          <p:nvPicPr>
            <p:cNvPr id="4" name="Image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428636"/>
              <a:ext cx="3970669" cy="2484640"/>
            </a:xfrm>
            <a:prstGeom prst="rect">
              <a:avLst/>
            </a:prstGeom>
            <a:noFill/>
          </p:spPr>
        </p:pic>
        <p:pic>
          <p:nvPicPr>
            <p:cNvPr id="6" name="9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294" y="5569091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e 10"/>
          <p:cNvGrpSpPr/>
          <p:nvPr/>
        </p:nvGrpSpPr>
        <p:grpSpPr>
          <a:xfrm>
            <a:off x="4742194" y="759661"/>
            <a:ext cx="3947889" cy="2484640"/>
            <a:chOff x="4656558" y="332656"/>
            <a:chExt cx="3947889" cy="2484640"/>
          </a:xfrm>
        </p:grpSpPr>
        <p:pic>
          <p:nvPicPr>
            <p:cNvPr id="3" name="Image 2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-2343" t="-1880"/>
            <a:stretch/>
          </p:blipFill>
          <p:spPr bwMode="auto">
            <a:xfrm>
              <a:off x="4656558" y="332656"/>
              <a:ext cx="3947889" cy="24846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" name="8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749" y="365413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9"/>
          <p:cNvGrpSpPr/>
          <p:nvPr/>
        </p:nvGrpSpPr>
        <p:grpSpPr>
          <a:xfrm>
            <a:off x="456150" y="759661"/>
            <a:ext cx="3982063" cy="2502028"/>
            <a:chOff x="532115" y="531292"/>
            <a:chExt cx="3982063" cy="2502028"/>
          </a:xfrm>
        </p:grpSpPr>
        <p:pic>
          <p:nvPicPr>
            <p:cNvPr id="2" name="Image 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15" y="548680"/>
              <a:ext cx="3970669" cy="2484640"/>
            </a:xfrm>
            <a:prstGeom prst="rect">
              <a:avLst/>
            </a:prstGeom>
            <a:noFill/>
          </p:spPr>
        </p:pic>
        <p:pic>
          <p:nvPicPr>
            <p:cNvPr id="8" name="10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087259" y="531292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13"/>
          <p:cNvGrpSpPr/>
          <p:nvPr/>
        </p:nvGrpSpPr>
        <p:grpSpPr>
          <a:xfrm>
            <a:off x="4860032" y="3851126"/>
            <a:ext cx="3970669" cy="2484640"/>
            <a:chOff x="4885126" y="3413381"/>
            <a:chExt cx="3970669" cy="2484640"/>
          </a:xfrm>
        </p:grpSpPr>
        <p:pic>
          <p:nvPicPr>
            <p:cNvPr id="5" name="Image 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126" y="3413381"/>
              <a:ext cx="3970669" cy="2484640"/>
            </a:xfrm>
            <a:prstGeom prst="rect">
              <a:avLst/>
            </a:prstGeom>
            <a:noFill/>
          </p:spPr>
        </p:pic>
        <p:pic>
          <p:nvPicPr>
            <p:cNvPr id="9" name="10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3747" y="5488773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ZoneTexte 11"/>
          <p:cNvSpPr txBox="1"/>
          <p:nvPr/>
        </p:nvSpPr>
        <p:spPr>
          <a:xfrm>
            <a:off x="467544" y="116632"/>
            <a:ext cx="489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Daily cycle  ME and RMSE </a:t>
            </a:r>
            <a:r>
              <a:rPr lang="fr-FR" b="1" dirty="0" err="1" smtClean="0"/>
              <a:t>Tdew</a:t>
            </a:r>
            <a:r>
              <a:rPr lang="fr-FR" b="1" dirty="0" smtClean="0"/>
              <a:t>  </a:t>
            </a:r>
            <a:r>
              <a:rPr lang="fr-FR" b="1" dirty="0" err="1" smtClean="0"/>
              <a:t>Tendency</a:t>
            </a:r>
            <a:endParaRPr lang="fr-FR" b="1" dirty="0"/>
          </a:p>
        </p:txBody>
      </p:sp>
      <p:sp>
        <p:nvSpPr>
          <p:cNvPr id="15" name="6 - TextBox"/>
          <p:cNvSpPr txBox="1"/>
          <p:nvPr/>
        </p:nvSpPr>
        <p:spPr>
          <a:xfrm>
            <a:off x="2483768" y="3296017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RMSE increase JJA all day- Drop DJF all day</a:t>
            </a:r>
            <a:endParaRPr lang="el-G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5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5" descr="logo2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592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887" name="Text Box 383"/>
          <p:cNvSpPr txBox="1">
            <a:spLocks noChangeArrowheads="1"/>
          </p:cNvSpPr>
          <p:nvPr/>
        </p:nvSpPr>
        <p:spPr bwMode="auto">
          <a:xfrm>
            <a:off x="2463800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49888" name="Text Box 384"/>
          <p:cNvSpPr txBox="1">
            <a:spLocks noChangeArrowheads="1"/>
          </p:cNvSpPr>
          <p:nvPr/>
        </p:nvSpPr>
        <p:spPr bwMode="auto">
          <a:xfrm>
            <a:off x="1620045" y="1124744"/>
            <a:ext cx="5976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COSMO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models used for Common </a:t>
            </a:r>
            <a:r>
              <a:rPr lang="en-US" sz="2000" b="1" dirty="0" smtClean="0">
                <a:solidFill>
                  <a:srgbClr val="C00000"/>
                </a:solidFill>
              </a:rPr>
              <a:t>Area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Resolution and Driving Model</a:t>
            </a:r>
            <a:endParaRPr lang="el-GR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3326128"/>
              </p:ext>
            </p:extLst>
          </p:nvPr>
        </p:nvGraphicFramePr>
        <p:xfrm>
          <a:off x="1524000" y="1916832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144240"/>
                <a:gridCol w="8877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JJA17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SON17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DJF18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MAM18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ICON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7030A0"/>
                          </a:solidFill>
                        </a:rPr>
                        <a:t>RU</a:t>
                      </a:r>
                      <a:endParaRPr lang="fr-F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ICON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C000"/>
                          </a:solidFill>
                        </a:rPr>
                        <a:t>ME</a:t>
                      </a:r>
                      <a:endParaRPr lang="fr-FR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IFS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70C0"/>
                          </a:solidFill>
                        </a:rPr>
                        <a:t>GR</a:t>
                      </a:r>
                      <a:endParaRPr lang="fr-F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IFS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ICN-EU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6,5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ICON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I5</a:t>
                      </a:r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IFS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ICON</a:t>
                      </a:r>
                      <a:endParaRPr lang="fr-FR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C-7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IFS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3399"/>
                          </a:solidFill>
                        </a:rPr>
                        <a:t>IFS</a:t>
                      </a:r>
                      <a:endParaRPr lang="fr-FR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720" y="5805264"/>
            <a:ext cx="466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 Data for C-7 in MAM, no TCC for C-RU7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Precipitation 6h and 24h-Performance Diagram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400" dirty="0" smtClean="0">
                <a:latin typeface="Century Gothic" pitchFamily="34" charset="0"/>
              </a:rPr>
              <a:t>In the graph is exploited the geometric relationship between four measures of dichotomous forecast performance: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smtClean="0">
                <a:latin typeface="Century Gothic" pitchFamily="34" charset="0"/>
              </a:rPr>
              <a:t>probability of detection (POD)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smtClean="0">
                <a:latin typeface="Century Gothic" pitchFamily="34" charset="0"/>
              </a:rPr>
              <a:t>success ratio(SR, defined as 1-FAR)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smtClean="0">
                <a:latin typeface="Century Gothic" pitchFamily="34" charset="0"/>
              </a:rPr>
              <a:t>bias score (FBI)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smtClean="0">
                <a:latin typeface="Century Gothic" pitchFamily="34" charset="0"/>
              </a:rPr>
              <a:t>threat score (TS, also known as the Critical Success Index).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400" dirty="0" smtClean="0">
                <a:latin typeface="Century Gothic" pitchFamily="34" charset="0"/>
              </a:rPr>
              <a:t>For good forecasts, POD, SR, bias and TS approach unity, such that a perfect forecast lies in the upper right of the diagram. 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sz="1400" dirty="0" smtClean="0">
                <a:latin typeface="Century Gothic" pitchFamily="34" charset="0"/>
              </a:rPr>
              <a:t>The cross-hairs about the verification point represent the influence of the sampling variability.</a:t>
            </a:r>
            <a:endParaRPr lang="it-IT" sz="1400" dirty="0" smtClean="0">
              <a:latin typeface="Century Gothic" pitchFamily="34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smtClean="0">
                <a:latin typeface="Century Gothic" pitchFamily="34" charset="0"/>
              </a:rPr>
              <a:t>They are estimated data (from the contingency table).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400" dirty="0" smtClean="0">
                <a:latin typeface="Century Gothic" pitchFamily="34" charset="0"/>
              </a:rPr>
              <a:t>The bars represents the 95</a:t>
            </a:r>
            <a:r>
              <a:rPr lang="en-US" sz="1400" baseline="30000" dirty="0" smtClean="0">
                <a:latin typeface="Century Gothic" pitchFamily="34" charset="0"/>
              </a:rPr>
              <a:t>th</a:t>
            </a:r>
            <a:r>
              <a:rPr lang="en-US" sz="1400" dirty="0" smtClean="0">
                <a:latin typeface="Century Gothic" pitchFamily="34" charset="0"/>
              </a:rPr>
              <a:t> percentile range for SR and POD.</a:t>
            </a:r>
            <a:endParaRPr lang="it-IT" sz="1400" dirty="0">
              <a:latin typeface="Century Gothic" pitchFamily="34" charset="0"/>
            </a:endParaRPr>
          </a:p>
        </p:txBody>
      </p:sp>
      <p:grpSp>
        <p:nvGrpSpPr>
          <p:cNvPr id="2" name="Gruppo 17"/>
          <p:cNvGrpSpPr>
            <a:grpSpLocks/>
          </p:cNvGrpSpPr>
          <p:nvPr/>
        </p:nvGrpSpPr>
        <p:grpSpPr bwMode="auto">
          <a:xfrm>
            <a:off x="2124075" y="3141663"/>
            <a:ext cx="719138" cy="431800"/>
            <a:chOff x="2987824" y="1592796"/>
            <a:chExt cx="720080" cy="432048"/>
          </a:xfrm>
        </p:grpSpPr>
        <p:sp>
          <p:nvSpPr>
            <p:cNvPr id="13" name="Connettore 12"/>
            <p:cNvSpPr/>
            <p:nvPr/>
          </p:nvSpPr>
          <p:spPr>
            <a:xfrm>
              <a:off x="3312098" y="1772286"/>
              <a:ext cx="71532" cy="73067"/>
            </a:xfrm>
            <a:prstGeom prst="flowChartConnector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2987824" y="1808820"/>
              <a:ext cx="72008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3348659" y="1592796"/>
              <a:ext cx="0" cy="4320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" descr="D:\Downloads\PerfDiag\PerfDiag.png"/>
          <p:cNvPicPr/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1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27213"/>
            <a:ext cx="3492500" cy="34925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44" y="3750496"/>
            <a:ext cx="4224537" cy="275235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3013523" y="107340"/>
            <a:ext cx="328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b="1" dirty="0" smtClean="0"/>
              <a:t>COMMON AREA 2  HR TCC</a:t>
            </a:r>
            <a:endParaRPr lang="el-GR" b="1" dirty="0"/>
          </a:p>
        </p:txBody>
      </p:sp>
      <p:grpSp>
        <p:nvGrpSpPr>
          <p:cNvPr id="2" name="Groupe 1"/>
          <p:cNvGrpSpPr/>
          <p:nvPr/>
        </p:nvGrpSpPr>
        <p:grpSpPr>
          <a:xfrm>
            <a:off x="203447" y="460326"/>
            <a:ext cx="4224537" cy="2772144"/>
            <a:chOff x="203447" y="460326"/>
            <a:chExt cx="4224537" cy="2772144"/>
          </a:xfrm>
        </p:grpSpPr>
        <p:pic>
          <p:nvPicPr>
            <p:cNvPr id="12" name="Image 1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447" y="480120"/>
              <a:ext cx="4224537" cy="2752350"/>
            </a:xfrm>
            <a:prstGeom prst="rect">
              <a:avLst/>
            </a:prstGeom>
          </p:spPr>
        </p:pic>
        <p:pic>
          <p:nvPicPr>
            <p:cNvPr id="7" name="10 - Εικόνα" descr="http://www.jewishfolksongs.com/userfiles/four_seasons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3995936" y="460326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3"/>
          <p:cNvGrpSpPr/>
          <p:nvPr/>
        </p:nvGrpSpPr>
        <p:grpSpPr>
          <a:xfrm>
            <a:off x="3995936" y="460626"/>
            <a:ext cx="4939867" cy="6064718"/>
            <a:chOff x="3995936" y="460626"/>
            <a:chExt cx="4939867" cy="6064718"/>
          </a:xfrm>
        </p:grpSpPr>
        <p:grpSp>
          <p:nvGrpSpPr>
            <p:cNvPr id="4" name="Groupe 2"/>
            <p:cNvGrpSpPr/>
            <p:nvPr/>
          </p:nvGrpSpPr>
          <p:grpSpPr>
            <a:xfrm>
              <a:off x="4711266" y="460626"/>
              <a:ext cx="4224537" cy="2752350"/>
              <a:chOff x="4711266" y="460626"/>
              <a:chExt cx="4224537" cy="2752350"/>
            </a:xfrm>
          </p:grpSpPr>
          <p:pic>
            <p:nvPicPr>
              <p:cNvPr id="13" name="Image 12"/>
              <p:cNvPicPr/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11266" y="460626"/>
                <a:ext cx="4224537" cy="2752350"/>
              </a:xfrm>
              <a:prstGeom prst="rect">
                <a:avLst/>
              </a:prstGeom>
            </p:spPr>
          </p:pic>
          <p:pic>
            <p:nvPicPr>
              <p:cNvPr id="8" name="7 - Εικόνα" descr="http://www.jewishfolksongs.com/userfiles/four_seasons.jpg"/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1782" y="476672"/>
                <a:ext cx="40069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8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6165304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4"/>
          <p:cNvGrpSpPr/>
          <p:nvPr/>
        </p:nvGrpSpPr>
        <p:grpSpPr>
          <a:xfrm>
            <a:off x="4763987" y="3750496"/>
            <a:ext cx="4224537" cy="2774848"/>
            <a:chOff x="4763987" y="3750496"/>
            <a:chExt cx="4224537" cy="2774848"/>
          </a:xfrm>
        </p:grpSpPr>
        <p:pic>
          <p:nvPicPr>
            <p:cNvPr id="15" name="Image 1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3987" y="3750496"/>
              <a:ext cx="4224537" cy="2752350"/>
            </a:xfrm>
            <a:prstGeom prst="rect">
              <a:avLst/>
            </a:prstGeom>
          </p:spPr>
        </p:pic>
        <p:pic>
          <p:nvPicPr>
            <p:cNvPr id="10" name="9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440" y="6116096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6 - TextBox"/>
          <p:cNvSpPr txBox="1"/>
          <p:nvPr/>
        </p:nvSpPr>
        <p:spPr>
          <a:xfrm>
            <a:off x="2483768" y="3255367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ME  again negative  for IFS, ICON; ICON-EU</a:t>
            </a:r>
            <a:endParaRPr lang="el-GR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4224537" cy="2752350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48680"/>
            <a:ext cx="4224537" cy="275235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01" y="3573016"/>
            <a:ext cx="4422974" cy="2664296"/>
          </a:xfrm>
          <a:prstGeom prst="rect">
            <a:avLst/>
          </a:prstGeom>
        </p:spPr>
      </p:pic>
      <p:pic>
        <p:nvPicPr>
          <p:cNvPr id="5" name="8 - Εικόνα" descr="http://www.jewishfolksongs.com/userfiles/four_seasons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99492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239755" y="107340"/>
            <a:ext cx="483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b="1" dirty="0" smtClean="0"/>
              <a:t>COMMON AREA 2  HR TCC DICHOTOMIC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4860032" y="4221088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70C0"/>
                </a:solidFill>
              </a:rPr>
              <a:t>FBI </a:t>
            </a:r>
            <a:r>
              <a:rPr lang="fr-FR" sz="1200" b="1" dirty="0" err="1" smtClean="0">
                <a:solidFill>
                  <a:srgbClr val="0070C0"/>
                </a:solidFill>
              </a:rPr>
              <a:t>higher</a:t>
            </a:r>
            <a:r>
              <a:rPr lang="fr-FR" sz="1200" b="1" dirty="0" smtClean="0">
                <a:solidFill>
                  <a:srgbClr val="0070C0"/>
                </a:solidFill>
              </a:rPr>
              <a:t> for IFS ICON ICON-EU </a:t>
            </a:r>
            <a:r>
              <a:rPr lang="fr-FR" sz="1200" b="1" dirty="0" err="1" smtClean="0">
                <a:solidFill>
                  <a:srgbClr val="0070C0"/>
                </a:solidFill>
              </a:rPr>
              <a:t>mainly</a:t>
            </a:r>
            <a:r>
              <a:rPr lang="fr-FR" sz="1200" b="1" dirty="0" smtClean="0">
                <a:solidFill>
                  <a:srgbClr val="0070C0"/>
                </a:solidFill>
              </a:rPr>
              <a:t> for 0-25. ETS, CSI </a:t>
            </a:r>
            <a:r>
              <a:rPr lang="fr-FR" sz="1200" b="1" dirty="0" err="1" smtClean="0">
                <a:solidFill>
                  <a:srgbClr val="0070C0"/>
                </a:solidFill>
              </a:rPr>
              <a:t>lower</a:t>
            </a:r>
            <a:r>
              <a:rPr lang="fr-FR" sz="1200" b="1" dirty="0" smtClean="0">
                <a:solidFill>
                  <a:srgbClr val="0070C0"/>
                </a:solidFill>
              </a:rPr>
              <a:t> for 25-75</a:t>
            </a:r>
            <a:endParaRPr lang="el-G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7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951" y="444674"/>
            <a:ext cx="4224537" cy="275235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900187" y="107340"/>
            <a:ext cx="35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 smtClean="0"/>
              <a:t>COMMON AREA 2 HR  MSLP  </a:t>
            </a:r>
            <a:endParaRPr lang="el-GR" b="1" dirty="0"/>
          </a:p>
        </p:txBody>
      </p:sp>
      <p:grpSp>
        <p:nvGrpSpPr>
          <p:cNvPr id="2" name="Groupe 3"/>
          <p:cNvGrpSpPr/>
          <p:nvPr/>
        </p:nvGrpSpPr>
        <p:grpSpPr>
          <a:xfrm>
            <a:off x="185504" y="404664"/>
            <a:ext cx="8778984" cy="5742123"/>
            <a:chOff x="185504" y="404664"/>
            <a:chExt cx="8778984" cy="5742123"/>
          </a:xfrm>
        </p:grpSpPr>
        <p:pic>
          <p:nvPicPr>
            <p:cNvPr id="13" name="Image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447" y="3303405"/>
              <a:ext cx="4224537" cy="2752350"/>
            </a:xfrm>
            <a:prstGeom prst="rect">
              <a:avLst/>
            </a:prstGeom>
          </p:spPr>
        </p:pic>
        <p:grpSp>
          <p:nvGrpSpPr>
            <p:cNvPr id="3" name="Groupe 2"/>
            <p:cNvGrpSpPr/>
            <p:nvPr/>
          </p:nvGrpSpPr>
          <p:grpSpPr>
            <a:xfrm>
              <a:off x="185504" y="404664"/>
              <a:ext cx="8778984" cy="2752350"/>
              <a:chOff x="185504" y="404664"/>
              <a:chExt cx="8778984" cy="2752350"/>
            </a:xfrm>
          </p:grpSpPr>
          <p:grpSp>
            <p:nvGrpSpPr>
              <p:cNvPr id="4" name="Groupe 1"/>
              <p:cNvGrpSpPr/>
              <p:nvPr/>
            </p:nvGrpSpPr>
            <p:grpSpPr>
              <a:xfrm>
                <a:off x="185504" y="404664"/>
                <a:ext cx="4224537" cy="2752350"/>
                <a:chOff x="185504" y="404664"/>
                <a:chExt cx="4224537" cy="2752350"/>
              </a:xfrm>
            </p:grpSpPr>
            <p:pic>
              <p:nvPicPr>
                <p:cNvPr id="14" name="Image 13"/>
                <p:cNvPicPr/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5504" y="404664"/>
                  <a:ext cx="4224537" cy="2752350"/>
                </a:xfrm>
                <a:prstGeom prst="rect">
                  <a:avLst/>
                </a:prstGeom>
              </p:spPr>
            </p:pic>
            <p:pic>
              <p:nvPicPr>
                <p:cNvPr id="7" name="10 - Εικόνα" descr="http://www.jewishfolksongs.com/userfiles/four_seasons.jpg"/>
                <p:cNvPicPr/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 r="-2"/>
                <a:stretch>
                  <a:fillRect/>
                </a:stretch>
              </p:blipFill>
              <p:spPr bwMode="auto">
                <a:xfrm>
                  <a:off x="3983122" y="404664"/>
                  <a:ext cx="426919" cy="3554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" name="7 - Εικόνα" descr="http://www.jewishfolksongs.com/userfiles/four_seasons.jpg"/>
              <p:cNvPicPr/>
              <p:nvPr/>
            </p:nvPicPr>
            <p:blipFill>
              <a:blip r:embed="rId6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3790" y="404664"/>
                <a:ext cx="400698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8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786747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4"/>
          <p:cNvGrpSpPr/>
          <p:nvPr/>
        </p:nvGrpSpPr>
        <p:grpSpPr>
          <a:xfrm>
            <a:off x="4763987" y="3340946"/>
            <a:ext cx="4224537" cy="2773854"/>
            <a:chOff x="4763987" y="3340946"/>
            <a:chExt cx="4224537" cy="2773854"/>
          </a:xfrm>
        </p:grpSpPr>
        <p:pic>
          <p:nvPicPr>
            <p:cNvPr id="15" name="Image 1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3987" y="3340946"/>
              <a:ext cx="4224537" cy="2752350"/>
            </a:xfrm>
            <a:prstGeom prst="rect">
              <a:avLst/>
            </a:prstGeom>
          </p:spPr>
        </p:pic>
        <p:pic>
          <p:nvPicPr>
            <p:cNvPr id="10" name="9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8115" y="5705552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10 - TextBox"/>
          <p:cNvSpPr txBox="1"/>
          <p:nvPr/>
        </p:nvSpPr>
        <p:spPr>
          <a:xfrm>
            <a:off x="2483768" y="3068960"/>
            <a:ext cx="4392488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Tendency of ME </a:t>
            </a:r>
            <a:r>
              <a:rPr lang="en-US" sz="1200" b="1" dirty="0">
                <a:solidFill>
                  <a:srgbClr val="0070C0"/>
                </a:solidFill>
              </a:rPr>
              <a:t>&gt;</a:t>
            </a:r>
            <a:r>
              <a:rPr lang="en-US" sz="1200" b="1" dirty="0" smtClean="0">
                <a:solidFill>
                  <a:srgbClr val="0070C0"/>
                </a:solidFill>
              </a:rPr>
              <a:t> 0  and diurnal cycle for JJA</a:t>
            </a:r>
            <a:endParaRPr lang="el-GR" sz="1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128941" y="107340"/>
            <a:ext cx="305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b="1" dirty="0" smtClean="0"/>
              <a:t>COMMON AREA 3  MSLP</a:t>
            </a:r>
            <a:endParaRPr lang="el-GR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23528" y="476672"/>
            <a:ext cx="4224537" cy="2752350"/>
            <a:chOff x="323528" y="476672"/>
            <a:chExt cx="4224537" cy="2752350"/>
          </a:xfrm>
        </p:grpSpPr>
        <p:pic>
          <p:nvPicPr>
            <p:cNvPr id="2" name="Image 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476672"/>
              <a:ext cx="4224537" cy="2752350"/>
            </a:xfrm>
            <a:prstGeom prst="rect">
              <a:avLst/>
            </a:prstGeom>
          </p:spPr>
        </p:pic>
        <p:pic>
          <p:nvPicPr>
            <p:cNvPr id="7" name="10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4121146" y="497260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2"/>
          <p:cNvGrpSpPr/>
          <p:nvPr/>
        </p:nvGrpSpPr>
        <p:grpSpPr>
          <a:xfrm>
            <a:off x="288874" y="3645024"/>
            <a:ext cx="4224537" cy="2757995"/>
            <a:chOff x="288874" y="3645024"/>
            <a:chExt cx="4224537" cy="2757995"/>
          </a:xfrm>
        </p:grpSpPr>
        <p:pic>
          <p:nvPicPr>
            <p:cNvPr id="4" name="Image 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874" y="3645024"/>
              <a:ext cx="4224537" cy="2752350"/>
            </a:xfrm>
            <a:prstGeom prst="rect">
              <a:avLst/>
            </a:prstGeom>
          </p:spPr>
        </p:pic>
        <p:pic>
          <p:nvPicPr>
            <p:cNvPr id="8" name="7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363" y="6042979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1"/>
          <p:cNvGrpSpPr/>
          <p:nvPr/>
        </p:nvGrpSpPr>
        <p:grpSpPr>
          <a:xfrm>
            <a:off x="4752528" y="497260"/>
            <a:ext cx="4224537" cy="2752350"/>
            <a:chOff x="4752528" y="497260"/>
            <a:chExt cx="4224537" cy="2752350"/>
          </a:xfrm>
        </p:grpSpPr>
        <p:pic>
          <p:nvPicPr>
            <p:cNvPr id="3" name="Image 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2528" y="497260"/>
              <a:ext cx="4224537" cy="2752350"/>
            </a:xfrm>
            <a:prstGeom prst="rect">
              <a:avLst/>
            </a:prstGeom>
          </p:spPr>
        </p:pic>
        <p:pic>
          <p:nvPicPr>
            <p:cNvPr id="9" name="6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9252" y="532334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13"/>
          <p:cNvGrpSpPr/>
          <p:nvPr/>
        </p:nvGrpSpPr>
        <p:grpSpPr>
          <a:xfrm>
            <a:off x="4735413" y="3656073"/>
            <a:ext cx="4224537" cy="2752350"/>
            <a:chOff x="4735413" y="3656073"/>
            <a:chExt cx="4224537" cy="2752350"/>
          </a:xfrm>
        </p:grpSpPr>
        <p:pic>
          <p:nvPicPr>
            <p:cNvPr id="5" name="Image 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5413" y="3656073"/>
              <a:ext cx="4224537" cy="2752350"/>
            </a:xfrm>
            <a:prstGeom prst="rect">
              <a:avLst/>
            </a:prstGeom>
          </p:spPr>
        </p:pic>
        <p:pic>
          <p:nvPicPr>
            <p:cNvPr id="10" name="9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194" y="5984246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10 - TextBox"/>
          <p:cNvSpPr txBox="1"/>
          <p:nvPr/>
        </p:nvSpPr>
        <p:spPr>
          <a:xfrm>
            <a:off x="2411760" y="3284984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070C0"/>
                </a:solidFill>
              </a:rPr>
              <a:t>Mostly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</a:rPr>
              <a:t>underestimation</a:t>
            </a:r>
            <a:r>
              <a:rPr lang="fr-FR" sz="1200" b="1" dirty="0" smtClean="0">
                <a:solidFill>
                  <a:srgbClr val="0070C0"/>
                </a:solidFill>
              </a:rPr>
              <a:t> and </a:t>
            </a:r>
            <a:r>
              <a:rPr lang="fr-FR" sz="1200" b="1" dirty="0" err="1" smtClean="0">
                <a:solidFill>
                  <a:srgbClr val="0070C0"/>
                </a:solidFill>
              </a:rPr>
              <a:t>less</a:t>
            </a:r>
            <a:r>
              <a:rPr lang="fr-FR" sz="1200" b="1" dirty="0" smtClean="0">
                <a:solidFill>
                  <a:srgbClr val="0070C0"/>
                </a:solidFill>
              </a:rPr>
              <a:t> RMSE  </a:t>
            </a:r>
            <a:r>
              <a:rPr lang="fr-FR" sz="1200" b="1" dirty="0" err="1" smtClean="0">
                <a:solidFill>
                  <a:srgbClr val="0070C0"/>
                </a:solidFill>
              </a:rPr>
              <a:t>increase</a:t>
            </a:r>
            <a:r>
              <a:rPr lang="fr-FR" sz="1200" b="1" dirty="0" smtClean="0">
                <a:solidFill>
                  <a:srgbClr val="0070C0"/>
                </a:solidFill>
              </a:rPr>
              <a:t> </a:t>
            </a:r>
            <a:r>
              <a:rPr lang="fr-FR" sz="1200" b="1" dirty="0" err="1" smtClean="0">
                <a:solidFill>
                  <a:srgbClr val="0070C0"/>
                </a:solidFill>
              </a:rPr>
              <a:t>with</a:t>
            </a:r>
            <a:r>
              <a:rPr lang="fr-FR" sz="1200" b="1" dirty="0" smtClean="0">
                <a:solidFill>
                  <a:srgbClr val="0070C0"/>
                </a:solidFill>
              </a:rPr>
              <a:t> time </a:t>
            </a:r>
            <a:endParaRPr lang="el-G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3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Weather elements for </a:t>
            </a:r>
            <a:r>
              <a:rPr lang="en-US" b="1" dirty="0" err="1" smtClean="0">
                <a:solidFill>
                  <a:srgbClr val="C00000"/>
                </a:solidFill>
              </a:rPr>
              <a:t>ComA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79512" y="2204864"/>
            <a:ext cx="91584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JJA</a:t>
            </a:r>
            <a:r>
              <a:rPr lang="en-US" sz="2000" b="1" dirty="0" smtClean="0">
                <a:solidFill>
                  <a:srgbClr val="FF9933"/>
                </a:solidFill>
              </a:rPr>
              <a:t> </a:t>
            </a:r>
            <a:r>
              <a:rPr lang="en-US" sz="2000" b="1" dirty="0" smtClean="0"/>
              <a:t>: </a:t>
            </a:r>
            <a:r>
              <a:rPr lang="en-US" sz="2000" b="1" dirty="0" smtClean="0">
                <a:solidFill>
                  <a:schemeClr val="bg1"/>
                </a:solidFill>
              </a:rPr>
              <a:t>above average warm – extremely in June- </a:t>
            </a:r>
            <a:r>
              <a:rPr lang="en-US" sz="2000" b="1" dirty="0" smtClean="0">
                <a:solidFill>
                  <a:schemeClr val="bg1"/>
                </a:solidFill>
              </a:rPr>
              <a:t>some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days of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precipitation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SON</a:t>
            </a:r>
            <a:r>
              <a:rPr lang="en-US" sz="2000" b="1" dirty="0" smtClean="0"/>
              <a:t>: </a:t>
            </a:r>
            <a:r>
              <a:rPr lang="en-US" sz="2000" b="1" dirty="0" smtClean="0">
                <a:solidFill>
                  <a:schemeClr val="bg1"/>
                </a:solidFill>
              </a:rPr>
              <a:t>Relatively cool  some rain and snow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DJF</a:t>
            </a:r>
            <a:r>
              <a:rPr lang="en-US" sz="2000" b="1" dirty="0" smtClean="0"/>
              <a:t> : </a:t>
            </a:r>
            <a:r>
              <a:rPr lang="en-US" sz="2000" b="1" dirty="0" err="1" smtClean="0">
                <a:solidFill>
                  <a:schemeClr val="bg1"/>
                </a:solidFill>
              </a:rPr>
              <a:t>Genarally</a:t>
            </a:r>
            <a:r>
              <a:rPr lang="en-US" sz="2000" b="1" dirty="0" smtClean="0">
                <a:solidFill>
                  <a:schemeClr val="bg1"/>
                </a:solidFill>
              </a:rPr>
              <a:t> Mild winter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MAM</a:t>
            </a:r>
            <a:r>
              <a:rPr lang="en-US" sz="2000" b="1" dirty="0"/>
              <a:t>: </a:t>
            </a:r>
            <a:r>
              <a:rPr lang="en-US" sz="2000" b="1" dirty="0">
                <a:solidFill>
                  <a:schemeClr val="bg1"/>
                </a:solidFill>
              </a:rPr>
              <a:t>Warm spring (especially April and May) with little precipitation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57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9" y="3844498"/>
            <a:ext cx="4586605" cy="2988310"/>
          </a:xfrm>
          <a:prstGeom prst="rect">
            <a:avLst/>
          </a:prstGeom>
        </p:spPr>
      </p:pic>
      <p:pic>
        <p:nvPicPr>
          <p:cNvPr id="24" name="Image 62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340" y="3789010"/>
            <a:ext cx="4586605" cy="2988310"/>
          </a:xfrm>
          <a:prstGeom prst="rect">
            <a:avLst/>
          </a:prstGeom>
        </p:spPr>
      </p:pic>
      <p:pic>
        <p:nvPicPr>
          <p:cNvPr id="22" name="Image 25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341" y="137850"/>
            <a:ext cx="4586605" cy="2988310"/>
          </a:xfrm>
          <a:prstGeom prst="rect">
            <a:avLst/>
          </a:prstGeom>
        </p:spPr>
      </p:pic>
      <p:pic>
        <p:nvPicPr>
          <p:cNvPr id="14" name="Image 4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260648"/>
            <a:ext cx="4392488" cy="266429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1672950" y="3097957"/>
            <a:ext cx="5760000" cy="72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00 UTC Run and </a:t>
            </a:r>
            <a:r>
              <a:rPr lang="en-US" sz="2400" dirty="0" smtClean="0">
                <a:solidFill>
                  <a:srgbClr val="000000"/>
                </a:solidFill>
              </a:rPr>
              <a:t>12 UTC </a:t>
            </a:r>
            <a:r>
              <a:rPr lang="en-US" sz="2400" dirty="0">
                <a:solidFill>
                  <a:srgbClr val="000000"/>
                </a:solidFill>
              </a:rPr>
              <a:t>Run score difference is </a:t>
            </a:r>
            <a:r>
              <a:rPr lang="en-US" sz="2400" dirty="0">
                <a:solidFill>
                  <a:srgbClr val="00B050"/>
                </a:solidFill>
              </a:rPr>
              <a:t>not </a:t>
            </a:r>
            <a:r>
              <a:rPr lang="en-US" sz="2400" dirty="0" smtClean="0">
                <a:solidFill>
                  <a:srgbClr val="00B050"/>
                </a:solidFill>
              </a:rPr>
              <a:t>significant</a:t>
            </a:r>
            <a:endParaRPr lang="ru-RU" sz="2400" dirty="0" smtClean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861" y="3013501"/>
            <a:ext cx="1245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00 UTC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Run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1420" y="3035403"/>
            <a:ext cx="1245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12 UTC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Run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40" y="4266808"/>
            <a:ext cx="468000" cy="3805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5"/>
            <a:ext cx="468000" cy="3756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37850"/>
            <a:ext cx="468000" cy="3756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760" y="3885416"/>
            <a:ext cx="468000" cy="380543"/>
          </a:xfrm>
          <a:prstGeom prst="rect">
            <a:avLst/>
          </a:prstGeom>
        </p:spPr>
      </p:pic>
      <p:sp>
        <p:nvSpPr>
          <p:cNvPr id="1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>
                <a:solidFill>
                  <a:srgbClr val="000000"/>
                </a:solidFill>
              </a:rPr>
              <a:pPr algn="ctr">
                <a:defRPr/>
              </a:pPr>
              <a:t>7</a:t>
            </a:fld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227687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solidFill>
                  <a:srgbClr val="000000"/>
                </a:solidFill>
              </a:rPr>
              <a:t>T2M</a:t>
            </a:r>
            <a:endParaRPr lang="el-GR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7944" y="6083811"/>
            <a:ext cx="2304256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-25000" dirty="0" smtClean="0">
                <a:solidFill>
                  <a:srgbClr val="000000"/>
                </a:solidFill>
              </a:rPr>
              <a:t>WS</a:t>
            </a:r>
            <a:endParaRPr lang="el-GR" sz="2000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4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4726119" y="3602495"/>
            <a:ext cx="4345700" cy="2861458"/>
            <a:chOff x="4726119" y="3602495"/>
            <a:chExt cx="4345700" cy="2861458"/>
          </a:xfrm>
        </p:grpSpPr>
        <p:pic>
          <p:nvPicPr>
            <p:cNvPr id="20" name="Image 1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6119" y="3602495"/>
              <a:ext cx="4345238" cy="2830988"/>
            </a:xfrm>
            <a:prstGeom prst="rect">
              <a:avLst/>
            </a:prstGeom>
          </p:spPr>
        </p:pic>
        <p:pic>
          <p:nvPicPr>
            <p:cNvPr id="11" name="10 - Εικόνα" descr="http://www.jewishfolksongs.com/userfiles/four_seasons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771" y="6054705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3"/>
          <p:cNvGrpSpPr/>
          <p:nvPr/>
        </p:nvGrpSpPr>
        <p:grpSpPr>
          <a:xfrm>
            <a:off x="4726119" y="445254"/>
            <a:ext cx="4345238" cy="2830988"/>
            <a:chOff x="4726119" y="445254"/>
            <a:chExt cx="4345238" cy="2830988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6119" y="445254"/>
              <a:ext cx="4345238" cy="2830988"/>
            </a:xfrm>
            <a:prstGeom prst="rect">
              <a:avLst/>
            </a:prstGeom>
          </p:spPr>
        </p:pic>
        <p:pic>
          <p:nvPicPr>
            <p:cNvPr id="9" name="8 - Εικόνα" descr="http://www.jewishfolksongs.com/userfiles/four_seasons.jpg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771" y="476672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4"/>
          <p:cNvGrpSpPr/>
          <p:nvPr/>
        </p:nvGrpSpPr>
        <p:grpSpPr>
          <a:xfrm>
            <a:off x="174357" y="416640"/>
            <a:ext cx="4351687" cy="6020291"/>
            <a:chOff x="174357" y="416640"/>
            <a:chExt cx="4351687" cy="6020291"/>
          </a:xfrm>
        </p:grpSpPr>
        <p:pic>
          <p:nvPicPr>
            <p:cNvPr id="19" name="Image 1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357" y="3605943"/>
              <a:ext cx="4345238" cy="2830988"/>
            </a:xfrm>
            <a:prstGeom prst="rect">
              <a:avLst/>
            </a:prstGeom>
          </p:spPr>
        </p:pic>
        <p:grpSp>
          <p:nvGrpSpPr>
            <p:cNvPr id="2" name="Groupe 1"/>
            <p:cNvGrpSpPr/>
            <p:nvPr/>
          </p:nvGrpSpPr>
          <p:grpSpPr>
            <a:xfrm>
              <a:off x="180806" y="416640"/>
              <a:ext cx="4345238" cy="5998105"/>
              <a:chOff x="180806" y="416640"/>
              <a:chExt cx="4345238" cy="5998105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806" y="416640"/>
                <a:ext cx="4345238" cy="2830988"/>
              </a:xfrm>
              <a:prstGeom prst="rect">
                <a:avLst/>
              </a:prstGeom>
            </p:spPr>
          </p:pic>
          <p:pic>
            <p:nvPicPr>
              <p:cNvPr id="10" name="9 - Εικόνα" descr="http://www.jewishfolksongs.com/userfiles/four_seasons.jpg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6849" y="6054705"/>
                <a:ext cx="432048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10 - Εικόνα" descr="http://www.jewishfolksongs.com/userfiles/four_seasons.jpg"/>
              <p:cNvPicPr/>
              <p:nvPr/>
            </p:nvPicPr>
            <p:blipFill>
              <a:blip r:embed="rId10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 r="-2"/>
              <a:stretch>
                <a:fillRect/>
              </a:stretch>
            </p:blipFill>
            <p:spPr bwMode="auto">
              <a:xfrm>
                <a:off x="4069414" y="416640"/>
                <a:ext cx="426919" cy="355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5 - TextBox"/>
          <p:cNvSpPr txBox="1"/>
          <p:nvPr/>
        </p:nvSpPr>
        <p:spPr>
          <a:xfrm>
            <a:off x="3635896" y="10734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491880" y="107340"/>
            <a:ext cx="225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MSLP 00 UTC Run 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2483768" y="3111351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 JJA RMSE diurnal cycle. ME oscillating around zero.  RMSE increasing with time  faster in DJF</a:t>
            </a:r>
            <a:endParaRPr lang="el-GR" sz="1200" b="1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467544" y="2276872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67544" y="5445224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991125" y="2276872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029225" y="5445224"/>
            <a:ext cx="341713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4870592" y="392589"/>
            <a:ext cx="4042677" cy="2730571"/>
            <a:chOff x="4644008" y="426687"/>
            <a:chExt cx="4042677" cy="2730571"/>
          </a:xfrm>
        </p:grpSpPr>
        <p:pic>
          <p:nvPicPr>
            <p:cNvPr id="3" name="Image 2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799426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6" name="8 - Εικόνα" descr="http://www.jewishfolksongs.com/userfiles/four_seasons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987" y="426687"/>
              <a:ext cx="400698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e 9"/>
          <p:cNvGrpSpPr/>
          <p:nvPr/>
        </p:nvGrpSpPr>
        <p:grpSpPr>
          <a:xfrm>
            <a:off x="373953" y="426687"/>
            <a:ext cx="3970669" cy="2730571"/>
            <a:chOff x="379359" y="426687"/>
            <a:chExt cx="3970669" cy="2730571"/>
          </a:xfrm>
        </p:grpSpPr>
        <p:pic>
          <p:nvPicPr>
            <p:cNvPr id="2" name="Image 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59" y="799426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7" name="10 - Εικόνα" descr="http://www.jewishfolksongs.com/userfiles/four_seasons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-2"/>
            <a:stretch>
              <a:fillRect/>
            </a:stretch>
          </p:blipFill>
          <p:spPr bwMode="auto">
            <a:xfrm>
              <a:off x="3884529" y="426687"/>
              <a:ext cx="426919" cy="35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e 12"/>
          <p:cNvGrpSpPr/>
          <p:nvPr/>
        </p:nvGrpSpPr>
        <p:grpSpPr>
          <a:xfrm>
            <a:off x="4911250" y="4138724"/>
            <a:ext cx="4002019" cy="2719276"/>
            <a:chOff x="4716016" y="3649960"/>
            <a:chExt cx="4002019" cy="2719276"/>
          </a:xfrm>
        </p:grpSpPr>
        <p:pic>
          <p:nvPicPr>
            <p:cNvPr id="5" name="Image 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649960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8" name="10 - Εικόνα" descr="http://www.jewishfolksongs.com/userfiles/four_seasons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987" y="5959988"/>
              <a:ext cx="432048" cy="409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489211" y="4149080"/>
            <a:ext cx="3976817" cy="2719276"/>
            <a:chOff x="379359" y="3649960"/>
            <a:chExt cx="3976817" cy="2719276"/>
          </a:xfrm>
        </p:grpSpPr>
        <p:pic>
          <p:nvPicPr>
            <p:cNvPr id="4" name="Image 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59" y="3649960"/>
              <a:ext cx="3970669" cy="2357832"/>
            </a:xfrm>
            <a:prstGeom prst="rect">
              <a:avLst/>
            </a:prstGeom>
            <a:noFill/>
          </p:spPr>
        </p:pic>
        <p:pic>
          <p:nvPicPr>
            <p:cNvPr id="9" name="9 - Εικόνα" descr="http://www.jewishfolksongs.com/userfiles/four_seasons.jpg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128" y="6009196"/>
              <a:ext cx="4320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7 - TextBox"/>
          <p:cNvSpPr txBox="1"/>
          <p:nvPr/>
        </p:nvSpPr>
        <p:spPr>
          <a:xfrm>
            <a:off x="4716016" y="3440033"/>
            <a:ext cx="43924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</a:rPr>
              <a:t> JJA SON  DJF slight increase since last year. MAM decrease 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9552" y="426687"/>
            <a:ext cx="274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MSLP RMSE </a:t>
            </a:r>
            <a:r>
              <a:rPr lang="fr-FR" b="1" dirty="0" err="1" smtClean="0"/>
              <a:t>Tendency</a:t>
            </a:r>
            <a:r>
              <a:rPr lang="fr-FR" b="1" dirty="0" smtClean="0"/>
              <a:t> </a:t>
            </a:r>
            <a:endParaRPr lang="fr-FR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373953" y="3123160"/>
                <a:ext cx="3510576" cy="1169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𝑅𝑀𝑆𝐸</m:t>
                      </m:r>
                      <m:r>
                        <a:rPr lang="fr-FR" b="0" i="1" baseline="-25000" smtClean="0">
                          <a:latin typeface="Cambria Math"/>
                        </a:rPr>
                        <m:t>𝑠𝑒𝑎𝑠𝑜𝑛𝑎𝑙</m:t>
                      </m:r>
                      <m:r>
                        <a:rPr lang="fr-FR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𝑅𝑀𝑆𝐸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fr-FR" b="0" i="1" baseline="-25000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fr-FR" b="0" i="1" baseline="30000" smtClean="0">
                                  <a:latin typeface="Cambria Math"/>
                                </a:rPr>
                                <m:t>2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3" y="3123160"/>
                <a:ext cx="3510576" cy="1169936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Βέλος προς τα επάνω 13"/>
          <p:cNvSpPr/>
          <p:nvPr/>
        </p:nvSpPr>
        <p:spPr>
          <a:xfrm>
            <a:off x="1831337" y="969812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Βέλος προς τα επάνω 17"/>
          <p:cNvSpPr/>
          <p:nvPr/>
        </p:nvSpPr>
        <p:spPr>
          <a:xfrm>
            <a:off x="6654268" y="969812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Βέλος προς τα επάνω 18"/>
          <p:cNvSpPr/>
          <p:nvPr/>
        </p:nvSpPr>
        <p:spPr>
          <a:xfrm>
            <a:off x="1877995" y="4320895"/>
            <a:ext cx="484632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 προς τα κάτω 19"/>
          <p:cNvSpPr/>
          <p:nvPr/>
        </p:nvSpPr>
        <p:spPr>
          <a:xfrm>
            <a:off x="6669944" y="4394808"/>
            <a:ext cx="484632" cy="69037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251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Ζωντάνια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8389</TotalTime>
  <Words>1716</Words>
  <Application>Microsoft Office PowerPoint</Application>
  <PresentationFormat>Προβολή στην οθόνη (4:3)</PresentationFormat>
  <Paragraphs>324</Paragraphs>
  <Slides>54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54</vt:i4>
      </vt:variant>
    </vt:vector>
  </HeadingPairs>
  <TitlesOfParts>
    <vt:vector size="56" baseType="lpstr">
      <vt:lpstr>1_Ζωντάνια</vt:lpstr>
      <vt:lpstr>Оформление по умолчанию</vt:lpstr>
      <vt:lpstr>Διαφάνεια 1</vt:lpstr>
      <vt:lpstr>Διαφάνεια 2</vt:lpstr>
      <vt:lpstr>Διαφάνεια 3</vt:lpstr>
      <vt:lpstr>Διαφάνεια 4</vt:lpstr>
      <vt:lpstr>Διαφάνεια 5</vt:lpstr>
      <vt:lpstr>Weather elements for ComA 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Thank you for your attention ! Ideas? Questions ?</vt:lpstr>
      <vt:lpstr>Διαφάνεια 48</vt:lpstr>
      <vt:lpstr>Διαφάνεια 49</vt:lpstr>
      <vt:lpstr>Precipitation 6h and 24h-Performance Diagram</vt:lpstr>
      <vt:lpstr>Διαφάνεια 51</vt:lpstr>
      <vt:lpstr>Διαφάνεια 52</vt:lpstr>
      <vt:lpstr>Διαφάνεια 53</vt:lpstr>
      <vt:lpstr>Διαφάνεια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CUMULATION PERIOD: 24 h</dc:title>
  <dc:creator>Maria Stefania Tesini</dc:creator>
  <cp:lastModifiedBy>Dimitra Boucouvala</cp:lastModifiedBy>
  <cp:revision>570</cp:revision>
  <dcterms:created xsi:type="dcterms:W3CDTF">2012-07-24T15:16:15Z</dcterms:created>
  <dcterms:modified xsi:type="dcterms:W3CDTF">2018-09-03T06:18:49Z</dcterms:modified>
</cp:coreProperties>
</file>