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5" r:id="rId3"/>
    <p:sldId id="266" r:id="rId4"/>
    <p:sldId id="275" r:id="rId5"/>
    <p:sldId id="288" r:id="rId6"/>
    <p:sldId id="282" r:id="rId7"/>
    <p:sldId id="286" r:id="rId8"/>
    <p:sldId id="279" r:id="rId9"/>
    <p:sldId id="274" r:id="rId10"/>
    <p:sldId id="277" r:id="rId11"/>
    <p:sldId id="278" r:id="rId12"/>
    <p:sldId id="285" r:id="rId13"/>
    <p:sldId id="284" r:id="rId14"/>
    <p:sldId id="283" r:id="rId15"/>
    <p:sldId id="287" r:id="rId16"/>
    <p:sldId id="290" r:id="rId17"/>
    <p:sldId id="303" r:id="rId18"/>
    <p:sldId id="291" r:id="rId19"/>
    <p:sldId id="292" r:id="rId20"/>
    <p:sldId id="304" r:id="rId21"/>
    <p:sldId id="305" r:id="rId22"/>
    <p:sldId id="301" r:id="rId23"/>
    <p:sldId id="280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 varScale="1">
        <p:scale>
          <a:sx n="70" d="100"/>
          <a:sy n="70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isfogvis\synopy\ovrallfs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sz="2000" dirty="0" err="1"/>
              <a:t>Contingency</a:t>
            </a:r>
            <a:r>
              <a:rPr lang="pl-PL" sz="2000" dirty="0"/>
              <a:t> </a:t>
            </a:r>
            <a:r>
              <a:rPr lang="pl-PL" sz="2000" dirty="0" err="1"/>
              <a:t>table</a:t>
            </a:r>
            <a:r>
              <a:rPr lang="pl-PL" sz="2000" baseline="0" dirty="0"/>
              <a:t> </a:t>
            </a:r>
            <a:r>
              <a:rPr lang="pl-PL" sz="2000" baseline="0" dirty="0" err="1"/>
              <a:t>analysis</a:t>
            </a:r>
            <a:r>
              <a:rPr lang="pl-PL" sz="2000" baseline="0" dirty="0"/>
              <a:t> </a:t>
            </a:r>
            <a:r>
              <a:rPr lang="pl-PL" sz="2000" baseline="0" dirty="0" err="1"/>
              <a:t>vs</a:t>
            </a:r>
            <a:r>
              <a:rPr lang="pl-PL" sz="2000" baseline="0" dirty="0"/>
              <a:t>. FSI </a:t>
            </a:r>
            <a:r>
              <a:rPr lang="pl-PL" sz="2000" baseline="0" dirty="0" err="1"/>
              <a:t>threshold</a:t>
            </a:r>
            <a:endParaRPr lang="pl-PL" sz="2000" dirty="0"/>
          </a:p>
        </c:rich>
      </c:tx>
    </c:title>
    <c:plotArea>
      <c:layout/>
      <c:scatterChart>
        <c:scatterStyle val="lineMarker"/>
        <c:ser>
          <c:idx val="0"/>
          <c:order val="0"/>
          <c:tx>
            <c:v>POD</c:v>
          </c:tx>
          <c:marker>
            <c:symbol val="none"/>
          </c:marker>
          <c:xVal>
            <c:numRef>
              <c:f>'FOR099'!$A$1:$A$71</c:f>
              <c:numCache>
                <c:formatCode>General</c:formatCode>
                <c:ptCount val="7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  <c:pt idx="56">
                  <c:v>61</c:v>
                </c:pt>
                <c:pt idx="57">
                  <c:v>62</c:v>
                </c:pt>
                <c:pt idx="58">
                  <c:v>63</c:v>
                </c:pt>
                <c:pt idx="59">
                  <c:v>64</c:v>
                </c:pt>
                <c:pt idx="60">
                  <c:v>65</c:v>
                </c:pt>
                <c:pt idx="61">
                  <c:v>66</c:v>
                </c:pt>
                <c:pt idx="62">
                  <c:v>67</c:v>
                </c:pt>
                <c:pt idx="63">
                  <c:v>68</c:v>
                </c:pt>
                <c:pt idx="64">
                  <c:v>69</c:v>
                </c:pt>
                <c:pt idx="65">
                  <c:v>70</c:v>
                </c:pt>
                <c:pt idx="66">
                  <c:v>71</c:v>
                </c:pt>
                <c:pt idx="67">
                  <c:v>72</c:v>
                </c:pt>
                <c:pt idx="68">
                  <c:v>73</c:v>
                </c:pt>
                <c:pt idx="69">
                  <c:v>74</c:v>
                </c:pt>
                <c:pt idx="70">
                  <c:v>75</c:v>
                </c:pt>
              </c:numCache>
            </c:numRef>
          </c:xVal>
          <c:yVal>
            <c:numRef>
              <c:f>'FOR099'!$B$1:$B$71</c:f>
              <c:numCache>
                <c:formatCode>General</c:formatCode>
                <c:ptCount val="71"/>
                <c:pt idx="0">
                  <c:v>9.2888000000000026E-2</c:v>
                </c:pt>
                <c:pt idx="1">
                  <c:v>0.11048160000000012</c:v>
                </c:pt>
                <c:pt idx="2">
                  <c:v>0.12718059999999987</c:v>
                </c:pt>
                <c:pt idx="3">
                  <c:v>0.14417769999999988</c:v>
                </c:pt>
                <c:pt idx="4">
                  <c:v>0.16087670000000001</c:v>
                </c:pt>
                <c:pt idx="5">
                  <c:v>0.18234680000000078</c:v>
                </c:pt>
                <c:pt idx="6">
                  <c:v>0.20471150000000021</c:v>
                </c:pt>
                <c:pt idx="7">
                  <c:v>0.23304010000000044</c:v>
                </c:pt>
                <c:pt idx="8">
                  <c:v>0.25734310000000005</c:v>
                </c:pt>
                <c:pt idx="9">
                  <c:v>0.28626810000000008</c:v>
                </c:pt>
                <c:pt idx="10">
                  <c:v>0.31057100000000032</c:v>
                </c:pt>
                <c:pt idx="11">
                  <c:v>0.33636500000000197</c:v>
                </c:pt>
                <c:pt idx="12">
                  <c:v>0.36364990000000008</c:v>
                </c:pt>
                <c:pt idx="13">
                  <c:v>0.39197850000000323</c:v>
                </c:pt>
                <c:pt idx="14">
                  <c:v>0.41657970000000138</c:v>
                </c:pt>
                <c:pt idx="15">
                  <c:v>0.44103180000000008</c:v>
                </c:pt>
                <c:pt idx="16">
                  <c:v>0.46846580000000032</c:v>
                </c:pt>
                <c:pt idx="17">
                  <c:v>0.48859400000000008</c:v>
                </c:pt>
                <c:pt idx="18">
                  <c:v>0.50842399999999688</c:v>
                </c:pt>
                <c:pt idx="19">
                  <c:v>0.52899960000000323</c:v>
                </c:pt>
                <c:pt idx="20">
                  <c:v>0.54674219999999996</c:v>
                </c:pt>
                <c:pt idx="21">
                  <c:v>0.56642309999999996</c:v>
                </c:pt>
                <c:pt idx="22">
                  <c:v>0.58729679999999951</c:v>
                </c:pt>
                <c:pt idx="23">
                  <c:v>0.60682870000000289</c:v>
                </c:pt>
                <c:pt idx="24">
                  <c:v>0.6268078000000038</c:v>
                </c:pt>
                <c:pt idx="25">
                  <c:v>0.64559420000000323</c:v>
                </c:pt>
                <c:pt idx="26">
                  <c:v>0.66303860000000381</c:v>
                </c:pt>
                <c:pt idx="27">
                  <c:v>0.68063220000000324</c:v>
                </c:pt>
                <c:pt idx="28">
                  <c:v>0.69792750000000381</c:v>
                </c:pt>
                <c:pt idx="29">
                  <c:v>0.71298640000000002</c:v>
                </c:pt>
                <c:pt idx="30">
                  <c:v>0.72804530000000323</c:v>
                </c:pt>
                <c:pt idx="31">
                  <c:v>0.74101689999999998</c:v>
                </c:pt>
                <c:pt idx="32">
                  <c:v>0.75369020000000508</c:v>
                </c:pt>
                <c:pt idx="33">
                  <c:v>0.76546890000000001</c:v>
                </c:pt>
                <c:pt idx="34">
                  <c:v>0.77888769999999996</c:v>
                </c:pt>
                <c:pt idx="35">
                  <c:v>0.79066649999999949</c:v>
                </c:pt>
                <c:pt idx="36">
                  <c:v>0.80065600000000003</c:v>
                </c:pt>
                <c:pt idx="37">
                  <c:v>0.8100492000000038</c:v>
                </c:pt>
                <c:pt idx="38">
                  <c:v>0.81884600000000063</c:v>
                </c:pt>
                <c:pt idx="39">
                  <c:v>0.82734450000000004</c:v>
                </c:pt>
                <c:pt idx="40">
                  <c:v>0.83360670000000003</c:v>
                </c:pt>
                <c:pt idx="41">
                  <c:v>0.8415089</c:v>
                </c:pt>
                <c:pt idx="42">
                  <c:v>0.84896380000000005</c:v>
                </c:pt>
                <c:pt idx="43">
                  <c:v>0.85626959999999996</c:v>
                </c:pt>
                <c:pt idx="44">
                  <c:v>0.8623826</c:v>
                </c:pt>
                <c:pt idx="45">
                  <c:v>0.86864470000000382</c:v>
                </c:pt>
                <c:pt idx="46">
                  <c:v>0.87609960000000509</c:v>
                </c:pt>
                <c:pt idx="47">
                  <c:v>0.88191439999999999</c:v>
                </c:pt>
                <c:pt idx="48">
                  <c:v>0.88743099999999997</c:v>
                </c:pt>
                <c:pt idx="49">
                  <c:v>0.89324590000000381</c:v>
                </c:pt>
                <c:pt idx="50">
                  <c:v>0.89876250000000002</c:v>
                </c:pt>
                <c:pt idx="51">
                  <c:v>0.90383179999999996</c:v>
                </c:pt>
                <c:pt idx="52">
                  <c:v>0.90800649999999949</c:v>
                </c:pt>
                <c:pt idx="53">
                  <c:v>0.91307590000000005</c:v>
                </c:pt>
                <c:pt idx="54">
                  <c:v>0.91784699999999997</c:v>
                </c:pt>
                <c:pt idx="55">
                  <c:v>0.92157449999999996</c:v>
                </c:pt>
                <c:pt idx="56">
                  <c:v>0.92485459999999997</c:v>
                </c:pt>
                <c:pt idx="57">
                  <c:v>0.92888029999999999</c:v>
                </c:pt>
                <c:pt idx="58">
                  <c:v>0.93171320000000002</c:v>
                </c:pt>
                <c:pt idx="59">
                  <c:v>0.93424779999999996</c:v>
                </c:pt>
                <c:pt idx="60">
                  <c:v>0.93678249999999996</c:v>
                </c:pt>
                <c:pt idx="61">
                  <c:v>0.93961530000000004</c:v>
                </c:pt>
                <c:pt idx="62">
                  <c:v>0.94200090000000003</c:v>
                </c:pt>
                <c:pt idx="63">
                  <c:v>0.94468470000000004</c:v>
                </c:pt>
                <c:pt idx="64">
                  <c:v>0.9473684</c:v>
                </c:pt>
                <c:pt idx="65">
                  <c:v>0.9493066999999995</c:v>
                </c:pt>
                <c:pt idx="66">
                  <c:v>0.95079770000000063</c:v>
                </c:pt>
                <c:pt idx="67">
                  <c:v>0.95348140000000003</c:v>
                </c:pt>
                <c:pt idx="68">
                  <c:v>0.9546742000000038</c:v>
                </c:pt>
                <c:pt idx="69">
                  <c:v>0.95631429999999951</c:v>
                </c:pt>
                <c:pt idx="70">
                  <c:v>0.95884899999999995</c:v>
                </c:pt>
              </c:numCache>
            </c:numRef>
          </c:yVal>
        </c:ser>
        <c:ser>
          <c:idx val="1"/>
          <c:order val="1"/>
          <c:tx>
            <c:v>FC</c:v>
          </c:tx>
          <c:marker>
            <c:symbol val="none"/>
          </c:marker>
          <c:xVal>
            <c:numRef>
              <c:f>'FOR099'!$A$1:$A$71</c:f>
              <c:numCache>
                <c:formatCode>General</c:formatCode>
                <c:ptCount val="7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  <c:pt idx="56">
                  <c:v>61</c:v>
                </c:pt>
                <c:pt idx="57">
                  <c:v>62</c:v>
                </c:pt>
                <c:pt idx="58">
                  <c:v>63</c:v>
                </c:pt>
                <c:pt idx="59">
                  <c:v>64</c:v>
                </c:pt>
                <c:pt idx="60">
                  <c:v>65</c:v>
                </c:pt>
                <c:pt idx="61">
                  <c:v>66</c:v>
                </c:pt>
                <c:pt idx="62">
                  <c:v>67</c:v>
                </c:pt>
                <c:pt idx="63">
                  <c:v>68</c:v>
                </c:pt>
                <c:pt idx="64">
                  <c:v>69</c:v>
                </c:pt>
                <c:pt idx="65">
                  <c:v>70</c:v>
                </c:pt>
                <c:pt idx="66">
                  <c:v>71</c:v>
                </c:pt>
                <c:pt idx="67">
                  <c:v>72</c:v>
                </c:pt>
                <c:pt idx="68">
                  <c:v>73</c:v>
                </c:pt>
                <c:pt idx="69">
                  <c:v>74</c:v>
                </c:pt>
                <c:pt idx="70">
                  <c:v>75</c:v>
                </c:pt>
              </c:numCache>
            </c:numRef>
          </c:xVal>
          <c:yVal>
            <c:numRef>
              <c:f>'FOR099'!$C$1:$C$71</c:f>
              <c:numCache>
                <c:formatCode>General</c:formatCode>
                <c:ptCount val="71"/>
                <c:pt idx="0">
                  <c:v>0.94592799999999999</c:v>
                </c:pt>
                <c:pt idx="1">
                  <c:v>0.94437269999999951</c:v>
                </c:pt>
                <c:pt idx="2">
                  <c:v>0.94258149999999996</c:v>
                </c:pt>
                <c:pt idx="3">
                  <c:v>0.94058819999999677</c:v>
                </c:pt>
                <c:pt idx="4">
                  <c:v>0.93834220000000002</c:v>
                </c:pt>
                <c:pt idx="5">
                  <c:v>0.93595030000000001</c:v>
                </c:pt>
                <c:pt idx="6">
                  <c:v>0.9332101999999971</c:v>
                </c:pt>
                <c:pt idx="7">
                  <c:v>0.93063289999999999</c:v>
                </c:pt>
                <c:pt idx="8">
                  <c:v>0.92720780000000003</c:v>
                </c:pt>
                <c:pt idx="9">
                  <c:v>0.92342900000000061</c:v>
                </c:pt>
                <c:pt idx="10">
                  <c:v>0.91886959999999951</c:v>
                </c:pt>
                <c:pt idx="11">
                  <c:v>0.9142709</c:v>
                </c:pt>
                <c:pt idx="12">
                  <c:v>0.90866720000000001</c:v>
                </c:pt>
                <c:pt idx="13">
                  <c:v>0.90263119999999997</c:v>
                </c:pt>
                <c:pt idx="14">
                  <c:v>0.89623010000000003</c:v>
                </c:pt>
                <c:pt idx="15">
                  <c:v>0.88927880000000381</c:v>
                </c:pt>
                <c:pt idx="16">
                  <c:v>0.88215910000000064</c:v>
                </c:pt>
                <c:pt idx="17">
                  <c:v>0.87401740000000061</c:v>
                </c:pt>
                <c:pt idx="18">
                  <c:v>0.86591499999999999</c:v>
                </c:pt>
                <c:pt idx="19">
                  <c:v>0.857487</c:v>
                </c:pt>
                <c:pt idx="20">
                  <c:v>0.84860410000000064</c:v>
                </c:pt>
                <c:pt idx="21">
                  <c:v>0.83922149999999995</c:v>
                </c:pt>
                <c:pt idx="22">
                  <c:v>0.82951329999999956</c:v>
                </c:pt>
                <c:pt idx="23">
                  <c:v>0.81931659999999618</c:v>
                </c:pt>
                <c:pt idx="24">
                  <c:v>0.80898510000000001</c:v>
                </c:pt>
                <c:pt idx="25">
                  <c:v>0.7981144999999995</c:v>
                </c:pt>
                <c:pt idx="26">
                  <c:v>0.78704180000000323</c:v>
                </c:pt>
                <c:pt idx="27">
                  <c:v>0.7760534</c:v>
                </c:pt>
                <c:pt idx="28">
                  <c:v>0.76517159999999995</c:v>
                </c:pt>
                <c:pt idx="29">
                  <c:v>0.75411019999999951</c:v>
                </c:pt>
                <c:pt idx="30">
                  <c:v>0.74285219999999996</c:v>
                </c:pt>
                <c:pt idx="31">
                  <c:v>0.73190299999999997</c:v>
                </c:pt>
                <c:pt idx="32">
                  <c:v>0.72052709999999998</c:v>
                </c:pt>
                <c:pt idx="33">
                  <c:v>0.70888169999999995</c:v>
                </c:pt>
                <c:pt idx="34">
                  <c:v>0.69697240000000382</c:v>
                </c:pt>
                <c:pt idx="35">
                  <c:v>0.68516980000000383</c:v>
                </c:pt>
                <c:pt idx="36">
                  <c:v>0.67373220000000322</c:v>
                </c:pt>
                <c:pt idx="37">
                  <c:v>0.6621990000000052</c:v>
                </c:pt>
                <c:pt idx="38">
                  <c:v>0.65108140000000381</c:v>
                </c:pt>
                <c:pt idx="39">
                  <c:v>0.63991890000000062</c:v>
                </c:pt>
                <c:pt idx="40">
                  <c:v>0.6289754000000044</c:v>
                </c:pt>
                <c:pt idx="41">
                  <c:v>0.61840240000000002</c:v>
                </c:pt>
                <c:pt idx="42">
                  <c:v>0.60739150000000064</c:v>
                </c:pt>
                <c:pt idx="43">
                  <c:v>0.59676240000000003</c:v>
                </c:pt>
                <c:pt idx="44">
                  <c:v>0.58658249999999956</c:v>
                </c:pt>
                <c:pt idx="45">
                  <c:v>0.57683499999999999</c:v>
                </c:pt>
                <c:pt idx="46">
                  <c:v>0.56749729999999998</c:v>
                </c:pt>
                <c:pt idx="47">
                  <c:v>0.55772730000000004</c:v>
                </c:pt>
                <c:pt idx="48">
                  <c:v>0.54789550000000065</c:v>
                </c:pt>
                <c:pt idx="49">
                  <c:v>0.53839499999999996</c:v>
                </c:pt>
                <c:pt idx="50">
                  <c:v>0.52870919999999999</c:v>
                </c:pt>
                <c:pt idx="51">
                  <c:v>0.51954560000000005</c:v>
                </c:pt>
                <c:pt idx="52">
                  <c:v>0.5100844999999995</c:v>
                </c:pt>
                <c:pt idx="53">
                  <c:v>0.5013476</c:v>
                </c:pt>
                <c:pt idx="54">
                  <c:v>0.49267810000000162</c:v>
                </c:pt>
                <c:pt idx="55">
                  <c:v>0.48398050000000215</c:v>
                </c:pt>
                <c:pt idx="56">
                  <c:v>0.47532790000000197</c:v>
                </c:pt>
                <c:pt idx="57">
                  <c:v>0.46738280000000265</c:v>
                </c:pt>
                <c:pt idx="58">
                  <c:v>0.45946010000000032</c:v>
                </c:pt>
                <c:pt idx="59">
                  <c:v>0.45179000000000002</c:v>
                </c:pt>
                <c:pt idx="60">
                  <c:v>0.44401900000000138</c:v>
                </c:pt>
                <c:pt idx="61">
                  <c:v>0.43625910000000001</c:v>
                </c:pt>
                <c:pt idx="62">
                  <c:v>0.42895400000000145</c:v>
                </c:pt>
                <c:pt idx="63">
                  <c:v>0.42204200000000008</c:v>
                </c:pt>
                <c:pt idx="64">
                  <c:v>0.41514130000000005</c:v>
                </c:pt>
                <c:pt idx="65">
                  <c:v>0.40830790000000144</c:v>
                </c:pt>
                <c:pt idx="66">
                  <c:v>0.40146330000000002</c:v>
                </c:pt>
                <c:pt idx="67">
                  <c:v>0.39493310000000031</c:v>
                </c:pt>
                <c:pt idx="68">
                  <c:v>0.38835800000000226</c:v>
                </c:pt>
                <c:pt idx="69">
                  <c:v>0.38222080000000225</c:v>
                </c:pt>
                <c:pt idx="70">
                  <c:v>0.37610050000000161</c:v>
                </c:pt>
              </c:numCache>
            </c:numRef>
          </c:yVal>
        </c:ser>
        <c:ser>
          <c:idx val="2"/>
          <c:order val="2"/>
          <c:tx>
            <c:v>SR</c:v>
          </c:tx>
          <c:marker>
            <c:symbol val="none"/>
          </c:marker>
          <c:xVal>
            <c:numRef>
              <c:f>'FOR099'!$A$1:$A$71</c:f>
              <c:numCache>
                <c:formatCode>General</c:formatCode>
                <c:ptCount val="7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  <c:pt idx="56">
                  <c:v>61</c:v>
                </c:pt>
                <c:pt idx="57">
                  <c:v>62</c:v>
                </c:pt>
                <c:pt idx="58">
                  <c:v>63</c:v>
                </c:pt>
                <c:pt idx="59">
                  <c:v>64</c:v>
                </c:pt>
                <c:pt idx="60">
                  <c:v>65</c:v>
                </c:pt>
                <c:pt idx="61">
                  <c:v>66</c:v>
                </c:pt>
                <c:pt idx="62">
                  <c:v>67</c:v>
                </c:pt>
                <c:pt idx="63">
                  <c:v>68</c:v>
                </c:pt>
                <c:pt idx="64">
                  <c:v>69</c:v>
                </c:pt>
                <c:pt idx="65">
                  <c:v>70</c:v>
                </c:pt>
                <c:pt idx="66">
                  <c:v>71</c:v>
                </c:pt>
                <c:pt idx="67">
                  <c:v>72</c:v>
                </c:pt>
                <c:pt idx="68">
                  <c:v>73</c:v>
                </c:pt>
                <c:pt idx="69">
                  <c:v>74</c:v>
                </c:pt>
                <c:pt idx="70">
                  <c:v>75</c:v>
                </c:pt>
              </c:numCache>
            </c:numRef>
          </c:xVal>
          <c:yVal>
            <c:numRef>
              <c:f>'FOR099'!$D$1:$D$71</c:f>
              <c:numCache>
                <c:formatCode>General</c:formatCode>
                <c:ptCount val="71"/>
                <c:pt idx="0">
                  <c:v>0.14943630000000127</c:v>
                </c:pt>
                <c:pt idx="1">
                  <c:v>0.15826570000000087</c:v>
                </c:pt>
                <c:pt idx="2">
                  <c:v>0.16325360000000044</c:v>
                </c:pt>
                <c:pt idx="3">
                  <c:v>0.16649450000000118</c:v>
                </c:pt>
                <c:pt idx="4">
                  <c:v>0.16775500000000104</c:v>
                </c:pt>
                <c:pt idx="5">
                  <c:v>0.17114470000000001</c:v>
                </c:pt>
                <c:pt idx="6">
                  <c:v>0.1730527</c:v>
                </c:pt>
                <c:pt idx="7">
                  <c:v>0.17816029999999999</c:v>
                </c:pt>
                <c:pt idx="8">
                  <c:v>0.17777319999999999</c:v>
                </c:pt>
                <c:pt idx="9">
                  <c:v>0.17827299999999999</c:v>
                </c:pt>
                <c:pt idx="10">
                  <c:v>0.17492440000000087</c:v>
                </c:pt>
                <c:pt idx="11">
                  <c:v>0.17256940000000101</c:v>
                </c:pt>
                <c:pt idx="12">
                  <c:v>0.16894090000000159</c:v>
                </c:pt>
                <c:pt idx="13">
                  <c:v>0.16542910000000133</c:v>
                </c:pt>
                <c:pt idx="14">
                  <c:v>0.16092620000000118</c:v>
                </c:pt>
                <c:pt idx="15">
                  <c:v>0.15627640000000095</c:v>
                </c:pt>
                <c:pt idx="16">
                  <c:v>0.15279130000000118</c:v>
                </c:pt>
                <c:pt idx="17">
                  <c:v>0.14705620000000041</c:v>
                </c:pt>
                <c:pt idx="18">
                  <c:v>0.1421248</c:v>
                </c:pt>
                <c:pt idx="19">
                  <c:v>0.13767949999999998</c:v>
                </c:pt>
                <c:pt idx="20">
                  <c:v>0.13291050000000001</c:v>
                </c:pt>
                <c:pt idx="21">
                  <c:v>0.12867059999999922</c:v>
                </c:pt>
                <c:pt idx="22">
                  <c:v>0.1249128</c:v>
                </c:pt>
                <c:pt idx="23">
                  <c:v>0.12108770000000002</c:v>
                </c:pt>
                <c:pt idx="24">
                  <c:v>0.11769320000000098</c:v>
                </c:pt>
                <c:pt idx="25">
                  <c:v>0.11422390000000077</c:v>
                </c:pt>
                <c:pt idx="26">
                  <c:v>0.1108591</c:v>
                </c:pt>
                <c:pt idx="27">
                  <c:v>0.10790180000000002</c:v>
                </c:pt>
                <c:pt idx="28">
                  <c:v>0.10524540000000022</c:v>
                </c:pt>
                <c:pt idx="29">
                  <c:v>0.10251020000000002</c:v>
                </c:pt>
                <c:pt idx="30">
                  <c:v>9.9946800000000724E-2</c:v>
                </c:pt>
                <c:pt idx="31">
                  <c:v>9.7489199999999998E-2</c:v>
                </c:pt>
                <c:pt idx="32">
                  <c:v>9.5061700000000041E-2</c:v>
                </c:pt>
                <c:pt idx="33">
                  <c:v>9.2658100000000243E-2</c:v>
                </c:pt>
                <c:pt idx="34">
                  <c:v>9.0523100000000245E-2</c:v>
                </c:pt>
                <c:pt idx="35">
                  <c:v>8.8429000000000244E-2</c:v>
                </c:pt>
                <c:pt idx="36">
                  <c:v>8.6417800000000003E-2</c:v>
                </c:pt>
                <c:pt idx="37">
                  <c:v>8.4468300000000246E-2</c:v>
                </c:pt>
                <c:pt idx="38">
                  <c:v>8.2688400000000023E-2</c:v>
                </c:pt>
                <c:pt idx="39">
                  <c:v>8.0983700000000006E-2</c:v>
                </c:pt>
                <c:pt idx="40">
                  <c:v>7.9245399999999994E-2</c:v>
                </c:pt>
                <c:pt idx="41">
                  <c:v>7.7803200000000544E-2</c:v>
                </c:pt>
                <c:pt idx="42">
                  <c:v>7.6324000000000114E-2</c:v>
                </c:pt>
                <c:pt idx="43">
                  <c:v>7.4979800000000013E-2</c:v>
                </c:pt>
                <c:pt idx="44">
                  <c:v>7.3691900000000032E-2</c:v>
                </c:pt>
                <c:pt idx="45">
                  <c:v>7.254480000000002E-2</c:v>
                </c:pt>
                <c:pt idx="46">
                  <c:v>7.1595700000000012E-2</c:v>
                </c:pt>
                <c:pt idx="47">
                  <c:v>7.0509000000000002E-2</c:v>
                </c:pt>
                <c:pt idx="48">
                  <c:v>6.9439400000000484E-2</c:v>
                </c:pt>
                <c:pt idx="49">
                  <c:v>6.8480299999999994E-2</c:v>
                </c:pt>
                <c:pt idx="50">
                  <c:v>6.7514900000000502E-2</c:v>
                </c:pt>
                <c:pt idx="51">
                  <c:v>6.6627099999999995E-2</c:v>
                </c:pt>
                <c:pt idx="52">
                  <c:v>6.5678100000000003E-2</c:v>
                </c:pt>
                <c:pt idx="53">
                  <c:v>6.4907900000000435E-2</c:v>
                </c:pt>
                <c:pt idx="54">
                  <c:v>6.4153700000000133E-2</c:v>
                </c:pt>
                <c:pt idx="55">
                  <c:v>6.3358500000000012E-2</c:v>
                </c:pt>
                <c:pt idx="56">
                  <c:v>6.2567500000000414E-2</c:v>
                </c:pt>
                <c:pt idx="57">
                  <c:v>6.1922300000000013E-2</c:v>
                </c:pt>
                <c:pt idx="58">
                  <c:v>6.1229299999999987E-2</c:v>
                </c:pt>
                <c:pt idx="59">
                  <c:v>6.0565100000000004E-2</c:v>
                </c:pt>
                <c:pt idx="60">
                  <c:v>5.9908300000000123E-2</c:v>
                </c:pt>
                <c:pt idx="61">
                  <c:v>5.9286700000000407E-2</c:v>
                </c:pt>
                <c:pt idx="62">
                  <c:v>5.8701100000000013E-2</c:v>
                </c:pt>
                <c:pt idx="63">
                  <c:v>5.8183400000000322E-2</c:v>
                </c:pt>
                <c:pt idx="64">
                  <c:v>5.7678700000000013E-2</c:v>
                </c:pt>
                <c:pt idx="65">
                  <c:v>5.7151800000000003E-2</c:v>
                </c:pt>
                <c:pt idx="66">
                  <c:v>5.6612000000000134E-2</c:v>
                </c:pt>
                <c:pt idx="67">
                  <c:v>5.6173899999999999E-2</c:v>
                </c:pt>
                <c:pt idx="68">
                  <c:v>5.5663700000000114E-2</c:v>
                </c:pt>
                <c:pt idx="69">
                  <c:v>5.5224099999999998E-2</c:v>
                </c:pt>
                <c:pt idx="70">
                  <c:v>5.4839700000000331E-2</c:v>
                </c:pt>
              </c:numCache>
            </c:numRef>
          </c:yVal>
        </c:ser>
        <c:ser>
          <c:idx val="3"/>
          <c:order val="3"/>
          <c:tx>
            <c:v>TS</c:v>
          </c:tx>
          <c:marker>
            <c:symbol val="none"/>
          </c:marker>
          <c:xVal>
            <c:numRef>
              <c:f>'FOR099'!$A$1:$A$71</c:f>
              <c:numCache>
                <c:formatCode>General</c:formatCode>
                <c:ptCount val="7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  <c:pt idx="56">
                  <c:v>61</c:v>
                </c:pt>
                <c:pt idx="57">
                  <c:v>62</c:v>
                </c:pt>
                <c:pt idx="58">
                  <c:v>63</c:v>
                </c:pt>
                <c:pt idx="59">
                  <c:v>64</c:v>
                </c:pt>
                <c:pt idx="60">
                  <c:v>65</c:v>
                </c:pt>
                <c:pt idx="61">
                  <c:v>66</c:v>
                </c:pt>
                <c:pt idx="62">
                  <c:v>67</c:v>
                </c:pt>
                <c:pt idx="63">
                  <c:v>68</c:v>
                </c:pt>
                <c:pt idx="64">
                  <c:v>69</c:v>
                </c:pt>
                <c:pt idx="65">
                  <c:v>70</c:v>
                </c:pt>
                <c:pt idx="66">
                  <c:v>71</c:v>
                </c:pt>
                <c:pt idx="67">
                  <c:v>72</c:v>
                </c:pt>
                <c:pt idx="68">
                  <c:v>73</c:v>
                </c:pt>
                <c:pt idx="69">
                  <c:v>74</c:v>
                </c:pt>
                <c:pt idx="70">
                  <c:v>75</c:v>
                </c:pt>
              </c:numCache>
            </c:numRef>
          </c:xVal>
          <c:yVal>
            <c:numRef>
              <c:f>'FOR099'!$E$1:$E$71</c:f>
              <c:numCache>
                <c:formatCode>General</c:formatCode>
                <c:ptCount val="71"/>
                <c:pt idx="0">
                  <c:v>6.0762700000000572E-2</c:v>
                </c:pt>
                <c:pt idx="1">
                  <c:v>6.9590500000000444E-2</c:v>
                </c:pt>
                <c:pt idx="2">
                  <c:v>7.6992500000000463E-2</c:v>
                </c:pt>
                <c:pt idx="3">
                  <c:v>8.3737400000000878E-2</c:v>
                </c:pt>
                <c:pt idx="4">
                  <c:v>8.9469300000000265E-2</c:v>
                </c:pt>
                <c:pt idx="5">
                  <c:v>9.6832900000000027E-2</c:v>
                </c:pt>
                <c:pt idx="6">
                  <c:v>0.10348209999999998</c:v>
                </c:pt>
                <c:pt idx="7">
                  <c:v>0.11230870000000009</c:v>
                </c:pt>
                <c:pt idx="8">
                  <c:v>0.11749490000000069</c:v>
                </c:pt>
                <c:pt idx="9">
                  <c:v>0.1234171</c:v>
                </c:pt>
                <c:pt idx="10">
                  <c:v>0.12599810000000078</c:v>
                </c:pt>
                <c:pt idx="11">
                  <c:v>0.12873770000000001</c:v>
                </c:pt>
                <c:pt idx="12">
                  <c:v>0.13039290000000001</c:v>
                </c:pt>
                <c:pt idx="13">
                  <c:v>0.1316475</c:v>
                </c:pt>
                <c:pt idx="14">
                  <c:v>0.1313279</c:v>
                </c:pt>
                <c:pt idx="15">
                  <c:v>0.13044050000000001</c:v>
                </c:pt>
                <c:pt idx="16">
                  <c:v>0.13021669999999999</c:v>
                </c:pt>
                <c:pt idx="17">
                  <c:v>0.12744030000000087</c:v>
                </c:pt>
                <c:pt idx="18">
                  <c:v>0.12495420000000022</c:v>
                </c:pt>
                <c:pt idx="19">
                  <c:v>0.12264510000000053</c:v>
                </c:pt>
                <c:pt idx="20">
                  <c:v>0.11971920000000068</c:v>
                </c:pt>
                <c:pt idx="21">
                  <c:v>0.11713380000000059</c:v>
                </c:pt>
                <c:pt idx="22">
                  <c:v>0.11483300000000043</c:v>
                </c:pt>
                <c:pt idx="23">
                  <c:v>0.11227900000000043</c:v>
                </c:pt>
                <c:pt idx="24">
                  <c:v>0.10998610000000029</c:v>
                </c:pt>
                <c:pt idx="25">
                  <c:v>0.10748420000000022</c:v>
                </c:pt>
                <c:pt idx="26">
                  <c:v>0.10494640000000002</c:v>
                </c:pt>
                <c:pt idx="27">
                  <c:v>0.10270200000000022</c:v>
                </c:pt>
                <c:pt idx="28">
                  <c:v>0.10066020000000046</c:v>
                </c:pt>
                <c:pt idx="29">
                  <c:v>9.8447700000000041E-2</c:v>
                </c:pt>
                <c:pt idx="30">
                  <c:v>9.6349599999999994E-2</c:v>
                </c:pt>
                <c:pt idx="31">
                  <c:v>9.4277000000000027E-2</c:v>
                </c:pt>
                <c:pt idx="32">
                  <c:v>9.2197400000000068E-2</c:v>
                </c:pt>
                <c:pt idx="33">
                  <c:v>9.0100200000000005E-2</c:v>
                </c:pt>
                <c:pt idx="34">
                  <c:v>8.82552000000007E-2</c:v>
                </c:pt>
                <c:pt idx="35">
                  <c:v>8.64061E-2</c:v>
                </c:pt>
                <c:pt idx="36">
                  <c:v>8.4597600000000661E-2</c:v>
                </c:pt>
                <c:pt idx="37">
                  <c:v>8.2827700000000004E-2</c:v>
                </c:pt>
                <c:pt idx="38">
                  <c:v>8.1203000000000025E-2</c:v>
                </c:pt>
                <c:pt idx="39">
                  <c:v>7.9637800000000133E-2</c:v>
                </c:pt>
                <c:pt idx="40">
                  <c:v>7.8011400000000411E-2</c:v>
                </c:pt>
                <c:pt idx="41">
                  <c:v>7.6679600000000001E-2</c:v>
                </c:pt>
                <c:pt idx="42">
                  <c:v>7.5301500000000104E-2</c:v>
                </c:pt>
                <c:pt idx="43">
                  <c:v>7.4047800000000094E-2</c:v>
                </c:pt>
                <c:pt idx="44">
                  <c:v>7.2835300000000033E-2</c:v>
                </c:pt>
                <c:pt idx="45">
                  <c:v>7.1757600000000449E-2</c:v>
                </c:pt>
                <c:pt idx="46">
                  <c:v>7.0878000000000024E-2</c:v>
                </c:pt>
                <c:pt idx="47">
                  <c:v>6.9849600000000123E-2</c:v>
                </c:pt>
                <c:pt idx="48">
                  <c:v>6.8833100000000133E-2</c:v>
                </c:pt>
                <c:pt idx="49">
                  <c:v>6.7924400000000384E-2</c:v>
                </c:pt>
                <c:pt idx="50">
                  <c:v>6.7005300000000004E-2</c:v>
                </c:pt>
                <c:pt idx="51">
                  <c:v>6.6158099999999997E-2</c:v>
                </c:pt>
                <c:pt idx="52">
                  <c:v>6.5243899999999994E-2</c:v>
                </c:pt>
                <c:pt idx="53">
                  <c:v>6.4509300000000033E-2</c:v>
                </c:pt>
                <c:pt idx="54">
                  <c:v>6.3787500000000399E-2</c:v>
                </c:pt>
                <c:pt idx="55">
                  <c:v>6.3018700000000122E-2</c:v>
                </c:pt>
                <c:pt idx="56">
                  <c:v>6.2251000000000022E-2</c:v>
                </c:pt>
                <c:pt idx="57">
                  <c:v>6.16301E-2</c:v>
                </c:pt>
                <c:pt idx="58">
                  <c:v>6.0955700000000022E-2</c:v>
                </c:pt>
                <c:pt idx="59">
                  <c:v>6.0308000000000375E-2</c:v>
                </c:pt>
                <c:pt idx="60">
                  <c:v>5.9667100000000133E-2</c:v>
                </c:pt>
                <c:pt idx="61">
                  <c:v>5.9061700000000418E-2</c:v>
                </c:pt>
                <c:pt idx="62">
                  <c:v>5.8489700000000013E-2</c:v>
                </c:pt>
                <c:pt idx="63">
                  <c:v>5.7985900000000132E-2</c:v>
                </c:pt>
                <c:pt idx="64">
                  <c:v>5.749450000000042E-2</c:v>
                </c:pt>
                <c:pt idx="65">
                  <c:v>5.6977899999999998E-2</c:v>
                </c:pt>
                <c:pt idx="66">
                  <c:v>5.6446600000000124E-2</c:v>
                </c:pt>
                <c:pt idx="67">
                  <c:v>5.6020300000000002E-2</c:v>
                </c:pt>
                <c:pt idx="68">
                  <c:v>5.5517000000000372E-2</c:v>
                </c:pt>
                <c:pt idx="69">
                  <c:v>5.5085100000000012E-2</c:v>
                </c:pt>
                <c:pt idx="70">
                  <c:v>5.4711000000000488E-2</c:v>
                </c:pt>
              </c:numCache>
            </c:numRef>
          </c:yVal>
        </c:ser>
        <c:axId val="41346560"/>
        <c:axId val="41348480"/>
      </c:scatterChart>
      <c:scatterChart>
        <c:scatterStyle val="lineMarker"/>
        <c:ser>
          <c:idx val="4"/>
          <c:order val="4"/>
          <c:tx>
            <c:v>OVRALL</c:v>
          </c:tx>
          <c:marker>
            <c:symbol val="circle"/>
            <c:size val="5"/>
          </c:marker>
          <c:xVal>
            <c:numRef>
              <c:f>'FOR099'!$A$1:$A$71</c:f>
              <c:numCache>
                <c:formatCode>General</c:formatCode>
                <c:ptCount val="7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  <c:pt idx="56">
                  <c:v>61</c:v>
                </c:pt>
                <c:pt idx="57">
                  <c:v>62</c:v>
                </c:pt>
                <c:pt idx="58">
                  <c:v>63</c:v>
                </c:pt>
                <c:pt idx="59">
                  <c:v>64</c:v>
                </c:pt>
                <c:pt idx="60">
                  <c:v>65</c:v>
                </c:pt>
                <c:pt idx="61">
                  <c:v>66</c:v>
                </c:pt>
                <c:pt idx="62">
                  <c:v>67</c:v>
                </c:pt>
                <c:pt idx="63">
                  <c:v>68</c:v>
                </c:pt>
                <c:pt idx="64">
                  <c:v>69</c:v>
                </c:pt>
                <c:pt idx="65">
                  <c:v>70</c:v>
                </c:pt>
                <c:pt idx="66">
                  <c:v>71</c:v>
                </c:pt>
                <c:pt idx="67">
                  <c:v>72</c:v>
                </c:pt>
                <c:pt idx="68">
                  <c:v>73</c:v>
                </c:pt>
                <c:pt idx="69">
                  <c:v>74</c:v>
                </c:pt>
                <c:pt idx="70">
                  <c:v>75</c:v>
                </c:pt>
              </c:numCache>
            </c:numRef>
          </c:xVal>
          <c:yVal>
            <c:numRef>
              <c:f>'FOR099'!$F$1:$F$71</c:f>
              <c:numCache>
                <c:formatCode>General</c:formatCode>
                <c:ptCount val="71"/>
                <c:pt idx="0">
                  <c:v>7.9780000000000833E-4</c:v>
                </c:pt>
                <c:pt idx="1">
                  <c:v>1.1491000000000071E-3</c:v>
                </c:pt>
                <c:pt idx="2">
                  <c:v>1.5068000000000078E-3</c:v>
                </c:pt>
                <c:pt idx="3">
                  <c:v>1.890700000000014E-3</c:v>
                </c:pt>
                <c:pt idx="4">
                  <c:v>2.2657000000000215E-3</c:v>
                </c:pt>
                <c:pt idx="5">
                  <c:v>2.8284000000000052E-3</c:v>
                </c:pt>
                <c:pt idx="6">
                  <c:v>3.4211000000000233E-3</c:v>
                </c:pt>
                <c:pt idx="7">
                  <c:v>4.3394000000000375E-3</c:v>
                </c:pt>
                <c:pt idx="8">
                  <c:v>4.9840000000000301E-3</c:v>
                </c:pt>
                <c:pt idx="9">
                  <c:v>5.8162000000000422E-3</c:v>
                </c:pt>
                <c:pt idx="10">
                  <c:v>6.289700000000056E-3</c:v>
                </c:pt>
                <c:pt idx="11">
                  <c:v>6.832100000000031E-3</c:v>
                </c:pt>
                <c:pt idx="12">
                  <c:v>7.2791000000000635E-3</c:v>
                </c:pt>
                <c:pt idx="13">
                  <c:v>7.7054000000000488E-3</c:v>
                </c:pt>
                <c:pt idx="14">
                  <c:v>7.8904000000000456E-3</c:v>
                </c:pt>
                <c:pt idx="15">
                  <c:v>7.9949000000000114E-3</c:v>
                </c:pt>
                <c:pt idx="16">
                  <c:v>8.2222000000000007E-3</c:v>
                </c:pt>
                <c:pt idx="17">
                  <c:v>8.0031000000000511E-3</c:v>
                </c:pt>
                <c:pt idx="18">
                  <c:v>7.8185000000000112E-3</c:v>
                </c:pt>
                <c:pt idx="19">
                  <c:v>7.6595000000000309E-3</c:v>
                </c:pt>
                <c:pt idx="20">
                  <c:v>7.3826000000000499E-3</c:v>
                </c:pt>
                <c:pt idx="21">
                  <c:v>7.1644000000000013E-3</c:v>
                </c:pt>
                <c:pt idx="22">
                  <c:v>6.9880000000000532E-3</c:v>
                </c:pt>
                <c:pt idx="23">
                  <c:v>6.7595000000000406E-3</c:v>
                </c:pt>
                <c:pt idx="24">
                  <c:v>6.5639000000000114E-3</c:v>
                </c:pt>
                <c:pt idx="25">
                  <c:v>6.3260000000000295E-3</c:v>
                </c:pt>
                <c:pt idx="26">
                  <c:v>6.0712000000000621E-3</c:v>
                </c:pt>
                <c:pt idx="27">
                  <c:v>5.8534000000000034E-3</c:v>
                </c:pt>
                <c:pt idx="28">
                  <c:v>5.6575999999999996E-3</c:v>
                </c:pt>
                <c:pt idx="29">
                  <c:v>5.4261000000000292E-3</c:v>
                </c:pt>
                <c:pt idx="30">
                  <c:v>5.2081000000000124E-3</c:v>
                </c:pt>
                <c:pt idx="31">
                  <c:v>4.9848000000000114E-3</c:v>
                </c:pt>
                <c:pt idx="32">
                  <c:v>4.7596000000000478E-3</c:v>
                </c:pt>
                <c:pt idx="33">
                  <c:v>4.5301000000000247E-3</c:v>
                </c:pt>
                <c:pt idx="34">
                  <c:v>4.3370000000000014E-3</c:v>
                </c:pt>
                <c:pt idx="35">
                  <c:v>4.1393000000000358E-3</c:v>
                </c:pt>
                <c:pt idx="36">
                  <c:v>3.9436000000000245E-3</c:v>
                </c:pt>
                <c:pt idx="37">
                  <c:v>3.7529000000000234E-3</c:v>
                </c:pt>
                <c:pt idx="38">
                  <c:v>3.5798000000000123E-3</c:v>
                </c:pt>
                <c:pt idx="39">
                  <c:v>3.4145000000000208E-3</c:v>
                </c:pt>
                <c:pt idx="40">
                  <c:v>3.2414000000000249E-3</c:v>
                </c:pt>
                <c:pt idx="41">
                  <c:v>3.104600000000022E-3</c:v>
                </c:pt>
                <c:pt idx="42">
                  <c:v>2.9636000000000202E-3</c:v>
                </c:pt>
                <c:pt idx="43">
                  <c:v>2.837100000000019E-3</c:v>
                </c:pt>
                <c:pt idx="44">
                  <c:v>2.7151000000000198E-3</c:v>
                </c:pt>
                <c:pt idx="45">
                  <c:v>2.6084000000000185E-3</c:v>
                </c:pt>
                <c:pt idx="46">
                  <c:v>2.5230000000000222E-3</c:v>
                </c:pt>
                <c:pt idx="47">
                  <c:v>2.4225000000000123E-3</c:v>
                </c:pt>
                <c:pt idx="48">
                  <c:v>2.3240000000000092E-3</c:v>
                </c:pt>
                <c:pt idx="49">
                  <c:v>2.2370000000000159E-3</c:v>
                </c:pt>
                <c:pt idx="50">
                  <c:v>2.1497000000000196E-3</c:v>
                </c:pt>
                <c:pt idx="51">
                  <c:v>2.0699000000000169E-3</c:v>
                </c:pt>
                <c:pt idx="52">
                  <c:v>1.9847000000000111E-3</c:v>
                </c:pt>
                <c:pt idx="53">
                  <c:v>1.9168000000000084E-3</c:v>
                </c:pt>
                <c:pt idx="54">
                  <c:v>1.8505000000000134E-3</c:v>
                </c:pt>
                <c:pt idx="55">
                  <c:v>1.780900000000016E-3</c:v>
                </c:pt>
                <c:pt idx="56">
                  <c:v>1.7122000000000159E-3</c:v>
                </c:pt>
                <c:pt idx="57">
                  <c:v>1.6568000000000116E-3</c:v>
                </c:pt>
                <c:pt idx="58">
                  <c:v>1.5977000000000072E-3</c:v>
                </c:pt>
                <c:pt idx="59">
                  <c:v>1.5417000000000041E-3</c:v>
                </c:pt>
                <c:pt idx="60">
                  <c:v>1.4867999999999999E-3</c:v>
                </c:pt>
                <c:pt idx="61">
                  <c:v>1.4354000000000001E-3</c:v>
                </c:pt>
                <c:pt idx="62">
                  <c:v>1.3874000000000082E-3</c:v>
                </c:pt>
                <c:pt idx="63">
                  <c:v>1.3451000000000068E-3</c:v>
                </c:pt>
                <c:pt idx="64">
                  <c:v>1.3042000000000095E-3</c:v>
                </c:pt>
                <c:pt idx="65">
                  <c:v>1.2622000000000082E-3</c:v>
                </c:pt>
                <c:pt idx="66">
                  <c:v>1.2198000000000001E-3</c:v>
                </c:pt>
                <c:pt idx="67">
                  <c:v>1.1850000000000087E-3</c:v>
                </c:pt>
                <c:pt idx="68">
                  <c:v>1.1456999999999999E-3</c:v>
                </c:pt>
                <c:pt idx="69">
                  <c:v>1.1119000000000001E-3</c:v>
                </c:pt>
                <c:pt idx="70">
                  <c:v>1.0820000000000087E-3</c:v>
                </c:pt>
              </c:numCache>
            </c:numRef>
          </c:yVal>
        </c:ser>
        <c:axId val="37555584"/>
        <c:axId val="37553664"/>
      </c:scatterChart>
      <c:valAx>
        <c:axId val="41346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pl-PL" sz="1800"/>
                  <a:t>FSI</a:t>
                </a:r>
                <a:r>
                  <a:rPr lang="pl-PL" sz="1800" baseline="0"/>
                  <a:t> threshold value</a:t>
                </a:r>
                <a:endParaRPr lang="pl-PL" sz="1800"/>
              </a:p>
            </c:rich>
          </c:tx>
        </c:title>
        <c:numFmt formatCode="General" sourceLinked="1"/>
        <c:tickLblPos val="nextTo"/>
        <c:crossAx val="41348480"/>
        <c:crosses val="autoZero"/>
        <c:crossBetween val="midCat"/>
      </c:valAx>
      <c:valAx>
        <c:axId val="4134848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sz="1800"/>
                  <a:t>Score</a:t>
                </a:r>
                <a:r>
                  <a:rPr lang="pl-PL" sz="1800" baseline="0"/>
                  <a:t> value</a:t>
                </a:r>
                <a:endParaRPr lang="pl-PL" sz="1800"/>
              </a:p>
            </c:rich>
          </c:tx>
        </c:title>
        <c:numFmt formatCode="General" sourceLinked="1"/>
        <c:tickLblPos val="nextTo"/>
        <c:crossAx val="41346560"/>
        <c:crosses val="autoZero"/>
        <c:crossBetween val="midCat"/>
        <c:majorUnit val="0.1"/>
      </c:valAx>
      <c:valAx>
        <c:axId val="37553664"/>
        <c:scaling>
          <c:orientation val="minMax"/>
          <c:max val="1.0000000000000068E-2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sz="1800" dirty="0"/>
                  <a:t>OVRALL </a:t>
                </a:r>
                <a:r>
                  <a:rPr lang="pl-PL" sz="1800" dirty="0" err="1"/>
                  <a:t>score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value</a:t>
                </a:r>
                <a:endParaRPr lang="pl-PL" sz="1800" dirty="0"/>
              </a:p>
            </c:rich>
          </c:tx>
          <c:layout>
            <c:manualLayout>
              <c:xMode val="edge"/>
              <c:yMode val="edge"/>
              <c:x val="0.84977666773585603"/>
              <c:y val="0.20079442270516557"/>
            </c:manualLayout>
          </c:layout>
        </c:title>
        <c:numFmt formatCode="General" sourceLinked="1"/>
        <c:tickLblPos val="nextTo"/>
        <c:crossAx val="37555584"/>
        <c:crosses val="max"/>
        <c:crossBetween val="midCat"/>
        <c:majorUnit val="1.0000000000000041E-3"/>
      </c:valAx>
      <c:valAx>
        <c:axId val="37555584"/>
        <c:scaling>
          <c:orientation val="minMax"/>
        </c:scaling>
        <c:delete val="1"/>
        <c:axPos val="b"/>
        <c:numFmt formatCode="General" sourceLinked="1"/>
        <c:tickLblPos val="none"/>
        <c:crossAx val="37553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418742937308156"/>
          <c:y val="0.7208432493122322"/>
          <c:w val="0.14465554215180584"/>
          <c:h val="0.27682489378720826"/>
        </c:manualLayout>
      </c:layout>
      <c:spPr>
        <a:ln w="0">
          <a:solidFill>
            <a:schemeClr val="tx1"/>
          </a:solidFill>
        </a:ln>
      </c:spPr>
      <c:txPr>
        <a:bodyPr/>
        <a:lstStyle/>
        <a:p>
          <a:pPr>
            <a:defRPr sz="1800" baseline="0"/>
          </a:pPr>
          <a:endParaRPr lang="pl-PL"/>
        </a:p>
      </c:txPr>
    </c:legend>
    <c:plotVisOnly val="1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BF080-DEFB-4354-B439-A674BB1BEA27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FEDA-A98B-40EC-B9D7-67FA7457064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lajd_pod_prezentacje_ang-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5877-8544-4817-A095-D8B0D77B204E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5CF1-B540-4214-823E-E32BC3ACC3B7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E7A0-BCDE-4F9F-8F19-DC13B71D0CD7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A2A0-4BD8-4EE0-B86C-494191EBDC53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5BEF-6C74-4255-9899-02A3E31A40D3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0043-D613-477D-8EEE-8E151310B6B3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D5F-72D8-4A18-BDF2-9E08598C783A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E4E6-5B7B-4695-9084-C9A00C6312D9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9BA3-6BF2-4290-8EF5-2B58D856AE7C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Prostokąt 4"/>
          <p:cNvSpPr/>
          <p:nvPr userDrawn="1"/>
        </p:nvSpPr>
        <p:spPr>
          <a:xfrm>
            <a:off x="0" y="-146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800" dirty="0" err="1" smtClean="0"/>
              <a:t>IMGW-PIB</a:t>
            </a:r>
            <a:r>
              <a:rPr lang="pl-PL" sz="1800" dirty="0" smtClean="0"/>
              <a:t> </a:t>
            </a:r>
            <a:r>
              <a:rPr lang="pl-PL" sz="1800" dirty="0" err="1" smtClean="0"/>
              <a:t>experiences</a:t>
            </a:r>
            <a:r>
              <a:rPr lang="pl-PL" sz="1800" dirty="0" smtClean="0"/>
              <a:t> and </a:t>
            </a:r>
            <a:r>
              <a:rPr lang="pl-PL" sz="1800" dirty="0" err="1" smtClean="0"/>
              <a:t>results</a:t>
            </a:r>
            <a:r>
              <a:rPr lang="pl-PL" sz="1800" dirty="0" smtClean="0"/>
              <a:t> of </a:t>
            </a:r>
            <a:r>
              <a:rPr lang="pl-PL" sz="1800" dirty="0" err="1" smtClean="0"/>
              <a:t>operational</a:t>
            </a:r>
            <a:r>
              <a:rPr lang="pl-PL" sz="1800" dirty="0" smtClean="0"/>
              <a:t> </a:t>
            </a:r>
            <a:r>
              <a:rPr lang="pl-PL" sz="1800" dirty="0" err="1" smtClean="0"/>
              <a:t>forecasts</a:t>
            </a:r>
            <a:r>
              <a:rPr lang="pl-PL" sz="1800" dirty="0" smtClean="0"/>
              <a:t> of </a:t>
            </a:r>
            <a:r>
              <a:rPr lang="pl-PL" sz="1800" dirty="0" err="1" smtClean="0"/>
              <a:t>fog</a:t>
            </a:r>
            <a:r>
              <a:rPr lang="pl-PL" sz="1800" dirty="0" smtClean="0"/>
              <a:t>/VR/</a:t>
            </a:r>
            <a:r>
              <a:rPr lang="pl-PL" sz="1800" dirty="0" err="1" smtClean="0"/>
              <a:t>thunderstorms</a:t>
            </a:r>
            <a:endParaRPr lang="pl-PL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C59E-925E-4613-BC88-5B9C27994B8F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571-96A8-400E-8CFA-3855E9B9FF86}" type="datetime8">
              <a:rPr lang="en-GB" smtClean="0"/>
              <a:pPr/>
              <a:t>04/09/2018 13:18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C01CA6B-A2B4-4855-88F9-9F41BE9FC365}" type="datetime8">
              <a:rPr lang="en-GB" smtClean="0"/>
              <a:pPr algn="r" eaLnBrk="1" latinLnBrk="0" hangingPunct="1"/>
              <a:t>04/09/2018 13:18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62877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dirty="0" err="1" smtClean="0"/>
              <a:t>IMGW-PIB</a:t>
            </a:r>
            <a:r>
              <a:rPr lang="pl-PL" sz="3200" dirty="0" smtClean="0"/>
              <a:t> </a:t>
            </a:r>
            <a:r>
              <a:rPr lang="pl-PL" sz="3200" dirty="0" err="1" smtClean="0"/>
              <a:t>experiences</a:t>
            </a:r>
            <a:r>
              <a:rPr lang="pl-PL" sz="3200" dirty="0" smtClean="0"/>
              <a:t> and </a:t>
            </a:r>
            <a:r>
              <a:rPr lang="pl-PL" sz="3200" dirty="0" err="1" smtClean="0"/>
              <a:t>results</a:t>
            </a:r>
            <a:r>
              <a:rPr lang="pl-PL" sz="3200" dirty="0" smtClean="0"/>
              <a:t> </a:t>
            </a:r>
          </a:p>
          <a:p>
            <a:pPr algn="ctr"/>
            <a:r>
              <a:rPr lang="pl-PL" sz="3200" dirty="0" smtClean="0"/>
              <a:t>of </a:t>
            </a:r>
            <a:r>
              <a:rPr lang="pl-PL" sz="3200" dirty="0" err="1" smtClean="0"/>
              <a:t>operational</a:t>
            </a:r>
            <a:r>
              <a:rPr lang="pl-PL" sz="3200" dirty="0" smtClean="0"/>
              <a:t> </a:t>
            </a:r>
            <a:r>
              <a:rPr lang="pl-PL" sz="3200" dirty="0" err="1" smtClean="0"/>
              <a:t>forecasts</a:t>
            </a:r>
            <a:endParaRPr lang="pl-PL" sz="3200" dirty="0" smtClean="0"/>
          </a:p>
          <a:p>
            <a:pPr algn="ctr"/>
            <a:r>
              <a:rPr lang="pl-PL" sz="3200" dirty="0" smtClean="0"/>
              <a:t>of </a:t>
            </a:r>
            <a:r>
              <a:rPr lang="pl-PL" sz="3200" dirty="0" err="1" smtClean="0"/>
              <a:t>fog</a:t>
            </a:r>
            <a:r>
              <a:rPr lang="pl-PL" sz="3200" dirty="0" smtClean="0"/>
              <a:t> (VR)/</a:t>
            </a:r>
            <a:r>
              <a:rPr lang="pl-PL" sz="3200" dirty="0" err="1" smtClean="0"/>
              <a:t>thunderstorms</a:t>
            </a:r>
            <a:r>
              <a:rPr lang="pl-PL" sz="3200" dirty="0" smtClean="0"/>
              <a:t>(FR)</a:t>
            </a:r>
            <a:endParaRPr lang="pl-PL" sz="3200" b="1" dirty="0"/>
          </a:p>
        </p:txBody>
      </p:sp>
      <p:sp>
        <p:nvSpPr>
          <p:cNvPr id="7" name="Prostokąt zaokrąglony 2"/>
          <p:cNvSpPr/>
          <p:nvPr/>
        </p:nvSpPr>
        <p:spPr>
          <a:xfrm>
            <a:off x="0" y="3275022"/>
            <a:ext cx="9144000" cy="1439862"/>
          </a:xfrm>
          <a:prstGeom prst="roundRect">
            <a:avLst>
              <a:gd name="adj" fmla="val 125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>
                <a:solidFill>
                  <a:schemeClr val="tx1"/>
                </a:solidFill>
              </a:rPr>
              <a:t>Andrzej </a:t>
            </a:r>
            <a:r>
              <a:rPr lang="pl-PL" sz="3200" b="1" dirty="0" smtClean="0">
                <a:solidFill>
                  <a:schemeClr val="tx1"/>
                </a:solidFill>
              </a:rPr>
              <a:t>Mazur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0" y="5024094"/>
            <a:ext cx="9144000" cy="626701"/>
          </a:xfrm>
          <a:prstGeom prst="roundRect">
            <a:avLst>
              <a:gd name="adj" fmla="val 125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Institute of  Meteorology and Water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Management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National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Research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Institute</a:t>
            </a:r>
            <a:endParaRPr lang="pl-PL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</a:rPr>
              <a:t>Instytut Meteorologii i Gospodarki Wodnej – Państwowy Instytut Badawczy </a:t>
            </a:r>
            <a:endParaRPr 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10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customers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0" y="1484784"/>
            <a:ext cx="9144000" cy="1069899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 nad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maintenance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services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appear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be a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VR.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Especially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aviation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in-flight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transportation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2483768" y="3963541"/>
            <a:ext cx="4476750" cy="2931135"/>
            <a:chOff x="2483768" y="3963541"/>
            <a:chExt cx="4476750" cy="293113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3963541"/>
              <a:ext cx="4476750" cy="289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ole tekstowe 13"/>
            <p:cNvSpPr txBox="1"/>
            <p:nvPr/>
          </p:nvSpPr>
          <p:spPr>
            <a:xfrm>
              <a:off x="3635896" y="652534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VMS</a:t>
              </a:r>
              <a:endParaRPr lang="pl-PL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460554" y="1340768"/>
            <a:ext cx="4647950" cy="2880320"/>
            <a:chOff x="4460554" y="1340768"/>
            <a:chExt cx="4647950" cy="288032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0554" y="1340768"/>
              <a:ext cx="4647950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ole tekstowe 15"/>
            <p:cNvSpPr txBox="1"/>
            <p:nvPr/>
          </p:nvSpPr>
          <p:spPr>
            <a:xfrm>
              <a:off x="8172400" y="13407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RVR</a:t>
              </a:r>
              <a:endParaRPr lang="pl-PL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0" y="1340768"/>
            <a:ext cx="4427984" cy="2880320"/>
            <a:chOff x="0" y="1340768"/>
            <a:chExt cx="4427984" cy="2880320"/>
          </a:xfrm>
        </p:grpSpPr>
        <p:pic>
          <p:nvPicPr>
            <p:cNvPr id="4101" name="Picture 5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341088"/>
              <a:ext cx="4427984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pole tekstowe 17"/>
            <p:cNvSpPr txBox="1"/>
            <p:nvPr/>
          </p:nvSpPr>
          <p:spPr>
            <a:xfrm>
              <a:off x="0" y="1340768"/>
              <a:ext cx="10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VIS/</a:t>
              </a:r>
              <a:r>
                <a:rPr lang="pl-PL" dirty="0" err="1" smtClean="0"/>
                <a:t>fog</a:t>
              </a:r>
              <a:endParaRPr lang="pl-PL" dirty="0"/>
            </a:p>
          </p:txBody>
        </p:sp>
      </p:grp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000" y="72000"/>
            <a:ext cx="9108000" cy="675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4572000" y="648866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Jeremy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Clarkson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Top </a:t>
            </a:r>
            <a:r>
              <a:rPr lang="pl-P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Gear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(2012)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11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Visibility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Obraz 14" descr="000024b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2000"/>
            <a:ext cx="7523607" cy="5314950"/>
          </a:xfrm>
          <a:prstGeom prst="rect">
            <a:avLst/>
          </a:prstGeom>
        </p:spPr>
      </p:pic>
      <p:pic>
        <p:nvPicPr>
          <p:cNvPr id="16" name="Obraz 15" descr="710024b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504" y="1512000"/>
            <a:ext cx="7524000" cy="5315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12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Visibility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v0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0195"/>
            <a:ext cx="7418070" cy="5297805"/>
          </a:xfrm>
          <a:prstGeom prst="rect">
            <a:avLst/>
          </a:prstGeom>
        </p:spPr>
      </p:pic>
      <p:pic>
        <p:nvPicPr>
          <p:cNvPr id="9" name="Obraz 8" descr="v0.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7365" y="1577340"/>
            <a:ext cx="7366635" cy="528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13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Visibility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rapokan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0000"/>
            <a:ext cx="6485182" cy="5418000"/>
          </a:xfrm>
          <a:prstGeom prst="rect">
            <a:avLst/>
          </a:prstGeom>
        </p:spPr>
      </p:pic>
      <p:pic>
        <p:nvPicPr>
          <p:cNvPr id="9" name="Obraz 8" descr="zoo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40000"/>
            <a:ext cx="6501384" cy="543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14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Visibility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ezgif-2-3c1ea30ed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58000"/>
            <a:ext cx="6535561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ajd_pod_prezentacje_ang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15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Verification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Visibility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0" y="6426000"/>
            <a:ext cx="9144000" cy="405102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Absolute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averaged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warm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period of 2013</a:t>
            </a:r>
          </a:p>
        </p:txBody>
      </p:sp>
      <p:pic>
        <p:nvPicPr>
          <p:cNvPr id="15" name="Obraz 14" descr="12_vis.txt_.grd_o-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500000" cy="3824999"/>
          </a:xfrm>
          <a:prstGeom prst="rect">
            <a:avLst/>
          </a:prstGeom>
        </p:spPr>
      </p:pic>
      <p:pic>
        <p:nvPicPr>
          <p:cNvPr id="16" name="Obraz 15" descr="24_vis.txt_.grd_o-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496" y="1484784"/>
            <a:ext cx="4500000" cy="3824999"/>
          </a:xfrm>
          <a:prstGeom prst="rect">
            <a:avLst/>
          </a:prstGeom>
        </p:spPr>
      </p:pic>
      <p:pic>
        <p:nvPicPr>
          <p:cNvPr id="14" name="Obraz 13" descr="all_vis.txt_.grd_o-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564904"/>
            <a:ext cx="4500000" cy="382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16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Alternative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Fog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(FSI)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1445875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 smtClean="0">
                <a:latin typeface="Arial Narrow" pitchFamily="34" charset="0"/>
              </a:rPr>
              <a:t>Forecasts</a:t>
            </a:r>
            <a:r>
              <a:rPr lang="en-US" sz="2400" dirty="0" smtClean="0">
                <a:latin typeface="Arial Narrow" pitchFamily="34" charset="0"/>
              </a:rPr>
              <a:t> of </a:t>
            </a:r>
            <a:r>
              <a:rPr lang="pl-PL" sz="2400" dirty="0" smtClean="0">
                <a:latin typeface="Arial Narrow" pitchFamily="34" charset="0"/>
              </a:rPr>
              <a:t>FSI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pl-PL" sz="2400" dirty="0" smtClean="0">
                <a:latin typeface="Arial Narrow" pitchFamily="34" charset="0"/>
              </a:rPr>
              <a:t>– </a:t>
            </a:r>
            <a:r>
              <a:rPr lang="en-US" sz="2400" dirty="0" smtClean="0">
                <a:latin typeface="Arial Narrow" pitchFamily="34" charset="0"/>
              </a:rPr>
              <a:t>from DMO</a:t>
            </a:r>
            <a:r>
              <a:rPr lang="pl-PL" sz="2400" dirty="0" smtClean="0">
                <a:latin typeface="Arial Narrow" pitchFamily="34" charset="0"/>
              </a:rPr>
              <a:t>;</a:t>
            </a:r>
            <a:r>
              <a:rPr lang="en-US" sz="2400" dirty="0" smtClean="0">
                <a:latin typeface="Arial Narrow" pitchFamily="34" charset="0"/>
              </a:rPr>
              <a:t> algorithm </a:t>
            </a:r>
            <a:r>
              <a:rPr lang="pl-PL" sz="2400" dirty="0" err="1" smtClean="0">
                <a:latin typeface="Arial Narrow" pitchFamily="34" charset="0"/>
              </a:rPr>
              <a:t>based</a:t>
            </a:r>
            <a:r>
              <a:rPr lang="pl-PL" sz="2400" dirty="0" smtClean="0">
                <a:latin typeface="Arial Narrow" pitchFamily="34" charset="0"/>
              </a:rPr>
              <a:t> on </a:t>
            </a:r>
            <a:r>
              <a:rPr lang="pl-PL" sz="2400" dirty="0" err="1" smtClean="0">
                <a:latin typeface="Arial Narrow" pitchFamily="34" charset="0"/>
              </a:rPr>
              <a:t>forecast</a:t>
            </a:r>
            <a:r>
              <a:rPr lang="pl-PL" sz="2400" dirty="0" smtClean="0">
                <a:latin typeface="Arial Narrow" pitchFamily="34" charset="0"/>
              </a:rPr>
              <a:t> of  </a:t>
            </a:r>
            <a:r>
              <a:rPr lang="pl-PL" sz="2400" dirty="0" err="1" smtClean="0">
                <a:latin typeface="Arial Narrow" pitchFamily="34" charset="0"/>
              </a:rPr>
              <a:t>condensation</a:t>
            </a:r>
            <a:r>
              <a:rPr lang="pl-PL" sz="2400" dirty="0" smtClean="0">
                <a:latin typeface="Arial Narrow" pitchFamily="34" charset="0"/>
              </a:rPr>
              <a:t>, </a:t>
            </a:r>
            <a:r>
              <a:rPr lang="pl-PL" sz="2400" dirty="0" err="1" smtClean="0">
                <a:latin typeface="Arial Narrow" pitchFamily="34" charset="0"/>
              </a:rPr>
              <a:t>vertical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temperature</a:t>
            </a:r>
            <a:r>
              <a:rPr lang="pl-PL" sz="2400" dirty="0" smtClean="0">
                <a:latin typeface="Arial Narrow" pitchFamily="34" charset="0"/>
              </a:rPr>
              <a:t> gradient and </a:t>
            </a:r>
            <a:r>
              <a:rPr lang="pl-PL" sz="2400" dirty="0" err="1" smtClean="0">
                <a:latin typeface="Arial Narrow" pitchFamily="34" charset="0"/>
              </a:rPr>
              <a:t>advection</a:t>
            </a:r>
            <a:r>
              <a:rPr lang="pl-PL" sz="2400" dirty="0" smtClean="0">
                <a:latin typeface="Arial Narrow" pitchFamily="34" charset="0"/>
              </a:rPr>
              <a:t>:</a:t>
            </a:r>
            <a:endParaRPr lang="pl-PL" sz="2400" dirty="0">
              <a:latin typeface="Arial Narrow" pitchFamily="34" charset="0"/>
            </a:endParaRP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0" y="2238380"/>
          <a:ext cx="9144000" cy="1905000"/>
        </p:xfrm>
        <a:graphic>
          <a:graphicData uri="http://schemas.openxmlformats.org/presentationml/2006/ole">
            <p:oleObj spid="_x0000_s21506" name="Równanie" r:id="rId3" imgW="2247840" imgH="457200" progId="Equation.3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0" y="4226676"/>
            <a:ext cx="9144000" cy="16312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000" dirty="0" err="1" smtClean="0">
                <a:latin typeface="Arial Narrow" pitchFamily="34" charset="0"/>
              </a:rPr>
              <a:t>Where</a:t>
            </a:r>
            <a:r>
              <a:rPr lang="pl-PL" sz="2000" dirty="0" smtClean="0">
                <a:latin typeface="Arial Narrow" pitchFamily="34" charset="0"/>
              </a:rPr>
              <a:t> T, </a:t>
            </a:r>
            <a:r>
              <a:rPr lang="pl-PL" sz="2000" dirty="0" err="1" smtClean="0">
                <a:latin typeface="Arial Narrow" pitchFamily="34" charset="0"/>
              </a:rPr>
              <a:t>Td</a:t>
            </a:r>
            <a:r>
              <a:rPr lang="pl-PL" sz="2000" dirty="0" smtClean="0">
                <a:latin typeface="Arial Narrow" pitchFamily="34" charset="0"/>
              </a:rPr>
              <a:t> – </a:t>
            </a:r>
            <a:r>
              <a:rPr lang="pl-PL" sz="2000" dirty="0" err="1" smtClean="0">
                <a:latin typeface="Arial Narrow" pitchFamily="34" charset="0"/>
              </a:rPr>
              <a:t>temperature</a:t>
            </a:r>
            <a:r>
              <a:rPr lang="pl-PL" sz="2000" dirty="0" smtClean="0">
                <a:latin typeface="Arial Narrow" pitchFamily="34" charset="0"/>
              </a:rPr>
              <a:t> and </a:t>
            </a:r>
            <a:r>
              <a:rPr lang="pl-PL" sz="2000" dirty="0" err="1" smtClean="0">
                <a:latin typeface="Arial Narrow" pitchFamily="34" charset="0"/>
              </a:rPr>
              <a:t>dew</a:t>
            </a:r>
            <a:r>
              <a:rPr lang="pl-PL" sz="2000" dirty="0" smtClean="0">
                <a:latin typeface="Arial Narrow" pitchFamily="34" charset="0"/>
              </a:rPr>
              <a:t> point </a:t>
            </a:r>
            <a:r>
              <a:rPr lang="pl-PL" sz="2000" dirty="0" err="1" smtClean="0">
                <a:latin typeface="Arial Narrow" pitchFamily="34" charset="0"/>
              </a:rPr>
              <a:t>at</a:t>
            </a:r>
            <a:r>
              <a:rPr lang="pl-PL" sz="2000" dirty="0" smtClean="0">
                <a:latin typeface="Arial Narrow" pitchFamily="34" charset="0"/>
              </a:rPr>
              <a:t> 2m (K), T850 – </a:t>
            </a:r>
            <a:r>
              <a:rPr lang="pl-PL" sz="2000" dirty="0" err="1" smtClean="0">
                <a:latin typeface="Arial Narrow" pitchFamily="34" charset="0"/>
              </a:rPr>
              <a:t>temperature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at</a:t>
            </a:r>
            <a:r>
              <a:rPr lang="pl-PL" sz="2000" dirty="0" smtClean="0">
                <a:latin typeface="Arial Narrow" pitchFamily="34" charset="0"/>
              </a:rPr>
              <a:t> 850 </a:t>
            </a:r>
            <a:r>
              <a:rPr lang="pl-PL" sz="2000" dirty="0" err="1" smtClean="0">
                <a:latin typeface="Arial Narrow" pitchFamily="34" charset="0"/>
              </a:rPr>
              <a:t>hPa</a:t>
            </a:r>
            <a:r>
              <a:rPr lang="pl-PL" sz="2000" dirty="0" smtClean="0">
                <a:latin typeface="Arial Narrow" pitchFamily="34" charset="0"/>
              </a:rPr>
              <a:t> (K), V850 – wind </a:t>
            </a:r>
            <a:r>
              <a:rPr lang="pl-PL" sz="2000" dirty="0" err="1" smtClean="0">
                <a:latin typeface="Arial Narrow" pitchFamily="34" charset="0"/>
              </a:rPr>
              <a:t>speed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at</a:t>
            </a:r>
            <a:r>
              <a:rPr lang="pl-PL" sz="2000" dirty="0" smtClean="0">
                <a:latin typeface="Arial Narrow" pitchFamily="34" charset="0"/>
              </a:rPr>
              <a:t> 850 </a:t>
            </a:r>
            <a:r>
              <a:rPr lang="pl-PL" sz="2000" dirty="0" err="1" smtClean="0">
                <a:latin typeface="Arial Narrow" pitchFamily="34" charset="0"/>
              </a:rPr>
              <a:t>hPa</a:t>
            </a:r>
            <a:r>
              <a:rPr lang="pl-PL" sz="2000" dirty="0" smtClean="0">
                <a:latin typeface="Arial Narrow" pitchFamily="34" charset="0"/>
              </a:rPr>
              <a:t> (</a:t>
            </a:r>
            <a:r>
              <a:rPr lang="pl-PL" sz="2000" dirty="0" err="1" smtClean="0">
                <a:latin typeface="Arial Narrow" pitchFamily="34" charset="0"/>
              </a:rPr>
              <a:t>knots</a:t>
            </a:r>
            <a:r>
              <a:rPr lang="pl-PL" sz="2000" dirty="0" smtClean="0">
                <a:latin typeface="Arial Narrow" pitchFamily="34" charset="0"/>
              </a:rPr>
              <a:t>).</a:t>
            </a:r>
          </a:p>
          <a:p>
            <a:pPr algn="just"/>
            <a:r>
              <a:rPr lang="pl-PL" sz="2000" dirty="0" err="1" smtClean="0">
                <a:latin typeface="Arial Narrow" pitchFamily="34" charset="0"/>
              </a:rPr>
              <a:t>See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e.g</a:t>
            </a:r>
            <a:r>
              <a:rPr lang="pl-PL" sz="2000" dirty="0" smtClean="0">
                <a:latin typeface="Arial Narrow" pitchFamily="34" charset="0"/>
              </a:rPr>
              <a:t>. </a:t>
            </a:r>
            <a:r>
              <a:rPr lang="en-US" sz="2000" dirty="0" smtClean="0">
                <a:latin typeface="Arial Narrow" pitchFamily="34" charset="0"/>
              </a:rPr>
              <a:t>Song, </a:t>
            </a:r>
            <a:r>
              <a:rPr lang="en-US" sz="2000" dirty="0" err="1" smtClean="0">
                <a:latin typeface="Arial Narrow" pitchFamily="34" charset="0"/>
              </a:rPr>
              <a:t>Yunyoung</a:t>
            </a:r>
            <a:r>
              <a:rPr lang="pl-PL" sz="2000" dirty="0" smtClean="0">
                <a:latin typeface="Arial Narrow" pitchFamily="34" charset="0"/>
              </a:rPr>
              <a:t> and</a:t>
            </a:r>
            <a:r>
              <a:rPr lang="en-US" sz="2000" dirty="0" smtClean="0">
                <a:latin typeface="Arial Narrow" pitchFamily="34" charset="0"/>
              </a:rPr>
              <a:t> Yum, </a:t>
            </a:r>
            <a:r>
              <a:rPr lang="en-US" sz="2000" dirty="0" err="1" smtClean="0">
                <a:latin typeface="Arial Narrow" pitchFamily="34" charset="0"/>
              </a:rPr>
              <a:t>Seong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Soo</a:t>
            </a:r>
            <a:r>
              <a:rPr lang="pl-PL" sz="2000" dirty="0" smtClean="0">
                <a:latin typeface="Arial Narrow" pitchFamily="34" charset="0"/>
              </a:rPr>
              <a:t>: </a:t>
            </a:r>
            <a:r>
              <a:rPr lang="en-US" sz="2000" dirty="0" smtClean="0">
                <a:latin typeface="Arial Narrow" pitchFamily="34" charset="0"/>
              </a:rPr>
              <a:t>Development and Verification of the Fog Stability Index for </a:t>
            </a:r>
            <a:r>
              <a:rPr lang="en-US" sz="2000" dirty="0" err="1" smtClean="0">
                <a:latin typeface="Arial Narrow" pitchFamily="34" charset="0"/>
              </a:rPr>
              <a:t>Incheon</a:t>
            </a:r>
            <a:r>
              <a:rPr lang="en-US" sz="2000" dirty="0" smtClean="0">
                <a:latin typeface="Arial Narrow" pitchFamily="34" charset="0"/>
              </a:rPr>
              <a:t> International Airport based on the Measured Fog Characteristics</a:t>
            </a:r>
            <a:r>
              <a:rPr lang="pl-PL" sz="2000" dirty="0" smtClean="0">
                <a:latin typeface="Arial Narrow" pitchFamily="34" charset="0"/>
              </a:rPr>
              <a:t>, </a:t>
            </a:r>
            <a:r>
              <a:rPr lang="en-US" sz="2000" dirty="0" smtClean="0">
                <a:latin typeface="Arial Narrow" pitchFamily="34" charset="0"/>
              </a:rPr>
              <a:t>Atmosphere</a:t>
            </a:r>
            <a:r>
              <a:rPr lang="pl-PL" sz="2000" dirty="0" smtClean="0">
                <a:latin typeface="Arial Narrow" pitchFamily="34" charset="0"/>
              </a:rPr>
              <a:t>, 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Vol</a:t>
            </a:r>
            <a:r>
              <a:rPr lang="pl-PL" sz="2000" dirty="0" smtClean="0">
                <a:latin typeface="Arial Narrow" pitchFamily="34" charset="0"/>
              </a:rPr>
              <a:t>.</a:t>
            </a:r>
            <a:r>
              <a:rPr lang="en-US" sz="2000" dirty="0" smtClean="0">
                <a:latin typeface="Arial Narrow" pitchFamily="34" charset="0"/>
              </a:rPr>
              <a:t> 23, </a:t>
            </a:r>
            <a:r>
              <a:rPr lang="pl-PL" sz="2000" b="1" dirty="0" smtClean="0">
                <a:latin typeface="Arial Narrow" pitchFamily="34" charset="0"/>
              </a:rPr>
              <a:t>4</a:t>
            </a:r>
            <a:r>
              <a:rPr lang="en-US" sz="2000" dirty="0" smtClean="0">
                <a:latin typeface="Arial Narrow" pitchFamily="34" charset="0"/>
              </a:rPr>
              <a:t>,  2013, pp.443-452</a:t>
            </a:r>
            <a:endParaRPr lang="pl-PL" sz="2000" dirty="0" smtClean="0">
              <a:latin typeface="Arial Narrow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 err="1" smtClean="0">
                <a:latin typeface="Arial Narrow" pitchFamily="34" charset="0"/>
              </a:rPr>
              <a:t>Forecasts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verified against </a:t>
            </a:r>
            <a:r>
              <a:rPr lang="pl-PL" sz="2400" dirty="0" err="1" smtClean="0">
                <a:latin typeface="Arial Narrow" pitchFamily="34" charset="0"/>
              </a:rPr>
              <a:t>observations</a:t>
            </a:r>
            <a:r>
              <a:rPr lang="en-US" sz="2400" dirty="0" smtClean="0">
                <a:latin typeface="Arial Narrow" pitchFamily="34" charset="0"/>
              </a:rPr>
              <a:t> at Polish SYNOP stations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919663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 err="1" smtClean="0">
                <a:latin typeface="Arial Narrow" pitchFamily="34" charset="0"/>
              </a:rPr>
              <a:t>Probability</a:t>
            </a:r>
            <a:r>
              <a:rPr lang="pl-PL" sz="2400" dirty="0" smtClean="0">
                <a:latin typeface="Arial Narrow" pitchFamily="34" charset="0"/>
              </a:rPr>
              <a:t> of </a:t>
            </a:r>
            <a:r>
              <a:rPr lang="pl-PL" sz="2400" dirty="0" err="1" smtClean="0">
                <a:latin typeface="Arial Narrow" pitchFamily="34" charset="0"/>
              </a:rPr>
              <a:t>fog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occurence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increases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when</a:t>
            </a:r>
            <a:r>
              <a:rPr lang="pl-PL" sz="2400" dirty="0" smtClean="0">
                <a:latin typeface="Arial Narrow" pitchFamily="34" charset="0"/>
              </a:rPr>
              <a:t> FSI drops down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-32" y="123665"/>
            <a:ext cx="9144000" cy="805005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Indices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”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Added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”?</a:t>
            </a:r>
          </a:p>
        </p:txBody>
      </p:sp>
      <p:grpSp>
        <p:nvGrpSpPr>
          <p:cNvPr id="21" name="Grupa 20"/>
          <p:cNvGrpSpPr/>
          <p:nvPr/>
        </p:nvGrpSpPr>
        <p:grpSpPr>
          <a:xfrm>
            <a:off x="1285852" y="3071810"/>
            <a:ext cx="7858148" cy="796830"/>
            <a:chOff x="1285852" y="3071810"/>
            <a:chExt cx="7858148" cy="796830"/>
          </a:xfrm>
        </p:grpSpPr>
        <p:sp>
          <p:nvSpPr>
            <p:cNvPr id="17" name="pole tekstowe 16"/>
            <p:cNvSpPr txBox="1"/>
            <p:nvPr/>
          </p:nvSpPr>
          <p:spPr>
            <a:xfrm>
              <a:off x="1285852" y="3345420"/>
              <a:ext cx="7858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err="1" smtClean="0">
                  <a:latin typeface="Arial Narrow" pitchFamily="34" charset="0"/>
                </a:rPr>
                <a:t>condensation</a:t>
              </a:r>
              <a:r>
                <a:rPr lang="pl-PL" sz="2800" dirty="0" smtClean="0">
                  <a:latin typeface="Arial Narrow" pitchFamily="34" charset="0"/>
                </a:rPr>
                <a:t>		</a:t>
              </a:r>
              <a:r>
                <a:rPr lang="pl-PL" sz="2800" dirty="0" err="1" smtClean="0">
                  <a:latin typeface="Arial Narrow" pitchFamily="34" charset="0"/>
                </a:rPr>
                <a:t>vertical</a:t>
              </a:r>
              <a:r>
                <a:rPr lang="pl-PL" sz="2800" dirty="0" smtClean="0">
                  <a:latin typeface="Arial Narrow" pitchFamily="34" charset="0"/>
                </a:rPr>
                <a:t> temp. gradient	</a:t>
              </a:r>
              <a:r>
                <a:rPr lang="pl-PL" sz="2800" dirty="0" err="1" smtClean="0">
                  <a:latin typeface="Arial Narrow" pitchFamily="34" charset="0"/>
                </a:rPr>
                <a:t>advection</a:t>
              </a:r>
              <a:endParaRPr lang="en-US" sz="2800" dirty="0"/>
            </a:p>
          </p:txBody>
        </p:sp>
        <p:sp>
          <p:nvSpPr>
            <p:cNvPr id="18" name="Strzałka w górę 17"/>
            <p:cNvSpPr/>
            <p:nvPr/>
          </p:nvSpPr>
          <p:spPr>
            <a:xfrm>
              <a:off x="2714612" y="3071810"/>
              <a:ext cx="214314" cy="3571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rzałka w górę 18"/>
            <p:cNvSpPr/>
            <p:nvPr/>
          </p:nvSpPr>
          <p:spPr>
            <a:xfrm>
              <a:off x="6215074" y="3071810"/>
              <a:ext cx="214314" cy="3571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rzałka w górę 19"/>
            <p:cNvSpPr/>
            <p:nvPr/>
          </p:nvSpPr>
          <p:spPr>
            <a:xfrm>
              <a:off x="8143900" y="3071810"/>
              <a:ext cx="214314" cy="3571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17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Sensitivity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445875"/>
            <a:ext cx="914400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pl-PL" sz="2400" dirty="0" err="1" smtClean="0">
                <a:latin typeface="Arial Narrow" pitchFamily="34" charset="0"/>
              </a:rPr>
              <a:t>Assuming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that</a:t>
            </a:r>
            <a:r>
              <a:rPr lang="pl-PL" sz="2400" dirty="0" smtClean="0">
                <a:latin typeface="Arial Narrow" pitchFamily="34" charset="0"/>
              </a:rPr>
              <a:t> for </a:t>
            </a:r>
            <a:r>
              <a:rPr lang="pl-PL" sz="2400" dirty="0" err="1" smtClean="0">
                <a:latin typeface="Arial Narrow" pitchFamily="34" charset="0"/>
              </a:rPr>
              <a:t>chosen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value</a:t>
            </a:r>
            <a:r>
              <a:rPr lang="pl-PL" sz="2400" dirty="0" smtClean="0">
                <a:latin typeface="Arial Narrow" pitchFamily="34" charset="0"/>
              </a:rPr>
              <a:t> of FSI </a:t>
            </a:r>
            <a:r>
              <a:rPr lang="pl-PL" sz="2400" dirty="0" err="1" smtClean="0">
                <a:latin typeface="Arial Narrow" pitchFamily="34" charset="0"/>
              </a:rPr>
              <a:t>fog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appearance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is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certain</a:t>
            </a:r>
            <a:r>
              <a:rPr lang="pl-PL" sz="2400" dirty="0" smtClean="0">
                <a:latin typeface="Arial Narrow" pitchFamily="34" charset="0"/>
              </a:rPr>
              <a:t>, </a:t>
            </a:r>
            <a:r>
              <a:rPr lang="pl-PL" sz="2400" dirty="0" err="1" smtClean="0">
                <a:latin typeface="Arial Narrow" pitchFamily="34" charset="0"/>
              </a:rPr>
              <a:t>compute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scores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from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the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contingency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table</a:t>
            </a:r>
            <a:r>
              <a:rPr lang="pl-PL" sz="2400" dirty="0" smtClean="0">
                <a:latin typeface="Arial Narrow" pitchFamily="34" charset="0"/>
              </a:rPr>
              <a:t> (POD, FC, SR, TS), </a:t>
            </a:r>
            <a:r>
              <a:rPr lang="pl-PL" sz="2400" dirty="0" err="1" smtClean="0">
                <a:latin typeface="Arial Narrow" pitchFamily="34" charset="0"/>
              </a:rPr>
              <a:t>then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calculate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the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product</a:t>
            </a:r>
            <a:r>
              <a:rPr lang="pl-PL" sz="2400" dirty="0" smtClean="0">
                <a:latin typeface="Arial Narrow" pitchFamily="34" charset="0"/>
              </a:rPr>
              <a:t> – a </a:t>
            </a:r>
            <a:r>
              <a:rPr lang="pl-PL" sz="2400" dirty="0" err="1" smtClean="0">
                <a:latin typeface="Arial Narrow" pitchFamily="34" charset="0"/>
              </a:rPr>
              <a:t>new</a:t>
            </a:r>
            <a:r>
              <a:rPr lang="pl-PL" sz="2400" dirty="0" smtClean="0">
                <a:latin typeface="Arial Narrow" pitchFamily="34" charset="0"/>
              </a:rPr>
              <a:t> ”OVERALL” </a:t>
            </a:r>
            <a:r>
              <a:rPr lang="pl-PL" sz="2400" dirty="0" err="1" smtClean="0">
                <a:latin typeface="Arial Narrow" pitchFamily="34" charset="0"/>
              </a:rPr>
              <a:t>score</a:t>
            </a:r>
            <a:r>
              <a:rPr lang="pl-PL" sz="2400" dirty="0" smtClean="0">
                <a:latin typeface="Arial Narrow" pitchFamily="34" charset="0"/>
              </a:rPr>
              <a:t>:</a:t>
            </a:r>
          </a:p>
          <a:p>
            <a:pPr algn="just">
              <a:lnSpc>
                <a:spcPct val="95000"/>
              </a:lnSpc>
            </a:pPr>
            <a:endParaRPr lang="pl-PL" sz="2400" dirty="0" smtClean="0">
              <a:latin typeface="Arial Narrow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pl-PL" sz="2400" dirty="0" smtClean="0">
                <a:latin typeface="Arial Narrow" pitchFamily="34" charset="0"/>
              </a:rPr>
              <a:t>OVRALL = POD x FC x SR x TS 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3298828"/>
            <a:ext cx="9144000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latin typeface="Arial Narrow" pitchFamily="34" charset="0"/>
              </a:rPr>
              <a:t>POD = a / (</a:t>
            </a:r>
            <a:r>
              <a:rPr lang="pl-PL" sz="2400" dirty="0" err="1" smtClean="0">
                <a:latin typeface="Arial Narrow" pitchFamily="34" charset="0"/>
              </a:rPr>
              <a:t>a</a:t>
            </a:r>
            <a:r>
              <a:rPr lang="pl-PL" sz="2400" dirty="0" smtClean="0">
                <a:latin typeface="Arial Narrow" pitchFamily="34" charset="0"/>
              </a:rPr>
              <a:t> + c)</a:t>
            </a:r>
          </a:p>
          <a:p>
            <a:pPr algn="just"/>
            <a:endParaRPr lang="pl-PL" sz="2400" dirty="0" smtClean="0">
              <a:latin typeface="Arial Narrow" pitchFamily="34" charset="0"/>
            </a:endParaRPr>
          </a:p>
          <a:p>
            <a:pPr algn="just"/>
            <a:r>
              <a:rPr lang="pl-PL" sz="2400" dirty="0" smtClean="0">
                <a:latin typeface="Arial Narrow" pitchFamily="34" charset="0"/>
              </a:rPr>
              <a:t>FC = (a + d) / (a + b + c + d)</a:t>
            </a:r>
          </a:p>
          <a:p>
            <a:pPr algn="just"/>
            <a:endParaRPr lang="pl-PL" sz="2400" dirty="0" smtClean="0">
              <a:latin typeface="Arial Narrow" pitchFamily="34" charset="0"/>
            </a:endParaRPr>
          </a:p>
          <a:p>
            <a:pPr algn="just"/>
            <a:r>
              <a:rPr lang="pl-PL" sz="2400" dirty="0" smtClean="0">
                <a:latin typeface="Arial Narrow" pitchFamily="34" charset="0"/>
              </a:rPr>
              <a:t>SR = 1 – FAR = a / (</a:t>
            </a:r>
            <a:r>
              <a:rPr lang="pl-PL" sz="2400" dirty="0" err="1" smtClean="0">
                <a:latin typeface="Arial Narrow" pitchFamily="34" charset="0"/>
              </a:rPr>
              <a:t>a</a:t>
            </a:r>
            <a:r>
              <a:rPr lang="pl-PL" sz="2400" dirty="0" smtClean="0">
                <a:latin typeface="Arial Narrow" pitchFamily="34" charset="0"/>
              </a:rPr>
              <a:t> + b)</a:t>
            </a:r>
          </a:p>
          <a:p>
            <a:pPr algn="just"/>
            <a:endParaRPr lang="pl-PL" sz="2400" dirty="0" smtClean="0">
              <a:latin typeface="Arial Narrow" pitchFamily="34" charset="0"/>
            </a:endParaRPr>
          </a:p>
          <a:p>
            <a:pPr algn="just"/>
            <a:r>
              <a:rPr lang="pl-PL" sz="2400" dirty="0" smtClean="0">
                <a:latin typeface="Arial Narrow" pitchFamily="34" charset="0"/>
              </a:rPr>
              <a:t>TS = a / (</a:t>
            </a:r>
            <a:r>
              <a:rPr lang="pl-PL" sz="2400" dirty="0" err="1" smtClean="0">
                <a:latin typeface="Arial Narrow" pitchFamily="34" charset="0"/>
              </a:rPr>
              <a:t>a</a:t>
            </a:r>
            <a:r>
              <a:rPr lang="pl-PL" sz="2400" dirty="0" smtClean="0">
                <a:latin typeface="Arial Narrow" pitchFamily="34" charset="0"/>
              </a:rPr>
              <a:t> + b +c)</a:t>
            </a:r>
          </a:p>
          <a:p>
            <a:pPr algn="just"/>
            <a:endParaRPr lang="pl-PL" sz="2400" dirty="0" smtClean="0">
              <a:latin typeface="Arial Narrow" pitchFamily="34" charset="0"/>
            </a:endParaRPr>
          </a:p>
          <a:p>
            <a:pPr algn="just"/>
            <a:r>
              <a:rPr lang="pl-PL" sz="2400" dirty="0" err="1" smtClean="0">
                <a:latin typeface="Arial Narrow" pitchFamily="34" charset="0"/>
              </a:rPr>
              <a:t>Where</a:t>
            </a:r>
            <a:r>
              <a:rPr lang="pl-PL" sz="2400" dirty="0" smtClean="0">
                <a:latin typeface="Arial Narrow" pitchFamily="34" charset="0"/>
              </a:rPr>
              <a:t> a – </a:t>
            </a:r>
            <a:r>
              <a:rPr lang="pl-PL" sz="2400" dirty="0" err="1" smtClean="0">
                <a:latin typeface="Arial Narrow" pitchFamily="34" charset="0"/>
              </a:rPr>
              <a:t>hits</a:t>
            </a:r>
            <a:r>
              <a:rPr lang="pl-PL" sz="2400" dirty="0" smtClean="0">
                <a:latin typeface="Arial Narrow" pitchFamily="34" charset="0"/>
              </a:rPr>
              <a:t>, b – </a:t>
            </a:r>
            <a:r>
              <a:rPr lang="pl-PL" sz="2400" dirty="0" err="1" smtClean="0">
                <a:latin typeface="Arial Narrow" pitchFamily="34" charset="0"/>
              </a:rPr>
              <a:t>misses</a:t>
            </a:r>
            <a:r>
              <a:rPr lang="pl-PL" sz="2400" dirty="0" smtClean="0">
                <a:latin typeface="Arial Narrow" pitchFamily="34" charset="0"/>
              </a:rPr>
              <a:t>, c – </a:t>
            </a:r>
            <a:r>
              <a:rPr lang="pl-PL" sz="2400" dirty="0" err="1" smtClean="0">
                <a:latin typeface="Arial Narrow" pitchFamily="34" charset="0"/>
              </a:rPr>
              <a:t>false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alarms</a:t>
            </a:r>
            <a:r>
              <a:rPr lang="pl-PL" sz="2400" dirty="0" smtClean="0">
                <a:latin typeface="Arial Narrow" pitchFamily="34" charset="0"/>
              </a:rPr>
              <a:t>, d – correct </a:t>
            </a:r>
            <a:r>
              <a:rPr lang="pl-PL" sz="2400" dirty="0" err="1" smtClean="0">
                <a:latin typeface="Arial Narrow" pitchFamily="34" charset="0"/>
              </a:rPr>
              <a:t>negatives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-32" y="123665"/>
            <a:ext cx="9144000" cy="805005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Indices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”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Added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18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0" y="6324921"/>
            <a:ext cx="9144000" cy="461665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Arial Narrow" pitchFamily="34" charset="0"/>
              </a:rPr>
              <a:t>Best </a:t>
            </a:r>
            <a:r>
              <a:rPr lang="pl-PL" sz="2400" dirty="0" err="1" smtClean="0">
                <a:latin typeface="Arial Narrow" pitchFamily="34" charset="0"/>
              </a:rPr>
              <a:t>value</a:t>
            </a:r>
            <a:r>
              <a:rPr lang="pl-PL" sz="2400" dirty="0" smtClean="0">
                <a:latin typeface="Arial Narrow" pitchFamily="34" charset="0"/>
              </a:rPr>
              <a:t> of OVRALL (~0.008) – for FSI = 21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-32" y="162546"/>
            <a:ext cx="9144000" cy="623248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Indices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”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Added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”?</a:t>
            </a:r>
          </a:p>
        </p:txBody>
      </p:sp>
      <p:graphicFrame>
        <p:nvGraphicFramePr>
          <p:cNvPr id="10" name="Wykres 9"/>
          <p:cNvGraphicFramePr>
            <a:graphicFrameLocks noGrp="1"/>
          </p:cNvGraphicFramePr>
          <p:nvPr/>
        </p:nvGraphicFramePr>
        <p:xfrm>
          <a:off x="1" y="785794"/>
          <a:ext cx="9143999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lajd_pod_prezentacje_ang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"/>
            <a:ext cx="9144000" cy="6856629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19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-27384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Verification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scores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FSI = 21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00" y="396000"/>
            <a:ext cx="381176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00" y="396000"/>
            <a:ext cx="381176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600" y="3618000"/>
            <a:ext cx="381176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00" y="3618000"/>
            <a:ext cx="381176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000" y="378000"/>
            <a:ext cx="7623529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0" y="1231465"/>
            <a:ext cx="9144000" cy="5391082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Flashrate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thunderstoms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(FR) –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customers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AutoNum type="arabicPeriod"/>
              <a:defRPr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verification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AutoNum type="arabicPeriod"/>
              <a:defRPr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Visibility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(VR) –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customers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verification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Indices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 ”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Added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”?</a:t>
            </a:r>
          </a:p>
          <a:p>
            <a:pPr algn="just">
              <a:lnSpc>
                <a:spcPct val="80000"/>
              </a:lnSpc>
              <a:buAutoNum type="arabicPeriod"/>
              <a:defRPr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AutoNum type="arabicPeriod"/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2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20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928670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Alternative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thunderstorms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via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indices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504734"/>
            <a:ext cx="9144000" cy="5294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Aft>
                <a:spcPts val="1000"/>
              </a:spcAft>
            </a:pPr>
            <a:r>
              <a:rPr lang="en-US" sz="2600" b="1" dirty="0" smtClean="0">
                <a:latin typeface="Arial Narrow" pitchFamily="34" charset="0"/>
              </a:rPr>
              <a:t>Stability indices:</a:t>
            </a:r>
          </a:p>
          <a:p>
            <a:pPr algn="just">
              <a:lnSpc>
                <a:spcPct val="95000"/>
              </a:lnSpc>
              <a:spcAft>
                <a:spcPts val="1000"/>
              </a:spcAft>
            </a:pPr>
            <a:r>
              <a:rPr lang="en-US" sz="2600" b="1" dirty="0" smtClean="0">
                <a:latin typeface="Arial Narrow" pitchFamily="34" charset="0"/>
              </a:rPr>
              <a:t>K-Index </a:t>
            </a:r>
            <a:r>
              <a:rPr lang="en-US" sz="2600" dirty="0" smtClean="0">
                <a:latin typeface="Arial Narrow" pitchFamily="34" charset="0"/>
              </a:rPr>
              <a:t>(def.):		</a:t>
            </a:r>
            <a:r>
              <a:rPr lang="en-US" sz="2600" b="1" dirty="0" smtClean="0">
                <a:latin typeface="Arial Narrow" pitchFamily="34" charset="0"/>
              </a:rPr>
              <a:t>K</a:t>
            </a:r>
            <a:r>
              <a:rPr lang="pl-PL" sz="2600" b="1" dirty="0" smtClean="0">
                <a:latin typeface="Arial Narrow" pitchFamily="34" charset="0"/>
              </a:rPr>
              <a:t>I</a:t>
            </a:r>
            <a:r>
              <a:rPr lang="en-US" sz="2600" b="1" dirty="0" smtClean="0">
                <a:latin typeface="Arial Narrow" pitchFamily="34" charset="0"/>
              </a:rPr>
              <a:t> = (T</a:t>
            </a:r>
            <a:r>
              <a:rPr lang="en-US" sz="2600" b="1" baseline="-25000" dirty="0" smtClean="0">
                <a:latin typeface="Arial Narrow" pitchFamily="34" charset="0"/>
              </a:rPr>
              <a:t>850</a:t>
            </a:r>
            <a:r>
              <a:rPr lang="en-US" sz="2600" b="1" dirty="0" smtClean="0">
                <a:latin typeface="Arial Narrow" pitchFamily="34" charset="0"/>
              </a:rPr>
              <a:t> – T</a:t>
            </a:r>
            <a:r>
              <a:rPr lang="en-US" sz="2600" b="1" baseline="-25000" dirty="0" smtClean="0">
                <a:latin typeface="Arial Narrow" pitchFamily="34" charset="0"/>
              </a:rPr>
              <a:t>500</a:t>
            </a:r>
            <a:r>
              <a:rPr lang="en-US" sz="2600" b="1" dirty="0" smtClean="0">
                <a:latin typeface="Arial Narrow" pitchFamily="34" charset="0"/>
              </a:rPr>
              <a:t>) + D</a:t>
            </a:r>
            <a:r>
              <a:rPr lang="en-US" sz="2600" b="1" baseline="-25000" dirty="0" smtClean="0">
                <a:latin typeface="Arial Narrow" pitchFamily="34" charset="0"/>
              </a:rPr>
              <a:t>850</a:t>
            </a:r>
            <a:r>
              <a:rPr lang="en-US" sz="2600" b="1" dirty="0" smtClean="0">
                <a:latin typeface="Arial Narrow" pitchFamily="34" charset="0"/>
              </a:rPr>
              <a:t> – (T</a:t>
            </a:r>
            <a:r>
              <a:rPr lang="en-US" sz="2600" b="1" baseline="-25000" dirty="0" smtClean="0">
                <a:latin typeface="Arial Narrow" pitchFamily="34" charset="0"/>
              </a:rPr>
              <a:t>700</a:t>
            </a:r>
            <a:r>
              <a:rPr lang="en-US" sz="2600" b="1" dirty="0" smtClean="0">
                <a:latin typeface="Arial Narrow" pitchFamily="34" charset="0"/>
              </a:rPr>
              <a:t> – D</a:t>
            </a:r>
            <a:r>
              <a:rPr lang="en-US" sz="2600" b="1" baseline="-25000" dirty="0" smtClean="0">
                <a:latin typeface="Arial Narrow" pitchFamily="34" charset="0"/>
              </a:rPr>
              <a:t>700</a:t>
            </a:r>
            <a:r>
              <a:rPr lang="en-US" sz="2600" b="1" dirty="0" smtClean="0">
                <a:latin typeface="Arial Narrow" pitchFamily="34" charset="0"/>
              </a:rPr>
              <a:t>)</a:t>
            </a:r>
          </a:p>
          <a:p>
            <a:pPr algn="just">
              <a:lnSpc>
                <a:spcPct val="95000"/>
              </a:lnSpc>
              <a:spcAft>
                <a:spcPts val="1000"/>
              </a:spcAft>
            </a:pPr>
            <a:r>
              <a:rPr lang="en-US" sz="2600" dirty="0" smtClean="0">
                <a:latin typeface="Arial Narrow" pitchFamily="34" charset="0"/>
              </a:rPr>
              <a:t>As </a:t>
            </a:r>
            <a:r>
              <a:rPr lang="en-US" sz="2600" u="sng" dirty="0" smtClean="0">
                <a:latin typeface="Arial Narrow" pitchFamily="34" charset="0"/>
              </a:rPr>
              <a:t>this index increases from a value of ~20</a:t>
            </a:r>
            <a:r>
              <a:rPr lang="en-US" sz="2600" dirty="0" smtClean="0">
                <a:latin typeface="Arial Narrow" pitchFamily="34" charset="0"/>
              </a:rPr>
              <a:t>, the likelihood of showers/thunderstorms is expected to increase. Occur</a:t>
            </a:r>
            <a:r>
              <a:rPr lang="pl-PL" sz="2600" dirty="0" err="1" smtClean="0">
                <a:latin typeface="Arial Narrow" pitchFamily="34" charset="0"/>
              </a:rPr>
              <a:t>r</a:t>
            </a:r>
            <a:r>
              <a:rPr lang="en-US" sz="2600" dirty="0" err="1" smtClean="0">
                <a:latin typeface="Arial Narrow" pitchFamily="34" charset="0"/>
              </a:rPr>
              <a:t>ence</a:t>
            </a:r>
            <a:r>
              <a:rPr lang="en-US" sz="2600" dirty="0" smtClean="0">
                <a:latin typeface="Arial Narrow" pitchFamily="34" charset="0"/>
              </a:rPr>
              <a:t> of thunderstorm(s) is virtually certain for K greater than 40.</a:t>
            </a:r>
          </a:p>
          <a:p>
            <a:pPr algn="just">
              <a:lnSpc>
                <a:spcPct val="95000"/>
              </a:lnSpc>
              <a:spcAft>
                <a:spcPts val="1000"/>
              </a:spcAft>
            </a:pPr>
            <a:r>
              <a:rPr lang="en-US" sz="2600" b="1" dirty="0" smtClean="0">
                <a:latin typeface="Arial Narrow" pitchFamily="34" charset="0"/>
              </a:rPr>
              <a:t>Total Totals</a:t>
            </a:r>
            <a:r>
              <a:rPr lang="en-US" sz="2600" dirty="0" smtClean="0">
                <a:latin typeface="Arial Narrow" pitchFamily="34" charset="0"/>
              </a:rPr>
              <a:t> (def.):	</a:t>
            </a:r>
            <a:r>
              <a:rPr lang="en-US" sz="2600" b="1" dirty="0" smtClean="0">
                <a:latin typeface="Arial Narrow" pitchFamily="34" charset="0"/>
              </a:rPr>
              <a:t>TT = (T</a:t>
            </a:r>
            <a:r>
              <a:rPr lang="en-US" sz="2600" b="1" baseline="-25000" dirty="0" smtClean="0">
                <a:latin typeface="Arial Narrow" pitchFamily="34" charset="0"/>
              </a:rPr>
              <a:t>850</a:t>
            </a:r>
            <a:r>
              <a:rPr lang="en-US" sz="2600" b="1" dirty="0" smtClean="0">
                <a:latin typeface="Arial Narrow" pitchFamily="34" charset="0"/>
              </a:rPr>
              <a:t> – T</a:t>
            </a:r>
            <a:r>
              <a:rPr lang="en-US" sz="2600" b="1" baseline="-25000" dirty="0" smtClean="0">
                <a:latin typeface="Arial Narrow" pitchFamily="34" charset="0"/>
              </a:rPr>
              <a:t>500</a:t>
            </a:r>
            <a:r>
              <a:rPr lang="en-US" sz="2600" b="1" dirty="0" smtClean="0">
                <a:latin typeface="Arial Narrow" pitchFamily="34" charset="0"/>
              </a:rPr>
              <a:t>) + (D</a:t>
            </a:r>
            <a:r>
              <a:rPr lang="en-US" sz="2600" b="1" baseline="-25000" dirty="0" smtClean="0">
                <a:latin typeface="Arial Narrow" pitchFamily="34" charset="0"/>
              </a:rPr>
              <a:t>850</a:t>
            </a:r>
            <a:r>
              <a:rPr lang="en-US" sz="2600" b="1" dirty="0" smtClean="0">
                <a:latin typeface="Arial Narrow" pitchFamily="34" charset="0"/>
              </a:rPr>
              <a:t> – T</a:t>
            </a:r>
            <a:r>
              <a:rPr lang="en-US" sz="2600" b="1" baseline="-25000" dirty="0" smtClean="0">
                <a:latin typeface="Arial Narrow" pitchFamily="34" charset="0"/>
              </a:rPr>
              <a:t>500</a:t>
            </a:r>
            <a:r>
              <a:rPr lang="en-US" sz="2600" b="1" dirty="0" smtClean="0">
                <a:latin typeface="Arial Narrow" pitchFamily="34" charset="0"/>
              </a:rPr>
              <a:t>)</a:t>
            </a:r>
          </a:p>
          <a:p>
            <a:pPr algn="just">
              <a:lnSpc>
                <a:spcPct val="95000"/>
              </a:lnSpc>
              <a:spcAft>
                <a:spcPts val="1000"/>
              </a:spcAft>
            </a:pPr>
            <a:r>
              <a:rPr lang="en-US" sz="2600" dirty="0" smtClean="0">
                <a:latin typeface="Arial Narrow" pitchFamily="34" charset="0"/>
              </a:rPr>
              <a:t>Showers/thunderstorms become increasingly likely from TT values~</a:t>
            </a:r>
            <a:r>
              <a:rPr lang="en-US" sz="2600" u="sng" dirty="0" smtClean="0">
                <a:latin typeface="Arial Narrow" pitchFamily="34" charset="0"/>
              </a:rPr>
              <a:t>30, and severe thunderstorms are considered probable for values &gt;50</a:t>
            </a:r>
            <a:r>
              <a:rPr lang="en-US" sz="2600" dirty="0" smtClean="0">
                <a:latin typeface="Arial Narrow" pitchFamily="34" charset="0"/>
              </a:rPr>
              <a:t>.</a:t>
            </a:r>
            <a:endParaRPr lang="pl-PL" sz="2600" dirty="0" smtClean="0">
              <a:latin typeface="Arial Narrow" pitchFamily="34" charset="0"/>
            </a:endParaRPr>
          </a:p>
          <a:p>
            <a:pPr algn="just">
              <a:lnSpc>
                <a:spcPct val="95000"/>
              </a:lnSpc>
              <a:spcAft>
                <a:spcPts val="1000"/>
              </a:spcAft>
            </a:pPr>
            <a:r>
              <a:rPr lang="pl-PL" sz="2600" b="1" dirty="0" smtClean="0">
                <a:latin typeface="Arial Narrow" pitchFamily="34" charset="0"/>
              </a:rPr>
              <a:t>L</a:t>
            </a:r>
            <a:r>
              <a:rPr lang="en-US" sz="2600" b="1" dirty="0" err="1" smtClean="0">
                <a:latin typeface="Arial Narrow" pitchFamily="34" charset="0"/>
              </a:rPr>
              <a:t>ifted</a:t>
            </a:r>
            <a:r>
              <a:rPr lang="en-US" sz="2600" b="1" dirty="0" smtClean="0">
                <a:latin typeface="Arial Narrow" pitchFamily="34" charset="0"/>
              </a:rPr>
              <a:t> index</a:t>
            </a:r>
            <a:r>
              <a:rPr lang="en-US" sz="2600" dirty="0" smtClean="0">
                <a:latin typeface="Arial Narrow" pitchFamily="34" charset="0"/>
              </a:rPr>
              <a:t> (</a:t>
            </a:r>
            <a:r>
              <a:rPr lang="en-US" sz="2600" b="1" dirty="0" smtClean="0">
                <a:latin typeface="Arial Narrow" pitchFamily="34" charset="0"/>
              </a:rPr>
              <a:t>LI</a:t>
            </a:r>
            <a:r>
              <a:rPr lang="en-US" sz="2600" dirty="0" smtClean="0">
                <a:latin typeface="Arial Narrow" pitchFamily="34" charset="0"/>
              </a:rPr>
              <a:t>) Showers and thunderstorms become increasingly likely from LI values of about </a:t>
            </a:r>
            <a:r>
              <a:rPr lang="en-US" sz="2600" u="sng" dirty="0" smtClean="0">
                <a:latin typeface="Arial Narrow" pitchFamily="34" charset="0"/>
              </a:rPr>
              <a:t>0, and severe thunderstorms are considered likely for values of </a:t>
            </a:r>
            <a:r>
              <a:rPr lang="pl-PL" sz="2600" u="sng" dirty="0" smtClean="0">
                <a:latin typeface="Arial Narrow" pitchFamily="34" charset="0"/>
              </a:rPr>
              <a:t> &lt;</a:t>
            </a:r>
            <a:r>
              <a:rPr lang="en-US" sz="2600" u="sng" dirty="0" smtClean="0">
                <a:latin typeface="Arial Narrow" pitchFamily="34" charset="0"/>
              </a:rPr>
              <a:t> –3</a:t>
            </a:r>
            <a:r>
              <a:rPr lang="en-US" sz="2600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32" y="123665"/>
            <a:ext cx="9144000" cy="805005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Indices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”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Added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-32" y="123665"/>
            <a:ext cx="9144000" cy="805005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Indices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”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Added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pl-PL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”?</a:t>
            </a: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21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0" y="6396359"/>
            <a:ext cx="9144000" cy="461665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Arial Narrow" pitchFamily="34" charset="0"/>
              </a:rPr>
              <a:t>Best </a:t>
            </a:r>
            <a:r>
              <a:rPr lang="pl-PL" sz="2400" dirty="0" err="1" smtClean="0">
                <a:latin typeface="Arial Narrow" pitchFamily="34" charset="0"/>
              </a:rPr>
              <a:t>value</a:t>
            </a:r>
            <a:r>
              <a:rPr lang="pl-PL" sz="2400" dirty="0" smtClean="0">
                <a:latin typeface="Arial Narrow" pitchFamily="34" charset="0"/>
              </a:rPr>
              <a:t> of OVRALL (~0.003) – for </a:t>
            </a:r>
            <a:r>
              <a:rPr lang="pl-PL" sz="2400" dirty="0" err="1" smtClean="0">
                <a:latin typeface="Arial Narrow" pitchFamily="34" charset="0"/>
              </a:rPr>
              <a:t>K-Index</a:t>
            </a:r>
            <a:r>
              <a:rPr lang="pl-PL" sz="2400" dirty="0" smtClean="0">
                <a:latin typeface="Arial Narrow" pitchFamily="34" charset="0"/>
              </a:rPr>
              <a:t> = 32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-32" y="6396359"/>
            <a:ext cx="9144000" cy="461665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Arial Narrow" pitchFamily="34" charset="0"/>
              </a:rPr>
              <a:t>Best </a:t>
            </a:r>
            <a:r>
              <a:rPr lang="pl-PL" sz="2400" dirty="0" err="1" smtClean="0">
                <a:latin typeface="Arial Narrow" pitchFamily="34" charset="0"/>
              </a:rPr>
              <a:t>value</a:t>
            </a:r>
            <a:r>
              <a:rPr lang="pl-PL" sz="2400" dirty="0" smtClean="0">
                <a:latin typeface="Arial Narrow" pitchFamily="34" charset="0"/>
              </a:rPr>
              <a:t> of OVRALL (~0.0046) – for </a:t>
            </a:r>
            <a:r>
              <a:rPr lang="pl-PL" sz="2400" dirty="0" err="1" smtClean="0">
                <a:latin typeface="Arial Narrow" pitchFamily="34" charset="0"/>
              </a:rPr>
              <a:t>Lifted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Index</a:t>
            </a:r>
            <a:r>
              <a:rPr lang="pl-PL" sz="2400" dirty="0" smtClean="0">
                <a:latin typeface="Arial Narrow" pitchFamily="34" charset="0"/>
              </a:rPr>
              <a:t> = -2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-32" y="6396359"/>
            <a:ext cx="9144000" cy="461665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Arial Narrow" pitchFamily="34" charset="0"/>
              </a:rPr>
              <a:t>Best </a:t>
            </a:r>
            <a:r>
              <a:rPr lang="pl-PL" sz="2400" dirty="0" err="1" smtClean="0">
                <a:latin typeface="Arial Narrow" pitchFamily="34" charset="0"/>
              </a:rPr>
              <a:t>value</a:t>
            </a:r>
            <a:r>
              <a:rPr lang="pl-PL" sz="2400" dirty="0" smtClean="0">
                <a:latin typeface="Arial Narrow" pitchFamily="34" charset="0"/>
              </a:rPr>
              <a:t> of OVRALL (~0.0012) – for Total </a:t>
            </a:r>
            <a:r>
              <a:rPr lang="pl-PL" sz="2400" dirty="0" err="1" smtClean="0">
                <a:latin typeface="Arial Narrow" pitchFamily="34" charset="0"/>
              </a:rPr>
              <a:t>Totals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Index</a:t>
            </a:r>
            <a:r>
              <a:rPr lang="pl-PL" sz="2400" dirty="0" smtClean="0">
                <a:latin typeface="Arial Narrow" pitchFamily="34" charset="0"/>
              </a:rPr>
              <a:t>= 49</a:t>
            </a:r>
            <a:endParaRPr lang="pl-PL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7331 L -0.25191 -0.2412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58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0.07355 L 0.25208 -0.2412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1041 L -0.0158 0.25185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4032000" y="0"/>
            <a:ext cx="503590" cy="342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vert" wrap="square" lIns="36000" tIns="0" rIns="36000" bIns="0" rtlCol="0">
            <a:spAutoFit/>
          </a:bodyPr>
          <a:lstStyle/>
          <a:p>
            <a:pPr algn="ctr"/>
            <a:r>
              <a:rPr lang="pl-PL" sz="2800" dirty="0" err="1" smtClean="0">
                <a:latin typeface="Arial Narrow" pitchFamily="34" charset="0"/>
              </a:rPr>
              <a:t>K-Index</a:t>
            </a:r>
            <a:r>
              <a:rPr lang="pl-PL" sz="2800" dirty="0" smtClean="0">
                <a:latin typeface="Arial Narrow" pitchFamily="34" charset="0"/>
              </a:rPr>
              <a:t>; thresh=21</a:t>
            </a:r>
            <a:endParaRPr lang="pl-PL" sz="2800" dirty="0">
              <a:latin typeface="Arial Narrow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8572528" y="0"/>
            <a:ext cx="503590" cy="342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vert" wrap="square" lIns="36000" tIns="0" rIns="36000" bIns="0" rtlCol="0">
            <a:spAutoFit/>
          </a:bodyPr>
          <a:lstStyle/>
          <a:p>
            <a:pPr algn="ctr"/>
            <a:r>
              <a:rPr lang="pl-PL" sz="2800" dirty="0" smtClean="0">
                <a:latin typeface="Arial Narrow" pitchFamily="34" charset="0"/>
              </a:rPr>
              <a:t>Total </a:t>
            </a:r>
            <a:r>
              <a:rPr lang="pl-PL" sz="2800" dirty="0" err="1" smtClean="0">
                <a:latin typeface="Arial Narrow" pitchFamily="34" charset="0"/>
              </a:rPr>
              <a:t>Totals</a:t>
            </a:r>
            <a:r>
              <a:rPr lang="pl-PL" sz="2800" dirty="0" smtClean="0">
                <a:latin typeface="Arial Narrow" pitchFamily="34" charset="0"/>
              </a:rPr>
              <a:t>; thresh=49</a:t>
            </a:r>
            <a:endParaRPr lang="pl-PL" sz="2800" dirty="0">
              <a:latin typeface="Arial Narrow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497302" y="3429000"/>
            <a:ext cx="503590" cy="342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vert="vert" wrap="square" lIns="36000" tIns="0" rIns="36000" bIns="0" rtlCol="0">
            <a:spAutoFit/>
          </a:bodyPr>
          <a:lstStyle/>
          <a:p>
            <a:pPr algn="ctr"/>
            <a:r>
              <a:rPr lang="pl-PL" sz="2800" dirty="0" err="1" smtClean="0">
                <a:latin typeface="Arial Narrow" pitchFamily="34" charset="0"/>
              </a:rPr>
              <a:t>Lifted</a:t>
            </a:r>
            <a:r>
              <a:rPr lang="pl-PL" sz="2800" dirty="0" smtClean="0">
                <a:latin typeface="Arial Narrow" pitchFamily="34" charset="0"/>
              </a:rPr>
              <a:t> </a:t>
            </a:r>
            <a:r>
              <a:rPr lang="pl-PL" sz="2800" dirty="0" err="1" smtClean="0">
                <a:latin typeface="Arial Narrow" pitchFamily="34" charset="0"/>
              </a:rPr>
              <a:t>Index</a:t>
            </a:r>
            <a:r>
              <a:rPr lang="pl-PL" sz="2800" dirty="0" smtClean="0">
                <a:latin typeface="Arial Narrow" pitchFamily="34" charset="0"/>
              </a:rPr>
              <a:t>;  thresh=-2</a:t>
            </a:r>
            <a:endParaRPr lang="pl-PL" sz="2800" dirty="0">
              <a:latin typeface="Arial Narrow" pitchFamily="34" charset="0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22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092280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180000"/>
            <a:ext cx="7623529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180000"/>
            <a:ext cx="7623529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trzałka w dół 15"/>
          <p:cNvSpPr/>
          <p:nvPr/>
        </p:nvSpPr>
        <p:spPr>
          <a:xfrm>
            <a:off x="8316416" y="0"/>
            <a:ext cx="432048" cy="1412776"/>
          </a:xfrm>
          <a:prstGeom prst="downArrow">
            <a:avLst/>
          </a:prstGeom>
          <a:solidFill>
            <a:srgbClr val="FF0000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Worst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results</a:t>
            </a: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0" y="180000"/>
            <a:ext cx="7623529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trzałka w dół 17"/>
          <p:cNvSpPr/>
          <p:nvPr/>
        </p:nvSpPr>
        <p:spPr>
          <a:xfrm>
            <a:off x="6572264" y="5445224"/>
            <a:ext cx="432048" cy="1412776"/>
          </a:xfrm>
          <a:prstGeom prst="downArrow">
            <a:avLst/>
          </a:prstGeom>
          <a:solidFill>
            <a:srgbClr val="00B050"/>
          </a:solidFill>
          <a:ln w="12700" cap="rnd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08000" tIns="252000" rIns="108000" rtlCol="0" anchor="ctr" anchorCtr="1">
            <a:flatTx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Best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results</a:t>
            </a: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3000" y="5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876E-7 L -0.25156 -0.2504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3000" y="5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1221E-6 L 0.24115 -0.2481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3000" y="5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876E-7 L 0.01632 0.2532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23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978056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VIS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forecasts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customers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20"/>
          <p:cNvSpPr txBox="1">
            <a:spLocks noChangeArrowheads="1"/>
          </p:cNvSpPr>
          <p:nvPr/>
        </p:nvSpPr>
        <p:spPr bwMode="auto">
          <a:xfrm>
            <a:off x="0" y="1565211"/>
            <a:ext cx="9144000" cy="12157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100" dirty="0" smtClean="0"/>
              <a:t> </a:t>
            </a:r>
            <a:r>
              <a:rPr lang="pl-PL" sz="2100" dirty="0" err="1" smtClean="0"/>
              <a:t>Customers</a:t>
            </a:r>
            <a:r>
              <a:rPr lang="pl-PL" sz="2100" dirty="0" smtClean="0"/>
              <a:t> – </a:t>
            </a:r>
            <a:r>
              <a:rPr lang="pl-PL" sz="2100" dirty="0" err="1" smtClean="0"/>
              <a:t>transportation</a:t>
            </a:r>
            <a:r>
              <a:rPr lang="pl-PL" sz="2100" dirty="0" smtClean="0"/>
              <a:t> and </a:t>
            </a:r>
            <a:r>
              <a:rPr lang="pl-PL" sz="2100" dirty="0" err="1" smtClean="0"/>
              <a:t>appropriate</a:t>
            </a:r>
            <a:r>
              <a:rPr lang="pl-PL" sz="2100" dirty="0" smtClean="0"/>
              <a:t> services (</a:t>
            </a:r>
            <a:r>
              <a:rPr lang="pl-PL" sz="2100" dirty="0" err="1" smtClean="0"/>
              <a:t>maintenance</a:t>
            </a:r>
            <a:r>
              <a:rPr lang="pl-PL" sz="2100" dirty="0" smtClean="0"/>
              <a:t>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100" dirty="0" smtClean="0"/>
              <a:t> In general </a:t>
            </a:r>
            <a:r>
              <a:rPr lang="pl-PL" sz="2100" dirty="0" err="1" smtClean="0"/>
              <a:t>forecasts</a:t>
            </a:r>
            <a:r>
              <a:rPr lang="pl-PL" sz="2100" dirty="0" smtClean="0"/>
              <a:t> (</a:t>
            </a:r>
            <a:r>
              <a:rPr lang="pl-PL" sz="2100" dirty="0" err="1" smtClean="0"/>
              <a:t>skill</a:t>
            </a:r>
            <a:r>
              <a:rPr lang="pl-PL" sz="2100" dirty="0" smtClean="0"/>
              <a:t>) </a:t>
            </a:r>
            <a:r>
              <a:rPr lang="pl-PL" sz="2100" dirty="0" err="1" smtClean="0"/>
              <a:t>are</a:t>
            </a:r>
            <a:r>
              <a:rPr lang="pl-PL" sz="2100" dirty="0" smtClean="0"/>
              <a:t> </a:t>
            </a:r>
            <a:r>
              <a:rPr lang="pl-PL" sz="2100" dirty="0" err="1" smtClean="0"/>
              <a:t>better</a:t>
            </a:r>
            <a:r>
              <a:rPr lang="pl-PL" sz="2100" dirty="0" smtClean="0"/>
              <a:t> for </a:t>
            </a:r>
            <a:r>
              <a:rPr lang="pl-PL" sz="2100" dirty="0" err="1" smtClean="0"/>
              <a:t>lowlands</a:t>
            </a:r>
            <a:r>
              <a:rPr lang="pl-PL" sz="2100" dirty="0" smtClean="0"/>
              <a:t>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100" dirty="0" smtClean="0"/>
              <a:t> MAE </a:t>
            </a:r>
            <a:r>
              <a:rPr lang="pl-PL" sz="2100" dirty="0" err="1" smtClean="0"/>
              <a:t>is</a:t>
            </a:r>
            <a:r>
              <a:rPr lang="pl-PL" sz="2100" dirty="0" smtClean="0"/>
              <a:t> </a:t>
            </a:r>
            <a:r>
              <a:rPr lang="pl-PL" sz="2100" dirty="0" err="1" smtClean="0"/>
              <a:t>increasing</a:t>
            </a:r>
            <a:r>
              <a:rPr lang="pl-PL" sz="2100" dirty="0" smtClean="0"/>
              <a:t> </a:t>
            </a:r>
            <a:r>
              <a:rPr lang="pl-PL" sz="2100" dirty="0" err="1" smtClean="0"/>
              <a:t>with</a:t>
            </a:r>
            <a:r>
              <a:rPr lang="pl-PL" sz="2100" dirty="0" smtClean="0"/>
              <a:t> </a:t>
            </a:r>
            <a:r>
              <a:rPr lang="pl-PL" sz="2100" dirty="0" err="1" smtClean="0"/>
              <a:t>forecast’s</a:t>
            </a:r>
            <a:r>
              <a:rPr lang="pl-PL" sz="2100" dirty="0" smtClean="0"/>
              <a:t> </a:t>
            </a:r>
            <a:r>
              <a:rPr lang="pl-PL" sz="2100" dirty="0" err="1" smtClean="0"/>
              <a:t>hour</a:t>
            </a:r>
            <a:endParaRPr lang="pl-PL" sz="2100" dirty="0" smtClean="0"/>
          </a:p>
        </p:txBody>
      </p: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0" y="3435270"/>
            <a:ext cx="9144000" cy="26580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Customers</a:t>
            </a:r>
            <a:r>
              <a:rPr lang="pl-PL" sz="2100" dirty="0" smtClean="0"/>
              <a:t> – </a:t>
            </a:r>
            <a:r>
              <a:rPr lang="pl-PL" sz="2100" dirty="0" err="1" smtClean="0"/>
              <a:t>aviation</a:t>
            </a:r>
            <a:r>
              <a:rPr lang="pl-PL" sz="2100" dirty="0" smtClean="0"/>
              <a:t> and </a:t>
            </a:r>
            <a:r>
              <a:rPr lang="pl-PL" sz="2100" dirty="0" err="1" smtClean="0"/>
              <a:t>its</a:t>
            </a:r>
            <a:r>
              <a:rPr lang="pl-PL" sz="2100" dirty="0" smtClean="0"/>
              <a:t> </a:t>
            </a:r>
            <a:r>
              <a:rPr lang="pl-PL" sz="2100" dirty="0" err="1" smtClean="0"/>
              <a:t>appropriate</a:t>
            </a:r>
            <a:r>
              <a:rPr lang="pl-PL" sz="2100" dirty="0" smtClean="0"/>
              <a:t> services (air, </a:t>
            </a:r>
            <a:r>
              <a:rPr lang="pl-PL" sz="2100" dirty="0" err="1" smtClean="0"/>
              <a:t>ground</a:t>
            </a:r>
            <a:r>
              <a:rPr lang="pl-PL" sz="2100" dirty="0" smtClean="0"/>
              <a:t>); </a:t>
            </a:r>
            <a:r>
              <a:rPr lang="pl-PL" sz="2100" dirty="0" err="1" smtClean="0"/>
              <a:t>power</a:t>
            </a:r>
            <a:r>
              <a:rPr lang="pl-PL" sz="2100" dirty="0" smtClean="0"/>
              <a:t> </a:t>
            </a:r>
            <a:r>
              <a:rPr lang="pl-PL" sz="2100" dirty="0" err="1" smtClean="0"/>
              <a:t>production</a:t>
            </a:r>
            <a:r>
              <a:rPr lang="pl-PL" sz="2100" dirty="0" smtClean="0"/>
              <a:t> and </a:t>
            </a:r>
            <a:r>
              <a:rPr lang="pl-PL" sz="2100" dirty="0" err="1" smtClean="0"/>
              <a:t>supply</a:t>
            </a:r>
            <a:r>
              <a:rPr lang="pl-PL" sz="2100" dirty="0" smtClean="0"/>
              <a:t> services</a:t>
            </a:r>
            <a:endParaRPr lang="en-US" sz="21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CAPE-based forecasts of FR produce nice skill in central and north-western Poland, with spread bigger in central and western Poland. This </a:t>
            </a:r>
            <a:r>
              <a:rPr lang="en-US" sz="2100" dirty="0" err="1" smtClean="0"/>
              <a:t>algo</a:t>
            </a:r>
            <a:r>
              <a:rPr lang="en-US" sz="2100" dirty="0" smtClean="0"/>
              <a:t> overestimates FR, even with some precipitation filter applied. Another filter (cloud ice/snow/water contents) tends to (slightly) underestimate FR, however.</a:t>
            </a:r>
          </a:p>
          <a:p>
            <a:pPr algn="just">
              <a:buFont typeface="Arial" pitchFamily="34" charset="0"/>
              <a:buChar char="•"/>
            </a:pPr>
            <a:r>
              <a:rPr lang="en-US" sz="2100" dirty="0" smtClean="0"/>
              <a:t> From our experience, FR forecasts were generally better in dry months with the (huge amount of ) occurrence of convective phenomena .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0" y="2844195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FR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forecasts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customers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0" y="6120000"/>
            <a:ext cx="9144000" cy="712878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FSI /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Lifted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(</a:t>
            </a:r>
            <a:r>
              <a:rPr lang="pl-PL" sz="2600" i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et al.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)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index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contingency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table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analysis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approach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– </a:t>
            </a:r>
          </a:p>
          <a:p>
            <a:pPr algn="ctr">
              <a:lnSpc>
                <a:spcPct val="80000"/>
              </a:lnSpc>
              <a:defRPr/>
            </a:pP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maybe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an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alternative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for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over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or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underestimating</a:t>
            </a:r>
            <a:r>
              <a:rPr lang="pl-PL" sz="2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VIS/FR???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724128" y="0"/>
            <a:ext cx="338437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No ”</a:t>
            </a:r>
            <a:r>
              <a:rPr lang="pl-PL" dirty="0" err="1" smtClean="0">
                <a:solidFill>
                  <a:schemeClr val="bg1"/>
                </a:solidFill>
              </a:rPr>
              <a:t>Thank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you</a:t>
            </a:r>
            <a:r>
              <a:rPr lang="pl-PL" dirty="0" smtClean="0">
                <a:solidFill>
                  <a:schemeClr val="bg1"/>
                </a:solidFill>
              </a:rPr>
              <a:t>!”, no ”</a:t>
            </a:r>
            <a:r>
              <a:rPr lang="pl-PL" dirty="0" err="1" smtClean="0">
                <a:solidFill>
                  <a:schemeClr val="bg1"/>
                </a:solidFill>
              </a:rPr>
              <a:t>Questions</a:t>
            </a:r>
            <a:r>
              <a:rPr lang="pl-PL" dirty="0" smtClean="0">
                <a:solidFill>
                  <a:schemeClr val="bg1"/>
                </a:solidFill>
              </a:rPr>
              <a:t>?”!</a:t>
            </a:r>
          </a:p>
          <a:p>
            <a:pPr algn="ctr"/>
            <a:endParaRPr lang="pl-PL" dirty="0" smtClean="0">
              <a:solidFill>
                <a:schemeClr val="bg1"/>
              </a:solidFill>
            </a:endParaRPr>
          </a:p>
          <a:p>
            <a:pPr algn="ctr"/>
            <a:r>
              <a:rPr lang="pl-PL" dirty="0" err="1" smtClean="0">
                <a:solidFill>
                  <a:schemeClr val="bg1"/>
                </a:solidFill>
              </a:rPr>
              <a:t>Motivation</a:t>
            </a:r>
            <a:r>
              <a:rPr lang="pl-PL" dirty="0" smtClean="0">
                <a:solidFill>
                  <a:schemeClr val="bg1"/>
                </a:solidFill>
              </a:rPr>
              <a:t>!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493 0.45162 " pathEditMode="relative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4" grpId="0" animBg="1"/>
      <p:bldP spid="8" grpId="0" animBg="1"/>
      <p:bldP spid="8" grpId="1" animBg="1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24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6" name="pole tekstowe 20"/>
          <p:cNvSpPr txBox="1"/>
          <p:nvPr/>
        </p:nvSpPr>
        <p:spPr>
          <a:xfrm>
            <a:off x="0" y="1"/>
            <a:ext cx="9144000" cy="141577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600" dirty="0" err="1" smtClean="0">
                <a:latin typeface="Times New Roman" pitchFamily="18" charset="0"/>
                <a:cs typeface="Times New Roman" pitchFamily="18" charset="0"/>
              </a:rPr>
              <a:t>Motivating</a:t>
            </a:r>
            <a:r>
              <a:rPr lang="pl-PL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600" dirty="0" err="1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pl-PL" sz="4600" dirty="0" smtClean="0">
                <a:latin typeface="Times New Roman" pitchFamily="18" charset="0"/>
                <a:cs typeface="Times New Roman" pitchFamily="18" charset="0"/>
              </a:rPr>
              <a:t>(s):</a:t>
            </a:r>
          </a:p>
          <a:p>
            <a:pPr algn="ctr"/>
            <a:endParaRPr lang="pl-PL" sz="4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13:20</a:t>
            </a:fld>
            <a:endParaRPr lang="en-US" dirty="0"/>
          </a:p>
        </p:txBody>
      </p:sp>
      <p:pic>
        <p:nvPicPr>
          <p:cNvPr id="31748" name="Picture 4" descr="Znalezione obrazy dla zapytania gene kranz failure is not an o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00096"/>
            <a:ext cx="6872400" cy="1792800"/>
          </a:xfrm>
          <a:prstGeom prst="rect">
            <a:avLst/>
          </a:prstGeom>
          <a:noFill/>
        </p:spPr>
      </p:pic>
      <p:pic>
        <p:nvPicPr>
          <p:cNvPr id="31750" name="Picture 6" descr="Znalezione obrazy dla zapytania adam savage failure is always an o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6840000" cy="2670326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8028385" y="694406"/>
            <a:ext cx="492443" cy="1734462"/>
          </a:xfrm>
          <a:prstGeom prst="rect">
            <a:avLst/>
          </a:prstGeom>
          <a:solidFill>
            <a:schemeClr val="bg1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Optimistic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028393" y="2643182"/>
            <a:ext cx="492443" cy="2003114"/>
          </a:xfrm>
          <a:prstGeom prst="rect">
            <a:avLst/>
          </a:prstGeom>
          <a:solidFill>
            <a:schemeClr val="bg1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Pessimistic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203848" y="429309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TV-show: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Mythbusters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Znalezione obrazy dla zapytania it comes bundled with the software"/>
          <p:cNvSpPr>
            <a:spLocks noChangeAspect="1" noChangeArrowheads="1"/>
          </p:cNvSpPr>
          <p:nvPr/>
        </p:nvSpPr>
        <p:spPr bwMode="auto">
          <a:xfrm>
            <a:off x="155575" y="-1439863"/>
            <a:ext cx="57150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Znalezione obrazy dla zapytania it comes bundled with the software"/>
          <p:cNvSpPr>
            <a:spLocks noChangeAspect="1" noChangeArrowheads="1"/>
          </p:cNvSpPr>
          <p:nvPr/>
        </p:nvSpPr>
        <p:spPr bwMode="auto">
          <a:xfrm>
            <a:off x="155575" y="-1439863"/>
            <a:ext cx="57150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143512"/>
            <a:ext cx="521497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pole tekstowe 17"/>
          <p:cNvSpPr txBox="1"/>
          <p:nvPr/>
        </p:nvSpPr>
        <p:spPr>
          <a:xfrm>
            <a:off x="8001028" y="5123562"/>
            <a:ext cx="492443" cy="1734462"/>
          </a:xfrm>
          <a:prstGeom prst="rect">
            <a:avLst/>
          </a:prstGeom>
          <a:solidFill>
            <a:schemeClr val="bg1"/>
          </a:solidFill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Realistic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464" y="5143512"/>
            <a:ext cx="1526122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3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9" name="Prostokąt zaokrąglony 8"/>
          <p:cNvSpPr/>
          <p:nvPr/>
        </p:nvSpPr>
        <p:spPr>
          <a:xfrm>
            <a:off x="0" y="714356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300187"/>
            <a:ext cx="91249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4572000" y="2007674"/>
            <a:ext cx="4572000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0" y="4436566"/>
            <a:ext cx="4572000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572000" y="4436566"/>
            <a:ext cx="4572000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4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Flashrate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444017"/>
            <a:ext cx="91440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pl-PL" sz="2200" dirty="0" smtClean="0">
                <a:latin typeface="Arial Narrow" pitchFamily="34" charset="0"/>
              </a:rPr>
              <a:t>A</a:t>
            </a:r>
            <a:r>
              <a:rPr lang="en-US" sz="2200" dirty="0" err="1" smtClean="0">
                <a:latin typeface="Arial Narrow" pitchFamily="34" charset="0"/>
              </a:rPr>
              <a:t>ssumption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pl-PL" sz="2200" dirty="0" smtClean="0">
                <a:latin typeface="Arial Narrow" pitchFamily="34" charset="0"/>
              </a:rPr>
              <a:t>– </a:t>
            </a:r>
            <a:r>
              <a:rPr lang="en-US" sz="2200" dirty="0" smtClean="0">
                <a:latin typeface="Arial Narrow" pitchFamily="34" charset="0"/>
              </a:rPr>
              <a:t>relationship between CAPE (→</a:t>
            </a:r>
            <a:r>
              <a:rPr lang="pl-PL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updraft velocity</a:t>
            </a:r>
            <a:r>
              <a:rPr lang="pl-PL" sz="2200" dirty="0" smtClean="0">
                <a:latin typeface="Arial Narrow" pitchFamily="34" charset="0"/>
              </a:rPr>
              <a:t> </a:t>
            </a:r>
            <a:r>
              <a:rPr lang="pl-PL" sz="2200" i="1" dirty="0" smtClean="0">
                <a:latin typeface="Arial Narrow" pitchFamily="34" charset="0"/>
              </a:rPr>
              <a:t>W</a:t>
            </a:r>
            <a:r>
              <a:rPr lang="en-US" sz="2200" dirty="0" smtClean="0">
                <a:latin typeface="Arial Narrow" pitchFamily="34" charset="0"/>
              </a:rPr>
              <a:t>), cloud-top</a:t>
            </a:r>
            <a:r>
              <a:rPr lang="pl-PL" sz="2200" dirty="0" smtClean="0">
                <a:latin typeface="Arial Narrow" pitchFamily="34" charset="0"/>
              </a:rPr>
              <a:t>/</a:t>
            </a:r>
            <a:r>
              <a:rPr lang="pl-PL" sz="2200" dirty="0" err="1" smtClean="0">
                <a:latin typeface="Arial Narrow" pitchFamily="34" charset="0"/>
              </a:rPr>
              <a:t>cloud-base</a:t>
            </a:r>
            <a:r>
              <a:rPr lang="pl-PL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temperature</a:t>
            </a:r>
            <a:r>
              <a:rPr lang="pl-PL" sz="2200" dirty="0" smtClean="0">
                <a:latin typeface="Arial Narrow" pitchFamily="34" charset="0"/>
              </a:rPr>
              <a:t>s (</a:t>
            </a:r>
            <a:r>
              <a:rPr lang="pl-PL" sz="2200" i="1" dirty="0" smtClean="0">
                <a:latin typeface="Arial Narrow" pitchFamily="34" charset="0"/>
              </a:rPr>
              <a:t>CTT/CBT</a:t>
            </a:r>
            <a:r>
              <a:rPr lang="pl-PL" sz="2200" dirty="0" smtClean="0">
                <a:latin typeface="Arial Narrow" pitchFamily="34" charset="0"/>
              </a:rPr>
              <a:t>, </a:t>
            </a:r>
            <a:r>
              <a:rPr lang="pl-PL" sz="2200" dirty="0" err="1" smtClean="0">
                <a:latin typeface="Arial Narrow" pitchFamily="34" charset="0"/>
              </a:rPr>
              <a:t>respectively</a:t>
            </a:r>
            <a:r>
              <a:rPr lang="pl-PL" sz="2200" dirty="0" smtClean="0">
                <a:latin typeface="Arial Narrow" pitchFamily="34" charset="0"/>
              </a:rPr>
              <a:t>)</a:t>
            </a:r>
            <a:r>
              <a:rPr lang="en-US" sz="2200" dirty="0" smtClean="0">
                <a:latin typeface="Arial Narrow" pitchFamily="34" charset="0"/>
              </a:rPr>
              <a:t> and frequency of </a:t>
            </a:r>
            <a:r>
              <a:rPr lang="en-US" sz="2200" dirty="0" err="1" smtClean="0">
                <a:latin typeface="Arial Narrow" pitchFamily="34" charset="0"/>
              </a:rPr>
              <a:t>lightnings</a:t>
            </a:r>
            <a:r>
              <a:rPr lang="pl-PL" sz="2200" dirty="0" smtClean="0">
                <a:latin typeface="Arial Narrow" pitchFamily="34" charset="0"/>
              </a:rPr>
              <a:t> </a:t>
            </a:r>
            <a:r>
              <a:rPr lang="pl-PL" sz="2200" i="1" dirty="0" smtClean="0">
                <a:latin typeface="Arial Narrow" pitchFamily="34" charset="0"/>
              </a:rPr>
              <a:t>(FR, #/</a:t>
            </a:r>
            <a:r>
              <a:rPr lang="pl-PL" sz="2200" i="1" dirty="0" err="1" smtClean="0">
                <a:latin typeface="Arial Narrow" pitchFamily="34" charset="0"/>
              </a:rPr>
              <a:t>minutes</a:t>
            </a:r>
            <a:r>
              <a:rPr lang="pl-PL" sz="2200" dirty="0" smtClean="0">
                <a:latin typeface="Arial Narrow" pitchFamily="34" charset="0"/>
              </a:rPr>
              <a:t>)</a:t>
            </a:r>
            <a:r>
              <a:rPr lang="pl-PL" sz="2200" i="1" dirty="0" smtClean="0">
                <a:latin typeface="Arial Narrow" pitchFamily="34" charset="0"/>
              </a:rPr>
              <a:t>.</a:t>
            </a:r>
            <a:r>
              <a:rPr lang="pl-PL" sz="2200" dirty="0" smtClean="0">
                <a:latin typeface="Arial Narrow" pitchFamily="34" charset="0"/>
              </a:rPr>
              <a:t> </a:t>
            </a:r>
            <a:r>
              <a:rPr lang="pl-PL" sz="2200" dirty="0" err="1" smtClean="0">
                <a:latin typeface="Arial Narrow" pitchFamily="34" charset="0"/>
              </a:rPr>
              <a:t>Additional</a:t>
            </a:r>
            <a:r>
              <a:rPr lang="pl-PL" sz="2200" dirty="0" smtClean="0">
                <a:latin typeface="Arial Narrow" pitchFamily="34" charset="0"/>
              </a:rPr>
              <a:t> </a:t>
            </a:r>
            <a:r>
              <a:rPr lang="pl-PL" sz="2200" dirty="0" err="1" smtClean="0">
                <a:latin typeface="Arial Narrow" pitchFamily="34" charset="0"/>
              </a:rPr>
              <a:t>filters</a:t>
            </a:r>
            <a:r>
              <a:rPr lang="pl-PL" sz="2200" dirty="0" smtClean="0">
                <a:latin typeface="Arial Narrow" pitchFamily="34" charset="0"/>
              </a:rPr>
              <a:t> </a:t>
            </a:r>
            <a:r>
              <a:rPr lang="pl-PL" sz="2200" dirty="0" err="1" smtClean="0">
                <a:latin typeface="Arial Narrow" pitchFamily="34" charset="0"/>
              </a:rPr>
              <a:t>can</a:t>
            </a:r>
            <a:r>
              <a:rPr lang="pl-PL" sz="2200" dirty="0" smtClean="0">
                <a:latin typeface="Arial Narrow" pitchFamily="34" charset="0"/>
              </a:rPr>
              <a:t> be applied.</a:t>
            </a:r>
            <a:endParaRPr lang="pl-PL" sz="2200" dirty="0"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5733256"/>
            <a:ext cx="9144000" cy="1089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dirty="0" err="1" smtClean="0">
                <a:latin typeface="Arial Narrow" pitchFamily="34" charset="0"/>
              </a:rPr>
              <a:t>Wong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i="1" dirty="0" smtClean="0">
                <a:latin typeface="Arial Narrow" pitchFamily="34" charset="0"/>
              </a:rPr>
              <a:t>et al</a:t>
            </a:r>
            <a:r>
              <a:rPr lang="en-US" dirty="0" smtClean="0">
                <a:latin typeface="Arial Narrow" pitchFamily="34" charset="0"/>
              </a:rPr>
              <a:t>., 201</a:t>
            </a:r>
            <a:r>
              <a:rPr lang="pl-PL" dirty="0" smtClean="0">
                <a:latin typeface="Arial Narrow" pitchFamily="34" charset="0"/>
              </a:rPr>
              <a:t>3</a:t>
            </a:r>
            <a:r>
              <a:rPr lang="en-US" dirty="0" smtClean="0">
                <a:latin typeface="Arial Narrow" pitchFamily="34" charset="0"/>
              </a:rPr>
              <a:t>: Evaluating a lightning parameterization based on cloud-top height for </a:t>
            </a:r>
            <a:r>
              <a:rPr lang="en-US" dirty="0" err="1" smtClean="0">
                <a:latin typeface="Arial Narrow" pitchFamily="34" charset="0"/>
              </a:rPr>
              <a:t>mesoscale</a:t>
            </a:r>
            <a:r>
              <a:rPr lang="en-US" dirty="0" smtClean="0">
                <a:latin typeface="Arial Narrow" pitchFamily="34" charset="0"/>
              </a:rPr>
              <a:t> numerical model simulations</a:t>
            </a:r>
            <a:r>
              <a:rPr lang="pl-PL" dirty="0" smtClean="0">
                <a:latin typeface="Arial Narrow" pitchFamily="34" charset="0"/>
              </a:rPr>
              <a:t>.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it-IT" dirty="0" smtClean="0">
                <a:latin typeface="Arial Narrow" pitchFamily="34" charset="0"/>
              </a:rPr>
              <a:t>Geosci. Model Dev., 6</a:t>
            </a:r>
            <a:r>
              <a:rPr lang="pl-PL" dirty="0" smtClean="0">
                <a:latin typeface="Arial Narrow" pitchFamily="34" charset="0"/>
              </a:rPr>
              <a:t>. </a:t>
            </a:r>
            <a:r>
              <a:rPr lang="pl-PL" dirty="0" err="1" smtClean="0">
                <a:latin typeface="Arial Narrow" pitchFamily="34" charset="0"/>
              </a:rPr>
              <a:t>See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also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Lopez</a:t>
            </a:r>
            <a:r>
              <a:rPr lang="pl-PL" dirty="0" smtClean="0">
                <a:latin typeface="Arial Narrow" pitchFamily="34" charset="0"/>
              </a:rPr>
              <a:t>, 2016: </a:t>
            </a:r>
            <a:r>
              <a:rPr lang="en-US" dirty="0" smtClean="0">
                <a:latin typeface="Arial Narrow" pitchFamily="34" charset="0"/>
              </a:rPr>
              <a:t>A Lightning Parameterization for the ECMWF Integrated Forecasting System</a:t>
            </a:r>
            <a:r>
              <a:rPr lang="pl-PL" dirty="0" smtClean="0">
                <a:latin typeface="Arial Narrow" pitchFamily="34" charset="0"/>
              </a:rPr>
              <a:t>. </a:t>
            </a:r>
            <a:r>
              <a:rPr lang="pl-PL" dirty="0" err="1" smtClean="0">
                <a:latin typeface="Arial Narrow" pitchFamily="34" charset="0"/>
              </a:rPr>
              <a:t>Mon.Wea</a:t>
            </a:r>
            <a:r>
              <a:rPr lang="pl-PL" dirty="0" smtClean="0">
                <a:latin typeface="Arial Narrow" pitchFamily="34" charset="0"/>
              </a:rPr>
              <a:t>. </a:t>
            </a:r>
            <a:r>
              <a:rPr lang="pl-PL" dirty="0" err="1" smtClean="0">
                <a:latin typeface="Arial Narrow" pitchFamily="34" charset="0"/>
              </a:rPr>
              <a:t>Rev</a:t>
            </a:r>
            <a:r>
              <a:rPr lang="pl-PL" dirty="0" smtClean="0">
                <a:latin typeface="Arial Narrow" pitchFamily="34" charset="0"/>
              </a:rPr>
              <a:t>. 144</a:t>
            </a:r>
          </a:p>
          <a:p>
            <a:pPr algn="just">
              <a:lnSpc>
                <a:spcPct val="90000"/>
              </a:lnSpc>
            </a:pPr>
            <a:r>
              <a:rPr lang="pl-PL" dirty="0" err="1" smtClean="0">
                <a:latin typeface="Arial Narrow" pitchFamily="34" charset="0"/>
              </a:rPr>
              <a:t>Forecasts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verified against measurements at Polish lightning detection network</a:t>
            </a:r>
            <a:endParaRPr lang="pl-PL" dirty="0">
              <a:latin typeface="Arial Narrow" pitchFamily="34" charset="0"/>
            </a:endParaRPr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/>
        </p:nvGraphicFramePr>
        <p:xfrm>
          <a:off x="1142976" y="2348880"/>
          <a:ext cx="6831981" cy="3368416"/>
        </p:xfrm>
        <a:graphic>
          <a:graphicData uri="http://schemas.openxmlformats.org/presentationml/2006/ole">
            <p:oleObj spid="_x0000_s3074" name="Równanie" r:id="rId3" imgW="3276360" imgH="1650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0" y="1461015"/>
            <a:ext cx="9144000" cy="6821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 anchorCtr="0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aviation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services, energy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crisis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management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centers</a:t>
            </a:r>
            <a:endParaRPr lang="pl-PL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5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customers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0" y="5066460"/>
            <a:ext cx="9144000" cy="1291498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 anchorCtr="0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most obvious impact of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severe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weather on electric utility operations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power outages.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Improvements in forecasts of major events 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thunderstorms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an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aid 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managers in resource scheduling and management.</a:t>
            </a:r>
            <a:endParaRPr lang="pl-PL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Lightning strike - transmission 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23364"/>
            <a:ext cx="4476750" cy="283845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4500000" cy="253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43116"/>
            <a:ext cx="4500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zaokrąglony 8"/>
          <p:cNvSpPr/>
          <p:nvPr/>
        </p:nvSpPr>
        <p:spPr>
          <a:xfrm>
            <a:off x="0" y="5692820"/>
            <a:ext cx="9144000" cy="986800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 anchorCtr="0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Although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spectacular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lightings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(and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thunders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themselves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 (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dangerous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airplanes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much as for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operations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airport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l-PL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thunderstorms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forecast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vital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l-PL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aviation</a:t>
            </a: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6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thunderstorms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(FR)</a:t>
            </a:r>
          </a:p>
        </p:txBody>
      </p:sp>
      <p:pic>
        <p:nvPicPr>
          <p:cNvPr id="10" name="Obraz 9" descr="fr_cap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591050" cy="3905250"/>
          </a:xfrm>
          <a:prstGeom prst="rect">
            <a:avLst/>
          </a:prstGeom>
        </p:spPr>
      </p:pic>
      <p:pic>
        <p:nvPicPr>
          <p:cNvPr id="13" name="Obraz 12" descr="fr_ob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950" y="1700808"/>
            <a:ext cx="4591050" cy="390525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0" y="5661248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Arial Narrow" pitchFamily="34" charset="0"/>
              </a:rPr>
              <a:t>”Raw” CAPE</a:t>
            </a:r>
            <a:r>
              <a:rPr lang="en-US" sz="2400" dirty="0" smtClean="0">
                <a:latin typeface="Arial Narrow" pitchFamily="34" charset="0"/>
              </a:rPr>
              <a:t>/updraft algorithm overestimates lightning rates…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7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thunderstorms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(FR)</a:t>
            </a:r>
          </a:p>
        </p:txBody>
      </p:sp>
      <p:pic>
        <p:nvPicPr>
          <p:cNvPr id="8" name="Obraz 7" descr="ventof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26"/>
            <a:ext cx="4500000" cy="3718122"/>
          </a:xfrm>
          <a:prstGeom prst="rect">
            <a:avLst/>
          </a:prstGeom>
        </p:spPr>
      </p:pic>
      <p:pic>
        <p:nvPicPr>
          <p:cNvPr id="9" name="Obraz 8" descr="flashra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496" y="187764"/>
            <a:ext cx="4500000" cy="56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8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Verification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Flashrate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0" y="3284984"/>
            <a:ext cx="9144000" cy="405102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Absolute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averaged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l-P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warm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period of 2013</a:t>
            </a:r>
          </a:p>
        </p:txBody>
      </p:sp>
      <p:pic>
        <p:nvPicPr>
          <p:cNvPr id="7" name="Obraz 6" descr="FLASHRATE016106060131012201010108_me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23530" cy="3420000"/>
          </a:xfrm>
          <a:prstGeom prst="rect">
            <a:avLst/>
          </a:prstGeom>
        </p:spPr>
      </p:pic>
      <p:pic>
        <p:nvPicPr>
          <p:cNvPr id="8" name="Obraz 7" descr="FLASHRATE016107070131012201010108_me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000" y="0"/>
            <a:ext cx="4023530" cy="3420000"/>
          </a:xfrm>
          <a:prstGeom prst="rect">
            <a:avLst/>
          </a:prstGeom>
        </p:spPr>
      </p:pic>
      <p:pic>
        <p:nvPicPr>
          <p:cNvPr id="9" name="Obraz 8" descr="FLASHRATE016108080131012201010108_me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0000"/>
            <a:ext cx="4023530" cy="3420000"/>
          </a:xfrm>
          <a:prstGeom prst="rect">
            <a:avLst/>
          </a:prstGeom>
        </p:spPr>
      </p:pic>
      <p:pic>
        <p:nvPicPr>
          <p:cNvPr id="10" name="Obraz 9" descr="FLASHRATE016106090131012201010108_me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0000" y="3420000"/>
            <a:ext cx="4023530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766000" y="6480000"/>
            <a:ext cx="360000" cy="360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9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1332000" cy="360000"/>
          </a:xfrm>
        </p:spPr>
        <p:txBody>
          <a:bodyPr/>
          <a:lstStyle/>
          <a:p>
            <a:fld id="{DB0D69F3-6B2C-4495-A6BD-D00CA3843070}" type="datetime8">
              <a:rPr lang="en-GB" smtClean="0"/>
              <a:pPr/>
              <a:t>04/09/2018 13:18</a:t>
            </a:fld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0" y="897629"/>
            <a:ext cx="9144000" cy="571301"/>
          </a:xfrm>
          <a:prstGeom prst="roundRect">
            <a:avLst>
              <a:gd name="adj" fmla="val 125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Visibility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pl-PL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pl-PL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445875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 err="1" smtClean="0">
                <a:latin typeface="Arial Narrow" pitchFamily="34" charset="0"/>
              </a:rPr>
              <a:t>Forecasts</a:t>
            </a:r>
            <a:r>
              <a:rPr lang="en-US" sz="2400" dirty="0" smtClean="0">
                <a:latin typeface="Arial Narrow" pitchFamily="34" charset="0"/>
              </a:rPr>
              <a:t> of visibility range </a:t>
            </a:r>
            <a:r>
              <a:rPr lang="pl-PL" sz="2400" dirty="0" smtClean="0">
                <a:latin typeface="Arial Narrow" pitchFamily="34" charset="0"/>
              </a:rPr>
              <a:t>– </a:t>
            </a:r>
            <a:r>
              <a:rPr lang="en-US" sz="2400" dirty="0" smtClean="0">
                <a:latin typeface="Arial Narrow" pitchFamily="34" charset="0"/>
              </a:rPr>
              <a:t>from DMO</a:t>
            </a:r>
            <a:r>
              <a:rPr lang="pl-PL" sz="2400" dirty="0" smtClean="0">
                <a:latin typeface="Arial Narrow" pitchFamily="34" charset="0"/>
              </a:rPr>
              <a:t>;</a:t>
            </a:r>
            <a:r>
              <a:rPr lang="en-US" sz="2400" dirty="0" smtClean="0">
                <a:latin typeface="Arial Narrow" pitchFamily="34" charset="0"/>
              </a:rPr>
              <a:t> algorithm </a:t>
            </a:r>
            <a:r>
              <a:rPr lang="pl-PL" sz="2400" dirty="0" err="1" smtClean="0">
                <a:latin typeface="Arial Narrow" pitchFamily="34" charset="0"/>
              </a:rPr>
              <a:t>based</a:t>
            </a:r>
            <a:r>
              <a:rPr lang="pl-PL" sz="2400" dirty="0" smtClean="0">
                <a:latin typeface="Arial Narrow" pitchFamily="34" charset="0"/>
              </a:rPr>
              <a:t> on </a:t>
            </a:r>
            <a:r>
              <a:rPr lang="pl-PL" sz="2400" dirty="0" err="1" smtClean="0">
                <a:latin typeface="Arial Narrow" pitchFamily="34" charset="0"/>
              </a:rPr>
              <a:t>forecast</a:t>
            </a:r>
            <a:r>
              <a:rPr lang="pl-PL" sz="2400" dirty="0" smtClean="0">
                <a:latin typeface="Arial Narrow" pitchFamily="34" charset="0"/>
              </a:rPr>
              <a:t> of  </a:t>
            </a:r>
            <a:r>
              <a:rPr lang="pl-PL" sz="2400" dirty="0" err="1" smtClean="0">
                <a:latin typeface="Arial Narrow" pitchFamily="34" charset="0"/>
              </a:rPr>
              <a:t>extinction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coefficient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i="1" dirty="0" err="1" smtClean="0">
                <a:latin typeface="Arial Narrow" pitchFamily="34" charset="0"/>
              </a:rPr>
              <a:t>ß</a:t>
            </a:r>
            <a:r>
              <a:rPr lang="pl-PL" sz="2400" i="1" baseline="-25000" dirty="0" err="1" smtClean="0">
                <a:latin typeface="Arial Narrow" pitchFamily="34" charset="0"/>
              </a:rPr>
              <a:t>ext</a:t>
            </a:r>
            <a:r>
              <a:rPr lang="pl-PL" sz="2400" i="1" dirty="0" smtClean="0">
                <a:latin typeface="Arial Narrow" pitchFamily="34" charset="0"/>
              </a:rPr>
              <a:t> </a:t>
            </a:r>
            <a:r>
              <a:rPr lang="pl-PL" sz="2400" dirty="0" smtClean="0">
                <a:latin typeface="Arial Narrow" pitchFamily="34" charset="0"/>
              </a:rPr>
              <a:t>(a </a:t>
            </a:r>
            <a:r>
              <a:rPr lang="pl-PL" sz="2400" dirty="0" err="1" smtClean="0">
                <a:latin typeface="Arial Narrow" pitchFamily="34" charset="0"/>
              </a:rPr>
              <a:t>function</a:t>
            </a:r>
            <a:r>
              <a:rPr lang="pl-PL" sz="2400" dirty="0" smtClean="0">
                <a:latin typeface="Arial Narrow" pitchFamily="34" charset="0"/>
              </a:rPr>
              <a:t> of </a:t>
            </a:r>
            <a:r>
              <a:rPr lang="pl-PL" sz="2400" dirty="0" err="1" smtClean="0">
                <a:latin typeface="Arial Narrow" pitchFamily="34" charset="0"/>
              </a:rPr>
              <a:t>water</a:t>
            </a:r>
            <a:r>
              <a:rPr lang="pl-PL" sz="2400" dirty="0" smtClean="0">
                <a:latin typeface="Arial Narrow" pitchFamily="34" charset="0"/>
              </a:rPr>
              <a:t>/</a:t>
            </a:r>
            <a:r>
              <a:rPr lang="pl-PL" sz="2400" dirty="0" err="1" smtClean="0">
                <a:latin typeface="Arial Narrow" pitchFamily="34" charset="0"/>
              </a:rPr>
              <a:t>ice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amount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in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pl-PL" sz="2400" dirty="0" err="1" smtClean="0">
                <a:latin typeface="Arial Narrow" pitchFamily="34" charset="0"/>
              </a:rPr>
              <a:t>the</a:t>
            </a:r>
            <a:r>
              <a:rPr lang="pl-PL" sz="2400" dirty="0" smtClean="0">
                <a:latin typeface="Arial Narrow" pitchFamily="34" charset="0"/>
              </a:rPr>
              <a:t> air):</a:t>
            </a:r>
            <a:endParaRPr lang="pl-PL" sz="2400" dirty="0">
              <a:latin typeface="Arial Narrow" pitchFamily="34" charset="0"/>
            </a:endParaRP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2411760" y="2477370"/>
          <a:ext cx="3981462" cy="1671710"/>
        </p:xfrm>
        <a:graphic>
          <a:graphicData uri="http://schemas.openxmlformats.org/presentationml/2006/ole">
            <p:oleObj spid="_x0000_s2050" name="Równanie" r:id="rId3" imgW="1028520" imgH="431640" progId="Equation.3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0" y="4318064"/>
            <a:ext cx="9144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 Narrow" pitchFamily="34" charset="0"/>
              </a:rPr>
              <a:t>(</a:t>
            </a:r>
            <a:r>
              <a:rPr lang="pl-PL" sz="2000" dirty="0" err="1" smtClean="0">
                <a:latin typeface="Arial Narrow" pitchFamily="34" charset="0"/>
              </a:rPr>
              <a:t>Boudala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i="1" dirty="0" smtClean="0">
                <a:latin typeface="Arial Narrow" pitchFamily="34" charset="0"/>
              </a:rPr>
              <a:t>et al., </a:t>
            </a:r>
            <a:r>
              <a:rPr lang="pl-PL" sz="2000" dirty="0" smtClean="0">
                <a:latin typeface="Arial Narrow" pitchFamily="34" charset="0"/>
              </a:rPr>
              <a:t>2012: </a:t>
            </a:r>
            <a:r>
              <a:rPr lang="en-US" sz="2000" dirty="0" smtClean="0">
                <a:latin typeface="Arial Narrow" pitchFamily="34" charset="0"/>
              </a:rPr>
              <a:t>Parameterization of Runway Visual Range as a Function of Visibility: Implications for Numerical Weather Prediction Models</a:t>
            </a:r>
            <a:r>
              <a:rPr lang="pl-PL" sz="2000" dirty="0" smtClean="0">
                <a:latin typeface="Arial Narrow" pitchFamily="34" charset="0"/>
              </a:rPr>
              <a:t>. </a:t>
            </a:r>
            <a:r>
              <a:rPr lang="en-US" sz="2000" dirty="0" smtClean="0">
                <a:latin typeface="Arial Narrow" pitchFamily="34" charset="0"/>
              </a:rPr>
              <a:t>Journal of Atmospheric and Oceanic Technology</a:t>
            </a:r>
            <a:r>
              <a:rPr lang="pl-PL" sz="2000" dirty="0" smtClean="0">
                <a:latin typeface="Arial Narrow" pitchFamily="34" charset="0"/>
              </a:rPr>
              <a:t>, (</a:t>
            </a:r>
            <a:r>
              <a:rPr lang="pl-PL" sz="2000" b="1" dirty="0" smtClean="0">
                <a:latin typeface="Arial Narrow" pitchFamily="34" charset="0"/>
              </a:rPr>
              <a:t>2</a:t>
            </a:r>
            <a:r>
              <a:rPr lang="pl-PL" sz="2000" dirty="0" smtClean="0">
                <a:latin typeface="Arial Narrow" pitchFamily="34" charset="0"/>
              </a:rPr>
              <a:t>) vol. 29.</a:t>
            </a:r>
          </a:p>
          <a:p>
            <a:pPr algn="just"/>
            <a:r>
              <a:rPr lang="pl-PL" sz="2000" dirty="0" err="1" smtClean="0">
                <a:latin typeface="Arial Narrow" pitchFamily="34" charset="0"/>
              </a:rPr>
              <a:t>See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also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Kunkel</a:t>
            </a:r>
            <a:r>
              <a:rPr lang="pl-PL" sz="2000" dirty="0" smtClean="0">
                <a:latin typeface="Arial Narrow" pitchFamily="34" charset="0"/>
              </a:rPr>
              <a:t>, 1984: </a:t>
            </a:r>
            <a:r>
              <a:rPr lang="pl-PL" sz="2000" dirty="0" err="1" smtClean="0">
                <a:latin typeface="Arial Narrow" pitchFamily="34" charset="0"/>
              </a:rPr>
              <a:t>Parametrization</a:t>
            </a:r>
            <a:r>
              <a:rPr lang="pl-PL" sz="2000" dirty="0" smtClean="0">
                <a:latin typeface="Arial Narrow" pitchFamily="34" charset="0"/>
              </a:rPr>
              <a:t> of </a:t>
            </a:r>
            <a:r>
              <a:rPr lang="pl-PL" sz="2000" dirty="0" err="1" smtClean="0">
                <a:latin typeface="Arial Narrow" pitchFamily="34" charset="0"/>
              </a:rPr>
              <a:t>Droplet</a:t>
            </a:r>
            <a:r>
              <a:rPr lang="pl-PL" sz="2000" dirty="0" smtClean="0">
                <a:latin typeface="Arial Narrow" pitchFamily="34" charset="0"/>
              </a:rPr>
              <a:t> Terminal </a:t>
            </a:r>
            <a:r>
              <a:rPr lang="pl-PL" sz="2000" dirty="0" err="1" smtClean="0">
                <a:latin typeface="Arial Narrow" pitchFamily="34" charset="0"/>
              </a:rPr>
              <a:t>Velocity</a:t>
            </a:r>
            <a:r>
              <a:rPr lang="pl-PL" sz="2000" dirty="0" smtClean="0">
                <a:latin typeface="Arial Narrow" pitchFamily="34" charset="0"/>
              </a:rPr>
              <a:t> and </a:t>
            </a:r>
            <a:r>
              <a:rPr lang="pl-PL" sz="2000" dirty="0" err="1" smtClean="0">
                <a:latin typeface="Arial Narrow" pitchFamily="34" charset="0"/>
              </a:rPr>
              <a:t>Extinction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Coefficient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in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Fog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err="1" smtClean="0">
                <a:latin typeface="Arial Narrow" pitchFamily="34" charset="0"/>
              </a:rPr>
              <a:t>Models</a:t>
            </a:r>
            <a:r>
              <a:rPr lang="pl-PL" sz="2000" dirty="0" smtClean="0">
                <a:latin typeface="Arial Narrow" pitchFamily="34" charset="0"/>
              </a:rPr>
              <a:t>. </a:t>
            </a:r>
            <a:r>
              <a:rPr lang="pl-PL" sz="2000" dirty="0" err="1" smtClean="0">
                <a:latin typeface="Arial Narrow" pitchFamily="34" charset="0"/>
              </a:rPr>
              <a:t>Journal</a:t>
            </a:r>
            <a:r>
              <a:rPr lang="pl-PL" sz="2000" dirty="0" smtClean="0">
                <a:latin typeface="Arial Narrow" pitchFamily="34" charset="0"/>
              </a:rPr>
              <a:t> of </a:t>
            </a:r>
            <a:r>
              <a:rPr lang="pl-PL" sz="2000" dirty="0" err="1" smtClean="0">
                <a:latin typeface="Arial Narrow" pitchFamily="34" charset="0"/>
              </a:rPr>
              <a:t>Climate</a:t>
            </a:r>
            <a:r>
              <a:rPr lang="pl-PL" sz="2000" dirty="0" smtClean="0">
                <a:latin typeface="Arial Narrow" pitchFamily="34" charset="0"/>
              </a:rPr>
              <a:t> and Applied </a:t>
            </a:r>
            <a:r>
              <a:rPr lang="pl-PL" sz="2000" dirty="0" err="1" smtClean="0">
                <a:latin typeface="Arial Narrow" pitchFamily="34" charset="0"/>
              </a:rPr>
              <a:t>Meteorology</a:t>
            </a:r>
            <a:r>
              <a:rPr lang="pl-PL" sz="2000" dirty="0" smtClean="0">
                <a:latin typeface="Arial Narrow" pitchFamily="34" charset="0"/>
              </a:rPr>
              <a:t>, vol. 23</a:t>
            </a:r>
            <a:r>
              <a:rPr lang="en-US" sz="2000" dirty="0" smtClean="0">
                <a:latin typeface="Arial Narrow" pitchFamily="34" charset="0"/>
              </a:rPr>
              <a:t>)</a:t>
            </a:r>
            <a:endParaRPr lang="pl-PL" sz="2000" dirty="0">
              <a:latin typeface="Arial Narrow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594928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 err="1" smtClean="0">
                <a:latin typeface="Arial Narrow" pitchFamily="34" charset="0"/>
              </a:rPr>
              <a:t>Forecasts</a:t>
            </a:r>
            <a:r>
              <a:rPr lang="pl-PL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verified against </a:t>
            </a:r>
            <a:r>
              <a:rPr lang="pl-PL" sz="2400" dirty="0" err="1" smtClean="0">
                <a:latin typeface="Arial Narrow" pitchFamily="34" charset="0"/>
              </a:rPr>
              <a:t>observations</a:t>
            </a:r>
            <a:r>
              <a:rPr lang="en-US" sz="2400" dirty="0" smtClean="0">
                <a:latin typeface="Arial Narrow" pitchFamily="34" charset="0"/>
              </a:rPr>
              <a:t> at Polish SYNOP stations</a:t>
            </a:r>
            <a:endParaRPr lang="pl-PL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1086</Words>
  <Application>Microsoft Office PowerPoint</Application>
  <PresentationFormat>Pokaz na ekranie (4:3)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Motyw pakietu Office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 Kustroń</dc:creator>
  <cp:lastModifiedBy>Andrzej</cp:lastModifiedBy>
  <cp:revision>123</cp:revision>
  <dcterms:created xsi:type="dcterms:W3CDTF">2014-01-20T12:46:57Z</dcterms:created>
  <dcterms:modified xsi:type="dcterms:W3CDTF">2018-09-04T11:21:20Z</dcterms:modified>
</cp:coreProperties>
</file>