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95" r:id="rId3"/>
  </p:sldMasterIdLst>
  <p:notesMasterIdLst>
    <p:notesMasterId r:id="rId12"/>
  </p:notesMasterIdLst>
  <p:sldIdLst>
    <p:sldId id="303" r:id="rId4"/>
    <p:sldId id="304" r:id="rId5"/>
    <p:sldId id="283" r:id="rId6"/>
    <p:sldId id="300" r:id="rId7"/>
    <p:sldId id="296" r:id="rId8"/>
    <p:sldId id="298" r:id="rId9"/>
    <p:sldId id="297" r:id="rId10"/>
    <p:sldId id="305"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79" y="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F79DBC4-1786-4EFF-BEFE-B9118052066D}" type="datetimeFigureOut">
              <a:rPr lang="en-US"/>
              <a:pPr>
                <a:defRPr/>
              </a:pPr>
              <a:t>9/4/2018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0F1EF25-AE9C-45B1-9BC2-31B92D66C47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AE60F6-1EAB-4F9E-BE29-E330ECC7AA6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3126CF2-636F-46ED-83CF-4E9D17FEF54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4E38954-3F54-4D8B-AAC0-FFE4394D9E6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13AEC7-04A5-4170-949E-9C99B33CA351}"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78600" y="0"/>
            <a:ext cx="2108200" cy="6126163"/>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250825" y="0"/>
            <a:ext cx="6175375" cy="612616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3" name="Picture 12" descr="K:\Deutscher Wetterdienst\Corporate Design Aktuell\DWD-Logo-Komplett\20mm\RGB\Wortbildmarke mit Claim\bmp\Wortbildmarke-und-Claim-positiv-auf-weiss.bmp"/>
          <p:cNvPicPr>
            <a:picLocks noChangeAspect="1" noChangeArrowheads="1"/>
          </p:cNvPicPr>
          <p:nvPr userDrawn="1"/>
        </p:nvPicPr>
        <p:blipFill>
          <a:blip r:embed="rId2" cstate="print"/>
          <a:srcRect/>
          <a:stretch>
            <a:fillRect/>
          </a:stretch>
        </p:blipFill>
        <p:spPr bwMode="auto">
          <a:xfrm>
            <a:off x="6594475" y="188913"/>
            <a:ext cx="2295525" cy="612775"/>
          </a:xfrm>
          <a:prstGeom prst="rect">
            <a:avLst/>
          </a:prstGeom>
          <a:noFill/>
          <a:ln w="9525">
            <a:noFill/>
            <a:miter lim="800000"/>
            <a:headEnd/>
            <a:tailEnd/>
          </a:ln>
        </p:spPr>
      </p:pic>
      <p:sp>
        <p:nvSpPr>
          <p:cNvPr id="4" name="Line 23"/>
          <p:cNvSpPr>
            <a:spLocks noChangeShapeType="1"/>
          </p:cNvSpPr>
          <p:nvPr userDrawn="1"/>
        </p:nvSpPr>
        <p:spPr bwMode="auto">
          <a:xfrm>
            <a:off x="244475" y="903288"/>
            <a:ext cx="8648700" cy="0"/>
          </a:xfrm>
          <a:prstGeom prst="line">
            <a:avLst/>
          </a:prstGeom>
          <a:noFill/>
          <a:ln w="28800">
            <a:solidFill>
              <a:srgbClr val="2D4B9B"/>
            </a:solidFill>
            <a:round/>
            <a:headEnd/>
            <a:tailEnd/>
          </a:ln>
          <a:effectLst/>
          <a:extLst/>
        </p:spPr>
        <p:txBody>
          <a:bodyPr/>
          <a:lstStyle/>
          <a:p>
            <a:pPr eaLnBrk="0" hangingPunct="0">
              <a:defRPr/>
            </a:pPr>
            <a:endParaRPr lang="de-DE">
              <a:solidFill>
                <a:srgbClr val="000000"/>
              </a:solidFill>
            </a:endParaRPr>
          </a:p>
        </p:txBody>
      </p:sp>
      <p:sp>
        <p:nvSpPr>
          <p:cNvPr id="40963" name="Rectangle 2"/>
          <p:cNvSpPr>
            <a:spLocks noGrp="1" noChangeArrowheads="1"/>
          </p:cNvSpPr>
          <p:nvPr>
            <p:ph type="ctrTitle"/>
          </p:nvPr>
        </p:nvSpPr>
        <p:spPr>
          <a:xfrm>
            <a:off x="468313" y="5440363"/>
            <a:ext cx="8207375" cy="898525"/>
          </a:xfrm>
        </p:spPr>
        <p:txBody>
          <a:bodyPr anchorCtr="1"/>
          <a:lstStyle>
            <a:lvl1pPr algn="ctr">
              <a:defRPr sz="3600"/>
            </a:lvl1pPr>
          </a:lstStyle>
          <a:p>
            <a:pPr lvl="0"/>
            <a:r>
              <a:rPr lang="de-DE" noProof="0"/>
              <a:t>Titelmasterformat durch Klicken bearbeiten</a:t>
            </a:r>
          </a:p>
        </p:txBody>
      </p:sp>
    </p:spTree>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und Inhalt Pfei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15"/>
          <p:cNvSpPr>
            <a:spLocks noGrp="1" noChangeArrowheads="1"/>
          </p:cNvSpPr>
          <p:nvPr>
            <p:ph type="ftr" sz="quarter" idx="10"/>
          </p:nvPr>
        </p:nvSpPr>
        <p:spPr/>
        <p:txBody>
          <a:bodyPr/>
          <a:lstStyle>
            <a:lvl1pPr eaLnBrk="1" hangingPunct="1">
              <a:defRPr/>
            </a:lvl1pPr>
          </a:lstStyle>
          <a:p>
            <a:pPr>
              <a:defRPr/>
            </a:pPr>
            <a:r>
              <a:rPr lang="de-DE"/>
              <a:t>PBPV – 10/2013</a:t>
            </a:r>
          </a:p>
        </p:txBody>
      </p:sp>
      <p:sp>
        <p:nvSpPr>
          <p:cNvPr id="5" name="Foliennummernplatzhalter 1"/>
          <p:cNvSpPr>
            <a:spLocks noGrp="1"/>
          </p:cNvSpPr>
          <p:nvPr>
            <p:ph type="sldNum" sz="quarter" idx="11"/>
          </p:nvPr>
        </p:nvSpPr>
        <p:spPr/>
        <p:txBody>
          <a:bodyPr/>
          <a:lstStyle>
            <a:lvl1pPr eaLnBrk="1" hangingPunct="1">
              <a:defRPr/>
            </a:lvl1pPr>
          </a:lstStyle>
          <a:p>
            <a:pPr>
              <a:defRPr/>
            </a:pPr>
            <a:fld id="{7B3A5C13-EE52-407A-92A4-CDB6041D1563}" type="slidenum">
              <a:rPr lang="de-DE"/>
              <a:pPr>
                <a:defRPr/>
              </a:pPr>
              <a:t>‹#›</a:t>
            </a:fld>
            <a:endParaRPr lang="de-DE"/>
          </a:p>
        </p:txBody>
      </p:sp>
    </p:spTree>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el und Inhalt Kästch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lvl1pPr marL="352425" indent="-352425">
              <a:buFont typeface="Wingdings" pitchFamily="2" charset="2"/>
              <a:buChar char="n"/>
              <a:defRPr/>
            </a:lvl1pPr>
            <a:lvl2pPr marL="692150" indent="-260350">
              <a:buFont typeface="Wingdings" pitchFamily="2" charset="2"/>
              <a:buChar char="n"/>
              <a:defRPr/>
            </a:lvl2pPr>
            <a:lvl3pPr marL="1143000" indent="-228600">
              <a:buFont typeface="Wingdings" pitchFamily="2" charset="2"/>
              <a:buChar char="n"/>
              <a:defRPr/>
            </a:lvl3pPr>
            <a:lvl4pPr marL="1600200" indent="-228600">
              <a:buFont typeface="Wingdings" pitchFamily="2" charset="2"/>
              <a:buChar char="n"/>
              <a:defRPr/>
            </a:lvl4pPr>
            <a:lvl5pPr marL="2057400" indent="-228600">
              <a:buFont typeface="Wingdings" pitchFamily="2" charset="2"/>
              <a:buChar char="n"/>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15"/>
          <p:cNvSpPr>
            <a:spLocks noGrp="1" noChangeArrowheads="1"/>
          </p:cNvSpPr>
          <p:nvPr>
            <p:ph type="ftr" sz="quarter" idx="10"/>
          </p:nvPr>
        </p:nvSpPr>
        <p:spPr/>
        <p:txBody>
          <a:bodyPr/>
          <a:lstStyle>
            <a:lvl1pPr eaLnBrk="1" hangingPunct="1">
              <a:defRPr/>
            </a:lvl1pPr>
          </a:lstStyle>
          <a:p>
            <a:pPr>
              <a:defRPr/>
            </a:pPr>
            <a:r>
              <a:rPr lang="de-DE"/>
              <a:t>PBPV – 10/2013</a:t>
            </a:r>
          </a:p>
        </p:txBody>
      </p:sp>
      <p:sp>
        <p:nvSpPr>
          <p:cNvPr id="5" name="Foliennummernplatzhalter 1"/>
          <p:cNvSpPr>
            <a:spLocks noGrp="1"/>
          </p:cNvSpPr>
          <p:nvPr>
            <p:ph type="sldNum" sz="quarter" idx="11"/>
          </p:nvPr>
        </p:nvSpPr>
        <p:spPr/>
        <p:txBody>
          <a:bodyPr/>
          <a:lstStyle>
            <a:lvl1pPr eaLnBrk="1" hangingPunct="1">
              <a:defRPr/>
            </a:lvl1pPr>
          </a:lstStyle>
          <a:p>
            <a:pPr>
              <a:defRPr/>
            </a:pPr>
            <a:fld id="{CC6861B1-BCA4-432B-898D-61892470301A}" type="slidenum">
              <a:rPr lang="de-DE"/>
              <a:pPr>
                <a:defRPr/>
              </a:pPr>
              <a:t>‹#›</a:t>
            </a:fld>
            <a:endParaRPr lang="de-DE"/>
          </a:p>
        </p:txBody>
      </p:sp>
    </p:spTree>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el und Inhalt Punk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lvl1pPr marL="352425" indent="-352425">
              <a:buFont typeface="Wingdings" pitchFamily="2" charset="2"/>
              <a:buChar char=""/>
              <a:defRPr/>
            </a:lvl1pPr>
            <a:lvl2pPr marL="692150" indent="-260350">
              <a:buFont typeface="Wingdings" pitchFamily="2" charset="2"/>
              <a:buChar char=""/>
              <a:defRPr/>
            </a:lvl2pPr>
            <a:lvl3pPr marL="1143000" indent="-228600">
              <a:buFont typeface="Wingdings" pitchFamily="2" charset="2"/>
              <a:buChar char=""/>
              <a:defRPr/>
            </a:lvl3pPr>
            <a:lvl4pPr marL="1600200" indent="-228600">
              <a:buFont typeface="Wingdings" pitchFamily="2" charset="2"/>
              <a:buChar char=""/>
              <a:defRPr/>
            </a:lvl4pPr>
            <a:lvl5pPr marL="2057400" indent="-228600">
              <a:buFont typeface="Wingdings" pitchFamily="2" charset="2"/>
              <a:buChar cha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15"/>
          <p:cNvSpPr>
            <a:spLocks noGrp="1" noChangeArrowheads="1"/>
          </p:cNvSpPr>
          <p:nvPr>
            <p:ph type="ftr" sz="quarter" idx="10"/>
          </p:nvPr>
        </p:nvSpPr>
        <p:spPr/>
        <p:txBody>
          <a:bodyPr/>
          <a:lstStyle>
            <a:lvl1pPr eaLnBrk="1" hangingPunct="1">
              <a:defRPr/>
            </a:lvl1pPr>
          </a:lstStyle>
          <a:p>
            <a:pPr>
              <a:defRPr/>
            </a:pPr>
            <a:r>
              <a:rPr lang="de-DE"/>
              <a:t>PBPV – 10/2013</a:t>
            </a:r>
          </a:p>
        </p:txBody>
      </p:sp>
      <p:sp>
        <p:nvSpPr>
          <p:cNvPr id="5" name="Foliennummernplatzhalter 1"/>
          <p:cNvSpPr>
            <a:spLocks noGrp="1"/>
          </p:cNvSpPr>
          <p:nvPr>
            <p:ph type="sldNum" sz="quarter" idx="11"/>
          </p:nvPr>
        </p:nvSpPr>
        <p:spPr/>
        <p:txBody>
          <a:bodyPr/>
          <a:lstStyle>
            <a:lvl1pPr eaLnBrk="1" hangingPunct="1">
              <a:defRPr/>
            </a:lvl1pPr>
          </a:lstStyle>
          <a:p>
            <a:pPr>
              <a:defRPr/>
            </a:pPr>
            <a:fld id="{DF4C27C3-F6E9-4FF7-A2A9-698A4C9CBD0C}" type="slidenum">
              <a:rPr lang="de-DE"/>
              <a:pPr>
                <a:defRPr/>
              </a:pPr>
              <a:t>‹#›</a:t>
            </a:fld>
            <a:endParaRPr lang="de-DE"/>
          </a:p>
        </p:txBody>
      </p:sp>
    </p:spTree>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15"/>
          <p:cNvSpPr>
            <a:spLocks noGrp="1" noChangeArrowheads="1"/>
          </p:cNvSpPr>
          <p:nvPr>
            <p:ph type="ftr" sz="quarter" idx="10"/>
          </p:nvPr>
        </p:nvSpPr>
        <p:spPr/>
        <p:txBody>
          <a:bodyPr/>
          <a:lstStyle>
            <a:lvl1pPr eaLnBrk="1" hangingPunct="1">
              <a:defRPr/>
            </a:lvl1pPr>
          </a:lstStyle>
          <a:p>
            <a:pPr>
              <a:defRPr/>
            </a:pPr>
            <a:r>
              <a:rPr lang="de-DE"/>
              <a:t>PBPV – 10/2013</a:t>
            </a:r>
          </a:p>
        </p:txBody>
      </p:sp>
      <p:sp>
        <p:nvSpPr>
          <p:cNvPr id="3" name="Foliennummernplatzhalter 1"/>
          <p:cNvSpPr>
            <a:spLocks noGrp="1"/>
          </p:cNvSpPr>
          <p:nvPr>
            <p:ph type="sldNum" sz="quarter" idx="11"/>
          </p:nvPr>
        </p:nvSpPr>
        <p:spPr/>
        <p:txBody>
          <a:bodyPr/>
          <a:lstStyle>
            <a:lvl1pPr eaLnBrk="1" hangingPunct="1">
              <a:defRPr/>
            </a:lvl1pPr>
          </a:lstStyle>
          <a:p>
            <a:pPr>
              <a:defRPr/>
            </a:pPr>
            <a:fld id="{EB76B107-8312-486F-A622-D04C30393E36}" type="slidenum">
              <a:rPr lang="de-DE"/>
              <a:pPr>
                <a:defRPr/>
              </a:pPr>
              <a:t>‹#›</a:t>
            </a:fld>
            <a:endParaRPr lang="de-DE"/>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032DA4-DB70-4480-8FE7-9E4BF599F54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ACE92A4-2FEF-4234-81D2-1B6CFEA8F0B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1265A21-15D2-4788-AA38-A10C4C930C7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385C9CC-1C0C-444E-822A-9BC210DEECC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B5D611F-6340-4C9E-BBFE-5C040E4F6E4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B4DC618-6A48-4881-85BF-B0511F95F7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83B7CE4-60DC-42D9-B8CD-92A875E5D8E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25.xml"/><Relationship Id="rId7" Type="http://schemas.openxmlformats.org/officeDocument/2006/relationships/image" Target="../media/image3.jpe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theme" Target="../theme/theme3.xml"/><Relationship Id="rId5" Type="http://schemas.openxmlformats.org/officeDocument/2006/relationships/slideLayout" Target="../slideLayouts/slideLayout27.xml"/><Relationship Id="rId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2E72F6D-BFBE-40E7-82DF-38FB86DC5C5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Lst>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2800" b="1">
          <a:solidFill>
            <a:schemeClr val="tx2"/>
          </a:solidFill>
          <a:latin typeface="Century Gothic" pitchFamily="34" charset="0"/>
        </a:defRPr>
      </a:lvl2pPr>
      <a:lvl3pPr algn="ctr" rtl="0" eaLnBrk="0" fontAlgn="base" hangingPunct="0">
        <a:spcBef>
          <a:spcPct val="0"/>
        </a:spcBef>
        <a:spcAft>
          <a:spcPct val="0"/>
        </a:spcAft>
        <a:defRPr sz="2800" b="1">
          <a:solidFill>
            <a:schemeClr val="tx2"/>
          </a:solidFill>
          <a:latin typeface="Century Gothic" pitchFamily="34" charset="0"/>
        </a:defRPr>
      </a:lvl3pPr>
      <a:lvl4pPr algn="ctr" rtl="0" eaLnBrk="0" fontAlgn="base" hangingPunct="0">
        <a:spcBef>
          <a:spcPct val="0"/>
        </a:spcBef>
        <a:spcAft>
          <a:spcPct val="0"/>
        </a:spcAft>
        <a:defRPr sz="2800" b="1">
          <a:solidFill>
            <a:schemeClr val="tx2"/>
          </a:solidFill>
          <a:latin typeface="Century Gothic" pitchFamily="34" charset="0"/>
        </a:defRPr>
      </a:lvl4pPr>
      <a:lvl5pPr algn="ctr" rtl="0" eaLnBrk="0" fontAlgn="base" hangingPunct="0">
        <a:spcBef>
          <a:spcPct val="0"/>
        </a:spcBef>
        <a:spcAft>
          <a:spcPct val="0"/>
        </a:spcAft>
        <a:defRPr sz="2800" b="1">
          <a:solidFill>
            <a:schemeClr val="tx2"/>
          </a:solidFill>
          <a:latin typeface="Century Gothic" pitchFamily="34" charset="0"/>
        </a:defRPr>
      </a:lvl5pPr>
      <a:lvl6pPr marL="457200" algn="ctr" rtl="0" fontAlgn="base">
        <a:spcBef>
          <a:spcPct val="0"/>
        </a:spcBef>
        <a:spcAft>
          <a:spcPct val="0"/>
        </a:spcAft>
        <a:defRPr sz="2800" b="1">
          <a:solidFill>
            <a:schemeClr val="tx2"/>
          </a:solidFill>
          <a:latin typeface="Century Gothic" pitchFamily="34" charset="0"/>
        </a:defRPr>
      </a:lvl6pPr>
      <a:lvl7pPr marL="914400" algn="ctr" rtl="0" fontAlgn="base">
        <a:spcBef>
          <a:spcPct val="0"/>
        </a:spcBef>
        <a:spcAft>
          <a:spcPct val="0"/>
        </a:spcAft>
        <a:defRPr sz="2800" b="1">
          <a:solidFill>
            <a:schemeClr val="tx2"/>
          </a:solidFill>
          <a:latin typeface="Century Gothic" pitchFamily="34" charset="0"/>
        </a:defRPr>
      </a:lvl7pPr>
      <a:lvl8pPr marL="1371600" algn="ctr" rtl="0" fontAlgn="base">
        <a:spcBef>
          <a:spcPct val="0"/>
        </a:spcBef>
        <a:spcAft>
          <a:spcPct val="0"/>
        </a:spcAft>
        <a:defRPr sz="2800" b="1">
          <a:solidFill>
            <a:schemeClr val="tx2"/>
          </a:solidFill>
          <a:latin typeface="Century Gothic" pitchFamily="34" charset="0"/>
        </a:defRPr>
      </a:lvl8pPr>
      <a:lvl9pPr marL="1828800" algn="ctr" rtl="0" fontAlgn="base">
        <a:spcBef>
          <a:spcPct val="0"/>
        </a:spcBef>
        <a:spcAft>
          <a:spcPct val="0"/>
        </a:spcAft>
        <a:defRPr sz="2800" b="1">
          <a:solidFill>
            <a:schemeClr val="tx2"/>
          </a:solidFill>
          <a:latin typeface="Century Gothic" pitchFamily="34" charset="0"/>
        </a:defRPr>
      </a:lvl9pPr>
    </p:titleStyle>
    <p:bodyStyle>
      <a:lvl1pPr marL="342900" indent="-342900" algn="l" rtl="0" eaLnBrk="0" fontAlgn="base" hangingPunct="0">
        <a:spcBef>
          <a:spcPct val="20000"/>
        </a:spcBef>
        <a:spcAft>
          <a:spcPct val="0"/>
        </a:spcAft>
        <a:buChar char="•"/>
        <a:defRPr>
          <a:solidFill>
            <a:schemeClr val="tx1"/>
          </a:solidFill>
          <a:latin typeface="+mn-lt"/>
          <a:ea typeface="+mn-ea"/>
          <a:cs typeface="+mn-cs"/>
        </a:defRPr>
      </a:lvl1pPr>
      <a:lvl2pPr marL="742950" indent="-285750" algn="l" rtl="0" eaLnBrk="0" fontAlgn="base" hangingPunct="0">
        <a:spcBef>
          <a:spcPct val="20000"/>
        </a:spcBef>
        <a:spcAft>
          <a:spcPct val="0"/>
        </a:spcAft>
        <a:buChar char="–"/>
        <a:defRPr>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050" name="Заголовок 1"/>
          <p:cNvSpPr>
            <a:spLocks noGrp="1"/>
          </p:cNvSpPr>
          <p:nvPr>
            <p:ph type="title"/>
          </p:nvPr>
        </p:nvSpPr>
        <p:spPr bwMode="auto">
          <a:xfrm>
            <a:off x="250825" y="0"/>
            <a:ext cx="6697663" cy="981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ltLang="en-US"/>
              <a:t>Образец заголовка</a:t>
            </a:r>
          </a:p>
        </p:txBody>
      </p:sp>
      <p:sp>
        <p:nvSpPr>
          <p:cNvPr id="2051" name="Текст 2"/>
          <p:cNvSpPr>
            <a:spLocks noGrp="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en-US"/>
              <a:t>Образец текста</a:t>
            </a:r>
          </a:p>
        </p:txBody>
      </p:sp>
      <p:pic>
        <p:nvPicPr>
          <p:cNvPr id="2052" name="Picture 3" descr="с"/>
          <p:cNvPicPr>
            <a:picLocks noChangeAspect="1" noChangeArrowheads="1"/>
          </p:cNvPicPr>
          <p:nvPr/>
        </p:nvPicPr>
        <p:blipFill>
          <a:blip r:embed="rId13" cstate="print"/>
          <a:srcRect r="6174"/>
          <a:stretch>
            <a:fillRect/>
          </a:stretch>
        </p:blipFill>
        <p:spPr bwMode="auto">
          <a:xfrm>
            <a:off x="6877050" y="49213"/>
            <a:ext cx="2195513" cy="571500"/>
          </a:xfrm>
          <a:prstGeom prst="rect">
            <a:avLst/>
          </a:prstGeom>
          <a:noFill/>
          <a:ln w="9525">
            <a:noFill/>
            <a:miter lim="800000"/>
            <a:headEnd/>
            <a:tailEnd/>
          </a:ln>
        </p:spPr>
      </p:pic>
      <p:pic>
        <p:nvPicPr>
          <p:cNvPr id="2053" name="Picture 2"/>
          <p:cNvPicPr>
            <a:picLocks noChangeAspect="1" noChangeArrowheads="1"/>
          </p:cNvPicPr>
          <p:nvPr/>
        </p:nvPicPr>
        <p:blipFill>
          <a:blip r:embed="rId14" cstate="print"/>
          <a:srcRect t="3" b="49168"/>
          <a:stretch>
            <a:fillRect/>
          </a:stretch>
        </p:blipFill>
        <p:spPr bwMode="auto">
          <a:xfrm>
            <a:off x="0" y="5989638"/>
            <a:ext cx="2068513" cy="8683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 id="2147483921" r:id="rId11"/>
  </p:sldLayoutIdLst>
  <p:hf hdr="0"/>
  <p:txStyles>
    <p:titleStyle>
      <a:lvl1pPr algn="l" rtl="0" eaLnBrk="0" fontAlgn="base" hangingPunct="0">
        <a:spcBef>
          <a:spcPct val="0"/>
        </a:spcBef>
        <a:spcAft>
          <a:spcPct val="0"/>
        </a:spcAft>
        <a:defRPr sz="3200" b="1">
          <a:solidFill>
            <a:srgbClr val="1E4778"/>
          </a:solidFill>
          <a:latin typeface="+mj-lt"/>
          <a:ea typeface="+mj-ea"/>
          <a:cs typeface="+mj-cs"/>
        </a:defRPr>
      </a:lvl1pPr>
      <a:lvl2pPr algn="l" rtl="0" eaLnBrk="0" fontAlgn="base" hangingPunct="0">
        <a:spcBef>
          <a:spcPct val="0"/>
        </a:spcBef>
        <a:spcAft>
          <a:spcPct val="0"/>
        </a:spcAft>
        <a:defRPr sz="3200" b="1">
          <a:solidFill>
            <a:srgbClr val="1E4778"/>
          </a:solidFill>
          <a:latin typeface="Calibri" pitchFamily="34" charset="0"/>
          <a:cs typeface="Arial" charset="0"/>
        </a:defRPr>
      </a:lvl2pPr>
      <a:lvl3pPr algn="l" rtl="0" eaLnBrk="0" fontAlgn="base" hangingPunct="0">
        <a:spcBef>
          <a:spcPct val="0"/>
        </a:spcBef>
        <a:spcAft>
          <a:spcPct val="0"/>
        </a:spcAft>
        <a:defRPr sz="3200" b="1">
          <a:solidFill>
            <a:srgbClr val="1E4778"/>
          </a:solidFill>
          <a:latin typeface="Calibri" pitchFamily="34" charset="0"/>
          <a:cs typeface="Arial" charset="0"/>
        </a:defRPr>
      </a:lvl3pPr>
      <a:lvl4pPr algn="l" rtl="0" eaLnBrk="0" fontAlgn="base" hangingPunct="0">
        <a:spcBef>
          <a:spcPct val="0"/>
        </a:spcBef>
        <a:spcAft>
          <a:spcPct val="0"/>
        </a:spcAft>
        <a:defRPr sz="3200" b="1">
          <a:solidFill>
            <a:srgbClr val="1E4778"/>
          </a:solidFill>
          <a:latin typeface="Calibri" pitchFamily="34" charset="0"/>
          <a:cs typeface="Arial" charset="0"/>
        </a:defRPr>
      </a:lvl4pPr>
      <a:lvl5pPr algn="l" rtl="0" eaLnBrk="0" fontAlgn="base" hangingPunct="0">
        <a:spcBef>
          <a:spcPct val="0"/>
        </a:spcBef>
        <a:spcAft>
          <a:spcPct val="0"/>
        </a:spcAft>
        <a:defRPr sz="3200" b="1">
          <a:solidFill>
            <a:srgbClr val="1E4778"/>
          </a:solidFill>
          <a:latin typeface="Calibri" pitchFamily="34" charset="0"/>
          <a:cs typeface="Arial" charset="0"/>
        </a:defRPr>
      </a:lvl5pPr>
      <a:lvl6pPr marL="457200" algn="l" rtl="0" eaLnBrk="0" fontAlgn="base" hangingPunct="0">
        <a:spcBef>
          <a:spcPct val="0"/>
        </a:spcBef>
        <a:spcAft>
          <a:spcPct val="0"/>
        </a:spcAft>
        <a:defRPr sz="3200" b="1">
          <a:solidFill>
            <a:srgbClr val="1E4778"/>
          </a:solidFill>
          <a:latin typeface="Calibri" pitchFamily="34" charset="0"/>
          <a:cs typeface="Arial" charset="0"/>
        </a:defRPr>
      </a:lvl6pPr>
      <a:lvl7pPr marL="914400" algn="l" rtl="0" eaLnBrk="0" fontAlgn="base" hangingPunct="0">
        <a:spcBef>
          <a:spcPct val="0"/>
        </a:spcBef>
        <a:spcAft>
          <a:spcPct val="0"/>
        </a:spcAft>
        <a:defRPr sz="3200" b="1">
          <a:solidFill>
            <a:srgbClr val="1E4778"/>
          </a:solidFill>
          <a:latin typeface="Calibri" pitchFamily="34" charset="0"/>
          <a:cs typeface="Arial" charset="0"/>
        </a:defRPr>
      </a:lvl7pPr>
      <a:lvl8pPr marL="1371600" algn="l" rtl="0" eaLnBrk="0" fontAlgn="base" hangingPunct="0">
        <a:spcBef>
          <a:spcPct val="0"/>
        </a:spcBef>
        <a:spcAft>
          <a:spcPct val="0"/>
        </a:spcAft>
        <a:defRPr sz="3200" b="1">
          <a:solidFill>
            <a:srgbClr val="1E4778"/>
          </a:solidFill>
          <a:latin typeface="Calibri" pitchFamily="34" charset="0"/>
          <a:cs typeface="Arial" charset="0"/>
        </a:defRPr>
      </a:lvl8pPr>
      <a:lvl9pPr marL="1828800" algn="l" rtl="0" eaLnBrk="0" fontAlgn="base" hangingPunct="0">
        <a:spcBef>
          <a:spcPct val="0"/>
        </a:spcBef>
        <a:spcAft>
          <a:spcPct val="0"/>
        </a:spcAft>
        <a:defRPr sz="3200" b="1">
          <a:solidFill>
            <a:srgbClr val="1E4778"/>
          </a:solidFill>
          <a:latin typeface="Calibri" pitchFamily="34" charset="0"/>
          <a:cs typeface="Arial" charset="0"/>
        </a:defRPr>
      </a:lvl9pPr>
    </p:titleStyle>
    <p:bodyStyle>
      <a:lvl1pPr marL="342900" indent="-342900" algn="l" rtl="0" eaLnBrk="0" fontAlgn="base" hangingPunct="0">
        <a:spcBef>
          <a:spcPct val="20000"/>
        </a:spcBef>
        <a:spcAft>
          <a:spcPct val="0"/>
        </a:spcAft>
        <a:buFont typeface="Arial"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cs typeface="+mn-cs"/>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cs typeface="+mn-cs"/>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cs typeface="+mn-cs"/>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cs typeface="+mn-cs"/>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cs typeface="+mn-cs"/>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cs typeface="+mn-cs"/>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cs typeface="+mn-cs"/>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95288" y="1196975"/>
            <a:ext cx="8353425" cy="4318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de-DE" altLang="de-DE"/>
              <a:t>Folienmasterformat durch Klicken bearbeiten</a:t>
            </a:r>
          </a:p>
        </p:txBody>
      </p:sp>
      <p:sp>
        <p:nvSpPr>
          <p:cNvPr id="3075" name="Rectangle 3"/>
          <p:cNvSpPr>
            <a:spLocks noGrp="1" noChangeArrowheads="1"/>
          </p:cNvSpPr>
          <p:nvPr>
            <p:ph type="body" idx="1"/>
          </p:nvPr>
        </p:nvSpPr>
        <p:spPr bwMode="auto">
          <a:xfrm>
            <a:off x="395288" y="1839913"/>
            <a:ext cx="8353425" cy="431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pic>
        <p:nvPicPr>
          <p:cNvPr id="3076" name="Picture 28" descr="Bundesadler_kleiner"/>
          <p:cNvPicPr>
            <a:picLocks noChangeAspect="1" noChangeArrowheads="1"/>
          </p:cNvPicPr>
          <p:nvPr/>
        </p:nvPicPr>
        <p:blipFill>
          <a:blip r:embed="rId7" cstate="print"/>
          <a:srcRect/>
          <a:stretch>
            <a:fillRect/>
          </a:stretch>
        </p:blipFill>
        <p:spPr bwMode="auto">
          <a:xfrm>
            <a:off x="244475" y="6405563"/>
            <a:ext cx="446088" cy="415925"/>
          </a:xfrm>
          <a:prstGeom prst="rect">
            <a:avLst/>
          </a:prstGeom>
          <a:noFill/>
          <a:ln w="9525">
            <a:noFill/>
            <a:miter lim="800000"/>
            <a:headEnd/>
            <a:tailEnd/>
          </a:ln>
        </p:spPr>
      </p:pic>
      <p:sp>
        <p:nvSpPr>
          <p:cNvPr id="1029" name="Line 23"/>
          <p:cNvSpPr>
            <a:spLocks noChangeShapeType="1"/>
          </p:cNvSpPr>
          <p:nvPr userDrawn="1"/>
        </p:nvSpPr>
        <p:spPr bwMode="auto">
          <a:xfrm>
            <a:off x="244475" y="6351588"/>
            <a:ext cx="8613775" cy="0"/>
          </a:xfrm>
          <a:prstGeom prst="line">
            <a:avLst/>
          </a:prstGeom>
          <a:noFill/>
          <a:ln w="14400">
            <a:solidFill>
              <a:srgbClr val="2D4B9B"/>
            </a:solidFill>
            <a:round/>
            <a:headEnd/>
            <a:tailEnd/>
          </a:ln>
          <a:effectLst/>
          <a:extLst/>
        </p:spPr>
        <p:txBody>
          <a:bodyPr/>
          <a:lstStyle/>
          <a:p>
            <a:pPr eaLnBrk="0" hangingPunct="0">
              <a:defRPr/>
            </a:pPr>
            <a:endParaRPr lang="de-DE">
              <a:solidFill>
                <a:srgbClr val="000000"/>
              </a:solidFill>
            </a:endParaRPr>
          </a:p>
        </p:txBody>
      </p:sp>
      <p:pic>
        <p:nvPicPr>
          <p:cNvPr id="3078" name="Picture 28" descr="Bundesadler_kleiner"/>
          <p:cNvPicPr>
            <a:picLocks noChangeAspect="1" noChangeArrowheads="1"/>
          </p:cNvPicPr>
          <p:nvPr userDrawn="1"/>
        </p:nvPicPr>
        <p:blipFill>
          <a:blip r:embed="rId7" cstate="print"/>
          <a:srcRect/>
          <a:stretch>
            <a:fillRect/>
          </a:stretch>
        </p:blipFill>
        <p:spPr bwMode="auto">
          <a:xfrm>
            <a:off x="244475" y="6405563"/>
            <a:ext cx="446088" cy="415925"/>
          </a:xfrm>
          <a:prstGeom prst="rect">
            <a:avLst/>
          </a:prstGeom>
          <a:noFill/>
          <a:ln w="9525">
            <a:noFill/>
            <a:miter lim="800000"/>
            <a:headEnd/>
            <a:tailEnd/>
          </a:ln>
        </p:spPr>
      </p:pic>
      <p:pic>
        <p:nvPicPr>
          <p:cNvPr id="3079" name="Picture 12" descr="K:\Deutscher Wetterdienst\Corporate Design Aktuell\DWD-Logo-Komplett\20mm\RGB\Wortbildmarke mit Claim\bmp\Wortbildmarke-und-Claim-positiv-auf-weiss.bmp"/>
          <p:cNvPicPr>
            <a:picLocks noChangeAspect="1" noChangeArrowheads="1"/>
          </p:cNvPicPr>
          <p:nvPr userDrawn="1"/>
        </p:nvPicPr>
        <p:blipFill>
          <a:blip r:embed="rId8" cstate="print"/>
          <a:srcRect/>
          <a:stretch>
            <a:fillRect/>
          </a:stretch>
        </p:blipFill>
        <p:spPr bwMode="auto">
          <a:xfrm>
            <a:off x="6594475" y="188913"/>
            <a:ext cx="2295525" cy="612775"/>
          </a:xfrm>
          <a:prstGeom prst="rect">
            <a:avLst/>
          </a:prstGeom>
          <a:noFill/>
          <a:ln w="9525">
            <a:noFill/>
            <a:miter lim="800000"/>
            <a:headEnd/>
            <a:tailEnd/>
          </a:ln>
        </p:spPr>
      </p:pic>
      <p:sp>
        <p:nvSpPr>
          <p:cNvPr id="1032" name="Line 23"/>
          <p:cNvSpPr>
            <a:spLocks noChangeShapeType="1"/>
          </p:cNvSpPr>
          <p:nvPr userDrawn="1"/>
        </p:nvSpPr>
        <p:spPr bwMode="auto">
          <a:xfrm>
            <a:off x="244475" y="903288"/>
            <a:ext cx="8648700" cy="0"/>
          </a:xfrm>
          <a:prstGeom prst="line">
            <a:avLst/>
          </a:prstGeom>
          <a:noFill/>
          <a:ln w="28800">
            <a:solidFill>
              <a:srgbClr val="2D4B9B"/>
            </a:solidFill>
            <a:round/>
            <a:headEnd/>
            <a:tailEnd/>
          </a:ln>
          <a:effectLst/>
          <a:extLst/>
        </p:spPr>
        <p:txBody>
          <a:bodyPr/>
          <a:lstStyle/>
          <a:p>
            <a:pPr eaLnBrk="0" hangingPunct="0">
              <a:defRPr/>
            </a:pPr>
            <a:endParaRPr lang="de-DE">
              <a:solidFill>
                <a:srgbClr val="000000"/>
              </a:solidFill>
            </a:endParaRPr>
          </a:p>
        </p:txBody>
      </p:sp>
      <p:sp>
        <p:nvSpPr>
          <p:cNvPr id="19" name="Rectangle 15"/>
          <p:cNvSpPr>
            <a:spLocks noGrp="1" noChangeArrowheads="1"/>
          </p:cNvSpPr>
          <p:nvPr>
            <p:ph type="ftr" sz="quarter" idx="3"/>
          </p:nvPr>
        </p:nvSpPr>
        <p:spPr>
          <a:xfrm>
            <a:off x="4572000" y="6381750"/>
            <a:ext cx="3709988" cy="215900"/>
          </a:xfrm>
          <a:prstGeom prst="rect">
            <a:avLst/>
          </a:prstGeom>
          <a:ln/>
        </p:spPr>
        <p:txBody>
          <a:bodyPr vert="horz" wrap="square" lIns="91440" tIns="45720" rIns="91440" bIns="45720" numCol="1" anchor="t" anchorCtr="0" compatLnSpc="1">
            <a:prstTxWarp prst="textNoShape">
              <a:avLst/>
            </a:prstTxWarp>
          </a:bodyPr>
          <a:lstStyle>
            <a:lvl1pPr algn="r" eaLnBrk="0" hangingPunct="0">
              <a:defRPr sz="1000">
                <a:solidFill>
                  <a:srgbClr val="000000"/>
                </a:solidFill>
                <a:latin typeface="Arial" charset="0"/>
              </a:defRPr>
            </a:lvl1pPr>
          </a:lstStyle>
          <a:p>
            <a:pPr>
              <a:defRPr/>
            </a:pPr>
            <a:r>
              <a:rPr lang="de-DE"/>
              <a:t>PBPV – 10/2013</a:t>
            </a:r>
          </a:p>
        </p:txBody>
      </p:sp>
      <p:sp>
        <p:nvSpPr>
          <p:cNvPr id="20" name="Foliennummernplatzhalter 1"/>
          <p:cNvSpPr>
            <a:spLocks noGrp="1"/>
          </p:cNvSpPr>
          <p:nvPr>
            <p:ph type="sldNum" sz="quarter" idx="4"/>
          </p:nvPr>
        </p:nvSpPr>
        <p:spPr>
          <a:xfrm>
            <a:off x="8283575" y="6381750"/>
            <a:ext cx="465138" cy="215900"/>
          </a:xfrm>
          <a:prstGeom prst="rect">
            <a:avLst/>
          </a:prstGeom>
        </p:spPr>
        <p:txBody>
          <a:bodyPr lIns="0" tIns="0" rIns="0" bIns="0" anchor="ctr" anchorCtr="0"/>
          <a:lstStyle>
            <a:lvl1pPr algn="r" eaLnBrk="0" hangingPunct="0">
              <a:defRPr sz="1000">
                <a:solidFill>
                  <a:srgbClr val="000000"/>
                </a:solidFill>
                <a:latin typeface="Arial" charset="0"/>
              </a:defRPr>
            </a:lvl1pPr>
          </a:lstStyle>
          <a:p>
            <a:pPr>
              <a:defRPr/>
            </a:pPr>
            <a:fld id="{BA4BE602-EAAA-4D65-B397-6F2A451CA0E9}" type="slidenum">
              <a:rPr lang="de-DE"/>
              <a:pPr>
                <a:defRPr/>
              </a:pPr>
              <a:t>‹#›</a:t>
            </a:fld>
            <a:endParaRPr lang="de-DE"/>
          </a:p>
        </p:txBody>
      </p:sp>
    </p:spTree>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Lst>
  <p:transition>
    <p:fade/>
  </p:transition>
  <p:hf hdr="0" dt="0"/>
  <p:txStyles>
    <p:title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Arial" charset="0"/>
        </a:defRPr>
      </a:lvl2pPr>
      <a:lvl3pPr algn="l" rtl="0" eaLnBrk="0" fontAlgn="base" hangingPunct="0">
        <a:spcBef>
          <a:spcPct val="0"/>
        </a:spcBef>
        <a:spcAft>
          <a:spcPct val="0"/>
        </a:spcAft>
        <a:defRPr sz="2400" b="1">
          <a:solidFill>
            <a:schemeClr val="tx2"/>
          </a:solidFill>
          <a:latin typeface="Arial" charset="0"/>
        </a:defRPr>
      </a:lvl3pPr>
      <a:lvl4pPr algn="l" rtl="0" eaLnBrk="0" fontAlgn="base" hangingPunct="0">
        <a:spcBef>
          <a:spcPct val="0"/>
        </a:spcBef>
        <a:spcAft>
          <a:spcPct val="0"/>
        </a:spcAft>
        <a:defRPr sz="2400" b="1">
          <a:solidFill>
            <a:schemeClr val="tx2"/>
          </a:solidFill>
          <a:latin typeface="Arial" charset="0"/>
        </a:defRPr>
      </a:lvl4pPr>
      <a:lvl5pPr algn="l" rtl="0" eaLnBrk="0" fontAlgn="base" hangingPunct="0">
        <a:spcBef>
          <a:spcPct val="0"/>
        </a:spcBef>
        <a:spcAft>
          <a:spcPct val="0"/>
        </a:spcAft>
        <a:defRPr sz="2400" b="1">
          <a:solidFill>
            <a:schemeClr val="tx2"/>
          </a:solidFill>
          <a:latin typeface="Arial" charset="0"/>
        </a:defRPr>
      </a:lvl5pPr>
      <a:lvl6pPr marL="457200" algn="l" rtl="0" eaLnBrk="0" fontAlgn="base" hangingPunct="0">
        <a:spcBef>
          <a:spcPct val="0"/>
        </a:spcBef>
        <a:spcAft>
          <a:spcPct val="0"/>
        </a:spcAft>
        <a:defRPr sz="2400" b="1">
          <a:solidFill>
            <a:schemeClr val="accent1"/>
          </a:solidFill>
          <a:latin typeface="Arial" charset="0"/>
        </a:defRPr>
      </a:lvl6pPr>
      <a:lvl7pPr marL="914400" algn="l" rtl="0" eaLnBrk="0" fontAlgn="base" hangingPunct="0">
        <a:spcBef>
          <a:spcPct val="0"/>
        </a:spcBef>
        <a:spcAft>
          <a:spcPct val="0"/>
        </a:spcAft>
        <a:defRPr sz="2400" b="1">
          <a:solidFill>
            <a:schemeClr val="accent1"/>
          </a:solidFill>
          <a:latin typeface="Arial" charset="0"/>
        </a:defRPr>
      </a:lvl7pPr>
      <a:lvl8pPr marL="1371600" algn="l" rtl="0" eaLnBrk="0" fontAlgn="base" hangingPunct="0">
        <a:spcBef>
          <a:spcPct val="0"/>
        </a:spcBef>
        <a:spcAft>
          <a:spcPct val="0"/>
        </a:spcAft>
        <a:defRPr sz="2400" b="1">
          <a:solidFill>
            <a:schemeClr val="accent1"/>
          </a:solidFill>
          <a:latin typeface="Arial" charset="0"/>
        </a:defRPr>
      </a:lvl8pPr>
      <a:lvl9pPr marL="1828800" algn="l" rtl="0" eaLnBrk="0" fontAlgn="base" hangingPunct="0">
        <a:spcBef>
          <a:spcPct val="0"/>
        </a:spcBef>
        <a:spcAft>
          <a:spcPct val="0"/>
        </a:spcAft>
        <a:defRPr sz="2400" b="1">
          <a:solidFill>
            <a:schemeClr val="accent1"/>
          </a:solidFill>
          <a:latin typeface="Arial" charset="0"/>
        </a:defRPr>
      </a:lvl9pPr>
    </p:titleStyle>
    <p:bodyStyle>
      <a:lvl1pPr marL="352425" indent="-352425" algn="l" rtl="0" eaLnBrk="0" fontAlgn="base" hangingPunct="0">
        <a:spcBef>
          <a:spcPct val="40000"/>
        </a:spcBef>
        <a:spcAft>
          <a:spcPct val="0"/>
        </a:spcAft>
        <a:buClr>
          <a:schemeClr val="tx2"/>
        </a:buClr>
        <a:buSzPct val="95000"/>
        <a:buFont typeface="Wingdings" pitchFamily="2" charset="2"/>
        <a:buChar char="è"/>
        <a:defRPr>
          <a:solidFill>
            <a:schemeClr val="tx1"/>
          </a:solidFill>
          <a:latin typeface="+mn-lt"/>
          <a:ea typeface="+mn-ea"/>
          <a:cs typeface="+mn-cs"/>
        </a:defRPr>
      </a:lvl1pPr>
      <a:lvl2pPr marL="692150" indent="-260350" algn="l" rtl="0" eaLnBrk="0" fontAlgn="base" hangingPunct="0">
        <a:spcBef>
          <a:spcPct val="40000"/>
        </a:spcBef>
        <a:spcAft>
          <a:spcPct val="0"/>
        </a:spcAft>
        <a:buClr>
          <a:schemeClr val="tx2"/>
        </a:buClr>
        <a:buSzPct val="95000"/>
        <a:buFont typeface="Wingdings" pitchFamily="2" charset="2"/>
        <a:buChar char="è"/>
        <a:defRPr>
          <a:solidFill>
            <a:schemeClr val="tx1"/>
          </a:solidFill>
          <a:latin typeface="+mn-lt"/>
        </a:defRPr>
      </a:lvl2pPr>
      <a:lvl3pPr marL="1143000" indent="-228600" algn="l" rtl="0" eaLnBrk="0" fontAlgn="base" hangingPunct="0">
        <a:spcBef>
          <a:spcPct val="40000"/>
        </a:spcBef>
        <a:spcAft>
          <a:spcPct val="0"/>
        </a:spcAft>
        <a:buClr>
          <a:schemeClr val="tx2"/>
        </a:buClr>
        <a:buSzPct val="95000"/>
        <a:buFont typeface="Wingdings" pitchFamily="2" charset="2"/>
        <a:buChar char="è"/>
        <a:defRPr>
          <a:solidFill>
            <a:schemeClr val="tx1"/>
          </a:solidFill>
          <a:latin typeface="+mn-lt"/>
        </a:defRPr>
      </a:lvl3pPr>
      <a:lvl4pPr marL="1600200" indent="-228600" algn="l" rtl="0" eaLnBrk="0" fontAlgn="base" hangingPunct="0">
        <a:spcBef>
          <a:spcPct val="40000"/>
        </a:spcBef>
        <a:spcAft>
          <a:spcPct val="0"/>
        </a:spcAft>
        <a:buClr>
          <a:schemeClr val="tx2"/>
        </a:buClr>
        <a:buSzPct val="95000"/>
        <a:buFont typeface="Wingdings" pitchFamily="2" charset="2"/>
        <a:buChar char="è"/>
        <a:defRPr>
          <a:solidFill>
            <a:schemeClr val="tx1"/>
          </a:solidFill>
          <a:latin typeface="+mn-lt"/>
        </a:defRPr>
      </a:lvl4pPr>
      <a:lvl5pPr marL="2057400" indent="-228600" algn="l" rtl="0" eaLnBrk="0" fontAlgn="base" hangingPunct="0">
        <a:spcBef>
          <a:spcPct val="40000"/>
        </a:spcBef>
        <a:spcAft>
          <a:spcPct val="0"/>
        </a:spcAft>
        <a:buClr>
          <a:schemeClr val="tx2"/>
        </a:buClr>
        <a:buSzPct val="95000"/>
        <a:buFont typeface="Wingdings" pitchFamily="2" charset="2"/>
        <a:buChar char="è"/>
        <a:defRPr>
          <a:solidFill>
            <a:schemeClr val="tx1"/>
          </a:solidFill>
          <a:latin typeface="+mn-lt"/>
        </a:defRPr>
      </a:lvl5pPr>
      <a:lvl6pPr marL="25146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6pPr>
      <a:lvl7pPr marL="29718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7pPr>
      <a:lvl8pPr marL="34290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8pPr>
      <a:lvl9pPr marL="38862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http://www.isse.ucar.edu/extremevalues/extreme.html"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 TextBox"/>
          <p:cNvSpPr txBox="1">
            <a:spLocks noChangeArrowheads="1"/>
          </p:cNvSpPr>
          <p:nvPr/>
        </p:nvSpPr>
        <p:spPr bwMode="auto">
          <a:xfrm>
            <a:off x="76200" y="304800"/>
            <a:ext cx="8991600" cy="707886"/>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FF0000"/>
                </a:solidFill>
                <a:effectLst/>
                <a:uLnTx/>
                <a:uFillTx/>
                <a:latin typeface="Arial" charset="0"/>
                <a:ea typeface="+mn-ea"/>
                <a:cs typeface="+mn-cs"/>
              </a:rPr>
              <a:t>Collaboration Terrain: </a:t>
            </a:r>
            <a:r>
              <a:rPr kumimoji="0" lang="en-US" sz="2000" b="1" i="0" u="none" strike="noStrike" kern="1200" cap="none" spc="0" normalizeH="0" baseline="0" noProof="0" dirty="0">
                <a:ln>
                  <a:noFill/>
                </a:ln>
                <a:solidFill>
                  <a:srgbClr val="000000"/>
                </a:solidFill>
                <a:effectLst/>
                <a:uLnTx/>
                <a:uFillTx/>
                <a:latin typeface="Arial" charset="0"/>
                <a:ea typeface="+mn-ea"/>
                <a:cs typeface="+mn-cs"/>
              </a:rPr>
              <a:t>High Impact Weather </a:t>
            </a:r>
            <a:r>
              <a:rPr lang="en-US" sz="2000" b="1" dirty="0">
                <a:solidFill>
                  <a:srgbClr val="000000"/>
                </a:solidFill>
              </a:rPr>
              <a:t>evaluation</a:t>
            </a:r>
            <a:endParaRPr kumimoji="0" lang="en-US" sz="2000" b="1"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Arial" charset="0"/>
                <a:ea typeface="+mn-ea"/>
                <a:cs typeface="+mn-cs"/>
              </a:rPr>
              <a:t>WG4, WG5, WG7 </a:t>
            </a:r>
            <a:endParaRPr kumimoji="0" lang="el-GR" sz="20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3" name="2 - TextBox"/>
          <p:cNvSpPr txBox="1"/>
          <p:nvPr/>
        </p:nvSpPr>
        <p:spPr>
          <a:xfrm>
            <a:off x="266700" y="1012686"/>
            <a:ext cx="8610600" cy="4801314"/>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1" i="0" u="sng" strike="noStrike" kern="1200" cap="none" spc="0" normalizeH="0" baseline="0" noProof="0" dirty="0">
                <a:ln>
                  <a:noFill/>
                </a:ln>
                <a:solidFill>
                  <a:srgbClr val="000000"/>
                </a:solidFill>
                <a:effectLst/>
                <a:uLnTx/>
                <a:uFillTx/>
                <a:latin typeface="Calibri" pitchFamily="34" charset="0"/>
                <a:ea typeface="+mn-ea"/>
                <a:cs typeface="+mn-cs"/>
              </a:rPr>
              <a:t>Basic Idea:</a:t>
            </a:r>
            <a:r>
              <a:rPr kumimoji="0" lang="en-US" sz="1800" b="0" i="0" u="none" strike="noStrike" kern="1200" cap="none" spc="0" normalizeH="0" baseline="0" noProof="0" dirty="0">
                <a:ln>
                  <a:noFill/>
                </a:ln>
                <a:solidFill>
                  <a:srgbClr val="000000"/>
                </a:solidFill>
                <a:effectLst/>
                <a:uLnTx/>
                <a:uFillTx/>
                <a:latin typeface="Calibri" pitchFamily="34" charset="0"/>
                <a:ea typeface="+mn-ea"/>
                <a:cs typeface="+mn-cs"/>
              </a:rPr>
              <a:t> Understanding the forecast quality in high impact weather situations. Important is also to </a:t>
            </a:r>
            <a:r>
              <a:rPr kumimoji="0" lang="en-US" sz="1800" b="1" i="0" u="none" strike="noStrike" kern="1200" cap="none" spc="0" normalizeH="0" baseline="0" noProof="0" dirty="0">
                <a:ln>
                  <a:noFill/>
                </a:ln>
                <a:solidFill>
                  <a:srgbClr val="000000"/>
                </a:solidFill>
                <a:effectLst/>
                <a:uLnTx/>
                <a:uFillTx/>
                <a:latin typeface="Calibri" pitchFamily="34" charset="0"/>
                <a:ea typeface="+mn-ea"/>
                <a:cs typeface="+mn-cs"/>
              </a:rPr>
              <a:t>verify</a:t>
            </a:r>
            <a:r>
              <a:rPr kumimoji="0" lang="en-US" sz="1800" b="0" i="0" u="none" strike="noStrike" kern="1200" cap="none" spc="0" normalizeH="0" baseline="0" noProof="0" dirty="0">
                <a:ln>
                  <a:noFill/>
                </a:ln>
                <a:solidFill>
                  <a:srgbClr val="000000"/>
                </a:solidFill>
                <a:effectLst/>
                <a:uLnTx/>
                <a:uFillTx/>
                <a:latin typeface="Calibri" pitchFamily="34" charset="0"/>
                <a:ea typeface="+mn-ea"/>
                <a:cs typeface="+mn-cs"/>
              </a:rPr>
              <a:t> such weather forecasts in a </a:t>
            </a:r>
            <a:r>
              <a:rPr kumimoji="0" lang="en-US" sz="1800" b="1" i="0" u="none" strike="noStrike" kern="1200" cap="none" spc="0" normalizeH="0" baseline="0" noProof="0" dirty="0">
                <a:ln>
                  <a:noFill/>
                </a:ln>
                <a:solidFill>
                  <a:srgbClr val="000000"/>
                </a:solidFill>
                <a:effectLst/>
                <a:uLnTx/>
                <a:uFillTx/>
                <a:latin typeface="Calibri" pitchFamily="34" charset="0"/>
                <a:ea typeface="+mn-ea"/>
                <a:cs typeface="+mn-cs"/>
              </a:rPr>
              <a:t>meaningful</a:t>
            </a:r>
            <a:r>
              <a:rPr kumimoji="0" lang="en-US" sz="1800" b="0" i="0" u="none" strike="noStrike" kern="1200" cap="none" spc="0" normalizeH="0" baseline="0" noProof="0" dirty="0">
                <a:ln>
                  <a:noFill/>
                </a:ln>
                <a:solidFill>
                  <a:srgbClr val="000000"/>
                </a:solidFill>
                <a:effectLst/>
                <a:uLnTx/>
                <a:uFillTx/>
                <a:latin typeface="Calibri" pitchFamily="34" charset="0"/>
                <a:ea typeface="+mn-ea"/>
                <a:cs typeface="+mn-cs"/>
              </a:rPr>
              <a:t> way to the end users by </a:t>
            </a:r>
            <a:r>
              <a:rPr kumimoji="0" lang="en-GB" sz="1800" b="0" i="0" u="none" strike="noStrike" kern="1200" cap="none" spc="0" normalizeH="0" baseline="0" noProof="0" dirty="0">
                <a:ln>
                  <a:noFill/>
                </a:ln>
                <a:solidFill>
                  <a:srgbClr val="000000"/>
                </a:solidFill>
                <a:effectLst/>
                <a:uLnTx/>
                <a:uFillTx/>
                <a:latin typeface="Calibri" pitchFamily="34" charset="0"/>
                <a:ea typeface="+mn-ea"/>
                <a:cs typeface="+mn-cs"/>
              </a:rPr>
              <a:t>exploring metrics of the value of forecasts in decision making</a:t>
            </a:r>
            <a:r>
              <a:rPr kumimoji="0" lang="en-US" sz="1800" b="0" i="0" u="none" strike="noStrike" kern="1200" cap="none" spc="0" normalizeH="0" baseline="0" noProof="0" dirty="0">
                <a:ln>
                  <a:noFill/>
                </a:ln>
                <a:solidFill>
                  <a:srgbClr val="000000"/>
                </a:solidFill>
                <a:effectLst/>
                <a:uLnTx/>
                <a:uFillTx/>
                <a:latin typeface="Calibri" pitchFamily="34" charset="0"/>
                <a:ea typeface="+mn-ea"/>
                <a:cs typeface="+mn-cs"/>
              </a:rPr>
              <a:t>.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1" i="0" u="sng" strike="noStrike" kern="1200" cap="none" spc="0" normalizeH="0" baseline="0" noProof="0" dirty="0">
                <a:ln>
                  <a:noFill/>
                </a:ln>
                <a:solidFill>
                  <a:srgbClr val="000000"/>
                </a:solidFill>
                <a:effectLst/>
                <a:uLnTx/>
                <a:uFillTx/>
                <a:latin typeface="Calibri" pitchFamily="34" charset="0"/>
                <a:ea typeface="+mn-ea"/>
                <a:cs typeface="+mn-cs"/>
              </a:rPr>
              <a:t>Goal:</a:t>
            </a:r>
            <a:r>
              <a:rPr kumimoji="0" lang="en-US" sz="1800" b="0" i="0" u="none" strike="noStrike" kern="1200" cap="none" spc="0" normalizeH="0" baseline="0" noProof="0" dirty="0">
                <a:ln>
                  <a:noFill/>
                </a:ln>
                <a:solidFill>
                  <a:srgbClr val="000000"/>
                </a:solidFill>
                <a:effectLst/>
                <a:uLnTx/>
                <a:uFillTx/>
                <a:latin typeface="Calibri" pitchFamily="34" charset="0"/>
                <a:ea typeface="+mn-ea"/>
                <a:cs typeface="+mn-cs"/>
              </a:rPr>
              <a:t> Provide COSMO Community with an overview of forecast methods and forecast evaluation approaches that are linked with high impact weather (not necessarily considered extreme to all users).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pitchFamily="34" charset="0"/>
                <a:ea typeface="+mn-ea"/>
                <a:cs typeface="+mn-cs"/>
              </a:rPr>
              <a:t>In line with </a:t>
            </a:r>
            <a:r>
              <a:rPr kumimoji="0" lang="en-US" sz="1800" b="1" i="0" u="none" strike="noStrike" kern="1200" cap="none" spc="0" normalizeH="0" baseline="0" noProof="0" dirty="0">
                <a:ln>
                  <a:noFill/>
                </a:ln>
                <a:solidFill>
                  <a:srgbClr val="000000"/>
                </a:solidFill>
                <a:effectLst/>
                <a:uLnTx/>
                <a:uFillTx/>
                <a:latin typeface="Calibri" pitchFamily="34" charset="0"/>
                <a:ea typeface="+mn-ea"/>
                <a:cs typeface="+mn-cs"/>
              </a:rPr>
              <a:t>WMO</a:t>
            </a:r>
            <a:r>
              <a:rPr kumimoji="0" lang="en-US" sz="1800" b="0" i="0" u="none" strike="noStrike" kern="1200" cap="none" spc="0" normalizeH="0" baseline="0" noProof="0" dirty="0">
                <a:ln>
                  <a:noFill/>
                </a:ln>
                <a:solidFill>
                  <a:srgbClr val="000000"/>
                </a:solidFill>
                <a:effectLst/>
                <a:uLnTx/>
                <a:uFillTx/>
                <a:latin typeface="Calibri" pitchFamily="34" charset="0"/>
                <a:ea typeface="+mn-ea"/>
                <a:cs typeface="+mn-cs"/>
              </a:rPr>
              <a:t> focus of research </a:t>
            </a:r>
            <a:r>
              <a:rPr kumimoji="0" lang="en-US" sz="1800" b="0" i="0" u="none" strike="noStrike" kern="1200" cap="none" spc="0" normalizeH="0" baseline="0" noProof="0" dirty="0" err="1">
                <a:ln>
                  <a:noFill/>
                </a:ln>
                <a:solidFill>
                  <a:srgbClr val="000000"/>
                </a:solidFill>
                <a:effectLst/>
                <a:uLnTx/>
                <a:uFillTx/>
                <a:latin typeface="Calibri" pitchFamily="34" charset="0"/>
                <a:ea typeface="+mn-ea"/>
                <a:cs typeface="+mn-cs"/>
              </a:rPr>
              <a:t>through</a:t>
            </a:r>
            <a:r>
              <a:rPr kumimoji="0" lang="en-US" sz="1800" b="0" i="0" u="none" strike="noStrike" kern="1200" cap="none" spc="0" normalizeH="0" baseline="0" noProof="0" dirty="0">
                <a:ln>
                  <a:noFill/>
                </a:ln>
                <a:solidFill>
                  <a:srgbClr val="000000"/>
                </a:solidFill>
                <a:effectLst/>
                <a:uLnTx/>
                <a:uFillTx/>
                <a:latin typeface="Calibri" pitchFamily="34" charset="0"/>
                <a:ea typeface="+mn-ea"/>
                <a:cs typeface="+mn-cs"/>
              </a:rPr>
              <a:t> </a:t>
            </a:r>
            <a:r>
              <a:rPr kumimoji="0" lang="en-US" sz="1800" b="0" i="0" u="none" strike="noStrike" kern="1200" cap="none" spc="0" normalizeH="0" baseline="0" noProof="0" dirty="0" err="1">
                <a:ln>
                  <a:noFill/>
                </a:ln>
                <a:solidFill>
                  <a:srgbClr val="000000"/>
                </a:solidFill>
                <a:effectLst/>
                <a:uLnTx/>
                <a:uFillTx/>
                <a:latin typeface="Calibri" pitchFamily="34" charset="0"/>
                <a:ea typeface="+mn-ea"/>
                <a:cs typeface="+mn-cs"/>
              </a:rPr>
              <a:t>HIWeather</a:t>
            </a:r>
            <a:r>
              <a:rPr kumimoji="0" lang="en-US" sz="1800" b="0" i="0" u="none" strike="noStrike" kern="1200" cap="none" spc="0" normalizeH="0" baseline="0" noProof="0" dirty="0">
                <a:ln>
                  <a:noFill/>
                </a:ln>
                <a:solidFill>
                  <a:srgbClr val="000000"/>
                </a:solidFill>
                <a:effectLst/>
                <a:uLnTx/>
                <a:uFillTx/>
                <a:latin typeface="Calibri" pitchFamily="34" charset="0"/>
                <a:ea typeface="+mn-ea"/>
                <a:cs typeface="+mn-cs"/>
              </a:rPr>
              <a:t> project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pitchFamily="34" charset="0"/>
                <a:ea typeface="+mn-ea"/>
                <a:cs typeface="+mn-cs"/>
              </a:rPr>
              <a:t>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Calibri" pitchFamily="34" charset="0"/>
                <a:ea typeface="+mn-ea"/>
                <a:cs typeface="+mn-cs"/>
              </a:rPr>
              <a:t>Weather parameters </a:t>
            </a:r>
            <a:r>
              <a:rPr kumimoji="0" lang="en-US" sz="1800" b="0" i="0" u="none" strike="noStrike" kern="1200" cap="none" spc="0" normalizeH="0" baseline="0" noProof="0" dirty="0">
                <a:ln>
                  <a:noFill/>
                </a:ln>
                <a:solidFill>
                  <a:srgbClr val="000000"/>
                </a:solidFill>
                <a:effectLst/>
                <a:uLnTx/>
                <a:uFillTx/>
                <a:latin typeface="Calibri" pitchFamily="34" charset="0"/>
                <a:ea typeface="+mn-ea"/>
                <a:cs typeface="+mn-cs"/>
              </a:rPr>
              <a:t>of interest: precipitation (intensity, thunderstorms), wind (+gusts), min-max temperature (persistence), visibility (fog)</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10" normalizeH="0" baseline="0" noProof="0" dirty="0">
              <a:ln>
                <a:noFill/>
              </a:ln>
              <a:solidFill>
                <a:srgbClr val="000000"/>
              </a:solidFill>
              <a:effectLst/>
              <a:uLnTx/>
              <a:uFillTx/>
              <a:latin typeface="Calibri" pitchFamily="34" charset="0"/>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1" i="0" u="none" strike="noStrike" kern="1200" cap="none" spc="-10" normalizeH="0" baseline="0" noProof="0" dirty="0">
                <a:ln>
                  <a:noFill/>
                </a:ln>
                <a:solidFill>
                  <a:srgbClr val="000000"/>
                </a:solidFill>
                <a:effectLst/>
                <a:uLnTx/>
                <a:uFillTx/>
                <a:latin typeface="Calibri" pitchFamily="34" charset="0"/>
                <a:ea typeface="+mn-ea"/>
                <a:cs typeface="Calibri"/>
              </a:rPr>
              <a:t>Impact/prediction relation: </a:t>
            </a:r>
            <a:r>
              <a:rPr kumimoji="0" lang="en-US" sz="1800" b="0" i="0" u="none" strike="noStrike" kern="1200" cap="none" spc="-10" normalizeH="0" baseline="0" noProof="0" dirty="0">
                <a:ln>
                  <a:noFill/>
                </a:ln>
                <a:solidFill>
                  <a:srgbClr val="000000"/>
                </a:solidFill>
                <a:effectLst/>
                <a:uLnTx/>
                <a:uFillTx/>
                <a:latin typeface="Calibri" pitchFamily="34" charset="0"/>
                <a:ea typeface="+mn-ea"/>
                <a:cs typeface="Calibri"/>
              </a:rPr>
              <a:t>it can </a:t>
            </a:r>
            <a:r>
              <a:rPr kumimoji="0" lang="en-US" sz="1800" b="0" i="0" u="none" strike="noStrike" kern="1200" cap="none" spc="-5" normalizeH="0" baseline="0" noProof="0" dirty="0">
                <a:ln>
                  <a:noFill/>
                </a:ln>
                <a:solidFill>
                  <a:srgbClr val="000000"/>
                </a:solidFill>
                <a:effectLst/>
                <a:uLnTx/>
                <a:uFillTx/>
                <a:latin typeface="Calibri" pitchFamily="34" charset="0"/>
                <a:ea typeface="+mn-ea"/>
                <a:cs typeface="Calibri"/>
              </a:rPr>
              <a:t>be a </a:t>
            </a:r>
            <a:r>
              <a:rPr kumimoji="0" lang="en-US" sz="1800" b="0" i="0" u="none" strike="noStrike" kern="1200" cap="none" spc="-10" normalizeH="0" baseline="0" noProof="0" dirty="0">
                <a:ln>
                  <a:noFill/>
                </a:ln>
                <a:solidFill>
                  <a:srgbClr val="000000"/>
                </a:solidFill>
                <a:effectLst/>
                <a:uLnTx/>
                <a:uFillTx/>
                <a:latin typeface="Calibri" pitchFamily="34" charset="0"/>
                <a:ea typeface="+mn-ea"/>
                <a:cs typeface="Calibri"/>
              </a:rPr>
              <a:t>mismatch between </a:t>
            </a:r>
            <a:r>
              <a:rPr kumimoji="0" lang="en-US" sz="1800" b="0" i="0" u="none" strike="noStrike" kern="1200" cap="none" spc="-5" normalizeH="0" baseline="0" noProof="0" dirty="0">
                <a:ln>
                  <a:noFill/>
                </a:ln>
                <a:solidFill>
                  <a:srgbClr val="000000"/>
                </a:solidFill>
                <a:effectLst/>
                <a:uLnTx/>
                <a:uFillTx/>
                <a:latin typeface="Calibri" pitchFamily="34" charset="0"/>
                <a:ea typeface="+mn-ea"/>
                <a:cs typeface="Calibri"/>
              </a:rPr>
              <a:t>what models can provide and what information warnings need to be made for (lightning, hail, wind gusts, </a:t>
            </a:r>
            <a:r>
              <a:rPr kumimoji="0" lang="en-US" sz="1800" b="0" i="0" u="none" strike="noStrike" kern="1200" cap="none" spc="-10" normalizeH="0" baseline="0" noProof="0" dirty="0">
                <a:ln>
                  <a:noFill/>
                </a:ln>
                <a:solidFill>
                  <a:srgbClr val="000000"/>
                </a:solidFill>
                <a:effectLst/>
                <a:uLnTx/>
                <a:uFillTx/>
                <a:latin typeface="Calibri" pitchFamily="34" charset="0"/>
                <a:ea typeface="+mn-ea"/>
                <a:cs typeface="Calibri"/>
              </a:rPr>
              <a:t>fog,</a:t>
            </a:r>
            <a:r>
              <a:rPr kumimoji="0" lang="en-US" sz="1800" b="0" i="0" u="none" strike="noStrike" kern="1200" cap="none" spc="-70" normalizeH="0" baseline="0" noProof="0" dirty="0">
                <a:ln>
                  <a:noFill/>
                </a:ln>
                <a:solidFill>
                  <a:srgbClr val="000000"/>
                </a:solidFill>
                <a:effectLst/>
                <a:uLnTx/>
                <a:uFillTx/>
                <a:latin typeface="Calibri" pitchFamily="34" charset="0"/>
                <a:ea typeface="+mn-ea"/>
                <a:cs typeface="Calibri"/>
              </a:rPr>
              <a:t> </a:t>
            </a:r>
            <a:r>
              <a:rPr kumimoji="0" lang="en-US" sz="1800" b="0" i="0" u="none" strike="noStrike" kern="1200" cap="none" spc="-5" normalizeH="0" baseline="0" noProof="0" dirty="0">
                <a:ln>
                  <a:noFill/>
                </a:ln>
                <a:solidFill>
                  <a:srgbClr val="000000"/>
                </a:solidFill>
                <a:effectLst/>
                <a:uLnTx/>
                <a:uFillTx/>
                <a:latin typeface="Calibri" pitchFamily="34" charset="0"/>
                <a:ea typeface="+mn-ea"/>
                <a:cs typeface="Calibri"/>
              </a:rPr>
              <a: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5" normalizeH="0" baseline="0" noProof="0" dirty="0">
              <a:ln>
                <a:noFill/>
              </a:ln>
              <a:solidFill>
                <a:srgbClr val="000000"/>
              </a:solidFill>
              <a:effectLst/>
              <a:uLnTx/>
              <a:uFillTx/>
              <a:latin typeface="Calibri" pitchFamily="34" charset="0"/>
              <a:ea typeface="+mn-ea"/>
              <a:cs typeface="Calibr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5" normalizeH="0" baseline="0" noProof="0" dirty="0">
                <a:ln>
                  <a:noFill/>
                </a:ln>
                <a:solidFill>
                  <a:srgbClr val="00B050"/>
                </a:solidFill>
                <a:effectLst/>
                <a:uLnTx/>
                <a:uFillTx/>
                <a:latin typeface="Calibri" pitchFamily="34" charset="0"/>
                <a:ea typeface="+mn-ea"/>
                <a:cs typeface="Calibri"/>
              </a:rPr>
              <a:t>Analyze the possibility to formalize working Tasks between WGs or even define a PP</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sng" strike="noStrike" kern="1200" cap="none" spc="-5" normalizeH="0" baseline="0" noProof="0" dirty="0">
                <a:ln>
                  <a:noFill/>
                </a:ln>
                <a:solidFill>
                  <a:srgbClr val="000000"/>
                </a:solidFill>
                <a:effectLst/>
                <a:uLnTx/>
                <a:uFillTx/>
                <a:latin typeface="Calibri" pitchFamily="34" charset="0"/>
                <a:ea typeface="+mn-ea"/>
                <a:cs typeface="Calibri"/>
              </a:rPr>
              <a:t>Joint session: </a:t>
            </a:r>
            <a:r>
              <a:rPr kumimoji="0" lang="en-US" sz="1800" b="0" i="0" u="none" strike="noStrike" kern="1200" cap="none" spc="-5" normalizeH="0" baseline="0" noProof="0" dirty="0">
                <a:ln>
                  <a:noFill/>
                </a:ln>
                <a:solidFill>
                  <a:srgbClr val="000000"/>
                </a:solidFill>
                <a:effectLst/>
                <a:uLnTx/>
                <a:uFillTx/>
                <a:latin typeface="Calibri" pitchFamily="34" charset="0"/>
                <a:ea typeface="+mn-ea"/>
                <a:cs typeface="Calibri"/>
              </a:rPr>
              <a:t>Tuesday 5pm, Small Conf Hall</a:t>
            </a:r>
            <a:endParaRPr kumimoji="0" lang="el-GR" sz="18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itchFamily="34" charset="0"/>
              <a:ea typeface="+mn-ea"/>
              <a:cs typeface="+mn-cs"/>
            </a:endParaRPr>
          </a:p>
        </p:txBody>
      </p:sp>
      <p:pic>
        <p:nvPicPr>
          <p:cNvPr id="34820" name="Picture 5" descr="logo2nd.gif"/>
          <p:cNvPicPr>
            <a:picLocks noChangeAspect="1"/>
          </p:cNvPicPr>
          <p:nvPr/>
        </p:nvPicPr>
        <p:blipFill>
          <a:blip r:embed="rId2" cstate="print"/>
          <a:srcRect/>
          <a:stretch>
            <a:fillRect/>
          </a:stretch>
        </p:blipFill>
        <p:spPr bwMode="auto">
          <a:xfrm>
            <a:off x="0" y="6289675"/>
            <a:ext cx="2525713" cy="5683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52400" y="-152400"/>
            <a:ext cx="8229600" cy="1143000"/>
          </a:xfrm>
        </p:spPr>
        <p:txBody>
          <a:bodyPr/>
          <a:lstStyle/>
          <a:p>
            <a:pPr algn="l"/>
            <a:r>
              <a:rPr lang="en-US" dirty="0"/>
              <a:t>Challenges to address</a:t>
            </a:r>
          </a:p>
        </p:txBody>
      </p:sp>
      <p:sp>
        <p:nvSpPr>
          <p:cNvPr id="3" name="Content Placeholder 2"/>
          <p:cNvSpPr>
            <a:spLocks noGrp="1"/>
          </p:cNvSpPr>
          <p:nvPr>
            <p:ph idx="1"/>
          </p:nvPr>
        </p:nvSpPr>
        <p:spPr>
          <a:xfrm>
            <a:off x="228600" y="762000"/>
            <a:ext cx="8610600" cy="5073650"/>
          </a:xfrm>
        </p:spPr>
        <p:txBody>
          <a:bodyPr/>
          <a:lstStyle/>
          <a:p>
            <a:pPr>
              <a:defRPr/>
            </a:pPr>
            <a:r>
              <a:rPr lang="en-GB" sz="2200" dirty="0">
                <a:latin typeface="Calibri" panose="020F0502020204030204" pitchFamily="34" charset="0"/>
                <a:cs typeface="Calibri" panose="020F0502020204030204" pitchFamily="34" charset="0"/>
              </a:rPr>
              <a:t>Models may not capture the intensity of high impact events (Sub grid scale processes, Coarse resolution, Difficulty representing processes)</a:t>
            </a:r>
          </a:p>
          <a:p>
            <a:pPr>
              <a:defRPr/>
            </a:pPr>
            <a:r>
              <a:rPr lang="en-GB" sz="2200" dirty="0">
                <a:latin typeface="Calibri" panose="020F0502020204030204" pitchFamily="34" charset="0"/>
                <a:cs typeface="Calibri" panose="020F0502020204030204" pitchFamily="34" charset="0"/>
              </a:rPr>
              <a:t>Often a mismatch between what  models can provide and what warnings need to be made for: Lightning, hail, wind gusts, fog, …</a:t>
            </a:r>
          </a:p>
          <a:p>
            <a:pPr>
              <a:defRPr/>
            </a:pPr>
            <a:r>
              <a:rPr lang="en-GB" sz="2200" dirty="0">
                <a:latin typeface="Calibri" panose="020F0502020204030204" pitchFamily="34" charset="0"/>
                <a:cs typeface="Calibri" panose="020F0502020204030204" pitchFamily="34" charset="0"/>
              </a:rPr>
              <a:t>Large uncertainty with extreme events (Ensemble/probabilistic forecasts to measure "extremeness“</a:t>
            </a:r>
          </a:p>
          <a:p>
            <a:pPr marL="0" indent="0">
              <a:buNone/>
              <a:defRPr/>
            </a:pPr>
            <a:endParaRPr lang="en-GB" b="1" dirty="0">
              <a:latin typeface="Calibri" panose="020F0502020204030204" pitchFamily="34" charset="0"/>
              <a:cs typeface="Calibri" panose="020F0502020204030204" pitchFamily="34" charset="0"/>
            </a:endParaRPr>
          </a:p>
          <a:p>
            <a:pPr marL="0" indent="0">
              <a:buNone/>
              <a:defRPr/>
            </a:pPr>
            <a:r>
              <a:rPr lang="en-GB" sz="2800" b="1" dirty="0">
                <a:latin typeface="Calibri" panose="020F0502020204030204" pitchFamily="34" charset="0"/>
                <a:cs typeface="Calibri" panose="020F0502020204030204" pitchFamily="34" charset="0"/>
              </a:rPr>
              <a:t>Verification scope and approach</a:t>
            </a:r>
          </a:p>
          <a:p>
            <a:pPr marL="12700">
              <a:lnSpc>
                <a:spcPct val="100000"/>
              </a:lnSpc>
            </a:pPr>
            <a:r>
              <a:rPr lang="en-GB" sz="2200" dirty="0">
                <a:latin typeface="Calibri" panose="020F0502020204030204" pitchFamily="34" charset="0"/>
                <a:cs typeface="Calibri" panose="020F0502020204030204" pitchFamily="34" charset="0"/>
              </a:rPr>
              <a:t>Guide </a:t>
            </a:r>
            <a:r>
              <a:rPr lang="en-GB" sz="2200" spc="-10" dirty="0">
                <a:latin typeface="Calibri" panose="020F0502020204030204" pitchFamily="34" charset="0"/>
                <a:cs typeface="Calibri" panose="020F0502020204030204" pitchFamily="34" charset="0"/>
              </a:rPr>
              <a:t>on how </a:t>
            </a:r>
            <a:r>
              <a:rPr lang="en-GB" sz="2200" spc="-5" dirty="0">
                <a:latin typeface="Calibri" panose="020F0502020204030204" pitchFamily="34" charset="0"/>
                <a:cs typeface="Calibri" panose="020F0502020204030204" pitchFamily="34" charset="0"/>
              </a:rPr>
              <a:t>reliable </a:t>
            </a:r>
            <a:r>
              <a:rPr lang="en-GB" sz="2200" dirty="0">
                <a:latin typeface="Calibri" panose="020F0502020204030204" pitchFamily="34" charset="0"/>
                <a:cs typeface="Calibri" panose="020F0502020204030204" pitchFamily="34" charset="0"/>
              </a:rPr>
              <a:t>is the </a:t>
            </a:r>
            <a:r>
              <a:rPr lang="en-GB" sz="2200" spc="-15" dirty="0">
                <a:latin typeface="Calibri" panose="020F0502020204030204" pitchFamily="34" charset="0"/>
                <a:cs typeface="Calibri" panose="020F0502020204030204" pitchFamily="34" charset="0"/>
              </a:rPr>
              <a:t>forecast </a:t>
            </a:r>
            <a:r>
              <a:rPr lang="en-GB" sz="2200" spc="-10" dirty="0">
                <a:latin typeface="Calibri" panose="020F0502020204030204" pitchFamily="34" charset="0"/>
                <a:cs typeface="Calibri" panose="020F0502020204030204" pitchFamily="34" charset="0"/>
              </a:rPr>
              <a:t>at </a:t>
            </a:r>
            <a:r>
              <a:rPr lang="en-GB" sz="2200" spc="-5" dirty="0">
                <a:latin typeface="Calibri" panose="020F0502020204030204" pitchFamily="34" charset="0"/>
                <a:cs typeface="Calibri" panose="020F0502020204030204" pitchFamily="34" charset="0"/>
              </a:rPr>
              <a:t>capturing an </a:t>
            </a:r>
            <a:r>
              <a:rPr lang="en-GB" sz="2200" spc="-10" dirty="0">
                <a:latin typeface="Calibri" panose="020F0502020204030204" pitchFamily="34" charset="0"/>
                <a:cs typeface="Calibri" panose="020F0502020204030204" pitchFamily="34" charset="0"/>
              </a:rPr>
              <a:t>event</a:t>
            </a:r>
          </a:p>
          <a:p>
            <a:pPr marL="12700">
              <a:lnSpc>
                <a:spcPct val="100000"/>
              </a:lnSpc>
            </a:pPr>
            <a:r>
              <a:rPr lang="en-GB" sz="2200" spc="-5" dirty="0">
                <a:latin typeface="Calibri" panose="020F0502020204030204" pitchFamily="34" charset="0"/>
                <a:cs typeface="Calibri" panose="020F0502020204030204" pitchFamily="34" charset="0"/>
              </a:rPr>
              <a:t>T</a:t>
            </a:r>
            <a:r>
              <a:rPr lang="en-GB" sz="2200" dirty="0">
                <a:latin typeface="Calibri" panose="020F0502020204030204" pitchFamily="34" charset="0"/>
                <a:cs typeface="Calibri" panose="020F0502020204030204" pitchFamily="34" charset="0"/>
              </a:rPr>
              <a:t>ypical </a:t>
            </a:r>
            <a:r>
              <a:rPr lang="en-GB" sz="2200" spc="-15" dirty="0">
                <a:latin typeface="Calibri" panose="020F0502020204030204" pitchFamily="34" charset="0"/>
                <a:cs typeface="Calibri" panose="020F0502020204030204" pitchFamily="34" charset="0"/>
              </a:rPr>
              <a:t>errors </a:t>
            </a:r>
            <a:r>
              <a:rPr lang="en-GB" sz="2200" dirty="0">
                <a:latin typeface="Calibri" panose="020F0502020204030204" pitchFamily="34" charset="0"/>
                <a:cs typeface="Calibri" panose="020F0502020204030204" pitchFamily="34" charset="0"/>
              </a:rPr>
              <a:t>in timing/</a:t>
            </a:r>
            <a:r>
              <a:rPr lang="en-GB" sz="2200" spc="-5" dirty="0">
                <a:latin typeface="Calibri" panose="020F0502020204030204" pitchFamily="34" charset="0"/>
                <a:cs typeface="Calibri" panose="020F0502020204030204" pitchFamily="34" charset="0"/>
              </a:rPr>
              <a:t>location</a:t>
            </a:r>
            <a:r>
              <a:rPr lang="en-GB" sz="2200" dirty="0">
                <a:latin typeface="Calibri" panose="020F0502020204030204" pitchFamily="34" charset="0"/>
                <a:cs typeface="Calibri" panose="020F0502020204030204" pitchFamily="34" charset="0"/>
              </a:rPr>
              <a:t>/</a:t>
            </a:r>
            <a:r>
              <a:rPr lang="en-GB" sz="2200" spc="-10" dirty="0">
                <a:latin typeface="Calibri" panose="020F0502020204030204" pitchFamily="34" charset="0"/>
                <a:cs typeface="Calibri" panose="020F0502020204030204" pitchFamily="34" charset="0"/>
              </a:rPr>
              <a:t>intensity </a:t>
            </a:r>
            <a:r>
              <a:rPr lang="en-GB" sz="2200" spc="-5" dirty="0">
                <a:latin typeface="Calibri" panose="020F0502020204030204" pitchFamily="34" charset="0"/>
                <a:cs typeface="Calibri" panose="020F0502020204030204" pitchFamily="34" charset="0"/>
              </a:rPr>
              <a:t>of</a:t>
            </a:r>
            <a:r>
              <a:rPr lang="en-GB" sz="2200" spc="10" dirty="0">
                <a:latin typeface="Calibri" panose="020F0502020204030204" pitchFamily="34" charset="0"/>
                <a:cs typeface="Calibri" panose="020F0502020204030204" pitchFamily="34" charset="0"/>
              </a:rPr>
              <a:t> </a:t>
            </a:r>
            <a:r>
              <a:rPr lang="en-GB" sz="2200" spc="-10" dirty="0">
                <a:latin typeface="Calibri" panose="020F0502020204030204" pitchFamily="34" charset="0"/>
                <a:cs typeface="Calibri" panose="020F0502020204030204" pitchFamily="34" charset="0"/>
              </a:rPr>
              <a:t>event</a:t>
            </a:r>
          </a:p>
          <a:p>
            <a:pPr marL="12700">
              <a:lnSpc>
                <a:spcPct val="100000"/>
              </a:lnSpc>
            </a:pPr>
            <a:r>
              <a:rPr lang="en-GB" sz="2200" spc="-10" dirty="0">
                <a:latin typeface="Calibri" panose="020F0502020204030204" pitchFamily="34" charset="0"/>
                <a:cs typeface="Calibri" panose="020F0502020204030204" pitchFamily="34" charset="0"/>
              </a:rPr>
              <a:t>Case study based and systematic verification approach</a:t>
            </a:r>
          </a:p>
          <a:p>
            <a:pPr marL="12700">
              <a:lnSpc>
                <a:spcPct val="100000"/>
              </a:lnSpc>
            </a:pPr>
            <a:r>
              <a:rPr lang="en-GB" sz="2200" spc="-10" dirty="0">
                <a:latin typeface="Calibri" panose="020F0502020204030204" pitchFamily="34" charset="0"/>
                <a:cs typeface="Calibri" panose="020F0502020204030204" pitchFamily="34" charset="0"/>
              </a:rPr>
              <a:t>Traditional point wise scores (SEDI, EDS, etc.)</a:t>
            </a:r>
          </a:p>
          <a:p>
            <a:pPr marL="12700">
              <a:lnSpc>
                <a:spcPct val="100000"/>
              </a:lnSpc>
            </a:pPr>
            <a:r>
              <a:rPr lang="en-GB" sz="2200" spc="-10" dirty="0">
                <a:latin typeface="Calibri" panose="020F0502020204030204" pitchFamily="34" charset="0"/>
                <a:cs typeface="Calibri" panose="020F0502020204030204" pitchFamily="34" charset="0"/>
              </a:rPr>
              <a:t>Probabilistic verification (CRPS: weighted, quantile verification)</a:t>
            </a:r>
          </a:p>
          <a:p>
            <a:pPr marL="12700">
              <a:lnSpc>
                <a:spcPct val="100000"/>
              </a:lnSpc>
            </a:pPr>
            <a:r>
              <a:rPr lang="en-GB" sz="2200" spc="-10" dirty="0">
                <a:latin typeface="Calibri" panose="020F0502020204030204" pitchFamily="34" charset="0"/>
                <a:cs typeface="Calibri" panose="020F0502020204030204" pitchFamily="34" charset="0"/>
              </a:rPr>
              <a:t>Spatial verification: e.g. Object oriented (MODE) provide more information on forecast quality</a:t>
            </a:r>
          </a:p>
          <a:p>
            <a:pPr marL="12700">
              <a:lnSpc>
                <a:spcPct val="100000"/>
              </a:lnSpc>
            </a:pPr>
            <a:endParaRPr lang="en-GB" sz="2200" dirty="0">
              <a:latin typeface="Calibri" panose="020F0502020204030204" pitchFamily="34" charset="0"/>
              <a:cs typeface="Calibri" panose="020F0502020204030204" pitchFamily="34" charset="0"/>
            </a:endParaRPr>
          </a:p>
          <a:p>
            <a:pPr marL="361315" indent="0">
              <a:spcBef>
                <a:spcPts val="480"/>
              </a:spcBef>
              <a:buNone/>
              <a:tabLst>
                <a:tab pos="647700" algn="l"/>
                <a:tab pos="648335" algn="l"/>
              </a:tabLst>
            </a:pPr>
            <a:endParaRPr lang="en-GB" sz="2200" dirty="0">
              <a:latin typeface="Calibri" panose="020F0502020204030204" pitchFamily="34" charset="0"/>
              <a:cs typeface="Calibri" panose="020F0502020204030204" pitchFamily="34" charset="0"/>
            </a:endParaRPr>
          </a:p>
          <a:p>
            <a:pPr marL="0" indent="0">
              <a:buNone/>
              <a:defRPr/>
            </a:pPr>
            <a:endParaRPr lang="en-GB" sz="2200" b="1" dirty="0">
              <a:latin typeface="Calibri" panose="020F0502020204030204" pitchFamily="34" charset="0"/>
              <a:cs typeface="Calibri" panose="020F0502020204030204" pitchFamily="34" charset="0"/>
            </a:endParaRPr>
          </a:p>
          <a:p>
            <a:pPr>
              <a:defRPr/>
            </a:pPr>
            <a:endParaRPr lang="en-GB" sz="2200" b="1" dirty="0">
              <a:latin typeface="Calibri" panose="020F0502020204030204" pitchFamily="34" charset="0"/>
              <a:cs typeface="Calibri" panose="020F0502020204030204" pitchFamily="34" charset="0"/>
            </a:endParaRPr>
          </a:p>
          <a:p>
            <a:pPr>
              <a:defRPr/>
            </a:pPr>
            <a:endParaRPr lang="en-US" sz="1800" b="1" dirty="0">
              <a:latin typeface="Calibri" panose="020F0502020204030204" pitchFamily="34" charset="0"/>
              <a:cs typeface="Calibri" panose="020F0502020204030204" pitchFamily="34" charset="0"/>
            </a:endParaRPr>
          </a:p>
        </p:txBody>
      </p:sp>
      <p:pic>
        <p:nvPicPr>
          <p:cNvPr id="4" name="Picture 5" descr="logo2nd.gif">
            <a:extLst>
              <a:ext uri="{FF2B5EF4-FFF2-40B4-BE49-F238E27FC236}">
                <a16:creationId xmlns:a16="http://schemas.microsoft.com/office/drawing/2014/main" id="{D62BE83A-E366-434F-B456-970FE32C3130}"/>
              </a:ext>
            </a:extLst>
          </p:cNvPr>
          <p:cNvPicPr>
            <a:picLocks noChangeAspect="1"/>
          </p:cNvPicPr>
          <p:nvPr/>
        </p:nvPicPr>
        <p:blipFill>
          <a:blip r:embed="rId2" cstate="print"/>
          <a:srcRect/>
          <a:stretch>
            <a:fillRect/>
          </a:stretch>
        </p:blipFill>
        <p:spPr bwMode="auto">
          <a:xfrm>
            <a:off x="6465887" y="163512"/>
            <a:ext cx="2525713" cy="568325"/>
          </a:xfrm>
          <a:prstGeom prst="rect">
            <a:avLst/>
          </a:prstGeom>
          <a:noFill/>
          <a:ln w="9525">
            <a:noFill/>
            <a:miter lim="800000"/>
            <a:headEnd/>
            <a:tailEnd/>
          </a:ln>
        </p:spPr>
      </p:pic>
    </p:spTree>
    <p:extLst>
      <p:ext uri="{BB962C8B-B14F-4D97-AF65-F5344CB8AC3E}">
        <p14:creationId xmlns:p14="http://schemas.microsoft.com/office/powerpoint/2010/main" val="863623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Ορθογώνιο"/>
          <p:cNvSpPr>
            <a:spLocks noChangeArrowheads="1"/>
          </p:cNvSpPr>
          <p:nvPr/>
        </p:nvSpPr>
        <p:spPr bwMode="auto">
          <a:xfrm>
            <a:off x="457200" y="1484055"/>
            <a:ext cx="7924800" cy="2554545"/>
          </a:xfrm>
          <a:prstGeom prst="rect">
            <a:avLst/>
          </a:prstGeom>
          <a:noFill/>
          <a:ln w="9525">
            <a:noFill/>
            <a:miter lim="800000"/>
            <a:headEnd/>
            <a:tailEnd/>
          </a:ln>
        </p:spPr>
        <p:txBody>
          <a:bodyPr>
            <a:spAutoFit/>
          </a:bodyPr>
          <a:lstStyle/>
          <a:p>
            <a:endParaRPr lang="en-US" sz="2000" b="1" u="sng" dirty="0">
              <a:latin typeface="Calibri" pitchFamily="34" charset="0"/>
            </a:endParaRPr>
          </a:p>
          <a:p>
            <a:r>
              <a:rPr lang="en-US" sz="2000" b="1" u="sng" dirty="0">
                <a:latin typeface="Calibri" pitchFamily="34" charset="0"/>
              </a:rPr>
              <a:t>Restrictions:</a:t>
            </a:r>
            <a:r>
              <a:rPr lang="en-US" sz="2000" b="1" dirty="0">
                <a:latin typeface="Calibri" pitchFamily="34" charset="0"/>
              </a:rPr>
              <a:t>  </a:t>
            </a:r>
            <a:r>
              <a:rPr lang="en-US" sz="2000" dirty="0">
                <a:latin typeface="Calibri" pitchFamily="34" charset="0"/>
              </a:rPr>
              <a:t>Small number of extreme observed events. Definition of extreme events depends on local climatology. Dataset with observations and model outputs need to include rare events (various single test cases or long time series). </a:t>
            </a:r>
          </a:p>
          <a:p>
            <a:endParaRPr lang="en-US" sz="2000" dirty="0">
              <a:latin typeface="Calibri" pitchFamily="34" charset="0"/>
            </a:endParaRPr>
          </a:p>
          <a:p>
            <a:endParaRPr lang="en-US" sz="2000" dirty="0">
              <a:latin typeface="Calibri" pitchFamily="34" charset="0"/>
            </a:endParaRPr>
          </a:p>
          <a:p>
            <a:r>
              <a:rPr lang="en-US" sz="2000" dirty="0">
                <a:latin typeface="Calibri" pitchFamily="34" charset="0"/>
              </a:rPr>
              <a:t> </a:t>
            </a:r>
          </a:p>
        </p:txBody>
      </p:sp>
      <p:sp>
        <p:nvSpPr>
          <p:cNvPr id="36867" name="1 - TextBox"/>
          <p:cNvSpPr txBox="1">
            <a:spLocks noChangeArrowheads="1"/>
          </p:cNvSpPr>
          <p:nvPr/>
        </p:nvSpPr>
        <p:spPr bwMode="auto">
          <a:xfrm>
            <a:off x="76200" y="304800"/>
            <a:ext cx="8991600" cy="400050"/>
          </a:xfrm>
          <a:prstGeom prst="rect">
            <a:avLst/>
          </a:prstGeom>
          <a:noFill/>
          <a:ln w="9525">
            <a:noFill/>
            <a:miter lim="800000"/>
            <a:headEnd/>
            <a:tailEnd/>
          </a:ln>
        </p:spPr>
        <p:txBody>
          <a:bodyPr>
            <a:spAutoFit/>
          </a:bodyPr>
          <a:lstStyle/>
          <a:p>
            <a:pPr algn="ctr"/>
            <a:r>
              <a:rPr lang="en-US" sz="2000" b="1" dirty="0"/>
              <a:t>High Impact weather Evaluation </a:t>
            </a:r>
            <a:endParaRPr lang="el-GR" sz="2000" b="1" dirty="0"/>
          </a:p>
        </p:txBody>
      </p:sp>
      <p:pic>
        <p:nvPicPr>
          <p:cNvPr id="36868" name="Picture 5" descr="logo2nd.gif"/>
          <p:cNvPicPr>
            <a:picLocks noChangeAspect="1"/>
          </p:cNvPicPr>
          <p:nvPr/>
        </p:nvPicPr>
        <p:blipFill>
          <a:blip r:embed="rId2" cstate="print"/>
          <a:srcRect/>
          <a:stretch>
            <a:fillRect/>
          </a:stretch>
        </p:blipFill>
        <p:spPr bwMode="auto">
          <a:xfrm>
            <a:off x="0" y="6289675"/>
            <a:ext cx="2525713" cy="5683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a:xfrm>
            <a:off x="304800" y="1052513"/>
            <a:ext cx="8229600" cy="5073650"/>
          </a:xfrm>
        </p:spPr>
        <p:txBody>
          <a:bodyPr/>
          <a:lstStyle/>
          <a:p>
            <a:pPr>
              <a:spcAft>
                <a:spcPts val="1200"/>
              </a:spcAft>
            </a:pPr>
            <a:r>
              <a:rPr lang="en-US" sz="2000" b="1" dirty="0"/>
              <a:t>Task1: Overview of Forecast methods, representation and user-oriented products linked to HIW verification</a:t>
            </a:r>
            <a:endParaRPr lang="en-US" sz="1800" b="1" dirty="0">
              <a:solidFill>
                <a:srgbClr val="FF0000"/>
              </a:solidFill>
            </a:endParaRPr>
          </a:p>
          <a:p>
            <a:pPr lvl="1"/>
            <a:r>
              <a:rPr lang="en-US" sz="1800" dirty="0"/>
              <a:t>Model outputs for HIW not always a Direct model product (</a:t>
            </a:r>
            <a:r>
              <a:rPr lang="en-US" sz="1800" dirty="0" err="1"/>
              <a:t>e.g.hail</a:t>
            </a:r>
            <a:r>
              <a:rPr lang="en-US" sz="1800" dirty="0"/>
              <a:t>, lightning)</a:t>
            </a:r>
          </a:p>
          <a:p>
            <a:pPr lvl="1"/>
            <a:r>
              <a:rPr lang="en-US" sz="1800" dirty="0"/>
              <a:t>Observation Database from remote sensing sources related to HIW parameters (e.g. fog)</a:t>
            </a:r>
          </a:p>
          <a:p>
            <a:pPr lvl="1"/>
            <a:r>
              <a:rPr lang="en-US" sz="1800" dirty="0"/>
              <a:t>Analyze methods to </a:t>
            </a:r>
            <a:r>
              <a:rPr lang="en-US" dirty="0"/>
              <a:t>predict products related to HIW (fog, hail, lightning) </a:t>
            </a:r>
          </a:p>
          <a:p>
            <a:pPr lvl="1"/>
            <a:r>
              <a:rPr lang="en-US" sz="1800" dirty="0"/>
              <a:t>Represen</a:t>
            </a:r>
            <a:r>
              <a:rPr lang="en-US" dirty="0"/>
              <a:t>tation for decision making</a:t>
            </a:r>
            <a:endParaRPr lang="en-US" sz="1800" dirty="0"/>
          </a:p>
          <a:p>
            <a:pPr>
              <a:spcAft>
                <a:spcPts val="1200"/>
              </a:spcAft>
              <a:buFont typeface="Arial" charset="0"/>
              <a:buNone/>
            </a:pPr>
            <a:endParaRPr lang="en-US" sz="1800" b="1" dirty="0"/>
          </a:p>
        </p:txBody>
      </p:sp>
      <p:sp>
        <p:nvSpPr>
          <p:cNvPr id="5" name="Title 1"/>
          <p:cNvSpPr txBox="1">
            <a:spLocks/>
          </p:cNvSpPr>
          <p:nvPr/>
        </p:nvSpPr>
        <p:spPr bwMode="auto">
          <a:xfrm>
            <a:off x="403225" y="152400"/>
            <a:ext cx="6697663" cy="981075"/>
          </a:xfrm>
          <a:prstGeom prst="rect">
            <a:avLst/>
          </a:prstGeom>
          <a:noFill/>
          <a:ln w="9525">
            <a:noFill/>
            <a:miter lim="800000"/>
            <a:headEnd/>
            <a:tailEnd/>
          </a:ln>
        </p:spPr>
        <p:txBody>
          <a:bodyPr anchor="ctr"/>
          <a:lstStyle/>
          <a:p>
            <a:pPr eaLnBrk="0" hangingPunct="0">
              <a:defRPr/>
            </a:pPr>
            <a:r>
              <a:rPr lang="en-US" sz="2800" b="1" kern="0" dirty="0">
                <a:solidFill>
                  <a:srgbClr val="1E4778"/>
                </a:solidFill>
                <a:latin typeface="+mj-lt"/>
                <a:ea typeface="+mj-ea"/>
                <a:cs typeface="+mj-cs"/>
              </a:rPr>
              <a:t>Tentative Tasks – WG4</a:t>
            </a:r>
          </a:p>
        </p:txBody>
      </p:sp>
    </p:spTree>
    <p:extLst>
      <p:ext uri="{BB962C8B-B14F-4D97-AF65-F5344CB8AC3E}">
        <p14:creationId xmlns:p14="http://schemas.microsoft.com/office/powerpoint/2010/main" val="2602741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p:txBody>
          <a:bodyPr/>
          <a:lstStyle/>
          <a:p>
            <a:pPr>
              <a:spcAft>
                <a:spcPts val="1200"/>
              </a:spcAft>
            </a:pPr>
            <a:r>
              <a:rPr lang="en-US" sz="2000" b="1" dirty="0"/>
              <a:t>Task 2: Overview of  appropriate verification measures and for HIW</a:t>
            </a:r>
          </a:p>
          <a:p>
            <a:pPr lvl="1"/>
            <a:r>
              <a:rPr lang="en-US" sz="1800" dirty="0"/>
              <a:t>Remain useful for rare events</a:t>
            </a:r>
          </a:p>
          <a:p>
            <a:pPr lvl="1"/>
            <a:r>
              <a:rPr lang="en-US" sz="1800" dirty="0" err="1"/>
              <a:t>Behaviour</a:t>
            </a:r>
            <a:r>
              <a:rPr lang="en-US" sz="1800" dirty="0"/>
              <a:t>  not to depend on the base rate (climatology )</a:t>
            </a:r>
          </a:p>
          <a:p>
            <a:pPr lvl="1"/>
            <a:r>
              <a:rPr lang="en-US" sz="1800" dirty="0" err="1"/>
              <a:t>Behaviour</a:t>
            </a:r>
            <a:r>
              <a:rPr lang="en-US" sz="1800" dirty="0"/>
              <a:t>  not to depend on the base value</a:t>
            </a:r>
          </a:p>
          <a:p>
            <a:pPr lvl="1"/>
            <a:r>
              <a:rPr lang="en-US" sz="1800" dirty="0"/>
              <a:t>Dependency on spatial and temporal scales and sampling of</a:t>
            </a:r>
          </a:p>
          <a:p>
            <a:pPr lvl="1">
              <a:buFont typeface="Arial" charset="0"/>
              <a:buNone/>
            </a:pPr>
            <a:r>
              <a:rPr lang="en-US" sz="1800" dirty="0"/>
              <a:t>	observational data should be </a:t>
            </a:r>
            <a:r>
              <a:rPr lang="en-US" sz="1800" dirty="0" err="1"/>
              <a:t>minimised</a:t>
            </a:r>
            <a:endParaRPr lang="en-US" sz="1800" dirty="0"/>
          </a:p>
          <a:p>
            <a:pPr lvl="1"/>
            <a:r>
              <a:rPr lang="en-US" sz="1800" dirty="0"/>
              <a:t>Dependency on the verification grid should be </a:t>
            </a:r>
            <a:r>
              <a:rPr lang="en-US" sz="1800" dirty="0" err="1"/>
              <a:t>minimised</a:t>
            </a:r>
            <a:endParaRPr lang="en-US" sz="1800" dirty="0"/>
          </a:p>
          <a:p>
            <a:pPr lvl="1"/>
            <a:r>
              <a:rPr lang="en-US" sz="1800" dirty="0"/>
              <a:t>Should take both hits and false alarms into account</a:t>
            </a:r>
          </a:p>
          <a:p>
            <a:r>
              <a:rPr lang="en-US" sz="1800" dirty="0"/>
              <a:t>As </a:t>
            </a:r>
            <a:r>
              <a:rPr lang="en-US" sz="1800" b="1" dirty="0"/>
              <a:t>no single score </a:t>
            </a:r>
            <a:r>
              <a:rPr lang="en-US" sz="1800" dirty="0"/>
              <a:t>exists that addresses all these properties, on selected test cases study the response of commonly used scores on HIW for these properties</a:t>
            </a:r>
          </a:p>
          <a:p>
            <a:r>
              <a:rPr lang="en-US" sz="1800" dirty="0"/>
              <a:t>Scores behavior on both for the evaluation of deterministic and ensemble forecasts of HIW ((SEDI, EDS, EDI, SEEPS, CRPS, ….)</a:t>
            </a:r>
          </a:p>
          <a:p>
            <a:r>
              <a:rPr lang="en-US" sz="1800" dirty="0"/>
              <a:t>Global scores tuned over extreme events</a:t>
            </a:r>
          </a:p>
        </p:txBody>
      </p:sp>
      <p:sp>
        <p:nvSpPr>
          <p:cNvPr id="5" name="Title 1"/>
          <p:cNvSpPr txBox="1">
            <a:spLocks/>
          </p:cNvSpPr>
          <p:nvPr/>
        </p:nvSpPr>
        <p:spPr bwMode="auto">
          <a:xfrm>
            <a:off x="403225" y="152400"/>
            <a:ext cx="6697663" cy="981075"/>
          </a:xfrm>
          <a:prstGeom prst="rect">
            <a:avLst/>
          </a:prstGeom>
          <a:noFill/>
          <a:ln w="9525">
            <a:noFill/>
            <a:miter lim="800000"/>
            <a:headEnd/>
            <a:tailEnd/>
          </a:ln>
        </p:spPr>
        <p:txBody>
          <a:bodyPr anchor="ctr"/>
          <a:lstStyle/>
          <a:p>
            <a:pPr eaLnBrk="0" hangingPunct="0">
              <a:defRPr/>
            </a:pPr>
            <a:r>
              <a:rPr lang="en-US" sz="3200" b="1" kern="0" dirty="0">
                <a:solidFill>
                  <a:srgbClr val="1E4778"/>
                </a:solidFill>
                <a:latin typeface="+mj-lt"/>
                <a:ea typeface="+mj-ea"/>
                <a:cs typeface="+mj-cs"/>
              </a:rPr>
              <a:t>Tentative Tasks – WG5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228600" y="838200"/>
            <a:ext cx="8610600" cy="5073650"/>
          </a:xfrm>
        </p:spPr>
        <p:txBody>
          <a:bodyPr/>
          <a:lstStyle/>
          <a:p>
            <a:pPr>
              <a:spcAft>
                <a:spcPts val="1200"/>
              </a:spcAft>
            </a:pPr>
            <a:r>
              <a:rPr lang="en-US" sz="2000" b="1"/>
              <a:t>Task 3: Study the </a:t>
            </a:r>
            <a:r>
              <a:rPr lang="en-US" sz="2000" b="1">
                <a:hlinkClick r:id="rId2"/>
              </a:rPr>
              <a:t>Extreme Value Theory (EVT)</a:t>
            </a:r>
            <a:r>
              <a:rPr lang="en-US" sz="2000" b="1"/>
              <a:t> approach</a:t>
            </a:r>
          </a:p>
          <a:p>
            <a:pPr>
              <a:spcAft>
                <a:spcPts val="1200"/>
              </a:spcAft>
              <a:buFont typeface="Arial" charset="0"/>
              <a:buNone/>
            </a:pPr>
            <a:r>
              <a:rPr lang="en-US" sz="2000" b="1"/>
              <a:t>	</a:t>
            </a:r>
            <a:r>
              <a:rPr lang="en-US" sz="1800" b="1"/>
              <a:t>EVT </a:t>
            </a:r>
            <a:r>
              <a:rPr lang="en-US" sz="1800"/>
              <a:t>is the branch of statistics which studies the properties of extreme values, and enables them to be fit with theoretical distributions (or </a:t>
            </a:r>
            <a:r>
              <a:rPr lang="en-US" sz="1800" i="1"/>
              <a:t>probability models</a:t>
            </a:r>
            <a:r>
              <a:rPr lang="en-US" sz="1800"/>
              <a:t>).</a:t>
            </a:r>
          </a:p>
          <a:p>
            <a:pPr marL="447675" lvl="1" indent="9525">
              <a:spcAft>
                <a:spcPts val="1200"/>
              </a:spcAft>
            </a:pPr>
            <a:r>
              <a:rPr lang="en-US" sz="1800"/>
              <a:t>   The common approach to form a two-way contingency table for the joint distribution of forecasts and observations is of limited utility, because of sparse entries for extreme classes. This joint distribution could be represented by some parametric form, representing the behavior in the extreme tails. The adapted theory of extreme values is lately adopted and provide a family of parametric distributions with flexible tail behavior. Making use of the calibration-refinement factorization, the focus is on modeling the extreme tails of the conditional distribution of the weather observation given a forecast. </a:t>
            </a:r>
          </a:p>
          <a:p>
            <a:pPr marL="447675" lvl="1" indent="9525">
              <a:spcAft>
                <a:spcPts val="1200"/>
              </a:spcAft>
            </a:pPr>
            <a:r>
              <a:rPr lang="en-US" sz="1800"/>
              <a:t>  Extremes have two basic features, their rate of occurrence and their intensity. The exceedance of a high threshold by the weather variable is modeled by a conditional Poisson distribution, whose rate parameter is expanded as a function of the forecast. Likewise, the excess over a high threshold of the weather variable is modeled by a conditional generalized Pareto distribution, whose scale parameter depends on the forecast. In this way, </a:t>
            </a:r>
            <a:r>
              <a:rPr lang="en-US" sz="1800" b="1"/>
              <a:t>whether or not there is any skill (or how much skill exists) in forecasting weather extremes corresponds to determining whether or not (or to what extent) using the forecast as a covariate improves the fit</a:t>
            </a:r>
            <a:r>
              <a:rPr lang="en-US" sz="1800"/>
              <a:t>. </a:t>
            </a:r>
          </a:p>
        </p:txBody>
      </p:sp>
      <p:sp>
        <p:nvSpPr>
          <p:cNvPr id="4" name="Title 1"/>
          <p:cNvSpPr txBox="1">
            <a:spLocks/>
          </p:cNvSpPr>
          <p:nvPr/>
        </p:nvSpPr>
        <p:spPr bwMode="auto">
          <a:xfrm>
            <a:off x="403225" y="-76200"/>
            <a:ext cx="6697663" cy="981075"/>
          </a:xfrm>
          <a:prstGeom prst="rect">
            <a:avLst/>
          </a:prstGeom>
          <a:noFill/>
          <a:ln w="9525">
            <a:noFill/>
            <a:miter lim="800000"/>
            <a:headEnd/>
            <a:tailEnd/>
          </a:ln>
        </p:spPr>
        <p:txBody>
          <a:bodyPr anchor="ctr"/>
          <a:lstStyle/>
          <a:p>
            <a:pPr eaLnBrk="0" hangingPunct="0">
              <a:defRPr/>
            </a:pPr>
            <a:r>
              <a:rPr lang="en-US" sz="3200" b="1" kern="0" dirty="0">
                <a:solidFill>
                  <a:srgbClr val="1E4778"/>
                </a:solidFill>
                <a:latin typeface="+mj-lt"/>
                <a:ea typeface="+mj-ea"/>
                <a:cs typeface="+mj-cs"/>
              </a:rPr>
              <a:t>Tentative Tasks – WG5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p:cNvSpPr>
            <a:spLocks noGrp="1"/>
          </p:cNvSpPr>
          <p:nvPr>
            <p:ph idx="1"/>
          </p:nvPr>
        </p:nvSpPr>
        <p:spPr/>
        <p:txBody>
          <a:bodyPr/>
          <a:lstStyle/>
          <a:p>
            <a:pPr>
              <a:spcAft>
                <a:spcPts val="1200"/>
              </a:spcAft>
            </a:pPr>
            <a:r>
              <a:rPr lang="en-US" sz="2000" b="1" dirty="0"/>
              <a:t>Task 4: Spatial verification applications on HIW  (connection with APSU</a:t>
            </a:r>
          </a:p>
          <a:p>
            <a:pPr lvl="1"/>
            <a:r>
              <a:rPr lang="en-US" sz="1800" dirty="0"/>
              <a:t>Work connected  and continued from </a:t>
            </a:r>
            <a:r>
              <a:rPr lang="en-US" sz="1800" dirty="0">
                <a:hlinkClick r:id="" action="ppaction://noaction"/>
              </a:rPr>
              <a:t>PP-INSPECT</a:t>
            </a:r>
            <a:r>
              <a:rPr lang="en-US" sz="1800" dirty="0"/>
              <a:t> and </a:t>
            </a:r>
            <a:r>
              <a:rPr lang="en-US" sz="1800" dirty="0" err="1"/>
              <a:t>MesoVICT</a:t>
            </a:r>
            <a:r>
              <a:rPr lang="en-US" sz="1800" dirty="0"/>
              <a:t> projects</a:t>
            </a:r>
          </a:p>
          <a:p>
            <a:pPr lvl="1">
              <a:buFont typeface="Arial" charset="0"/>
              <a:buNone/>
            </a:pPr>
            <a:r>
              <a:rPr lang="en-US" sz="1800" dirty="0"/>
              <a:t>To be detailed……</a:t>
            </a:r>
          </a:p>
          <a:p>
            <a:pPr lvl="1">
              <a:buFont typeface="Arial" charset="0"/>
              <a:buNone/>
            </a:pPr>
            <a:endParaRPr lang="en-US" sz="1800" dirty="0"/>
          </a:p>
          <a:p>
            <a:pPr lvl="1"/>
            <a:r>
              <a:rPr lang="en-US" sz="1800" dirty="0"/>
              <a:t> Connection with work of PP-APSU (WG7) </a:t>
            </a:r>
            <a:r>
              <a:rPr lang="en-GB" sz="1800" dirty="0"/>
              <a:t>Task 2.2:Test the new Parameter Perturbation</a:t>
            </a:r>
            <a:endParaRPr lang="en-US" sz="1800" dirty="0"/>
          </a:p>
          <a:p>
            <a:pPr lvl="1">
              <a:buFont typeface="Arial" charset="0"/>
              <a:buNone/>
            </a:pPr>
            <a:r>
              <a:rPr lang="en-US" sz="1800" dirty="0"/>
              <a:t>“</a:t>
            </a:r>
            <a:r>
              <a:rPr lang="en-GB" sz="1800" dirty="0"/>
              <a:t>When testing new model perturbations, verification methodologies suited for</a:t>
            </a:r>
          </a:p>
          <a:p>
            <a:pPr lvl="1">
              <a:buFont typeface="Arial" charset="0"/>
              <a:buNone/>
            </a:pPr>
            <a:r>
              <a:rPr lang="en-GB" sz="1800" dirty="0"/>
              <a:t>the high resolution should be adopted (spatial verification methods). For the</a:t>
            </a:r>
          </a:p>
          <a:p>
            <a:pPr lvl="1">
              <a:buFont typeface="Arial" charset="0"/>
              <a:buNone/>
            </a:pPr>
            <a:r>
              <a:rPr lang="en-GB" sz="1800" dirty="0"/>
              <a:t>Purpose of properly using these methods for the APSU PP, </a:t>
            </a:r>
            <a:r>
              <a:rPr lang="en-GB" sz="1800" u="sng" dirty="0"/>
              <a:t>collaboration with</a:t>
            </a:r>
          </a:p>
          <a:p>
            <a:pPr lvl="1">
              <a:buFont typeface="Arial" charset="0"/>
              <a:buNone/>
            </a:pPr>
            <a:r>
              <a:rPr lang="en-GB" sz="1800" u="sng" dirty="0"/>
              <a:t>WG5</a:t>
            </a:r>
            <a:r>
              <a:rPr lang="en-GB" sz="1800" dirty="0"/>
              <a:t> for method selection and discussion of the results is required.”</a:t>
            </a:r>
            <a:endParaRPr lang="en-US" sz="1800" dirty="0"/>
          </a:p>
          <a:p>
            <a:pPr lvl="1"/>
            <a:endParaRPr lang="en-US" sz="1800" dirty="0"/>
          </a:p>
          <a:p>
            <a:pPr lvl="1"/>
            <a:endParaRPr lang="en-US" sz="1800" dirty="0"/>
          </a:p>
          <a:p>
            <a:pPr>
              <a:spcAft>
                <a:spcPts val="1200"/>
              </a:spcAft>
            </a:pPr>
            <a:r>
              <a:rPr lang="en-US" sz="1800" dirty="0"/>
              <a:t> </a:t>
            </a:r>
            <a:endParaRPr lang="en-US" sz="1800" b="1" dirty="0"/>
          </a:p>
        </p:txBody>
      </p:sp>
      <p:sp>
        <p:nvSpPr>
          <p:cNvPr id="5" name="Title 1"/>
          <p:cNvSpPr txBox="1">
            <a:spLocks/>
          </p:cNvSpPr>
          <p:nvPr/>
        </p:nvSpPr>
        <p:spPr bwMode="auto">
          <a:xfrm>
            <a:off x="403225" y="152400"/>
            <a:ext cx="6697663" cy="981075"/>
          </a:xfrm>
          <a:prstGeom prst="rect">
            <a:avLst/>
          </a:prstGeom>
          <a:noFill/>
          <a:ln w="9525">
            <a:noFill/>
            <a:miter lim="800000"/>
            <a:headEnd/>
            <a:tailEnd/>
          </a:ln>
        </p:spPr>
        <p:txBody>
          <a:bodyPr anchor="ctr"/>
          <a:lstStyle/>
          <a:p>
            <a:pPr eaLnBrk="0" hangingPunct="0">
              <a:defRPr/>
            </a:pPr>
            <a:r>
              <a:rPr lang="en-US" sz="3200" b="1" kern="0" dirty="0">
                <a:solidFill>
                  <a:srgbClr val="1E4778"/>
                </a:solidFill>
                <a:latin typeface="+mj-lt"/>
                <a:ea typeface="+mj-ea"/>
                <a:cs typeface="+mj-cs"/>
              </a:rPr>
              <a:t>Tentative Tasks – WG7, WG5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p:cNvSpPr>
            <a:spLocks noGrp="1"/>
          </p:cNvSpPr>
          <p:nvPr>
            <p:ph idx="1"/>
          </p:nvPr>
        </p:nvSpPr>
        <p:spPr/>
        <p:txBody>
          <a:bodyPr/>
          <a:lstStyle/>
          <a:p>
            <a:pPr marL="0" indent="0">
              <a:spcAft>
                <a:spcPts val="1200"/>
              </a:spcAft>
              <a:buNone/>
            </a:pPr>
            <a:r>
              <a:rPr lang="en-US" sz="2700" b="1" dirty="0"/>
              <a:t>Task 5: Verification of warnings</a:t>
            </a:r>
            <a:endParaRPr lang="en-GB" sz="2700" dirty="0">
              <a:latin typeface="Arial" panose="020B0604020202020204" pitchFamily="34" charset="0"/>
            </a:endParaRPr>
          </a:p>
          <a:p>
            <a:r>
              <a:rPr lang="en-GB" sz="2200" dirty="0">
                <a:latin typeface="Arial" panose="020B0604020202020204" pitchFamily="34" charset="0"/>
              </a:rPr>
              <a:t>Characteristics of warnings, Observations: which, sparseness, quality, thresholds, Matching of warnings and observations, Measures, Interpretation of results, Comparison of warning </a:t>
            </a:r>
            <a:r>
              <a:rPr lang="en-GB" sz="2200" dirty="0" err="1">
                <a:latin typeface="Arial" panose="020B0604020202020204" pitchFamily="34" charset="0"/>
              </a:rPr>
              <a:t>guidances</a:t>
            </a:r>
            <a:r>
              <a:rPr lang="en-GB" sz="2200" dirty="0">
                <a:latin typeface="Arial" panose="020B0604020202020204" pitchFamily="34" charset="0"/>
              </a:rPr>
              <a:t> with warnings</a:t>
            </a:r>
          </a:p>
          <a:p>
            <a:endParaRPr lang="en-GB" sz="2200" dirty="0">
              <a:latin typeface="Arial" panose="020B0604020202020204" pitchFamily="34" charset="0"/>
            </a:endParaRPr>
          </a:p>
          <a:p>
            <a:r>
              <a:rPr lang="en-GB" sz="2200" dirty="0">
                <a:latin typeface="Arial" panose="020B0604020202020204" pitchFamily="34" charset="0"/>
              </a:rPr>
              <a:t>Example of </a:t>
            </a:r>
            <a:r>
              <a:rPr lang="en-GB" sz="2200" dirty="0" err="1">
                <a:latin typeface="Arial" panose="020B0604020202020204" pitchFamily="34" charset="0"/>
              </a:rPr>
              <a:t>MeteoAlarm</a:t>
            </a:r>
            <a:r>
              <a:rPr lang="en-GB" sz="2200" dirty="0">
                <a:latin typeface="Arial" panose="020B0604020202020204" pitchFamily="34" charset="0"/>
              </a:rPr>
              <a:t> (</a:t>
            </a:r>
            <a:r>
              <a:rPr lang="en-GB" sz="2200" dirty="0" err="1">
                <a:latin typeface="Arial" panose="020B0604020202020204" pitchFamily="34" charset="0"/>
              </a:rPr>
              <a:t>Eumetnet</a:t>
            </a:r>
            <a:r>
              <a:rPr lang="en-GB" sz="2200" dirty="0">
                <a:latin typeface="Arial" panose="020B0604020202020204" pitchFamily="34" charset="0"/>
              </a:rPr>
              <a:t> warning system)</a:t>
            </a:r>
          </a:p>
        </p:txBody>
      </p:sp>
      <p:sp>
        <p:nvSpPr>
          <p:cNvPr id="5" name="Title 1"/>
          <p:cNvSpPr txBox="1">
            <a:spLocks/>
          </p:cNvSpPr>
          <p:nvPr/>
        </p:nvSpPr>
        <p:spPr bwMode="auto">
          <a:xfrm>
            <a:off x="403225" y="152400"/>
            <a:ext cx="6697663" cy="981075"/>
          </a:xfrm>
          <a:prstGeom prst="rect">
            <a:avLst/>
          </a:prstGeom>
          <a:noFill/>
          <a:ln w="9525">
            <a:noFill/>
            <a:miter lim="800000"/>
            <a:headEnd/>
            <a:tailEnd/>
          </a:ln>
        </p:spPr>
        <p:txBody>
          <a:bodyPr anchor="ctr"/>
          <a:lstStyle/>
          <a:p>
            <a:pPr eaLnBrk="0" hangingPunct="0">
              <a:defRPr/>
            </a:pPr>
            <a:r>
              <a:rPr lang="en-US" sz="3200" b="1" kern="0" dirty="0">
                <a:solidFill>
                  <a:srgbClr val="1E4778"/>
                </a:solidFill>
                <a:latin typeface="+mj-lt"/>
                <a:ea typeface="+mj-ea"/>
                <a:cs typeface="+mj-cs"/>
              </a:rPr>
              <a:t>Tentative Tasks – WG4, WG5</a:t>
            </a:r>
          </a:p>
        </p:txBody>
      </p:sp>
    </p:spTree>
    <p:extLst>
      <p:ext uri="{BB962C8B-B14F-4D97-AF65-F5344CB8AC3E}">
        <p14:creationId xmlns:p14="http://schemas.microsoft.com/office/powerpoint/2010/main" val="405066516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Тема Office">
  <a:themeElements>
    <a:clrScheme name="2_Тема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Тема Office">
      <a:majorFont>
        <a:latin typeface="Calibri"/>
        <a:ea typeface=""/>
        <a:cs typeface="Arial"/>
      </a:majorFont>
      <a:minorFont>
        <a:latin typeface="Calibri"/>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Тема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WD Standard Master">
  <a:themeElements>
    <a:clrScheme name="">
      <a:dk1>
        <a:srgbClr val="000000"/>
      </a:dk1>
      <a:lt1>
        <a:srgbClr val="FFFFFF"/>
      </a:lt1>
      <a:dk2>
        <a:srgbClr val="2D4B9B"/>
      </a:dk2>
      <a:lt2>
        <a:srgbClr val="D2E1F5"/>
      </a:lt2>
      <a:accent1>
        <a:srgbClr val="96B9DC"/>
      </a:accent1>
      <a:accent2>
        <a:srgbClr val="E10019"/>
      </a:accent2>
      <a:accent3>
        <a:srgbClr val="FFFFFF"/>
      </a:accent3>
      <a:accent4>
        <a:srgbClr val="000000"/>
      </a:accent4>
      <a:accent5>
        <a:srgbClr val="C9D9EB"/>
      </a:accent5>
      <a:accent6>
        <a:srgbClr val="CC0016"/>
      </a:accent6>
      <a:hlink>
        <a:srgbClr val="2D4B9B"/>
      </a:hlink>
      <a:folHlink>
        <a:srgbClr val="96B9DC"/>
      </a:folHlink>
    </a:clrScheme>
    <a:fontScheme name="DWD Standard Master">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lnDef>
  </a:objectDefaults>
  <a:extraClrSchemeLst>
    <a:extraClrScheme>
      <a:clrScheme name="DWD Standard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WD Standard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WD Standard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WD Standard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WD Standard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WD Standard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WD Standard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WD Standard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WD Standard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WD Standard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WD Standard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WD Standard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WD Standard Master 13">
        <a:dk1>
          <a:srgbClr val="000000"/>
        </a:dk1>
        <a:lt1>
          <a:srgbClr val="FFFFFF"/>
        </a:lt1>
        <a:dk2>
          <a:srgbClr val="000000"/>
        </a:dk2>
        <a:lt2>
          <a:srgbClr val="808080"/>
        </a:lt2>
        <a:accent1>
          <a:srgbClr val="1017A8"/>
        </a:accent1>
        <a:accent2>
          <a:srgbClr val="333399"/>
        </a:accent2>
        <a:accent3>
          <a:srgbClr val="FFFFFF"/>
        </a:accent3>
        <a:accent4>
          <a:srgbClr val="000000"/>
        </a:accent4>
        <a:accent5>
          <a:srgbClr val="AAABD1"/>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WD Standard Master 14">
        <a:dk1>
          <a:srgbClr val="000000"/>
        </a:dk1>
        <a:lt1>
          <a:srgbClr val="FFFFFF"/>
        </a:lt1>
        <a:dk2>
          <a:srgbClr val="000000"/>
        </a:dk2>
        <a:lt2>
          <a:srgbClr val="808080"/>
        </a:lt2>
        <a:accent1>
          <a:srgbClr val="1017A8"/>
        </a:accent1>
        <a:accent2>
          <a:srgbClr val="575DC2"/>
        </a:accent2>
        <a:accent3>
          <a:srgbClr val="FFFFFF"/>
        </a:accent3>
        <a:accent4>
          <a:srgbClr val="000000"/>
        </a:accent4>
        <a:accent5>
          <a:srgbClr val="AAABD1"/>
        </a:accent5>
        <a:accent6>
          <a:srgbClr val="4E53B0"/>
        </a:accent6>
        <a:hlink>
          <a:srgbClr val="9FA3DC"/>
        </a:hlink>
        <a:folHlink>
          <a:srgbClr val="DBDDF2"/>
        </a:folHlink>
      </a:clrScheme>
      <a:clrMap bg1="lt1" tx1="dk1" bg2="lt2" tx2="dk2" accent1="accent1" accent2="accent2" accent3="accent3" accent4="accent4" accent5="accent5" accent6="accent6" hlink="hlink" folHlink="folHlink"/>
    </a:extraClrScheme>
    <a:extraClrScheme>
      <a:clrScheme name="DWD Standard Master 15">
        <a:dk1>
          <a:srgbClr val="000000"/>
        </a:dk1>
        <a:lt1>
          <a:srgbClr val="FFFFFF"/>
        </a:lt1>
        <a:dk2>
          <a:srgbClr val="000000"/>
        </a:dk2>
        <a:lt2>
          <a:srgbClr val="808080"/>
        </a:lt2>
        <a:accent1>
          <a:srgbClr val="2D4B9B"/>
        </a:accent1>
        <a:accent2>
          <a:srgbClr val="6278B4"/>
        </a:accent2>
        <a:accent3>
          <a:srgbClr val="FFFFFF"/>
        </a:accent3>
        <a:accent4>
          <a:srgbClr val="000000"/>
        </a:accent4>
        <a:accent5>
          <a:srgbClr val="ADB1CB"/>
        </a:accent5>
        <a:accent6>
          <a:srgbClr val="586CA3"/>
        </a:accent6>
        <a:hlink>
          <a:srgbClr val="96A5CD"/>
        </a:hlink>
        <a:folHlink>
          <a:srgbClr val="CBD3E6"/>
        </a:folHlink>
      </a:clrScheme>
      <a:clrMap bg1="lt1" tx1="dk1" bg2="lt2" tx2="dk2" accent1="accent1" accent2="accent2" accent3="accent3" accent4="accent4" accent5="accent5" accent6="accent6" hlink="hlink" folHlink="folHlink"/>
    </a:extraClrScheme>
    <a:extraClrScheme>
      <a:clrScheme name="DWD Standard Master 16">
        <a:dk1>
          <a:srgbClr val="000000"/>
        </a:dk1>
        <a:lt1>
          <a:srgbClr val="FFFFFF"/>
        </a:lt1>
        <a:dk2>
          <a:srgbClr val="000000"/>
        </a:dk2>
        <a:lt2>
          <a:srgbClr val="808080"/>
        </a:lt2>
        <a:accent1>
          <a:srgbClr val="2D4B9B"/>
        </a:accent1>
        <a:accent2>
          <a:srgbClr val="96B9DC"/>
        </a:accent2>
        <a:accent3>
          <a:srgbClr val="FFFFFF"/>
        </a:accent3>
        <a:accent4>
          <a:srgbClr val="000000"/>
        </a:accent4>
        <a:accent5>
          <a:srgbClr val="ADB1CB"/>
        </a:accent5>
        <a:accent6>
          <a:srgbClr val="87A7C7"/>
        </a:accent6>
        <a:hlink>
          <a:srgbClr val="D2E1F5"/>
        </a:hlink>
        <a:folHlink>
          <a:srgbClr val="E10019"/>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3234</TotalTime>
  <Words>648</Words>
  <Application>Microsoft Office PowerPoint</Application>
  <PresentationFormat>On-screen Show (4:3)</PresentationFormat>
  <Paragraphs>75</Paragraphs>
  <Slides>8</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8</vt:i4>
      </vt:variant>
    </vt:vector>
  </HeadingPairs>
  <TitlesOfParts>
    <vt:vector size="15" baseType="lpstr">
      <vt:lpstr>Arial</vt:lpstr>
      <vt:lpstr>Calibri</vt:lpstr>
      <vt:lpstr>Century Gothic</vt:lpstr>
      <vt:lpstr>Wingdings</vt:lpstr>
      <vt:lpstr>Default Design</vt:lpstr>
      <vt:lpstr>2_Тема Office</vt:lpstr>
      <vt:lpstr>DWD Standard Master</vt:lpstr>
      <vt:lpstr>PowerPoint Presentation</vt:lpstr>
      <vt:lpstr>Challenges to address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Melbourne conference important issues</dc:title>
  <dc:creator>FG</dc:creator>
  <cp:lastModifiedBy>FloraGofa</cp:lastModifiedBy>
  <cp:revision>73</cp:revision>
  <dcterms:created xsi:type="dcterms:W3CDTF">2012-03-30T15:09:00Z</dcterms:created>
  <dcterms:modified xsi:type="dcterms:W3CDTF">2018-09-04T14:09:28Z</dcterms:modified>
</cp:coreProperties>
</file>