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719" r:id="rId4"/>
    <p:sldMasterId id="2147483743" r:id="rId5"/>
  </p:sldMasterIdLst>
  <p:notesMasterIdLst>
    <p:notesMasterId r:id="rId20"/>
  </p:notesMasterIdLst>
  <p:handoutMasterIdLst>
    <p:handoutMasterId r:id="rId21"/>
  </p:handoutMasterIdLst>
  <p:sldIdLst>
    <p:sldId id="256" r:id="rId6"/>
    <p:sldId id="268" r:id="rId7"/>
    <p:sldId id="292" r:id="rId8"/>
    <p:sldId id="297" r:id="rId9"/>
    <p:sldId id="299" r:id="rId10"/>
    <p:sldId id="298" r:id="rId11"/>
    <p:sldId id="301" r:id="rId12"/>
    <p:sldId id="302" r:id="rId13"/>
    <p:sldId id="308" r:id="rId14"/>
    <p:sldId id="307" r:id="rId15"/>
    <p:sldId id="295" r:id="rId16"/>
    <p:sldId id="296" r:id="rId17"/>
    <p:sldId id="309" r:id="rId18"/>
    <p:sldId id="277" r:id="rId19"/>
  </p:sldIdLst>
  <p:sldSz cx="9144000" cy="6858000" type="screen4x3"/>
  <p:notesSz cx="7023100" cy="9309100"/>
  <p:defaultTextStyle>
    <a:defPPr>
      <a:defRPr lang="de-CH"/>
    </a:defPPr>
    <a:lvl1pPr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32">
          <p15:clr>
            <a:srgbClr val="A4A3A4"/>
          </p15:clr>
        </p15:guide>
        <p15:guide id="2" pos="221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urrer Bettina" initials="dub" lastIdx="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9A43D"/>
    <a:srgbClr val="33CC33"/>
    <a:srgbClr val="FFE7E7"/>
    <a:srgbClr val="EBFFEB"/>
    <a:srgbClr val="CCFFCC"/>
    <a:srgbClr val="FF0000"/>
    <a:srgbClr val="640000"/>
    <a:srgbClr val="39B1DB"/>
    <a:srgbClr val="60B4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17" autoAdjust="0"/>
    <p:restoredTop sz="90681" autoAdjust="0"/>
  </p:normalViewPr>
  <p:slideViewPr>
    <p:cSldViewPr snapToGrid="0" showGuides="1">
      <p:cViewPr>
        <p:scale>
          <a:sx n="70" d="100"/>
          <a:sy n="70" d="100"/>
        </p:scale>
        <p:origin x="-1272" y="-708"/>
      </p:cViewPr>
      <p:guideLst>
        <p:guide orient="horz" pos="360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1266"/>
    </p:cViewPr>
  </p:sorterViewPr>
  <p:notesViewPr>
    <p:cSldViewPr showGuides="1">
      <p:cViewPr varScale="1">
        <p:scale>
          <a:sx n="78" d="100"/>
          <a:sy n="78" d="100"/>
        </p:scale>
        <p:origin x="-3318" y="-108"/>
      </p:cViewPr>
      <p:guideLst>
        <p:guide orient="horz" pos="2932"/>
        <p:guide pos="221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344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9758" y="0"/>
            <a:ext cx="3043344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3645"/>
            <a:ext cx="3043344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5" rIns="91430" bIns="45715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9758" y="8843645"/>
            <a:ext cx="3043344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5" rIns="91430" bIns="4571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fld id="{5539B3AE-4F5B-4C8A-901D-39FC07883CC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38045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344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9758" y="0"/>
            <a:ext cx="3043344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5863" y="698500"/>
            <a:ext cx="4651375" cy="34893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415" y="4421824"/>
            <a:ext cx="5150273" cy="4189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noProof="0" smtClean="0"/>
              <a:t>Mastertextformat bearbeiten</a:t>
            </a:r>
          </a:p>
          <a:p>
            <a:pPr lvl="1"/>
            <a:r>
              <a:rPr lang="de-CH" noProof="0" smtClean="0"/>
              <a:t>Zweite Ebene</a:t>
            </a:r>
          </a:p>
          <a:p>
            <a:pPr lvl="2"/>
            <a:r>
              <a:rPr lang="de-CH" noProof="0" smtClean="0"/>
              <a:t>Dritte Ebene</a:t>
            </a:r>
          </a:p>
          <a:p>
            <a:pPr lvl="3"/>
            <a:r>
              <a:rPr lang="de-CH" noProof="0" smtClean="0"/>
              <a:t>Vierte Ebene</a:t>
            </a:r>
          </a:p>
          <a:p>
            <a:pPr lvl="4"/>
            <a:r>
              <a:rPr lang="de-CH" noProof="0" smtClean="0"/>
              <a:t>Fünfte Ebene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3645"/>
            <a:ext cx="3043344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5" rIns="91430" bIns="45715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9758" y="8843645"/>
            <a:ext cx="3043344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5" rIns="91430" bIns="4571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fld id="{A1435824-F435-405F-82FC-C5B86CD5CBFE}" type="slidenum">
              <a:rPr lang="de-CH"/>
              <a:pPr>
                <a:defRPr/>
              </a:pPr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055105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MeteoSwiss-APN/fieldextra-wiki/wiki/Planning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CH" dirty="0" err="1" smtClean="0"/>
              <a:t>Interesting</a:t>
            </a:r>
            <a:r>
              <a:rPr lang="de-CH" baseline="0" dirty="0" smtClean="0"/>
              <a:t> in</a:t>
            </a:r>
          </a:p>
          <a:p>
            <a:endParaRPr lang="de-CH" baseline="0" dirty="0" smtClean="0"/>
          </a:p>
          <a:p>
            <a:r>
              <a:rPr lang="de-CH" baseline="0" dirty="0" smtClean="0"/>
              <a:t>v12.7.0:</a:t>
            </a:r>
          </a:p>
          <a:p>
            <a:pPr marL="171450" indent="-171450">
              <a:buFontTx/>
              <a:buChar char="-"/>
            </a:pPr>
            <a:r>
              <a:rPr lang="de-CH" baseline="0" dirty="0" err="1" smtClean="0"/>
              <a:t>Possibility</a:t>
            </a:r>
            <a:r>
              <a:rPr lang="de-CH" baseline="0" dirty="0" smtClean="0"/>
              <a:t> </a:t>
            </a:r>
            <a:r>
              <a:rPr lang="de-CH" baseline="0" dirty="0" err="1" smtClean="0"/>
              <a:t>to</a:t>
            </a:r>
            <a:r>
              <a:rPr lang="de-CH" baseline="0" dirty="0" smtClean="0"/>
              <a:t> </a:t>
            </a:r>
            <a:r>
              <a:rPr lang="de-CH" baseline="0" dirty="0" err="1" smtClean="0"/>
              <a:t>write</a:t>
            </a:r>
            <a:r>
              <a:rPr lang="de-CH" baseline="0" dirty="0" smtClean="0"/>
              <a:t> </a:t>
            </a:r>
            <a:r>
              <a:rPr lang="de-CH" baseline="0" dirty="0" err="1" smtClean="0"/>
              <a:t>frame</a:t>
            </a:r>
            <a:r>
              <a:rPr lang="de-CH" baseline="0" dirty="0" smtClean="0"/>
              <a:t> </a:t>
            </a:r>
            <a:r>
              <a:rPr lang="de-CH" baseline="0" dirty="0" err="1" smtClean="0"/>
              <a:t>output</a:t>
            </a:r>
            <a:endParaRPr lang="de-CH" baseline="0" dirty="0" smtClean="0"/>
          </a:p>
          <a:p>
            <a:pPr marL="171450" indent="-171450">
              <a:buFontTx/>
              <a:buChar char="-"/>
            </a:pPr>
            <a:r>
              <a:rPr lang="de-CH" baseline="0" dirty="0" err="1" smtClean="0"/>
              <a:t>Possibility</a:t>
            </a:r>
            <a:r>
              <a:rPr lang="de-CH" baseline="0" dirty="0" smtClean="0"/>
              <a:t> </a:t>
            </a:r>
            <a:r>
              <a:rPr lang="de-CH" baseline="0" dirty="0" err="1" smtClean="0"/>
              <a:t>to</a:t>
            </a:r>
            <a:r>
              <a:rPr lang="de-CH" baseline="0" dirty="0" smtClean="0"/>
              <a:t> </a:t>
            </a:r>
            <a:r>
              <a:rPr lang="de-CH" baseline="0" dirty="0" err="1" smtClean="0"/>
              <a:t>produce</a:t>
            </a:r>
            <a:r>
              <a:rPr lang="de-CH" baseline="0" dirty="0" smtClean="0"/>
              <a:t> </a:t>
            </a:r>
            <a:r>
              <a:rPr lang="de-CH" baseline="0" dirty="0" err="1" smtClean="0"/>
              <a:t>cross</a:t>
            </a:r>
            <a:r>
              <a:rPr lang="de-CH" baseline="0" dirty="0" smtClean="0"/>
              <a:t> </a:t>
            </a:r>
            <a:r>
              <a:rPr lang="de-CH" baseline="0" dirty="0" err="1" smtClean="0"/>
              <a:t>sections</a:t>
            </a:r>
            <a:r>
              <a:rPr lang="de-CH" baseline="0" dirty="0" smtClean="0"/>
              <a:t> </a:t>
            </a:r>
            <a:r>
              <a:rPr lang="de-CH" baseline="0" dirty="0" err="1" smtClean="0"/>
              <a:t>along</a:t>
            </a:r>
            <a:r>
              <a:rPr lang="de-CH" baseline="0" dirty="0" smtClean="0"/>
              <a:t> </a:t>
            </a:r>
            <a:r>
              <a:rPr lang="de-CH" baseline="0" dirty="0" err="1" smtClean="0"/>
              <a:t>arbitrary</a:t>
            </a:r>
            <a:r>
              <a:rPr lang="de-CH" baseline="0" dirty="0" smtClean="0"/>
              <a:t> </a:t>
            </a:r>
            <a:r>
              <a:rPr lang="de-CH" baseline="0" dirty="0" err="1" smtClean="0"/>
              <a:t>paths</a:t>
            </a:r>
            <a:endParaRPr lang="de-CH" baseline="0" dirty="0" smtClean="0"/>
          </a:p>
          <a:p>
            <a:pPr marL="171450" indent="-171450">
              <a:buFontTx/>
              <a:buChar char="-"/>
            </a:pPr>
            <a:r>
              <a:rPr lang="de-CH" baseline="0" dirty="0" smtClean="0"/>
              <a:t>Support </a:t>
            </a:r>
            <a:r>
              <a:rPr lang="de-CH" baseline="0" dirty="0" err="1" smtClean="0"/>
              <a:t>of</a:t>
            </a:r>
            <a:r>
              <a:rPr lang="de-CH" baseline="0" dirty="0" smtClean="0"/>
              <a:t> ART </a:t>
            </a:r>
            <a:r>
              <a:rPr lang="de-CH" baseline="0" dirty="0" err="1" smtClean="0"/>
              <a:t>products</a:t>
            </a:r>
            <a:endParaRPr lang="de-CH" baseline="0" dirty="0" smtClean="0"/>
          </a:p>
          <a:p>
            <a:pPr marL="171450" indent="-171450">
              <a:buFontTx/>
              <a:buChar char="-"/>
            </a:pPr>
            <a:r>
              <a:rPr lang="de-CH" baseline="0" dirty="0" smtClean="0"/>
              <a:t>New </a:t>
            </a:r>
            <a:r>
              <a:rPr lang="de-CH" baseline="0" dirty="0" err="1" smtClean="0"/>
              <a:t>point</a:t>
            </a:r>
            <a:r>
              <a:rPr lang="de-CH" baseline="0" dirty="0" smtClean="0"/>
              <a:t> </a:t>
            </a:r>
            <a:r>
              <a:rPr lang="de-CH" baseline="0" dirty="0" err="1" smtClean="0"/>
              <a:t>operator</a:t>
            </a:r>
            <a:r>
              <a:rPr lang="de-CH" baseline="0" dirty="0" smtClean="0"/>
              <a:t> ‘</a:t>
            </a:r>
            <a:r>
              <a:rPr lang="de-CH" baseline="0" dirty="0" err="1" smtClean="0"/>
              <a:t>stretch</a:t>
            </a:r>
            <a:r>
              <a:rPr lang="de-CH" baseline="0" dirty="0" smtClean="0"/>
              <a:t>’</a:t>
            </a:r>
          </a:p>
          <a:p>
            <a:pPr marL="171450" indent="-171450">
              <a:buFontTx/>
              <a:buChar char="-"/>
            </a:pPr>
            <a:r>
              <a:rPr lang="de-CH" baseline="0" dirty="0" err="1" smtClean="0"/>
              <a:t>Improved</a:t>
            </a:r>
            <a:r>
              <a:rPr lang="de-CH" baseline="0" dirty="0" smtClean="0"/>
              <a:t> </a:t>
            </a:r>
            <a:r>
              <a:rPr lang="de-CH" baseline="0" dirty="0" err="1" smtClean="0"/>
              <a:t>OpenMP</a:t>
            </a:r>
            <a:r>
              <a:rPr lang="de-CH" baseline="0" dirty="0" smtClean="0"/>
              <a:t> </a:t>
            </a:r>
            <a:r>
              <a:rPr lang="de-CH" baseline="0" dirty="0" err="1" smtClean="0"/>
              <a:t>performances</a:t>
            </a:r>
            <a:r>
              <a:rPr lang="de-CH" baseline="0" dirty="0" smtClean="0"/>
              <a:t> (parallel </a:t>
            </a:r>
            <a:r>
              <a:rPr lang="de-CH" baseline="0" dirty="0" err="1" smtClean="0"/>
              <a:t>execution</a:t>
            </a:r>
            <a:r>
              <a:rPr lang="de-CH" baseline="0" dirty="0" smtClean="0"/>
              <a:t> </a:t>
            </a:r>
            <a:r>
              <a:rPr lang="de-CH" baseline="0" dirty="0" err="1" smtClean="0"/>
              <a:t>of</a:t>
            </a:r>
            <a:r>
              <a:rPr lang="de-CH" baseline="0" dirty="0" smtClean="0"/>
              <a:t> </a:t>
            </a:r>
            <a:r>
              <a:rPr lang="de-CH" baseline="0" dirty="0" err="1" smtClean="0"/>
              <a:t>toper</a:t>
            </a:r>
            <a:r>
              <a:rPr lang="de-CH" baseline="0" dirty="0" smtClean="0"/>
              <a:t>, </a:t>
            </a:r>
            <a:r>
              <a:rPr lang="de-CH" baseline="0" dirty="0" err="1" smtClean="0"/>
              <a:t>poper</a:t>
            </a:r>
            <a:r>
              <a:rPr lang="de-CH" baseline="0" dirty="0" smtClean="0"/>
              <a:t>, </a:t>
            </a:r>
            <a:r>
              <a:rPr lang="de-CH" baseline="0" dirty="0" err="1" smtClean="0"/>
              <a:t>voper</a:t>
            </a:r>
            <a:r>
              <a:rPr lang="de-CH" baseline="0" dirty="0" smtClean="0"/>
              <a:t>)</a:t>
            </a:r>
          </a:p>
          <a:p>
            <a:pPr marL="171450" indent="-171450">
              <a:buFontTx/>
              <a:buChar char="-"/>
            </a:pPr>
            <a:endParaRPr lang="de-CH" baseline="0" dirty="0" smtClean="0"/>
          </a:p>
          <a:p>
            <a:pPr marL="0" indent="0">
              <a:buFontTx/>
              <a:buNone/>
            </a:pPr>
            <a:r>
              <a:rPr lang="de-CH" baseline="0" dirty="0" smtClean="0"/>
              <a:t>v12.7.1:</a:t>
            </a:r>
          </a:p>
          <a:p>
            <a:pPr marL="171450" indent="-171450">
              <a:buFontTx/>
              <a:buChar char="-"/>
            </a:pPr>
            <a:r>
              <a:rPr lang="de-CH" baseline="0" dirty="0" err="1" smtClean="0"/>
              <a:t>Consolidated</a:t>
            </a:r>
            <a:r>
              <a:rPr lang="de-CH" baseline="0" dirty="0" smtClean="0"/>
              <a:t> </a:t>
            </a:r>
            <a:r>
              <a:rPr lang="de-CH" baseline="0" dirty="0" err="1" smtClean="0"/>
              <a:t>and</a:t>
            </a:r>
            <a:r>
              <a:rPr lang="de-CH" baseline="0" dirty="0" smtClean="0"/>
              <a:t> </a:t>
            </a:r>
            <a:r>
              <a:rPr lang="de-CH" baseline="0" dirty="0" err="1" smtClean="0"/>
              <a:t>extended</a:t>
            </a:r>
            <a:r>
              <a:rPr lang="de-CH" baseline="0" dirty="0" smtClean="0"/>
              <a:t> </a:t>
            </a:r>
            <a:r>
              <a:rPr lang="de-CH" baseline="0" dirty="0" err="1" smtClean="0"/>
              <a:t>cookbook</a:t>
            </a:r>
            <a:endParaRPr lang="de-CH" baseline="0" dirty="0" smtClean="0"/>
          </a:p>
          <a:p>
            <a:pPr marL="171450" indent="-171450">
              <a:buFontTx/>
              <a:buChar char="-"/>
            </a:pPr>
            <a:r>
              <a:rPr lang="de-CH" baseline="0" dirty="0" smtClean="0"/>
              <a:t>New </a:t>
            </a:r>
            <a:r>
              <a:rPr lang="de-CH" baseline="0" dirty="0" err="1" smtClean="0"/>
              <a:t>fxdestagger</a:t>
            </a:r>
            <a:endParaRPr lang="de-CH" baseline="0" dirty="0" smtClean="0"/>
          </a:p>
          <a:p>
            <a:pPr marL="171450" indent="-171450">
              <a:buFontTx/>
              <a:buChar char="-"/>
            </a:pPr>
            <a:r>
              <a:rPr lang="de-CH" baseline="0" dirty="0" err="1" smtClean="0"/>
              <a:t>Recognize</a:t>
            </a:r>
            <a:r>
              <a:rPr lang="de-CH" baseline="0" dirty="0" smtClean="0"/>
              <a:t> ICON-EPS</a:t>
            </a:r>
            <a:endParaRPr lang="de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435824-F435-405F-82FC-C5B86CD5CBFE}" type="slidenum">
              <a:rPr lang="de-CH" smtClean="0"/>
              <a:pPr>
                <a:defRPr/>
              </a:pPr>
              <a:t>3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017992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CH" dirty="0" smtClean="0"/>
              <a:t>v12.8.0:</a:t>
            </a:r>
          </a:p>
          <a:p>
            <a:r>
              <a:rPr lang="de-CH" dirty="0" smtClean="0"/>
              <a:t>-</a:t>
            </a:r>
            <a:r>
              <a:rPr lang="de-CH" baseline="0" dirty="0" smtClean="0"/>
              <a:t> </a:t>
            </a:r>
            <a:r>
              <a:rPr lang="de-CH" baseline="0" dirty="0" err="1" smtClean="0"/>
              <a:t>History</a:t>
            </a:r>
            <a:r>
              <a:rPr lang="de-CH" baseline="0" dirty="0" smtClean="0"/>
              <a:t> </a:t>
            </a:r>
            <a:r>
              <a:rPr lang="de-CH" baseline="0" dirty="0" err="1" smtClean="0"/>
              <a:t>available</a:t>
            </a:r>
            <a:r>
              <a:rPr lang="de-CH" baseline="0" dirty="0" smtClean="0"/>
              <a:t> in </a:t>
            </a:r>
            <a:r>
              <a:rPr lang="de-CH" baseline="0" dirty="0" err="1" smtClean="0"/>
              <a:t>devlopment</a:t>
            </a:r>
            <a:r>
              <a:rPr lang="de-CH" baseline="0" dirty="0" smtClean="0"/>
              <a:t> </a:t>
            </a:r>
            <a:r>
              <a:rPr lang="de-CH" baseline="0" dirty="0" err="1" smtClean="0"/>
              <a:t>branch</a:t>
            </a:r>
            <a:r>
              <a:rPr lang="de-CH" baseline="0" dirty="0" smtClean="0"/>
              <a:t> on GitHub </a:t>
            </a:r>
            <a:endParaRPr lang="de-CH" dirty="0" smtClean="0"/>
          </a:p>
          <a:p>
            <a:r>
              <a:rPr lang="de-CH" dirty="0" smtClean="0"/>
              <a:t>v13.0.0:</a:t>
            </a:r>
          </a:p>
          <a:p>
            <a:r>
              <a:rPr lang="de-CH" dirty="0" err="1" smtClean="0"/>
              <a:t>Consolidate</a:t>
            </a:r>
            <a:r>
              <a:rPr lang="de-CH" dirty="0" smtClean="0"/>
              <a:t> </a:t>
            </a:r>
            <a:r>
              <a:rPr lang="de-CH" dirty="0" err="1" smtClean="0"/>
              <a:t>regression</a:t>
            </a:r>
            <a:r>
              <a:rPr lang="de-CH" dirty="0" smtClean="0"/>
              <a:t> </a:t>
            </a:r>
            <a:r>
              <a:rPr lang="de-CH" dirty="0" err="1" smtClean="0"/>
              <a:t>suite</a:t>
            </a:r>
            <a:r>
              <a:rPr lang="de-CH" dirty="0" smtClean="0"/>
              <a:t>:</a:t>
            </a:r>
          </a:p>
          <a:p>
            <a:pPr marL="171450" indent="-171450">
              <a:buFontTx/>
              <a:buChar char="-"/>
            </a:pPr>
            <a:r>
              <a:rPr lang="de-CH" dirty="0" smtClean="0"/>
              <a:t>In</a:t>
            </a:r>
            <a:r>
              <a:rPr lang="de-CH" baseline="0" dirty="0" smtClean="0"/>
              <a:t> </a:t>
            </a:r>
            <a:r>
              <a:rPr lang="de-CH" baseline="0" dirty="0" err="1" smtClean="0"/>
              <a:t>particular</a:t>
            </a:r>
            <a:r>
              <a:rPr lang="de-CH" baseline="0" dirty="0" smtClean="0"/>
              <a:t> </a:t>
            </a:r>
            <a:r>
              <a:rPr lang="de-CH" baseline="0" dirty="0" err="1" smtClean="0"/>
              <a:t>for</a:t>
            </a:r>
            <a:r>
              <a:rPr lang="de-CH" baseline="0" dirty="0" smtClean="0"/>
              <a:t> </a:t>
            </a:r>
            <a:r>
              <a:rPr lang="de-CH" baseline="0" dirty="0" err="1" smtClean="0"/>
              <a:t>operationalization</a:t>
            </a:r>
            <a:r>
              <a:rPr lang="de-CH" baseline="0" dirty="0" smtClean="0"/>
              <a:t> </a:t>
            </a:r>
            <a:r>
              <a:rPr lang="de-CH" baseline="0" dirty="0" err="1" smtClean="0"/>
              <a:t>tests</a:t>
            </a:r>
            <a:r>
              <a:rPr lang="de-CH" baseline="0" dirty="0" smtClean="0"/>
              <a:t>:</a:t>
            </a:r>
          </a:p>
          <a:p>
            <a:pPr marL="628650" lvl="1" indent="-171450">
              <a:buFontTx/>
              <a:buChar char="-"/>
            </a:pPr>
            <a:r>
              <a:rPr lang="de-CH" baseline="0" dirty="0" err="1" smtClean="0"/>
              <a:t>Compare</a:t>
            </a:r>
            <a:r>
              <a:rPr lang="de-CH" baseline="0" dirty="0" smtClean="0"/>
              <a:t> min, </a:t>
            </a:r>
            <a:r>
              <a:rPr lang="de-CH" baseline="0" dirty="0" err="1" smtClean="0"/>
              <a:t>max</a:t>
            </a:r>
            <a:r>
              <a:rPr lang="de-CH" baseline="0" dirty="0" smtClean="0"/>
              <a:t>, </a:t>
            </a:r>
            <a:r>
              <a:rPr lang="de-CH" baseline="0" dirty="0" err="1" smtClean="0"/>
              <a:t>mean</a:t>
            </a:r>
            <a:r>
              <a:rPr lang="de-CH" baseline="0" dirty="0" smtClean="0"/>
              <a:t>, </a:t>
            </a:r>
            <a:r>
              <a:rPr lang="de-CH" baseline="0" dirty="0" err="1" smtClean="0"/>
              <a:t>std</a:t>
            </a:r>
            <a:r>
              <a:rPr lang="de-CH" baseline="0" dirty="0" smtClean="0"/>
              <a:t>, #</a:t>
            </a:r>
            <a:r>
              <a:rPr lang="de-CH" baseline="0" dirty="0" err="1" smtClean="0"/>
              <a:t>missing</a:t>
            </a:r>
            <a:endParaRPr lang="de-CH" baseline="0" dirty="0" smtClean="0"/>
          </a:p>
          <a:p>
            <a:pPr marL="628650" lvl="1" indent="-171450">
              <a:buFontTx/>
              <a:buChar char="-"/>
            </a:pPr>
            <a:r>
              <a:rPr lang="de-CH" baseline="0" dirty="0" err="1" smtClean="0"/>
              <a:t>Disregard</a:t>
            </a:r>
            <a:r>
              <a:rPr lang="de-CH" baseline="0" dirty="0" smtClean="0"/>
              <a:t> large </a:t>
            </a:r>
            <a:r>
              <a:rPr lang="de-CH" baseline="0" dirty="0" err="1" smtClean="0"/>
              <a:t>differences</a:t>
            </a:r>
            <a:r>
              <a:rPr lang="de-CH" baseline="0" dirty="0" smtClean="0"/>
              <a:t> </a:t>
            </a:r>
            <a:r>
              <a:rPr lang="de-CH" baseline="0" dirty="0" err="1" smtClean="0"/>
              <a:t>for</a:t>
            </a:r>
            <a:r>
              <a:rPr lang="de-CH" baseline="0" dirty="0" smtClean="0"/>
              <a:t> non-</a:t>
            </a:r>
            <a:r>
              <a:rPr lang="de-CH" baseline="0" dirty="0" err="1" smtClean="0"/>
              <a:t>significative</a:t>
            </a:r>
            <a:r>
              <a:rPr lang="de-CH" baseline="0" dirty="0" smtClean="0"/>
              <a:t> </a:t>
            </a:r>
            <a:r>
              <a:rPr lang="de-CH" baseline="0" dirty="0" err="1" smtClean="0"/>
              <a:t>values</a:t>
            </a:r>
            <a:endParaRPr lang="de-CH" baseline="0" dirty="0" smtClean="0"/>
          </a:p>
          <a:p>
            <a:pPr marL="628650" lvl="1" indent="-171450">
              <a:buFontTx/>
              <a:buChar char="-"/>
            </a:pPr>
            <a:r>
              <a:rPr lang="de-CH" baseline="0" dirty="0" err="1" smtClean="0"/>
              <a:t>Strict</a:t>
            </a:r>
            <a:r>
              <a:rPr lang="de-CH" baseline="0" dirty="0" smtClean="0"/>
              <a:t> </a:t>
            </a:r>
            <a:r>
              <a:rPr lang="de-CH" baseline="0" dirty="0" err="1" smtClean="0"/>
              <a:t>testing</a:t>
            </a:r>
            <a:r>
              <a:rPr lang="de-CH" baseline="0" dirty="0" smtClean="0"/>
              <a:t> </a:t>
            </a:r>
            <a:r>
              <a:rPr lang="de-CH" baseline="0" dirty="0" err="1" smtClean="0"/>
              <a:t>of</a:t>
            </a:r>
            <a:r>
              <a:rPr lang="de-CH" baseline="0" dirty="0" smtClean="0"/>
              <a:t> </a:t>
            </a:r>
            <a:r>
              <a:rPr lang="de-CH" baseline="0" dirty="0" err="1" smtClean="0"/>
              <a:t>meta</a:t>
            </a:r>
            <a:r>
              <a:rPr lang="de-CH" baseline="0" dirty="0" smtClean="0"/>
              <a:t> </a:t>
            </a:r>
            <a:r>
              <a:rPr lang="de-CH" baseline="0" dirty="0" err="1" smtClean="0"/>
              <a:t>information</a:t>
            </a:r>
            <a:r>
              <a:rPr lang="de-CH" baseline="0" dirty="0" smtClean="0"/>
              <a:t> (in </a:t>
            </a:r>
            <a:r>
              <a:rPr lang="de-CH" baseline="0" dirty="0" err="1" smtClean="0"/>
              <a:t>particular</a:t>
            </a:r>
            <a:r>
              <a:rPr lang="de-CH" baseline="0" dirty="0" smtClean="0"/>
              <a:t> </a:t>
            </a:r>
            <a:r>
              <a:rPr lang="de-CH" baseline="0" dirty="0" err="1" smtClean="0"/>
              <a:t>for</a:t>
            </a:r>
            <a:r>
              <a:rPr lang="de-CH" baseline="0" dirty="0" smtClean="0"/>
              <a:t> GRIB2)</a:t>
            </a:r>
            <a:endParaRPr lang="de-CH" dirty="0" smtClean="0"/>
          </a:p>
          <a:p>
            <a:r>
              <a:rPr lang="de-CH" dirty="0" err="1" smtClean="0"/>
              <a:t>Improve</a:t>
            </a:r>
            <a:r>
              <a:rPr lang="de-CH" dirty="0" smtClean="0"/>
              <a:t> </a:t>
            </a:r>
            <a:r>
              <a:rPr lang="de-CH" dirty="0" err="1" smtClean="0"/>
              <a:t>namelist</a:t>
            </a:r>
            <a:r>
              <a:rPr lang="de-CH" dirty="0" smtClean="0"/>
              <a:t> </a:t>
            </a:r>
            <a:r>
              <a:rPr lang="de-CH" dirty="0" err="1" smtClean="0"/>
              <a:t>structure</a:t>
            </a:r>
            <a:r>
              <a:rPr lang="de-CH" dirty="0" smtClean="0"/>
              <a:t>:</a:t>
            </a:r>
          </a:p>
          <a:p>
            <a:pPr marL="171450" indent="-171450">
              <a:buFontTx/>
              <a:buChar char="-"/>
            </a:pPr>
            <a:r>
              <a:rPr lang="de-CH" baseline="0" dirty="0" smtClean="0"/>
              <a:t>Support </a:t>
            </a:r>
            <a:r>
              <a:rPr lang="de-CH" baseline="0" dirty="0" err="1" smtClean="0"/>
              <a:t>writing</a:t>
            </a:r>
            <a:r>
              <a:rPr lang="de-CH" baseline="0" dirty="0" smtClean="0"/>
              <a:t> </a:t>
            </a:r>
            <a:r>
              <a:rPr lang="de-CH" baseline="0" dirty="0" err="1" smtClean="0"/>
              <a:t>more</a:t>
            </a:r>
            <a:r>
              <a:rPr lang="de-CH" baseline="0" dirty="0" smtClean="0"/>
              <a:t> </a:t>
            </a:r>
            <a:r>
              <a:rPr lang="de-CH" baseline="0" dirty="0" err="1" smtClean="0"/>
              <a:t>compact</a:t>
            </a:r>
            <a:r>
              <a:rPr lang="de-CH" baseline="0" dirty="0" smtClean="0"/>
              <a:t> </a:t>
            </a:r>
            <a:r>
              <a:rPr lang="de-CH" baseline="0" dirty="0" err="1" smtClean="0"/>
              <a:t>namelists</a:t>
            </a:r>
            <a:endParaRPr lang="de-CH" baseline="0" dirty="0" smtClean="0"/>
          </a:p>
          <a:p>
            <a:pPr marL="171450" indent="-171450">
              <a:buFontTx/>
              <a:buChar char="-"/>
            </a:pPr>
            <a:r>
              <a:rPr lang="de-CH" baseline="0" dirty="0" err="1" smtClean="0"/>
              <a:t>Facilitate</a:t>
            </a:r>
            <a:r>
              <a:rPr lang="de-CH" baseline="0" dirty="0" smtClean="0"/>
              <a:t> </a:t>
            </a:r>
            <a:r>
              <a:rPr lang="de-CH" baseline="0" dirty="0" err="1" smtClean="0"/>
              <a:t>writing</a:t>
            </a:r>
            <a:r>
              <a:rPr lang="de-CH" baseline="0" dirty="0" smtClean="0"/>
              <a:t> </a:t>
            </a:r>
            <a:r>
              <a:rPr lang="de-CH" baseline="0" dirty="0" err="1" smtClean="0"/>
              <a:t>complex</a:t>
            </a:r>
            <a:r>
              <a:rPr lang="de-CH" baseline="0" dirty="0" smtClean="0"/>
              <a:t> </a:t>
            </a:r>
            <a:r>
              <a:rPr lang="de-CH" baseline="0" dirty="0" err="1" smtClean="0"/>
              <a:t>namelists</a:t>
            </a:r>
            <a:endParaRPr lang="de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435824-F435-405F-82FC-C5B86CD5CBFE}" type="slidenum">
              <a:rPr lang="de-CH" smtClean="0"/>
              <a:pPr>
                <a:defRPr/>
              </a:pPr>
              <a:t>4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197128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CH" dirty="0" smtClean="0"/>
              <a:t>Table </a:t>
            </a:r>
            <a:r>
              <a:rPr lang="de-CH" dirty="0" err="1" smtClean="0"/>
              <a:t>of</a:t>
            </a:r>
            <a:r>
              <a:rPr lang="de-CH" dirty="0" smtClean="0"/>
              <a:t> </a:t>
            </a:r>
            <a:r>
              <a:rPr lang="de-CH" dirty="0" err="1" smtClean="0"/>
              <a:t>contents</a:t>
            </a:r>
            <a:r>
              <a:rPr lang="de-CH" dirty="0" smtClean="0"/>
              <a:t> in </a:t>
            </a:r>
            <a:r>
              <a:rPr lang="de-CH" dirty="0" err="1" smtClean="0"/>
              <a:t>README.cookbook</a:t>
            </a:r>
            <a:r>
              <a:rPr lang="de-CH" dirty="0" smtClean="0"/>
              <a:t>!</a:t>
            </a:r>
            <a:endParaRPr lang="de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435824-F435-405F-82FC-C5B86CD5CBFE}" type="slidenum">
              <a:rPr lang="de-CH" smtClean="0"/>
              <a:pPr>
                <a:defRPr/>
              </a:pPr>
              <a:t>5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239036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CH" dirty="0" err="1" smtClean="0"/>
              <a:t>Vertical</a:t>
            </a:r>
            <a:r>
              <a:rPr lang="de-CH" baseline="0" dirty="0" smtClean="0"/>
              <a:t> </a:t>
            </a:r>
            <a:r>
              <a:rPr lang="de-CH" baseline="0" dirty="0" err="1" smtClean="0"/>
              <a:t>profiles</a:t>
            </a:r>
            <a:r>
              <a:rPr lang="de-CH" baseline="0" dirty="0" smtClean="0"/>
              <a:t> </a:t>
            </a:r>
            <a:r>
              <a:rPr lang="de-CH" baseline="0" dirty="0" err="1" smtClean="0"/>
              <a:t>can</a:t>
            </a:r>
            <a:r>
              <a:rPr lang="de-CH" baseline="0" dirty="0" smtClean="0"/>
              <a:t> </a:t>
            </a:r>
            <a:r>
              <a:rPr lang="de-CH" baseline="0" dirty="0" err="1" smtClean="0"/>
              <a:t>be</a:t>
            </a:r>
            <a:r>
              <a:rPr lang="de-CH" baseline="0" dirty="0" smtClean="0"/>
              <a:t> </a:t>
            </a:r>
            <a:r>
              <a:rPr lang="de-CH" baseline="0" dirty="0" err="1" smtClean="0"/>
              <a:t>created</a:t>
            </a:r>
            <a:r>
              <a:rPr lang="de-CH" baseline="0" dirty="0" smtClean="0"/>
              <a:t> in a </a:t>
            </a:r>
            <a:r>
              <a:rPr lang="de-CH" baseline="0" dirty="0" err="1" smtClean="0"/>
              <a:t>very</a:t>
            </a:r>
            <a:r>
              <a:rPr lang="de-CH" baseline="0" dirty="0" smtClean="0"/>
              <a:t> simple </a:t>
            </a:r>
            <a:r>
              <a:rPr lang="de-CH" baseline="0" dirty="0" err="1" smtClean="0"/>
              <a:t>way</a:t>
            </a:r>
            <a:r>
              <a:rPr lang="de-CH" baseline="0" dirty="0" smtClean="0"/>
              <a:t> </a:t>
            </a:r>
            <a:r>
              <a:rPr lang="de-CH" baseline="0" dirty="0" err="1" smtClean="0"/>
              <a:t>using</a:t>
            </a:r>
            <a:r>
              <a:rPr lang="de-CH" baseline="0" dirty="0" smtClean="0"/>
              <a:t> «grins –i –j»</a:t>
            </a:r>
            <a:endParaRPr lang="de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435824-F435-405F-82FC-C5B86CD5CBFE}" type="slidenum">
              <a:rPr lang="de-CH" smtClean="0"/>
              <a:pPr>
                <a:defRPr/>
              </a:pPr>
              <a:t>6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681762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CH" dirty="0" smtClean="0"/>
              <a:t>ICON-EPS </a:t>
            </a:r>
            <a:r>
              <a:rPr lang="de-CH" dirty="0" err="1" smtClean="0"/>
              <a:t>support</a:t>
            </a:r>
            <a:r>
              <a:rPr lang="de-CH" dirty="0" smtClean="0"/>
              <a:t> </a:t>
            </a:r>
            <a:r>
              <a:rPr lang="de-CH" dirty="0" err="1" smtClean="0"/>
              <a:t>since</a:t>
            </a:r>
            <a:r>
              <a:rPr lang="de-CH" dirty="0" smtClean="0"/>
              <a:t> v12.7.1!</a:t>
            </a:r>
            <a:endParaRPr lang="de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435824-F435-405F-82FC-C5B86CD5CBFE}" type="slidenum">
              <a:rPr lang="de-CH" smtClean="0"/>
              <a:pPr>
                <a:defRPr/>
              </a:pPr>
              <a:t>7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178184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CH" dirty="0" smtClean="0"/>
              <a:t>See also </a:t>
            </a:r>
            <a:r>
              <a:rPr lang="de-CH" dirty="0" err="1" smtClean="0"/>
              <a:t>planning</a:t>
            </a:r>
            <a:r>
              <a:rPr lang="de-CH" baseline="0" dirty="0" smtClean="0"/>
              <a:t> in </a:t>
            </a:r>
            <a:r>
              <a:rPr lang="de-CH" baseline="0" dirty="0" err="1" smtClean="0"/>
              <a:t>the</a:t>
            </a:r>
            <a:r>
              <a:rPr lang="de-CH" baseline="0" dirty="0" smtClean="0"/>
              <a:t> </a:t>
            </a:r>
            <a:r>
              <a:rPr lang="de-CH" baseline="0" dirty="0" err="1" smtClean="0"/>
              <a:t>WiKi</a:t>
            </a:r>
            <a:r>
              <a:rPr lang="de-CH" baseline="0" dirty="0" smtClean="0"/>
              <a:t> on GitHub: </a:t>
            </a:r>
            <a:r>
              <a:rPr lang="en-US" sz="1200" u="sng" kern="1200" dirty="0" smtClean="0">
                <a:solidFill>
                  <a:schemeClr val="tx1"/>
                </a:solidFill>
                <a:effectLst/>
                <a:latin typeface="Times" pitchFamily="18" charset="0"/>
                <a:ea typeface="+mn-ea"/>
                <a:cs typeface="+mn-cs"/>
                <a:hlinkClick r:id="rId3"/>
              </a:rPr>
              <a:t>https://github.com/MeteoSwiss-APN/fieldextra-wiki/wiki/Planning</a:t>
            </a:r>
            <a:endParaRPr lang="de-CH" dirty="0" smtClean="0"/>
          </a:p>
          <a:p>
            <a:r>
              <a:rPr lang="de-CH" dirty="0" smtClean="0"/>
              <a:t>ICON: </a:t>
            </a:r>
          </a:p>
          <a:p>
            <a:pPr marL="171450" indent="-171450">
              <a:buFontTx/>
              <a:buChar char="-"/>
            </a:pPr>
            <a:r>
              <a:rPr lang="de-CH" dirty="0" smtClean="0"/>
              <a:t>Native</a:t>
            </a:r>
            <a:r>
              <a:rPr lang="de-CH" baseline="0" dirty="0" smtClean="0"/>
              <a:t> </a:t>
            </a:r>
            <a:r>
              <a:rPr lang="de-CH" baseline="0" dirty="0" err="1" smtClean="0"/>
              <a:t>grid</a:t>
            </a:r>
            <a:r>
              <a:rPr lang="de-CH" baseline="0" dirty="0" smtClean="0"/>
              <a:t> </a:t>
            </a:r>
            <a:r>
              <a:rPr lang="de-CH" baseline="0" dirty="0" err="1" smtClean="0"/>
              <a:t>supported</a:t>
            </a:r>
            <a:r>
              <a:rPr lang="de-CH" baseline="0" dirty="0" smtClean="0"/>
              <a:t> on </a:t>
            </a:r>
            <a:r>
              <a:rPr lang="de-CH" baseline="0" dirty="0" err="1" smtClean="0"/>
              <a:t>input</a:t>
            </a:r>
            <a:r>
              <a:rPr lang="de-CH" baseline="0" dirty="0" smtClean="0"/>
              <a:t>, </a:t>
            </a:r>
            <a:r>
              <a:rPr lang="de-CH" baseline="0" dirty="0" err="1" smtClean="0"/>
              <a:t>output</a:t>
            </a:r>
            <a:r>
              <a:rPr lang="de-CH" baseline="0" dirty="0" smtClean="0"/>
              <a:t> on </a:t>
            </a:r>
            <a:r>
              <a:rPr lang="de-CH" baseline="0" dirty="0" err="1" smtClean="0"/>
              <a:t>lat</a:t>
            </a:r>
            <a:r>
              <a:rPr lang="de-CH" baseline="0" dirty="0" smtClean="0"/>
              <a:t>/</a:t>
            </a:r>
            <a:r>
              <a:rPr lang="de-CH" baseline="0" dirty="0" err="1" smtClean="0"/>
              <a:t>lon</a:t>
            </a:r>
            <a:r>
              <a:rPr lang="de-CH" baseline="0" dirty="0" smtClean="0"/>
              <a:t> </a:t>
            </a:r>
            <a:r>
              <a:rPr lang="de-CH" baseline="0" dirty="0" err="1" smtClean="0"/>
              <a:t>grid</a:t>
            </a:r>
            <a:endParaRPr lang="de-CH" baseline="0" dirty="0" smtClean="0"/>
          </a:p>
          <a:p>
            <a:pPr marL="0" indent="0">
              <a:buFontTx/>
              <a:buNone/>
            </a:pPr>
            <a:r>
              <a:rPr lang="de-CH" baseline="0" dirty="0" err="1" smtClean="0"/>
              <a:t>GeoTIFF</a:t>
            </a:r>
            <a:r>
              <a:rPr lang="de-CH" baseline="0" dirty="0" smtClean="0"/>
              <a:t> </a:t>
            </a:r>
            <a:r>
              <a:rPr lang="de-CH" baseline="0" dirty="0" err="1" smtClean="0"/>
              <a:t>support</a:t>
            </a:r>
            <a:r>
              <a:rPr lang="de-CH" baseline="0" dirty="0" smtClean="0"/>
              <a:t>:</a:t>
            </a:r>
          </a:p>
          <a:p>
            <a:pPr marL="171450" indent="-171450">
              <a:buFontTx/>
              <a:buChar char="-"/>
            </a:pPr>
            <a:r>
              <a:rPr lang="de-CH" baseline="0" dirty="0" smtClean="0"/>
              <a:t>A </a:t>
            </a:r>
            <a:r>
              <a:rPr lang="de-CH" baseline="0" dirty="0" err="1" smtClean="0"/>
              <a:t>Fortran</a:t>
            </a:r>
            <a:r>
              <a:rPr lang="de-CH" baseline="0" dirty="0" smtClean="0"/>
              <a:t> </a:t>
            </a:r>
            <a:r>
              <a:rPr lang="de-CH" baseline="0" dirty="0" err="1" smtClean="0"/>
              <a:t>library</a:t>
            </a:r>
            <a:r>
              <a:rPr lang="de-CH" baseline="0" dirty="0" smtClean="0"/>
              <a:t> </a:t>
            </a:r>
            <a:r>
              <a:rPr lang="de-CH" baseline="0" dirty="0" err="1" smtClean="0"/>
              <a:t>for</a:t>
            </a:r>
            <a:r>
              <a:rPr lang="de-CH" baseline="0" dirty="0" smtClean="0"/>
              <a:t> </a:t>
            </a:r>
            <a:r>
              <a:rPr lang="de-CH" baseline="0" dirty="0" err="1" smtClean="0"/>
              <a:t>GeoTIFF</a:t>
            </a:r>
            <a:r>
              <a:rPr lang="de-CH" baseline="0" dirty="0" smtClean="0"/>
              <a:t> </a:t>
            </a:r>
            <a:r>
              <a:rPr lang="de-CH" baseline="0" dirty="0" err="1" smtClean="0"/>
              <a:t>is</a:t>
            </a:r>
            <a:r>
              <a:rPr lang="de-CH" baseline="0" dirty="0" smtClean="0"/>
              <a:t> </a:t>
            </a:r>
            <a:r>
              <a:rPr lang="de-CH" baseline="0" dirty="0" err="1" smtClean="0"/>
              <a:t>already</a:t>
            </a:r>
            <a:r>
              <a:rPr lang="de-CH" baseline="0" dirty="0" smtClean="0"/>
              <a:t> </a:t>
            </a:r>
            <a:r>
              <a:rPr lang="de-CH" baseline="0" dirty="0" err="1" smtClean="0"/>
              <a:t>available</a:t>
            </a:r>
            <a:r>
              <a:rPr lang="de-CH" baseline="0" dirty="0" smtClean="0"/>
              <a:t> </a:t>
            </a:r>
            <a:r>
              <a:rPr lang="de-CH" baseline="0" dirty="0" err="1" smtClean="0"/>
              <a:t>from</a:t>
            </a:r>
            <a:r>
              <a:rPr lang="de-CH" baseline="0" dirty="0" smtClean="0"/>
              <a:t> Davide </a:t>
            </a:r>
            <a:r>
              <a:rPr lang="de-CH" baseline="0" dirty="0" err="1" smtClean="0"/>
              <a:t>Cesari</a:t>
            </a:r>
            <a:endParaRPr lang="de-CH" baseline="0" dirty="0" smtClean="0"/>
          </a:p>
          <a:p>
            <a:pPr marL="0" indent="0">
              <a:buFontTx/>
              <a:buNone/>
            </a:pPr>
            <a:r>
              <a:rPr lang="de-CH" baseline="0" dirty="0" smtClean="0"/>
              <a:t>Fieldextra </a:t>
            </a:r>
            <a:r>
              <a:rPr lang="de-CH" baseline="0" dirty="0" err="1" smtClean="0"/>
              <a:t>as</a:t>
            </a:r>
            <a:r>
              <a:rPr lang="de-CH" baseline="0" dirty="0" smtClean="0"/>
              <a:t> a </a:t>
            </a:r>
            <a:r>
              <a:rPr lang="de-CH" baseline="0" dirty="0" err="1" smtClean="0"/>
              <a:t>service</a:t>
            </a:r>
            <a:r>
              <a:rPr lang="de-CH" baseline="0" dirty="0" smtClean="0"/>
              <a:t>:</a:t>
            </a:r>
          </a:p>
          <a:p>
            <a:pPr marL="0" indent="0">
              <a:buFontTx/>
              <a:buNone/>
            </a:pPr>
            <a:r>
              <a:rPr lang="de-CH" baseline="0" dirty="0" smtClean="0"/>
              <a:t> </a:t>
            </a:r>
          </a:p>
          <a:p>
            <a:pPr marL="0" indent="0">
              <a:buFontTx/>
              <a:buNone/>
            </a:pPr>
            <a:endParaRPr lang="de-CH" baseline="0" dirty="0" smtClean="0"/>
          </a:p>
          <a:p>
            <a:pPr marL="171450" indent="-171450">
              <a:buFontTx/>
              <a:buChar char="-"/>
            </a:pPr>
            <a:endParaRPr lang="de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435824-F435-405F-82FC-C5B86CD5CBFE}" type="slidenum">
              <a:rPr lang="de-CH" smtClean="0"/>
              <a:pPr>
                <a:defRPr/>
              </a:pPr>
              <a:t>11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225992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w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wmf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wmf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wmf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185" b="20458"/>
          <a:stretch/>
        </p:blipFill>
        <p:spPr>
          <a:xfrm>
            <a:off x="88560" y="3539990"/>
            <a:ext cx="9011477" cy="3237017"/>
          </a:xfrm>
          <a:prstGeom prst="rect">
            <a:avLst/>
          </a:prstGeom>
        </p:spPr>
      </p:pic>
      <p:sp>
        <p:nvSpPr>
          <p:cNvPr id="15" name="Rechteck 14"/>
          <p:cNvSpPr/>
          <p:nvPr userDrawn="1"/>
        </p:nvSpPr>
        <p:spPr bwMode="auto">
          <a:xfrm>
            <a:off x="0" y="-6734"/>
            <a:ext cx="9144000" cy="1044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Rechteck 8"/>
          <p:cNvSpPr/>
          <p:nvPr userDrawn="1"/>
        </p:nvSpPr>
        <p:spPr bwMode="auto">
          <a:xfrm>
            <a:off x="0" y="-6734"/>
            <a:ext cx="9144000" cy="1044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Text Box 32"/>
          <p:cNvSpPr txBox="1">
            <a:spLocks noChangeArrowheads="1"/>
          </p:cNvSpPr>
          <p:nvPr userDrawn="1"/>
        </p:nvSpPr>
        <p:spPr bwMode="auto">
          <a:xfrm>
            <a:off x="4572000" y="378804"/>
            <a:ext cx="3581400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05000"/>
              </a:lnSpc>
              <a:spcBef>
                <a:spcPct val="50000"/>
              </a:spcBef>
            </a:pPr>
            <a:r>
              <a:rPr lang="en-GB" sz="800" noProof="0" dirty="0" smtClean="0"/>
              <a:t>Federal Department of Home Affairs FDHA</a:t>
            </a:r>
            <a:br>
              <a:rPr lang="en-GB" sz="800" noProof="0" dirty="0" smtClean="0"/>
            </a:br>
            <a:r>
              <a:rPr lang="en-GB" sz="800" b="1" noProof="0" dirty="0" smtClean="0"/>
              <a:t>Federal Office of Meteorology and Climatology  MeteoSwiss</a:t>
            </a:r>
            <a:endParaRPr lang="en-GB" sz="800" noProof="0" dirty="0"/>
          </a:p>
        </p:txBody>
      </p:sp>
      <p:grpSp>
        <p:nvGrpSpPr>
          <p:cNvPr id="2" name="Gruppieren 1"/>
          <p:cNvGrpSpPr/>
          <p:nvPr userDrawn="1"/>
        </p:nvGrpSpPr>
        <p:grpSpPr>
          <a:xfrm>
            <a:off x="924938" y="362579"/>
            <a:ext cx="2004962" cy="774471"/>
            <a:chOff x="924938" y="362579"/>
            <a:chExt cx="2004962" cy="774471"/>
          </a:xfrm>
        </p:grpSpPr>
        <p:pic>
          <p:nvPicPr>
            <p:cNvPr id="14" name="Picture 41" descr="Bund_e_100%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6000" y="375050"/>
              <a:ext cx="1993900" cy="762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Picture 44" descr="Wappen"/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4938" y="362579"/>
              <a:ext cx="292100" cy="330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7" name="Titel 3"/>
          <p:cNvSpPr>
            <a:spLocks noGrp="1"/>
          </p:cNvSpPr>
          <p:nvPr>
            <p:ph type="title" hasCustomPrompt="1"/>
          </p:nvPr>
        </p:nvSpPr>
        <p:spPr>
          <a:xfrm>
            <a:off x="1155489" y="2231671"/>
            <a:ext cx="7618555" cy="1637317"/>
          </a:xfrm>
          <a:prstGeom prst="rect">
            <a:avLst/>
          </a:prstGeom>
        </p:spPr>
        <p:txBody>
          <a:bodyPr/>
          <a:lstStyle>
            <a:lvl1pPr>
              <a:defRPr sz="5200" b="0"/>
            </a:lvl1pPr>
          </a:lstStyle>
          <a:p>
            <a:r>
              <a:rPr lang="en-GB" noProof="0" dirty="0" smtClean="0"/>
              <a:t>Presentation Title Arial, 52 point</a:t>
            </a:r>
          </a:p>
        </p:txBody>
      </p:sp>
      <p:sp>
        <p:nvSpPr>
          <p:cNvPr id="18" name="Subtitle 17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155489" y="3899456"/>
            <a:ext cx="6857764" cy="648072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marL="0" indent="0">
              <a:buNone/>
              <a:defRPr lang="de-CH" sz="2200" baseline="0"/>
            </a:lvl1pPr>
          </a:lstStyle>
          <a:p>
            <a:pPr lvl="0"/>
            <a:r>
              <a:rPr lang="en-GB" noProof="0" dirty="0" smtClean="0"/>
              <a:t>Subtitle Arial, 22 point</a:t>
            </a:r>
          </a:p>
        </p:txBody>
      </p:sp>
    </p:spTree>
    <p:extLst>
      <p:ext uri="{BB962C8B-B14F-4D97-AF65-F5344CB8AC3E}">
        <p14:creationId xmlns:p14="http://schemas.microsoft.com/office/powerpoint/2010/main" val="5801713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 userDrawn="1"/>
        </p:nvSpPr>
        <p:spPr bwMode="auto">
          <a:xfrm>
            <a:off x="0" y="-8546"/>
            <a:ext cx="9162000" cy="6876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100" b="0" i="0" u="none" strike="noStrike" cap="none" normalizeH="0" baseline="0" smtClean="0">
              <a:ln>
                <a:noFill/>
              </a:ln>
              <a:solidFill>
                <a:srgbClr val="B4A89C"/>
              </a:solidFill>
              <a:effectLst/>
              <a:latin typeface="Arial" charset="0"/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646017" y="2378306"/>
            <a:ext cx="6081933" cy="2133875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>
              <a:buNone/>
              <a:defRPr lang="de-CH" sz="1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dirty="0" smtClean="0"/>
              <a:t>Statement Arial normal 18. </a:t>
            </a:r>
            <a:r>
              <a:rPr lang="en-GB" noProof="0" dirty="0" err="1" smtClean="0"/>
              <a:t>Feugiamet</a:t>
            </a:r>
            <a:r>
              <a:rPr lang="en-GB" noProof="0" dirty="0" smtClean="0"/>
              <a:t> ad </a:t>
            </a:r>
            <a:r>
              <a:rPr lang="en-GB" noProof="0" dirty="0" err="1" smtClean="0"/>
              <a:t>delisl</a:t>
            </a:r>
            <a:r>
              <a:rPr lang="en-GB" noProof="0" dirty="0" smtClean="0"/>
              <a:t> in </a:t>
            </a:r>
            <a:r>
              <a:rPr lang="en-GB" noProof="0" dirty="0" err="1" smtClean="0"/>
              <a:t>hent</a:t>
            </a:r>
            <a:r>
              <a:rPr lang="en-GB" noProof="0" dirty="0" smtClean="0"/>
              <a:t> ad </a:t>
            </a:r>
            <a:r>
              <a:rPr lang="en-GB" noProof="0" dirty="0" err="1" smtClean="0"/>
              <a:t>estion</a:t>
            </a:r>
            <a:r>
              <a:rPr lang="en-GB" noProof="0" dirty="0" smtClean="0"/>
              <a:t> </a:t>
            </a:r>
            <a:r>
              <a:rPr lang="en-GB" noProof="0" dirty="0" err="1" smtClean="0"/>
              <a:t>hent</a:t>
            </a:r>
            <a:r>
              <a:rPr lang="en-GB" noProof="0" dirty="0" smtClean="0"/>
              <a:t> prat </a:t>
            </a:r>
            <a:r>
              <a:rPr lang="en-GB" noProof="0" dirty="0" err="1" smtClean="0"/>
              <a:t>lortincilit</a:t>
            </a:r>
            <a:r>
              <a:rPr lang="en-GB" noProof="0" dirty="0" smtClean="0"/>
              <a:t> </a:t>
            </a:r>
            <a:r>
              <a:rPr lang="en-GB" noProof="0" dirty="0" err="1" smtClean="0"/>
              <a:t>utem</a:t>
            </a:r>
            <a:r>
              <a:rPr lang="en-GB" noProof="0" dirty="0" smtClean="0"/>
              <a:t> </a:t>
            </a:r>
            <a:r>
              <a:rPr lang="en-GB" noProof="0" dirty="0" err="1" smtClean="0"/>
              <a:t>doloreet</a:t>
            </a:r>
            <a:r>
              <a:rPr lang="en-GB" noProof="0" dirty="0" smtClean="0"/>
              <a:t> </a:t>
            </a:r>
            <a:r>
              <a:rPr lang="en-GB" noProof="0" dirty="0" err="1" smtClean="0"/>
              <a:t>alisis</a:t>
            </a:r>
            <a:r>
              <a:rPr lang="en-GB" noProof="0" dirty="0" smtClean="0"/>
              <a:t> </a:t>
            </a:r>
            <a:r>
              <a:rPr lang="en-GB" noProof="0" dirty="0" err="1" smtClean="0"/>
              <a:t>auguerc</a:t>
            </a:r>
            <a:r>
              <a:rPr lang="en-GB" noProof="0" dirty="0" smtClean="0"/>
              <a:t> </a:t>
            </a:r>
            <a:r>
              <a:rPr lang="en-GB" noProof="0" dirty="0" err="1" smtClean="0"/>
              <a:t>iliquatum</a:t>
            </a:r>
            <a:r>
              <a:rPr lang="en-GB" noProof="0" dirty="0" smtClean="0"/>
              <a:t> </a:t>
            </a:r>
            <a:r>
              <a:rPr lang="en-GB" noProof="0" dirty="0" err="1" smtClean="0"/>
              <a:t>euipsuscilis</a:t>
            </a:r>
            <a:r>
              <a:rPr lang="en-GB" noProof="0" dirty="0" smtClean="0"/>
              <a:t> </a:t>
            </a:r>
            <a:r>
              <a:rPr lang="en-GB" noProof="0" dirty="0" err="1" smtClean="0"/>
              <a:t>augue</a:t>
            </a:r>
            <a:r>
              <a:rPr lang="en-GB" noProof="0" dirty="0" smtClean="0"/>
              <a:t> do </a:t>
            </a:r>
            <a:r>
              <a:rPr lang="en-GB" noProof="0" dirty="0" err="1" smtClean="0"/>
              <a:t>consequipis</a:t>
            </a:r>
            <a:r>
              <a:rPr lang="en-GB" noProof="0" dirty="0" smtClean="0"/>
              <a:t> </a:t>
            </a:r>
            <a:r>
              <a:rPr lang="en-GB" noProof="0" dirty="0" err="1" smtClean="0"/>
              <a:t>nulputpat</a:t>
            </a:r>
            <a:r>
              <a:rPr lang="en-GB" noProof="0" dirty="0" smtClean="0"/>
              <a:t> </a:t>
            </a:r>
            <a:r>
              <a:rPr lang="en-GB" noProof="0" dirty="0" err="1" smtClean="0"/>
              <a:t>lum</a:t>
            </a:r>
            <a:r>
              <a:rPr lang="en-GB" noProof="0" dirty="0" smtClean="0"/>
              <a:t> </a:t>
            </a:r>
            <a:r>
              <a:rPr lang="en-GB" noProof="0" dirty="0" err="1" smtClean="0"/>
              <a:t>dolobore</a:t>
            </a:r>
            <a:r>
              <a:rPr lang="en-GB" noProof="0" dirty="0" smtClean="0"/>
              <a:t> </a:t>
            </a:r>
            <a:r>
              <a:rPr lang="en-GB" noProof="0" dirty="0" err="1" smtClean="0"/>
              <a:t>diodolorem</a:t>
            </a:r>
            <a:r>
              <a:rPr lang="en-GB" noProof="0" dirty="0" smtClean="0"/>
              <a:t> </a:t>
            </a:r>
            <a:r>
              <a:rPr lang="en-GB" noProof="0" dirty="0" err="1" smtClean="0"/>
              <a:t>nullam</a:t>
            </a:r>
            <a:r>
              <a:rPr lang="en-GB" noProof="0" dirty="0" smtClean="0"/>
              <a:t>, </a:t>
            </a:r>
            <a:r>
              <a:rPr lang="en-GB" noProof="0" dirty="0" err="1" smtClean="0"/>
              <a:t>susting</a:t>
            </a:r>
            <a:r>
              <a:rPr lang="en-GB" noProof="0" dirty="0" smtClean="0"/>
              <a:t> </a:t>
            </a:r>
            <a:r>
              <a:rPr lang="en-GB" noProof="0" dirty="0" err="1" smtClean="0"/>
              <a:t>eumsan</a:t>
            </a:r>
            <a:r>
              <a:rPr lang="en-GB" noProof="0" dirty="0" smtClean="0"/>
              <a:t> </a:t>
            </a:r>
            <a:r>
              <a:rPr lang="en-GB" noProof="0" dirty="0" err="1" smtClean="0"/>
              <a:t>veliquismod</a:t>
            </a:r>
            <a:r>
              <a:rPr lang="en-GB" noProof="0" dirty="0" smtClean="0"/>
              <a:t> </a:t>
            </a:r>
            <a:r>
              <a:rPr lang="en-GB" noProof="0" dirty="0" err="1" smtClean="0"/>
              <a:t>mincin</a:t>
            </a:r>
            <a:r>
              <a:rPr lang="en-GB" noProof="0" dirty="0" smtClean="0"/>
              <a:t> </a:t>
            </a:r>
            <a:r>
              <a:rPr lang="en-GB" noProof="0" dirty="0" err="1" smtClean="0"/>
              <a:t>ulluptat</a:t>
            </a:r>
            <a:r>
              <a:rPr lang="en-GB" noProof="0" dirty="0" smtClean="0"/>
              <a:t>. </a:t>
            </a:r>
            <a:r>
              <a:rPr lang="en-GB" noProof="0" dirty="0" err="1" smtClean="0"/>
              <a:t>Nulla</a:t>
            </a:r>
            <a:r>
              <a:rPr lang="en-GB" noProof="0" dirty="0" smtClean="0"/>
              <a:t> </a:t>
            </a:r>
            <a:r>
              <a:rPr lang="en-GB" noProof="0" dirty="0" err="1" smtClean="0"/>
              <a:t>commy</a:t>
            </a:r>
            <a:r>
              <a:rPr lang="en-GB" noProof="0" dirty="0" smtClean="0"/>
              <a:t> </a:t>
            </a:r>
            <a:r>
              <a:rPr lang="en-GB" noProof="0" dirty="0" err="1" smtClean="0"/>
              <a:t>niam</a:t>
            </a:r>
            <a:r>
              <a:rPr lang="en-GB" noProof="0" dirty="0" smtClean="0"/>
              <a:t>, </a:t>
            </a:r>
            <a:r>
              <a:rPr lang="en-GB" noProof="0" dirty="0" err="1" smtClean="0"/>
              <a:t>quismodit</a:t>
            </a:r>
            <a:r>
              <a:rPr lang="en-GB" noProof="0" dirty="0" smtClean="0"/>
              <a:t> </a:t>
            </a:r>
            <a:r>
              <a:rPr lang="en-GB" noProof="0" dirty="0" err="1" smtClean="0"/>
              <a:t>irilit</a:t>
            </a:r>
            <a:r>
              <a:rPr lang="en-GB" noProof="0" dirty="0" smtClean="0"/>
              <a:t> </a:t>
            </a:r>
            <a:r>
              <a:rPr lang="en-GB" noProof="0" dirty="0" err="1" smtClean="0"/>
              <a:t>incinim</a:t>
            </a:r>
            <a:r>
              <a:rPr lang="en-GB" noProof="0" dirty="0" smtClean="0"/>
              <a:t> </a:t>
            </a:r>
            <a:r>
              <a:rPr lang="en-GB" noProof="0" dirty="0" err="1" smtClean="0"/>
              <a:t>velisi</a:t>
            </a:r>
            <a:r>
              <a:rPr lang="en-GB" noProof="0" dirty="0" smtClean="0"/>
              <a:t> </a:t>
            </a:r>
            <a:r>
              <a:rPr lang="en-GB" noProof="0" dirty="0" err="1" smtClean="0"/>
              <a:t>exero</a:t>
            </a:r>
            <a:r>
              <a:rPr lang="en-GB" noProof="0" dirty="0" smtClean="0"/>
              <a:t>,</a:t>
            </a:r>
          </a:p>
        </p:txBody>
      </p:sp>
    </p:spTree>
    <p:extLst>
      <p:ext uri="{BB962C8B-B14F-4D97-AF65-F5344CB8AC3E}">
        <p14:creationId xmlns:p14="http://schemas.microsoft.com/office/powerpoint/2010/main" val="36059092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6988" y="323850"/>
            <a:ext cx="7461250" cy="98901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330325"/>
            <a:ext cx="7472363" cy="458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26395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185" b="20458"/>
          <a:stretch/>
        </p:blipFill>
        <p:spPr>
          <a:xfrm>
            <a:off x="88560" y="3539990"/>
            <a:ext cx="9011477" cy="3237017"/>
          </a:xfrm>
          <a:prstGeom prst="rect">
            <a:avLst/>
          </a:prstGeom>
        </p:spPr>
      </p:pic>
      <p:sp>
        <p:nvSpPr>
          <p:cNvPr id="15" name="Rechteck 14"/>
          <p:cNvSpPr/>
          <p:nvPr userDrawn="1"/>
        </p:nvSpPr>
        <p:spPr bwMode="auto">
          <a:xfrm>
            <a:off x="0" y="-6734"/>
            <a:ext cx="9144000" cy="1044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Text Box 32"/>
          <p:cNvSpPr txBox="1">
            <a:spLocks noChangeArrowheads="1"/>
          </p:cNvSpPr>
          <p:nvPr userDrawn="1"/>
        </p:nvSpPr>
        <p:spPr bwMode="auto">
          <a:xfrm>
            <a:off x="4572000" y="378804"/>
            <a:ext cx="3581400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05000"/>
              </a:lnSpc>
              <a:spcBef>
                <a:spcPct val="50000"/>
              </a:spcBef>
            </a:pPr>
            <a:r>
              <a:rPr lang="en-GB" sz="800" noProof="0" dirty="0" smtClean="0"/>
              <a:t>Federal Department of Home Affairs FDHA</a:t>
            </a:r>
            <a:br>
              <a:rPr lang="en-GB" sz="800" noProof="0" dirty="0" smtClean="0"/>
            </a:br>
            <a:r>
              <a:rPr lang="en-GB" sz="800" b="1" noProof="0" dirty="0" smtClean="0"/>
              <a:t>Federal Office of Meteorology and Climatology  MeteoSwiss</a:t>
            </a:r>
            <a:endParaRPr lang="en-GB" sz="800" noProof="0" dirty="0"/>
          </a:p>
        </p:txBody>
      </p:sp>
      <p:grpSp>
        <p:nvGrpSpPr>
          <p:cNvPr id="2" name="Gruppieren 1"/>
          <p:cNvGrpSpPr/>
          <p:nvPr userDrawn="1"/>
        </p:nvGrpSpPr>
        <p:grpSpPr>
          <a:xfrm>
            <a:off x="924938" y="362579"/>
            <a:ext cx="2004962" cy="774471"/>
            <a:chOff x="924938" y="362579"/>
            <a:chExt cx="2004962" cy="774471"/>
          </a:xfrm>
        </p:grpSpPr>
        <p:pic>
          <p:nvPicPr>
            <p:cNvPr id="11" name="Picture 41" descr="Bund_e_100%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6000" y="375050"/>
              <a:ext cx="1993900" cy="762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44" descr="Wappen"/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4938" y="362579"/>
              <a:ext cx="292100" cy="330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Titel 3"/>
          <p:cNvSpPr>
            <a:spLocks noGrp="1"/>
          </p:cNvSpPr>
          <p:nvPr>
            <p:ph type="title" hasCustomPrompt="1"/>
          </p:nvPr>
        </p:nvSpPr>
        <p:spPr>
          <a:xfrm>
            <a:off x="1155489" y="2231671"/>
            <a:ext cx="7618555" cy="1637317"/>
          </a:xfrm>
          <a:prstGeom prst="rect">
            <a:avLst/>
          </a:prstGeom>
        </p:spPr>
        <p:txBody>
          <a:bodyPr/>
          <a:lstStyle>
            <a:lvl1pPr>
              <a:defRPr sz="5200" b="0"/>
            </a:lvl1pPr>
          </a:lstStyle>
          <a:p>
            <a:r>
              <a:rPr lang="en-GB" noProof="0" dirty="0" smtClean="0"/>
              <a:t>Presentation Title Arial, 52 point</a:t>
            </a:r>
          </a:p>
        </p:txBody>
      </p:sp>
      <p:sp>
        <p:nvSpPr>
          <p:cNvPr id="17" name="Rectangle 17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155489" y="3899456"/>
            <a:ext cx="6857764" cy="648072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marL="0" indent="0">
              <a:buNone/>
              <a:defRPr lang="de-CH" sz="2200" baseline="0"/>
            </a:lvl1pPr>
          </a:lstStyle>
          <a:p>
            <a:pPr lvl="0"/>
            <a:r>
              <a:rPr lang="en-GB" noProof="0" dirty="0" smtClean="0"/>
              <a:t>Subtitle Arial, 22 point</a:t>
            </a:r>
          </a:p>
        </p:txBody>
      </p:sp>
    </p:spTree>
    <p:extLst>
      <p:ext uri="{BB962C8B-B14F-4D97-AF65-F5344CB8AC3E}">
        <p14:creationId xmlns:p14="http://schemas.microsoft.com/office/powerpoint/2010/main" val="354391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 userDrawn="1"/>
        </p:nvSpPr>
        <p:spPr bwMode="auto">
          <a:xfrm>
            <a:off x="0" y="-8546"/>
            <a:ext cx="9162000" cy="6876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100" b="0" i="0" u="none" strike="noStrike" cap="none" normalizeH="0" baseline="0" smtClean="0">
              <a:ln>
                <a:noFill/>
              </a:ln>
              <a:solidFill>
                <a:srgbClr val="B4A89C"/>
              </a:solidFill>
              <a:effectLst/>
              <a:latin typeface="Arial" charset="0"/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646017" y="2378306"/>
            <a:ext cx="6081933" cy="2133875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>
              <a:buNone/>
              <a:defRPr lang="de-CH" sz="1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dirty="0" smtClean="0"/>
              <a:t>Statement Arial normal 18. </a:t>
            </a:r>
            <a:r>
              <a:rPr lang="en-GB" noProof="0" dirty="0" err="1" smtClean="0"/>
              <a:t>Feugiamet</a:t>
            </a:r>
            <a:r>
              <a:rPr lang="en-GB" noProof="0" dirty="0" smtClean="0"/>
              <a:t> ad </a:t>
            </a:r>
            <a:r>
              <a:rPr lang="en-GB" noProof="0" dirty="0" err="1" smtClean="0"/>
              <a:t>delisl</a:t>
            </a:r>
            <a:r>
              <a:rPr lang="en-GB" noProof="0" dirty="0" smtClean="0"/>
              <a:t> in </a:t>
            </a:r>
            <a:r>
              <a:rPr lang="en-GB" noProof="0" dirty="0" err="1" smtClean="0"/>
              <a:t>hent</a:t>
            </a:r>
            <a:r>
              <a:rPr lang="en-GB" noProof="0" dirty="0" smtClean="0"/>
              <a:t> ad </a:t>
            </a:r>
            <a:r>
              <a:rPr lang="en-GB" noProof="0" dirty="0" err="1" smtClean="0"/>
              <a:t>estion</a:t>
            </a:r>
            <a:r>
              <a:rPr lang="en-GB" noProof="0" dirty="0" smtClean="0"/>
              <a:t> </a:t>
            </a:r>
            <a:r>
              <a:rPr lang="en-GB" noProof="0" dirty="0" err="1" smtClean="0"/>
              <a:t>hent</a:t>
            </a:r>
            <a:r>
              <a:rPr lang="en-GB" noProof="0" dirty="0" smtClean="0"/>
              <a:t> prat </a:t>
            </a:r>
            <a:r>
              <a:rPr lang="en-GB" noProof="0" dirty="0" err="1" smtClean="0"/>
              <a:t>lortincilit</a:t>
            </a:r>
            <a:r>
              <a:rPr lang="en-GB" noProof="0" dirty="0" smtClean="0"/>
              <a:t> </a:t>
            </a:r>
            <a:r>
              <a:rPr lang="en-GB" noProof="0" dirty="0" err="1" smtClean="0"/>
              <a:t>utem</a:t>
            </a:r>
            <a:r>
              <a:rPr lang="en-GB" noProof="0" dirty="0" smtClean="0"/>
              <a:t> </a:t>
            </a:r>
            <a:r>
              <a:rPr lang="en-GB" noProof="0" dirty="0" err="1" smtClean="0"/>
              <a:t>doloreet</a:t>
            </a:r>
            <a:r>
              <a:rPr lang="en-GB" noProof="0" dirty="0" smtClean="0"/>
              <a:t> </a:t>
            </a:r>
            <a:r>
              <a:rPr lang="en-GB" noProof="0" dirty="0" err="1" smtClean="0"/>
              <a:t>alisis</a:t>
            </a:r>
            <a:r>
              <a:rPr lang="en-GB" noProof="0" dirty="0" smtClean="0"/>
              <a:t> </a:t>
            </a:r>
            <a:r>
              <a:rPr lang="en-GB" noProof="0" dirty="0" err="1" smtClean="0"/>
              <a:t>auguerc</a:t>
            </a:r>
            <a:r>
              <a:rPr lang="en-GB" noProof="0" dirty="0" smtClean="0"/>
              <a:t> </a:t>
            </a:r>
            <a:r>
              <a:rPr lang="en-GB" noProof="0" dirty="0" err="1" smtClean="0"/>
              <a:t>iliquatum</a:t>
            </a:r>
            <a:r>
              <a:rPr lang="en-GB" noProof="0" dirty="0" smtClean="0"/>
              <a:t> </a:t>
            </a:r>
            <a:r>
              <a:rPr lang="en-GB" noProof="0" dirty="0" err="1" smtClean="0"/>
              <a:t>euipsuscilis</a:t>
            </a:r>
            <a:r>
              <a:rPr lang="en-GB" noProof="0" dirty="0" smtClean="0"/>
              <a:t> </a:t>
            </a:r>
            <a:r>
              <a:rPr lang="en-GB" noProof="0" dirty="0" err="1" smtClean="0"/>
              <a:t>augue</a:t>
            </a:r>
            <a:r>
              <a:rPr lang="en-GB" noProof="0" dirty="0" smtClean="0"/>
              <a:t> do </a:t>
            </a:r>
            <a:r>
              <a:rPr lang="en-GB" noProof="0" dirty="0" err="1" smtClean="0"/>
              <a:t>consequipis</a:t>
            </a:r>
            <a:r>
              <a:rPr lang="en-GB" noProof="0" dirty="0" smtClean="0"/>
              <a:t> </a:t>
            </a:r>
            <a:r>
              <a:rPr lang="en-GB" noProof="0" dirty="0" err="1" smtClean="0"/>
              <a:t>nulputpat</a:t>
            </a:r>
            <a:r>
              <a:rPr lang="en-GB" noProof="0" dirty="0" smtClean="0"/>
              <a:t> </a:t>
            </a:r>
            <a:r>
              <a:rPr lang="en-GB" noProof="0" dirty="0" err="1" smtClean="0"/>
              <a:t>lum</a:t>
            </a:r>
            <a:r>
              <a:rPr lang="en-GB" noProof="0" dirty="0" smtClean="0"/>
              <a:t> </a:t>
            </a:r>
            <a:r>
              <a:rPr lang="en-GB" noProof="0" dirty="0" err="1" smtClean="0"/>
              <a:t>dolobore</a:t>
            </a:r>
            <a:r>
              <a:rPr lang="en-GB" noProof="0" dirty="0" smtClean="0"/>
              <a:t> </a:t>
            </a:r>
            <a:r>
              <a:rPr lang="en-GB" noProof="0" dirty="0" err="1" smtClean="0"/>
              <a:t>diodolorem</a:t>
            </a:r>
            <a:r>
              <a:rPr lang="en-GB" noProof="0" dirty="0" smtClean="0"/>
              <a:t> </a:t>
            </a:r>
            <a:r>
              <a:rPr lang="en-GB" noProof="0" dirty="0" err="1" smtClean="0"/>
              <a:t>nullam</a:t>
            </a:r>
            <a:r>
              <a:rPr lang="en-GB" noProof="0" dirty="0" smtClean="0"/>
              <a:t>, </a:t>
            </a:r>
            <a:r>
              <a:rPr lang="en-GB" noProof="0" dirty="0" err="1" smtClean="0"/>
              <a:t>susting</a:t>
            </a:r>
            <a:r>
              <a:rPr lang="en-GB" noProof="0" dirty="0" smtClean="0"/>
              <a:t> </a:t>
            </a:r>
            <a:r>
              <a:rPr lang="en-GB" noProof="0" dirty="0" err="1" smtClean="0"/>
              <a:t>eumsan</a:t>
            </a:r>
            <a:r>
              <a:rPr lang="en-GB" noProof="0" dirty="0" smtClean="0"/>
              <a:t> </a:t>
            </a:r>
            <a:r>
              <a:rPr lang="en-GB" noProof="0" dirty="0" err="1" smtClean="0"/>
              <a:t>veliquismod</a:t>
            </a:r>
            <a:r>
              <a:rPr lang="en-GB" noProof="0" dirty="0" smtClean="0"/>
              <a:t> </a:t>
            </a:r>
            <a:r>
              <a:rPr lang="en-GB" noProof="0" dirty="0" err="1" smtClean="0"/>
              <a:t>mincin</a:t>
            </a:r>
            <a:r>
              <a:rPr lang="en-GB" noProof="0" dirty="0" smtClean="0"/>
              <a:t> </a:t>
            </a:r>
            <a:r>
              <a:rPr lang="en-GB" noProof="0" dirty="0" err="1" smtClean="0"/>
              <a:t>ulluptat</a:t>
            </a:r>
            <a:r>
              <a:rPr lang="en-GB" noProof="0" dirty="0" smtClean="0"/>
              <a:t>. </a:t>
            </a:r>
            <a:r>
              <a:rPr lang="en-GB" noProof="0" dirty="0" err="1" smtClean="0"/>
              <a:t>Nulla</a:t>
            </a:r>
            <a:r>
              <a:rPr lang="en-GB" noProof="0" dirty="0" smtClean="0"/>
              <a:t> </a:t>
            </a:r>
            <a:r>
              <a:rPr lang="en-GB" noProof="0" dirty="0" err="1" smtClean="0"/>
              <a:t>commy</a:t>
            </a:r>
            <a:r>
              <a:rPr lang="en-GB" noProof="0" dirty="0" smtClean="0"/>
              <a:t> </a:t>
            </a:r>
            <a:r>
              <a:rPr lang="en-GB" noProof="0" dirty="0" err="1" smtClean="0"/>
              <a:t>niam</a:t>
            </a:r>
            <a:r>
              <a:rPr lang="en-GB" noProof="0" dirty="0" smtClean="0"/>
              <a:t>, </a:t>
            </a:r>
            <a:r>
              <a:rPr lang="en-GB" noProof="0" dirty="0" err="1" smtClean="0"/>
              <a:t>quismodit</a:t>
            </a:r>
            <a:r>
              <a:rPr lang="en-GB" noProof="0" dirty="0" smtClean="0"/>
              <a:t> </a:t>
            </a:r>
            <a:r>
              <a:rPr lang="en-GB" noProof="0" dirty="0" err="1" smtClean="0"/>
              <a:t>irilit</a:t>
            </a:r>
            <a:r>
              <a:rPr lang="en-GB" noProof="0" dirty="0" smtClean="0"/>
              <a:t> </a:t>
            </a:r>
            <a:r>
              <a:rPr lang="en-GB" noProof="0" dirty="0" err="1" smtClean="0"/>
              <a:t>incinim</a:t>
            </a:r>
            <a:r>
              <a:rPr lang="en-GB" noProof="0" dirty="0" smtClean="0"/>
              <a:t> </a:t>
            </a:r>
            <a:r>
              <a:rPr lang="en-GB" noProof="0" dirty="0" err="1" smtClean="0"/>
              <a:t>velisi</a:t>
            </a:r>
            <a:r>
              <a:rPr lang="en-GB" noProof="0" dirty="0" smtClean="0"/>
              <a:t> </a:t>
            </a:r>
            <a:r>
              <a:rPr lang="en-GB" noProof="0" dirty="0" err="1" smtClean="0"/>
              <a:t>exero</a:t>
            </a:r>
            <a:r>
              <a:rPr lang="en-GB" noProof="0" dirty="0" smtClean="0"/>
              <a:t>,</a:t>
            </a:r>
          </a:p>
        </p:txBody>
      </p:sp>
    </p:spTree>
    <p:extLst>
      <p:ext uri="{BB962C8B-B14F-4D97-AF65-F5344CB8AC3E}">
        <p14:creationId xmlns:p14="http://schemas.microsoft.com/office/powerpoint/2010/main" val="36059092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ody_type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4" descr="Wappen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832" y="374457"/>
            <a:ext cx="2921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hteck 9"/>
          <p:cNvSpPr/>
          <p:nvPr userDrawn="1"/>
        </p:nvSpPr>
        <p:spPr bwMode="auto">
          <a:xfrm>
            <a:off x="0" y="-6734"/>
            <a:ext cx="9144000" cy="1044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Textplatzhalter 16"/>
          <p:cNvSpPr>
            <a:spLocks noGrp="1"/>
          </p:cNvSpPr>
          <p:nvPr>
            <p:ph type="body" sz="quarter" idx="15" hasCustomPrompt="1"/>
          </p:nvPr>
        </p:nvSpPr>
        <p:spPr>
          <a:xfrm>
            <a:off x="1187450" y="1447799"/>
            <a:ext cx="7527926" cy="4189414"/>
          </a:xfrm>
          <a:prstGeom prst="rect">
            <a:avLst/>
          </a:prstGeom>
        </p:spPr>
        <p:txBody>
          <a:bodyPr/>
          <a:lstStyle>
            <a:lvl1pPr marL="266700" marR="0" indent="-2667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100"/>
            </a:lvl1pPr>
            <a:lvl2pPr marL="714375" indent="-257175">
              <a:buClrTx/>
              <a:buFont typeface="Arial" panose="020B0604020202020204" pitchFamily="34" charset="0"/>
              <a:buChar char="◦"/>
              <a:defRPr sz="2100" baseline="0"/>
            </a:lvl2pPr>
            <a:lvl3pPr marL="1143000" marR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 baseline="0"/>
            </a:lvl3pPr>
          </a:lstStyle>
          <a:p>
            <a:pPr lvl="0"/>
            <a:r>
              <a:rPr lang="en-GB" noProof="0" dirty="0" err="1" smtClean="0"/>
              <a:t>Grundschrift</a:t>
            </a:r>
            <a:r>
              <a:rPr lang="en-GB" noProof="0" dirty="0" smtClean="0"/>
              <a:t> </a:t>
            </a:r>
            <a:r>
              <a:rPr lang="en-GB" noProof="0" dirty="0" err="1" smtClean="0"/>
              <a:t>mit</a:t>
            </a:r>
            <a:r>
              <a:rPr lang="en-GB" noProof="0" dirty="0" smtClean="0"/>
              <a:t> </a:t>
            </a:r>
            <a:r>
              <a:rPr lang="en-GB" noProof="0" dirty="0" err="1" smtClean="0"/>
              <a:t>Aufzählung</a:t>
            </a:r>
            <a:r>
              <a:rPr lang="en-GB" noProof="0" dirty="0" smtClean="0"/>
              <a:t>, Arial normal, 21 </a:t>
            </a:r>
            <a:r>
              <a:rPr lang="en-GB" noProof="0" dirty="0" err="1" smtClean="0"/>
              <a:t>Punkt</a:t>
            </a:r>
            <a:endParaRPr lang="en-GB" noProof="0" dirty="0" smtClean="0"/>
          </a:p>
          <a:p>
            <a:pPr lvl="1"/>
            <a:r>
              <a:rPr lang="en-GB" noProof="0" dirty="0" err="1" smtClean="0"/>
              <a:t>Ebene</a:t>
            </a:r>
            <a:r>
              <a:rPr lang="en-GB" noProof="0" dirty="0" smtClean="0"/>
              <a:t> </a:t>
            </a:r>
            <a:r>
              <a:rPr lang="en-GB" noProof="0" dirty="0" err="1" smtClean="0"/>
              <a:t>zwei</a:t>
            </a:r>
            <a:r>
              <a:rPr lang="en-GB" noProof="0" dirty="0" smtClean="0"/>
              <a:t>, 21 </a:t>
            </a:r>
            <a:r>
              <a:rPr lang="en-GB" noProof="0" dirty="0" err="1" smtClean="0"/>
              <a:t>Punkt</a:t>
            </a:r>
            <a:endParaRPr lang="en-GB" noProof="0" dirty="0" smtClean="0"/>
          </a:p>
          <a:p>
            <a:pPr lvl="2"/>
            <a:r>
              <a:rPr lang="en-GB" noProof="0" dirty="0" err="1" smtClean="0"/>
              <a:t>Ebene</a:t>
            </a:r>
            <a:r>
              <a:rPr lang="en-GB" noProof="0" dirty="0" smtClean="0"/>
              <a:t> </a:t>
            </a:r>
            <a:r>
              <a:rPr lang="en-GB" noProof="0" dirty="0" err="1" smtClean="0"/>
              <a:t>drei</a:t>
            </a:r>
            <a:r>
              <a:rPr lang="en-GB" noProof="0" dirty="0" smtClean="0"/>
              <a:t>, 21 </a:t>
            </a:r>
            <a:r>
              <a:rPr lang="en-GB" noProof="0" dirty="0" err="1" smtClean="0"/>
              <a:t>Punkt</a:t>
            </a:r>
            <a:endParaRPr lang="en-GB" noProof="0" dirty="0" smtClean="0"/>
          </a:p>
          <a:p>
            <a:pPr lvl="2"/>
            <a:endParaRPr lang="en-GB" noProof="0" dirty="0" smtClean="0"/>
          </a:p>
        </p:txBody>
      </p:sp>
      <p:sp>
        <p:nvSpPr>
          <p:cNvPr id="9" name="Titel 3"/>
          <p:cNvSpPr>
            <a:spLocks noGrp="1"/>
          </p:cNvSpPr>
          <p:nvPr>
            <p:ph type="title" hasCustomPrompt="1"/>
          </p:nvPr>
        </p:nvSpPr>
        <p:spPr>
          <a:xfrm>
            <a:off x="1193800" y="239050"/>
            <a:ext cx="7516008" cy="708082"/>
          </a:xfrm>
          <a:prstGeom prst="rect">
            <a:avLst/>
          </a:prstGeom>
        </p:spPr>
        <p:txBody>
          <a:bodyPr/>
          <a:lstStyle>
            <a:lvl1pPr>
              <a:defRPr sz="3200" b="0"/>
            </a:lvl1pPr>
          </a:lstStyle>
          <a:p>
            <a:r>
              <a:rPr lang="en-GB" noProof="0" dirty="0" smtClean="0"/>
              <a:t>Title, Arial, normal, 32 point</a:t>
            </a:r>
          </a:p>
        </p:txBody>
      </p:sp>
    </p:spTree>
    <p:extLst>
      <p:ext uri="{BB962C8B-B14F-4D97-AF65-F5344CB8AC3E}">
        <p14:creationId xmlns:p14="http://schemas.microsoft.com/office/powerpoint/2010/main" val="39481583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ody_typ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44" descr="Wappen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832" y="374457"/>
            <a:ext cx="2921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hteck 12"/>
          <p:cNvSpPr/>
          <p:nvPr userDrawn="1"/>
        </p:nvSpPr>
        <p:spPr bwMode="auto">
          <a:xfrm>
            <a:off x="0" y="-6734"/>
            <a:ext cx="9144000" cy="1044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Textplatzhalter 16"/>
          <p:cNvSpPr>
            <a:spLocks noGrp="1"/>
          </p:cNvSpPr>
          <p:nvPr>
            <p:ph type="body" sz="quarter" idx="15" hasCustomPrompt="1"/>
          </p:nvPr>
        </p:nvSpPr>
        <p:spPr>
          <a:xfrm>
            <a:off x="1187449" y="2171699"/>
            <a:ext cx="3565525" cy="3465514"/>
          </a:xfrm>
          <a:prstGeom prst="rect">
            <a:avLst/>
          </a:prstGeom>
        </p:spPr>
        <p:txBody>
          <a:bodyPr/>
          <a:lstStyle>
            <a:lvl1pPr marL="361950" indent="-361950">
              <a:buFont typeface="+mj-lt"/>
              <a:buAutoNum type="arabicPeriod"/>
              <a:defRPr sz="2100"/>
            </a:lvl1pPr>
            <a:lvl2pPr marL="628650" indent="-266700">
              <a:buClr>
                <a:schemeClr val="tx1"/>
              </a:buClr>
              <a:defRPr sz="2100"/>
            </a:lvl2pPr>
          </a:lstStyle>
          <a:p>
            <a:pPr lvl="0"/>
            <a:r>
              <a:rPr lang="en-GB" noProof="0" dirty="0" smtClean="0"/>
              <a:t>Feu </a:t>
            </a:r>
            <a:r>
              <a:rPr lang="en-GB" noProof="0" dirty="0" err="1" smtClean="0"/>
              <a:t>feugiamet</a:t>
            </a:r>
            <a:r>
              <a:rPr lang="en-GB" noProof="0" dirty="0" smtClean="0"/>
              <a:t> ad </a:t>
            </a:r>
            <a:r>
              <a:rPr lang="en-GB" noProof="0" dirty="0" err="1" smtClean="0"/>
              <a:t>delisl</a:t>
            </a:r>
            <a:r>
              <a:rPr lang="en-GB" noProof="0" dirty="0" smtClean="0"/>
              <a:t> in </a:t>
            </a:r>
            <a:r>
              <a:rPr lang="en-GB" noProof="0" dirty="0" err="1" smtClean="0"/>
              <a:t>hent</a:t>
            </a:r>
            <a:r>
              <a:rPr lang="en-GB" noProof="0" dirty="0" smtClean="0"/>
              <a:t> ad </a:t>
            </a:r>
            <a:r>
              <a:rPr lang="en-GB" noProof="0" dirty="0" err="1" smtClean="0"/>
              <a:t>estion</a:t>
            </a:r>
            <a:r>
              <a:rPr lang="en-GB" noProof="0" dirty="0" smtClean="0"/>
              <a:t> </a:t>
            </a:r>
            <a:r>
              <a:rPr lang="en-GB" noProof="0" dirty="0" err="1" smtClean="0"/>
              <a:t>hent</a:t>
            </a:r>
            <a:r>
              <a:rPr lang="en-GB" noProof="0" dirty="0" smtClean="0"/>
              <a:t> prat </a:t>
            </a:r>
            <a:r>
              <a:rPr lang="en-GB" noProof="0" dirty="0" err="1" smtClean="0"/>
              <a:t>lortincilit</a:t>
            </a:r>
            <a:r>
              <a:rPr lang="en-GB" noProof="0" dirty="0" smtClean="0"/>
              <a:t> </a:t>
            </a:r>
            <a:r>
              <a:rPr lang="en-GB" noProof="0" dirty="0" err="1" smtClean="0"/>
              <a:t>utem</a:t>
            </a:r>
            <a:r>
              <a:rPr lang="en-GB" noProof="0" dirty="0" smtClean="0"/>
              <a:t> </a:t>
            </a:r>
            <a:r>
              <a:rPr lang="en-GB" noProof="0" dirty="0" err="1" smtClean="0"/>
              <a:t>doloreet</a:t>
            </a:r>
            <a:r>
              <a:rPr lang="en-GB" noProof="0" dirty="0" smtClean="0"/>
              <a:t> </a:t>
            </a:r>
            <a:r>
              <a:rPr lang="en-GB" noProof="0" dirty="0" err="1" smtClean="0"/>
              <a:t>alisis</a:t>
            </a:r>
            <a:endParaRPr lang="en-GB" noProof="0" dirty="0" smtClean="0"/>
          </a:p>
          <a:p>
            <a:pPr lvl="0"/>
            <a:r>
              <a:rPr lang="en-GB" noProof="0" dirty="0" err="1" smtClean="0"/>
              <a:t>Auguerc</a:t>
            </a:r>
            <a:r>
              <a:rPr lang="en-GB" noProof="0" dirty="0" smtClean="0"/>
              <a:t> </a:t>
            </a:r>
            <a:r>
              <a:rPr lang="en-GB" noProof="0" dirty="0" err="1" smtClean="0"/>
              <a:t>iliquatum</a:t>
            </a:r>
            <a:r>
              <a:rPr lang="en-GB" noProof="0" dirty="0" smtClean="0"/>
              <a:t> </a:t>
            </a:r>
            <a:r>
              <a:rPr lang="en-GB" noProof="0" dirty="0" err="1" smtClean="0"/>
              <a:t>euips</a:t>
            </a:r>
            <a:r>
              <a:rPr lang="en-GB" noProof="0" dirty="0" smtClean="0"/>
              <a:t> </a:t>
            </a:r>
          </a:p>
          <a:p>
            <a:pPr lvl="0"/>
            <a:r>
              <a:rPr lang="en-GB" noProof="0" dirty="0" err="1" smtClean="0"/>
              <a:t>nulputpat</a:t>
            </a:r>
            <a:r>
              <a:rPr lang="en-GB" noProof="0" dirty="0" smtClean="0"/>
              <a:t> </a:t>
            </a:r>
            <a:r>
              <a:rPr lang="en-GB" noProof="0" dirty="0" err="1" smtClean="0"/>
              <a:t>lum</a:t>
            </a:r>
            <a:r>
              <a:rPr lang="en-GB" noProof="0" dirty="0" smtClean="0"/>
              <a:t> </a:t>
            </a:r>
            <a:r>
              <a:rPr lang="en-GB" noProof="0" dirty="0" err="1" smtClean="0"/>
              <a:t>dolobore</a:t>
            </a:r>
            <a:r>
              <a:rPr lang="en-GB" noProof="0" dirty="0" smtClean="0"/>
              <a:t> </a:t>
            </a:r>
            <a:r>
              <a:rPr lang="en-GB" noProof="0" dirty="0" err="1" smtClean="0"/>
              <a:t>dio</a:t>
            </a:r>
            <a:r>
              <a:rPr lang="en-GB" noProof="0" dirty="0" smtClean="0"/>
              <a:t> </a:t>
            </a:r>
          </a:p>
          <a:p>
            <a:pPr lvl="1"/>
            <a:r>
              <a:rPr lang="en-GB" noProof="0" dirty="0" err="1" smtClean="0"/>
              <a:t>Ebene</a:t>
            </a:r>
            <a:r>
              <a:rPr lang="en-GB" noProof="0" dirty="0" smtClean="0"/>
              <a:t> </a:t>
            </a:r>
            <a:r>
              <a:rPr lang="en-GB" noProof="0" dirty="0" err="1" smtClean="0"/>
              <a:t>zwei</a:t>
            </a:r>
            <a:r>
              <a:rPr lang="en-GB" noProof="0" dirty="0" smtClean="0"/>
              <a:t>, 21 </a:t>
            </a:r>
            <a:r>
              <a:rPr lang="en-GB" noProof="0" dirty="0" err="1" smtClean="0"/>
              <a:t>Punkt</a:t>
            </a:r>
            <a:endParaRPr lang="en-GB" noProof="0" dirty="0" smtClean="0"/>
          </a:p>
        </p:txBody>
      </p:sp>
      <p:sp>
        <p:nvSpPr>
          <p:cNvPr id="15" name="Textplatzhalter 16"/>
          <p:cNvSpPr>
            <a:spLocks noGrp="1"/>
          </p:cNvSpPr>
          <p:nvPr>
            <p:ph type="body" sz="quarter" idx="16" hasCustomPrompt="1"/>
          </p:nvPr>
        </p:nvSpPr>
        <p:spPr>
          <a:xfrm>
            <a:off x="4940299" y="2200274"/>
            <a:ext cx="3565525" cy="3436939"/>
          </a:xfrm>
          <a:prstGeom prst="rect">
            <a:avLst/>
          </a:prstGeom>
        </p:spPr>
        <p:txBody>
          <a:bodyPr/>
          <a:lstStyle>
            <a:lvl1pPr marL="342900" indent="-342900">
              <a:buFont typeface="Symbol" panose="05050102010706020507" pitchFamily="18" charset="2"/>
              <a:buChar char="-"/>
              <a:defRPr sz="2100"/>
            </a:lvl1pPr>
            <a:lvl2pPr marL="628650" indent="-266700">
              <a:buClr>
                <a:schemeClr val="tx1"/>
              </a:buClr>
              <a:defRPr sz="2100"/>
            </a:lvl2pPr>
          </a:lstStyle>
          <a:p>
            <a:pPr lvl="0"/>
            <a:r>
              <a:rPr lang="en-GB" noProof="0" dirty="0" smtClean="0"/>
              <a:t>Feu </a:t>
            </a:r>
            <a:r>
              <a:rPr lang="en-GB" noProof="0" dirty="0" err="1" smtClean="0"/>
              <a:t>feugiamet</a:t>
            </a:r>
            <a:r>
              <a:rPr lang="en-GB" noProof="0" dirty="0" smtClean="0"/>
              <a:t> ad </a:t>
            </a:r>
            <a:r>
              <a:rPr lang="en-GB" noProof="0" dirty="0" err="1" smtClean="0"/>
              <a:t>delisl</a:t>
            </a:r>
            <a:r>
              <a:rPr lang="en-GB" noProof="0" dirty="0" smtClean="0"/>
              <a:t> in </a:t>
            </a:r>
            <a:r>
              <a:rPr lang="en-GB" noProof="0" dirty="0" err="1" smtClean="0"/>
              <a:t>hent</a:t>
            </a:r>
            <a:r>
              <a:rPr lang="en-GB" noProof="0" dirty="0" smtClean="0"/>
              <a:t> ad </a:t>
            </a:r>
            <a:r>
              <a:rPr lang="en-GB" noProof="0" dirty="0" err="1" smtClean="0"/>
              <a:t>estion</a:t>
            </a:r>
            <a:r>
              <a:rPr lang="en-GB" noProof="0" dirty="0" smtClean="0"/>
              <a:t> </a:t>
            </a:r>
            <a:r>
              <a:rPr lang="en-GB" noProof="0" dirty="0" err="1" smtClean="0"/>
              <a:t>hent</a:t>
            </a:r>
            <a:r>
              <a:rPr lang="en-GB" noProof="0" dirty="0" smtClean="0"/>
              <a:t> prat </a:t>
            </a:r>
            <a:r>
              <a:rPr lang="en-GB" noProof="0" dirty="0" err="1" smtClean="0"/>
              <a:t>lortincilit</a:t>
            </a:r>
            <a:r>
              <a:rPr lang="en-GB" noProof="0" dirty="0" smtClean="0"/>
              <a:t> </a:t>
            </a:r>
            <a:r>
              <a:rPr lang="en-GB" noProof="0" dirty="0" err="1" smtClean="0"/>
              <a:t>utem</a:t>
            </a:r>
            <a:r>
              <a:rPr lang="en-GB" noProof="0" dirty="0" smtClean="0"/>
              <a:t> </a:t>
            </a:r>
            <a:r>
              <a:rPr lang="en-GB" noProof="0" dirty="0" err="1" smtClean="0"/>
              <a:t>doloreet</a:t>
            </a:r>
            <a:r>
              <a:rPr lang="en-GB" noProof="0" dirty="0" smtClean="0"/>
              <a:t> </a:t>
            </a:r>
            <a:r>
              <a:rPr lang="en-GB" noProof="0" dirty="0" err="1" smtClean="0"/>
              <a:t>alisis</a:t>
            </a:r>
            <a:endParaRPr lang="en-GB" noProof="0" dirty="0" smtClean="0"/>
          </a:p>
          <a:p>
            <a:pPr lvl="0"/>
            <a:r>
              <a:rPr lang="en-GB" noProof="0" dirty="0" err="1" smtClean="0"/>
              <a:t>Auguerc</a:t>
            </a:r>
            <a:r>
              <a:rPr lang="en-GB" noProof="0" dirty="0" smtClean="0"/>
              <a:t> </a:t>
            </a:r>
            <a:r>
              <a:rPr lang="en-GB" noProof="0" dirty="0" err="1" smtClean="0"/>
              <a:t>iliquatum</a:t>
            </a:r>
            <a:r>
              <a:rPr lang="en-GB" noProof="0" dirty="0" smtClean="0"/>
              <a:t> </a:t>
            </a:r>
            <a:r>
              <a:rPr lang="en-GB" noProof="0" dirty="0" err="1" smtClean="0"/>
              <a:t>euips</a:t>
            </a:r>
            <a:r>
              <a:rPr lang="en-GB" noProof="0" dirty="0" smtClean="0"/>
              <a:t> </a:t>
            </a:r>
          </a:p>
          <a:p>
            <a:pPr lvl="0"/>
            <a:r>
              <a:rPr lang="en-GB" noProof="0" dirty="0" err="1" smtClean="0"/>
              <a:t>nulputpat</a:t>
            </a:r>
            <a:r>
              <a:rPr lang="en-GB" noProof="0" dirty="0" smtClean="0"/>
              <a:t> </a:t>
            </a:r>
            <a:r>
              <a:rPr lang="en-GB" noProof="0" dirty="0" err="1" smtClean="0"/>
              <a:t>lum</a:t>
            </a:r>
            <a:r>
              <a:rPr lang="en-GB" noProof="0" dirty="0" smtClean="0"/>
              <a:t> </a:t>
            </a:r>
            <a:r>
              <a:rPr lang="en-GB" noProof="0" dirty="0" err="1" smtClean="0"/>
              <a:t>dolobore</a:t>
            </a:r>
            <a:r>
              <a:rPr lang="en-GB" noProof="0" dirty="0" smtClean="0"/>
              <a:t> </a:t>
            </a:r>
            <a:r>
              <a:rPr lang="en-GB" noProof="0" dirty="0" err="1" smtClean="0"/>
              <a:t>dio</a:t>
            </a:r>
            <a:r>
              <a:rPr lang="en-GB" noProof="0" dirty="0" smtClean="0"/>
              <a:t> </a:t>
            </a:r>
          </a:p>
          <a:p>
            <a:pPr lvl="1"/>
            <a:r>
              <a:rPr lang="en-GB" noProof="0" dirty="0" err="1" smtClean="0"/>
              <a:t>Ebene</a:t>
            </a:r>
            <a:r>
              <a:rPr lang="en-GB" noProof="0" dirty="0" smtClean="0"/>
              <a:t> </a:t>
            </a:r>
            <a:r>
              <a:rPr lang="en-GB" noProof="0" dirty="0" err="1" smtClean="0"/>
              <a:t>zwei</a:t>
            </a:r>
            <a:r>
              <a:rPr lang="en-GB" noProof="0" dirty="0" smtClean="0"/>
              <a:t>, 21 </a:t>
            </a:r>
            <a:r>
              <a:rPr lang="en-GB" noProof="0" dirty="0" err="1" smtClean="0"/>
              <a:t>Punkt</a:t>
            </a:r>
            <a:endParaRPr lang="en-GB" noProof="0" dirty="0" smtClean="0"/>
          </a:p>
        </p:txBody>
      </p:sp>
      <p:sp>
        <p:nvSpPr>
          <p:cNvPr id="16" name="Textplatzhalter 7"/>
          <p:cNvSpPr>
            <a:spLocks noGrp="1"/>
          </p:cNvSpPr>
          <p:nvPr>
            <p:ph type="body" sz="quarter" idx="10" hasCustomPrompt="1"/>
          </p:nvPr>
        </p:nvSpPr>
        <p:spPr>
          <a:xfrm>
            <a:off x="1200150" y="1704975"/>
            <a:ext cx="3543300" cy="36195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2100" baseline="0"/>
            </a:lvl1pPr>
            <a:lvl2pPr marL="266700" indent="-266700">
              <a:spcBef>
                <a:spcPts val="0"/>
              </a:spcBef>
              <a:buFont typeface="+mj-lt"/>
              <a:buAutoNum type="arabicPeriod"/>
              <a:defRPr sz="1800"/>
            </a:lvl2pPr>
          </a:lstStyle>
          <a:p>
            <a:pPr lvl="0"/>
            <a:r>
              <a:rPr lang="en-GB" noProof="0" dirty="0" smtClean="0"/>
              <a:t>Text </a:t>
            </a:r>
            <a:r>
              <a:rPr lang="en-GB" noProof="0" dirty="0" err="1" smtClean="0"/>
              <a:t>Einzug</a:t>
            </a:r>
            <a:r>
              <a:rPr lang="en-GB" noProof="0" dirty="0" smtClean="0"/>
              <a:t> </a:t>
            </a:r>
            <a:r>
              <a:rPr lang="en-GB" noProof="0" dirty="0" err="1" smtClean="0"/>
              <a:t>numerisch</a:t>
            </a:r>
            <a:endParaRPr lang="en-GB" noProof="0" dirty="0" smtClean="0"/>
          </a:p>
        </p:txBody>
      </p:sp>
      <p:sp>
        <p:nvSpPr>
          <p:cNvPr id="20" name="Rectangle 17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187450" y="966194"/>
            <a:ext cx="7518400" cy="450353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marL="0" indent="0">
              <a:buNone/>
              <a:defRPr lang="de-CH" sz="2400" baseline="0">
                <a:latin typeface="+mj-lt"/>
              </a:defRPr>
            </a:lvl1pPr>
          </a:lstStyle>
          <a:p>
            <a:pPr lvl="0"/>
            <a:r>
              <a:rPr lang="en-GB" noProof="0" dirty="0" smtClean="0"/>
              <a:t>Subtitle Arial normal, 24 point</a:t>
            </a:r>
            <a:endParaRPr lang="en-GB" noProof="0" dirty="0"/>
          </a:p>
        </p:txBody>
      </p:sp>
      <p:sp>
        <p:nvSpPr>
          <p:cNvPr id="21" name="Titel 3"/>
          <p:cNvSpPr>
            <a:spLocks noGrp="1"/>
          </p:cNvSpPr>
          <p:nvPr>
            <p:ph type="title" hasCustomPrompt="1"/>
          </p:nvPr>
        </p:nvSpPr>
        <p:spPr>
          <a:xfrm>
            <a:off x="1193800" y="239050"/>
            <a:ext cx="7516008" cy="708082"/>
          </a:xfrm>
          <a:prstGeom prst="rect">
            <a:avLst/>
          </a:prstGeom>
        </p:spPr>
        <p:txBody>
          <a:bodyPr/>
          <a:lstStyle>
            <a:lvl1pPr>
              <a:defRPr sz="3200" b="0"/>
            </a:lvl1pPr>
          </a:lstStyle>
          <a:p>
            <a:r>
              <a:rPr lang="en-GB" noProof="0" dirty="0" err="1" smtClean="0"/>
              <a:t>Titel</a:t>
            </a:r>
            <a:r>
              <a:rPr lang="en-GB" noProof="0" dirty="0" smtClean="0"/>
              <a:t>, Arial, normal, 32 point</a:t>
            </a:r>
          </a:p>
        </p:txBody>
      </p:sp>
      <p:sp>
        <p:nvSpPr>
          <p:cNvPr id="22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943475" y="1704975"/>
            <a:ext cx="3771900" cy="3429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2100" baseline="0"/>
            </a:lvl1pPr>
            <a:lvl2pPr marL="285750" indent="-285750">
              <a:spcBef>
                <a:spcPts val="0"/>
              </a:spcBef>
              <a:buFont typeface="Symbol" panose="05050102010706020507" pitchFamily="18" charset="2"/>
              <a:buChar char="-"/>
              <a:defRPr sz="1800"/>
            </a:lvl2pPr>
          </a:lstStyle>
          <a:p>
            <a:pPr lvl="0"/>
            <a:r>
              <a:rPr lang="en-GB" noProof="0" dirty="0" smtClean="0"/>
              <a:t>Text </a:t>
            </a:r>
            <a:r>
              <a:rPr lang="en-GB" noProof="0" dirty="0" err="1" smtClean="0"/>
              <a:t>Einzug</a:t>
            </a:r>
            <a:r>
              <a:rPr lang="en-GB" noProof="0" dirty="0" smtClean="0"/>
              <a:t> </a:t>
            </a:r>
            <a:r>
              <a:rPr lang="en-GB" noProof="0" dirty="0" err="1" smtClean="0"/>
              <a:t>Geviertstrich</a:t>
            </a:r>
            <a:endParaRPr lang="en-GB" noProof="0" dirty="0" smtClean="0"/>
          </a:p>
        </p:txBody>
      </p:sp>
    </p:spTree>
    <p:extLst>
      <p:ext uri="{BB962C8B-B14F-4D97-AF65-F5344CB8AC3E}">
        <p14:creationId xmlns:p14="http://schemas.microsoft.com/office/powerpoint/2010/main" val="22596066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ody_type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4" descr="Wappen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832" y="374457"/>
            <a:ext cx="2921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hteck 9"/>
          <p:cNvSpPr/>
          <p:nvPr userDrawn="1"/>
        </p:nvSpPr>
        <p:spPr bwMode="auto">
          <a:xfrm>
            <a:off x="0" y="-6734"/>
            <a:ext cx="9144000" cy="1044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Titel 3"/>
          <p:cNvSpPr>
            <a:spLocks noGrp="1"/>
          </p:cNvSpPr>
          <p:nvPr>
            <p:ph type="title" hasCustomPrompt="1"/>
          </p:nvPr>
        </p:nvSpPr>
        <p:spPr>
          <a:xfrm>
            <a:off x="1193800" y="239050"/>
            <a:ext cx="7516008" cy="708082"/>
          </a:xfrm>
          <a:prstGeom prst="rect">
            <a:avLst/>
          </a:prstGeom>
        </p:spPr>
        <p:txBody>
          <a:bodyPr/>
          <a:lstStyle>
            <a:lvl1pPr>
              <a:defRPr sz="3200" b="0"/>
            </a:lvl1pPr>
          </a:lstStyle>
          <a:p>
            <a:r>
              <a:rPr lang="en-GB" noProof="0" dirty="0" err="1" smtClean="0"/>
              <a:t>Titel</a:t>
            </a:r>
            <a:r>
              <a:rPr lang="en-GB" noProof="0" dirty="0" smtClean="0"/>
              <a:t>, Arial, normal, 32 point</a:t>
            </a:r>
          </a:p>
        </p:txBody>
      </p:sp>
    </p:spTree>
    <p:extLst>
      <p:ext uri="{BB962C8B-B14F-4D97-AF65-F5344CB8AC3E}">
        <p14:creationId xmlns:p14="http://schemas.microsoft.com/office/powerpoint/2010/main" val="2400087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las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/>
          <p:cNvSpPr/>
          <p:nvPr userDrawn="1"/>
        </p:nvSpPr>
        <p:spPr bwMode="auto">
          <a:xfrm>
            <a:off x="0" y="-6734"/>
            <a:ext cx="9144000" cy="1044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26" name="Bild 1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185" b="74924"/>
          <a:stretch/>
        </p:blipFill>
        <p:spPr>
          <a:xfrm>
            <a:off x="53393" y="5767733"/>
            <a:ext cx="9037853" cy="1023496"/>
          </a:xfrm>
          <a:prstGeom prst="rect">
            <a:avLst/>
          </a:prstGeom>
        </p:spPr>
      </p:pic>
      <p:sp>
        <p:nvSpPr>
          <p:cNvPr id="27" name="Rechteck 26"/>
          <p:cNvSpPr/>
          <p:nvPr userDrawn="1"/>
        </p:nvSpPr>
        <p:spPr bwMode="auto">
          <a:xfrm>
            <a:off x="1237323" y="6340903"/>
            <a:ext cx="1274102" cy="261331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1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28" name="Rechteck 27"/>
          <p:cNvSpPr/>
          <p:nvPr userDrawn="1"/>
        </p:nvSpPr>
        <p:spPr bwMode="auto">
          <a:xfrm>
            <a:off x="1331102" y="6254404"/>
            <a:ext cx="1265367" cy="89787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1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29" name="Rechteck 28"/>
          <p:cNvSpPr/>
          <p:nvPr userDrawn="1"/>
        </p:nvSpPr>
        <p:spPr bwMode="auto">
          <a:xfrm>
            <a:off x="1124042" y="6323124"/>
            <a:ext cx="1265367" cy="89787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1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30" name="Rechteck 29"/>
          <p:cNvSpPr/>
          <p:nvPr userDrawn="1"/>
        </p:nvSpPr>
        <p:spPr bwMode="auto">
          <a:xfrm flipH="1">
            <a:off x="8274047" y="6412911"/>
            <a:ext cx="425451" cy="177119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1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31" name="Rechteck 30"/>
          <p:cNvSpPr/>
          <p:nvPr userDrawn="1"/>
        </p:nvSpPr>
        <p:spPr bwMode="auto">
          <a:xfrm flipH="1">
            <a:off x="8274049" y="6324560"/>
            <a:ext cx="377825" cy="13593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1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33" name="Rechteck 32"/>
          <p:cNvSpPr/>
          <p:nvPr userDrawn="1"/>
        </p:nvSpPr>
        <p:spPr>
          <a:xfrm>
            <a:off x="8196659" y="6343060"/>
            <a:ext cx="537519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fld id="{1EE35605-8AB3-442C-A293-9F31FDF185BC}" type="slidenum">
              <a:rPr lang="de-CH" sz="900" smtClean="0">
                <a:latin typeface="Roboto Light"/>
                <a:cs typeface="Roboto Light"/>
              </a:rPr>
              <a:pPr algn="r"/>
              <a:t>‹#›</a:t>
            </a:fld>
            <a:endParaRPr lang="de-DE" sz="900" dirty="0">
              <a:latin typeface="Roboto Light"/>
              <a:cs typeface="Roboto Light"/>
            </a:endParaRPr>
          </a:p>
        </p:txBody>
      </p:sp>
      <p:sp>
        <p:nvSpPr>
          <p:cNvPr id="21" name="Rechteck 20"/>
          <p:cNvSpPr/>
          <p:nvPr userDrawn="1"/>
        </p:nvSpPr>
        <p:spPr>
          <a:xfrm>
            <a:off x="1290227" y="4068410"/>
            <a:ext cx="2284015" cy="123110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GB" sz="1600" b="1" noProof="0" dirty="0" err="1" smtClean="0"/>
              <a:t>MeteoSvizzera</a:t>
            </a:r>
            <a:endParaRPr lang="en-GB" sz="1600" noProof="0" dirty="0" smtClean="0"/>
          </a:p>
          <a:p>
            <a:r>
              <a:rPr lang="en-GB" sz="1600" noProof="0" dirty="0" smtClean="0"/>
              <a:t>Via </a:t>
            </a:r>
            <a:r>
              <a:rPr lang="en-GB" sz="1600" noProof="0" dirty="0" err="1" smtClean="0"/>
              <a:t>ai</a:t>
            </a:r>
            <a:r>
              <a:rPr lang="en-GB" sz="1600" noProof="0" dirty="0" smtClean="0"/>
              <a:t> Monti 146</a:t>
            </a:r>
          </a:p>
          <a:p>
            <a:r>
              <a:rPr lang="en-GB" sz="1600" noProof="0" dirty="0" smtClean="0"/>
              <a:t>CH-6605 Locarno-Monti</a:t>
            </a:r>
          </a:p>
          <a:p>
            <a:r>
              <a:rPr lang="en-GB" sz="1600" noProof="0" dirty="0" smtClean="0"/>
              <a:t>T +41 58 460 92 22</a:t>
            </a:r>
          </a:p>
          <a:p>
            <a:r>
              <a:rPr lang="en-GB" sz="1600" noProof="0" dirty="0" smtClean="0"/>
              <a:t>www.meteosvizzera.ch</a:t>
            </a:r>
            <a:endParaRPr lang="en-GB" sz="1600" noProof="0" dirty="0"/>
          </a:p>
        </p:txBody>
      </p:sp>
      <p:sp>
        <p:nvSpPr>
          <p:cNvPr id="22" name="Rechteck 21"/>
          <p:cNvSpPr/>
          <p:nvPr userDrawn="1"/>
        </p:nvSpPr>
        <p:spPr>
          <a:xfrm>
            <a:off x="4014378" y="4068410"/>
            <a:ext cx="2005422" cy="123110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GB" sz="1600" b="1" noProof="0" dirty="0" smtClean="0"/>
              <a:t>MétéoSuisse</a:t>
            </a:r>
            <a:endParaRPr lang="en-GB" sz="1600" noProof="0" dirty="0" smtClean="0"/>
          </a:p>
          <a:p>
            <a:r>
              <a:rPr lang="en-GB" sz="1600" noProof="0" dirty="0" smtClean="0"/>
              <a:t>7bis, av. de la </a:t>
            </a:r>
            <a:r>
              <a:rPr lang="en-GB" sz="1600" noProof="0" dirty="0" err="1" smtClean="0"/>
              <a:t>Paix</a:t>
            </a:r>
            <a:endParaRPr lang="en-GB" sz="1600" noProof="0" dirty="0" smtClean="0"/>
          </a:p>
          <a:p>
            <a:r>
              <a:rPr lang="en-GB" sz="1600" noProof="0" dirty="0" smtClean="0"/>
              <a:t>CH-1211 Genève 2</a:t>
            </a:r>
          </a:p>
          <a:p>
            <a:r>
              <a:rPr lang="en-GB" sz="1600" noProof="0" dirty="0" smtClean="0"/>
              <a:t>T +41 58 460 98 88</a:t>
            </a:r>
          </a:p>
          <a:p>
            <a:r>
              <a:rPr lang="en-GB" sz="1600" noProof="0" dirty="0" smtClean="0"/>
              <a:t>www.meteosuisse.ch</a:t>
            </a:r>
            <a:endParaRPr lang="en-GB" sz="1600" noProof="0" dirty="0"/>
          </a:p>
        </p:txBody>
      </p:sp>
      <p:sp>
        <p:nvSpPr>
          <p:cNvPr id="23" name="Rechteck 22"/>
          <p:cNvSpPr/>
          <p:nvPr userDrawn="1"/>
        </p:nvSpPr>
        <p:spPr>
          <a:xfrm>
            <a:off x="6484528" y="4068410"/>
            <a:ext cx="2102930" cy="123110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GB" sz="1600" b="1" noProof="0" dirty="0" smtClean="0"/>
              <a:t>MétéoSuisse</a:t>
            </a:r>
            <a:endParaRPr lang="en-GB" sz="1600" noProof="0" dirty="0" smtClean="0"/>
          </a:p>
          <a:p>
            <a:r>
              <a:rPr lang="en-GB" sz="1600" noProof="0" dirty="0" err="1" smtClean="0"/>
              <a:t>Chemin</a:t>
            </a:r>
            <a:r>
              <a:rPr lang="en-GB" sz="1600" noProof="0" dirty="0" smtClean="0"/>
              <a:t> de </a:t>
            </a:r>
            <a:r>
              <a:rPr lang="en-GB" sz="1600" noProof="0" dirty="0" err="1" smtClean="0"/>
              <a:t>l‘Aérologie</a:t>
            </a:r>
            <a:endParaRPr lang="en-GB" sz="1600" noProof="0" dirty="0" smtClean="0"/>
          </a:p>
          <a:p>
            <a:r>
              <a:rPr lang="en-GB" sz="1600" noProof="0" dirty="0" smtClean="0"/>
              <a:t>CH-1530 </a:t>
            </a:r>
            <a:r>
              <a:rPr lang="en-GB" sz="1600" noProof="0" dirty="0" err="1" smtClean="0"/>
              <a:t>Payerne</a:t>
            </a:r>
            <a:endParaRPr lang="en-GB" sz="1600" noProof="0" dirty="0" smtClean="0"/>
          </a:p>
          <a:p>
            <a:r>
              <a:rPr lang="en-GB" sz="1600" noProof="0" dirty="0" smtClean="0"/>
              <a:t>T +41 58 460 94 44</a:t>
            </a:r>
          </a:p>
          <a:p>
            <a:r>
              <a:rPr lang="en-GB" sz="1600" noProof="0" dirty="0" smtClean="0"/>
              <a:t>www.meteosuisse.ch</a:t>
            </a:r>
            <a:endParaRPr lang="en-GB" sz="1600" noProof="0" dirty="0"/>
          </a:p>
        </p:txBody>
      </p:sp>
      <p:sp>
        <p:nvSpPr>
          <p:cNvPr id="24" name="Rechteck 23"/>
          <p:cNvSpPr/>
          <p:nvPr userDrawn="1"/>
        </p:nvSpPr>
        <p:spPr>
          <a:xfrm>
            <a:off x="1277766" y="1922110"/>
            <a:ext cx="3441290" cy="13849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GB" sz="1800" b="1" noProof="0" dirty="0" smtClean="0"/>
              <a:t>MeteoSwiss</a:t>
            </a:r>
          </a:p>
          <a:p>
            <a:r>
              <a:rPr lang="en-GB" sz="1800" b="0" noProof="0" dirty="0" smtClean="0"/>
              <a:t>Operation </a:t>
            </a:r>
            <a:r>
              <a:rPr lang="en-GB" sz="1800" b="0" noProof="0" dirty="0" err="1" smtClean="0"/>
              <a:t>Center</a:t>
            </a:r>
            <a:r>
              <a:rPr lang="en-GB" sz="1800" b="0" noProof="0" dirty="0" smtClean="0"/>
              <a:t> 1 </a:t>
            </a:r>
          </a:p>
          <a:p>
            <a:r>
              <a:rPr lang="en-GB" sz="1800" b="0" noProof="0" dirty="0" smtClean="0"/>
              <a:t>CH-8058 Zurich-Airport </a:t>
            </a:r>
          </a:p>
          <a:p>
            <a:r>
              <a:rPr lang="en-GB" sz="1800" b="0" noProof="0" dirty="0" smtClean="0"/>
              <a:t>T +41 58 460 91 11 www.meteoswiss.ch</a:t>
            </a:r>
            <a:endParaRPr lang="en-GB" sz="1800" b="0" noProof="0" dirty="0"/>
          </a:p>
        </p:txBody>
      </p:sp>
      <p:pic>
        <p:nvPicPr>
          <p:cNvPr id="25" name="Bild 2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46" t="78006" r="10884"/>
          <a:stretch/>
        </p:blipFill>
        <p:spPr>
          <a:xfrm>
            <a:off x="1254674" y="6339610"/>
            <a:ext cx="1041960" cy="179529"/>
          </a:xfrm>
          <a:prstGeom prst="rect">
            <a:avLst/>
          </a:prstGeom>
        </p:spPr>
      </p:pic>
      <p:sp>
        <p:nvSpPr>
          <p:cNvPr id="18" name="Text Box 32"/>
          <p:cNvSpPr txBox="1">
            <a:spLocks noChangeArrowheads="1"/>
          </p:cNvSpPr>
          <p:nvPr userDrawn="1"/>
        </p:nvSpPr>
        <p:spPr bwMode="auto">
          <a:xfrm>
            <a:off x="4572000" y="378804"/>
            <a:ext cx="3581400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05000"/>
              </a:lnSpc>
              <a:spcBef>
                <a:spcPct val="50000"/>
              </a:spcBef>
            </a:pPr>
            <a:r>
              <a:rPr lang="en-GB" sz="800" noProof="0" dirty="0" smtClean="0"/>
              <a:t>Federal Department of Home Affairs FDHA</a:t>
            </a:r>
            <a:br>
              <a:rPr lang="en-GB" sz="800" noProof="0" dirty="0" smtClean="0"/>
            </a:br>
            <a:r>
              <a:rPr lang="en-GB" sz="800" b="1" noProof="0" dirty="0" smtClean="0"/>
              <a:t>Federal Office of Meteorology and Climatology  MeteoSwiss</a:t>
            </a:r>
            <a:endParaRPr lang="en-GB" sz="800" noProof="0" dirty="0"/>
          </a:p>
        </p:txBody>
      </p:sp>
      <p:grpSp>
        <p:nvGrpSpPr>
          <p:cNvPr id="20" name="Gruppieren 19"/>
          <p:cNvGrpSpPr/>
          <p:nvPr userDrawn="1"/>
        </p:nvGrpSpPr>
        <p:grpSpPr>
          <a:xfrm>
            <a:off x="924938" y="362579"/>
            <a:ext cx="2004962" cy="774471"/>
            <a:chOff x="924938" y="362579"/>
            <a:chExt cx="2004962" cy="774471"/>
          </a:xfrm>
        </p:grpSpPr>
        <p:pic>
          <p:nvPicPr>
            <p:cNvPr id="32" name="Picture 41" descr="Bund_e_100%"/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6000" y="375050"/>
              <a:ext cx="1993900" cy="762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4" name="Picture 44" descr="Wappen"/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4938" y="362579"/>
              <a:ext cx="292100" cy="330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3293436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3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185" b="20458"/>
          <a:stretch/>
        </p:blipFill>
        <p:spPr>
          <a:xfrm>
            <a:off x="88560" y="3539990"/>
            <a:ext cx="9011477" cy="3237017"/>
          </a:xfrm>
          <a:prstGeom prst="rect">
            <a:avLst/>
          </a:prstGeom>
        </p:spPr>
      </p:pic>
      <p:sp>
        <p:nvSpPr>
          <p:cNvPr id="15" name="Rechteck 14"/>
          <p:cNvSpPr/>
          <p:nvPr userDrawn="1"/>
        </p:nvSpPr>
        <p:spPr bwMode="auto">
          <a:xfrm>
            <a:off x="0" y="-6734"/>
            <a:ext cx="9144000" cy="1044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Text Box 32"/>
          <p:cNvSpPr txBox="1">
            <a:spLocks noChangeArrowheads="1"/>
          </p:cNvSpPr>
          <p:nvPr userDrawn="1"/>
        </p:nvSpPr>
        <p:spPr bwMode="auto">
          <a:xfrm>
            <a:off x="4572000" y="378804"/>
            <a:ext cx="3581400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05000"/>
              </a:lnSpc>
              <a:spcBef>
                <a:spcPct val="50000"/>
              </a:spcBef>
            </a:pPr>
            <a:r>
              <a:rPr lang="en-GB" sz="800" noProof="0" dirty="0" smtClean="0"/>
              <a:t>Federal Department of Home Affairs FDHA</a:t>
            </a:r>
            <a:br>
              <a:rPr lang="en-GB" sz="800" noProof="0" dirty="0" smtClean="0"/>
            </a:br>
            <a:r>
              <a:rPr lang="en-GB" sz="800" b="1" noProof="0" dirty="0" smtClean="0"/>
              <a:t>Federal Office of Meteorology and Climatology  MeteoSwiss</a:t>
            </a:r>
            <a:endParaRPr lang="en-GB" sz="800" noProof="0" dirty="0"/>
          </a:p>
        </p:txBody>
      </p:sp>
      <p:grpSp>
        <p:nvGrpSpPr>
          <p:cNvPr id="2" name="Gruppieren 1"/>
          <p:cNvGrpSpPr/>
          <p:nvPr userDrawn="1"/>
        </p:nvGrpSpPr>
        <p:grpSpPr>
          <a:xfrm>
            <a:off x="924938" y="362579"/>
            <a:ext cx="2004962" cy="774471"/>
            <a:chOff x="924938" y="362579"/>
            <a:chExt cx="2004962" cy="774471"/>
          </a:xfrm>
        </p:grpSpPr>
        <p:pic>
          <p:nvPicPr>
            <p:cNvPr id="11" name="Picture 41" descr="Bund_e_100%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6000" y="375050"/>
              <a:ext cx="1993900" cy="762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44" descr="Wappen"/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4938" y="362579"/>
              <a:ext cx="292100" cy="330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Titel 3"/>
          <p:cNvSpPr>
            <a:spLocks noGrp="1"/>
          </p:cNvSpPr>
          <p:nvPr>
            <p:ph type="title" hasCustomPrompt="1"/>
          </p:nvPr>
        </p:nvSpPr>
        <p:spPr>
          <a:xfrm>
            <a:off x="1155489" y="2231671"/>
            <a:ext cx="7618555" cy="1637317"/>
          </a:xfrm>
          <a:prstGeom prst="rect">
            <a:avLst/>
          </a:prstGeom>
        </p:spPr>
        <p:txBody>
          <a:bodyPr/>
          <a:lstStyle>
            <a:lvl1pPr>
              <a:defRPr sz="5200" b="0"/>
            </a:lvl1pPr>
          </a:lstStyle>
          <a:p>
            <a:r>
              <a:rPr lang="en-GB" noProof="0" dirty="0" smtClean="0"/>
              <a:t>Presentation Title Arial, 52 point</a:t>
            </a:r>
          </a:p>
        </p:txBody>
      </p:sp>
      <p:sp>
        <p:nvSpPr>
          <p:cNvPr id="17" name="Rectangle 17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155489" y="3899456"/>
            <a:ext cx="6857764" cy="648072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marL="0" indent="0">
              <a:buNone/>
              <a:defRPr lang="de-CH" sz="2200" baseline="0"/>
            </a:lvl1pPr>
          </a:lstStyle>
          <a:p>
            <a:pPr lvl="0"/>
            <a:r>
              <a:rPr lang="en-GB" noProof="0" dirty="0" smtClean="0"/>
              <a:t>Subtitle Arial, 22 point</a:t>
            </a:r>
          </a:p>
        </p:txBody>
      </p:sp>
    </p:spTree>
    <p:extLst>
      <p:ext uri="{BB962C8B-B14F-4D97-AF65-F5344CB8AC3E}">
        <p14:creationId xmlns:p14="http://schemas.microsoft.com/office/powerpoint/2010/main" val="354391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body_type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4" descr="Wappen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832" y="374457"/>
            <a:ext cx="2921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hteck 9"/>
          <p:cNvSpPr/>
          <p:nvPr userDrawn="1"/>
        </p:nvSpPr>
        <p:spPr bwMode="auto">
          <a:xfrm>
            <a:off x="0" y="-6734"/>
            <a:ext cx="9144000" cy="1044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Titel 3"/>
          <p:cNvSpPr>
            <a:spLocks noGrp="1"/>
          </p:cNvSpPr>
          <p:nvPr>
            <p:ph type="title" hasCustomPrompt="1"/>
          </p:nvPr>
        </p:nvSpPr>
        <p:spPr>
          <a:xfrm>
            <a:off x="1193800" y="239050"/>
            <a:ext cx="7516008" cy="708082"/>
          </a:xfrm>
          <a:prstGeom prst="rect">
            <a:avLst/>
          </a:prstGeom>
        </p:spPr>
        <p:txBody>
          <a:bodyPr/>
          <a:lstStyle>
            <a:lvl1pPr>
              <a:defRPr sz="3200" b="0"/>
            </a:lvl1pPr>
          </a:lstStyle>
          <a:p>
            <a:r>
              <a:rPr lang="en-GB" noProof="0" dirty="0" err="1" smtClean="0"/>
              <a:t>Titel</a:t>
            </a:r>
            <a:r>
              <a:rPr lang="en-GB" noProof="0" dirty="0" smtClean="0"/>
              <a:t>, Arial, normal, 32 point</a:t>
            </a:r>
          </a:p>
        </p:txBody>
      </p:sp>
    </p:spTree>
    <p:extLst>
      <p:ext uri="{BB962C8B-B14F-4D97-AF65-F5344CB8AC3E}">
        <p14:creationId xmlns:p14="http://schemas.microsoft.com/office/powerpoint/2010/main" val="2400087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 userDrawn="1"/>
        </p:nvSpPr>
        <p:spPr bwMode="auto">
          <a:xfrm>
            <a:off x="0" y="-8546"/>
            <a:ext cx="9162000" cy="6876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100" b="0" i="0" u="none" strike="noStrike" cap="none" normalizeH="0" baseline="0" smtClean="0">
              <a:ln>
                <a:noFill/>
              </a:ln>
              <a:solidFill>
                <a:srgbClr val="B4A89C"/>
              </a:solidFill>
              <a:effectLst/>
              <a:latin typeface="Arial" charset="0"/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646017" y="2378306"/>
            <a:ext cx="6081933" cy="2133875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>
              <a:buNone/>
              <a:defRPr lang="de-CH" sz="1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dirty="0" smtClean="0"/>
              <a:t>Statement Arial normal 18. </a:t>
            </a:r>
            <a:r>
              <a:rPr lang="en-GB" noProof="0" dirty="0" err="1" smtClean="0"/>
              <a:t>Feugiamet</a:t>
            </a:r>
            <a:r>
              <a:rPr lang="en-GB" noProof="0" dirty="0" smtClean="0"/>
              <a:t> ad </a:t>
            </a:r>
            <a:r>
              <a:rPr lang="en-GB" noProof="0" dirty="0" err="1" smtClean="0"/>
              <a:t>delisl</a:t>
            </a:r>
            <a:r>
              <a:rPr lang="en-GB" noProof="0" dirty="0" smtClean="0"/>
              <a:t> in </a:t>
            </a:r>
            <a:r>
              <a:rPr lang="en-GB" noProof="0" dirty="0" err="1" smtClean="0"/>
              <a:t>hent</a:t>
            </a:r>
            <a:r>
              <a:rPr lang="en-GB" noProof="0" dirty="0" smtClean="0"/>
              <a:t> ad </a:t>
            </a:r>
            <a:r>
              <a:rPr lang="en-GB" noProof="0" dirty="0" err="1" smtClean="0"/>
              <a:t>estion</a:t>
            </a:r>
            <a:r>
              <a:rPr lang="en-GB" noProof="0" dirty="0" smtClean="0"/>
              <a:t> </a:t>
            </a:r>
            <a:r>
              <a:rPr lang="en-GB" noProof="0" dirty="0" err="1" smtClean="0"/>
              <a:t>hent</a:t>
            </a:r>
            <a:r>
              <a:rPr lang="en-GB" noProof="0" dirty="0" smtClean="0"/>
              <a:t> prat </a:t>
            </a:r>
            <a:r>
              <a:rPr lang="en-GB" noProof="0" dirty="0" err="1" smtClean="0"/>
              <a:t>lortincilit</a:t>
            </a:r>
            <a:r>
              <a:rPr lang="en-GB" noProof="0" dirty="0" smtClean="0"/>
              <a:t> </a:t>
            </a:r>
            <a:r>
              <a:rPr lang="en-GB" noProof="0" dirty="0" err="1" smtClean="0"/>
              <a:t>utem</a:t>
            </a:r>
            <a:r>
              <a:rPr lang="en-GB" noProof="0" dirty="0" smtClean="0"/>
              <a:t> </a:t>
            </a:r>
            <a:r>
              <a:rPr lang="en-GB" noProof="0" dirty="0" err="1" smtClean="0"/>
              <a:t>doloreet</a:t>
            </a:r>
            <a:r>
              <a:rPr lang="en-GB" noProof="0" dirty="0" smtClean="0"/>
              <a:t> </a:t>
            </a:r>
            <a:r>
              <a:rPr lang="en-GB" noProof="0" dirty="0" err="1" smtClean="0"/>
              <a:t>alisis</a:t>
            </a:r>
            <a:r>
              <a:rPr lang="en-GB" noProof="0" dirty="0" smtClean="0"/>
              <a:t> </a:t>
            </a:r>
            <a:r>
              <a:rPr lang="en-GB" noProof="0" dirty="0" err="1" smtClean="0"/>
              <a:t>auguerc</a:t>
            </a:r>
            <a:r>
              <a:rPr lang="en-GB" noProof="0" dirty="0" smtClean="0"/>
              <a:t> </a:t>
            </a:r>
            <a:r>
              <a:rPr lang="en-GB" noProof="0" dirty="0" err="1" smtClean="0"/>
              <a:t>iliquatum</a:t>
            </a:r>
            <a:r>
              <a:rPr lang="en-GB" noProof="0" dirty="0" smtClean="0"/>
              <a:t> </a:t>
            </a:r>
            <a:r>
              <a:rPr lang="en-GB" noProof="0" dirty="0" err="1" smtClean="0"/>
              <a:t>euipsuscilis</a:t>
            </a:r>
            <a:r>
              <a:rPr lang="en-GB" noProof="0" dirty="0" smtClean="0"/>
              <a:t> </a:t>
            </a:r>
            <a:r>
              <a:rPr lang="en-GB" noProof="0" dirty="0" err="1" smtClean="0"/>
              <a:t>augue</a:t>
            </a:r>
            <a:r>
              <a:rPr lang="en-GB" noProof="0" dirty="0" smtClean="0"/>
              <a:t> do </a:t>
            </a:r>
            <a:r>
              <a:rPr lang="en-GB" noProof="0" dirty="0" err="1" smtClean="0"/>
              <a:t>consequipis</a:t>
            </a:r>
            <a:r>
              <a:rPr lang="en-GB" noProof="0" dirty="0" smtClean="0"/>
              <a:t> </a:t>
            </a:r>
            <a:r>
              <a:rPr lang="en-GB" noProof="0" dirty="0" err="1" smtClean="0"/>
              <a:t>nulputpat</a:t>
            </a:r>
            <a:r>
              <a:rPr lang="en-GB" noProof="0" dirty="0" smtClean="0"/>
              <a:t> </a:t>
            </a:r>
            <a:r>
              <a:rPr lang="en-GB" noProof="0" dirty="0" err="1" smtClean="0"/>
              <a:t>lum</a:t>
            </a:r>
            <a:r>
              <a:rPr lang="en-GB" noProof="0" dirty="0" smtClean="0"/>
              <a:t> </a:t>
            </a:r>
            <a:r>
              <a:rPr lang="en-GB" noProof="0" dirty="0" err="1" smtClean="0"/>
              <a:t>dolobore</a:t>
            </a:r>
            <a:r>
              <a:rPr lang="en-GB" noProof="0" dirty="0" smtClean="0"/>
              <a:t> </a:t>
            </a:r>
            <a:r>
              <a:rPr lang="en-GB" noProof="0" dirty="0" err="1" smtClean="0"/>
              <a:t>diodolorem</a:t>
            </a:r>
            <a:r>
              <a:rPr lang="en-GB" noProof="0" dirty="0" smtClean="0"/>
              <a:t> </a:t>
            </a:r>
            <a:r>
              <a:rPr lang="en-GB" noProof="0" dirty="0" err="1" smtClean="0"/>
              <a:t>nullam</a:t>
            </a:r>
            <a:r>
              <a:rPr lang="en-GB" noProof="0" dirty="0" smtClean="0"/>
              <a:t>, </a:t>
            </a:r>
            <a:r>
              <a:rPr lang="en-GB" noProof="0" dirty="0" err="1" smtClean="0"/>
              <a:t>susting</a:t>
            </a:r>
            <a:r>
              <a:rPr lang="en-GB" noProof="0" dirty="0" smtClean="0"/>
              <a:t> </a:t>
            </a:r>
            <a:r>
              <a:rPr lang="en-GB" noProof="0" dirty="0" err="1" smtClean="0"/>
              <a:t>eumsan</a:t>
            </a:r>
            <a:r>
              <a:rPr lang="en-GB" noProof="0" dirty="0" smtClean="0"/>
              <a:t> </a:t>
            </a:r>
            <a:r>
              <a:rPr lang="en-GB" noProof="0" dirty="0" err="1" smtClean="0"/>
              <a:t>veliquismod</a:t>
            </a:r>
            <a:r>
              <a:rPr lang="en-GB" noProof="0" dirty="0" smtClean="0"/>
              <a:t> </a:t>
            </a:r>
            <a:r>
              <a:rPr lang="en-GB" noProof="0" dirty="0" err="1" smtClean="0"/>
              <a:t>mincin</a:t>
            </a:r>
            <a:r>
              <a:rPr lang="en-GB" noProof="0" dirty="0" smtClean="0"/>
              <a:t> </a:t>
            </a:r>
            <a:r>
              <a:rPr lang="en-GB" noProof="0" dirty="0" err="1" smtClean="0"/>
              <a:t>ulluptat</a:t>
            </a:r>
            <a:r>
              <a:rPr lang="en-GB" noProof="0" dirty="0" smtClean="0"/>
              <a:t>. </a:t>
            </a:r>
            <a:r>
              <a:rPr lang="en-GB" noProof="0" dirty="0" err="1" smtClean="0"/>
              <a:t>Nulla</a:t>
            </a:r>
            <a:r>
              <a:rPr lang="en-GB" noProof="0" dirty="0" smtClean="0"/>
              <a:t> </a:t>
            </a:r>
            <a:r>
              <a:rPr lang="en-GB" noProof="0" dirty="0" err="1" smtClean="0"/>
              <a:t>commy</a:t>
            </a:r>
            <a:r>
              <a:rPr lang="en-GB" noProof="0" dirty="0" smtClean="0"/>
              <a:t> </a:t>
            </a:r>
            <a:r>
              <a:rPr lang="en-GB" noProof="0" dirty="0" err="1" smtClean="0"/>
              <a:t>niam</a:t>
            </a:r>
            <a:r>
              <a:rPr lang="en-GB" noProof="0" dirty="0" smtClean="0"/>
              <a:t>, </a:t>
            </a:r>
            <a:r>
              <a:rPr lang="en-GB" noProof="0" dirty="0" err="1" smtClean="0"/>
              <a:t>quismodit</a:t>
            </a:r>
            <a:r>
              <a:rPr lang="en-GB" noProof="0" dirty="0" smtClean="0"/>
              <a:t> </a:t>
            </a:r>
            <a:r>
              <a:rPr lang="en-GB" noProof="0" dirty="0" err="1" smtClean="0"/>
              <a:t>irilit</a:t>
            </a:r>
            <a:r>
              <a:rPr lang="en-GB" noProof="0" dirty="0" smtClean="0"/>
              <a:t> </a:t>
            </a:r>
            <a:r>
              <a:rPr lang="en-GB" noProof="0" dirty="0" err="1" smtClean="0"/>
              <a:t>incinim</a:t>
            </a:r>
            <a:r>
              <a:rPr lang="en-GB" noProof="0" dirty="0" smtClean="0"/>
              <a:t> </a:t>
            </a:r>
            <a:r>
              <a:rPr lang="en-GB" noProof="0" dirty="0" err="1" smtClean="0"/>
              <a:t>velisi</a:t>
            </a:r>
            <a:r>
              <a:rPr lang="en-GB" noProof="0" dirty="0" smtClean="0"/>
              <a:t> </a:t>
            </a:r>
            <a:r>
              <a:rPr lang="en-GB" noProof="0" dirty="0" err="1" smtClean="0"/>
              <a:t>exero</a:t>
            </a:r>
            <a:r>
              <a:rPr lang="en-GB" noProof="0" dirty="0" smtClean="0"/>
              <a:t>,</a:t>
            </a:r>
          </a:p>
        </p:txBody>
      </p:sp>
    </p:spTree>
    <p:extLst>
      <p:ext uri="{BB962C8B-B14F-4D97-AF65-F5344CB8AC3E}">
        <p14:creationId xmlns:p14="http://schemas.microsoft.com/office/powerpoint/2010/main" val="39980984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las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/>
          <p:cNvSpPr/>
          <p:nvPr userDrawn="1"/>
        </p:nvSpPr>
        <p:spPr bwMode="auto">
          <a:xfrm>
            <a:off x="0" y="-6734"/>
            <a:ext cx="9144000" cy="1044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26" name="Bild 1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185" b="74924"/>
          <a:stretch/>
        </p:blipFill>
        <p:spPr>
          <a:xfrm>
            <a:off x="53393" y="5767733"/>
            <a:ext cx="9037853" cy="1023496"/>
          </a:xfrm>
          <a:prstGeom prst="rect">
            <a:avLst/>
          </a:prstGeom>
        </p:spPr>
      </p:pic>
      <p:sp>
        <p:nvSpPr>
          <p:cNvPr id="27" name="Rechteck 26"/>
          <p:cNvSpPr/>
          <p:nvPr userDrawn="1"/>
        </p:nvSpPr>
        <p:spPr bwMode="auto">
          <a:xfrm>
            <a:off x="1237323" y="6340903"/>
            <a:ext cx="1274102" cy="261331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1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28" name="Rechteck 27"/>
          <p:cNvSpPr/>
          <p:nvPr userDrawn="1"/>
        </p:nvSpPr>
        <p:spPr bwMode="auto">
          <a:xfrm>
            <a:off x="1331102" y="6254404"/>
            <a:ext cx="1265367" cy="89787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1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29" name="Rechteck 28"/>
          <p:cNvSpPr/>
          <p:nvPr userDrawn="1"/>
        </p:nvSpPr>
        <p:spPr bwMode="auto">
          <a:xfrm>
            <a:off x="1124042" y="6323124"/>
            <a:ext cx="1265367" cy="89787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1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30" name="Rechteck 29"/>
          <p:cNvSpPr/>
          <p:nvPr userDrawn="1"/>
        </p:nvSpPr>
        <p:spPr bwMode="auto">
          <a:xfrm flipH="1">
            <a:off x="8274047" y="6412911"/>
            <a:ext cx="425451" cy="177119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1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31" name="Rechteck 30"/>
          <p:cNvSpPr/>
          <p:nvPr userDrawn="1"/>
        </p:nvSpPr>
        <p:spPr bwMode="auto">
          <a:xfrm flipH="1">
            <a:off x="8274049" y="6324560"/>
            <a:ext cx="377825" cy="13593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1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33" name="Rechteck 32"/>
          <p:cNvSpPr/>
          <p:nvPr userDrawn="1"/>
        </p:nvSpPr>
        <p:spPr>
          <a:xfrm>
            <a:off x="8196659" y="6343060"/>
            <a:ext cx="537519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fld id="{1EE35605-8AB3-442C-A293-9F31FDF185BC}" type="slidenum">
              <a:rPr lang="de-CH" sz="900" smtClean="0">
                <a:latin typeface="Roboto Light"/>
                <a:cs typeface="Roboto Light"/>
              </a:rPr>
              <a:pPr algn="r"/>
              <a:t>‹#›</a:t>
            </a:fld>
            <a:endParaRPr lang="de-DE" sz="900" dirty="0">
              <a:latin typeface="Roboto Light"/>
              <a:cs typeface="Roboto Light"/>
            </a:endParaRPr>
          </a:p>
        </p:txBody>
      </p:sp>
      <p:sp>
        <p:nvSpPr>
          <p:cNvPr id="21" name="Rechteck 20"/>
          <p:cNvSpPr/>
          <p:nvPr userDrawn="1"/>
        </p:nvSpPr>
        <p:spPr>
          <a:xfrm>
            <a:off x="1290227" y="4068410"/>
            <a:ext cx="2284015" cy="123110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GB" sz="1600" b="1" noProof="0" dirty="0" err="1" smtClean="0"/>
              <a:t>MeteoSvizzera</a:t>
            </a:r>
            <a:endParaRPr lang="en-GB" sz="1600" noProof="0" dirty="0" smtClean="0"/>
          </a:p>
          <a:p>
            <a:r>
              <a:rPr lang="en-GB" sz="1600" noProof="0" dirty="0" smtClean="0"/>
              <a:t>Via </a:t>
            </a:r>
            <a:r>
              <a:rPr lang="en-GB" sz="1600" noProof="0" dirty="0" err="1" smtClean="0"/>
              <a:t>ai</a:t>
            </a:r>
            <a:r>
              <a:rPr lang="en-GB" sz="1600" noProof="0" dirty="0" smtClean="0"/>
              <a:t> Monti 146</a:t>
            </a:r>
          </a:p>
          <a:p>
            <a:r>
              <a:rPr lang="en-GB" sz="1600" noProof="0" dirty="0" smtClean="0"/>
              <a:t>CH-6605 Locarno-Monti</a:t>
            </a:r>
          </a:p>
          <a:p>
            <a:r>
              <a:rPr lang="en-GB" sz="1600" noProof="0" dirty="0" smtClean="0"/>
              <a:t>T +41 58 460 92 22</a:t>
            </a:r>
          </a:p>
          <a:p>
            <a:r>
              <a:rPr lang="en-GB" sz="1600" noProof="0" dirty="0" smtClean="0"/>
              <a:t>www.meteosvizzera.ch</a:t>
            </a:r>
            <a:endParaRPr lang="en-GB" sz="1600" noProof="0" dirty="0"/>
          </a:p>
        </p:txBody>
      </p:sp>
      <p:sp>
        <p:nvSpPr>
          <p:cNvPr id="22" name="Rechteck 21"/>
          <p:cNvSpPr/>
          <p:nvPr userDrawn="1"/>
        </p:nvSpPr>
        <p:spPr>
          <a:xfrm>
            <a:off x="4014378" y="4068410"/>
            <a:ext cx="2005422" cy="123110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GB" sz="1600" b="1" noProof="0" dirty="0" smtClean="0"/>
              <a:t>MétéoSuisse</a:t>
            </a:r>
            <a:endParaRPr lang="en-GB" sz="1600" noProof="0" dirty="0" smtClean="0"/>
          </a:p>
          <a:p>
            <a:r>
              <a:rPr lang="en-GB" sz="1600" noProof="0" dirty="0" smtClean="0"/>
              <a:t>7bis, av. de la </a:t>
            </a:r>
            <a:r>
              <a:rPr lang="en-GB" sz="1600" noProof="0" dirty="0" err="1" smtClean="0"/>
              <a:t>Paix</a:t>
            </a:r>
            <a:endParaRPr lang="en-GB" sz="1600" noProof="0" dirty="0" smtClean="0"/>
          </a:p>
          <a:p>
            <a:r>
              <a:rPr lang="en-GB" sz="1600" noProof="0" dirty="0" smtClean="0"/>
              <a:t>CH-1211 Genève 2</a:t>
            </a:r>
          </a:p>
          <a:p>
            <a:r>
              <a:rPr lang="en-GB" sz="1600" noProof="0" dirty="0" smtClean="0"/>
              <a:t>T +41 58 460 98 88</a:t>
            </a:r>
          </a:p>
          <a:p>
            <a:r>
              <a:rPr lang="en-GB" sz="1600" noProof="0" dirty="0" smtClean="0"/>
              <a:t>www.meteosuisse.ch</a:t>
            </a:r>
            <a:endParaRPr lang="en-GB" sz="1600" noProof="0" dirty="0"/>
          </a:p>
        </p:txBody>
      </p:sp>
      <p:sp>
        <p:nvSpPr>
          <p:cNvPr id="23" name="Rechteck 22"/>
          <p:cNvSpPr/>
          <p:nvPr userDrawn="1"/>
        </p:nvSpPr>
        <p:spPr>
          <a:xfrm>
            <a:off x="6484528" y="4068410"/>
            <a:ext cx="2102930" cy="123110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GB" sz="1600" b="1" noProof="0" dirty="0" smtClean="0"/>
              <a:t>MétéoSuisse</a:t>
            </a:r>
            <a:endParaRPr lang="en-GB" sz="1600" noProof="0" dirty="0" smtClean="0"/>
          </a:p>
          <a:p>
            <a:r>
              <a:rPr lang="en-GB" sz="1600" noProof="0" dirty="0" err="1" smtClean="0"/>
              <a:t>Chemin</a:t>
            </a:r>
            <a:r>
              <a:rPr lang="en-GB" sz="1600" noProof="0" dirty="0" smtClean="0"/>
              <a:t> de </a:t>
            </a:r>
            <a:r>
              <a:rPr lang="en-GB" sz="1600" noProof="0" dirty="0" err="1" smtClean="0"/>
              <a:t>l‘Aérologie</a:t>
            </a:r>
            <a:endParaRPr lang="en-GB" sz="1600" noProof="0" dirty="0" smtClean="0"/>
          </a:p>
          <a:p>
            <a:r>
              <a:rPr lang="en-GB" sz="1600" noProof="0" dirty="0" smtClean="0"/>
              <a:t>CH-1530 </a:t>
            </a:r>
            <a:r>
              <a:rPr lang="en-GB" sz="1600" noProof="0" dirty="0" err="1" smtClean="0"/>
              <a:t>Payerne</a:t>
            </a:r>
            <a:endParaRPr lang="en-GB" sz="1600" noProof="0" dirty="0" smtClean="0"/>
          </a:p>
          <a:p>
            <a:r>
              <a:rPr lang="en-GB" sz="1600" noProof="0" dirty="0" smtClean="0"/>
              <a:t>T +41 58 460 94 44</a:t>
            </a:r>
          </a:p>
          <a:p>
            <a:r>
              <a:rPr lang="en-GB" sz="1600" noProof="0" dirty="0" smtClean="0"/>
              <a:t>www.meteosuisse.ch</a:t>
            </a:r>
            <a:endParaRPr lang="en-GB" sz="1600" noProof="0" dirty="0"/>
          </a:p>
        </p:txBody>
      </p:sp>
      <p:sp>
        <p:nvSpPr>
          <p:cNvPr id="24" name="Rechteck 23"/>
          <p:cNvSpPr/>
          <p:nvPr userDrawn="1"/>
        </p:nvSpPr>
        <p:spPr>
          <a:xfrm>
            <a:off x="1277766" y="1922110"/>
            <a:ext cx="3441290" cy="13849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GB" sz="1800" b="1" noProof="0" dirty="0" smtClean="0"/>
              <a:t>MeteoSwiss</a:t>
            </a:r>
          </a:p>
          <a:p>
            <a:r>
              <a:rPr lang="en-GB" sz="1800" b="0" noProof="0" dirty="0" smtClean="0"/>
              <a:t>Operation </a:t>
            </a:r>
            <a:r>
              <a:rPr lang="en-GB" sz="1800" b="0" noProof="0" dirty="0" err="1" smtClean="0"/>
              <a:t>Center</a:t>
            </a:r>
            <a:r>
              <a:rPr lang="en-GB" sz="1800" b="0" noProof="0" dirty="0" smtClean="0"/>
              <a:t> 1 </a:t>
            </a:r>
          </a:p>
          <a:p>
            <a:r>
              <a:rPr lang="en-GB" sz="1800" b="0" noProof="0" dirty="0" smtClean="0"/>
              <a:t>CH-8058 Zurich-Airport </a:t>
            </a:r>
          </a:p>
          <a:p>
            <a:r>
              <a:rPr lang="en-GB" sz="1800" b="0" noProof="0" dirty="0" smtClean="0"/>
              <a:t>T +41 58 460 91 11 www.meteoswiss.ch</a:t>
            </a:r>
            <a:endParaRPr lang="en-GB" sz="1800" b="0" noProof="0" dirty="0"/>
          </a:p>
        </p:txBody>
      </p:sp>
      <p:pic>
        <p:nvPicPr>
          <p:cNvPr id="25" name="Bild 2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46" t="78006" r="10884"/>
          <a:stretch/>
        </p:blipFill>
        <p:spPr>
          <a:xfrm>
            <a:off x="1254674" y="6339610"/>
            <a:ext cx="1041960" cy="179529"/>
          </a:xfrm>
          <a:prstGeom prst="rect">
            <a:avLst/>
          </a:prstGeom>
        </p:spPr>
      </p:pic>
      <p:sp>
        <p:nvSpPr>
          <p:cNvPr id="18" name="Text Box 32"/>
          <p:cNvSpPr txBox="1">
            <a:spLocks noChangeArrowheads="1"/>
          </p:cNvSpPr>
          <p:nvPr userDrawn="1"/>
        </p:nvSpPr>
        <p:spPr bwMode="auto">
          <a:xfrm>
            <a:off x="4572000" y="378804"/>
            <a:ext cx="3581400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05000"/>
              </a:lnSpc>
              <a:spcBef>
                <a:spcPct val="50000"/>
              </a:spcBef>
            </a:pPr>
            <a:r>
              <a:rPr lang="en-GB" sz="800" noProof="0" dirty="0" smtClean="0"/>
              <a:t>Federal Department of Home Affairs FDHA</a:t>
            </a:r>
            <a:br>
              <a:rPr lang="en-GB" sz="800" noProof="0" dirty="0" smtClean="0"/>
            </a:br>
            <a:r>
              <a:rPr lang="en-GB" sz="800" b="1" noProof="0" dirty="0" smtClean="0"/>
              <a:t>Federal Office of Meteorology and Climatology  MeteoSwiss</a:t>
            </a:r>
            <a:endParaRPr lang="en-GB" sz="800" noProof="0" dirty="0"/>
          </a:p>
        </p:txBody>
      </p:sp>
      <p:grpSp>
        <p:nvGrpSpPr>
          <p:cNvPr id="20" name="Gruppieren 19"/>
          <p:cNvGrpSpPr/>
          <p:nvPr userDrawn="1"/>
        </p:nvGrpSpPr>
        <p:grpSpPr>
          <a:xfrm>
            <a:off x="924938" y="362579"/>
            <a:ext cx="2004962" cy="774471"/>
            <a:chOff x="924938" y="362579"/>
            <a:chExt cx="2004962" cy="774471"/>
          </a:xfrm>
        </p:grpSpPr>
        <p:pic>
          <p:nvPicPr>
            <p:cNvPr id="32" name="Picture 41" descr="Bund_e_100%"/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6000" y="375050"/>
              <a:ext cx="1993900" cy="762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4" name="Picture 44" descr="Wappen"/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4938" y="362579"/>
              <a:ext cx="292100" cy="330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3293436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body_type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4" descr="Wappen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832" y="374457"/>
            <a:ext cx="2921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hteck 9"/>
          <p:cNvSpPr/>
          <p:nvPr userDrawn="1"/>
        </p:nvSpPr>
        <p:spPr bwMode="auto">
          <a:xfrm>
            <a:off x="0" y="-6734"/>
            <a:ext cx="9144000" cy="1044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Titel 3"/>
          <p:cNvSpPr>
            <a:spLocks noGrp="1"/>
          </p:cNvSpPr>
          <p:nvPr>
            <p:ph type="title" hasCustomPrompt="1"/>
          </p:nvPr>
        </p:nvSpPr>
        <p:spPr>
          <a:xfrm>
            <a:off x="1193800" y="239050"/>
            <a:ext cx="7516008" cy="708082"/>
          </a:xfrm>
          <a:prstGeom prst="rect">
            <a:avLst/>
          </a:prstGeom>
        </p:spPr>
        <p:txBody>
          <a:bodyPr/>
          <a:lstStyle>
            <a:lvl1pPr>
              <a:defRPr sz="3200" b="0"/>
            </a:lvl1pPr>
          </a:lstStyle>
          <a:p>
            <a:r>
              <a:rPr lang="en-GB" noProof="0" dirty="0" err="1" smtClean="0"/>
              <a:t>Titel</a:t>
            </a:r>
            <a:r>
              <a:rPr lang="en-GB" noProof="0" dirty="0" smtClean="0"/>
              <a:t>, Arial, normal, 32 point</a:t>
            </a:r>
          </a:p>
        </p:txBody>
      </p:sp>
    </p:spTree>
    <p:extLst>
      <p:ext uri="{BB962C8B-B14F-4D97-AF65-F5344CB8AC3E}">
        <p14:creationId xmlns:p14="http://schemas.microsoft.com/office/powerpoint/2010/main" val="2400087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ody_type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4" descr="Wappen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832" y="374457"/>
            <a:ext cx="2921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platzhalter 16"/>
          <p:cNvSpPr>
            <a:spLocks noGrp="1"/>
          </p:cNvSpPr>
          <p:nvPr>
            <p:ph type="body" sz="quarter" idx="15" hasCustomPrompt="1"/>
          </p:nvPr>
        </p:nvSpPr>
        <p:spPr>
          <a:xfrm>
            <a:off x="1187450" y="1447799"/>
            <a:ext cx="7527926" cy="4189414"/>
          </a:xfrm>
          <a:prstGeom prst="rect">
            <a:avLst/>
          </a:prstGeom>
        </p:spPr>
        <p:txBody>
          <a:bodyPr/>
          <a:lstStyle>
            <a:lvl1pPr marL="266700" marR="0" indent="-2667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100"/>
            </a:lvl1pPr>
            <a:lvl2pPr marL="714375" indent="-257175">
              <a:buFont typeface="Symbol" panose="05050102010706020507" pitchFamily="18" charset="2"/>
              <a:buChar char="-"/>
              <a:defRPr sz="2100" baseline="0"/>
            </a:lvl2pPr>
            <a:lvl3pPr marL="1143000" marR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 baseline="0"/>
            </a:lvl3pPr>
          </a:lstStyle>
          <a:p>
            <a:pPr lvl="0"/>
            <a:r>
              <a:rPr lang="en-GB" noProof="0" dirty="0" err="1" smtClean="0"/>
              <a:t>Grundschrift</a:t>
            </a:r>
            <a:r>
              <a:rPr lang="en-GB" noProof="0" dirty="0" smtClean="0"/>
              <a:t> </a:t>
            </a:r>
            <a:r>
              <a:rPr lang="en-GB" noProof="0" dirty="0" err="1" smtClean="0"/>
              <a:t>mit</a:t>
            </a:r>
            <a:r>
              <a:rPr lang="en-GB" noProof="0" dirty="0" smtClean="0"/>
              <a:t> </a:t>
            </a:r>
            <a:r>
              <a:rPr lang="en-GB" noProof="0" dirty="0" err="1" smtClean="0"/>
              <a:t>Aufzählung</a:t>
            </a:r>
            <a:r>
              <a:rPr lang="en-GB" noProof="0" dirty="0" smtClean="0"/>
              <a:t>, Arial normal, 21 </a:t>
            </a:r>
            <a:r>
              <a:rPr lang="en-GB" noProof="0" dirty="0" err="1" smtClean="0"/>
              <a:t>Punkt</a:t>
            </a:r>
            <a:endParaRPr lang="en-GB" noProof="0" dirty="0" smtClean="0"/>
          </a:p>
          <a:p>
            <a:pPr lvl="1"/>
            <a:r>
              <a:rPr lang="en-GB" noProof="0" dirty="0" err="1" smtClean="0"/>
              <a:t>Ebene</a:t>
            </a:r>
            <a:r>
              <a:rPr lang="en-GB" noProof="0" dirty="0" smtClean="0"/>
              <a:t> </a:t>
            </a:r>
            <a:r>
              <a:rPr lang="en-GB" noProof="0" dirty="0" err="1" smtClean="0"/>
              <a:t>zwei</a:t>
            </a:r>
            <a:r>
              <a:rPr lang="en-GB" noProof="0" dirty="0" smtClean="0"/>
              <a:t>, 21 </a:t>
            </a:r>
            <a:r>
              <a:rPr lang="en-GB" noProof="0" dirty="0" err="1" smtClean="0"/>
              <a:t>Punkt</a:t>
            </a:r>
            <a:endParaRPr lang="en-GB" noProof="0" dirty="0" smtClean="0"/>
          </a:p>
          <a:p>
            <a:pPr lvl="2"/>
            <a:r>
              <a:rPr lang="en-GB" noProof="0" dirty="0" err="1" smtClean="0"/>
              <a:t>Ebene</a:t>
            </a:r>
            <a:r>
              <a:rPr lang="en-GB" noProof="0" dirty="0" smtClean="0"/>
              <a:t> </a:t>
            </a:r>
            <a:r>
              <a:rPr lang="en-GB" noProof="0" dirty="0" err="1" smtClean="0"/>
              <a:t>drei</a:t>
            </a:r>
            <a:r>
              <a:rPr lang="en-GB" noProof="0" dirty="0" smtClean="0"/>
              <a:t>, 21 </a:t>
            </a:r>
            <a:r>
              <a:rPr lang="en-GB" noProof="0" dirty="0" err="1" smtClean="0"/>
              <a:t>Punkt</a:t>
            </a:r>
            <a:endParaRPr lang="en-GB" noProof="0" dirty="0" smtClean="0"/>
          </a:p>
          <a:p>
            <a:pPr lvl="2"/>
            <a:endParaRPr lang="en-GB" noProof="0" dirty="0" smtClean="0"/>
          </a:p>
        </p:txBody>
      </p:sp>
      <p:sp>
        <p:nvSpPr>
          <p:cNvPr id="10" name="Rechteck 9"/>
          <p:cNvSpPr/>
          <p:nvPr userDrawn="1"/>
        </p:nvSpPr>
        <p:spPr bwMode="auto">
          <a:xfrm>
            <a:off x="0" y="-6734"/>
            <a:ext cx="9144000" cy="1044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Titel 3"/>
          <p:cNvSpPr>
            <a:spLocks noGrp="1"/>
          </p:cNvSpPr>
          <p:nvPr>
            <p:ph type="title" hasCustomPrompt="1"/>
          </p:nvPr>
        </p:nvSpPr>
        <p:spPr>
          <a:xfrm>
            <a:off x="1193800" y="239050"/>
            <a:ext cx="7516008" cy="708082"/>
          </a:xfrm>
          <a:prstGeom prst="rect">
            <a:avLst/>
          </a:prstGeom>
        </p:spPr>
        <p:txBody>
          <a:bodyPr/>
          <a:lstStyle>
            <a:lvl1pPr>
              <a:defRPr sz="3200" b="0"/>
            </a:lvl1pPr>
          </a:lstStyle>
          <a:p>
            <a:r>
              <a:rPr lang="en-GB" noProof="0" dirty="0" smtClean="0"/>
              <a:t>Title, Arial, normal, 32 point</a:t>
            </a:r>
          </a:p>
        </p:txBody>
      </p:sp>
    </p:spTree>
    <p:extLst>
      <p:ext uri="{BB962C8B-B14F-4D97-AF65-F5344CB8AC3E}">
        <p14:creationId xmlns:p14="http://schemas.microsoft.com/office/powerpoint/2010/main" val="41102577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ody_typ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44" descr="Wappen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832" y="374457"/>
            <a:ext cx="2921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platzhalter 16"/>
          <p:cNvSpPr>
            <a:spLocks noGrp="1"/>
          </p:cNvSpPr>
          <p:nvPr>
            <p:ph type="body" sz="quarter" idx="15" hasCustomPrompt="1"/>
          </p:nvPr>
        </p:nvSpPr>
        <p:spPr>
          <a:xfrm>
            <a:off x="1187449" y="2171699"/>
            <a:ext cx="3565525" cy="3465514"/>
          </a:xfrm>
          <a:prstGeom prst="rect">
            <a:avLst/>
          </a:prstGeom>
        </p:spPr>
        <p:txBody>
          <a:bodyPr/>
          <a:lstStyle>
            <a:lvl1pPr marL="361950" indent="-361950">
              <a:buFont typeface="+mj-lt"/>
              <a:buAutoNum type="arabicPeriod"/>
              <a:defRPr sz="2100"/>
            </a:lvl1pPr>
            <a:lvl2pPr marL="628650" indent="-266700">
              <a:buClr>
                <a:schemeClr val="tx1"/>
              </a:buClr>
              <a:defRPr sz="2100"/>
            </a:lvl2pPr>
          </a:lstStyle>
          <a:p>
            <a:pPr lvl="0"/>
            <a:r>
              <a:rPr lang="en-GB" noProof="0" dirty="0" smtClean="0"/>
              <a:t>Feu </a:t>
            </a:r>
            <a:r>
              <a:rPr lang="en-GB" noProof="0" dirty="0" err="1" smtClean="0"/>
              <a:t>feugiamet</a:t>
            </a:r>
            <a:r>
              <a:rPr lang="en-GB" noProof="0" dirty="0" smtClean="0"/>
              <a:t> ad </a:t>
            </a:r>
            <a:r>
              <a:rPr lang="en-GB" noProof="0" dirty="0" err="1" smtClean="0"/>
              <a:t>delisl</a:t>
            </a:r>
            <a:r>
              <a:rPr lang="en-GB" noProof="0" dirty="0" smtClean="0"/>
              <a:t> in </a:t>
            </a:r>
            <a:r>
              <a:rPr lang="en-GB" noProof="0" dirty="0" err="1" smtClean="0"/>
              <a:t>hent</a:t>
            </a:r>
            <a:r>
              <a:rPr lang="en-GB" noProof="0" dirty="0" smtClean="0"/>
              <a:t> ad </a:t>
            </a:r>
            <a:r>
              <a:rPr lang="en-GB" noProof="0" dirty="0" err="1" smtClean="0"/>
              <a:t>estion</a:t>
            </a:r>
            <a:r>
              <a:rPr lang="en-GB" noProof="0" dirty="0" smtClean="0"/>
              <a:t> </a:t>
            </a:r>
            <a:r>
              <a:rPr lang="en-GB" noProof="0" dirty="0" err="1" smtClean="0"/>
              <a:t>hent</a:t>
            </a:r>
            <a:r>
              <a:rPr lang="en-GB" noProof="0" dirty="0" smtClean="0"/>
              <a:t> prat </a:t>
            </a:r>
            <a:r>
              <a:rPr lang="en-GB" noProof="0" dirty="0" err="1" smtClean="0"/>
              <a:t>lortincilit</a:t>
            </a:r>
            <a:r>
              <a:rPr lang="en-GB" noProof="0" dirty="0" smtClean="0"/>
              <a:t> </a:t>
            </a:r>
            <a:r>
              <a:rPr lang="en-GB" noProof="0" dirty="0" err="1" smtClean="0"/>
              <a:t>utem</a:t>
            </a:r>
            <a:r>
              <a:rPr lang="en-GB" noProof="0" dirty="0" smtClean="0"/>
              <a:t> </a:t>
            </a:r>
            <a:r>
              <a:rPr lang="en-GB" noProof="0" dirty="0" err="1" smtClean="0"/>
              <a:t>doloreet</a:t>
            </a:r>
            <a:r>
              <a:rPr lang="en-GB" noProof="0" dirty="0" smtClean="0"/>
              <a:t> </a:t>
            </a:r>
            <a:r>
              <a:rPr lang="en-GB" noProof="0" dirty="0" err="1" smtClean="0"/>
              <a:t>alisis</a:t>
            </a:r>
            <a:endParaRPr lang="en-GB" noProof="0" dirty="0" smtClean="0"/>
          </a:p>
          <a:p>
            <a:pPr lvl="0"/>
            <a:r>
              <a:rPr lang="en-GB" noProof="0" dirty="0" err="1" smtClean="0"/>
              <a:t>Auguerc</a:t>
            </a:r>
            <a:r>
              <a:rPr lang="en-GB" noProof="0" dirty="0" smtClean="0"/>
              <a:t> </a:t>
            </a:r>
            <a:r>
              <a:rPr lang="en-GB" noProof="0" dirty="0" err="1" smtClean="0"/>
              <a:t>iliquatum</a:t>
            </a:r>
            <a:r>
              <a:rPr lang="en-GB" noProof="0" dirty="0" smtClean="0"/>
              <a:t> </a:t>
            </a:r>
            <a:r>
              <a:rPr lang="en-GB" noProof="0" dirty="0" err="1" smtClean="0"/>
              <a:t>euips</a:t>
            </a:r>
            <a:r>
              <a:rPr lang="en-GB" noProof="0" dirty="0" smtClean="0"/>
              <a:t> </a:t>
            </a:r>
          </a:p>
          <a:p>
            <a:pPr lvl="0"/>
            <a:r>
              <a:rPr lang="en-GB" noProof="0" dirty="0" err="1" smtClean="0"/>
              <a:t>nulputpat</a:t>
            </a:r>
            <a:r>
              <a:rPr lang="en-GB" noProof="0" dirty="0" smtClean="0"/>
              <a:t> </a:t>
            </a:r>
            <a:r>
              <a:rPr lang="en-GB" noProof="0" dirty="0" err="1" smtClean="0"/>
              <a:t>lum</a:t>
            </a:r>
            <a:r>
              <a:rPr lang="en-GB" noProof="0" dirty="0" smtClean="0"/>
              <a:t> </a:t>
            </a:r>
            <a:r>
              <a:rPr lang="en-GB" noProof="0" dirty="0" err="1" smtClean="0"/>
              <a:t>dolobore</a:t>
            </a:r>
            <a:r>
              <a:rPr lang="en-GB" noProof="0" dirty="0" smtClean="0"/>
              <a:t> </a:t>
            </a:r>
            <a:r>
              <a:rPr lang="en-GB" noProof="0" dirty="0" err="1" smtClean="0"/>
              <a:t>dio</a:t>
            </a:r>
            <a:r>
              <a:rPr lang="en-GB" noProof="0" dirty="0" smtClean="0"/>
              <a:t> </a:t>
            </a:r>
          </a:p>
          <a:p>
            <a:pPr lvl="1"/>
            <a:r>
              <a:rPr lang="en-GB" noProof="0" dirty="0" err="1" smtClean="0"/>
              <a:t>Ebene</a:t>
            </a:r>
            <a:r>
              <a:rPr lang="en-GB" noProof="0" dirty="0" smtClean="0"/>
              <a:t> </a:t>
            </a:r>
            <a:r>
              <a:rPr lang="en-GB" noProof="0" dirty="0" err="1" smtClean="0"/>
              <a:t>zwei</a:t>
            </a:r>
            <a:r>
              <a:rPr lang="en-GB" noProof="0" dirty="0" smtClean="0"/>
              <a:t>, 21 </a:t>
            </a:r>
            <a:r>
              <a:rPr lang="en-GB" noProof="0" dirty="0" err="1" smtClean="0"/>
              <a:t>Punkt</a:t>
            </a:r>
            <a:endParaRPr lang="en-GB" noProof="0" dirty="0" smtClean="0"/>
          </a:p>
        </p:txBody>
      </p:sp>
      <p:sp>
        <p:nvSpPr>
          <p:cNvPr id="19" name="Textplatzhalter 16"/>
          <p:cNvSpPr>
            <a:spLocks noGrp="1"/>
          </p:cNvSpPr>
          <p:nvPr>
            <p:ph type="body" sz="quarter" idx="16" hasCustomPrompt="1"/>
          </p:nvPr>
        </p:nvSpPr>
        <p:spPr>
          <a:xfrm>
            <a:off x="4940299" y="2200274"/>
            <a:ext cx="3565525" cy="3436939"/>
          </a:xfrm>
          <a:prstGeom prst="rect">
            <a:avLst/>
          </a:prstGeom>
        </p:spPr>
        <p:txBody>
          <a:bodyPr/>
          <a:lstStyle>
            <a:lvl1pPr marL="342900" indent="-342900">
              <a:buFont typeface="Symbol" panose="05050102010706020507" pitchFamily="18" charset="2"/>
              <a:buChar char="-"/>
              <a:defRPr sz="2100"/>
            </a:lvl1pPr>
            <a:lvl2pPr marL="628650" indent="-266700">
              <a:buClr>
                <a:schemeClr val="tx1"/>
              </a:buClr>
              <a:defRPr sz="2100"/>
            </a:lvl2pPr>
          </a:lstStyle>
          <a:p>
            <a:pPr lvl="0"/>
            <a:r>
              <a:rPr lang="en-GB" noProof="0" dirty="0" smtClean="0"/>
              <a:t>Feu </a:t>
            </a:r>
            <a:r>
              <a:rPr lang="en-GB" noProof="0" dirty="0" err="1" smtClean="0"/>
              <a:t>feugiamet</a:t>
            </a:r>
            <a:r>
              <a:rPr lang="en-GB" noProof="0" dirty="0" smtClean="0"/>
              <a:t> ad </a:t>
            </a:r>
            <a:r>
              <a:rPr lang="en-GB" noProof="0" dirty="0" err="1" smtClean="0"/>
              <a:t>delisl</a:t>
            </a:r>
            <a:r>
              <a:rPr lang="en-GB" noProof="0" dirty="0" smtClean="0"/>
              <a:t> in </a:t>
            </a:r>
            <a:r>
              <a:rPr lang="en-GB" noProof="0" dirty="0" err="1" smtClean="0"/>
              <a:t>hent</a:t>
            </a:r>
            <a:r>
              <a:rPr lang="en-GB" noProof="0" dirty="0" smtClean="0"/>
              <a:t> ad </a:t>
            </a:r>
            <a:r>
              <a:rPr lang="en-GB" noProof="0" dirty="0" err="1" smtClean="0"/>
              <a:t>estion</a:t>
            </a:r>
            <a:r>
              <a:rPr lang="en-GB" noProof="0" dirty="0" smtClean="0"/>
              <a:t> </a:t>
            </a:r>
            <a:r>
              <a:rPr lang="en-GB" noProof="0" dirty="0" err="1" smtClean="0"/>
              <a:t>hent</a:t>
            </a:r>
            <a:r>
              <a:rPr lang="en-GB" noProof="0" dirty="0" smtClean="0"/>
              <a:t> prat </a:t>
            </a:r>
            <a:r>
              <a:rPr lang="en-GB" noProof="0" dirty="0" err="1" smtClean="0"/>
              <a:t>lortincilit</a:t>
            </a:r>
            <a:r>
              <a:rPr lang="en-GB" noProof="0" dirty="0" smtClean="0"/>
              <a:t> </a:t>
            </a:r>
            <a:r>
              <a:rPr lang="en-GB" noProof="0" dirty="0" err="1" smtClean="0"/>
              <a:t>utem</a:t>
            </a:r>
            <a:r>
              <a:rPr lang="en-GB" noProof="0" dirty="0" smtClean="0"/>
              <a:t> </a:t>
            </a:r>
            <a:r>
              <a:rPr lang="en-GB" noProof="0" dirty="0" err="1" smtClean="0"/>
              <a:t>doloreet</a:t>
            </a:r>
            <a:r>
              <a:rPr lang="en-GB" noProof="0" dirty="0" smtClean="0"/>
              <a:t> </a:t>
            </a:r>
            <a:r>
              <a:rPr lang="en-GB" noProof="0" dirty="0" err="1" smtClean="0"/>
              <a:t>alisis</a:t>
            </a:r>
            <a:endParaRPr lang="en-GB" noProof="0" dirty="0" smtClean="0"/>
          </a:p>
          <a:p>
            <a:pPr lvl="0"/>
            <a:r>
              <a:rPr lang="en-GB" noProof="0" dirty="0" err="1" smtClean="0"/>
              <a:t>Auguerc</a:t>
            </a:r>
            <a:r>
              <a:rPr lang="en-GB" noProof="0" dirty="0" smtClean="0"/>
              <a:t> </a:t>
            </a:r>
            <a:r>
              <a:rPr lang="en-GB" noProof="0" dirty="0" err="1" smtClean="0"/>
              <a:t>iliquatum</a:t>
            </a:r>
            <a:r>
              <a:rPr lang="en-GB" noProof="0" dirty="0" smtClean="0"/>
              <a:t> </a:t>
            </a:r>
            <a:r>
              <a:rPr lang="en-GB" noProof="0" dirty="0" err="1" smtClean="0"/>
              <a:t>euips</a:t>
            </a:r>
            <a:r>
              <a:rPr lang="en-GB" noProof="0" dirty="0" smtClean="0"/>
              <a:t> </a:t>
            </a:r>
          </a:p>
          <a:p>
            <a:pPr lvl="0"/>
            <a:r>
              <a:rPr lang="en-GB" noProof="0" dirty="0" err="1" smtClean="0"/>
              <a:t>nulputpat</a:t>
            </a:r>
            <a:r>
              <a:rPr lang="en-GB" noProof="0" dirty="0" smtClean="0"/>
              <a:t> </a:t>
            </a:r>
            <a:r>
              <a:rPr lang="en-GB" noProof="0" dirty="0" err="1" smtClean="0"/>
              <a:t>lum</a:t>
            </a:r>
            <a:r>
              <a:rPr lang="en-GB" noProof="0" dirty="0" smtClean="0"/>
              <a:t> </a:t>
            </a:r>
            <a:r>
              <a:rPr lang="en-GB" noProof="0" dirty="0" err="1" smtClean="0"/>
              <a:t>dolobore</a:t>
            </a:r>
            <a:r>
              <a:rPr lang="en-GB" noProof="0" dirty="0" smtClean="0"/>
              <a:t> </a:t>
            </a:r>
            <a:r>
              <a:rPr lang="en-GB" noProof="0" dirty="0" err="1" smtClean="0"/>
              <a:t>dio</a:t>
            </a:r>
            <a:r>
              <a:rPr lang="en-GB" noProof="0" dirty="0" smtClean="0"/>
              <a:t> </a:t>
            </a:r>
          </a:p>
          <a:p>
            <a:pPr lvl="1"/>
            <a:r>
              <a:rPr lang="en-GB" noProof="0" dirty="0" err="1" smtClean="0"/>
              <a:t>Ebene</a:t>
            </a:r>
            <a:r>
              <a:rPr lang="en-GB" noProof="0" dirty="0" smtClean="0"/>
              <a:t> </a:t>
            </a:r>
            <a:r>
              <a:rPr lang="en-GB" noProof="0" dirty="0" err="1" smtClean="0"/>
              <a:t>zwei</a:t>
            </a:r>
            <a:r>
              <a:rPr lang="en-GB" noProof="0" dirty="0" smtClean="0"/>
              <a:t>, 21 </a:t>
            </a:r>
            <a:r>
              <a:rPr lang="en-GB" noProof="0" dirty="0" err="1" smtClean="0"/>
              <a:t>Punkt</a:t>
            </a:r>
            <a:endParaRPr lang="en-GB" noProof="0" dirty="0" smtClean="0"/>
          </a:p>
        </p:txBody>
      </p:sp>
      <p:sp>
        <p:nvSpPr>
          <p:cNvPr id="13" name="Rechteck 12"/>
          <p:cNvSpPr/>
          <p:nvPr userDrawn="1"/>
        </p:nvSpPr>
        <p:spPr bwMode="auto">
          <a:xfrm>
            <a:off x="0" y="-6734"/>
            <a:ext cx="9144000" cy="1044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0" hasCustomPrompt="1"/>
          </p:nvPr>
        </p:nvSpPr>
        <p:spPr>
          <a:xfrm>
            <a:off x="1200150" y="1704975"/>
            <a:ext cx="3543300" cy="36195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2100" baseline="0"/>
            </a:lvl1pPr>
            <a:lvl2pPr marL="266700" indent="-266700">
              <a:spcBef>
                <a:spcPts val="0"/>
              </a:spcBef>
              <a:buFont typeface="+mj-lt"/>
              <a:buAutoNum type="arabicPeriod"/>
              <a:defRPr sz="1800"/>
            </a:lvl2pPr>
          </a:lstStyle>
          <a:p>
            <a:pPr lvl="0"/>
            <a:r>
              <a:rPr lang="en-GB" noProof="0" dirty="0" smtClean="0"/>
              <a:t>Text </a:t>
            </a:r>
            <a:r>
              <a:rPr lang="en-GB" noProof="0" dirty="0" err="1" smtClean="0"/>
              <a:t>Einzug</a:t>
            </a:r>
            <a:r>
              <a:rPr lang="en-GB" noProof="0" dirty="0" smtClean="0"/>
              <a:t> </a:t>
            </a:r>
            <a:r>
              <a:rPr lang="en-GB" noProof="0" dirty="0" err="1" smtClean="0"/>
              <a:t>numerisch</a:t>
            </a:r>
            <a:endParaRPr lang="en-GB" noProof="0" dirty="0" smtClean="0"/>
          </a:p>
        </p:txBody>
      </p:sp>
      <p:sp>
        <p:nvSpPr>
          <p:cNvPr id="15" name="Rectangle 17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187450" y="966194"/>
            <a:ext cx="7518400" cy="450353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marL="0" indent="0">
              <a:buNone/>
              <a:defRPr lang="de-CH" sz="2400" baseline="0">
                <a:latin typeface="+mj-lt"/>
              </a:defRPr>
            </a:lvl1pPr>
          </a:lstStyle>
          <a:p>
            <a:pPr lvl="0"/>
            <a:r>
              <a:rPr lang="en-GB" noProof="0" dirty="0" smtClean="0"/>
              <a:t>Subtitle Arial normal, 24 point</a:t>
            </a:r>
            <a:endParaRPr lang="en-GB" noProof="0" dirty="0"/>
          </a:p>
        </p:txBody>
      </p:sp>
      <p:sp>
        <p:nvSpPr>
          <p:cNvPr id="16" name="Titel 3"/>
          <p:cNvSpPr>
            <a:spLocks noGrp="1"/>
          </p:cNvSpPr>
          <p:nvPr>
            <p:ph type="title" hasCustomPrompt="1"/>
          </p:nvPr>
        </p:nvSpPr>
        <p:spPr>
          <a:xfrm>
            <a:off x="1193800" y="239050"/>
            <a:ext cx="7516008" cy="708082"/>
          </a:xfrm>
          <a:prstGeom prst="rect">
            <a:avLst/>
          </a:prstGeom>
        </p:spPr>
        <p:txBody>
          <a:bodyPr/>
          <a:lstStyle>
            <a:lvl1pPr>
              <a:defRPr sz="3200" b="0"/>
            </a:lvl1pPr>
          </a:lstStyle>
          <a:p>
            <a:r>
              <a:rPr lang="en-GB" noProof="0" dirty="0" err="1" smtClean="0"/>
              <a:t>Titel</a:t>
            </a:r>
            <a:r>
              <a:rPr lang="en-GB" noProof="0" dirty="0" smtClean="0"/>
              <a:t>, Arial, normal, 32 point</a:t>
            </a:r>
          </a:p>
        </p:txBody>
      </p:sp>
      <p:sp>
        <p:nvSpPr>
          <p:cNvPr id="20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943475" y="1704975"/>
            <a:ext cx="3771900" cy="3429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2100" baseline="0"/>
            </a:lvl1pPr>
            <a:lvl2pPr marL="285750" indent="-285750">
              <a:spcBef>
                <a:spcPts val="0"/>
              </a:spcBef>
              <a:buFont typeface="Symbol" panose="05050102010706020507" pitchFamily="18" charset="2"/>
              <a:buChar char="-"/>
              <a:defRPr sz="1800"/>
            </a:lvl2pPr>
          </a:lstStyle>
          <a:p>
            <a:pPr lvl="0"/>
            <a:r>
              <a:rPr lang="en-GB" noProof="0" dirty="0" smtClean="0"/>
              <a:t>Text </a:t>
            </a:r>
            <a:r>
              <a:rPr lang="en-GB" noProof="0" dirty="0" err="1" smtClean="0"/>
              <a:t>Einzug</a:t>
            </a:r>
            <a:r>
              <a:rPr lang="en-GB" noProof="0" dirty="0" smtClean="0"/>
              <a:t> </a:t>
            </a:r>
            <a:r>
              <a:rPr lang="en-GB" noProof="0" dirty="0" err="1" smtClean="0"/>
              <a:t>Geviertstrich</a:t>
            </a:r>
            <a:endParaRPr lang="en-GB" noProof="0" dirty="0" smtClean="0"/>
          </a:p>
        </p:txBody>
      </p:sp>
    </p:spTree>
    <p:extLst>
      <p:ext uri="{BB962C8B-B14F-4D97-AF65-F5344CB8AC3E}">
        <p14:creationId xmlns:p14="http://schemas.microsoft.com/office/powerpoint/2010/main" val="22835635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ody_type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4" descr="Wappen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832" y="374457"/>
            <a:ext cx="2921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hteck 9"/>
          <p:cNvSpPr/>
          <p:nvPr userDrawn="1"/>
        </p:nvSpPr>
        <p:spPr bwMode="auto">
          <a:xfrm>
            <a:off x="0" y="-6734"/>
            <a:ext cx="9144000" cy="1044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Titel 3"/>
          <p:cNvSpPr>
            <a:spLocks noGrp="1"/>
          </p:cNvSpPr>
          <p:nvPr>
            <p:ph type="title" hasCustomPrompt="1"/>
          </p:nvPr>
        </p:nvSpPr>
        <p:spPr>
          <a:xfrm>
            <a:off x="1193800" y="239050"/>
            <a:ext cx="7516008" cy="708082"/>
          </a:xfrm>
          <a:prstGeom prst="rect">
            <a:avLst/>
          </a:prstGeom>
        </p:spPr>
        <p:txBody>
          <a:bodyPr/>
          <a:lstStyle>
            <a:lvl1pPr>
              <a:defRPr sz="3200" b="0"/>
            </a:lvl1pPr>
          </a:lstStyle>
          <a:p>
            <a:r>
              <a:rPr lang="en-GB" noProof="0" dirty="0" err="1" smtClean="0"/>
              <a:t>Titel</a:t>
            </a:r>
            <a:r>
              <a:rPr lang="en-GB" noProof="0" dirty="0" smtClean="0"/>
              <a:t>, Arial, normal, 32 point</a:t>
            </a:r>
          </a:p>
        </p:txBody>
      </p:sp>
    </p:spTree>
    <p:extLst>
      <p:ext uri="{BB962C8B-B14F-4D97-AF65-F5344CB8AC3E}">
        <p14:creationId xmlns:p14="http://schemas.microsoft.com/office/powerpoint/2010/main" val="26902568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s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/>
          <p:cNvSpPr/>
          <p:nvPr userDrawn="1"/>
        </p:nvSpPr>
        <p:spPr bwMode="auto">
          <a:xfrm>
            <a:off x="0" y="-6734"/>
            <a:ext cx="9144000" cy="1044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Rechteck 12"/>
          <p:cNvSpPr/>
          <p:nvPr userDrawn="1"/>
        </p:nvSpPr>
        <p:spPr>
          <a:xfrm>
            <a:off x="1290227" y="4068410"/>
            <a:ext cx="2284015" cy="123110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GB" sz="1600" b="1" noProof="0" dirty="0" err="1" smtClean="0"/>
              <a:t>MeteoSvizzera</a:t>
            </a:r>
            <a:endParaRPr lang="en-GB" sz="1600" noProof="0" dirty="0" smtClean="0"/>
          </a:p>
          <a:p>
            <a:r>
              <a:rPr lang="en-GB" sz="1600" noProof="0" dirty="0" smtClean="0"/>
              <a:t>Via </a:t>
            </a:r>
            <a:r>
              <a:rPr lang="en-GB" sz="1600" noProof="0" dirty="0" err="1" smtClean="0"/>
              <a:t>ai</a:t>
            </a:r>
            <a:r>
              <a:rPr lang="en-GB" sz="1600" noProof="0" dirty="0" smtClean="0"/>
              <a:t> Monti 146</a:t>
            </a:r>
          </a:p>
          <a:p>
            <a:r>
              <a:rPr lang="en-GB" sz="1600" noProof="0" dirty="0" smtClean="0"/>
              <a:t>CH-6605 Locarno-Monti</a:t>
            </a:r>
          </a:p>
          <a:p>
            <a:r>
              <a:rPr lang="en-GB" sz="1600" noProof="0" dirty="0" smtClean="0"/>
              <a:t>T +41 58 460 92 22</a:t>
            </a:r>
          </a:p>
          <a:p>
            <a:r>
              <a:rPr lang="en-GB" sz="1600" noProof="0" dirty="0" smtClean="0"/>
              <a:t>www.meteosvizzera.ch</a:t>
            </a:r>
            <a:endParaRPr lang="en-GB" sz="1600" noProof="0" dirty="0"/>
          </a:p>
        </p:txBody>
      </p:sp>
      <p:sp>
        <p:nvSpPr>
          <p:cNvPr id="14" name="Rechteck 13"/>
          <p:cNvSpPr/>
          <p:nvPr userDrawn="1"/>
        </p:nvSpPr>
        <p:spPr>
          <a:xfrm>
            <a:off x="4014378" y="4068410"/>
            <a:ext cx="2005422" cy="123110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GB" sz="1600" b="1" noProof="0" dirty="0" smtClean="0"/>
              <a:t>MétéoSuisse</a:t>
            </a:r>
            <a:endParaRPr lang="en-GB" sz="1600" noProof="0" dirty="0" smtClean="0"/>
          </a:p>
          <a:p>
            <a:r>
              <a:rPr lang="en-GB" sz="1600" noProof="0" dirty="0" smtClean="0"/>
              <a:t>7bis, av. de la </a:t>
            </a:r>
            <a:r>
              <a:rPr lang="en-GB" sz="1600" noProof="0" dirty="0" err="1" smtClean="0"/>
              <a:t>Paix</a:t>
            </a:r>
            <a:endParaRPr lang="en-GB" sz="1600" noProof="0" dirty="0" smtClean="0"/>
          </a:p>
          <a:p>
            <a:r>
              <a:rPr lang="en-GB" sz="1600" noProof="0" dirty="0" smtClean="0"/>
              <a:t>CH-1211 Genève 2</a:t>
            </a:r>
          </a:p>
          <a:p>
            <a:r>
              <a:rPr lang="en-GB" sz="1600" noProof="0" dirty="0" smtClean="0"/>
              <a:t>T +41 58 460 98 88</a:t>
            </a:r>
          </a:p>
          <a:p>
            <a:r>
              <a:rPr lang="en-GB" sz="1600" noProof="0" dirty="0" smtClean="0"/>
              <a:t>www.meteosuisse.ch</a:t>
            </a:r>
            <a:endParaRPr lang="en-GB" sz="1600" noProof="0" dirty="0"/>
          </a:p>
        </p:txBody>
      </p:sp>
      <p:sp>
        <p:nvSpPr>
          <p:cNvPr id="15" name="Rechteck 14"/>
          <p:cNvSpPr/>
          <p:nvPr userDrawn="1"/>
        </p:nvSpPr>
        <p:spPr>
          <a:xfrm>
            <a:off x="6484528" y="4068410"/>
            <a:ext cx="2102930" cy="123110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GB" sz="1600" b="1" noProof="0" dirty="0" smtClean="0"/>
              <a:t>MétéoSuisse</a:t>
            </a:r>
            <a:endParaRPr lang="en-GB" sz="1600" noProof="0" dirty="0" smtClean="0"/>
          </a:p>
          <a:p>
            <a:r>
              <a:rPr lang="en-GB" sz="1600" noProof="0" dirty="0" err="1" smtClean="0"/>
              <a:t>Chemin</a:t>
            </a:r>
            <a:r>
              <a:rPr lang="en-GB" sz="1600" noProof="0" dirty="0" smtClean="0"/>
              <a:t> de </a:t>
            </a:r>
            <a:r>
              <a:rPr lang="en-GB" sz="1600" noProof="0" dirty="0" err="1" smtClean="0"/>
              <a:t>l‘Aérologie</a:t>
            </a:r>
            <a:endParaRPr lang="en-GB" sz="1600" noProof="0" dirty="0" smtClean="0"/>
          </a:p>
          <a:p>
            <a:r>
              <a:rPr lang="en-GB" sz="1600" noProof="0" dirty="0" smtClean="0"/>
              <a:t>CH-1530 </a:t>
            </a:r>
            <a:r>
              <a:rPr lang="en-GB" sz="1600" noProof="0" dirty="0" err="1" smtClean="0"/>
              <a:t>Payerne</a:t>
            </a:r>
            <a:endParaRPr lang="en-GB" sz="1600" noProof="0" dirty="0" smtClean="0"/>
          </a:p>
          <a:p>
            <a:r>
              <a:rPr lang="en-GB" sz="1600" noProof="0" dirty="0" smtClean="0"/>
              <a:t>T +41 58 460 94 44</a:t>
            </a:r>
          </a:p>
          <a:p>
            <a:r>
              <a:rPr lang="en-GB" sz="1600" noProof="0" dirty="0" smtClean="0"/>
              <a:t>www.meteosuisse.ch</a:t>
            </a:r>
            <a:endParaRPr lang="en-GB" sz="1600" noProof="0" dirty="0"/>
          </a:p>
        </p:txBody>
      </p:sp>
      <p:sp>
        <p:nvSpPr>
          <p:cNvPr id="16" name="Rechteck 15"/>
          <p:cNvSpPr/>
          <p:nvPr userDrawn="1"/>
        </p:nvSpPr>
        <p:spPr>
          <a:xfrm>
            <a:off x="1277766" y="1922110"/>
            <a:ext cx="3441290" cy="13849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GB" sz="1800" b="1" noProof="0" dirty="0" smtClean="0"/>
              <a:t>MeteoSwiss</a:t>
            </a:r>
          </a:p>
          <a:p>
            <a:r>
              <a:rPr lang="en-GB" sz="1800" b="0" noProof="0" dirty="0" smtClean="0"/>
              <a:t>Operation </a:t>
            </a:r>
            <a:r>
              <a:rPr lang="en-GB" sz="1800" b="0" noProof="0" dirty="0" err="1" smtClean="0"/>
              <a:t>Center</a:t>
            </a:r>
            <a:r>
              <a:rPr lang="en-GB" sz="1800" b="0" noProof="0" dirty="0" smtClean="0"/>
              <a:t> 1 </a:t>
            </a:r>
          </a:p>
          <a:p>
            <a:r>
              <a:rPr lang="en-GB" sz="1800" b="0" noProof="0" dirty="0" smtClean="0"/>
              <a:t>CH-8058 Zurich-Airport </a:t>
            </a:r>
          </a:p>
          <a:p>
            <a:r>
              <a:rPr lang="en-GB" sz="1800" b="0" noProof="0" dirty="0" smtClean="0"/>
              <a:t>T +41 58 460 91 11 www.meteoswiss.ch</a:t>
            </a:r>
            <a:endParaRPr lang="en-GB" sz="1800" b="0" noProof="0" dirty="0"/>
          </a:p>
        </p:txBody>
      </p:sp>
      <p:sp>
        <p:nvSpPr>
          <p:cNvPr id="17" name="Text Box 32"/>
          <p:cNvSpPr txBox="1">
            <a:spLocks noChangeArrowheads="1"/>
          </p:cNvSpPr>
          <p:nvPr userDrawn="1"/>
        </p:nvSpPr>
        <p:spPr bwMode="auto">
          <a:xfrm>
            <a:off x="4572000" y="378804"/>
            <a:ext cx="3581400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05000"/>
              </a:lnSpc>
              <a:spcBef>
                <a:spcPct val="50000"/>
              </a:spcBef>
            </a:pPr>
            <a:r>
              <a:rPr lang="en-GB" sz="800" noProof="0" dirty="0" smtClean="0"/>
              <a:t>Federal Department of Home Affairs FDHA</a:t>
            </a:r>
            <a:br>
              <a:rPr lang="en-GB" sz="800" noProof="0" dirty="0" smtClean="0"/>
            </a:br>
            <a:r>
              <a:rPr lang="en-GB" sz="800" b="1" noProof="0" dirty="0" smtClean="0"/>
              <a:t>Federal Office of Meteorology and Climatology  MeteoSwiss</a:t>
            </a:r>
            <a:endParaRPr lang="en-GB" sz="800" noProof="0" dirty="0"/>
          </a:p>
        </p:txBody>
      </p:sp>
      <p:grpSp>
        <p:nvGrpSpPr>
          <p:cNvPr id="10" name="Gruppieren 9"/>
          <p:cNvGrpSpPr/>
          <p:nvPr userDrawn="1"/>
        </p:nvGrpSpPr>
        <p:grpSpPr>
          <a:xfrm>
            <a:off x="924938" y="362579"/>
            <a:ext cx="2004962" cy="774471"/>
            <a:chOff x="924938" y="362579"/>
            <a:chExt cx="2004962" cy="774471"/>
          </a:xfrm>
        </p:grpSpPr>
        <p:pic>
          <p:nvPicPr>
            <p:cNvPr id="19" name="Picture 41" descr="Bund_e_100%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6000" y="375050"/>
              <a:ext cx="1993900" cy="762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44" descr="Wappen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4938" y="362579"/>
              <a:ext cx="292100" cy="330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0582864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185" b="20458"/>
          <a:stretch/>
        </p:blipFill>
        <p:spPr>
          <a:xfrm>
            <a:off x="88560" y="3539990"/>
            <a:ext cx="9011477" cy="3237017"/>
          </a:xfrm>
          <a:prstGeom prst="rect">
            <a:avLst/>
          </a:prstGeom>
        </p:spPr>
      </p:pic>
      <p:sp>
        <p:nvSpPr>
          <p:cNvPr id="15" name="Rechteck 14"/>
          <p:cNvSpPr/>
          <p:nvPr userDrawn="1"/>
        </p:nvSpPr>
        <p:spPr bwMode="auto">
          <a:xfrm>
            <a:off x="0" y="-6734"/>
            <a:ext cx="9144000" cy="1044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Text Box 32"/>
          <p:cNvSpPr txBox="1">
            <a:spLocks noChangeArrowheads="1"/>
          </p:cNvSpPr>
          <p:nvPr userDrawn="1"/>
        </p:nvSpPr>
        <p:spPr bwMode="auto">
          <a:xfrm>
            <a:off x="4572000" y="378804"/>
            <a:ext cx="3581400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05000"/>
              </a:lnSpc>
              <a:spcBef>
                <a:spcPct val="50000"/>
              </a:spcBef>
            </a:pPr>
            <a:r>
              <a:rPr lang="en-GB" sz="800" noProof="0" dirty="0" smtClean="0"/>
              <a:t>Federal Department of Home Affairs FDHA</a:t>
            </a:r>
            <a:br>
              <a:rPr lang="en-GB" sz="800" noProof="0" dirty="0" smtClean="0"/>
            </a:br>
            <a:r>
              <a:rPr lang="en-GB" sz="800" b="1" noProof="0" dirty="0" smtClean="0"/>
              <a:t>Federal Office of Meteorology and Climatology  MeteoSwiss</a:t>
            </a:r>
            <a:endParaRPr lang="en-GB" sz="800" noProof="0" dirty="0"/>
          </a:p>
        </p:txBody>
      </p:sp>
      <p:grpSp>
        <p:nvGrpSpPr>
          <p:cNvPr id="2" name="Gruppieren 1"/>
          <p:cNvGrpSpPr/>
          <p:nvPr userDrawn="1"/>
        </p:nvGrpSpPr>
        <p:grpSpPr>
          <a:xfrm>
            <a:off x="924938" y="362579"/>
            <a:ext cx="2004962" cy="774471"/>
            <a:chOff x="924938" y="362579"/>
            <a:chExt cx="2004962" cy="774471"/>
          </a:xfrm>
        </p:grpSpPr>
        <p:pic>
          <p:nvPicPr>
            <p:cNvPr id="11" name="Picture 41" descr="Bund_e_100%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6000" y="375050"/>
              <a:ext cx="1993900" cy="762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44" descr="Wappen"/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4938" y="362579"/>
              <a:ext cx="292100" cy="330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Titel 3"/>
          <p:cNvSpPr>
            <a:spLocks noGrp="1"/>
          </p:cNvSpPr>
          <p:nvPr>
            <p:ph type="title" hasCustomPrompt="1"/>
          </p:nvPr>
        </p:nvSpPr>
        <p:spPr>
          <a:xfrm>
            <a:off x="1155489" y="2231671"/>
            <a:ext cx="7618555" cy="1637317"/>
          </a:xfrm>
          <a:prstGeom prst="rect">
            <a:avLst/>
          </a:prstGeom>
        </p:spPr>
        <p:txBody>
          <a:bodyPr/>
          <a:lstStyle>
            <a:lvl1pPr>
              <a:defRPr sz="5200" b="0"/>
            </a:lvl1pPr>
          </a:lstStyle>
          <a:p>
            <a:r>
              <a:rPr lang="en-GB" noProof="0" dirty="0" smtClean="0"/>
              <a:t>Presentation Title Arial, 52 point</a:t>
            </a:r>
          </a:p>
        </p:txBody>
      </p:sp>
      <p:sp>
        <p:nvSpPr>
          <p:cNvPr id="17" name="Rectangle 17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155489" y="3899456"/>
            <a:ext cx="6857764" cy="648072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marL="0" indent="0">
              <a:buNone/>
              <a:defRPr lang="de-CH" sz="2200" baseline="0"/>
            </a:lvl1pPr>
          </a:lstStyle>
          <a:p>
            <a:pPr lvl="0"/>
            <a:r>
              <a:rPr lang="en-GB" noProof="0" dirty="0" smtClean="0"/>
              <a:t>Subtitle Arial, 22 point</a:t>
            </a:r>
          </a:p>
        </p:txBody>
      </p:sp>
    </p:spTree>
    <p:extLst>
      <p:ext uri="{BB962C8B-B14F-4D97-AF65-F5344CB8AC3E}">
        <p14:creationId xmlns:p14="http://schemas.microsoft.com/office/powerpoint/2010/main" val="354391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body_type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4" descr="Wappen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832" y="374457"/>
            <a:ext cx="2921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hteck 9"/>
          <p:cNvSpPr/>
          <p:nvPr userDrawn="1"/>
        </p:nvSpPr>
        <p:spPr bwMode="auto">
          <a:xfrm>
            <a:off x="0" y="-6734"/>
            <a:ext cx="9144000" cy="1044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Titel 3"/>
          <p:cNvSpPr>
            <a:spLocks noGrp="1"/>
          </p:cNvSpPr>
          <p:nvPr>
            <p:ph type="title" hasCustomPrompt="1"/>
          </p:nvPr>
        </p:nvSpPr>
        <p:spPr>
          <a:xfrm>
            <a:off x="1193800" y="239050"/>
            <a:ext cx="7516008" cy="708082"/>
          </a:xfrm>
          <a:prstGeom prst="rect">
            <a:avLst/>
          </a:prstGeom>
        </p:spPr>
        <p:txBody>
          <a:bodyPr/>
          <a:lstStyle>
            <a:lvl1pPr>
              <a:defRPr sz="3200" b="0"/>
            </a:lvl1pPr>
          </a:lstStyle>
          <a:p>
            <a:r>
              <a:rPr lang="en-GB" noProof="0" dirty="0" err="1" smtClean="0"/>
              <a:t>Titel</a:t>
            </a:r>
            <a:r>
              <a:rPr lang="en-GB" noProof="0" dirty="0" smtClean="0"/>
              <a:t>, Arial, normal, 32 point</a:t>
            </a:r>
          </a:p>
        </p:txBody>
      </p:sp>
    </p:spTree>
    <p:extLst>
      <p:ext uri="{BB962C8B-B14F-4D97-AF65-F5344CB8AC3E}">
        <p14:creationId xmlns:p14="http://schemas.microsoft.com/office/powerpoint/2010/main" val="2400087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las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/>
          <p:cNvSpPr/>
          <p:nvPr userDrawn="1"/>
        </p:nvSpPr>
        <p:spPr bwMode="auto">
          <a:xfrm>
            <a:off x="0" y="-6734"/>
            <a:ext cx="9144000" cy="1044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26" name="Bild 1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185" b="74924"/>
          <a:stretch/>
        </p:blipFill>
        <p:spPr>
          <a:xfrm>
            <a:off x="53393" y="5767733"/>
            <a:ext cx="9037853" cy="1023496"/>
          </a:xfrm>
          <a:prstGeom prst="rect">
            <a:avLst/>
          </a:prstGeom>
        </p:spPr>
      </p:pic>
      <p:sp>
        <p:nvSpPr>
          <p:cNvPr id="27" name="Rechteck 26"/>
          <p:cNvSpPr/>
          <p:nvPr userDrawn="1"/>
        </p:nvSpPr>
        <p:spPr bwMode="auto">
          <a:xfrm>
            <a:off x="1237323" y="6340903"/>
            <a:ext cx="1274102" cy="261331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1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28" name="Rechteck 27"/>
          <p:cNvSpPr/>
          <p:nvPr userDrawn="1"/>
        </p:nvSpPr>
        <p:spPr bwMode="auto">
          <a:xfrm>
            <a:off x="1331102" y="6254404"/>
            <a:ext cx="1265367" cy="89787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1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29" name="Rechteck 28"/>
          <p:cNvSpPr/>
          <p:nvPr userDrawn="1"/>
        </p:nvSpPr>
        <p:spPr bwMode="auto">
          <a:xfrm>
            <a:off x="1124042" y="6323124"/>
            <a:ext cx="1265367" cy="89787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1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30" name="Rechteck 29"/>
          <p:cNvSpPr/>
          <p:nvPr userDrawn="1"/>
        </p:nvSpPr>
        <p:spPr bwMode="auto">
          <a:xfrm flipH="1">
            <a:off x="8274047" y="6412911"/>
            <a:ext cx="425451" cy="177119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1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31" name="Rechteck 30"/>
          <p:cNvSpPr/>
          <p:nvPr userDrawn="1"/>
        </p:nvSpPr>
        <p:spPr bwMode="auto">
          <a:xfrm flipH="1">
            <a:off x="8274049" y="6324560"/>
            <a:ext cx="377825" cy="13593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1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33" name="Rechteck 32"/>
          <p:cNvSpPr/>
          <p:nvPr userDrawn="1"/>
        </p:nvSpPr>
        <p:spPr>
          <a:xfrm>
            <a:off x="8196659" y="6343060"/>
            <a:ext cx="537519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fld id="{1EE35605-8AB3-442C-A293-9F31FDF185BC}" type="slidenum">
              <a:rPr lang="de-CH" sz="900" smtClean="0">
                <a:latin typeface="Roboto Light"/>
                <a:cs typeface="Roboto Light"/>
              </a:rPr>
              <a:pPr algn="r"/>
              <a:t>‹#›</a:t>
            </a:fld>
            <a:endParaRPr lang="de-DE" sz="900" dirty="0">
              <a:latin typeface="Roboto Light"/>
              <a:cs typeface="Roboto Light"/>
            </a:endParaRPr>
          </a:p>
        </p:txBody>
      </p:sp>
      <p:sp>
        <p:nvSpPr>
          <p:cNvPr id="21" name="Rechteck 20"/>
          <p:cNvSpPr/>
          <p:nvPr userDrawn="1"/>
        </p:nvSpPr>
        <p:spPr>
          <a:xfrm>
            <a:off x="1290227" y="4068410"/>
            <a:ext cx="2284015" cy="123110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GB" sz="1600" b="1" noProof="0" dirty="0" err="1" smtClean="0"/>
              <a:t>MeteoSvizzera</a:t>
            </a:r>
            <a:endParaRPr lang="en-GB" sz="1600" noProof="0" dirty="0" smtClean="0"/>
          </a:p>
          <a:p>
            <a:r>
              <a:rPr lang="en-GB" sz="1600" noProof="0" dirty="0" smtClean="0"/>
              <a:t>Via </a:t>
            </a:r>
            <a:r>
              <a:rPr lang="en-GB" sz="1600" noProof="0" dirty="0" err="1" smtClean="0"/>
              <a:t>ai</a:t>
            </a:r>
            <a:r>
              <a:rPr lang="en-GB" sz="1600" noProof="0" dirty="0" smtClean="0"/>
              <a:t> Monti 146</a:t>
            </a:r>
          </a:p>
          <a:p>
            <a:r>
              <a:rPr lang="en-GB" sz="1600" noProof="0" dirty="0" smtClean="0"/>
              <a:t>CH-6605 Locarno-Monti</a:t>
            </a:r>
          </a:p>
          <a:p>
            <a:r>
              <a:rPr lang="en-GB" sz="1600" noProof="0" dirty="0" smtClean="0"/>
              <a:t>T +41 58 460 92 22</a:t>
            </a:r>
          </a:p>
          <a:p>
            <a:r>
              <a:rPr lang="en-GB" sz="1600" noProof="0" dirty="0" smtClean="0"/>
              <a:t>www.meteosvizzera.ch</a:t>
            </a:r>
            <a:endParaRPr lang="en-GB" sz="1600" noProof="0" dirty="0"/>
          </a:p>
        </p:txBody>
      </p:sp>
      <p:sp>
        <p:nvSpPr>
          <p:cNvPr id="22" name="Rechteck 21"/>
          <p:cNvSpPr/>
          <p:nvPr userDrawn="1"/>
        </p:nvSpPr>
        <p:spPr>
          <a:xfrm>
            <a:off x="4014378" y="4068410"/>
            <a:ext cx="2005422" cy="123110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GB" sz="1600" b="1" noProof="0" dirty="0" smtClean="0"/>
              <a:t>MétéoSuisse</a:t>
            </a:r>
            <a:endParaRPr lang="en-GB" sz="1600" noProof="0" dirty="0" smtClean="0"/>
          </a:p>
          <a:p>
            <a:r>
              <a:rPr lang="en-GB" sz="1600" noProof="0" dirty="0" smtClean="0"/>
              <a:t>7bis, av. de la </a:t>
            </a:r>
            <a:r>
              <a:rPr lang="en-GB" sz="1600" noProof="0" dirty="0" err="1" smtClean="0"/>
              <a:t>Paix</a:t>
            </a:r>
            <a:endParaRPr lang="en-GB" sz="1600" noProof="0" dirty="0" smtClean="0"/>
          </a:p>
          <a:p>
            <a:r>
              <a:rPr lang="en-GB" sz="1600" noProof="0" dirty="0" smtClean="0"/>
              <a:t>CH-1211 Genève 2</a:t>
            </a:r>
          </a:p>
          <a:p>
            <a:r>
              <a:rPr lang="en-GB" sz="1600" noProof="0" dirty="0" smtClean="0"/>
              <a:t>T +41 58 460 98 88</a:t>
            </a:r>
          </a:p>
          <a:p>
            <a:r>
              <a:rPr lang="en-GB" sz="1600" noProof="0" dirty="0" smtClean="0"/>
              <a:t>www.meteosuisse.ch</a:t>
            </a:r>
            <a:endParaRPr lang="en-GB" sz="1600" noProof="0" dirty="0"/>
          </a:p>
        </p:txBody>
      </p:sp>
      <p:sp>
        <p:nvSpPr>
          <p:cNvPr id="23" name="Rechteck 22"/>
          <p:cNvSpPr/>
          <p:nvPr userDrawn="1"/>
        </p:nvSpPr>
        <p:spPr>
          <a:xfrm>
            <a:off x="6484528" y="4068410"/>
            <a:ext cx="2102930" cy="123110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GB" sz="1600" b="1" noProof="0" dirty="0" smtClean="0"/>
              <a:t>MétéoSuisse</a:t>
            </a:r>
            <a:endParaRPr lang="en-GB" sz="1600" noProof="0" dirty="0" smtClean="0"/>
          </a:p>
          <a:p>
            <a:r>
              <a:rPr lang="en-GB" sz="1600" noProof="0" dirty="0" err="1" smtClean="0"/>
              <a:t>Chemin</a:t>
            </a:r>
            <a:r>
              <a:rPr lang="en-GB" sz="1600" noProof="0" dirty="0" smtClean="0"/>
              <a:t> de </a:t>
            </a:r>
            <a:r>
              <a:rPr lang="en-GB" sz="1600" noProof="0" dirty="0" err="1" smtClean="0"/>
              <a:t>l‘Aérologie</a:t>
            </a:r>
            <a:endParaRPr lang="en-GB" sz="1600" noProof="0" dirty="0" smtClean="0"/>
          </a:p>
          <a:p>
            <a:r>
              <a:rPr lang="en-GB" sz="1600" noProof="0" dirty="0" smtClean="0"/>
              <a:t>CH-1530 </a:t>
            </a:r>
            <a:r>
              <a:rPr lang="en-GB" sz="1600" noProof="0" dirty="0" err="1" smtClean="0"/>
              <a:t>Payerne</a:t>
            </a:r>
            <a:endParaRPr lang="en-GB" sz="1600" noProof="0" dirty="0" smtClean="0"/>
          </a:p>
          <a:p>
            <a:r>
              <a:rPr lang="en-GB" sz="1600" noProof="0" dirty="0" smtClean="0"/>
              <a:t>T +41 58 460 94 44</a:t>
            </a:r>
          </a:p>
          <a:p>
            <a:r>
              <a:rPr lang="en-GB" sz="1600" noProof="0" dirty="0" smtClean="0"/>
              <a:t>www.meteosuisse.ch</a:t>
            </a:r>
            <a:endParaRPr lang="en-GB" sz="1600" noProof="0" dirty="0"/>
          </a:p>
        </p:txBody>
      </p:sp>
      <p:sp>
        <p:nvSpPr>
          <p:cNvPr id="24" name="Rechteck 23"/>
          <p:cNvSpPr/>
          <p:nvPr userDrawn="1"/>
        </p:nvSpPr>
        <p:spPr>
          <a:xfrm>
            <a:off x="1277766" y="1922110"/>
            <a:ext cx="3441290" cy="13849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GB" sz="1800" b="1" noProof="0" dirty="0" smtClean="0"/>
              <a:t>MeteoSwiss</a:t>
            </a:r>
          </a:p>
          <a:p>
            <a:r>
              <a:rPr lang="en-GB" sz="1800" b="0" noProof="0" dirty="0" smtClean="0"/>
              <a:t>Operation </a:t>
            </a:r>
            <a:r>
              <a:rPr lang="en-GB" sz="1800" b="0" noProof="0" dirty="0" err="1" smtClean="0"/>
              <a:t>Center</a:t>
            </a:r>
            <a:r>
              <a:rPr lang="en-GB" sz="1800" b="0" noProof="0" dirty="0" smtClean="0"/>
              <a:t> 1 </a:t>
            </a:r>
          </a:p>
          <a:p>
            <a:r>
              <a:rPr lang="en-GB" sz="1800" b="0" noProof="0" dirty="0" smtClean="0"/>
              <a:t>CH-8058 Zurich-Airport </a:t>
            </a:r>
          </a:p>
          <a:p>
            <a:r>
              <a:rPr lang="en-GB" sz="1800" b="0" noProof="0" dirty="0" smtClean="0"/>
              <a:t>T +41 58 460 91 11 www.meteoswiss.ch</a:t>
            </a:r>
            <a:endParaRPr lang="en-GB" sz="1800" b="0" noProof="0" dirty="0"/>
          </a:p>
        </p:txBody>
      </p:sp>
      <p:pic>
        <p:nvPicPr>
          <p:cNvPr id="25" name="Bild 2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46" t="78006" r="10884"/>
          <a:stretch/>
        </p:blipFill>
        <p:spPr>
          <a:xfrm>
            <a:off x="1254674" y="6339610"/>
            <a:ext cx="1041960" cy="179529"/>
          </a:xfrm>
          <a:prstGeom prst="rect">
            <a:avLst/>
          </a:prstGeom>
        </p:spPr>
      </p:pic>
      <p:sp>
        <p:nvSpPr>
          <p:cNvPr id="18" name="Text Box 32"/>
          <p:cNvSpPr txBox="1">
            <a:spLocks noChangeArrowheads="1"/>
          </p:cNvSpPr>
          <p:nvPr userDrawn="1"/>
        </p:nvSpPr>
        <p:spPr bwMode="auto">
          <a:xfrm>
            <a:off x="4572000" y="378804"/>
            <a:ext cx="3581400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05000"/>
              </a:lnSpc>
              <a:spcBef>
                <a:spcPct val="50000"/>
              </a:spcBef>
            </a:pPr>
            <a:r>
              <a:rPr lang="en-GB" sz="800" noProof="0" dirty="0" smtClean="0"/>
              <a:t>Federal Department of Home Affairs FDHA</a:t>
            </a:r>
            <a:br>
              <a:rPr lang="en-GB" sz="800" noProof="0" dirty="0" smtClean="0"/>
            </a:br>
            <a:r>
              <a:rPr lang="en-GB" sz="800" b="1" noProof="0" dirty="0" smtClean="0"/>
              <a:t>Federal Office of Meteorology and Climatology  MeteoSwiss</a:t>
            </a:r>
            <a:endParaRPr lang="en-GB" sz="800" noProof="0" dirty="0"/>
          </a:p>
        </p:txBody>
      </p:sp>
      <p:grpSp>
        <p:nvGrpSpPr>
          <p:cNvPr id="20" name="Gruppieren 19"/>
          <p:cNvGrpSpPr/>
          <p:nvPr userDrawn="1"/>
        </p:nvGrpSpPr>
        <p:grpSpPr>
          <a:xfrm>
            <a:off x="924938" y="362579"/>
            <a:ext cx="2004962" cy="774471"/>
            <a:chOff x="924938" y="362579"/>
            <a:chExt cx="2004962" cy="774471"/>
          </a:xfrm>
        </p:grpSpPr>
        <p:pic>
          <p:nvPicPr>
            <p:cNvPr id="32" name="Picture 41" descr="Bund_e_100%"/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6000" y="375050"/>
              <a:ext cx="1993900" cy="762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4" name="Picture 44" descr="Wappen"/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4938" y="362579"/>
              <a:ext cx="292100" cy="330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3293436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image" Target="../media/image2.jpe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Bild 16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185" b="74924"/>
          <a:stretch/>
        </p:blipFill>
        <p:spPr>
          <a:xfrm>
            <a:off x="53393" y="5767733"/>
            <a:ext cx="9037853" cy="1023496"/>
          </a:xfrm>
          <a:prstGeom prst="rect">
            <a:avLst/>
          </a:prstGeom>
        </p:spPr>
      </p:pic>
      <p:sp>
        <p:nvSpPr>
          <p:cNvPr id="1026" name="Text Box 25"/>
          <p:cNvSpPr txBox="1">
            <a:spLocks noChangeArrowheads="1"/>
          </p:cNvSpPr>
          <p:nvPr/>
        </p:nvSpPr>
        <p:spPr bwMode="auto">
          <a:xfrm>
            <a:off x="533400" y="304800"/>
            <a:ext cx="510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endParaRPr lang="en-CA" sz="2400" smtClean="0"/>
          </a:p>
        </p:txBody>
      </p:sp>
      <p:sp>
        <p:nvSpPr>
          <p:cNvPr id="16" name="Rechteck 15"/>
          <p:cNvSpPr/>
          <p:nvPr/>
        </p:nvSpPr>
        <p:spPr bwMode="auto">
          <a:xfrm>
            <a:off x="1237323" y="6340903"/>
            <a:ext cx="1274102" cy="261331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1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7" name="Rechteck 16"/>
          <p:cNvSpPr/>
          <p:nvPr/>
        </p:nvSpPr>
        <p:spPr bwMode="auto">
          <a:xfrm>
            <a:off x="1331102" y="6254404"/>
            <a:ext cx="1265367" cy="89787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1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8" name="Rechteck 17"/>
          <p:cNvSpPr/>
          <p:nvPr/>
        </p:nvSpPr>
        <p:spPr bwMode="auto">
          <a:xfrm>
            <a:off x="1124042" y="6323124"/>
            <a:ext cx="1265367" cy="89787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1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22" name="Rechteck 21"/>
          <p:cNvSpPr/>
          <p:nvPr/>
        </p:nvSpPr>
        <p:spPr bwMode="auto">
          <a:xfrm flipH="1">
            <a:off x="8274047" y="6412911"/>
            <a:ext cx="425451" cy="177119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1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23" name="Rechteck 22"/>
          <p:cNvSpPr/>
          <p:nvPr/>
        </p:nvSpPr>
        <p:spPr bwMode="auto">
          <a:xfrm flipH="1">
            <a:off x="8274049" y="6324560"/>
            <a:ext cx="377825" cy="13593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1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7659141" y="6343060"/>
            <a:ext cx="1075037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fld id="{1EE35605-8AB3-442C-A293-9F31FDF185BC}" type="slidenum">
              <a:rPr lang="en-GB" sz="900" noProof="0" smtClean="0">
                <a:latin typeface="Roboto Light"/>
                <a:cs typeface="Roboto Light"/>
              </a:rPr>
              <a:pPr algn="r"/>
              <a:t>‹#›</a:t>
            </a:fld>
            <a:endParaRPr lang="en-GB" sz="900" noProof="0" dirty="0">
              <a:latin typeface="Roboto Light"/>
              <a:cs typeface="Roboto Light"/>
            </a:endParaRPr>
          </a:p>
        </p:txBody>
      </p:sp>
      <p:sp>
        <p:nvSpPr>
          <p:cNvPr id="13" name="Rechteck 12"/>
          <p:cNvSpPr/>
          <p:nvPr/>
        </p:nvSpPr>
        <p:spPr bwMode="auto">
          <a:xfrm>
            <a:off x="5257800" y="6337714"/>
            <a:ext cx="2754419" cy="27622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45720" rIns="36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900" noProof="0" dirty="0" smtClean="0">
                <a:latin typeface="Roboto Light"/>
                <a:cs typeface="Roboto Light"/>
              </a:rPr>
              <a:t>© </a:t>
            </a:r>
            <a:r>
              <a:rPr lang="en-GB" sz="900" noProof="0" dirty="0" err="1" smtClean="0">
                <a:latin typeface="Roboto Light"/>
                <a:cs typeface="Roboto Light"/>
              </a:rPr>
              <a:t>MeteoSwiss</a:t>
            </a:r>
            <a:r>
              <a:rPr lang="en-GB" sz="900" noProof="0" dirty="0" smtClean="0">
                <a:latin typeface="Roboto Light"/>
                <a:cs typeface="Roboto Light"/>
              </a:rPr>
              <a:t>, Petra</a:t>
            </a:r>
            <a:r>
              <a:rPr lang="en-GB" sz="900" baseline="0" noProof="0" dirty="0" smtClean="0">
                <a:latin typeface="Roboto Light"/>
                <a:cs typeface="Roboto Light"/>
              </a:rPr>
              <a:t> Baumann</a:t>
            </a:r>
            <a:endParaRPr lang="en-GB" sz="900" noProof="0" dirty="0" smtClean="0">
              <a:latin typeface="Roboto Light"/>
              <a:cs typeface="Roboto Light"/>
            </a:endParaRPr>
          </a:p>
        </p:txBody>
      </p:sp>
      <p:pic>
        <p:nvPicPr>
          <p:cNvPr id="21" name="Bild 2"/>
          <p:cNvPicPr>
            <a:picLocks noChangeAspect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46" t="78006" r="10884"/>
          <a:stretch/>
        </p:blipFill>
        <p:spPr>
          <a:xfrm>
            <a:off x="1254674" y="6339610"/>
            <a:ext cx="1041960" cy="179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4019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28" r:id="rId3"/>
    <p:sldLayoutId id="2147483725" r:id="rId4"/>
    <p:sldLayoutId id="2147483742" r:id="rId5"/>
    <p:sldLayoutId id="2147483741" r:id="rId6"/>
    <p:sldLayoutId id="2147483761" r:id="rId7"/>
    <p:sldLayoutId id="2147483762" r:id="rId8"/>
    <p:sldLayoutId id="2147483763" r:id="rId9"/>
    <p:sldLayoutId id="2147483792" r:id="rId10"/>
    <p:sldLayoutId id="214748379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Char char="•"/>
        <a:defRPr sz="21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B2B2B2"/>
        </a:buClr>
        <a:buChar char="•"/>
        <a:defRPr sz="21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C0C0C0"/>
        </a:buClr>
        <a:buChar char="•"/>
        <a:defRPr sz="21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DDDDDD"/>
        </a:buClr>
        <a:buChar char="•"/>
        <a:defRPr sz="21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DDDDDD"/>
        </a:buClr>
        <a:buChar char="•"/>
        <a:defRPr sz="21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DDDDDD"/>
        </a:buClr>
        <a:buChar char="•"/>
        <a:defRPr sz="21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DDDDDD"/>
        </a:buClr>
        <a:buChar char="•"/>
        <a:defRPr sz="21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DDDDDD"/>
        </a:buClr>
        <a:buChar char="•"/>
        <a:defRPr sz="21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5"/>
          <p:cNvSpPr txBox="1">
            <a:spLocks noChangeArrowheads="1"/>
          </p:cNvSpPr>
          <p:nvPr/>
        </p:nvSpPr>
        <p:spPr bwMode="auto">
          <a:xfrm>
            <a:off x="533400" y="304800"/>
            <a:ext cx="510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endParaRPr lang="en-CA" sz="2400" smtClean="0"/>
          </a:p>
        </p:txBody>
      </p:sp>
      <p:sp>
        <p:nvSpPr>
          <p:cNvPr id="11" name="Rechteck 10"/>
          <p:cNvSpPr/>
          <p:nvPr/>
        </p:nvSpPr>
        <p:spPr bwMode="auto">
          <a:xfrm flipH="1">
            <a:off x="8274048" y="6429375"/>
            <a:ext cx="425451" cy="8255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2" name="Rechteck 11"/>
          <p:cNvSpPr/>
          <p:nvPr/>
        </p:nvSpPr>
        <p:spPr bwMode="auto">
          <a:xfrm flipH="1">
            <a:off x="8274049" y="6324560"/>
            <a:ext cx="377825" cy="13593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7659141" y="6327820"/>
            <a:ext cx="1075037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fld id="{1EE35605-8AB3-442C-A293-9F31FDF185BC}" type="slidenum">
              <a:rPr lang="en-GB" sz="900" noProof="0" smtClean="0">
                <a:latin typeface="Roboto Light"/>
                <a:cs typeface="Roboto Light"/>
              </a:rPr>
              <a:pPr algn="r"/>
              <a:t>‹#›</a:t>
            </a:fld>
            <a:endParaRPr lang="en-GB" sz="900" noProof="0" dirty="0">
              <a:latin typeface="Roboto Light"/>
              <a:cs typeface="Roboto Light"/>
            </a:endParaRPr>
          </a:p>
        </p:txBody>
      </p:sp>
      <p:sp>
        <p:nvSpPr>
          <p:cNvPr id="20" name="Rechteck 19"/>
          <p:cNvSpPr/>
          <p:nvPr/>
        </p:nvSpPr>
        <p:spPr bwMode="auto">
          <a:xfrm>
            <a:off x="5238750" y="6337714"/>
            <a:ext cx="2773469" cy="27622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45720" rIns="36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900" noProof="0" dirty="0" smtClean="0">
                <a:latin typeface="Roboto Light"/>
                <a:cs typeface="Roboto Light"/>
              </a:rPr>
              <a:t>© Zurich, July 2017	Daniel Regenass</a:t>
            </a:r>
          </a:p>
        </p:txBody>
      </p:sp>
      <p:sp>
        <p:nvSpPr>
          <p:cNvPr id="21" name="Rechteck 20"/>
          <p:cNvSpPr/>
          <p:nvPr/>
        </p:nvSpPr>
        <p:spPr bwMode="auto">
          <a:xfrm>
            <a:off x="1143070" y="6323124"/>
            <a:ext cx="1320488" cy="278889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24" name="Rechteck 23"/>
          <p:cNvSpPr/>
          <p:nvPr/>
        </p:nvSpPr>
        <p:spPr bwMode="auto">
          <a:xfrm>
            <a:off x="1228550" y="6237312"/>
            <a:ext cx="1265367" cy="89787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pic>
        <p:nvPicPr>
          <p:cNvPr id="25" name="Bild 2"/>
          <p:cNvPicPr>
            <a:picLocks noChangeAspect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46" t="78006" r="10884"/>
          <a:stretch/>
        </p:blipFill>
        <p:spPr>
          <a:xfrm>
            <a:off x="1254674" y="6339610"/>
            <a:ext cx="1041960" cy="179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750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76" r:id="rId7"/>
    <p:sldLayoutId id="2147483777" r:id="rId8"/>
    <p:sldLayoutId id="2147483778" r:id="rId9"/>
    <p:sldLayoutId id="2147483791" r:id="rId10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Char char="•"/>
        <a:defRPr sz="21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B2B2B2"/>
        </a:buClr>
        <a:buChar char="•"/>
        <a:defRPr sz="21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C0C0C0"/>
        </a:buClr>
        <a:buChar char="•"/>
        <a:defRPr sz="21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DDDDDD"/>
        </a:buClr>
        <a:buChar char="•"/>
        <a:defRPr sz="21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DDDDDD"/>
        </a:buClr>
        <a:buChar char="•"/>
        <a:defRPr sz="21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DDDDDD"/>
        </a:buClr>
        <a:buChar char="•"/>
        <a:defRPr sz="21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DDDDDD"/>
        </a:buClr>
        <a:buChar char="•"/>
        <a:defRPr sz="21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DDDDDD"/>
        </a:buClr>
        <a:buChar char="•"/>
        <a:defRPr sz="21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hyperlink" Target="https://github.com/MeteoSwiss-APN/fieldextra-wiki/wiki" TargetMode="External"/><Relationship Id="rId7" Type="http://schemas.openxmlformats.org/officeDocument/2006/relationships/hyperlink" Target="https://github.com/MeteoSwiss-APN/fieldextra-wiki/wiki/History#v12.7.2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github.com/MeteoSwiss-APN/fieldextra-wiki/wiki/History#v12.7.1" TargetMode="External"/><Relationship Id="rId5" Type="http://schemas.openxmlformats.org/officeDocument/2006/relationships/hyperlink" Target="http://www.cosmo-model.org/content/support/software/default.htm" TargetMode="External"/><Relationship Id="rId4" Type="http://schemas.openxmlformats.org/officeDocument/2006/relationships/hyperlink" Target="https://github.com/MeteoSwiss-APN/fieldextra-wiki/wiki/History#v12.7.0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jpe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76301" y="2231671"/>
            <a:ext cx="8255884" cy="1637317"/>
          </a:xfrm>
        </p:spPr>
        <p:txBody>
          <a:bodyPr>
            <a:noAutofit/>
          </a:bodyPr>
          <a:lstStyle/>
          <a:p>
            <a:r>
              <a:rPr lang="en-GB" sz="3800" dirty="0" err="1" smtClean="0"/>
              <a:t>Fieldextra</a:t>
            </a:r>
            <a:r>
              <a:rPr lang="en-GB" sz="3800" dirty="0" smtClean="0"/>
              <a:t> Lifecycle</a:t>
            </a:r>
            <a:endParaRPr lang="en-GB" sz="22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865928" y="3741341"/>
            <a:ext cx="7912311" cy="648072"/>
          </a:xfrm>
        </p:spPr>
        <p:txBody>
          <a:bodyPr/>
          <a:lstStyle/>
          <a:p>
            <a:r>
              <a:rPr lang="en-GB" dirty="0" smtClean="0"/>
              <a:t>Petra Baumann</a:t>
            </a:r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WG4 Parallel Session, COSMO GM 2018, 04.09.2018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783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marL="342900" lvl="1" indent="-342900" eaLnBrk="0" hangingPunct="0">
              <a:buClrTx/>
              <a:buFont typeface="Arial" panose="020B0604020202020204" pitchFamily="34" charset="0"/>
              <a:buChar char="•"/>
            </a:pPr>
            <a:r>
              <a:rPr lang="de-CH" dirty="0" smtClean="0"/>
              <a:t>QV (</a:t>
            </a:r>
            <a:r>
              <a:rPr lang="de-CH" dirty="0" err="1" smtClean="0"/>
              <a:t>following</a:t>
            </a:r>
            <a:r>
              <a:rPr lang="de-CH" dirty="0" smtClean="0"/>
              <a:t> INCA </a:t>
            </a:r>
            <a:r>
              <a:rPr lang="de-CH" dirty="0" err="1" smtClean="0"/>
              <a:t>algorithm</a:t>
            </a:r>
            <a:r>
              <a:rPr lang="de-CH" dirty="0" smtClean="0"/>
              <a:t>)</a:t>
            </a:r>
          </a:p>
          <a:p>
            <a:pPr marL="771525" lvl="2" indent="-342900" eaLnBrk="0" hangingPunct="0">
              <a:buFont typeface="Arial" panose="020B0604020202020204" pitchFamily="34" charset="0"/>
              <a:buChar char="•"/>
            </a:pPr>
            <a:r>
              <a:rPr lang="de-CH" dirty="0" smtClean="0"/>
              <a:t>lateral </a:t>
            </a:r>
            <a:r>
              <a:rPr lang="de-CH" dirty="0" err="1" smtClean="0"/>
              <a:t>interpolation</a:t>
            </a:r>
            <a:r>
              <a:rPr lang="de-CH" dirty="0" smtClean="0"/>
              <a:t> </a:t>
            </a:r>
            <a:r>
              <a:rPr lang="de-CH" dirty="0" err="1" smtClean="0"/>
              <a:t>by</a:t>
            </a:r>
            <a:r>
              <a:rPr lang="de-CH" dirty="0" smtClean="0"/>
              <a:t> </a:t>
            </a:r>
            <a:r>
              <a:rPr lang="de-CH" dirty="0" err="1" smtClean="0"/>
              <a:t>averaging</a:t>
            </a:r>
            <a:r>
              <a:rPr lang="de-CH" dirty="0" smtClean="0"/>
              <a:t> 9 </a:t>
            </a:r>
            <a:r>
              <a:rPr lang="de-CH" dirty="0" err="1" smtClean="0"/>
              <a:t>neighbours</a:t>
            </a:r>
            <a:endParaRPr lang="de-CH" dirty="0" smtClean="0"/>
          </a:p>
          <a:p>
            <a:pPr marL="771525" lvl="2" indent="-342900" eaLnBrk="0" hangingPunct="0">
              <a:buFont typeface="Arial" panose="020B0604020202020204" pitchFamily="34" charset="0"/>
              <a:buChar char="•"/>
            </a:pPr>
            <a:r>
              <a:rPr lang="en-US" dirty="0" smtClean="0"/>
              <a:t>linear </a:t>
            </a:r>
            <a:r>
              <a:rPr lang="en-US" dirty="0"/>
              <a:t>interpolation in </a:t>
            </a:r>
            <a:r>
              <a:rPr lang="en-US"/>
              <a:t>pressure </a:t>
            </a:r>
            <a:r>
              <a:rPr lang="en-US" smtClean="0"/>
              <a:t>above</a:t>
            </a:r>
            <a:r>
              <a:rPr lang="en-US" smtClean="0"/>
              <a:t> </a:t>
            </a:r>
            <a:r>
              <a:rPr lang="en-US" dirty="0"/>
              <a:t>top of surface </a:t>
            </a:r>
            <a:r>
              <a:rPr lang="en-US" dirty="0" smtClean="0"/>
              <a:t>layer (assumed at 20m </a:t>
            </a:r>
            <a:r>
              <a:rPr lang="en-US" dirty="0"/>
              <a:t>above ground)</a:t>
            </a:r>
          </a:p>
          <a:p>
            <a:pPr marL="771525" lvl="2" indent="-342900" eaLnBrk="0" hangingPunct="0">
              <a:buFont typeface="Arial" panose="020B0604020202020204" pitchFamily="34" charset="0"/>
              <a:buChar char="•"/>
            </a:pPr>
            <a:r>
              <a:rPr lang="en-US" dirty="0" smtClean="0"/>
              <a:t>extrapolation </a:t>
            </a:r>
            <a:r>
              <a:rPr lang="en-US" dirty="0"/>
              <a:t>using constant vertical gradient below </a:t>
            </a:r>
            <a:r>
              <a:rPr lang="en-US" dirty="0" smtClean="0"/>
              <a:t>top of surface layer (computing </a:t>
            </a:r>
            <a:r>
              <a:rPr lang="en-US" dirty="0"/>
              <a:t>representative vertical gradient in PBL)</a:t>
            </a:r>
          </a:p>
          <a:p>
            <a:pPr marL="771525" lvl="2" indent="-342900" eaLnBrk="0" hangingPunct="0">
              <a:buFont typeface="Arial" panose="020B0604020202020204" pitchFamily="34" charset="0"/>
              <a:buChar char="•"/>
            </a:pPr>
            <a:r>
              <a:rPr lang="en-US" dirty="0" smtClean="0"/>
              <a:t>Clip </a:t>
            </a:r>
            <a:r>
              <a:rPr lang="en-US" dirty="0"/>
              <a:t>to </a:t>
            </a:r>
            <a:r>
              <a:rPr lang="en-US" dirty="0" err="1"/>
              <a:t>QVsat</a:t>
            </a:r>
            <a:r>
              <a:rPr lang="en-US" dirty="0"/>
              <a:t> to avoid </a:t>
            </a:r>
            <a:r>
              <a:rPr lang="en-US" dirty="0" smtClean="0"/>
              <a:t>super-saturation</a:t>
            </a:r>
            <a:endParaRPr lang="de-CH" dirty="0" smtClean="0"/>
          </a:p>
          <a:p>
            <a:pPr marL="771525" lvl="2" indent="-342900" eaLnBrk="0" hangingPunct="0">
              <a:buFont typeface="Arial" panose="020B0604020202020204" pitchFamily="34" charset="0"/>
              <a:buChar char="•"/>
            </a:pPr>
            <a:endParaRPr lang="de-CH" dirty="0" smtClean="0"/>
          </a:p>
          <a:p>
            <a:pPr marL="0" lvl="1" indent="0" eaLnBrk="0" hangingPunct="0">
              <a:buClrTx/>
              <a:buNone/>
            </a:pPr>
            <a:endParaRPr lang="de-CH" dirty="0" smtClean="0"/>
          </a:p>
          <a:p>
            <a:pPr marL="0" lvl="1" indent="0" eaLnBrk="0" hangingPunct="0">
              <a:buClrTx/>
              <a:buNone/>
            </a:pPr>
            <a:endParaRPr lang="de-CH" dirty="0" smtClean="0"/>
          </a:p>
          <a:p>
            <a:pPr marL="342900" lvl="1" indent="-342900" eaLnBrk="0" hangingPunct="0">
              <a:buClrTx/>
              <a:buFont typeface="Arial" panose="020B0604020202020204" pitchFamily="34" charset="0"/>
              <a:buChar char="•"/>
            </a:pPr>
            <a:endParaRPr lang="de-CH" dirty="0"/>
          </a:p>
          <a:p>
            <a:pPr marL="0" lvl="1" indent="0" eaLnBrk="0" hangingPunct="0">
              <a:buClrTx/>
              <a:buNone/>
            </a:pPr>
            <a:endParaRPr lang="de-CH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err="1" smtClean="0"/>
              <a:t>Some</a:t>
            </a:r>
            <a:r>
              <a:rPr lang="de-CH" dirty="0" smtClean="0"/>
              <a:t> </a:t>
            </a:r>
            <a:r>
              <a:rPr lang="de-CH" dirty="0"/>
              <a:t>N</a:t>
            </a:r>
            <a:r>
              <a:rPr lang="de-CH" dirty="0" smtClean="0"/>
              <a:t>ice </a:t>
            </a:r>
            <a:r>
              <a:rPr lang="de-CH" dirty="0"/>
              <a:t>N</a:t>
            </a:r>
            <a:r>
              <a:rPr lang="de-CH" dirty="0" smtClean="0"/>
              <a:t>ew </a:t>
            </a:r>
            <a:r>
              <a:rPr lang="de-CH" dirty="0"/>
              <a:t>F</a:t>
            </a:r>
            <a:r>
              <a:rPr lang="de-CH" dirty="0" smtClean="0"/>
              <a:t>eatures</a:t>
            </a:r>
            <a:endParaRPr lang="de-CH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861" y="298421"/>
            <a:ext cx="1069868" cy="742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176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5"/>
          </p:nvPr>
        </p:nvSpPr>
        <p:spPr>
          <a:xfrm>
            <a:off x="1187450" y="1206355"/>
            <a:ext cx="7527926" cy="4189414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de-CH" b="1" dirty="0" smtClean="0"/>
              <a:t>ICON:</a:t>
            </a:r>
            <a:r>
              <a:rPr lang="de-CH" dirty="0" smtClean="0"/>
              <a:t> </a:t>
            </a:r>
            <a:r>
              <a:rPr lang="de-CH" dirty="0" err="1" smtClean="0"/>
              <a:t>full</a:t>
            </a:r>
            <a:r>
              <a:rPr lang="de-CH" dirty="0" smtClean="0"/>
              <a:t> </a:t>
            </a:r>
            <a:r>
              <a:rPr lang="de-CH" dirty="0" err="1" smtClean="0"/>
              <a:t>support</a:t>
            </a:r>
            <a:r>
              <a:rPr lang="de-CH" dirty="0" smtClean="0"/>
              <a:t> </a:t>
            </a:r>
            <a:r>
              <a:rPr lang="de-CH" dirty="0" err="1" smtClean="0"/>
              <a:t>of</a:t>
            </a:r>
            <a:r>
              <a:rPr lang="de-CH" dirty="0" smtClean="0"/>
              <a:t> ICON </a:t>
            </a:r>
            <a:r>
              <a:rPr lang="de-CH" dirty="0" err="1" smtClean="0"/>
              <a:t>grid</a:t>
            </a:r>
            <a:r>
              <a:rPr lang="de-CH" dirty="0" smtClean="0"/>
              <a:t>, …</a:t>
            </a:r>
          </a:p>
          <a:p>
            <a:pPr>
              <a:spcBef>
                <a:spcPts val="1800"/>
              </a:spcBef>
            </a:pPr>
            <a:r>
              <a:rPr lang="de-CH" b="1" dirty="0" err="1" smtClean="0"/>
              <a:t>Optimization</a:t>
            </a:r>
            <a:r>
              <a:rPr lang="de-CH" b="1" dirty="0" smtClean="0"/>
              <a:t>:</a:t>
            </a:r>
            <a:r>
              <a:rPr lang="de-CH" dirty="0" smtClean="0"/>
              <a:t> parallel </a:t>
            </a:r>
            <a:r>
              <a:rPr lang="de-CH" dirty="0" err="1" smtClean="0"/>
              <a:t>input</a:t>
            </a:r>
            <a:r>
              <a:rPr lang="de-CH" dirty="0" smtClean="0"/>
              <a:t>, MPI </a:t>
            </a:r>
            <a:r>
              <a:rPr lang="de-CH" dirty="0" err="1" smtClean="0"/>
              <a:t>support</a:t>
            </a:r>
            <a:r>
              <a:rPr lang="de-CH" dirty="0" smtClean="0"/>
              <a:t>, </a:t>
            </a:r>
            <a:r>
              <a:rPr lang="de-CH" dirty="0" err="1" smtClean="0"/>
              <a:t>memory</a:t>
            </a:r>
            <a:r>
              <a:rPr lang="de-CH" dirty="0" smtClean="0"/>
              <a:t> </a:t>
            </a:r>
            <a:r>
              <a:rPr lang="de-CH" dirty="0" err="1" smtClean="0"/>
              <a:t>management</a:t>
            </a:r>
            <a:r>
              <a:rPr lang="de-CH" dirty="0" smtClean="0"/>
              <a:t>, …</a:t>
            </a:r>
          </a:p>
          <a:p>
            <a:pPr>
              <a:spcBef>
                <a:spcPts val="1800"/>
              </a:spcBef>
            </a:pPr>
            <a:r>
              <a:rPr lang="de-CH" b="1" dirty="0" smtClean="0"/>
              <a:t>Internal </a:t>
            </a:r>
            <a:r>
              <a:rPr lang="de-CH" b="1" dirty="0" err="1" smtClean="0"/>
              <a:t>consolidation</a:t>
            </a:r>
            <a:r>
              <a:rPr lang="de-CH" b="1" dirty="0" smtClean="0"/>
              <a:t>: </a:t>
            </a:r>
            <a:r>
              <a:rPr lang="de-CH" dirty="0" err="1" smtClean="0"/>
              <a:t>handling</a:t>
            </a:r>
            <a:r>
              <a:rPr lang="de-CH" dirty="0" smtClean="0"/>
              <a:t> </a:t>
            </a:r>
            <a:r>
              <a:rPr lang="de-CH" dirty="0" err="1" smtClean="0"/>
              <a:t>of</a:t>
            </a:r>
            <a:r>
              <a:rPr lang="de-CH" dirty="0" smtClean="0"/>
              <a:t> </a:t>
            </a:r>
            <a:r>
              <a:rPr lang="de-CH" dirty="0" err="1" smtClean="0"/>
              <a:t>undefined</a:t>
            </a:r>
            <a:r>
              <a:rPr lang="de-CH" dirty="0" smtClean="0"/>
              <a:t> </a:t>
            </a:r>
            <a:r>
              <a:rPr lang="de-CH" dirty="0" err="1" smtClean="0"/>
              <a:t>values</a:t>
            </a:r>
            <a:r>
              <a:rPr lang="de-CH" dirty="0" smtClean="0"/>
              <a:t>, …</a:t>
            </a:r>
          </a:p>
          <a:p>
            <a:pPr>
              <a:spcBef>
                <a:spcPts val="1800"/>
              </a:spcBef>
            </a:pPr>
            <a:r>
              <a:rPr lang="de-CH" b="1" dirty="0" smtClean="0"/>
              <a:t>New </a:t>
            </a:r>
            <a:r>
              <a:rPr lang="de-CH" b="1" dirty="0" err="1" smtClean="0"/>
              <a:t>features</a:t>
            </a:r>
            <a:r>
              <a:rPr lang="de-CH" b="1" dirty="0" smtClean="0"/>
              <a:t>: </a:t>
            </a:r>
            <a:r>
              <a:rPr lang="de-CH" dirty="0" err="1" smtClean="0"/>
              <a:t>GeoTIFF</a:t>
            </a:r>
            <a:r>
              <a:rPr lang="de-CH" dirty="0" smtClean="0"/>
              <a:t> </a:t>
            </a:r>
            <a:r>
              <a:rPr lang="de-CH" dirty="0" err="1" smtClean="0"/>
              <a:t>support</a:t>
            </a:r>
            <a:r>
              <a:rPr lang="de-CH" dirty="0" smtClean="0"/>
              <a:t>, …</a:t>
            </a:r>
          </a:p>
          <a:p>
            <a:pPr>
              <a:spcBef>
                <a:spcPts val="1800"/>
              </a:spcBef>
            </a:pPr>
            <a:r>
              <a:rPr lang="de-CH" b="1" dirty="0" smtClean="0"/>
              <a:t>«Fieldextra </a:t>
            </a:r>
            <a:r>
              <a:rPr lang="de-CH" b="1" dirty="0" err="1" smtClean="0"/>
              <a:t>as</a:t>
            </a:r>
            <a:r>
              <a:rPr lang="de-CH" b="1" dirty="0" smtClean="0"/>
              <a:t> a (</a:t>
            </a:r>
            <a:r>
              <a:rPr lang="de-CH" b="1" dirty="0" err="1" smtClean="0"/>
              <a:t>micro</a:t>
            </a:r>
            <a:r>
              <a:rPr lang="de-CH" b="1" dirty="0" smtClean="0"/>
              <a:t>-)</a:t>
            </a:r>
            <a:r>
              <a:rPr lang="de-CH" b="1" dirty="0" err="1" smtClean="0"/>
              <a:t>service</a:t>
            </a:r>
            <a:r>
              <a:rPr lang="de-CH" b="1" dirty="0" smtClean="0"/>
              <a:t>»:</a:t>
            </a:r>
            <a:r>
              <a:rPr lang="de-CH" dirty="0" smtClean="0"/>
              <a:t> </a:t>
            </a:r>
            <a:r>
              <a:rPr lang="de-CH" dirty="0" err="1" smtClean="0"/>
              <a:t>functionalities</a:t>
            </a:r>
            <a:r>
              <a:rPr lang="de-CH" dirty="0" smtClean="0"/>
              <a:t> </a:t>
            </a:r>
            <a:r>
              <a:rPr lang="de-CH" dirty="0" err="1" smtClean="0"/>
              <a:t>as</a:t>
            </a:r>
            <a:r>
              <a:rPr lang="de-CH" dirty="0" smtClean="0"/>
              <a:t> </a:t>
            </a:r>
            <a:r>
              <a:rPr lang="de-CH" dirty="0" err="1" smtClean="0"/>
              <a:t>library</a:t>
            </a:r>
            <a:r>
              <a:rPr lang="de-CH" dirty="0" smtClean="0"/>
              <a:t>, single-task-services </a:t>
            </a:r>
            <a:r>
              <a:rPr lang="de-CH" dirty="0" err="1" smtClean="0"/>
              <a:t>as</a:t>
            </a:r>
            <a:r>
              <a:rPr lang="de-CH" dirty="0" smtClean="0"/>
              <a:t>, e.g., </a:t>
            </a:r>
            <a:r>
              <a:rPr lang="de-CH" dirty="0" err="1" smtClean="0"/>
              <a:t>provided</a:t>
            </a:r>
            <a:r>
              <a:rPr lang="de-CH" dirty="0" smtClean="0"/>
              <a:t> </a:t>
            </a:r>
            <a:r>
              <a:rPr lang="de-CH" dirty="0" err="1" smtClean="0"/>
              <a:t>by</a:t>
            </a:r>
            <a:r>
              <a:rPr lang="de-CH" dirty="0" smtClean="0"/>
              <a:t> </a:t>
            </a:r>
            <a:r>
              <a:rPr lang="de-CH" dirty="0" err="1" smtClean="0"/>
              <a:t>fx</a:t>
            </a:r>
            <a:r>
              <a:rPr lang="de-CH" dirty="0" smtClean="0"/>
              <a:t> </a:t>
            </a:r>
            <a:r>
              <a:rPr lang="de-CH" dirty="0" err="1" smtClean="0"/>
              <a:t>tools</a:t>
            </a:r>
            <a:r>
              <a:rPr lang="de-CH" dirty="0" smtClean="0"/>
              <a:t>, …</a:t>
            </a:r>
          </a:p>
          <a:p>
            <a:pPr>
              <a:spcBef>
                <a:spcPts val="1800"/>
              </a:spcBef>
            </a:pPr>
            <a:r>
              <a:rPr lang="de-CH" b="1" dirty="0" err="1" smtClean="0"/>
              <a:t>Replacement</a:t>
            </a:r>
            <a:r>
              <a:rPr lang="de-CH" b="1" dirty="0" smtClean="0"/>
              <a:t> </a:t>
            </a:r>
            <a:r>
              <a:rPr lang="de-CH" b="1" dirty="0" err="1" smtClean="0"/>
              <a:t>by</a:t>
            </a:r>
            <a:r>
              <a:rPr lang="de-CH" b="1" dirty="0" smtClean="0"/>
              <a:t> </a:t>
            </a:r>
            <a:r>
              <a:rPr lang="de-CH" b="1" dirty="0" err="1" smtClean="0"/>
              <a:t>another</a:t>
            </a:r>
            <a:r>
              <a:rPr lang="de-CH" b="1" dirty="0" smtClean="0"/>
              <a:t> </a:t>
            </a:r>
            <a:r>
              <a:rPr lang="de-CH" b="1" dirty="0" err="1" smtClean="0"/>
              <a:t>tool</a:t>
            </a:r>
            <a:endParaRPr lang="de-CH" b="1" dirty="0" smtClean="0"/>
          </a:p>
          <a:p>
            <a:pPr>
              <a:spcBef>
                <a:spcPts val="1800"/>
              </a:spcBef>
            </a:pPr>
            <a:r>
              <a:rPr lang="de-CH" dirty="0" err="1"/>
              <a:t>S</a:t>
            </a:r>
            <a:r>
              <a:rPr lang="de-CH" dirty="0" err="1" smtClean="0"/>
              <a:t>omewhere</a:t>
            </a:r>
            <a:r>
              <a:rPr lang="de-CH" dirty="0" smtClean="0"/>
              <a:t> off </a:t>
            </a:r>
            <a:r>
              <a:rPr lang="de-CH" dirty="0" err="1" smtClean="0"/>
              <a:t>the</a:t>
            </a:r>
            <a:r>
              <a:rPr lang="de-CH" dirty="0" smtClean="0"/>
              <a:t> </a:t>
            </a:r>
            <a:r>
              <a:rPr lang="de-CH" dirty="0" err="1" smtClean="0"/>
              <a:t>beaten</a:t>
            </a:r>
            <a:r>
              <a:rPr lang="de-CH" dirty="0" smtClean="0"/>
              <a:t> </a:t>
            </a:r>
            <a:r>
              <a:rPr lang="de-CH" dirty="0" err="1" smtClean="0"/>
              <a:t>track</a:t>
            </a:r>
            <a:r>
              <a:rPr lang="de-CH" dirty="0" smtClean="0"/>
              <a:t>?</a:t>
            </a:r>
            <a:endParaRPr lang="de-CH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err="1" smtClean="0"/>
              <a:t>Where</a:t>
            </a:r>
            <a:r>
              <a:rPr lang="de-CH" dirty="0" smtClean="0"/>
              <a:t> </a:t>
            </a:r>
            <a:r>
              <a:rPr lang="de-CH" dirty="0" err="1" smtClean="0"/>
              <a:t>should</a:t>
            </a:r>
            <a:r>
              <a:rPr lang="de-CH" dirty="0" smtClean="0"/>
              <a:t> </a:t>
            </a:r>
            <a:r>
              <a:rPr lang="de-CH" dirty="0" err="1" smtClean="0"/>
              <a:t>we</a:t>
            </a:r>
            <a:r>
              <a:rPr lang="de-CH" dirty="0" smtClean="0"/>
              <a:t> </a:t>
            </a:r>
            <a:r>
              <a:rPr lang="de-CH" dirty="0" err="1" smtClean="0"/>
              <a:t>go</a:t>
            </a:r>
            <a:r>
              <a:rPr lang="de-CH" dirty="0" smtClean="0"/>
              <a:t>?</a:t>
            </a:r>
            <a:endParaRPr lang="de-CH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861" y="298421"/>
            <a:ext cx="1069868" cy="742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2488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5"/>
          </p:nvPr>
        </p:nvSpPr>
        <p:spPr>
          <a:xfrm>
            <a:off x="1187450" y="947043"/>
            <a:ext cx="7527926" cy="4189414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de-CH" dirty="0" smtClean="0"/>
              <a:t>DWD (</a:t>
            </a:r>
            <a:r>
              <a:rPr lang="de-CH" dirty="0" err="1" smtClean="0"/>
              <a:t>collected</a:t>
            </a:r>
            <a:r>
              <a:rPr lang="de-CH" dirty="0" smtClean="0"/>
              <a:t> </a:t>
            </a:r>
            <a:r>
              <a:rPr lang="de-CH" dirty="0" err="1" smtClean="0"/>
              <a:t>by</a:t>
            </a:r>
            <a:r>
              <a:rPr lang="de-CH" dirty="0" smtClean="0"/>
              <a:t> Hermann Asensio):</a:t>
            </a:r>
          </a:p>
          <a:p>
            <a:pPr lvl="1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de-CH" dirty="0" err="1" smtClean="0"/>
              <a:t>Full</a:t>
            </a:r>
            <a:r>
              <a:rPr lang="de-CH" dirty="0" smtClean="0"/>
              <a:t> </a:t>
            </a:r>
            <a:r>
              <a:rPr lang="de-CH" dirty="0" err="1" smtClean="0"/>
              <a:t>support</a:t>
            </a:r>
            <a:r>
              <a:rPr lang="de-CH" dirty="0" smtClean="0"/>
              <a:t> </a:t>
            </a:r>
            <a:r>
              <a:rPr lang="de-CH" dirty="0" err="1" smtClean="0"/>
              <a:t>of</a:t>
            </a:r>
            <a:r>
              <a:rPr lang="de-CH" dirty="0" smtClean="0"/>
              <a:t> ICON </a:t>
            </a:r>
            <a:r>
              <a:rPr lang="de-CH" dirty="0" err="1" smtClean="0"/>
              <a:t>grid</a:t>
            </a:r>
            <a:r>
              <a:rPr lang="de-CH" dirty="0" smtClean="0"/>
              <a:t> </a:t>
            </a:r>
            <a:r>
              <a:rPr lang="de-CH" dirty="0" err="1" smtClean="0"/>
              <a:t>would</a:t>
            </a:r>
            <a:r>
              <a:rPr lang="de-CH" dirty="0" smtClean="0"/>
              <a:t> </a:t>
            </a:r>
            <a:r>
              <a:rPr lang="de-CH" dirty="0" err="1" smtClean="0"/>
              <a:t>be</a:t>
            </a:r>
            <a:r>
              <a:rPr lang="de-CH" dirty="0" smtClean="0"/>
              <a:t> a </a:t>
            </a:r>
            <a:r>
              <a:rPr lang="de-CH" dirty="0" err="1" smtClean="0"/>
              <a:t>great</a:t>
            </a:r>
            <a:r>
              <a:rPr lang="de-CH" dirty="0" smtClean="0"/>
              <a:t> </a:t>
            </a:r>
            <a:r>
              <a:rPr lang="de-CH" dirty="0" err="1" smtClean="0"/>
              <a:t>focus</a:t>
            </a:r>
            <a:r>
              <a:rPr lang="de-CH" dirty="0" smtClean="0"/>
              <a:t>, </a:t>
            </a:r>
            <a:r>
              <a:rPr lang="de-CH" dirty="0" err="1" smtClean="0"/>
              <a:t>as</a:t>
            </a:r>
            <a:r>
              <a:rPr lang="de-CH" dirty="0" smtClean="0"/>
              <a:t> ICON-D2/ICON-LAM will </a:t>
            </a:r>
            <a:r>
              <a:rPr lang="de-CH" dirty="0" err="1" smtClean="0"/>
              <a:t>start</a:t>
            </a:r>
            <a:r>
              <a:rPr lang="de-CH" dirty="0" smtClean="0"/>
              <a:t> at </a:t>
            </a:r>
            <a:r>
              <a:rPr lang="de-CH" dirty="0" err="1" smtClean="0"/>
              <a:t>the</a:t>
            </a:r>
            <a:r>
              <a:rPr lang="de-CH" dirty="0" smtClean="0"/>
              <a:t> end </a:t>
            </a:r>
            <a:r>
              <a:rPr lang="de-CH" dirty="0" err="1" smtClean="0"/>
              <a:t>of</a:t>
            </a:r>
            <a:r>
              <a:rPr lang="de-CH" dirty="0" smtClean="0"/>
              <a:t> 2019 in a </a:t>
            </a:r>
            <a:r>
              <a:rPr lang="de-CH" dirty="0" err="1" smtClean="0"/>
              <a:t>test</a:t>
            </a:r>
            <a:r>
              <a:rPr lang="de-CH" dirty="0" smtClean="0"/>
              <a:t> </a:t>
            </a:r>
            <a:r>
              <a:rPr lang="de-CH" dirty="0" err="1" smtClean="0"/>
              <a:t>phase</a:t>
            </a:r>
            <a:endParaRPr lang="de-CH" dirty="0" smtClean="0"/>
          </a:p>
          <a:p>
            <a:pPr lvl="1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de-CH" dirty="0" smtClean="0"/>
              <a:t>As </a:t>
            </a:r>
            <a:r>
              <a:rPr lang="de-CH" dirty="0" err="1" smtClean="0"/>
              <a:t>data</a:t>
            </a:r>
            <a:r>
              <a:rPr lang="de-CH" dirty="0" smtClean="0"/>
              <a:t> </a:t>
            </a:r>
            <a:r>
              <a:rPr lang="de-CH" dirty="0" err="1" smtClean="0"/>
              <a:t>size</a:t>
            </a:r>
            <a:r>
              <a:rPr lang="de-CH" dirty="0" smtClean="0"/>
              <a:t> will </a:t>
            </a:r>
            <a:r>
              <a:rPr lang="de-CH" dirty="0" err="1" smtClean="0"/>
              <a:t>increase</a:t>
            </a:r>
            <a:r>
              <a:rPr lang="de-CH" dirty="0" smtClean="0"/>
              <a:t>, also </a:t>
            </a:r>
            <a:r>
              <a:rPr lang="de-CH" dirty="0" err="1" smtClean="0"/>
              <a:t>optimization</a:t>
            </a:r>
            <a:r>
              <a:rPr lang="de-CH" dirty="0" smtClean="0"/>
              <a:t> </a:t>
            </a:r>
            <a:r>
              <a:rPr lang="de-CH" dirty="0" err="1" smtClean="0"/>
              <a:t>should</a:t>
            </a:r>
            <a:r>
              <a:rPr lang="de-CH" dirty="0" smtClean="0"/>
              <a:t> </a:t>
            </a:r>
            <a:r>
              <a:rPr lang="de-CH" dirty="0" err="1" smtClean="0"/>
              <a:t>be</a:t>
            </a:r>
            <a:r>
              <a:rPr lang="de-CH" dirty="0" smtClean="0"/>
              <a:t> </a:t>
            </a:r>
            <a:r>
              <a:rPr lang="de-CH" dirty="0" err="1" smtClean="0"/>
              <a:t>prioritized</a:t>
            </a:r>
            <a:endParaRPr lang="de-CH" dirty="0" smtClean="0"/>
          </a:p>
          <a:p>
            <a:pPr lvl="1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de-CH" dirty="0" err="1" smtClean="0"/>
              <a:t>GeoTIFF</a:t>
            </a:r>
            <a:r>
              <a:rPr lang="de-CH" dirty="0" smtClean="0"/>
              <a:t> </a:t>
            </a:r>
            <a:r>
              <a:rPr lang="de-CH" dirty="0" err="1" smtClean="0"/>
              <a:t>output</a:t>
            </a:r>
            <a:r>
              <a:rPr lang="de-CH" dirty="0" smtClean="0"/>
              <a:t> </a:t>
            </a:r>
            <a:r>
              <a:rPr lang="de-CH" dirty="0" err="1" smtClean="0"/>
              <a:t>would</a:t>
            </a:r>
            <a:r>
              <a:rPr lang="de-CH" dirty="0" smtClean="0"/>
              <a:t> </a:t>
            </a:r>
            <a:r>
              <a:rPr lang="de-CH" dirty="0" err="1" smtClean="0"/>
              <a:t>be</a:t>
            </a:r>
            <a:r>
              <a:rPr lang="de-CH" dirty="0" smtClean="0"/>
              <a:t> </a:t>
            </a:r>
            <a:r>
              <a:rPr lang="de-CH" dirty="0" err="1" smtClean="0"/>
              <a:t>very</a:t>
            </a:r>
            <a:r>
              <a:rPr lang="de-CH" dirty="0" smtClean="0"/>
              <a:t> </a:t>
            </a:r>
            <a:r>
              <a:rPr lang="de-CH" dirty="0" err="1" smtClean="0"/>
              <a:t>nice</a:t>
            </a:r>
            <a:endParaRPr lang="de-CH" dirty="0" smtClean="0"/>
          </a:p>
          <a:p>
            <a:pPr lvl="1">
              <a:spcBef>
                <a:spcPts val="1800"/>
              </a:spcBef>
            </a:pPr>
            <a:endParaRPr lang="de-CH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Feedback</a:t>
            </a:r>
            <a:endParaRPr lang="de-CH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861" y="298421"/>
            <a:ext cx="1069868" cy="742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6123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5"/>
          </p:nvPr>
        </p:nvSpPr>
        <p:spPr>
          <a:xfrm>
            <a:off x="1187450" y="947043"/>
            <a:ext cx="7527926" cy="4189414"/>
          </a:xfrm>
        </p:spPr>
        <p:txBody>
          <a:bodyPr/>
          <a:lstStyle/>
          <a:p>
            <a:pPr lvl="1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de-CH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Feedback</a:t>
            </a:r>
            <a:endParaRPr lang="de-CH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861" y="298421"/>
            <a:ext cx="1069868" cy="742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911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576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>
          <a:xfrm>
            <a:off x="1187450" y="1055903"/>
            <a:ext cx="7527926" cy="4189414"/>
          </a:xfrm>
        </p:spPr>
        <p:txBody>
          <a:bodyPr/>
          <a:lstStyle/>
          <a:p>
            <a:pPr marL="0" indent="0">
              <a:buNone/>
            </a:pPr>
            <a:r>
              <a:rPr lang="de-CH" dirty="0" err="1" smtClean="0"/>
              <a:t>Encourage</a:t>
            </a:r>
            <a:r>
              <a:rPr lang="de-CH" dirty="0" smtClean="0"/>
              <a:t> </a:t>
            </a:r>
            <a:r>
              <a:rPr lang="de-CH" dirty="0" err="1" smtClean="0"/>
              <a:t>the</a:t>
            </a:r>
            <a:r>
              <a:rPr lang="de-CH" dirty="0" smtClean="0"/>
              <a:t> COSMO </a:t>
            </a:r>
            <a:r>
              <a:rPr lang="de-CH" dirty="0" err="1" smtClean="0"/>
              <a:t>partners</a:t>
            </a:r>
            <a:r>
              <a:rPr lang="de-CH" dirty="0" smtClean="0"/>
              <a:t> </a:t>
            </a:r>
            <a:r>
              <a:rPr lang="de-CH" dirty="0" err="1" smtClean="0"/>
              <a:t>to</a:t>
            </a:r>
            <a:r>
              <a:rPr lang="de-CH" dirty="0" smtClean="0"/>
              <a:t> </a:t>
            </a:r>
            <a:r>
              <a:rPr lang="de-CH" dirty="0" err="1" smtClean="0"/>
              <a:t>contribute</a:t>
            </a:r>
            <a:r>
              <a:rPr lang="de-CH" dirty="0" smtClean="0"/>
              <a:t> </a:t>
            </a:r>
            <a:r>
              <a:rPr lang="de-CH" dirty="0" err="1" smtClean="0"/>
              <a:t>to</a:t>
            </a:r>
            <a:r>
              <a:rPr lang="de-CH" dirty="0" smtClean="0"/>
              <a:t> </a:t>
            </a:r>
            <a:r>
              <a:rPr lang="de-CH" dirty="0" err="1" smtClean="0"/>
              <a:t>the</a:t>
            </a:r>
            <a:r>
              <a:rPr lang="de-CH" dirty="0" smtClean="0"/>
              <a:t> </a:t>
            </a:r>
            <a:r>
              <a:rPr lang="de-CH" dirty="0" err="1" smtClean="0"/>
              <a:t>definition</a:t>
            </a:r>
            <a:r>
              <a:rPr lang="de-CH" dirty="0" smtClean="0"/>
              <a:t> </a:t>
            </a:r>
            <a:r>
              <a:rPr lang="de-CH" dirty="0" err="1" smtClean="0"/>
              <a:t>of</a:t>
            </a:r>
            <a:r>
              <a:rPr lang="de-CH" dirty="0" smtClean="0"/>
              <a:t> </a:t>
            </a:r>
            <a:r>
              <a:rPr lang="de-CH" dirty="0" err="1" smtClean="0"/>
              <a:t>the</a:t>
            </a:r>
            <a:r>
              <a:rPr lang="de-CH" dirty="0" smtClean="0"/>
              <a:t> </a:t>
            </a:r>
            <a:r>
              <a:rPr lang="de-CH" dirty="0" err="1" smtClean="0"/>
              <a:t>lifecycle</a:t>
            </a:r>
            <a:r>
              <a:rPr lang="de-CH" dirty="0" smtClean="0"/>
              <a:t> </a:t>
            </a:r>
            <a:r>
              <a:rPr lang="de-CH" dirty="0" err="1" smtClean="0"/>
              <a:t>of</a:t>
            </a:r>
            <a:r>
              <a:rPr lang="de-CH" dirty="0" smtClean="0"/>
              <a:t> </a:t>
            </a:r>
            <a:r>
              <a:rPr lang="de-CH" dirty="0" err="1" smtClean="0"/>
              <a:t>fieldextra</a:t>
            </a:r>
            <a:r>
              <a:rPr lang="de-CH" dirty="0" smtClean="0"/>
              <a:t>!</a:t>
            </a:r>
            <a:endParaRPr lang="de-CH" dirty="0"/>
          </a:p>
          <a:p>
            <a:pPr marL="0" indent="0">
              <a:buNone/>
            </a:pPr>
            <a:endParaRPr lang="de-CH" dirty="0" smtClean="0"/>
          </a:p>
          <a:p>
            <a:pPr marL="0" indent="0">
              <a:buNone/>
            </a:pPr>
            <a:r>
              <a:rPr lang="de-CH" dirty="0" smtClean="0"/>
              <a:t>Plan </a:t>
            </a:r>
            <a:r>
              <a:rPr lang="de-CH" dirty="0" err="1" smtClean="0"/>
              <a:t>for</a:t>
            </a:r>
            <a:r>
              <a:rPr lang="de-CH" dirty="0" smtClean="0"/>
              <a:t> </a:t>
            </a:r>
            <a:r>
              <a:rPr lang="de-CH" dirty="0" err="1" smtClean="0"/>
              <a:t>today</a:t>
            </a:r>
            <a:r>
              <a:rPr lang="de-CH" dirty="0" smtClean="0"/>
              <a:t>:</a:t>
            </a:r>
          </a:p>
          <a:p>
            <a:pPr marL="0" indent="0">
              <a:buNone/>
            </a:pPr>
            <a:endParaRPr lang="de-CH" dirty="0"/>
          </a:p>
          <a:p>
            <a:r>
              <a:rPr lang="de-CH" dirty="0"/>
              <a:t>S</a:t>
            </a:r>
            <a:r>
              <a:rPr lang="de-CH" dirty="0" smtClean="0"/>
              <a:t>hort </a:t>
            </a:r>
            <a:r>
              <a:rPr lang="de-CH" dirty="0" err="1" smtClean="0"/>
              <a:t>overview</a:t>
            </a:r>
            <a:r>
              <a:rPr lang="de-CH" dirty="0" smtClean="0"/>
              <a:t> </a:t>
            </a:r>
            <a:r>
              <a:rPr lang="de-CH" dirty="0" err="1" smtClean="0"/>
              <a:t>of</a:t>
            </a:r>
            <a:endParaRPr lang="de-CH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de-CH" dirty="0" err="1" smtClean="0"/>
              <a:t>releases</a:t>
            </a:r>
            <a:r>
              <a:rPr lang="de-CH" dirty="0" smtClean="0"/>
              <a:t> </a:t>
            </a:r>
            <a:r>
              <a:rPr lang="de-CH" dirty="0" err="1" smtClean="0"/>
              <a:t>since</a:t>
            </a:r>
            <a:r>
              <a:rPr lang="de-CH" dirty="0" smtClean="0"/>
              <a:t> COSMO GM 2017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CH" dirty="0" err="1" smtClean="0"/>
              <a:t>developments</a:t>
            </a:r>
            <a:r>
              <a:rPr lang="de-CH" dirty="0" smtClean="0"/>
              <a:t> </a:t>
            </a:r>
            <a:r>
              <a:rPr lang="de-CH" dirty="0" err="1" smtClean="0"/>
              <a:t>for</a:t>
            </a:r>
            <a:r>
              <a:rPr lang="de-CH" dirty="0" smtClean="0"/>
              <a:t> </a:t>
            </a:r>
            <a:r>
              <a:rPr lang="de-CH" dirty="0" err="1" smtClean="0"/>
              <a:t>the</a:t>
            </a:r>
            <a:r>
              <a:rPr lang="de-CH" dirty="0" smtClean="0"/>
              <a:t> </a:t>
            </a:r>
            <a:r>
              <a:rPr lang="de-CH" dirty="0" err="1" smtClean="0"/>
              <a:t>next</a:t>
            </a:r>
            <a:r>
              <a:rPr lang="de-CH" dirty="0" smtClean="0"/>
              <a:t> </a:t>
            </a:r>
            <a:r>
              <a:rPr lang="de-CH" dirty="0" err="1" smtClean="0"/>
              <a:t>releases</a:t>
            </a:r>
            <a:r>
              <a:rPr lang="de-CH" dirty="0" smtClean="0"/>
              <a:t> v12.8.0 </a:t>
            </a:r>
            <a:r>
              <a:rPr lang="de-CH" dirty="0" err="1" smtClean="0"/>
              <a:t>and</a:t>
            </a:r>
            <a:r>
              <a:rPr lang="de-CH" dirty="0" smtClean="0"/>
              <a:t> v13.0.0</a:t>
            </a:r>
            <a:endParaRPr lang="de-CH" dirty="0"/>
          </a:p>
          <a:p>
            <a:pPr marL="457200" lvl="1" indent="0">
              <a:buNone/>
            </a:pPr>
            <a:endParaRPr lang="de-CH" dirty="0"/>
          </a:p>
          <a:p>
            <a:r>
              <a:rPr lang="de-CH" dirty="0" err="1" smtClean="0"/>
              <a:t>Discussion</a:t>
            </a:r>
            <a:endParaRPr lang="de-CH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de-CH" dirty="0" smtClean="0"/>
              <a:t>«</a:t>
            </a:r>
            <a:r>
              <a:rPr lang="de-CH" dirty="0" err="1" smtClean="0"/>
              <a:t>What</a:t>
            </a:r>
            <a:r>
              <a:rPr lang="de-CH" dirty="0" smtClean="0"/>
              <a:t> </a:t>
            </a:r>
            <a:r>
              <a:rPr lang="de-CH" dirty="0" err="1" smtClean="0"/>
              <a:t>should</a:t>
            </a:r>
            <a:r>
              <a:rPr lang="de-CH" dirty="0" smtClean="0"/>
              <a:t> happen after  v13.0.0?«.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err="1" smtClean="0"/>
              <a:t>Purpose</a:t>
            </a:r>
            <a:endParaRPr lang="de-CH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861" y="298421"/>
            <a:ext cx="1069868" cy="742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1364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>
          <a:ln>
            <a:noFill/>
          </a:ln>
        </p:spPr>
        <p:txBody>
          <a:bodyPr/>
          <a:lstStyle/>
          <a:p>
            <a:pPr marL="0" lvl="1" indent="0" eaLnBrk="0" hangingPunct="0">
              <a:buClrTx/>
              <a:buNone/>
            </a:pPr>
            <a:r>
              <a:rPr lang="de-CH" dirty="0" err="1" smtClean="0"/>
              <a:t>History</a:t>
            </a:r>
            <a:r>
              <a:rPr lang="de-CH" dirty="0" smtClean="0"/>
              <a:t> </a:t>
            </a:r>
            <a:r>
              <a:rPr lang="de-CH" dirty="0" err="1" smtClean="0"/>
              <a:t>and</a:t>
            </a:r>
            <a:r>
              <a:rPr lang="de-CH" dirty="0" smtClean="0"/>
              <a:t> </a:t>
            </a:r>
            <a:r>
              <a:rPr lang="de-CH" dirty="0" err="1" smtClean="0"/>
              <a:t>planning</a:t>
            </a:r>
            <a:r>
              <a:rPr lang="de-CH" dirty="0" smtClean="0"/>
              <a:t> on GitHub:</a:t>
            </a:r>
            <a:endParaRPr lang="de-CH" dirty="0" smtClean="0">
              <a:hlinkClick r:id="rId3"/>
            </a:endParaRPr>
          </a:p>
          <a:p>
            <a:pPr marL="342900" lvl="1" indent="-342900" eaLnBrk="0" hangingPunct="0">
              <a:buClrTx/>
              <a:buFont typeface="Arial" panose="020B0604020202020204" pitchFamily="34" charset="0"/>
              <a:buChar char="•"/>
            </a:pPr>
            <a:r>
              <a:rPr lang="de-CH" dirty="0" smtClean="0">
                <a:hlinkClick r:id="rId3"/>
              </a:rPr>
              <a:t>https</a:t>
            </a:r>
            <a:r>
              <a:rPr lang="de-CH" dirty="0">
                <a:hlinkClick r:id="rId3"/>
              </a:rPr>
              <a:t>://</a:t>
            </a:r>
            <a:r>
              <a:rPr lang="de-CH" dirty="0" smtClean="0">
                <a:hlinkClick r:id="rId3"/>
              </a:rPr>
              <a:t>github.com/MeteoSwiss-APN/fieldextra-wiki/wiki</a:t>
            </a:r>
            <a:endParaRPr lang="de-CH" dirty="0"/>
          </a:p>
          <a:p>
            <a:pPr marL="0" lvl="1" indent="0" eaLnBrk="0" hangingPunct="0">
              <a:buClrTx/>
              <a:buNone/>
            </a:pPr>
            <a:endParaRPr lang="de-CH" dirty="0" smtClean="0"/>
          </a:p>
          <a:p>
            <a:pPr marL="0" lvl="1" indent="0" eaLnBrk="0" hangingPunct="0">
              <a:buClrTx/>
              <a:buNone/>
            </a:pPr>
            <a:r>
              <a:rPr lang="de-CH" dirty="0" smtClean="0"/>
              <a:t>Releases </a:t>
            </a:r>
            <a:r>
              <a:rPr lang="de-CH" dirty="0" err="1" smtClean="0"/>
              <a:t>since</a:t>
            </a:r>
            <a:r>
              <a:rPr lang="de-CH" dirty="0" smtClean="0"/>
              <a:t> COSMO GM 2017:</a:t>
            </a:r>
          </a:p>
          <a:p>
            <a:pPr marL="266700" lvl="1" indent="-266700" eaLnBrk="0" hangingPunct="0">
              <a:buClrTx/>
              <a:buFont typeface="Arial" panose="020B0604020202020204" pitchFamily="34" charset="0"/>
              <a:buChar char="•"/>
            </a:pPr>
            <a:r>
              <a:rPr lang="de-CH" b="1" dirty="0" smtClean="0">
                <a:hlinkClick r:id="rId4"/>
              </a:rPr>
              <a:t>v12.7.0, </a:t>
            </a:r>
            <a:r>
              <a:rPr lang="de-CH" b="1" dirty="0" err="1" smtClean="0">
                <a:hlinkClick r:id="rId4"/>
              </a:rPr>
              <a:t>released</a:t>
            </a:r>
            <a:r>
              <a:rPr lang="de-CH" b="1" dirty="0" smtClean="0">
                <a:hlinkClick r:id="rId4"/>
              </a:rPr>
              <a:t> on 02.02.201</a:t>
            </a:r>
            <a:r>
              <a:rPr lang="de-CH" b="1" dirty="0" smtClean="0">
                <a:solidFill>
                  <a:srgbClr val="0000FF"/>
                </a:solidFill>
                <a:hlinkClick r:id="rId4"/>
              </a:rPr>
              <a:t>8</a:t>
            </a:r>
            <a:r>
              <a:rPr lang="de-CH" dirty="0" smtClean="0"/>
              <a:t>, </a:t>
            </a:r>
            <a:r>
              <a:rPr lang="de-CH" dirty="0" err="1" smtClean="0"/>
              <a:t>published</a:t>
            </a:r>
            <a:r>
              <a:rPr lang="de-CH" dirty="0" smtClean="0"/>
              <a:t> on </a:t>
            </a:r>
            <a:r>
              <a:rPr lang="de-CH" dirty="0" smtClean="0">
                <a:hlinkClick r:id="rId5"/>
              </a:rPr>
              <a:t>COSMO web </a:t>
            </a:r>
            <a:r>
              <a:rPr lang="de-CH" dirty="0" err="1" smtClean="0">
                <a:hlinkClick r:id="rId5"/>
              </a:rPr>
              <a:t>site</a:t>
            </a:r>
            <a:endParaRPr lang="de-CH" dirty="0" smtClean="0"/>
          </a:p>
          <a:p>
            <a:pPr marL="266700" lvl="1" indent="-266700" eaLnBrk="0" hangingPunct="0">
              <a:buClrTx/>
              <a:buFont typeface="Arial" panose="020B0604020202020204" pitchFamily="34" charset="0"/>
              <a:buChar char="•"/>
            </a:pPr>
            <a:endParaRPr lang="de-CH" dirty="0" smtClean="0">
              <a:hlinkClick r:id="rId6"/>
            </a:endParaRPr>
          </a:p>
          <a:p>
            <a:pPr marL="266700" lvl="1" indent="-266700" eaLnBrk="0" hangingPunct="0">
              <a:buClrTx/>
              <a:buFont typeface="Arial" panose="020B0604020202020204" pitchFamily="34" charset="0"/>
              <a:buChar char="•"/>
            </a:pPr>
            <a:r>
              <a:rPr lang="de-CH" dirty="0" smtClean="0">
                <a:hlinkClick r:id="rId6"/>
              </a:rPr>
              <a:t>v12.7.1, </a:t>
            </a:r>
            <a:r>
              <a:rPr lang="de-CH" dirty="0" err="1" smtClean="0">
                <a:hlinkClick r:id="rId6"/>
              </a:rPr>
              <a:t>released</a:t>
            </a:r>
            <a:r>
              <a:rPr lang="de-CH" dirty="0" smtClean="0">
                <a:hlinkClick r:id="rId6"/>
              </a:rPr>
              <a:t> on 09.05.2018</a:t>
            </a:r>
            <a:r>
              <a:rPr lang="de-CH" dirty="0" smtClean="0"/>
              <a:t>, </a:t>
            </a:r>
            <a:r>
              <a:rPr lang="de-CH" dirty="0" err="1" smtClean="0"/>
              <a:t>only</a:t>
            </a:r>
            <a:r>
              <a:rPr lang="de-CH" dirty="0" smtClean="0"/>
              <a:t> on GitHub</a:t>
            </a:r>
            <a:endParaRPr lang="de-CH" dirty="0"/>
          </a:p>
          <a:p>
            <a:pPr marL="266700" lvl="1" indent="-266700" eaLnBrk="0" hangingPunct="0">
              <a:buClrTx/>
              <a:buFont typeface="Arial" panose="020B0604020202020204" pitchFamily="34" charset="0"/>
              <a:buChar char="•"/>
            </a:pPr>
            <a:endParaRPr lang="de-CH" dirty="0"/>
          </a:p>
          <a:p>
            <a:pPr marL="266700" lvl="1" indent="-266700" eaLnBrk="0" hangingPunct="0">
              <a:buClrTx/>
              <a:buFont typeface="Arial" panose="020B0604020202020204" pitchFamily="34" charset="0"/>
              <a:buChar char="•"/>
            </a:pPr>
            <a:r>
              <a:rPr lang="en-US" dirty="0" smtClean="0">
                <a:hlinkClick r:id="rId7"/>
              </a:rPr>
              <a:t>v12.7.2-4, released on 23.05.-23.07.2018</a:t>
            </a:r>
            <a:r>
              <a:rPr lang="en-US" dirty="0" smtClean="0"/>
              <a:t>, only on GitHub</a:t>
            </a:r>
          </a:p>
          <a:p>
            <a:pPr marL="0" lvl="1" indent="0" eaLnBrk="0" hangingPunct="0">
              <a:buClrTx/>
              <a:buNone/>
            </a:pPr>
            <a:endParaRPr lang="de-CH" dirty="0"/>
          </a:p>
          <a:p>
            <a:pPr marL="0" lvl="1" indent="0" eaLnBrk="0" hangingPunct="0">
              <a:buClrTx/>
              <a:buNone/>
            </a:pPr>
            <a:endParaRPr lang="de-CH" dirty="0" smtClean="0"/>
          </a:p>
          <a:p>
            <a:pPr marL="0" lvl="1" indent="0" eaLnBrk="0" hangingPunct="0">
              <a:buClrTx/>
              <a:buNone/>
            </a:pPr>
            <a:endParaRPr lang="de-CH" dirty="0" smtClean="0"/>
          </a:p>
          <a:p>
            <a:pPr marL="266700" lvl="1" indent="-266700" eaLnBrk="0" hangingPunct="0">
              <a:buClrTx/>
              <a:buFont typeface="Arial" panose="020B0604020202020204" pitchFamily="34" charset="0"/>
              <a:buChar char="•"/>
            </a:pPr>
            <a:endParaRPr lang="de-CH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err="1" smtClean="0"/>
              <a:t>Where</a:t>
            </a:r>
            <a:r>
              <a:rPr lang="de-CH" dirty="0" smtClean="0"/>
              <a:t> </a:t>
            </a:r>
            <a:r>
              <a:rPr lang="de-CH" dirty="0" err="1" smtClean="0"/>
              <a:t>are</a:t>
            </a:r>
            <a:r>
              <a:rPr lang="de-CH" dirty="0" smtClean="0"/>
              <a:t> </a:t>
            </a:r>
            <a:r>
              <a:rPr lang="de-CH" dirty="0" err="1" smtClean="0"/>
              <a:t>we</a:t>
            </a:r>
            <a:r>
              <a:rPr lang="de-CH" dirty="0" smtClean="0"/>
              <a:t> </a:t>
            </a:r>
            <a:r>
              <a:rPr lang="de-CH" dirty="0" err="1" smtClean="0"/>
              <a:t>now</a:t>
            </a:r>
            <a:r>
              <a:rPr lang="de-CH" dirty="0" smtClean="0"/>
              <a:t>?</a:t>
            </a:r>
            <a:endParaRPr lang="de-CH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861" y="298421"/>
            <a:ext cx="1069868" cy="742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910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marL="266700" lvl="1" indent="-266700" eaLnBrk="0" hangingPunct="0">
              <a:buClrTx/>
              <a:buFont typeface="Arial" panose="020B0604020202020204" pitchFamily="34" charset="0"/>
              <a:buChar char="•"/>
            </a:pPr>
            <a:r>
              <a:rPr lang="de-CH" b="1" dirty="0" smtClean="0"/>
              <a:t>v12.8.0, </a:t>
            </a:r>
            <a:r>
              <a:rPr lang="de-CH" b="1" dirty="0" err="1" smtClean="0"/>
              <a:t>by</a:t>
            </a:r>
            <a:r>
              <a:rPr lang="de-CH" b="1" dirty="0" smtClean="0"/>
              <a:t> end </a:t>
            </a:r>
            <a:r>
              <a:rPr lang="de-CH" b="1" dirty="0" err="1" smtClean="0"/>
              <a:t>of</a:t>
            </a:r>
            <a:r>
              <a:rPr lang="de-CH" b="1" dirty="0" smtClean="0"/>
              <a:t> 2018</a:t>
            </a:r>
          </a:p>
          <a:p>
            <a:pPr marL="695325" lvl="2" indent="-266700" eaLnBrk="0" hangingPunct="0">
              <a:buFont typeface="Arial" panose="020B0604020202020204" pitchFamily="34" charset="0"/>
              <a:buChar char="•"/>
            </a:pPr>
            <a:r>
              <a:rPr lang="de-CH" dirty="0" err="1" smtClean="0"/>
              <a:t>NetCDF</a:t>
            </a:r>
            <a:r>
              <a:rPr lang="de-CH" dirty="0" smtClean="0"/>
              <a:t> </a:t>
            </a:r>
            <a:r>
              <a:rPr lang="de-CH" dirty="0" err="1" smtClean="0"/>
              <a:t>input</a:t>
            </a:r>
            <a:endParaRPr lang="de-CH" dirty="0" smtClean="0"/>
          </a:p>
          <a:p>
            <a:pPr marL="695325" lvl="2" indent="-266700" eaLnBrk="0" hangingPunct="0">
              <a:buFont typeface="Arial" panose="020B0604020202020204" pitchFamily="34" charset="0"/>
              <a:buChar char="•"/>
            </a:pPr>
            <a:r>
              <a:rPr lang="de-CH" dirty="0" smtClean="0"/>
              <a:t>Extended lateral </a:t>
            </a:r>
            <a:r>
              <a:rPr lang="de-CH" dirty="0" err="1" smtClean="0"/>
              <a:t>re-gridding</a:t>
            </a:r>
            <a:r>
              <a:rPr lang="de-CH" dirty="0" smtClean="0"/>
              <a:t> (</a:t>
            </a:r>
            <a:r>
              <a:rPr lang="de-CH" dirty="0" err="1" smtClean="0"/>
              <a:t>conditional</a:t>
            </a:r>
            <a:r>
              <a:rPr lang="de-CH" dirty="0" smtClean="0"/>
              <a:t> </a:t>
            </a:r>
            <a:r>
              <a:rPr lang="de-CH" dirty="0" err="1" smtClean="0"/>
              <a:t>source</a:t>
            </a:r>
            <a:r>
              <a:rPr lang="de-CH" dirty="0" smtClean="0"/>
              <a:t> </a:t>
            </a:r>
            <a:r>
              <a:rPr lang="de-CH" dirty="0" err="1" smtClean="0"/>
              <a:t>points</a:t>
            </a:r>
            <a:r>
              <a:rPr lang="de-CH" dirty="0" smtClean="0"/>
              <a:t>, </a:t>
            </a:r>
            <a:r>
              <a:rPr lang="de-CH" dirty="0" err="1" smtClean="0"/>
              <a:t>generalized</a:t>
            </a:r>
            <a:r>
              <a:rPr lang="de-CH" dirty="0" smtClean="0"/>
              <a:t> </a:t>
            </a:r>
            <a:r>
              <a:rPr lang="de-CH" dirty="0" err="1" smtClean="0"/>
              <a:t>distance</a:t>
            </a:r>
            <a:r>
              <a:rPr lang="de-CH" dirty="0" smtClean="0"/>
              <a:t>)</a:t>
            </a:r>
          </a:p>
          <a:p>
            <a:pPr marL="695325" lvl="2" indent="-266700" eaLnBrk="0" hangingPunct="0">
              <a:buFont typeface="Arial" panose="020B0604020202020204" pitchFamily="34" charset="0"/>
              <a:buChar char="•"/>
            </a:pPr>
            <a:r>
              <a:rPr lang="de-CH" dirty="0" err="1"/>
              <a:t>Cookbook</a:t>
            </a:r>
            <a:r>
              <a:rPr lang="de-CH" dirty="0"/>
              <a:t> </a:t>
            </a:r>
            <a:r>
              <a:rPr lang="de-CH" dirty="0" err="1"/>
              <a:t>with</a:t>
            </a:r>
            <a:r>
              <a:rPr lang="de-CH" dirty="0"/>
              <a:t> </a:t>
            </a:r>
            <a:r>
              <a:rPr lang="de-CH" dirty="0" err="1"/>
              <a:t>more</a:t>
            </a:r>
            <a:r>
              <a:rPr lang="de-CH" dirty="0"/>
              <a:t> </a:t>
            </a:r>
            <a:r>
              <a:rPr lang="de-CH" dirty="0" err="1"/>
              <a:t>than</a:t>
            </a:r>
            <a:r>
              <a:rPr lang="de-CH" dirty="0"/>
              <a:t> 50 </a:t>
            </a:r>
            <a:r>
              <a:rPr lang="de-CH" dirty="0" err="1" smtClean="0"/>
              <a:t>fully</a:t>
            </a:r>
            <a:r>
              <a:rPr lang="de-CH" dirty="0" smtClean="0"/>
              <a:t> </a:t>
            </a:r>
            <a:r>
              <a:rPr lang="de-CH" dirty="0" err="1" smtClean="0"/>
              <a:t>commented</a:t>
            </a:r>
            <a:r>
              <a:rPr lang="de-CH" dirty="0" smtClean="0"/>
              <a:t> </a:t>
            </a:r>
            <a:r>
              <a:rPr lang="de-CH" dirty="0" err="1" smtClean="0"/>
              <a:t>examples</a:t>
            </a:r>
            <a:endParaRPr lang="de-CH" dirty="0" smtClean="0"/>
          </a:p>
          <a:p>
            <a:pPr marL="428625" lvl="2" indent="0" eaLnBrk="0" hangingPunct="0">
              <a:buNone/>
            </a:pPr>
            <a:endParaRPr lang="de-CH" dirty="0"/>
          </a:p>
          <a:p>
            <a:pPr marL="266700" lvl="1" indent="-266700" eaLnBrk="0" hangingPunct="0">
              <a:buFont typeface="Arial" panose="020B0604020202020204" pitchFamily="34" charset="0"/>
              <a:buChar char="•"/>
            </a:pPr>
            <a:r>
              <a:rPr lang="de-CH" b="1" dirty="0" smtClean="0"/>
              <a:t>v13.0.0, Q1 </a:t>
            </a:r>
            <a:r>
              <a:rPr lang="de-CH" b="1" dirty="0" err="1" smtClean="0"/>
              <a:t>of</a:t>
            </a:r>
            <a:r>
              <a:rPr lang="de-CH" b="1" dirty="0" smtClean="0"/>
              <a:t> 2019</a:t>
            </a:r>
            <a:endParaRPr lang="de-CH" b="1" dirty="0"/>
          </a:p>
          <a:p>
            <a:pPr marL="695325" lvl="2" indent="-266700" eaLnBrk="0" hangingPunct="0">
              <a:buFont typeface="Arial" panose="020B0604020202020204" pitchFamily="34" charset="0"/>
              <a:buChar char="•"/>
            </a:pPr>
            <a:r>
              <a:rPr lang="de-CH" dirty="0" smtClean="0"/>
              <a:t>Migration </a:t>
            </a:r>
            <a:r>
              <a:rPr lang="de-CH" dirty="0" err="1" smtClean="0"/>
              <a:t>from</a:t>
            </a:r>
            <a:r>
              <a:rPr lang="de-CH" dirty="0" smtClean="0"/>
              <a:t> GRIB API </a:t>
            </a:r>
            <a:r>
              <a:rPr lang="de-CH" dirty="0" err="1" smtClean="0"/>
              <a:t>to</a:t>
            </a:r>
            <a:r>
              <a:rPr lang="de-CH" dirty="0" smtClean="0"/>
              <a:t> </a:t>
            </a:r>
            <a:r>
              <a:rPr lang="de-CH" dirty="0" err="1" smtClean="0"/>
              <a:t>ecCodes</a:t>
            </a:r>
            <a:endParaRPr lang="de-CH" dirty="0" smtClean="0"/>
          </a:p>
          <a:p>
            <a:pPr marL="695325" lvl="2" indent="-266700" eaLnBrk="0" hangingPunct="0">
              <a:buFont typeface="Arial" panose="020B0604020202020204" pitchFamily="34" charset="0"/>
              <a:buChar char="•"/>
            </a:pPr>
            <a:r>
              <a:rPr lang="de-CH" dirty="0" err="1" smtClean="0"/>
              <a:t>Streamline</a:t>
            </a:r>
            <a:r>
              <a:rPr lang="de-CH" dirty="0" smtClean="0"/>
              <a:t> </a:t>
            </a:r>
            <a:r>
              <a:rPr lang="de-CH" dirty="0" err="1" smtClean="0"/>
              <a:t>installation</a:t>
            </a:r>
            <a:r>
              <a:rPr lang="de-CH" dirty="0" smtClean="0"/>
              <a:t> </a:t>
            </a:r>
            <a:r>
              <a:rPr lang="de-CH" dirty="0" err="1" smtClean="0"/>
              <a:t>procedure</a:t>
            </a:r>
            <a:r>
              <a:rPr lang="de-CH" dirty="0" smtClean="0"/>
              <a:t> </a:t>
            </a:r>
            <a:r>
              <a:rPr lang="de-CH" dirty="0" err="1" smtClean="0"/>
              <a:t>using</a:t>
            </a:r>
            <a:r>
              <a:rPr lang="de-CH" dirty="0" smtClean="0"/>
              <a:t> </a:t>
            </a:r>
            <a:r>
              <a:rPr lang="de-CH" dirty="0" err="1" smtClean="0"/>
              <a:t>CMake</a:t>
            </a:r>
            <a:endParaRPr lang="de-CH" dirty="0" smtClean="0"/>
          </a:p>
          <a:p>
            <a:pPr marL="695325" lvl="2" indent="-266700" eaLnBrk="0" hangingPunct="0">
              <a:buFont typeface="Arial" panose="020B0604020202020204" pitchFamily="34" charset="0"/>
              <a:buChar char="•"/>
            </a:pPr>
            <a:r>
              <a:rPr lang="de-CH" dirty="0" err="1" smtClean="0"/>
              <a:t>Consolidate</a:t>
            </a:r>
            <a:r>
              <a:rPr lang="de-CH" dirty="0" smtClean="0"/>
              <a:t> </a:t>
            </a:r>
            <a:r>
              <a:rPr lang="de-CH" dirty="0" err="1" smtClean="0"/>
              <a:t>regression</a:t>
            </a:r>
            <a:r>
              <a:rPr lang="de-CH" dirty="0" smtClean="0"/>
              <a:t> </a:t>
            </a:r>
            <a:r>
              <a:rPr lang="de-CH" dirty="0" err="1" smtClean="0"/>
              <a:t>suite</a:t>
            </a:r>
            <a:endParaRPr lang="de-CH" dirty="0" smtClean="0"/>
          </a:p>
          <a:p>
            <a:pPr marL="695325" lvl="2" indent="-266700" eaLnBrk="0" hangingPunct="0">
              <a:buFont typeface="Arial" panose="020B0604020202020204" pitchFamily="34" charset="0"/>
              <a:buChar char="•"/>
            </a:pPr>
            <a:r>
              <a:rPr lang="de-CH" dirty="0" err="1" smtClean="0"/>
              <a:t>Improve</a:t>
            </a:r>
            <a:r>
              <a:rPr lang="de-CH" dirty="0" smtClean="0"/>
              <a:t> </a:t>
            </a:r>
            <a:r>
              <a:rPr lang="de-CH" dirty="0" err="1" smtClean="0"/>
              <a:t>namelist</a:t>
            </a:r>
            <a:r>
              <a:rPr lang="de-CH" dirty="0" smtClean="0"/>
              <a:t> </a:t>
            </a:r>
            <a:r>
              <a:rPr lang="de-CH" dirty="0" err="1" smtClean="0"/>
              <a:t>structure</a:t>
            </a:r>
            <a:endParaRPr lang="de-CH" dirty="0" smtClean="0"/>
          </a:p>
          <a:p>
            <a:pPr marL="695325" lvl="2" indent="-266700" eaLnBrk="0" hangingPunct="0">
              <a:buFont typeface="Arial" panose="020B0604020202020204" pitchFamily="34" charset="0"/>
              <a:buChar char="•"/>
            </a:pPr>
            <a:endParaRPr lang="de-CH" dirty="0" smtClean="0"/>
          </a:p>
          <a:p>
            <a:pPr marL="695325" lvl="2" indent="-266700" eaLnBrk="0" hangingPunct="0">
              <a:buFont typeface="Arial" panose="020B0604020202020204" pitchFamily="34" charset="0"/>
              <a:buChar char="•"/>
            </a:pPr>
            <a:endParaRPr lang="de-CH" dirty="0" smtClean="0"/>
          </a:p>
          <a:p>
            <a:pPr marL="695325" lvl="2" indent="-266700" eaLnBrk="0" hangingPunct="0">
              <a:buFont typeface="Arial" panose="020B0604020202020204" pitchFamily="34" charset="0"/>
              <a:buChar char="•"/>
            </a:pPr>
            <a:endParaRPr lang="de-CH" dirty="0" smtClean="0"/>
          </a:p>
          <a:p>
            <a:pPr marL="0" lvl="1" indent="0" eaLnBrk="0" hangingPunct="0">
              <a:buClrTx/>
              <a:buNone/>
            </a:pPr>
            <a:endParaRPr lang="de-CH" dirty="0" smtClean="0"/>
          </a:p>
          <a:p>
            <a:pPr marL="0" lvl="1" indent="0" eaLnBrk="0" hangingPunct="0">
              <a:buClrTx/>
              <a:buNone/>
            </a:pPr>
            <a:endParaRPr lang="de-CH" dirty="0" smtClean="0"/>
          </a:p>
          <a:p>
            <a:pPr marL="266700" lvl="1" indent="-266700" eaLnBrk="0" hangingPunct="0">
              <a:buClrTx/>
              <a:buFont typeface="Arial" panose="020B0604020202020204" pitchFamily="34" charset="0"/>
              <a:buChar char="•"/>
            </a:pPr>
            <a:endParaRPr lang="de-CH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err="1" smtClean="0"/>
              <a:t>Where</a:t>
            </a:r>
            <a:r>
              <a:rPr lang="de-CH" dirty="0" smtClean="0"/>
              <a:t> </a:t>
            </a:r>
            <a:r>
              <a:rPr lang="de-CH" dirty="0" err="1" smtClean="0"/>
              <a:t>are</a:t>
            </a:r>
            <a:r>
              <a:rPr lang="de-CH" dirty="0" smtClean="0"/>
              <a:t> </a:t>
            </a:r>
            <a:r>
              <a:rPr lang="de-CH" dirty="0" err="1" smtClean="0"/>
              <a:t>we</a:t>
            </a:r>
            <a:r>
              <a:rPr lang="de-CH" dirty="0" smtClean="0"/>
              <a:t> </a:t>
            </a:r>
            <a:r>
              <a:rPr lang="de-CH" dirty="0" err="1" smtClean="0"/>
              <a:t>now</a:t>
            </a:r>
            <a:r>
              <a:rPr lang="de-CH" dirty="0" smtClean="0"/>
              <a:t>?</a:t>
            </a:r>
            <a:endParaRPr lang="de-CH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861" y="298421"/>
            <a:ext cx="1069868" cy="742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680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Extensive </a:t>
            </a:r>
            <a:r>
              <a:rPr lang="de-CH" dirty="0" err="1" smtClean="0"/>
              <a:t>Cookbook</a:t>
            </a:r>
            <a:endParaRPr lang="de-CH" dirty="0"/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861" y="298421"/>
            <a:ext cx="1069868" cy="742458"/>
          </a:xfrm>
          <a:prstGeom prst="rect">
            <a:avLst/>
          </a:prstGeom>
        </p:spPr>
      </p:pic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319" y="1651389"/>
            <a:ext cx="6195064" cy="355787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9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1655" y="832515"/>
            <a:ext cx="3511855" cy="480401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30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0365" y="832515"/>
            <a:ext cx="3495084" cy="55039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31" name="Oval 30"/>
          <p:cNvSpPr/>
          <p:nvPr/>
        </p:nvSpPr>
        <p:spPr bwMode="auto">
          <a:xfrm>
            <a:off x="1862408" y="3394114"/>
            <a:ext cx="580540" cy="263486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5271655" y="3234522"/>
            <a:ext cx="2452978" cy="327545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6665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err="1" smtClean="0"/>
              <a:t>Some</a:t>
            </a:r>
            <a:r>
              <a:rPr lang="de-CH" dirty="0" smtClean="0"/>
              <a:t> </a:t>
            </a:r>
            <a:r>
              <a:rPr lang="de-CH" dirty="0"/>
              <a:t>N</a:t>
            </a:r>
            <a:r>
              <a:rPr lang="de-CH" dirty="0" smtClean="0"/>
              <a:t>ice </a:t>
            </a:r>
            <a:r>
              <a:rPr lang="de-CH" dirty="0"/>
              <a:t>N</a:t>
            </a:r>
            <a:r>
              <a:rPr lang="de-CH" dirty="0" smtClean="0"/>
              <a:t>ew </a:t>
            </a:r>
            <a:r>
              <a:rPr lang="de-CH" dirty="0"/>
              <a:t>F</a:t>
            </a:r>
            <a:r>
              <a:rPr lang="de-CH" dirty="0" smtClean="0"/>
              <a:t>eatures</a:t>
            </a:r>
            <a:endParaRPr lang="de-CH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2278" y="2850627"/>
            <a:ext cx="4633511" cy="329088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 bwMode="auto">
          <a:xfrm>
            <a:off x="3992279" y="5308997"/>
            <a:ext cx="2504056" cy="409416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4239" y="2257236"/>
            <a:ext cx="5948361" cy="290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marL="0" lvl="2" indent="0" eaLnBrk="0" hangingPunct="0">
              <a:buNone/>
            </a:pPr>
            <a:r>
              <a:rPr lang="de-CH" b="1" dirty="0" err="1"/>
              <a:t>Vertical</a:t>
            </a:r>
            <a:r>
              <a:rPr lang="de-CH" b="1" dirty="0"/>
              <a:t> </a:t>
            </a:r>
            <a:r>
              <a:rPr lang="de-CH" b="1" dirty="0" err="1"/>
              <a:t>cross</a:t>
            </a:r>
            <a:r>
              <a:rPr lang="de-CH" b="1" dirty="0"/>
              <a:t> </a:t>
            </a:r>
            <a:r>
              <a:rPr lang="de-CH" b="1" dirty="0" err="1"/>
              <a:t>sections</a:t>
            </a:r>
            <a:r>
              <a:rPr lang="de-CH" b="1" dirty="0"/>
              <a:t> </a:t>
            </a:r>
            <a:r>
              <a:rPr lang="de-CH" b="1" dirty="0" err="1"/>
              <a:t>along</a:t>
            </a:r>
            <a:r>
              <a:rPr lang="de-CH" b="1" dirty="0"/>
              <a:t> </a:t>
            </a:r>
            <a:r>
              <a:rPr lang="de-CH" b="1" dirty="0" err="1"/>
              <a:t>arbitrary</a:t>
            </a:r>
            <a:r>
              <a:rPr lang="de-CH" b="1" dirty="0"/>
              <a:t> </a:t>
            </a:r>
            <a:r>
              <a:rPr lang="de-CH" b="1" dirty="0" err="1"/>
              <a:t>path</a:t>
            </a:r>
            <a:r>
              <a:rPr lang="de-CH" dirty="0"/>
              <a:t>, e.g. </a:t>
            </a:r>
            <a:r>
              <a:rPr lang="de-CH" dirty="0" err="1"/>
              <a:t>along</a:t>
            </a:r>
            <a:r>
              <a:rPr lang="de-CH" dirty="0"/>
              <a:t> </a:t>
            </a:r>
            <a:r>
              <a:rPr lang="de-CH" dirty="0" err="1"/>
              <a:t>the</a:t>
            </a:r>
            <a:r>
              <a:rPr lang="de-CH" dirty="0"/>
              <a:t> Rhône </a:t>
            </a:r>
            <a:r>
              <a:rPr lang="de-CH" dirty="0" err="1"/>
              <a:t>valley</a:t>
            </a:r>
            <a:r>
              <a:rPr lang="de-CH" dirty="0"/>
              <a:t> </a:t>
            </a:r>
            <a:r>
              <a:rPr lang="de-CH" dirty="0" err="1"/>
              <a:t>from</a:t>
            </a:r>
            <a:r>
              <a:rPr lang="de-CH" dirty="0"/>
              <a:t> </a:t>
            </a:r>
            <a:r>
              <a:rPr lang="de-CH" dirty="0" err="1"/>
              <a:t>Geneva</a:t>
            </a:r>
            <a:r>
              <a:rPr lang="de-CH" dirty="0"/>
              <a:t> </a:t>
            </a:r>
            <a:r>
              <a:rPr lang="de-CH" dirty="0" err="1"/>
              <a:t>to</a:t>
            </a:r>
            <a:r>
              <a:rPr lang="de-CH" dirty="0"/>
              <a:t> Visp</a:t>
            </a:r>
          </a:p>
          <a:p>
            <a:pPr marL="0" indent="0">
              <a:buNone/>
            </a:pPr>
            <a:endParaRPr lang="de-CH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861" y="298421"/>
            <a:ext cx="1069868" cy="742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905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err="1" smtClean="0"/>
              <a:t>Some</a:t>
            </a:r>
            <a:r>
              <a:rPr lang="de-CH" dirty="0" smtClean="0"/>
              <a:t> </a:t>
            </a:r>
            <a:r>
              <a:rPr lang="de-CH" dirty="0"/>
              <a:t>N</a:t>
            </a:r>
            <a:r>
              <a:rPr lang="de-CH" dirty="0" smtClean="0"/>
              <a:t>ice </a:t>
            </a:r>
            <a:r>
              <a:rPr lang="de-CH" dirty="0"/>
              <a:t>N</a:t>
            </a:r>
            <a:r>
              <a:rPr lang="de-CH" dirty="0" smtClean="0"/>
              <a:t>ew </a:t>
            </a:r>
            <a:r>
              <a:rPr lang="de-CH" dirty="0"/>
              <a:t>F</a:t>
            </a:r>
            <a:r>
              <a:rPr lang="de-CH" dirty="0" smtClean="0"/>
              <a:t>eatures</a:t>
            </a:r>
            <a:endParaRPr lang="de-CH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marL="0" lvl="3" indent="0" eaLnBrk="0" hangingPunct="0">
              <a:buClrTx/>
              <a:buNone/>
            </a:pPr>
            <a:r>
              <a:rPr lang="de-CH" b="1" dirty="0"/>
              <a:t>CAT </a:t>
            </a:r>
            <a:r>
              <a:rPr lang="de-CH" b="1" dirty="0" err="1"/>
              <a:t>probabilities</a:t>
            </a:r>
            <a:r>
              <a:rPr lang="de-CH" b="1" dirty="0"/>
              <a:t> </a:t>
            </a:r>
            <a:r>
              <a:rPr lang="de-CH" b="1" dirty="0" err="1" smtClean="0"/>
              <a:t>based</a:t>
            </a:r>
            <a:r>
              <a:rPr lang="de-CH" b="1" dirty="0"/>
              <a:t> </a:t>
            </a:r>
            <a:r>
              <a:rPr lang="de-CH" b="1" dirty="0" smtClean="0"/>
              <a:t>on ICON-EPS </a:t>
            </a:r>
            <a:r>
              <a:rPr lang="de-CH" dirty="0" smtClean="0"/>
              <a:t>(</a:t>
            </a:r>
            <a:r>
              <a:rPr lang="de-CH" dirty="0" err="1" smtClean="0"/>
              <a:t>developed</a:t>
            </a:r>
            <a:r>
              <a:rPr lang="de-CH" dirty="0" smtClean="0"/>
              <a:t> </a:t>
            </a:r>
            <a:r>
              <a:rPr lang="de-CH" dirty="0" err="1" smtClean="0"/>
              <a:t>by</a:t>
            </a:r>
            <a:r>
              <a:rPr lang="de-CH" dirty="0" smtClean="0"/>
              <a:t> Axel Barleben, DWD)</a:t>
            </a:r>
          </a:p>
          <a:p>
            <a:pPr marL="342900" lvl="3" indent="-342900" eaLnBrk="0" hangingPunct="0">
              <a:buClrTx/>
            </a:pPr>
            <a:r>
              <a:rPr lang="de-CH" dirty="0" smtClean="0"/>
              <a:t>ICON-EPS </a:t>
            </a:r>
            <a:r>
              <a:rPr lang="de-CH" dirty="0" err="1" smtClean="0"/>
              <a:t>input</a:t>
            </a:r>
            <a:r>
              <a:rPr lang="de-CH" dirty="0" smtClean="0"/>
              <a:t> on native </a:t>
            </a:r>
            <a:r>
              <a:rPr lang="de-CH" dirty="0" err="1" smtClean="0"/>
              <a:t>grid</a:t>
            </a:r>
            <a:endParaRPr lang="de-CH" dirty="0" smtClean="0"/>
          </a:p>
          <a:p>
            <a:pPr marL="342900" lvl="3" indent="-342900" eaLnBrk="0" hangingPunct="0">
              <a:buClrTx/>
            </a:pPr>
            <a:r>
              <a:rPr lang="de-CH" dirty="0"/>
              <a:t>E</a:t>
            </a:r>
            <a:r>
              <a:rPr lang="de-CH" dirty="0" smtClean="0"/>
              <a:t>ddy </a:t>
            </a:r>
            <a:r>
              <a:rPr lang="de-CH" dirty="0" err="1" smtClean="0"/>
              <a:t>dissipation</a:t>
            </a:r>
            <a:r>
              <a:rPr lang="de-CH" dirty="0" smtClean="0"/>
              <a:t> </a:t>
            </a:r>
            <a:r>
              <a:rPr lang="de-CH" dirty="0" err="1" smtClean="0"/>
              <a:t>parameter</a:t>
            </a:r>
            <a:r>
              <a:rPr lang="de-CH" dirty="0" smtClean="0"/>
              <a:t> on </a:t>
            </a:r>
            <a:r>
              <a:rPr lang="de-CH" dirty="0" err="1" smtClean="0"/>
              <a:t>pressure</a:t>
            </a:r>
            <a:r>
              <a:rPr lang="de-CH" dirty="0" smtClean="0"/>
              <a:t> </a:t>
            </a:r>
            <a:r>
              <a:rPr lang="de-CH" dirty="0" err="1" smtClean="0"/>
              <a:t>levels</a:t>
            </a:r>
            <a:r>
              <a:rPr lang="de-CH" dirty="0" smtClean="0"/>
              <a:t>, </a:t>
            </a:r>
            <a:r>
              <a:rPr lang="de-CH" dirty="0" err="1" smtClean="0"/>
              <a:t>using</a:t>
            </a:r>
            <a:r>
              <a:rPr lang="de-CH" dirty="0" smtClean="0"/>
              <a:t> </a:t>
            </a:r>
            <a:r>
              <a:rPr lang="de-CH" dirty="0" err="1" smtClean="0"/>
              <a:t>voper</a:t>
            </a:r>
            <a:r>
              <a:rPr lang="de-CH" dirty="0" smtClean="0"/>
              <a:t>=«intpl_k2p,nearest»</a:t>
            </a:r>
          </a:p>
          <a:p>
            <a:pPr marL="342900" lvl="3" indent="-342900" eaLnBrk="0" hangingPunct="0">
              <a:buClrTx/>
            </a:pPr>
            <a:r>
              <a:rPr lang="de-CH" dirty="0" smtClean="0"/>
              <a:t>Fitting, </a:t>
            </a:r>
            <a:r>
              <a:rPr lang="de-CH" dirty="0" err="1" smtClean="0"/>
              <a:t>using</a:t>
            </a:r>
            <a:r>
              <a:rPr lang="de-CH" dirty="0" smtClean="0"/>
              <a:t> a </a:t>
            </a:r>
            <a:r>
              <a:rPr lang="de-CH" dirty="0" err="1" smtClean="0"/>
              <a:t>composition</a:t>
            </a:r>
            <a:r>
              <a:rPr lang="de-CH" dirty="0" smtClean="0"/>
              <a:t> </a:t>
            </a:r>
            <a:r>
              <a:rPr lang="de-CH" dirty="0" err="1" smtClean="0"/>
              <a:t>of</a:t>
            </a:r>
            <a:r>
              <a:rPr lang="de-CH" dirty="0" smtClean="0"/>
              <a:t> </a:t>
            </a:r>
            <a:r>
              <a:rPr lang="de-CH" dirty="0" err="1" smtClean="0"/>
              <a:t>poper</a:t>
            </a:r>
            <a:r>
              <a:rPr lang="de-CH" dirty="0" smtClean="0"/>
              <a:t>=«</a:t>
            </a:r>
            <a:r>
              <a:rPr lang="de-CH" dirty="0" err="1" smtClean="0"/>
              <a:t>logarithm_e</a:t>
            </a:r>
            <a:r>
              <a:rPr lang="de-CH" dirty="0" smtClean="0"/>
              <a:t>», </a:t>
            </a:r>
            <a:r>
              <a:rPr lang="de-CH" dirty="0" err="1" smtClean="0"/>
              <a:t>poper</a:t>
            </a:r>
            <a:r>
              <a:rPr lang="de-CH" dirty="0" smtClean="0"/>
              <a:t>=«</a:t>
            </a:r>
            <a:r>
              <a:rPr lang="de-CH" dirty="0" err="1" smtClean="0"/>
              <a:t>polynomial</a:t>
            </a:r>
            <a:r>
              <a:rPr lang="de-CH" dirty="0" smtClean="0"/>
              <a:t>», </a:t>
            </a:r>
            <a:r>
              <a:rPr lang="de-CH" dirty="0" err="1" smtClean="0"/>
              <a:t>and</a:t>
            </a:r>
            <a:r>
              <a:rPr lang="de-CH" dirty="0" smtClean="0"/>
              <a:t> </a:t>
            </a:r>
            <a:r>
              <a:rPr lang="de-CH" dirty="0" err="1" smtClean="0"/>
              <a:t>poper</a:t>
            </a:r>
            <a:r>
              <a:rPr lang="de-CH" dirty="0" smtClean="0"/>
              <a:t>=«</a:t>
            </a:r>
            <a:r>
              <a:rPr lang="de-CH" dirty="0" err="1" smtClean="0"/>
              <a:t>exponential</a:t>
            </a:r>
            <a:r>
              <a:rPr lang="de-CH" dirty="0" smtClean="0"/>
              <a:t>»</a:t>
            </a:r>
          </a:p>
          <a:p>
            <a:pPr marL="342900" lvl="3" indent="-342900" eaLnBrk="0" hangingPunct="0">
              <a:buClrTx/>
            </a:pPr>
            <a:r>
              <a:rPr lang="de-CH" dirty="0" err="1" smtClean="0"/>
              <a:t>Probability</a:t>
            </a:r>
            <a:r>
              <a:rPr lang="de-CH" dirty="0" smtClean="0"/>
              <a:t> </a:t>
            </a:r>
            <a:r>
              <a:rPr lang="de-CH" dirty="0" err="1" smtClean="0"/>
              <a:t>of</a:t>
            </a:r>
            <a:r>
              <a:rPr lang="de-CH" dirty="0" smtClean="0"/>
              <a:t> </a:t>
            </a:r>
            <a:r>
              <a:rPr lang="de-CH" dirty="0" err="1" smtClean="0"/>
              <a:t>exceedance</a:t>
            </a:r>
            <a:endParaRPr lang="de-CH" dirty="0" smtClean="0"/>
          </a:p>
          <a:p>
            <a:pPr marL="342900" lvl="3" indent="-342900" eaLnBrk="0" hangingPunct="0">
              <a:buClrTx/>
            </a:pPr>
            <a:r>
              <a:rPr lang="de-CH" dirty="0" smtClean="0"/>
              <a:t>GRIB2 </a:t>
            </a:r>
            <a:r>
              <a:rPr lang="de-CH" dirty="0" err="1" smtClean="0"/>
              <a:t>output</a:t>
            </a:r>
            <a:r>
              <a:rPr lang="de-CH" dirty="0" smtClean="0"/>
              <a:t> on </a:t>
            </a:r>
            <a:r>
              <a:rPr lang="de-CH" dirty="0" err="1" smtClean="0"/>
              <a:t>geographical</a:t>
            </a:r>
            <a:r>
              <a:rPr lang="de-CH" dirty="0" smtClean="0"/>
              <a:t> </a:t>
            </a:r>
            <a:r>
              <a:rPr lang="de-CH" dirty="0" err="1" smtClean="0"/>
              <a:t>lat</a:t>
            </a:r>
            <a:r>
              <a:rPr lang="de-CH" dirty="0" smtClean="0"/>
              <a:t>/</a:t>
            </a:r>
            <a:r>
              <a:rPr lang="de-CH" dirty="0" err="1" smtClean="0"/>
              <a:t>lon</a:t>
            </a:r>
            <a:r>
              <a:rPr lang="de-CH" dirty="0" smtClean="0"/>
              <a:t> </a:t>
            </a:r>
            <a:r>
              <a:rPr lang="de-CH" dirty="0" err="1" smtClean="0"/>
              <a:t>grid</a:t>
            </a:r>
            <a:endParaRPr lang="de-CH" dirty="0"/>
          </a:p>
          <a:p>
            <a:pPr marL="342900" lvl="3" indent="-342900" eaLnBrk="0" hangingPunct="0">
              <a:buClrTx/>
            </a:pPr>
            <a:endParaRPr lang="de-CH" baseline="30000" dirty="0"/>
          </a:p>
          <a:p>
            <a:pPr marL="0" indent="0">
              <a:buNone/>
            </a:pPr>
            <a:endParaRPr lang="de-CH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861" y="298421"/>
            <a:ext cx="1069868" cy="742458"/>
          </a:xfrm>
          <a:prstGeom prst="rect">
            <a:avLst/>
          </a:prstGeom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767" y="1503276"/>
            <a:ext cx="4058728" cy="464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0394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marL="0" lvl="1" indent="0" eaLnBrk="0" hangingPunct="0">
              <a:buClrTx/>
              <a:buNone/>
            </a:pPr>
            <a:r>
              <a:rPr lang="de-CH" dirty="0" err="1" smtClean="0"/>
              <a:t>MeteoSwiss</a:t>
            </a:r>
            <a:r>
              <a:rPr lang="de-CH" dirty="0" smtClean="0"/>
              <a:t> </a:t>
            </a:r>
            <a:r>
              <a:rPr lang="de-CH" dirty="0" err="1" smtClean="0"/>
              <a:t>project</a:t>
            </a:r>
            <a:r>
              <a:rPr lang="de-CH" dirty="0" smtClean="0"/>
              <a:t> </a:t>
            </a:r>
            <a:r>
              <a:rPr lang="de-CH" b="1" dirty="0" err="1" smtClean="0"/>
              <a:t>ModInterim</a:t>
            </a:r>
            <a:r>
              <a:rPr lang="de-CH" b="1" dirty="0" smtClean="0"/>
              <a:t>:</a:t>
            </a:r>
            <a:endParaRPr lang="de-CH" dirty="0"/>
          </a:p>
          <a:p>
            <a:pPr marL="0" lvl="1" indent="0" eaLnBrk="0" hangingPunct="0">
              <a:buClrTx/>
              <a:buNone/>
            </a:pPr>
            <a:r>
              <a:rPr lang="de-CH" dirty="0" smtClean="0"/>
              <a:t>RUC </a:t>
            </a:r>
            <a:r>
              <a:rPr lang="de-CH" dirty="0" err="1" smtClean="0"/>
              <a:t>of</a:t>
            </a:r>
            <a:r>
              <a:rPr lang="de-CH" dirty="0" smtClean="0"/>
              <a:t> 1.1 km </a:t>
            </a:r>
            <a:r>
              <a:rPr lang="de-CH" dirty="0" err="1" smtClean="0"/>
              <a:t>ensemble</a:t>
            </a:r>
            <a:r>
              <a:rPr lang="de-CH" dirty="0" smtClean="0"/>
              <a:t> </a:t>
            </a:r>
            <a:r>
              <a:rPr lang="de-CH" dirty="0" err="1" smtClean="0"/>
              <a:t>for</a:t>
            </a:r>
            <a:r>
              <a:rPr lang="de-CH" dirty="0" smtClean="0"/>
              <a:t> </a:t>
            </a:r>
            <a:r>
              <a:rPr lang="de-CH" dirty="0" err="1" smtClean="0"/>
              <a:t>short</a:t>
            </a:r>
            <a:r>
              <a:rPr lang="de-CH" dirty="0" smtClean="0"/>
              <a:t> </a:t>
            </a:r>
            <a:r>
              <a:rPr lang="de-CH" dirty="0" err="1" smtClean="0"/>
              <a:t>range</a:t>
            </a:r>
            <a:r>
              <a:rPr lang="de-CH" dirty="0" smtClean="0"/>
              <a:t> </a:t>
            </a:r>
            <a:r>
              <a:rPr lang="de-CH" dirty="0" err="1" smtClean="0"/>
              <a:t>forecast</a:t>
            </a:r>
            <a:r>
              <a:rPr lang="de-CH" dirty="0" smtClean="0"/>
              <a:t>, </a:t>
            </a:r>
            <a:r>
              <a:rPr lang="de-CH" dirty="0" err="1" smtClean="0"/>
              <a:t>prolonged</a:t>
            </a:r>
            <a:r>
              <a:rPr lang="de-CH" dirty="0" smtClean="0"/>
              <a:t> 2-4 </a:t>
            </a:r>
            <a:r>
              <a:rPr lang="de-CH" dirty="0" err="1" smtClean="0"/>
              <a:t>times</a:t>
            </a:r>
            <a:r>
              <a:rPr lang="de-CH" dirty="0" smtClean="0"/>
              <a:t> per </a:t>
            </a:r>
            <a:r>
              <a:rPr lang="de-CH" dirty="0" err="1" smtClean="0"/>
              <a:t>day</a:t>
            </a:r>
            <a:r>
              <a:rPr lang="de-CH" dirty="0" smtClean="0"/>
              <a:t> on 2.2 km </a:t>
            </a:r>
            <a:r>
              <a:rPr lang="de-CH" dirty="0" err="1" smtClean="0"/>
              <a:t>grid</a:t>
            </a:r>
            <a:r>
              <a:rPr lang="de-CH" dirty="0" smtClean="0"/>
              <a:t> </a:t>
            </a:r>
            <a:r>
              <a:rPr lang="de-CH" dirty="0" err="1" smtClean="0"/>
              <a:t>to</a:t>
            </a:r>
            <a:r>
              <a:rPr lang="de-CH" dirty="0" smtClean="0"/>
              <a:t> medium </a:t>
            </a:r>
            <a:r>
              <a:rPr lang="de-CH" dirty="0" err="1" smtClean="0"/>
              <a:t>range</a:t>
            </a:r>
            <a:endParaRPr lang="de-CH" dirty="0" smtClean="0"/>
          </a:p>
          <a:p>
            <a:pPr marL="0" lvl="1" indent="0" eaLnBrk="0" hangingPunct="0">
              <a:buClrTx/>
              <a:buNone/>
            </a:pPr>
            <a:endParaRPr lang="de-CH" dirty="0" smtClean="0"/>
          </a:p>
          <a:p>
            <a:pPr marL="0" lvl="1" indent="0" eaLnBrk="0" hangingPunct="0">
              <a:buClrTx/>
              <a:buNone/>
            </a:pPr>
            <a:r>
              <a:rPr lang="de-CH" b="1" dirty="0" err="1"/>
              <a:t>U</a:t>
            </a:r>
            <a:r>
              <a:rPr lang="de-CH" b="1" dirty="0" err="1" smtClean="0"/>
              <a:t>pscaling</a:t>
            </a:r>
            <a:r>
              <a:rPr lang="de-CH" b="1" dirty="0" smtClean="0"/>
              <a:t> </a:t>
            </a:r>
            <a:r>
              <a:rPr lang="de-CH" b="1" dirty="0" err="1" smtClean="0"/>
              <a:t>from</a:t>
            </a:r>
            <a:r>
              <a:rPr lang="de-CH" b="1" dirty="0" smtClean="0"/>
              <a:t> 1.1 </a:t>
            </a:r>
            <a:r>
              <a:rPr lang="de-CH" b="1" dirty="0" err="1" smtClean="0"/>
              <a:t>to</a:t>
            </a:r>
            <a:r>
              <a:rPr lang="de-CH" b="1" dirty="0" smtClean="0"/>
              <a:t> 2.2 km </a:t>
            </a:r>
            <a:r>
              <a:rPr lang="de-CH" b="1" dirty="0" err="1" smtClean="0"/>
              <a:t>geometry</a:t>
            </a:r>
            <a:r>
              <a:rPr lang="de-CH" b="1" dirty="0" smtClean="0"/>
              <a:t> </a:t>
            </a:r>
            <a:r>
              <a:rPr lang="de-CH" b="1" dirty="0" err="1" smtClean="0"/>
              <a:t>for</a:t>
            </a:r>
            <a:r>
              <a:rPr lang="de-CH" b="1" dirty="0" smtClean="0"/>
              <a:t> </a:t>
            </a:r>
            <a:r>
              <a:rPr lang="de-CH" b="1" dirty="0" err="1" smtClean="0"/>
              <a:t>seamless</a:t>
            </a:r>
            <a:r>
              <a:rPr lang="de-CH" b="1" dirty="0"/>
              <a:t> </a:t>
            </a:r>
            <a:r>
              <a:rPr lang="de-CH" b="1" dirty="0" err="1" smtClean="0"/>
              <a:t>products</a:t>
            </a:r>
            <a:r>
              <a:rPr lang="de-CH" dirty="0" smtClean="0"/>
              <a:t>, e.g.</a:t>
            </a:r>
          </a:p>
          <a:p>
            <a:pPr marL="0" lvl="1" indent="0" eaLnBrk="0" hangingPunct="0">
              <a:buClrTx/>
              <a:buNone/>
            </a:pPr>
            <a:endParaRPr lang="de-CH" dirty="0"/>
          </a:p>
          <a:p>
            <a:pPr marL="342900" lvl="1" indent="-342900" eaLnBrk="0" hangingPunct="0">
              <a:buClrTx/>
              <a:buFont typeface="Arial" panose="020B0604020202020204" pitchFamily="34" charset="0"/>
              <a:buChar char="•"/>
            </a:pPr>
            <a:r>
              <a:rPr lang="de-CH" dirty="0" err="1"/>
              <a:t>S</a:t>
            </a:r>
            <a:r>
              <a:rPr lang="de-CH" dirty="0" err="1" smtClean="0"/>
              <a:t>oil</a:t>
            </a:r>
            <a:r>
              <a:rPr lang="de-CH" dirty="0" smtClean="0"/>
              <a:t> </a:t>
            </a:r>
            <a:r>
              <a:rPr lang="de-CH" dirty="0" err="1" smtClean="0"/>
              <a:t>and</a:t>
            </a:r>
            <a:r>
              <a:rPr lang="de-CH" dirty="0" smtClean="0"/>
              <a:t> </a:t>
            </a:r>
            <a:r>
              <a:rPr lang="de-CH" dirty="0" err="1" smtClean="0"/>
              <a:t>surface</a:t>
            </a:r>
            <a:r>
              <a:rPr lang="de-CH" dirty="0" smtClean="0"/>
              <a:t> </a:t>
            </a:r>
            <a:r>
              <a:rPr lang="de-CH" dirty="0" err="1" smtClean="0"/>
              <a:t>fields</a:t>
            </a:r>
            <a:r>
              <a:rPr lang="de-CH" dirty="0" smtClean="0"/>
              <a:t> (e.g. T_SO, W_SO): </a:t>
            </a:r>
          </a:p>
          <a:p>
            <a:pPr marL="771525" lvl="2" indent="-342900" eaLnBrk="0" hangingPunct="0">
              <a:buFont typeface="Arial" panose="020B0604020202020204" pitchFamily="34" charset="0"/>
              <a:buChar char="•"/>
            </a:pPr>
            <a:r>
              <a:rPr lang="de-CH" dirty="0" err="1" smtClean="0"/>
              <a:t>conditional</a:t>
            </a:r>
            <a:r>
              <a:rPr lang="de-CH" dirty="0" smtClean="0"/>
              <a:t> </a:t>
            </a:r>
            <a:r>
              <a:rPr lang="de-CH" dirty="0" err="1" smtClean="0"/>
              <a:t>next</a:t>
            </a:r>
            <a:r>
              <a:rPr lang="de-CH" dirty="0" smtClean="0"/>
              <a:t> </a:t>
            </a:r>
            <a:r>
              <a:rPr lang="de-CH" dirty="0" err="1" smtClean="0"/>
              <a:t>neighbour</a:t>
            </a:r>
            <a:r>
              <a:rPr lang="de-CH" dirty="0" smtClean="0"/>
              <a:t> </a:t>
            </a:r>
            <a:r>
              <a:rPr lang="de-CH" dirty="0" err="1" smtClean="0"/>
              <a:t>interpolation</a:t>
            </a:r>
            <a:r>
              <a:rPr lang="de-CH" dirty="0" smtClean="0"/>
              <a:t>, </a:t>
            </a:r>
            <a:r>
              <a:rPr lang="de-CH" dirty="0" err="1" smtClean="0"/>
              <a:t>considering</a:t>
            </a:r>
            <a:r>
              <a:rPr lang="de-CH" dirty="0" smtClean="0"/>
              <a:t> </a:t>
            </a:r>
            <a:r>
              <a:rPr lang="de-CH" dirty="0" err="1" smtClean="0"/>
              <a:t>points</a:t>
            </a:r>
            <a:r>
              <a:rPr lang="de-CH" dirty="0" smtClean="0"/>
              <a:t> </a:t>
            </a:r>
            <a:r>
              <a:rPr lang="de-CH" dirty="0" err="1" smtClean="0"/>
              <a:t>of</a:t>
            </a:r>
            <a:r>
              <a:rPr lang="de-CH" dirty="0" smtClean="0"/>
              <a:t> same </a:t>
            </a:r>
            <a:r>
              <a:rPr lang="de-CH" dirty="0" err="1" smtClean="0"/>
              <a:t>surface</a:t>
            </a:r>
            <a:r>
              <a:rPr lang="de-CH" dirty="0" smtClean="0"/>
              <a:t> type, </a:t>
            </a:r>
            <a:r>
              <a:rPr lang="de-CH" dirty="0" err="1" smtClean="0"/>
              <a:t>and</a:t>
            </a:r>
            <a:r>
              <a:rPr lang="de-CH" dirty="0" smtClean="0"/>
              <a:t> </a:t>
            </a:r>
            <a:r>
              <a:rPr lang="de-CH" dirty="0" err="1" smtClean="0"/>
              <a:t>weighing</a:t>
            </a:r>
            <a:r>
              <a:rPr lang="de-CH" dirty="0" smtClean="0"/>
              <a:t> horizontal </a:t>
            </a:r>
            <a:r>
              <a:rPr lang="de-CH" dirty="0" err="1" smtClean="0"/>
              <a:t>distance</a:t>
            </a:r>
            <a:r>
              <a:rPr lang="de-CH" dirty="0" smtClean="0"/>
              <a:t> </a:t>
            </a:r>
            <a:r>
              <a:rPr lang="de-CH" dirty="0" err="1" smtClean="0"/>
              <a:t>by</a:t>
            </a:r>
            <a:r>
              <a:rPr lang="de-CH" dirty="0" smtClean="0"/>
              <a:t> a </a:t>
            </a:r>
            <a:r>
              <a:rPr lang="de-CH" dirty="0" err="1" smtClean="0"/>
              <a:t>factor</a:t>
            </a:r>
            <a:r>
              <a:rPr lang="de-CH" dirty="0" smtClean="0"/>
              <a:t> </a:t>
            </a:r>
            <a:r>
              <a:rPr lang="de-CH" dirty="0" err="1" smtClean="0"/>
              <a:t>of</a:t>
            </a:r>
            <a:r>
              <a:rPr lang="de-CH" dirty="0" smtClean="0"/>
              <a:t> 200 </a:t>
            </a:r>
            <a:r>
              <a:rPr lang="de-CH" dirty="0" err="1" smtClean="0"/>
              <a:t>as</a:t>
            </a:r>
            <a:r>
              <a:rPr lang="de-CH" dirty="0" smtClean="0"/>
              <a:t> </a:t>
            </a:r>
            <a:r>
              <a:rPr lang="de-CH" dirty="0" err="1" smtClean="0"/>
              <a:t>compared</a:t>
            </a:r>
            <a:r>
              <a:rPr lang="de-CH" dirty="0" smtClean="0"/>
              <a:t> </a:t>
            </a:r>
            <a:r>
              <a:rPr lang="de-CH" dirty="0" err="1" smtClean="0"/>
              <a:t>to</a:t>
            </a:r>
            <a:r>
              <a:rPr lang="de-CH" dirty="0" smtClean="0"/>
              <a:t> </a:t>
            </a:r>
            <a:r>
              <a:rPr lang="de-CH" dirty="0" err="1" smtClean="0"/>
              <a:t>vertical</a:t>
            </a:r>
            <a:r>
              <a:rPr lang="de-CH" dirty="0" smtClean="0"/>
              <a:t> </a:t>
            </a:r>
            <a:r>
              <a:rPr lang="de-CH" dirty="0" err="1" smtClean="0"/>
              <a:t>distance</a:t>
            </a:r>
            <a:endParaRPr lang="de-CH" dirty="0"/>
          </a:p>
          <a:p>
            <a:pPr marL="342900" lvl="1" indent="-342900" eaLnBrk="0" hangingPunct="0">
              <a:buClrTx/>
              <a:buFont typeface="Arial" panose="020B0604020202020204" pitchFamily="34" charset="0"/>
              <a:buChar char="•"/>
            </a:pPr>
            <a:endParaRPr lang="de-CH" dirty="0" smtClean="0"/>
          </a:p>
          <a:p>
            <a:pPr marL="0" lvl="1" indent="0" eaLnBrk="0" hangingPunct="0">
              <a:buClrTx/>
              <a:buNone/>
            </a:pPr>
            <a:endParaRPr lang="de-CH" dirty="0" smtClean="0"/>
          </a:p>
          <a:p>
            <a:pPr marL="0" lvl="1" indent="0" eaLnBrk="0" hangingPunct="0">
              <a:buClrTx/>
              <a:buNone/>
            </a:pPr>
            <a:endParaRPr lang="de-CH" dirty="0" smtClean="0"/>
          </a:p>
          <a:p>
            <a:pPr marL="342900" lvl="1" indent="-342900" eaLnBrk="0" hangingPunct="0">
              <a:buClrTx/>
              <a:buFont typeface="Arial" panose="020B0604020202020204" pitchFamily="34" charset="0"/>
              <a:buChar char="•"/>
            </a:pPr>
            <a:endParaRPr lang="de-CH" dirty="0"/>
          </a:p>
          <a:p>
            <a:pPr marL="0" lvl="1" indent="0" eaLnBrk="0" hangingPunct="0">
              <a:buClrTx/>
              <a:buNone/>
            </a:pPr>
            <a:endParaRPr lang="de-CH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err="1" smtClean="0"/>
              <a:t>Some</a:t>
            </a:r>
            <a:r>
              <a:rPr lang="de-CH" dirty="0" smtClean="0"/>
              <a:t> </a:t>
            </a:r>
            <a:r>
              <a:rPr lang="de-CH" dirty="0"/>
              <a:t>N</a:t>
            </a:r>
            <a:r>
              <a:rPr lang="de-CH" dirty="0" smtClean="0"/>
              <a:t>ice </a:t>
            </a:r>
            <a:r>
              <a:rPr lang="de-CH" dirty="0"/>
              <a:t>N</a:t>
            </a:r>
            <a:r>
              <a:rPr lang="de-CH" dirty="0" smtClean="0"/>
              <a:t>ew </a:t>
            </a:r>
            <a:r>
              <a:rPr lang="de-CH" dirty="0"/>
              <a:t>F</a:t>
            </a:r>
            <a:r>
              <a:rPr lang="de-CH" dirty="0" smtClean="0"/>
              <a:t>eatures</a:t>
            </a:r>
            <a:endParaRPr lang="de-CH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861" y="298421"/>
            <a:ext cx="1069868" cy="742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1966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marL="342900" lvl="1" indent="-342900" eaLnBrk="0" hangingPunct="0">
              <a:buFont typeface="Arial" panose="020B0604020202020204" pitchFamily="34" charset="0"/>
              <a:buChar char="•"/>
            </a:pPr>
            <a:r>
              <a:rPr lang="de-CH" dirty="0" smtClean="0"/>
              <a:t>U </a:t>
            </a:r>
            <a:r>
              <a:rPr lang="de-CH" dirty="0" err="1" smtClean="0"/>
              <a:t>and</a:t>
            </a:r>
            <a:r>
              <a:rPr lang="de-CH" dirty="0" smtClean="0"/>
              <a:t> V</a:t>
            </a:r>
          </a:p>
          <a:p>
            <a:pPr marL="771525" lvl="2" indent="-342900" eaLnBrk="0" hangingPunct="0">
              <a:buFont typeface="Arial" panose="020B0604020202020204" pitchFamily="34" charset="0"/>
              <a:buChar char="•"/>
            </a:pPr>
            <a:r>
              <a:rPr lang="de-CH" dirty="0"/>
              <a:t>d</a:t>
            </a:r>
            <a:r>
              <a:rPr lang="de-CH" dirty="0" smtClean="0"/>
              <a:t>e-</a:t>
            </a:r>
            <a:r>
              <a:rPr lang="de-CH" dirty="0" err="1" smtClean="0"/>
              <a:t>stagger</a:t>
            </a:r>
            <a:endParaRPr lang="de-CH" dirty="0" smtClean="0"/>
          </a:p>
          <a:p>
            <a:pPr marL="771525" lvl="2" indent="-342900" eaLnBrk="0" hangingPunct="0">
              <a:buFont typeface="Arial" panose="020B0604020202020204" pitchFamily="34" charset="0"/>
              <a:buChar char="•"/>
            </a:pPr>
            <a:r>
              <a:rPr lang="de-CH" dirty="0" smtClean="0"/>
              <a:t>lateral </a:t>
            </a:r>
            <a:r>
              <a:rPr lang="de-CH" dirty="0" err="1" smtClean="0"/>
              <a:t>interpolation</a:t>
            </a:r>
            <a:r>
              <a:rPr lang="de-CH" dirty="0" smtClean="0"/>
              <a:t> </a:t>
            </a:r>
            <a:r>
              <a:rPr lang="de-CH" dirty="0" err="1" smtClean="0"/>
              <a:t>by</a:t>
            </a:r>
            <a:r>
              <a:rPr lang="de-CH" dirty="0" smtClean="0"/>
              <a:t> </a:t>
            </a:r>
            <a:r>
              <a:rPr lang="de-CH" dirty="0" err="1" smtClean="0"/>
              <a:t>picking</a:t>
            </a:r>
            <a:r>
              <a:rPr lang="de-CH" dirty="0" smtClean="0"/>
              <a:t> </a:t>
            </a:r>
            <a:r>
              <a:rPr lang="de-CH" dirty="0" err="1" smtClean="0"/>
              <a:t>next</a:t>
            </a:r>
            <a:r>
              <a:rPr lang="de-CH" dirty="0" smtClean="0"/>
              <a:t> </a:t>
            </a:r>
            <a:r>
              <a:rPr lang="de-CH" dirty="0" err="1" smtClean="0"/>
              <a:t>neighbour</a:t>
            </a:r>
            <a:endParaRPr lang="de-CH" dirty="0" smtClean="0"/>
          </a:p>
          <a:p>
            <a:pPr marL="771525" lvl="2" indent="-342900" eaLnBrk="0" hangingPunct="0">
              <a:buFont typeface="Arial" panose="020B0604020202020204" pitchFamily="34" charset="0"/>
              <a:buChar char="•"/>
            </a:pPr>
            <a:r>
              <a:rPr lang="de-CH" dirty="0" err="1" smtClean="0"/>
              <a:t>vertical</a:t>
            </a:r>
            <a:r>
              <a:rPr lang="de-CH" dirty="0" smtClean="0"/>
              <a:t> </a:t>
            </a:r>
            <a:r>
              <a:rPr lang="de-CH" dirty="0" err="1" smtClean="0"/>
              <a:t>profile</a:t>
            </a:r>
            <a:r>
              <a:rPr lang="de-CH" dirty="0" smtClean="0"/>
              <a:t> on </a:t>
            </a:r>
            <a:r>
              <a:rPr lang="de-CH" dirty="0" err="1" smtClean="0"/>
              <a:t>coarse</a:t>
            </a:r>
            <a:r>
              <a:rPr lang="de-CH" dirty="0" smtClean="0"/>
              <a:t> </a:t>
            </a:r>
            <a:r>
              <a:rPr lang="de-CH" dirty="0" err="1" smtClean="0"/>
              <a:t>geometry</a:t>
            </a:r>
            <a:endParaRPr lang="de-CH" dirty="0"/>
          </a:p>
          <a:p>
            <a:pPr marL="1228725" lvl="3" indent="-342900" eaLnBrk="0" hangingPunct="0">
              <a:buFont typeface="Arial" panose="020B0604020202020204" pitchFamily="34" charset="0"/>
              <a:buChar char="•"/>
            </a:pPr>
            <a:r>
              <a:rPr lang="de-CH" dirty="0" smtClean="0"/>
              <a:t>linear </a:t>
            </a:r>
            <a:r>
              <a:rPr lang="de-CH" dirty="0" err="1" smtClean="0"/>
              <a:t>interpolation</a:t>
            </a:r>
            <a:r>
              <a:rPr lang="de-CH" dirty="0" smtClean="0"/>
              <a:t> in </a:t>
            </a:r>
            <a:r>
              <a:rPr lang="de-CH" dirty="0" err="1" smtClean="0"/>
              <a:t>height</a:t>
            </a:r>
            <a:r>
              <a:rPr lang="de-CH" dirty="0" smtClean="0"/>
              <a:t> </a:t>
            </a:r>
            <a:r>
              <a:rPr lang="de-CH" dirty="0" err="1" smtClean="0"/>
              <a:t>above</a:t>
            </a:r>
            <a:r>
              <a:rPr lang="de-CH" dirty="0" smtClean="0"/>
              <a:t> top </a:t>
            </a:r>
            <a:r>
              <a:rPr lang="de-CH" dirty="0" err="1" smtClean="0"/>
              <a:t>of</a:t>
            </a:r>
            <a:r>
              <a:rPr lang="de-CH" dirty="0" smtClean="0"/>
              <a:t> </a:t>
            </a:r>
            <a:r>
              <a:rPr lang="de-CH" dirty="0" err="1" smtClean="0"/>
              <a:t>surface</a:t>
            </a:r>
            <a:r>
              <a:rPr lang="de-CH" dirty="0" smtClean="0"/>
              <a:t> </a:t>
            </a:r>
            <a:r>
              <a:rPr lang="de-CH" dirty="0" err="1" smtClean="0"/>
              <a:t>layer</a:t>
            </a:r>
            <a:r>
              <a:rPr lang="de-CH" dirty="0" smtClean="0"/>
              <a:t> (</a:t>
            </a:r>
            <a:r>
              <a:rPr lang="de-CH" dirty="0" err="1" smtClean="0"/>
              <a:t>assumed</a:t>
            </a:r>
            <a:r>
              <a:rPr lang="de-CH" dirty="0" smtClean="0"/>
              <a:t> at 20m </a:t>
            </a:r>
            <a:r>
              <a:rPr lang="de-CH" dirty="0" err="1" smtClean="0"/>
              <a:t>above</a:t>
            </a:r>
            <a:r>
              <a:rPr lang="de-CH" dirty="0" smtClean="0"/>
              <a:t> </a:t>
            </a:r>
            <a:r>
              <a:rPr lang="de-CH" dirty="0" err="1" smtClean="0"/>
              <a:t>ground</a:t>
            </a:r>
            <a:r>
              <a:rPr lang="de-CH" dirty="0" smtClean="0"/>
              <a:t>)</a:t>
            </a:r>
          </a:p>
          <a:p>
            <a:pPr marL="1228725" lvl="3" indent="-342900" eaLnBrk="0" hangingPunct="0">
              <a:buFont typeface="Arial" panose="020B0604020202020204" pitchFamily="34" charset="0"/>
              <a:buChar char="•"/>
            </a:pPr>
            <a:r>
              <a:rPr lang="de-CH" dirty="0" err="1" smtClean="0"/>
              <a:t>extrapolation</a:t>
            </a:r>
            <a:r>
              <a:rPr lang="de-CH" dirty="0" smtClean="0"/>
              <a:t> </a:t>
            </a:r>
            <a:r>
              <a:rPr lang="de-CH" dirty="0" err="1" smtClean="0"/>
              <a:t>using</a:t>
            </a:r>
            <a:r>
              <a:rPr lang="de-CH" dirty="0" smtClean="0"/>
              <a:t> </a:t>
            </a:r>
            <a:r>
              <a:rPr lang="de-CH" dirty="0" err="1" smtClean="0"/>
              <a:t>constant</a:t>
            </a:r>
            <a:r>
              <a:rPr lang="de-CH" dirty="0" smtClean="0"/>
              <a:t> </a:t>
            </a:r>
            <a:r>
              <a:rPr lang="de-CH" dirty="0" err="1" smtClean="0"/>
              <a:t>value</a:t>
            </a:r>
            <a:r>
              <a:rPr lang="de-CH" dirty="0" smtClean="0"/>
              <a:t> </a:t>
            </a:r>
            <a:r>
              <a:rPr lang="de-CH" dirty="0" err="1" smtClean="0"/>
              <a:t>below</a:t>
            </a:r>
            <a:r>
              <a:rPr lang="de-CH" dirty="0" smtClean="0"/>
              <a:t> top </a:t>
            </a:r>
            <a:r>
              <a:rPr lang="de-CH" dirty="0" err="1" smtClean="0"/>
              <a:t>of</a:t>
            </a:r>
            <a:r>
              <a:rPr lang="de-CH" dirty="0" smtClean="0"/>
              <a:t> </a:t>
            </a:r>
            <a:r>
              <a:rPr lang="de-CH" dirty="0" err="1" smtClean="0"/>
              <a:t>surface</a:t>
            </a:r>
            <a:r>
              <a:rPr lang="de-CH" dirty="0" smtClean="0"/>
              <a:t> </a:t>
            </a:r>
            <a:r>
              <a:rPr lang="de-CH" dirty="0" err="1" smtClean="0"/>
              <a:t>layer</a:t>
            </a:r>
            <a:endParaRPr lang="de-CH" dirty="0" smtClean="0"/>
          </a:p>
          <a:p>
            <a:pPr marL="771525" lvl="2" indent="-342900" eaLnBrk="0" hangingPunct="0">
              <a:buFont typeface="Arial" panose="020B0604020202020204" pitchFamily="34" charset="0"/>
              <a:buChar char="•"/>
            </a:pPr>
            <a:r>
              <a:rPr lang="de-CH" dirty="0" err="1" smtClean="0"/>
              <a:t>re-stagger</a:t>
            </a:r>
            <a:endParaRPr lang="de-CH" dirty="0" smtClean="0"/>
          </a:p>
          <a:p>
            <a:pPr marL="342900" lvl="1" indent="-342900" eaLnBrk="0" hangingPunct="0">
              <a:buClrTx/>
              <a:buFont typeface="Arial" panose="020B0604020202020204" pitchFamily="34" charset="0"/>
              <a:buChar char="•"/>
            </a:pPr>
            <a:endParaRPr lang="de-CH" dirty="0" smtClean="0"/>
          </a:p>
          <a:p>
            <a:pPr marL="0" lvl="1" indent="0" eaLnBrk="0" hangingPunct="0">
              <a:buClrTx/>
              <a:buNone/>
            </a:pPr>
            <a:endParaRPr lang="de-CH" dirty="0" smtClean="0"/>
          </a:p>
          <a:p>
            <a:pPr marL="0" lvl="1" indent="0" eaLnBrk="0" hangingPunct="0">
              <a:buClrTx/>
              <a:buNone/>
            </a:pPr>
            <a:endParaRPr lang="de-CH" dirty="0" smtClean="0"/>
          </a:p>
          <a:p>
            <a:pPr marL="342900" lvl="1" indent="-342900" eaLnBrk="0" hangingPunct="0">
              <a:buClrTx/>
              <a:buFont typeface="Arial" panose="020B0604020202020204" pitchFamily="34" charset="0"/>
              <a:buChar char="•"/>
            </a:pPr>
            <a:endParaRPr lang="de-CH" dirty="0"/>
          </a:p>
          <a:p>
            <a:pPr marL="0" lvl="1" indent="0" eaLnBrk="0" hangingPunct="0">
              <a:buClrTx/>
              <a:buNone/>
            </a:pPr>
            <a:endParaRPr lang="de-CH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err="1" smtClean="0"/>
              <a:t>Some</a:t>
            </a:r>
            <a:r>
              <a:rPr lang="de-CH" dirty="0" smtClean="0"/>
              <a:t> </a:t>
            </a:r>
            <a:r>
              <a:rPr lang="de-CH" dirty="0"/>
              <a:t>N</a:t>
            </a:r>
            <a:r>
              <a:rPr lang="de-CH" dirty="0" smtClean="0"/>
              <a:t>ice </a:t>
            </a:r>
            <a:r>
              <a:rPr lang="de-CH" dirty="0"/>
              <a:t>N</a:t>
            </a:r>
            <a:r>
              <a:rPr lang="de-CH" dirty="0" smtClean="0"/>
              <a:t>ew </a:t>
            </a:r>
            <a:r>
              <a:rPr lang="de-CH" dirty="0"/>
              <a:t>F</a:t>
            </a:r>
            <a:r>
              <a:rPr lang="de-CH" dirty="0" smtClean="0"/>
              <a:t>eatures</a:t>
            </a:r>
            <a:endParaRPr lang="de-CH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861" y="298421"/>
            <a:ext cx="1069868" cy="742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85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180827_led_KENDASP_APNInfo">
  <a:themeElements>
    <a:clrScheme name="Benutzerdefiniert 2">
      <a:dk1>
        <a:srgbClr val="000000"/>
      </a:dk1>
      <a:lt1>
        <a:srgbClr val="FFFFFF"/>
      </a:lt1>
      <a:dk2>
        <a:srgbClr val="000000"/>
      </a:dk2>
      <a:lt2>
        <a:srgbClr val="7D6E5F"/>
      </a:lt2>
      <a:accent1>
        <a:srgbClr val="FF0000"/>
      </a:accent1>
      <a:accent2>
        <a:srgbClr val="7D6E5F"/>
      </a:accent2>
      <a:accent3>
        <a:srgbClr val="5A735F"/>
      </a:accent3>
      <a:accent4>
        <a:srgbClr val="000000"/>
      </a:accent4>
      <a:accent5>
        <a:srgbClr val="6996A5"/>
      </a:accent5>
      <a:accent6>
        <a:srgbClr val="FAB45F"/>
      </a:accent6>
      <a:hlink>
        <a:srgbClr val="000000"/>
      </a:hlink>
      <a:folHlink>
        <a:srgbClr val="000000"/>
      </a:folHlink>
    </a:clrScheme>
    <a:fontScheme name="GSED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GSEDI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SEDI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SEDI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SEDI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SEDI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SEDI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SEDI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SEDI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SEDI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SEDI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SEDI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SEDI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CD MeteoSwis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SED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GSEDI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SEDI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SEDI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SEDI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SEDI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SEDI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SEDI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SEDI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SEDI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SEDI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SEDI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SEDI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711EB1397DA214C991D0114E1C6705F" ma:contentTypeVersion="1" ma:contentTypeDescription="Ein neues Dokument erstellen." ma:contentTypeScope="" ma:versionID="4f497952251489acb7320a0ddcdc69ee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5e9f62132f8a72b8ccdf838efe357e29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PublishingStartDate" ma:index="8" nillable="true" ma:displayName="Geplantes Startdatum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Geplantes Enddatum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 ma:readOnly="tru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DEE9CD66-01A1-48D3-A44D-6CE49655947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8F031FF-B88D-427D-A541-B3BADEC17DB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B470CE0D-FADF-4C0F-90CA-E3B937E9A86B}">
  <ds:schemaRefs>
    <ds:schemaRef ds:uri="http://purl.org/dc/elements/1.1/"/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purl.org/dc/dcmitype/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20180827_led_KENDASP_APNInfo</Template>
  <TotalTime>0</TotalTime>
  <Words>746</Words>
  <Application>Microsoft Office PowerPoint</Application>
  <PresentationFormat>On-screen Show (4:3)</PresentationFormat>
  <Paragraphs>138</Paragraphs>
  <Slides>14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20180827_led_KENDASP_APNInfo</vt:lpstr>
      <vt:lpstr>2_CD MeteoSwiss</vt:lpstr>
      <vt:lpstr>Fieldextra Lifecycle</vt:lpstr>
      <vt:lpstr>Purpose</vt:lpstr>
      <vt:lpstr>Where are we now?</vt:lpstr>
      <vt:lpstr>Where are we now?</vt:lpstr>
      <vt:lpstr>Extensive Cookbook</vt:lpstr>
      <vt:lpstr>Some Nice New Features</vt:lpstr>
      <vt:lpstr>Some Nice New Features</vt:lpstr>
      <vt:lpstr>Some Nice New Features</vt:lpstr>
      <vt:lpstr>Some Nice New Features</vt:lpstr>
      <vt:lpstr>Some Nice New Features</vt:lpstr>
      <vt:lpstr>Where should we go?</vt:lpstr>
      <vt:lpstr>Feedback</vt:lpstr>
      <vt:lpstr>Feedback</vt:lpstr>
      <vt:lpstr>PowerPoint Presentation</vt:lpstr>
    </vt:vector>
  </TitlesOfParts>
  <Company>MeteoSwiss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Assimilation in Single Precision</dc:title>
  <dc:creator>Baumann Petra</dc:creator>
  <cp:lastModifiedBy>Baumann Petra</cp:lastModifiedBy>
  <cp:revision>137</cp:revision>
  <cp:lastPrinted>2016-02-16T15:38:09Z</cp:lastPrinted>
  <dcterms:created xsi:type="dcterms:W3CDTF">2018-08-29T08:09:37Z</dcterms:created>
  <dcterms:modified xsi:type="dcterms:W3CDTF">2018-09-04T04:43:17Z</dcterms:modified>
</cp:coreProperties>
</file>