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7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36" r:id="rId18"/>
    <p:sldId id="322" r:id="rId19"/>
    <p:sldId id="323" r:id="rId20"/>
    <p:sldId id="258" r:id="rId21"/>
    <p:sldId id="295" r:id="rId22"/>
    <p:sldId id="256" r:id="rId23"/>
    <p:sldId id="324" r:id="rId24"/>
    <p:sldId id="262" r:id="rId25"/>
    <p:sldId id="296" r:id="rId26"/>
    <p:sldId id="261" r:id="rId27"/>
    <p:sldId id="325" r:id="rId28"/>
    <p:sldId id="260" r:id="rId29"/>
    <p:sldId id="297" r:id="rId30"/>
    <p:sldId id="259" r:id="rId31"/>
    <p:sldId id="326" r:id="rId32"/>
    <p:sldId id="264" r:id="rId33"/>
    <p:sldId id="298" r:id="rId34"/>
    <p:sldId id="263" r:id="rId35"/>
    <p:sldId id="327" r:id="rId36"/>
    <p:sldId id="267" r:id="rId37"/>
    <p:sldId id="299" r:id="rId38"/>
    <p:sldId id="328" r:id="rId39"/>
    <p:sldId id="268" r:id="rId40"/>
    <p:sldId id="269" r:id="rId41"/>
    <p:sldId id="300" r:id="rId42"/>
    <p:sldId id="270" r:id="rId43"/>
    <p:sldId id="329" r:id="rId44"/>
    <p:sldId id="265" r:id="rId45"/>
    <p:sldId id="303" r:id="rId46"/>
    <p:sldId id="266" r:id="rId47"/>
    <p:sldId id="330" r:id="rId48"/>
    <p:sldId id="301" r:id="rId49"/>
    <p:sldId id="273" r:id="rId50"/>
    <p:sldId id="274" r:id="rId51"/>
    <p:sldId id="331" r:id="rId52"/>
    <p:sldId id="277" r:id="rId53"/>
    <p:sldId id="302" r:id="rId54"/>
    <p:sldId id="278" r:id="rId55"/>
    <p:sldId id="332" r:id="rId56"/>
    <p:sldId id="275" r:id="rId57"/>
    <p:sldId id="304" r:id="rId58"/>
    <p:sldId id="276" r:id="rId59"/>
    <p:sldId id="333" r:id="rId60"/>
    <p:sldId id="279" r:id="rId61"/>
    <p:sldId id="305" r:id="rId62"/>
    <p:sldId id="280" r:id="rId63"/>
    <p:sldId id="334" r:id="rId64"/>
    <p:sldId id="271" r:id="rId65"/>
    <p:sldId id="306" r:id="rId66"/>
    <p:sldId id="272" r:id="rId67"/>
    <p:sldId id="335" r:id="rId68"/>
    <p:sldId id="283" r:id="rId69"/>
    <p:sldId id="284" r:id="rId70"/>
    <p:sldId id="285" r:id="rId71"/>
    <p:sldId id="286" r:id="rId72"/>
    <p:sldId id="287" r:id="rId73"/>
    <p:sldId id="288" r:id="rId74"/>
    <p:sldId id="289" r:id="rId75"/>
    <p:sldId id="290" r:id="rId76"/>
    <p:sldId id="291" r:id="rId77"/>
    <p:sldId id="292" r:id="rId78"/>
    <p:sldId id="293" r:id="rId79"/>
    <p:sldId id="294" r:id="rId80"/>
    <p:sldId id="337" r:id="rId8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3BD440-539A-44F5-B4D3-2E67095085E8}" type="datetimeFigureOut">
              <a:rPr lang="el-GR" smtClean="0"/>
              <a:pPr/>
              <a:t>29/8/2018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538F5-9F33-4E75-807D-84E94E4B6EE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EBCE2-7758-451C-B70E-FD31D6CC1FB1}" type="slidenum">
              <a:rPr lang="el-GR" smtClean="0"/>
              <a:pPr/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EBCE2-7758-451C-B70E-FD31D6CC1FB1}" type="slidenum">
              <a:rPr lang="el-GR" smtClean="0"/>
              <a:pPr/>
              <a:t>11</a:t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EBCE2-7758-451C-B70E-FD31D6CC1FB1}" type="slidenum">
              <a:rPr lang="el-GR" smtClean="0"/>
              <a:pPr/>
              <a:t>12</a:t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EBCE2-7758-451C-B70E-FD31D6CC1FB1}" type="slidenum">
              <a:rPr lang="el-GR" smtClean="0"/>
              <a:pPr/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EBCE2-7758-451C-B70E-FD31D6CC1FB1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EBCE2-7758-451C-B70E-FD31D6CC1FB1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EBCE2-7758-451C-B70E-FD31D6CC1FB1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EBCE2-7758-451C-B70E-FD31D6CC1FB1}" type="slidenum">
              <a:rPr lang="el-GR" smtClean="0"/>
              <a:pPr/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EBCE2-7758-451C-B70E-FD31D6CC1FB1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EBCE2-7758-451C-B70E-FD31D6CC1FB1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EBCE2-7758-451C-B70E-FD31D6CC1FB1}" type="slidenum">
              <a:rPr lang="el-GR" smtClean="0"/>
              <a:pPr/>
              <a:t>8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EBCE2-7758-451C-B70E-FD31D6CC1FB1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BEBCE2-7758-451C-B70E-FD31D6CC1FB1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7C2E-1D51-495A-B280-242F34E53468}" type="datetimeFigureOut">
              <a:rPr lang="el-GR" smtClean="0"/>
              <a:pPr/>
              <a:t>29/8/2018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73CE4-3872-41CB-B1D4-0CE0AB8F01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7C2E-1D51-495A-B280-242F34E53468}" type="datetimeFigureOut">
              <a:rPr lang="el-GR" smtClean="0"/>
              <a:pPr/>
              <a:t>29/8/2018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73CE4-3872-41CB-B1D4-0CE0AB8F01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7C2E-1D51-495A-B280-242F34E53468}" type="datetimeFigureOut">
              <a:rPr lang="el-GR" smtClean="0"/>
              <a:pPr/>
              <a:t>29/8/2018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73CE4-3872-41CB-B1D4-0CE0AB8F01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7C2E-1D51-495A-B280-242F34E53468}" type="datetimeFigureOut">
              <a:rPr lang="el-GR" smtClean="0"/>
              <a:pPr/>
              <a:t>29/8/2018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73CE4-3872-41CB-B1D4-0CE0AB8F01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7C2E-1D51-495A-B280-242F34E53468}" type="datetimeFigureOut">
              <a:rPr lang="el-GR" smtClean="0"/>
              <a:pPr/>
              <a:t>29/8/2018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73CE4-3872-41CB-B1D4-0CE0AB8F01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7C2E-1D51-495A-B280-242F34E53468}" type="datetimeFigureOut">
              <a:rPr lang="el-GR" smtClean="0"/>
              <a:pPr/>
              <a:t>29/8/2018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73CE4-3872-41CB-B1D4-0CE0AB8F01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7C2E-1D51-495A-B280-242F34E53468}" type="datetimeFigureOut">
              <a:rPr lang="el-GR" smtClean="0"/>
              <a:pPr/>
              <a:t>29/8/2018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73CE4-3872-41CB-B1D4-0CE0AB8F01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7C2E-1D51-495A-B280-242F34E53468}" type="datetimeFigureOut">
              <a:rPr lang="el-GR" smtClean="0"/>
              <a:pPr/>
              <a:t>29/8/2018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73CE4-3872-41CB-B1D4-0CE0AB8F01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7C2E-1D51-495A-B280-242F34E53468}" type="datetimeFigureOut">
              <a:rPr lang="el-GR" smtClean="0"/>
              <a:pPr/>
              <a:t>29/8/2018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73CE4-3872-41CB-B1D4-0CE0AB8F01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7C2E-1D51-495A-B280-242F34E53468}" type="datetimeFigureOut">
              <a:rPr lang="el-GR" smtClean="0"/>
              <a:pPr/>
              <a:t>29/8/2018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73CE4-3872-41CB-B1D4-0CE0AB8F01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C7C2E-1D51-495A-B280-242F34E53468}" type="datetimeFigureOut">
              <a:rPr lang="el-GR" smtClean="0"/>
              <a:pPr/>
              <a:t>29/8/2018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73CE4-3872-41CB-B1D4-0CE0AB8F018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C7C2E-1D51-495A-B280-242F34E53468}" type="datetimeFigureOut">
              <a:rPr lang="el-GR" smtClean="0"/>
              <a:pPr/>
              <a:t>29/8/2018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73CE4-3872-41CB-B1D4-0CE0AB8F018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8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osmo-model.org/content/consortium/generalMeetings/general2015/parallel.htm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.png"/><Relationship Id="rId7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.png"/><Relationship Id="rId7" Type="http://schemas.openxmlformats.org/officeDocument/2006/relationships/image" Target="../media/image7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.png"/><Relationship Id="rId7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3.png"/><Relationship Id="rId7" Type="http://schemas.openxmlformats.org/officeDocument/2006/relationships/image" Target="../media/image9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3.png"/><Relationship Id="rId7" Type="http://schemas.openxmlformats.org/officeDocument/2006/relationships/image" Target="../media/image10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2.jpeg"/><Relationship Id="rId7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3.png"/><Relationship Id="rId9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3.png"/><Relationship Id="rId7" Type="http://schemas.openxmlformats.org/officeDocument/2006/relationships/image" Target="../media/image1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3.png"/><Relationship Id="rId7" Type="http://schemas.openxmlformats.org/officeDocument/2006/relationships/image" Target="../media/image1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3.png"/><Relationship Id="rId7" Type="http://schemas.openxmlformats.org/officeDocument/2006/relationships/image" Target="../media/image1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3.png"/><Relationship Id="rId7" Type="http://schemas.openxmlformats.org/officeDocument/2006/relationships/image" Target="../media/image1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3.png"/><Relationship Id="rId7" Type="http://schemas.openxmlformats.org/officeDocument/2006/relationships/image" Target="../media/image1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2.jpeg"/><Relationship Id="rId7" Type="http://schemas.openxmlformats.org/officeDocument/2006/relationships/image" Target="../media/image147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3.png"/><Relationship Id="rId9" Type="http://schemas.openxmlformats.org/officeDocument/2006/relationships/image" Target="../media/image1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3.png"/><Relationship Id="rId7" Type="http://schemas.openxmlformats.org/officeDocument/2006/relationships/image" Target="../media/image1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2.jpeg"/><Relationship Id="rId7" Type="http://schemas.openxmlformats.org/officeDocument/2006/relationships/image" Target="../media/image160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3.png"/><Relationship Id="rId9" Type="http://schemas.openxmlformats.org/officeDocument/2006/relationships/image" Target="../media/image1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3.png"/><Relationship Id="rId7" Type="http://schemas.openxmlformats.org/officeDocument/2006/relationships/image" Target="../media/image16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2.jpeg"/><Relationship Id="rId7" Type="http://schemas.openxmlformats.org/officeDocument/2006/relationships/image" Target="../media/image17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3.png"/><Relationship Id="rId9" Type="http://schemas.openxmlformats.org/officeDocument/2006/relationships/image" Target="../media/image17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9.png"/><Relationship Id="rId7" Type="http://schemas.openxmlformats.org/officeDocument/2006/relationships/image" Target="../media/image181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5" Type="http://schemas.openxmlformats.org/officeDocument/2006/relationships/image" Target="../media/image3.png"/><Relationship Id="rId10" Type="http://schemas.openxmlformats.org/officeDocument/2006/relationships/image" Target="../media/image184.png"/><Relationship Id="rId4" Type="http://schemas.openxmlformats.org/officeDocument/2006/relationships/image" Target="../media/image2.jpeg"/><Relationship Id="rId9" Type="http://schemas.openxmlformats.org/officeDocument/2006/relationships/image" Target="../media/image18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11" Type="http://schemas.openxmlformats.org/officeDocument/2006/relationships/image" Target="../media/image3.png"/><Relationship Id="rId5" Type="http://schemas.openxmlformats.org/officeDocument/2006/relationships/image" Target="../media/image189.png"/><Relationship Id="rId10" Type="http://schemas.openxmlformats.org/officeDocument/2006/relationships/image" Target="../media/image2.jpeg"/><Relationship Id="rId4" Type="http://schemas.openxmlformats.org/officeDocument/2006/relationships/image" Target="../media/image188.png"/><Relationship Id="rId9" Type="http://schemas.openxmlformats.org/officeDocument/2006/relationships/image" Target="../media/image19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png"/><Relationship Id="rId11" Type="http://schemas.openxmlformats.org/officeDocument/2006/relationships/image" Target="../media/image3.png"/><Relationship Id="rId5" Type="http://schemas.openxmlformats.org/officeDocument/2006/relationships/image" Target="../media/image197.png"/><Relationship Id="rId10" Type="http://schemas.openxmlformats.org/officeDocument/2006/relationships/image" Target="../media/image2.jpeg"/><Relationship Id="rId4" Type="http://schemas.openxmlformats.org/officeDocument/2006/relationships/image" Target="../media/image196.png"/><Relationship Id="rId9" Type="http://schemas.openxmlformats.org/officeDocument/2006/relationships/image" Target="../media/image20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11" Type="http://schemas.openxmlformats.org/officeDocument/2006/relationships/image" Target="../media/image3.png"/><Relationship Id="rId5" Type="http://schemas.openxmlformats.org/officeDocument/2006/relationships/image" Target="../media/image205.png"/><Relationship Id="rId10" Type="http://schemas.openxmlformats.org/officeDocument/2006/relationships/image" Target="../media/image2.jpe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11" Type="http://schemas.openxmlformats.org/officeDocument/2006/relationships/image" Target="../media/image3.png"/><Relationship Id="rId5" Type="http://schemas.openxmlformats.org/officeDocument/2006/relationships/image" Target="../media/image213.png"/><Relationship Id="rId10" Type="http://schemas.openxmlformats.org/officeDocument/2006/relationships/image" Target="../media/image2.jpeg"/><Relationship Id="rId4" Type="http://schemas.openxmlformats.org/officeDocument/2006/relationships/image" Target="../media/image212.png"/><Relationship Id="rId9" Type="http://schemas.openxmlformats.org/officeDocument/2006/relationships/image" Target="../media/image21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219.png"/><Relationship Id="rId7" Type="http://schemas.openxmlformats.org/officeDocument/2006/relationships/image" Target="../media/image223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.png"/><Relationship Id="rId11" Type="http://schemas.openxmlformats.org/officeDocument/2006/relationships/image" Target="../media/image3.png"/><Relationship Id="rId5" Type="http://schemas.openxmlformats.org/officeDocument/2006/relationships/image" Target="../media/image221.png"/><Relationship Id="rId10" Type="http://schemas.openxmlformats.org/officeDocument/2006/relationships/image" Target="../media/image2.jpeg"/><Relationship Id="rId4" Type="http://schemas.openxmlformats.org/officeDocument/2006/relationships/image" Target="../media/image220.png"/><Relationship Id="rId9" Type="http://schemas.openxmlformats.org/officeDocument/2006/relationships/image" Target="../media/image22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27.png"/><Relationship Id="rId7" Type="http://schemas.openxmlformats.org/officeDocument/2006/relationships/image" Target="../media/image231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11" Type="http://schemas.openxmlformats.org/officeDocument/2006/relationships/image" Target="../media/image3.png"/><Relationship Id="rId5" Type="http://schemas.openxmlformats.org/officeDocument/2006/relationships/image" Target="../media/image229.png"/><Relationship Id="rId10" Type="http://schemas.openxmlformats.org/officeDocument/2006/relationships/image" Target="../media/image2.jpeg"/><Relationship Id="rId4" Type="http://schemas.openxmlformats.org/officeDocument/2006/relationships/image" Target="../media/image228.png"/><Relationship Id="rId9" Type="http://schemas.openxmlformats.org/officeDocument/2006/relationships/image" Target="../media/image23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35.png"/><Relationship Id="rId7" Type="http://schemas.openxmlformats.org/officeDocument/2006/relationships/image" Target="../media/image239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11" Type="http://schemas.openxmlformats.org/officeDocument/2006/relationships/image" Target="../media/image3.png"/><Relationship Id="rId5" Type="http://schemas.openxmlformats.org/officeDocument/2006/relationships/image" Target="../media/image237.png"/><Relationship Id="rId10" Type="http://schemas.openxmlformats.org/officeDocument/2006/relationships/image" Target="../media/image2.jpeg"/><Relationship Id="rId4" Type="http://schemas.openxmlformats.org/officeDocument/2006/relationships/image" Target="../media/image236.png"/><Relationship Id="rId9" Type="http://schemas.openxmlformats.org/officeDocument/2006/relationships/image" Target="../media/image24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243.png"/><Relationship Id="rId7" Type="http://schemas.openxmlformats.org/officeDocument/2006/relationships/image" Target="../media/image247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png"/><Relationship Id="rId11" Type="http://schemas.openxmlformats.org/officeDocument/2006/relationships/image" Target="../media/image3.png"/><Relationship Id="rId5" Type="http://schemas.openxmlformats.org/officeDocument/2006/relationships/image" Target="../media/image245.png"/><Relationship Id="rId10" Type="http://schemas.openxmlformats.org/officeDocument/2006/relationships/image" Target="../media/image2.jpeg"/><Relationship Id="rId4" Type="http://schemas.openxmlformats.org/officeDocument/2006/relationships/image" Target="../media/image244.png"/><Relationship Id="rId9" Type="http://schemas.openxmlformats.org/officeDocument/2006/relationships/image" Target="../media/image24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251.png"/><Relationship Id="rId7" Type="http://schemas.openxmlformats.org/officeDocument/2006/relationships/image" Target="../media/image255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png"/><Relationship Id="rId11" Type="http://schemas.openxmlformats.org/officeDocument/2006/relationships/image" Target="../media/image3.png"/><Relationship Id="rId5" Type="http://schemas.openxmlformats.org/officeDocument/2006/relationships/image" Target="../media/image253.png"/><Relationship Id="rId10" Type="http://schemas.openxmlformats.org/officeDocument/2006/relationships/image" Target="../media/image2.jpeg"/><Relationship Id="rId4" Type="http://schemas.openxmlformats.org/officeDocument/2006/relationships/image" Target="../media/image252.png"/><Relationship Id="rId9" Type="http://schemas.openxmlformats.org/officeDocument/2006/relationships/image" Target="../media/image25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259.png"/><Relationship Id="rId7" Type="http://schemas.openxmlformats.org/officeDocument/2006/relationships/image" Target="../media/image263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2.png"/><Relationship Id="rId11" Type="http://schemas.openxmlformats.org/officeDocument/2006/relationships/image" Target="../media/image3.png"/><Relationship Id="rId5" Type="http://schemas.openxmlformats.org/officeDocument/2006/relationships/image" Target="../media/image261.png"/><Relationship Id="rId10" Type="http://schemas.openxmlformats.org/officeDocument/2006/relationships/image" Target="../media/image2.jpeg"/><Relationship Id="rId4" Type="http://schemas.openxmlformats.org/officeDocument/2006/relationships/image" Target="../media/image260.png"/><Relationship Id="rId9" Type="http://schemas.openxmlformats.org/officeDocument/2006/relationships/image" Target="../media/image26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267.png"/><Relationship Id="rId7" Type="http://schemas.openxmlformats.org/officeDocument/2006/relationships/image" Target="../media/image271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11" Type="http://schemas.openxmlformats.org/officeDocument/2006/relationships/image" Target="../media/image3.png"/><Relationship Id="rId5" Type="http://schemas.openxmlformats.org/officeDocument/2006/relationships/image" Target="../media/image269.png"/><Relationship Id="rId10" Type="http://schemas.openxmlformats.org/officeDocument/2006/relationships/image" Target="../media/image2.jpeg"/><Relationship Id="rId4" Type="http://schemas.openxmlformats.org/officeDocument/2006/relationships/image" Target="../media/image268.png"/><Relationship Id="rId9" Type="http://schemas.openxmlformats.org/officeDocument/2006/relationships/image" Target="../media/image2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30479"/>
            <a:ext cx="7772400" cy="1470025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l-GR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Method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Hierarchy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CALMO_MAX </a:t>
            </a:r>
            <a:r>
              <a:rPr lang="el-GR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Tests</a:t>
            </a:r>
            <a:endParaRPr lang="el-GR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7" descr="emylogogood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9571" y="785794"/>
            <a:ext cx="2293999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backgea"/>
          <p:cNvPicPr>
            <a:picLocks noChangeAspect="1" noChangeArrowheads="1"/>
          </p:cNvPicPr>
          <p:nvPr/>
        </p:nvPicPr>
        <p:blipFill>
          <a:blip r:embed="rId3" cstate="print"/>
          <a:srcRect b="51024"/>
          <a:stretch>
            <a:fillRect/>
          </a:stretch>
        </p:blipFill>
        <p:spPr bwMode="auto">
          <a:xfrm>
            <a:off x="0" y="0"/>
            <a:ext cx="9144000" cy="62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829522" y="6457914"/>
            <a:ext cx="314510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/>
              <a:t>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857224" y="4143380"/>
            <a:ext cx="7429552" cy="2186006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r>
              <a:rPr lang="el-GR" sz="38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Euripides</a:t>
            </a:r>
            <a:r>
              <a:rPr lang="el-GR" sz="3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38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Avgoustoglou</a:t>
            </a:r>
            <a:endParaRPr lang="el-GR" sz="38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Hellenic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National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Meteorological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Service</a:t>
            </a:r>
            <a:endParaRPr lang="el-GR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sz="2800" baseline="30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COSMO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General Meeting</a:t>
            </a:r>
            <a:r>
              <a:rPr lang="el-GR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St. Petersburg</a:t>
            </a:r>
            <a:endParaRPr lang="el-GR" sz="28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l-GR" sz="2800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September</a:t>
            </a:r>
            <a:r>
              <a:rPr lang="el-GR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3</a:t>
            </a:r>
            <a:r>
              <a:rPr lang="el-GR" sz="2800" baseline="30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l-GR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201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</a:t>
            </a:r>
            <a:endParaRPr lang="el-GR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l-G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0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4 - TextBox"/>
          <p:cNvSpPr txBox="1"/>
          <p:nvPr/>
        </p:nvSpPr>
        <p:spPr>
          <a:xfrm>
            <a:off x="509756" y="928670"/>
            <a:ext cx="8352000" cy="397031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Arial" pitchFamily="34" charset="0"/>
                <a:cs typeface="Arial" pitchFamily="34" charset="0"/>
              </a:rPr>
              <a:t>STEP  </a:t>
            </a:r>
            <a:r>
              <a:rPr lang="el-GR" sz="2800" b="1" u="sng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:</a:t>
            </a:r>
            <a:endParaRPr lang="el-GR" sz="2800" b="1" u="sng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800" b="1" u="sng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buBlip>
                <a:blip r:embed="rId5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Perform 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all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the  model runs for the dates chosen for all the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default</a:t>
            </a:r>
            <a:r>
              <a:rPr lang="en-US" dirty="0">
                <a:latin typeface="Arial" pitchFamily="34" charset="0"/>
                <a:cs typeface="Arial" pitchFamily="34" charset="0"/>
              </a:rPr>
              <a:t> values of the parameters chosen and produce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at least  all </a:t>
            </a:r>
            <a:r>
              <a:rPr lang="en-US" dirty="0">
                <a:latin typeface="Arial" pitchFamily="34" charset="0"/>
                <a:cs typeface="Arial" pitchFamily="34" charset="0"/>
              </a:rPr>
              <a:t>the considered variables mentioned before.</a:t>
            </a:r>
          </a:p>
          <a:p>
            <a:pPr marL="273050" indent="-273050">
              <a:buBlip>
                <a:blip r:embed="rId5"/>
              </a:buBlip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buBlip>
                <a:blip r:embed="rId5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Perform 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all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the  model runs for the dates chosen for all the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max</a:t>
            </a:r>
            <a:r>
              <a:rPr lang="en-US" dirty="0">
                <a:latin typeface="Arial" pitchFamily="34" charset="0"/>
                <a:cs typeface="Arial" pitchFamily="34" charset="0"/>
              </a:rPr>
              <a:t> values of the parameters chosen and produce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at least  all </a:t>
            </a:r>
            <a:r>
              <a:rPr lang="en-US" dirty="0">
                <a:latin typeface="Arial" pitchFamily="34" charset="0"/>
                <a:cs typeface="Arial" pitchFamily="34" charset="0"/>
              </a:rPr>
              <a:t>the considered variables mentioned before.</a:t>
            </a:r>
          </a:p>
          <a:p>
            <a:pPr marL="273050" indent="-273050">
              <a:buBlip>
                <a:blip r:embed="rId5"/>
              </a:buBlip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buBlip>
                <a:blip r:embed="rId5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Perform 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all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 the  model runs for the dates chosen for all the min values of  all the parameters chosen and produce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at least  all </a:t>
            </a:r>
            <a:r>
              <a:rPr lang="en-US" dirty="0">
                <a:latin typeface="Arial" pitchFamily="34" charset="0"/>
                <a:cs typeface="Arial" pitchFamily="34" charset="0"/>
              </a:rPr>
              <a:t>the considered variables mentioned before.</a:t>
            </a:r>
          </a:p>
          <a:p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04000" y="4857760"/>
            <a:ext cx="83520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In what follows,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results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from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CALMO_MAX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are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used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whole</a:t>
            </a:r>
            <a:r>
              <a:rPr lang="el-GR" dirty="0">
                <a:latin typeface="Arial" pitchFamily="34" charset="0"/>
                <a:cs typeface="Arial" pitchFamily="34" charset="0"/>
              </a:rPr>
              <a:t> 2013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10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0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6" name="5 - TextBox"/>
          <p:cNvSpPr txBox="1"/>
          <p:nvPr/>
        </p:nvSpPr>
        <p:spPr>
          <a:xfrm>
            <a:off x="1071538" y="714356"/>
            <a:ext cx="7072362" cy="1138773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>
                <a:latin typeface="Arial" pitchFamily="34" charset="0"/>
                <a:cs typeface="Arial" pitchFamily="34" charset="0"/>
              </a:rPr>
              <a:t>STEP  </a:t>
            </a:r>
            <a:r>
              <a:rPr lang="el-GR" sz="2800" b="1" i="1" u="sng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Present the sensitivity of the variable of </a:t>
            </a:r>
            <a:r>
              <a:rPr lang="el-GR" sz="20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000" dirty="0" err="1">
                <a:latin typeface="Arial" pitchFamily="34" charset="0"/>
                <a:cs typeface="Arial" pitchFamily="34" charset="0"/>
              </a:rPr>
              <a:t>highest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000" i="1" dirty="0" err="1">
                <a:latin typeface="Arial" pitchFamily="34" charset="0"/>
                <a:cs typeface="Arial" pitchFamily="34" charset="0"/>
              </a:rPr>
              <a:t>ranking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in a </a:t>
            </a:r>
            <a:r>
              <a:rPr lang="en-US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spider-type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graph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l-GR" sz="2000" dirty="0" err="1">
                <a:latin typeface="Arial" pitchFamily="34" charset="0"/>
                <a:cs typeface="Arial" pitchFamily="34" charset="0"/>
              </a:rPr>
              <a:t>i.e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TOT_PREC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11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5" cstate="print"/>
          <a:srcRect l="7176" r="7176"/>
          <a:stretch>
            <a:fillRect/>
          </a:stretch>
        </p:blipFill>
        <p:spPr bwMode="auto">
          <a:xfrm>
            <a:off x="2214546" y="2039082"/>
            <a:ext cx="4488393" cy="417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6" name="12 - TextBox"/>
          <p:cNvSpPr txBox="1"/>
          <p:nvPr/>
        </p:nvSpPr>
        <p:spPr>
          <a:xfrm>
            <a:off x="2187226" y="2028758"/>
            <a:ext cx="1670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TOT_PREC</a:t>
            </a:r>
            <a:r>
              <a:rPr lang="el-GR" sz="2000" b="1" dirty="0">
                <a:solidFill>
                  <a:schemeClr val="accent6">
                    <a:lumMod val="75000"/>
                  </a:schemeClr>
                </a:solidFill>
              </a:rPr>
              <a:t> (%)</a:t>
            </a:r>
            <a:endParaRPr lang="el-GR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0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4 - TextBox"/>
          <p:cNvSpPr txBox="1"/>
          <p:nvPr/>
        </p:nvSpPr>
        <p:spPr>
          <a:xfrm>
            <a:off x="510024" y="642918"/>
            <a:ext cx="8348256" cy="25314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4F81BD">
                <a:shade val="95000"/>
                <a:satMod val="10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u="sng" dirty="0" err="1">
                <a:latin typeface="Arial" pitchFamily="34" charset="0"/>
                <a:cs typeface="Arial" pitchFamily="34" charset="0"/>
              </a:rPr>
              <a:t>Analysis</a:t>
            </a:r>
            <a:r>
              <a:rPr lang="el-GR" sz="24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400" b="1" u="sng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sz="2400" b="1" u="sng" dirty="0">
                <a:latin typeface="Arial" pitchFamily="34" charset="0"/>
                <a:cs typeface="Arial" pitchFamily="34" charset="0"/>
              </a:rPr>
              <a:t> STEP 6</a:t>
            </a:r>
          </a:p>
          <a:p>
            <a:pPr algn="ctr"/>
            <a:endParaRPr lang="en-US" sz="1050" u="sng" dirty="0">
              <a:latin typeface="Arial" pitchFamily="34" charset="0"/>
              <a:cs typeface="Arial" pitchFamily="34" charset="0"/>
            </a:endParaRPr>
          </a:p>
          <a:p>
            <a:pPr marL="108000" indent="-108000">
              <a:spcAft>
                <a:spcPts val="600"/>
              </a:spcAft>
              <a:buBlip>
                <a:blip r:embed="rId5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red polygon </a:t>
            </a:r>
            <a:r>
              <a:rPr lang="en-US" dirty="0">
                <a:latin typeface="Arial" pitchFamily="34" charset="0"/>
                <a:cs typeface="Arial" pitchFamily="34" charset="0"/>
              </a:rPr>
              <a:t>refers to the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zero sensitivity “axis”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108000" indent="-108000">
              <a:spcAft>
                <a:spcPts val="600"/>
              </a:spcAft>
              <a:buBlip>
                <a:blip r:embed="rId5"/>
              </a:buBlip>
            </a:pPr>
            <a:r>
              <a:rPr lang="en-US" dirty="0">
                <a:latin typeface="Arial" pitchFamily="34" charset="0"/>
                <a:cs typeface="Arial" pitchFamily="34" charset="0"/>
              </a:rPr>
              <a:t>The sensitivities are depicted with </a:t>
            </a:r>
            <a:r>
              <a:rPr lang="en-US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green bullets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sz="2000" dirty="0">
                <a:latin typeface="Arial" pitchFamily="34" charset="0"/>
                <a:cs typeface="Arial" pitchFamily="34" charset="0"/>
              </a:rPr>
              <a:t>   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108000" indent="-108000">
              <a:spcAft>
                <a:spcPts val="600"/>
              </a:spcAft>
              <a:buBlip>
                <a:blip r:embed="rId5"/>
              </a:buBlip>
            </a:pP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dashed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polygon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line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connects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dots</a:t>
            </a:r>
            <a:r>
              <a:rPr lang="el-GR" dirty="0">
                <a:latin typeface="Arial" pitchFamily="34" charset="0"/>
                <a:cs typeface="Arial" pitchFamily="34" charset="0"/>
              </a:rPr>
              <a:t>,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although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not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neccessary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in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present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form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method</a:t>
            </a:r>
            <a:r>
              <a:rPr lang="el-GR" dirty="0">
                <a:latin typeface="Arial" pitchFamily="34" charset="0"/>
                <a:cs typeface="Arial" pitchFamily="34" charset="0"/>
              </a:rPr>
              <a:t>,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denotes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optically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overall</a:t>
            </a:r>
            <a:r>
              <a:rPr lang="el-GR" dirty="0">
                <a:latin typeface="Arial" pitchFamily="34" charset="0"/>
                <a:cs typeface="Arial" pitchFamily="34" charset="0"/>
              </a:rPr>
              <a:t> sensitivity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considered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meteorological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variable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especially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degree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it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is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convex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/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concave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mainly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in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reference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zero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 sensitivity 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red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polygon</a:t>
            </a:r>
            <a:r>
              <a:rPr lang="el-GR" dirty="0">
                <a:latin typeface="Arial" pitchFamily="34" charset="0"/>
                <a:cs typeface="Arial" pitchFamily="34" charset="0"/>
              </a:rPr>
              <a:t>.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12</a:t>
            </a:r>
          </a:p>
        </p:txBody>
      </p:sp>
      <p:sp>
        <p:nvSpPr>
          <p:cNvPr id="15" name="14 - Έλλειψη">
            <a:hlinkClick r:id="rId6" action="ppaction://hlinksldjump"/>
          </p:cNvPr>
          <p:cNvSpPr/>
          <p:nvPr/>
        </p:nvSpPr>
        <p:spPr>
          <a:xfrm>
            <a:off x="5616000" y="1692000"/>
            <a:ext cx="142876" cy="14287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7" cstate="print"/>
          <a:srcRect l="7176" r="7176"/>
          <a:stretch>
            <a:fillRect/>
          </a:stretch>
        </p:blipFill>
        <p:spPr bwMode="auto">
          <a:xfrm>
            <a:off x="2928923" y="3214686"/>
            <a:ext cx="3482375" cy="324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0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9" name="TextBox 13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13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785786" y="714356"/>
            <a:ext cx="7643866" cy="5262979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>
                <a:latin typeface="Arial" pitchFamily="34" charset="0"/>
                <a:cs typeface="Arial" pitchFamily="34" charset="0"/>
              </a:rPr>
              <a:t>STEP  </a:t>
            </a:r>
            <a:r>
              <a:rPr lang="el-GR" sz="2800" b="1" i="1" u="sng" dirty="0">
                <a:latin typeface="Arial" pitchFamily="34" charset="0"/>
                <a:cs typeface="Arial" pitchFamily="34" charset="0"/>
              </a:rPr>
              <a:t>7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68288" indent="-268288">
              <a:buBlip>
                <a:blip r:embed="rId5"/>
              </a:buBlip>
            </a:pPr>
            <a:r>
              <a:rPr lang="el-GR" dirty="0" err="1">
                <a:latin typeface="Arial" pitchFamily="34" charset="0"/>
                <a:cs typeface="Arial" pitchFamily="34" charset="0"/>
              </a:rPr>
              <a:t>Evaluate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absolute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values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pair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differences</a:t>
            </a:r>
            <a:r>
              <a:rPr lang="el-GR" dirty="0">
                <a:latin typeface="Arial" pitchFamily="34" charset="0"/>
                <a:cs typeface="Arial" pitchFamily="34" charset="0"/>
              </a:rPr>
              <a:t>  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all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different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parameter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sensitivities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given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in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spider</a:t>
            </a:r>
            <a:r>
              <a:rPr lang="el-GR" dirty="0">
                <a:latin typeface="Arial" pitchFamily="34" charset="0"/>
                <a:cs typeface="Arial" pitchFamily="34" charset="0"/>
              </a:rPr>
              <a:t>-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type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graphs</a:t>
            </a:r>
            <a:r>
              <a:rPr lang="el-GR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68288" indent="-268288">
              <a:buBlip>
                <a:blip r:embed="rId5"/>
              </a:buBlip>
            </a:pPr>
            <a:r>
              <a:rPr lang="el-GR" i="1" dirty="0" err="1">
                <a:latin typeface="Arial" pitchFamily="34" charset="0"/>
                <a:cs typeface="Arial" pitchFamily="34" charset="0"/>
              </a:rPr>
              <a:t>Sort</a:t>
            </a:r>
            <a:r>
              <a:rPr lang="el-GR" dirty="0">
                <a:latin typeface="Arial" pitchFamily="34" charset="0"/>
                <a:cs typeface="Arial" pitchFamily="34" charset="0"/>
              </a:rPr>
              <a:t> 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these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values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place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them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next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their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corresponding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spider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graph</a:t>
            </a:r>
            <a:r>
              <a:rPr lang="el-GR" dirty="0">
                <a:latin typeface="Arial" pitchFamily="34" charset="0"/>
                <a:cs typeface="Arial" pitchFamily="34" charset="0"/>
              </a:rPr>
              <a:t> «priority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list</a:t>
            </a:r>
            <a:r>
              <a:rPr lang="el-GR" dirty="0">
                <a:latin typeface="Arial" pitchFamily="34" charset="0"/>
                <a:cs typeface="Arial" pitchFamily="34" charset="0"/>
              </a:rPr>
              <a:t>».</a:t>
            </a:r>
          </a:p>
          <a:p>
            <a:pPr marL="268288" indent="-268288">
              <a:buBlip>
                <a:blip r:embed="rId5"/>
              </a:buBlip>
            </a:pPr>
            <a:r>
              <a:rPr lang="el-GR" dirty="0">
                <a:latin typeface="Arial" pitchFamily="34" charset="0"/>
                <a:cs typeface="Arial" pitchFamily="34" charset="0"/>
              </a:rPr>
              <a:t>A 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value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dirty="0">
                <a:latin typeface="Arial" pitchFamily="34" charset="0"/>
                <a:cs typeface="Arial" pitchFamily="34" charset="0"/>
              </a:rPr>
              <a:t> «+1»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or</a:t>
            </a:r>
            <a:r>
              <a:rPr lang="el-GR" dirty="0">
                <a:latin typeface="Arial" pitchFamily="34" charset="0"/>
                <a:cs typeface="Arial" pitchFamily="34" charset="0"/>
              </a:rPr>
              <a:t> «-1»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is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also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addressed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these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differences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depending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whether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substracted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sensitivities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same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different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signs</a:t>
            </a:r>
            <a:r>
              <a:rPr lang="el-GR" dirty="0">
                <a:latin typeface="Arial" pitchFamily="34" charset="0"/>
                <a:cs typeface="Arial" pitchFamily="34" charset="0"/>
              </a:rPr>
              <a:t> (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i.e</a:t>
            </a:r>
            <a:r>
              <a:rPr lang="el-GR" dirty="0">
                <a:latin typeface="Arial" pitchFamily="34" charset="0"/>
                <a:cs typeface="Arial" pitchFamily="34" charset="0"/>
              </a:rPr>
              <a:t>.,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they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are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same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opposite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side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sensitivity </a:t>
            </a:r>
            <a:r>
              <a:rPr lang="el-GR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axis</a:t>
            </a:r>
            <a:r>
              <a:rPr lang="el-GR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68288" indent="-268288">
              <a:buBlip>
                <a:blip r:embed="rId5"/>
              </a:buBlip>
            </a:pP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differences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highest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absolute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value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sensitivities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different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signs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refer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first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group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combination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parameters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highest</a:t>
            </a:r>
            <a:r>
              <a:rPr lang="el-GR" dirty="0">
                <a:latin typeface="Arial" pitchFamily="34" charset="0"/>
                <a:cs typeface="Arial" pitchFamily="34" charset="0"/>
              </a:rPr>
              <a:t> priority.</a:t>
            </a:r>
          </a:p>
          <a:p>
            <a:pPr marL="268288" indent="-268288">
              <a:buBlip>
                <a:blip r:embed="rId5"/>
              </a:buBlip>
            </a:pP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differences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highest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absolute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value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sensitivities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i="1" dirty="0" err="1">
                <a:latin typeface="Arial" pitchFamily="34" charset="0"/>
                <a:cs typeface="Arial" pitchFamily="34" charset="0"/>
              </a:rPr>
              <a:t>same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sign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refer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second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group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combination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parameters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highest</a:t>
            </a:r>
            <a:r>
              <a:rPr lang="el-GR" dirty="0">
                <a:latin typeface="Arial" pitchFamily="34" charset="0"/>
                <a:cs typeface="Arial" pitchFamily="34" charset="0"/>
              </a:rPr>
              <a:t> priority.</a:t>
            </a:r>
          </a:p>
          <a:p>
            <a:pPr marL="268288" indent="-268288">
              <a:buBlip>
                <a:blip r:embed="rId5"/>
              </a:buBlip>
            </a:pP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same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process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is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followed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all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considered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meteorological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fieds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according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their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estimated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importance</a:t>
            </a:r>
            <a:r>
              <a:rPr lang="el-GR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Blip>
                <a:blip r:embed="rId5"/>
              </a:buBlip>
            </a:pPr>
            <a:endParaRPr lang="el-G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3" cstate="print"/>
          <a:srcRect l="7176" r="7176"/>
          <a:stretch>
            <a:fillRect/>
          </a:stretch>
        </p:blipFill>
        <p:spPr bwMode="auto">
          <a:xfrm>
            <a:off x="1155239" y="1317958"/>
            <a:ext cx="5417025" cy="504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9" name="Picture 6" descr="backgea"/>
            <p:cNvPicPr>
              <a:picLocks noChangeAspect="1" noChangeArrowheads="1"/>
            </p:cNvPicPr>
            <p:nvPr/>
          </p:nvPicPr>
          <p:blipFill>
            <a:blip r:embed="rId4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 descr="aristotelisgood"/>
            <p:cNvPicPr>
              <a:picLocks noChangeAspect="1" noChangeArrowheads="1"/>
            </p:cNvPicPr>
            <p:nvPr/>
          </p:nvPicPr>
          <p:blipFill>
            <a:blip r:embed="rId5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4 - TextBox"/>
          <p:cNvSpPr txBox="1"/>
          <p:nvPr/>
        </p:nvSpPr>
        <p:spPr>
          <a:xfrm>
            <a:off x="1176320" y="1314378"/>
            <a:ext cx="2109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accent2">
                    <a:lumMod val="75000"/>
                  </a:schemeClr>
                </a:solidFill>
              </a:rPr>
              <a:t>TOT_PREC (%)</a:t>
            </a:r>
          </a:p>
        </p:txBody>
      </p:sp>
      <p:sp>
        <p:nvSpPr>
          <p:cNvPr id="6" name="TextBox 13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14</a:t>
            </a:r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6892953" y="642938"/>
          <a:ext cx="1608137" cy="570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Worksheet" r:id="rId6" imgW="2209800" imgH="7820115" progId="Excel.Sheet.12">
                  <p:embed/>
                </p:oleObj>
              </mc:Choice>
              <mc:Fallback>
                <p:oleObj name="Worksheet" r:id="rId6" imgW="2209800" imgH="7820115" progId="Excel.Sheet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2953" y="642938"/>
                        <a:ext cx="1608137" cy="57038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43174" y="702214"/>
            <a:ext cx="2681632" cy="461665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l-GR" sz="2400" dirty="0"/>
              <a:t>EXAMPLE OF STEP 7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15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72000" y="1916832"/>
            <a:ext cx="8892488" cy="4063672"/>
            <a:chOff x="72000" y="1916832"/>
            <a:chExt cx="8892488" cy="4063672"/>
          </a:xfrm>
        </p:grpSpPr>
        <p:pic>
          <p:nvPicPr>
            <p:cNvPr id="1036" name="Picture 12"/>
            <p:cNvPicPr preferRelativeResize="0">
              <a:picLocks noChangeArrowheads="1"/>
            </p:cNvPicPr>
            <p:nvPr/>
          </p:nvPicPr>
          <p:blipFill>
            <a:blip r:embed="rId4" cstate="print"/>
            <a:srcRect l="7189" r="7189"/>
            <a:stretch>
              <a:fillRect/>
            </a:stretch>
          </p:blipFill>
          <p:spPr bwMode="auto">
            <a:xfrm>
              <a:off x="107504" y="1916832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37" name="Picture 13"/>
            <p:cNvPicPr preferRelativeResize="0">
              <a:picLocks noChangeArrowheads="1"/>
            </p:cNvPicPr>
            <p:nvPr/>
          </p:nvPicPr>
          <p:blipFill>
            <a:blip r:embed="rId5" cstate="print"/>
            <a:srcRect l="8201" r="7176"/>
            <a:stretch>
              <a:fillRect/>
            </a:stretch>
          </p:blipFill>
          <p:spPr bwMode="auto">
            <a:xfrm>
              <a:off x="2339752" y="1916832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38" name="Picture 14"/>
            <p:cNvPicPr preferRelativeResize="0">
              <a:picLocks noChangeArrowheads="1"/>
            </p:cNvPicPr>
            <p:nvPr/>
          </p:nvPicPr>
          <p:blipFill>
            <a:blip r:embed="rId6" cstate="print"/>
            <a:srcRect l="7189" r="7189"/>
            <a:stretch>
              <a:fillRect/>
            </a:stretch>
          </p:blipFill>
          <p:spPr bwMode="auto">
            <a:xfrm>
              <a:off x="4572000" y="1916832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39" name="Picture 15"/>
            <p:cNvPicPr preferRelativeResize="0">
              <a:picLocks noChangeArrowheads="1"/>
            </p:cNvPicPr>
            <p:nvPr/>
          </p:nvPicPr>
          <p:blipFill>
            <a:blip r:embed="rId7" cstate="print"/>
            <a:srcRect l="6151" r="7176"/>
            <a:stretch>
              <a:fillRect/>
            </a:stretch>
          </p:blipFill>
          <p:spPr bwMode="auto">
            <a:xfrm>
              <a:off x="6804488" y="1916832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44" name="Picture 20"/>
            <p:cNvPicPr preferRelativeResize="0">
              <a:picLocks noChangeArrowheads="1"/>
            </p:cNvPicPr>
            <p:nvPr/>
          </p:nvPicPr>
          <p:blipFill>
            <a:blip r:embed="rId8" cstate="print"/>
            <a:srcRect l="7189" r="7189"/>
            <a:stretch>
              <a:fillRect/>
            </a:stretch>
          </p:blipFill>
          <p:spPr bwMode="auto">
            <a:xfrm>
              <a:off x="6804488" y="4000504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43" name="Picture 19"/>
            <p:cNvPicPr preferRelativeResize="0">
              <a:picLocks noChangeArrowheads="1"/>
            </p:cNvPicPr>
            <p:nvPr/>
          </p:nvPicPr>
          <p:blipFill>
            <a:blip r:embed="rId9" cstate="print"/>
            <a:srcRect l="7176" r="7176"/>
            <a:stretch>
              <a:fillRect/>
            </a:stretch>
          </p:blipFill>
          <p:spPr bwMode="auto">
            <a:xfrm>
              <a:off x="4572240" y="4000504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42" name="Picture 18"/>
            <p:cNvPicPr preferRelativeResize="0">
              <a:picLocks noChangeArrowheads="1"/>
            </p:cNvPicPr>
            <p:nvPr/>
          </p:nvPicPr>
          <p:blipFill>
            <a:blip r:embed="rId10" cstate="print"/>
            <a:srcRect l="7176" r="7176"/>
            <a:stretch>
              <a:fillRect/>
            </a:stretch>
          </p:blipFill>
          <p:spPr bwMode="auto">
            <a:xfrm>
              <a:off x="2340000" y="4000504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 l="7176" r="7176"/>
            <a:stretch>
              <a:fillRect/>
            </a:stretch>
          </p:blipFill>
          <p:spPr bwMode="auto">
            <a:xfrm>
              <a:off x="107744" y="4001236"/>
              <a:ext cx="2160000" cy="197926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13" name="12 - TextBox"/>
            <p:cNvSpPr txBox="1"/>
            <p:nvPr/>
          </p:nvSpPr>
          <p:spPr>
            <a:xfrm>
              <a:off x="104755" y="1927865"/>
              <a:ext cx="5068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CLCH</a:t>
              </a:r>
              <a:endParaRPr lang="el-GR" sz="1200" b="1" dirty="0"/>
            </a:p>
          </p:txBody>
        </p:sp>
        <p:sp>
          <p:nvSpPr>
            <p:cNvPr id="16" name="15 - TextBox"/>
            <p:cNvSpPr txBox="1"/>
            <p:nvPr/>
          </p:nvSpPr>
          <p:spPr>
            <a:xfrm>
              <a:off x="2301737" y="1927865"/>
              <a:ext cx="5420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CLCM</a:t>
              </a:r>
              <a:endParaRPr lang="el-GR" sz="1200" b="1" dirty="0"/>
            </a:p>
          </p:txBody>
        </p:sp>
        <p:sp>
          <p:nvSpPr>
            <p:cNvPr id="17" name="16 - TextBox"/>
            <p:cNvSpPr txBox="1"/>
            <p:nvPr/>
          </p:nvSpPr>
          <p:spPr>
            <a:xfrm>
              <a:off x="4572000" y="1927865"/>
              <a:ext cx="474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CLCL</a:t>
              </a:r>
              <a:endParaRPr lang="el-GR" sz="1200" b="1" dirty="0"/>
            </a:p>
          </p:txBody>
        </p:sp>
        <p:sp>
          <p:nvSpPr>
            <p:cNvPr id="18" name="17 - TextBox"/>
            <p:cNvSpPr txBox="1"/>
            <p:nvPr/>
          </p:nvSpPr>
          <p:spPr>
            <a:xfrm>
              <a:off x="6804248" y="1927865"/>
              <a:ext cx="4867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CLCT</a:t>
              </a:r>
              <a:endParaRPr lang="el-GR" sz="1200" b="1" dirty="0"/>
            </a:p>
          </p:txBody>
        </p:sp>
        <p:sp>
          <p:nvSpPr>
            <p:cNvPr id="20" name="19 - TextBox"/>
            <p:cNvSpPr txBox="1"/>
            <p:nvPr/>
          </p:nvSpPr>
          <p:spPr>
            <a:xfrm>
              <a:off x="72000" y="4000504"/>
              <a:ext cx="9282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SNOW_GSP</a:t>
              </a:r>
              <a:endParaRPr lang="el-GR" sz="1200" b="1" dirty="0"/>
            </a:p>
          </p:txBody>
        </p:sp>
        <p:sp>
          <p:nvSpPr>
            <p:cNvPr id="21" name="20 - TextBox"/>
            <p:cNvSpPr txBox="1"/>
            <p:nvPr/>
          </p:nvSpPr>
          <p:spPr>
            <a:xfrm>
              <a:off x="2267744" y="4000504"/>
              <a:ext cx="835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TOT_PREC</a:t>
              </a:r>
              <a:endParaRPr lang="el-GR" sz="1200" b="1" dirty="0"/>
            </a:p>
          </p:txBody>
        </p:sp>
        <p:sp>
          <p:nvSpPr>
            <p:cNvPr id="23" name="22 - TextBox"/>
            <p:cNvSpPr txBox="1"/>
            <p:nvPr/>
          </p:nvSpPr>
          <p:spPr>
            <a:xfrm>
              <a:off x="4542062" y="4000504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T2m</a:t>
              </a:r>
              <a:endParaRPr lang="el-GR" sz="1200" b="1" dirty="0"/>
            </a:p>
          </p:txBody>
        </p:sp>
        <p:sp>
          <p:nvSpPr>
            <p:cNvPr id="25" name="24 - TextBox"/>
            <p:cNvSpPr txBox="1"/>
            <p:nvPr/>
          </p:nvSpPr>
          <p:spPr>
            <a:xfrm>
              <a:off x="6758406" y="4000504"/>
              <a:ext cx="3338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Td</a:t>
              </a:r>
              <a:endParaRPr lang="el-GR" sz="1200" b="1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857356" y="1488032"/>
            <a:ext cx="538519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PANORAMA  OF  SENSITIVITIES OVER THE WHOLE 2013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8000" y="782405"/>
            <a:ext cx="8874000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 err="1"/>
              <a:t>Nevertheless</a:t>
            </a:r>
            <a:r>
              <a:rPr lang="el-GR" dirty="0"/>
              <a:t> ,</a:t>
            </a:r>
            <a:r>
              <a:rPr lang="el-GR" dirty="0" err="1"/>
              <a:t>the</a:t>
            </a:r>
            <a:r>
              <a:rPr lang="el-GR" dirty="0"/>
              <a:t> </a:t>
            </a:r>
            <a:r>
              <a:rPr lang="el-GR" dirty="0" err="1"/>
              <a:t>spider</a:t>
            </a:r>
            <a:r>
              <a:rPr lang="el-GR" dirty="0"/>
              <a:t>-</a:t>
            </a:r>
            <a:r>
              <a:rPr lang="el-GR" dirty="0" err="1"/>
              <a:t>graphs</a:t>
            </a:r>
            <a:r>
              <a:rPr lang="el-GR" dirty="0"/>
              <a:t> </a:t>
            </a:r>
            <a:r>
              <a:rPr lang="el-GR" dirty="0" err="1"/>
              <a:t>provide</a:t>
            </a:r>
            <a:r>
              <a:rPr lang="el-GR" dirty="0"/>
              <a:t>  a </a:t>
            </a:r>
            <a:r>
              <a:rPr lang="el-GR" dirty="0" err="1"/>
              <a:t>fair</a:t>
            </a:r>
            <a:r>
              <a:rPr lang="el-GR" dirty="0"/>
              <a:t>  </a:t>
            </a:r>
            <a:r>
              <a:rPr lang="el-GR" dirty="0" err="1"/>
              <a:t>indication</a:t>
            </a:r>
            <a:r>
              <a:rPr lang="el-GR" dirty="0"/>
              <a:t> </a:t>
            </a:r>
            <a:r>
              <a:rPr lang="el-GR" dirty="0" err="1"/>
              <a:t>of</a:t>
            </a:r>
            <a:r>
              <a:rPr lang="el-GR" dirty="0"/>
              <a:t> </a:t>
            </a:r>
            <a:r>
              <a:rPr lang="el-GR" dirty="0" err="1"/>
              <a:t>the</a:t>
            </a:r>
            <a:r>
              <a:rPr lang="el-GR" dirty="0"/>
              <a:t> </a:t>
            </a:r>
            <a:r>
              <a:rPr lang="el-GR" dirty="0" err="1"/>
              <a:t>most</a:t>
            </a:r>
            <a:r>
              <a:rPr lang="el-GR" dirty="0"/>
              <a:t> </a:t>
            </a:r>
            <a:r>
              <a:rPr lang="el-GR" dirty="0" err="1"/>
              <a:t>sensitive</a:t>
            </a:r>
            <a:r>
              <a:rPr lang="el-GR" dirty="0"/>
              <a:t> </a:t>
            </a:r>
            <a:r>
              <a:rPr lang="el-GR" dirty="0" err="1"/>
              <a:t>parameters</a:t>
            </a:r>
            <a:r>
              <a:rPr lang="el-GR" dirty="0"/>
              <a:t>.</a:t>
            </a:r>
          </a:p>
          <a:p>
            <a:r>
              <a:rPr lang="el-GR" dirty="0" err="1"/>
              <a:t>However</a:t>
            </a:r>
            <a:r>
              <a:rPr lang="el-GR" dirty="0"/>
              <a:t>, </a:t>
            </a:r>
            <a:r>
              <a:rPr lang="el-GR" dirty="0" err="1"/>
              <a:t>it</a:t>
            </a:r>
            <a:r>
              <a:rPr lang="el-GR" dirty="0"/>
              <a:t> </a:t>
            </a:r>
            <a:r>
              <a:rPr lang="el-GR" dirty="0" err="1"/>
              <a:t>is</a:t>
            </a:r>
            <a:r>
              <a:rPr lang="el-GR" dirty="0"/>
              <a:t> </a:t>
            </a:r>
            <a:r>
              <a:rPr lang="el-GR" dirty="0" err="1"/>
              <a:t>higly</a:t>
            </a:r>
            <a:r>
              <a:rPr lang="el-GR" dirty="0"/>
              <a:t> </a:t>
            </a:r>
            <a:r>
              <a:rPr lang="el-GR" dirty="0" err="1"/>
              <a:t>recommended</a:t>
            </a:r>
            <a:r>
              <a:rPr lang="el-GR" dirty="0"/>
              <a:t> </a:t>
            </a:r>
            <a:r>
              <a:rPr lang="el-GR" dirty="0" err="1"/>
              <a:t>to</a:t>
            </a:r>
            <a:r>
              <a:rPr lang="el-GR" dirty="0"/>
              <a:t> </a:t>
            </a:r>
            <a:r>
              <a:rPr lang="el-GR" dirty="0" err="1"/>
              <a:t>put</a:t>
            </a:r>
            <a:r>
              <a:rPr lang="el-GR" dirty="0"/>
              <a:t> </a:t>
            </a:r>
            <a:r>
              <a:rPr lang="el-GR" dirty="0" err="1"/>
              <a:t>special</a:t>
            </a:r>
            <a:r>
              <a:rPr lang="el-GR" dirty="0"/>
              <a:t> </a:t>
            </a:r>
            <a:r>
              <a:rPr lang="el-GR" dirty="0" err="1"/>
              <a:t>care</a:t>
            </a:r>
            <a:r>
              <a:rPr lang="el-GR" dirty="0"/>
              <a:t> </a:t>
            </a:r>
            <a:r>
              <a:rPr lang="el-GR" dirty="0" err="1"/>
              <a:t>on</a:t>
            </a:r>
            <a:r>
              <a:rPr lang="el-GR" dirty="0"/>
              <a:t> </a:t>
            </a:r>
            <a:r>
              <a:rPr lang="el-GR" dirty="0" err="1"/>
              <a:t>the</a:t>
            </a:r>
            <a:r>
              <a:rPr lang="el-GR" dirty="0"/>
              <a:t> </a:t>
            </a:r>
            <a:r>
              <a:rPr lang="el-GR" dirty="0" err="1"/>
              <a:t>axis</a:t>
            </a:r>
            <a:r>
              <a:rPr lang="el-GR" dirty="0"/>
              <a:t> </a:t>
            </a:r>
            <a:r>
              <a:rPr lang="el-GR" dirty="0" err="1"/>
              <a:t>scaling</a:t>
            </a:r>
            <a:r>
              <a:rPr lang="el-GR" dirty="0"/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4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6" name="TextBox 8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16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114474" y="1142984"/>
            <a:ext cx="8886682" cy="4112928"/>
            <a:chOff x="5558" y="648000"/>
            <a:chExt cx="8886682" cy="4112928"/>
          </a:xfrm>
        </p:grpSpPr>
        <p:pic>
          <p:nvPicPr>
            <p:cNvPr id="2" name="Picture 19"/>
            <p:cNvPicPr preferRelativeResize="0">
              <a:picLocks noChangeArrowheads="1"/>
            </p:cNvPicPr>
            <p:nvPr/>
          </p:nvPicPr>
          <p:blipFill>
            <a:blip r:embed="rId4" cstate="print"/>
            <a:srcRect l="7176" r="7176"/>
            <a:stretch>
              <a:fillRect/>
            </a:stretch>
          </p:blipFill>
          <p:spPr bwMode="auto">
            <a:xfrm>
              <a:off x="35496" y="692696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2050" name="Picture 2"/>
            <p:cNvPicPr preferRelativeResize="0">
              <a:picLocks noChangeArrowheads="1"/>
            </p:cNvPicPr>
            <p:nvPr/>
          </p:nvPicPr>
          <p:blipFill>
            <a:blip r:embed="rId5" cstate="print"/>
            <a:srcRect l="7189" r="7189"/>
            <a:stretch>
              <a:fillRect/>
            </a:stretch>
          </p:blipFill>
          <p:spPr bwMode="auto">
            <a:xfrm>
              <a:off x="2267744" y="692696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9" name="8 - TextBox"/>
            <p:cNvSpPr txBox="1"/>
            <p:nvPr/>
          </p:nvSpPr>
          <p:spPr>
            <a:xfrm>
              <a:off x="5558" y="648000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</a:rPr>
                <a:t>T2m</a:t>
              </a:r>
              <a:endParaRPr lang="el-GR" sz="1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0" name="9 - TextBox"/>
            <p:cNvSpPr txBox="1"/>
            <p:nvPr/>
          </p:nvSpPr>
          <p:spPr>
            <a:xfrm>
              <a:off x="2237806" y="648000"/>
              <a:ext cx="8037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Tmax_2m</a:t>
              </a:r>
              <a:endParaRPr lang="el-GR" sz="1200" b="1" dirty="0"/>
            </a:p>
          </p:txBody>
        </p:sp>
        <p:pic>
          <p:nvPicPr>
            <p:cNvPr id="2051" name="Picture 3"/>
            <p:cNvPicPr preferRelativeResize="0">
              <a:picLocks noChangeArrowheads="1"/>
            </p:cNvPicPr>
            <p:nvPr/>
          </p:nvPicPr>
          <p:blipFill>
            <a:blip r:embed="rId6" cstate="print"/>
            <a:srcRect l="7189" r="7189"/>
            <a:stretch>
              <a:fillRect/>
            </a:stretch>
          </p:blipFill>
          <p:spPr bwMode="auto">
            <a:xfrm>
              <a:off x="4500232" y="692696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12" name="11 - TextBox"/>
            <p:cNvSpPr txBox="1"/>
            <p:nvPr/>
          </p:nvSpPr>
          <p:spPr>
            <a:xfrm>
              <a:off x="4473738" y="648000"/>
              <a:ext cx="9555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T2m_18UTC</a:t>
              </a:r>
              <a:endParaRPr lang="el-GR" sz="1200" b="1" dirty="0"/>
            </a:p>
          </p:txBody>
        </p:sp>
        <p:pic>
          <p:nvPicPr>
            <p:cNvPr id="2052" name="Picture 4"/>
            <p:cNvPicPr preferRelativeResize="0">
              <a:picLocks noChangeArrowheads="1"/>
            </p:cNvPicPr>
            <p:nvPr/>
          </p:nvPicPr>
          <p:blipFill>
            <a:blip r:embed="rId7" cstate="print"/>
            <a:srcRect l="7189" r="7189"/>
            <a:stretch>
              <a:fillRect/>
            </a:stretch>
          </p:blipFill>
          <p:spPr bwMode="auto">
            <a:xfrm>
              <a:off x="2267744" y="2780928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14" name="13 - TextBox"/>
            <p:cNvSpPr txBox="1"/>
            <p:nvPr/>
          </p:nvSpPr>
          <p:spPr>
            <a:xfrm>
              <a:off x="2278721" y="2736000"/>
              <a:ext cx="7811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Tmin_2m</a:t>
              </a:r>
              <a:endParaRPr lang="el-GR" sz="1200" b="1" dirty="0"/>
            </a:p>
          </p:txBody>
        </p:sp>
        <p:pic>
          <p:nvPicPr>
            <p:cNvPr id="2053" name="Picture 5"/>
            <p:cNvPicPr preferRelativeResize="0">
              <a:picLocks noChangeArrowheads="1"/>
            </p:cNvPicPr>
            <p:nvPr/>
          </p:nvPicPr>
          <p:blipFill>
            <a:blip r:embed="rId8" cstate="print"/>
            <a:srcRect l="7189" r="7189"/>
            <a:stretch>
              <a:fillRect/>
            </a:stretch>
          </p:blipFill>
          <p:spPr bwMode="auto">
            <a:xfrm>
              <a:off x="4500232" y="2780928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16" name="15 - TextBox"/>
            <p:cNvSpPr txBox="1"/>
            <p:nvPr/>
          </p:nvSpPr>
          <p:spPr>
            <a:xfrm>
              <a:off x="4427984" y="2736000"/>
              <a:ext cx="9555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T2m_06UTC</a:t>
              </a:r>
              <a:endParaRPr lang="el-GR" sz="1200" b="1" dirty="0"/>
            </a:p>
          </p:txBody>
        </p:sp>
        <p:pic>
          <p:nvPicPr>
            <p:cNvPr id="17" name="Picture 20"/>
            <p:cNvPicPr preferRelativeResize="0">
              <a:picLocks noChangeArrowheads="1"/>
            </p:cNvPicPr>
            <p:nvPr/>
          </p:nvPicPr>
          <p:blipFill>
            <a:blip r:embed="rId9" cstate="print"/>
            <a:srcRect l="7189" r="7189"/>
            <a:stretch>
              <a:fillRect/>
            </a:stretch>
          </p:blipFill>
          <p:spPr bwMode="auto">
            <a:xfrm>
              <a:off x="6732240" y="692696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</p:spPr>
        </p:pic>
        <p:sp>
          <p:nvSpPr>
            <p:cNvPr id="18" name="17 - TextBox"/>
            <p:cNvSpPr txBox="1"/>
            <p:nvPr/>
          </p:nvSpPr>
          <p:spPr>
            <a:xfrm>
              <a:off x="6758406" y="648000"/>
              <a:ext cx="3338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6">
                      <a:lumMod val="75000"/>
                    </a:schemeClr>
                  </a:solidFill>
                </a:rPr>
                <a:t>Td</a:t>
              </a:r>
              <a:endParaRPr lang="el-GR" sz="12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857356" y="714356"/>
            <a:ext cx="538519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PANORAMA  OF  SENSITIVITIES OVER THE WHOLE 2013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000" y="5407239"/>
            <a:ext cx="8928000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dirty="0" err="1"/>
              <a:t>In</a:t>
            </a:r>
            <a:r>
              <a:rPr lang="el-GR" sz="1400" dirty="0"/>
              <a:t> </a:t>
            </a:r>
            <a:r>
              <a:rPr lang="el-GR" sz="1400" dirty="0" err="1"/>
              <a:t>the</a:t>
            </a:r>
            <a:r>
              <a:rPr lang="el-GR" sz="1400" dirty="0"/>
              <a:t> </a:t>
            </a:r>
            <a:r>
              <a:rPr lang="el-GR" sz="1400" dirty="0" err="1"/>
              <a:t>present</a:t>
            </a:r>
            <a:r>
              <a:rPr lang="el-GR" sz="1400" dirty="0"/>
              <a:t> </a:t>
            </a:r>
            <a:r>
              <a:rPr lang="el-GR" sz="1400" dirty="0" err="1"/>
              <a:t>analysis</a:t>
            </a:r>
            <a:r>
              <a:rPr lang="el-GR" sz="1400" dirty="0"/>
              <a:t>, T2m, Tmax_2m, Tmin_2m, T2m_18UTC, T2m_06UTC </a:t>
            </a:r>
            <a:r>
              <a:rPr lang="el-GR" sz="1400" dirty="0" err="1"/>
              <a:t>display</a:t>
            </a:r>
            <a:r>
              <a:rPr lang="el-GR" sz="1400" dirty="0"/>
              <a:t> </a:t>
            </a:r>
            <a:r>
              <a:rPr lang="el-GR" sz="1400" dirty="0" err="1"/>
              <a:t>essentially</a:t>
            </a:r>
            <a:r>
              <a:rPr lang="el-GR" sz="1400" dirty="0"/>
              <a:t>  </a:t>
            </a:r>
            <a:r>
              <a:rPr lang="el-GR" sz="1400" dirty="0" err="1"/>
              <a:t>the</a:t>
            </a:r>
            <a:r>
              <a:rPr lang="el-GR" sz="1400" dirty="0"/>
              <a:t> </a:t>
            </a:r>
            <a:r>
              <a:rPr lang="el-GR" sz="1400" dirty="0" err="1"/>
              <a:t>same</a:t>
            </a:r>
            <a:r>
              <a:rPr lang="el-GR" sz="1400" dirty="0"/>
              <a:t> </a:t>
            </a:r>
            <a:r>
              <a:rPr lang="el-GR" sz="1400" dirty="0" err="1"/>
              <a:t>sensitivity</a:t>
            </a:r>
            <a:r>
              <a:rPr lang="el-GR" sz="1400" dirty="0"/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17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grpSp>
        <p:nvGrpSpPr>
          <p:cNvPr id="3" name="Group 25"/>
          <p:cNvGrpSpPr/>
          <p:nvPr/>
        </p:nvGrpSpPr>
        <p:grpSpPr>
          <a:xfrm>
            <a:off x="72000" y="1916832"/>
            <a:ext cx="8892488" cy="4063672"/>
            <a:chOff x="72000" y="1916832"/>
            <a:chExt cx="8892488" cy="4063672"/>
          </a:xfrm>
        </p:grpSpPr>
        <p:pic>
          <p:nvPicPr>
            <p:cNvPr id="1036" name="Picture 12"/>
            <p:cNvPicPr preferRelativeResize="0">
              <a:picLocks noChangeArrowheads="1"/>
            </p:cNvPicPr>
            <p:nvPr/>
          </p:nvPicPr>
          <p:blipFill>
            <a:blip r:embed="rId4" cstate="print"/>
            <a:srcRect l="7189" r="7189"/>
            <a:stretch>
              <a:fillRect/>
            </a:stretch>
          </p:blipFill>
          <p:spPr bwMode="auto">
            <a:xfrm>
              <a:off x="107504" y="1916832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37" name="Picture 13"/>
            <p:cNvPicPr preferRelativeResize="0">
              <a:picLocks noChangeArrowheads="1"/>
            </p:cNvPicPr>
            <p:nvPr/>
          </p:nvPicPr>
          <p:blipFill>
            <a:blip r:embed="rId5" cstate="print"/>
            <a:srcRect l="8201" r="7176"/>
            <a:stretch>
              <a:fillRect/>
            </a:stretch>
          </p:blipFill>
          <p:spPr bwMode="auto">
            <a:xfrm>
              <a:off x="2339752" y="1916832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38" name="Picture 14"/>
            <p:cNvPicPr preferRelativeResize="0">
              <a:picLocks noChangeArrowheads="1"/>
            </p:cNvPicPr>
            <p:nvPr/>
          </p:nvPicPr>
          <p:blipFill>
            <a:blip r:embed="rId6" cstate="print"/>
            <a:srcRect l="7189" r="7189"/>
            <a:stretch>
              <a:fillRect/>
            </a:stretch>
          </p:blipFill>
          <p:spPr bwMode="auto">
            <a:xfrm>
              <a:off x="4572000" y="1916832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39" name="Picture 15"/>
            <p:cNvPicPr preferRelativeResize="0">
              <a:picLocks noChangeArrowheads="1"/>
            </p:cNvPicPr>
            <p:nvPr/>
          </p:nvPicPr>
          <p:blipFill>
            <a:blip r:embed="rId7" cstate="print"/>
            <a:srcRect l="6151" r="7176"/>
            <a:stretch>
              <a:fillRect/>
            </a:stretch>
          </p:blipFill>
          <p:spPr bwMode="auto">
            <a:xfrm>
              <a:off x="6804488" y="1916832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44" name="Picture 20"/>
            <p:cNvPicPr preferRelativeResize="0">
              <a:picLocks noChangeArrowheads="1"/>
            </p:cNvPicPr>
            <p:nvPr/>
          </p:nvPicPr>
          <p:blipFill>
            <a:blip r:embed="rId8" cstate="print"/>
            <a:srcRect l="7189" r="7189"/>
            <a:stretch>
              <a:fillRect/>
            </a:stretch>
          </p:blipFill>
          <p:spPr bwMode="auto">
            <a:xfrm>
              <a:off x="6804488" y="4000504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43" name="Picture 19"/>
            <p:cNvPicPr preferRelativeResize="0">
              <a:picLocks noChangeArrowheads="1"/>
            </p:cNvPicPr>
            <p:nvPr/>
          </p:nvPicPr>
          <p:blipFill>
            <a:blip r:embed="rId9" cstate="print"/>
            <a:srcRect l="7176" r="7176"/>
            <a:stretch>
              <a:fillRect/>
            </a:stretch>
          </p:blipFill>
          <p:spPr bwMode="auto">
            <a:xfrm>
              <a:off x="4572240" y="4000504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42" name="Picture 18"/>
            <p:cNvPicPr preferRelativeResize="0">
              <a:picLocks noChangeArrowheads="1"/>
            </p:cNvPicPr>
            <p:nvPr/>
          </p:nvPicPr>
          <p:blipFill>
            <a:blip r:embed="rId10" cstate="print"/>
            <a:srcRect l="7176" r="7176"/>
            <a:stretch>
              <a:fillRect/>
            </a:stretch>
          </p:blipFill>
          <p:spPr bwMode="auto">
            <a:xfrm>
              <a:off x="2340000" y="4000504"/>
              <a:ext cx="2160000" cy="198000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 l="7176" r="7176"/>
            <a:stretch>
              <a:fillRect/>
            </a:stretch>
          </p:blipFill>
          <p:spPr bwMode="auto">
            <a:xfrm>
              <a:off x="107744" y="4001236"/>
              <a:ext cx="2160000" cy="197926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13" name="12 - TextBox"/>
            <p:cNvSpPr txBox="1"/>
            <p:nvPr/>
          </p:nvSpPr>
          <p:spPr>
            <a:xfrm>
              <a:off x="104755" y="1927865"/>
              <a:ext cx="5068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CLCH</a:t>
              </a:r>
              <a:endParaRPr lang="el-GR" sz="1200" b="1" dirty="0"/>
            </a:p>
          </p:txBody>
        </p:sp>
        <p:sp>
          <p:nvSpPr>
            <p:cNvPr id="16" name="15 - TextBox"/>
            <p:cNvSpPr txBox="1"/>
            <p:nvPr/>
          </p:nvSpPr>
          <p:spPr>
            <a:xfrm>
              <a:off x="2301737" y="1927865"/>
              <a:ext cx="5420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CLCM</a:t>
              </a:r>
              <a:endParaRPr lang="el-GR" sz="1200" b="1" dirty="0"/>
            </a:p>
          </p:txBody>
        </p:sp>
        <p:sp>
          <p:nvSpPr>
            <p:cNvPr id="17" name="16 - TextBox"/>
            <p:cNvSpPr txBox="1"/>
            <p:nvPr/>
          </p:nvSpPr>
          <p:spPr>
            <a:xfrm>
              <a:off x="4572000" y="1927865"/>
              <a:ext cx="474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CLCL</a:t>
              </a:r>
              <a:endParaRPr lang="el-GR" sz="1200" b="1" dirty="0"/>
            </a:p>
          </p:txBody>
        </p:sp>
        <p:sp>
          <p:nvSpPr>
            <p:cNvPr id="18" name="17 - TextBox"/>
            <p:cNvSpPr txBox="1"/>
            <p:nvPr/>
          </p:nvSpPr>
          <p:spPr>
            <a:xfrm>
              <a:off x="6804248" y="1927865"/>
              <a:ext cx="4867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CLCT</a:t>
              </a:r>
              <a:endParaRPr lang="el-GR" sz="1200" b="1" dirty="0"/>
            </a:p>
          </p:txBody>
        </p:sp>
        <p:sp>
          <p:nvSpPr>
            <p:cNvPr id="20" name="19 - TextBox"/>
            <p:cNvSpPr txBox="1"/>
            <p:nvPr/>
          </p:nvSpPr>
          <p:spPr>
            <a:xfrm>
              <a:off x="72000" y="4000504"/>
              <a:ext cx="9282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SNOW_GSP</a:t>
              </a:r>
              <a:endParaRPr lang="el-GR" sz="1200" b="1" dirty="0"/>
            </a:p>
          </p:txBody>
        </p:sp>
        <p:sp>
          <p:nvSpPr>
            <p:cNvPr id="21" name="20 - TextBox"/>
            <p:cNvSpPr txBox="1"/>
            <p:nvPr/>
          </p:nvSpPr>
          <p:spPr>
            <a:xfrm>
              <a:off x="2267744" y="4000504"/>
              <a:ext cx="835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TOT_PREC</a:t>
              </a:r>
              <a:endParaRPr lang="el-GR" sz="1200" b="1" dirty="0"/>
            </a:p>
          </p:txBody>
        </p:sp>
        <p:sp>
          <p:nvSpPr>
            <p:cNvPr id="23" name="22 - TextBox"/>
            <p:cNvSpPr txBox="1"/>
            <p:nvPr/>
          </p:nvSpPr>
          <p:spPr>
            <a:xfrm>
              <a:off x="4542062" y="4000504"/>
              <a:ext cx="4619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T2m</a:t>
              </a:r>
              <a:endParaRPr lang="el-GR" sz="1200" b="1" dirty="0"/>
            </a:p>
          </p:txBody>
        </p:sp>
        <p:sp>
          <p:nvSpPr>
            <p:cNvPr id="25" name="24 - TextBox"/>
            <p:cNvSpPr txBox="1"/>
            <p:nvPr/>
          </p:nvSpPr>
          <p:spPr>
            <a:xfrm>
              <a:off x="6758406" y="4000504"/>
              <a:ext cx="3338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Td</a:t>
              </a:r>
              <a:endParaRPr lang="el-GR" sz="1200" b="1" dirty="0"/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1643042" y="216000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Rounded Rectangle 28"/>
          <p:cNvSpPr/>
          <p:nvPr/>
        </p:nvSpPr>
        <p:spPr>
          <a:xfrm>
            <a:off x="1000100" y="194400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Rounded Rectangle 29"/>
          <p:cNvSpPr/>
          <p:nvPr/>
        </p:nvSpPr>
        <p:spPr>
          <a:xfrm>
            <a:off x="428596" y="349200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Rounded Rectangle 30"/>
          <p:cNvSpPr/>
          <p:nvPr/>
        </p:nvSpPr>
        <p:spPr>
          <a:xfrm>
            <a:off x="2357422" y="307800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Rounded Rectangle 31"/>
          <p:cNvSpPr/>
          <p:nvPr/>
        </p:nvSpPr>
        <p:spPr>
          <a:xfrm>
            <a:off x="2592000" y="349200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Rounded Rectangle 32"/>
          <p:cNvSpPr/>
          <p:nvPr/>
        </p:nvSpPr>
        <p:spPr>
          <a:xfrm>
            <a:off x="3204000" y="3708000"/>
            <a:ext cx="428628" cy="144000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4" name="Rounded Rectangle 33"/>
          <p:cNvSpPr/>
          <p:nvPr/>
        </p:nvSpPr>
        <p:spPr>
          <a:xfrm>
            <a:off x="4572000" y="307181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Rounded Rectangle 34"/>
          <p:cNvSpPr/>
          <p:nvPr/>
        </p:nvSpPr>
        <p:spPr>
          <a:xfrm>
            <a:off x="4857752" y="3500438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6" name="Rounded Rectangle 35"/>
          <p:cNvSpPr/>
          <p:nvPr/>
        </p:nvSpPr>
        <p:spPr>
          <a:xfrm>
            <a:off x="5429256" y="3714752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7" name="Rounded Rectangle 36"/>
          <p:cNvSpPr/>
          <p:nvPr/>
        </p:nvSpPr>
        <p:spPr>
          <a:xfrm>
            <a:off x="6072198" y="3500438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8" name="Rounded Rectangle 37"/>
          <p:cNvSpPr/>
          <p:nvPr/>
        </p:nvSpPr>
        <p:spPr>
          <a:xfrm>
            <a:off x="6858016" y="307181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9" name="Rounded Rectangle 38"/>
          <p:cNvSpPr/>
          <p:nvPr/>
        </p:nvSpPr>
        <p:spPr>
          <a:xfrm>
            <a:off x="7143768" y="3500438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0" name="Rounded Rectangle 39"/>
          <p:cNvSpPr/>
          <p:nvPr/>
        </p:nvSpPr>
        <p:spPr>
          <a:xfrm>
            <a:off x="7643834" y="3714752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1" name="Rounded Rectangle 40"/>
          <p:cNvSpPr/>
          <p:nvPr/>
        </p:nvSpPr>
        <p:spPr>
          <a:xfrm>
            <a:off x="8286776" y="3500438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2" name="Rounded Rectangle 41"/>
          <p:cNvSpPr/>
          <p:nvPr/>
        </p:nvSpPr>
        <p:spPr>
          <a:xfrm>
            <a:off x="357158" y="424800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3" name="Rounded Rectangle 42"/>
          <p:cNvSpPr/>
          <p:nvPr/>
        </p:nvSpPr>
        <p:spPr>
          <a:xfrm>
            <a:off x="142844" y="4643446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4" name="Rounded Rectangle 43"/>
          <p:cNvSpPr/>
          <p:nvPr/>
        </p:nvSpPr>
        <p:spPr>
          <a:xfrm>
            <a:off x="1643042" y="424800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5" name="Rounded Rectangle 44"/>
          <p:cNvSpPr/>
          <p:nvPr/>
        </p:nvSpPr>
        <p:spPr>
          <a:xfrm>
            <a:off x="2357422" y="4643446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6" name="Rounded Rectangle 45"/>
          <p:cNvSpPr/>
          <p:nvPr/>
        </p:nvSpPr>
        <p:spPr>
          <a:xfrm>
            <a:off x="2571736" y="424800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7" name="Rounded Rectangle 46"/>
          <p:cNvSpPr/>
          <p:nvPr/>
        </p:nvSpPr>
        <p:spPr>
          <a:xfrm>
            <a:off x="2643174" y="557214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8" name="Rounded Rectangle 47"/>
          <p:cNvSpPr/>
          <p:nvPr/>
        </p:nvSpPr>
        <p:spPr>
          <a:xfrm>
            <a:off x="5429256" y="403200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9" name="Rounded Rectangle 48"/>
          <p:cNvSpPr/>
          <p:nvPr/>
        </p:nvSpPr>
        <p:spPr>
          <a:xfrm>
            <a:off x="6072198" y="424800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0" name="Rounded Rectangle 49"/>
          <p:cNvSpPr/>
          <p:nvPr/>
        </p:nvSpPr>
        <p:spPr>
          <a:xfrm>
            <a:off x="4857752" y="557214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1" name="Rounded Rectangle 50"/>
          <p:cNvSpPr/>
          <p:nvPr/>
        </p:nvSpPr>
        <p:spPr>
          <a:xfrm>
            <a:off x="5429256" y="5786454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2" name="Rounded Rectangle 51"/>
          <p:cNvSpPr/>
          <p:nvPr/>
        </p:nvSpPr>
        <p:spPr>
          <a:xfrm>
            <a:off x="6048000" y="557214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3" name="Rounded Rectangle 52"/>
          <p:cNvSpPr/>
          <p:nvPr/>
        </p:nvSpPr>
        <p:spPr>
          <a:xfrm>
            <a:off x="8532000" y="516600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4" name="Rounded Rectangle 53"/>
          <p:cNvSpPr/>
          <p:nvPr/>
        </p:nvSpPr>
        <p:spPr>
          <a:xfrm>
            <a:off x="7143768" y="557214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5" name="Rounded Rectangle 54"/>
          <p:cNvSpPr/>
          <p:nvPr/>
        </p:nvSpPr>
        <p:spPr>
          <a:xfrm>
            <a:off x="7643834" y="5786454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6" name="Rounded Rectangle 55"/>
          <p:cNvSpPr/>
          <p:nvPr/>
        </p:nvSpPr>
        <p:spPr>
          <a:xfrm>
            <a:off x="8316000" y="424800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7" name="Rounded Rectangle 56"/>
          <p:cNvSpPr/>
          <p:nvPr/>
        </p:nvSpPr>
        <p:spPr>
          <a:xfrm>
            <a:off x="6786578" y="5184000"/>
            <a:ext cx="428628" cy="142876"/>
          </a:xfrm>
          <a:prstGeom prst="roundRect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0" name="TextBox 59"/>
          <p:cNvSpPr txBox="1"/>
          <p:nvPr/>
        </p:nvSpPr>
        <p:spPr>
          <a:xfrm>
            <a:off x="108000" y="1549586"/>
            <a:ext cx="8874000" cy="324000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600" dirty="0" err="1"/>
              <a:t>Practically</a:t>
            </a:r>
            <a:r>
              <a:rPr lang="el-GR" sz="1600" dirty="0"/>
              <a:t>, </a:t>
            </a:r>
            <a:r>
              <a:rPr lang="el-GR" sz="1600" dirty="0" err="1"/>
              <a:t>the</a:t>
            </a:r>
            <a:r>
              <a:rPr lang="el-GR" sz="1600" dirty="0"/>
              <a:t> </a:t>
            </a:r>
            <a:r>
              <a:rPr lang="el-GR" sz="1600" dirty="0" err="1"/>
              <a:t>most</a:t>
            </a:r>
            <a:r>
              <a:rPr lang="el-GR" sz="1600" dirty="0"/>
              <a:t> </a:t>
            </a:r>
            <a:r>
              <a:rPr lang="el-GR" sz="1600" dirty="0" err="1"/>
              <a:t>sensitive</a:t>
            </a:r>
            <a:r>
              <a:rPr lang="el-GR" sz="1600" dirty="0"/>
              <a:t> </a:t>
            </a:r>
            <a:r>
              <a:rPr lang="el-GR" sz="1600" dirty="0" err="1"/>
              <a:t>parameter</a:t>
            </a:r>
            <a:r>
              <a:rPr lang="el-GR" sz="1600" dirty="0"/>
              <a:t> </a:t>
            </a:r>
            <a:r>
              <a:rPr lang="el-GR" sz="1600" dirty="0" err="1"/>
              <a:t>combinations</a:t>
            </a:r>
            <a:r>
              <a:rPr lang="el-GR" sz="1600" dirty="0"/>
              <a:t> </a:t>
            </a:r>
            <a:r>
              <a:rPr lang="el-GR" sz="1600" dirty="0" err="1"/>
              <a:t>can</a:t>
            </a:r>
            <a:r>
              <a:rPr lang="el-GR" sz="1600" dirty="0"/>
              <a:t> </a:t>
            </a:r>
            <a:r>
              <a:rPr lang="el-GR" sz="1600" dirty="0" err="1"/>
              <a:t>be</a:t>
            </a:r>
            <a:r>
              <a:rPr lang="el-GR" sz="1600" dirty="0"/>
              <a:t> </a:t>
            </a:r>
            <a:r>
              <a:rPr lang="el-GR" sz="1600" dirty="0" err="1"/>
              <a:t>directly</a:t>
            </a:r>
            <a:r>
              <a:rPr lang="el-GR" sz="1600" dirty="0"/>
              <a:t> </a:t>
            </a:r>
            <a:r>
              <a:rPr lang="el-GR" sz="1600" dirty="0" err="1"/>
              <a:t>addressed</a:t>
            </a:r>
            <a:r>
              <a:rPr lang="el-GR" sz="1600" dirty="0"/>
              <a:t> </a:t>
            </a:r>
            <a:r>
              <a:rPr lang="el-GR" sz="1600" dirty="0" err="1"/>
              <a:t>from</a:t>
            </a:r>
            <a:r>
              <a:rPr lang="el-GR" sz="1600" dirty="0"/>
              <a:t> </a:t>
            </a:r>
            <a:r>
              <a:rPr lang="el-GR" sz="1600" dirty="0" err="1"/>
              <a:t>the</a:t>
            </a:r>
            <a:r>
              <a:rPr lang="el-GR" sz="1600" dirty="0"/>
              <a:t> </a:t>
            </a:r>
            <a:r>
              <a:rPr lang="el-GR" sz="1600" dirty="0" err="1"/>
              <a:t>spider</a:t>
            </a:r>
            <a:r>
              <a:rPr lang="el-GR" sz="1600" dirty="0"/>
              <a:t>-</a:t>
            </a:r>
            <a:r>
              <a:rPr lang="el-GR" sz="1600" dirty="0" err="1"/>
              <a:t>graphs</a:t>
            </a:r>
            <a:r>
              <a:rPr lang="el-GR" sz="1600" dirty="0"/>
              <a:t> 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4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6" name="TextBox 8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18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5852" y="6488692"/>
            <a:ext cx="638104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 </a:t>
            </a:r>
            <a:r>
              <a:rPr lang="el-GR" sz="1400" b="1" baseline="30000" dirty="0"/>
              <a:t> </a:t>
            </a:r>
            <a:r>
              <a:rPr lang="el-GR" sz="1400" b="1" dirty="0"/>
              <a:t>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714612" y="1357298"/>
            <a:ext cx="396794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PRIORITY BOARD FOR THE WHOLE 2013 </a:t>
            </a:r>
          </a:p>
        </p:txBody>
      </p:sp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90519" y="1785926"/>
          <a:ext cx="8982075" cy="448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Worksheet" r:id="rId5" imgW="15706657" imgH="7829550" progId="Excel.Sheet.12">
                  <p:embed/>
                </p:oleObj>
              </mc:Choice>
              <mc:Fallback>
                <p:oleObj name="Worksheet" r:id="rId5" imgW="15706657" imgH="7829550" progId="Excel.Sheet.1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19" y="1785926"/>
                        <a:ext cx="8982075" cy="4484687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8000" y="642918"/>
            <a:ext cx="8856000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 err="1"/>
              <a:t>Under</a:t>
            </a:r>
            <a:r>
              <a:rPr lang="el-GR" dirty="0"/>
              <a:t> </a:t>
            </a:r>
            <a:r>
              <a:rPr lang="el-GR" dirty="0" err="1"/>
              <a:t>the</a:t>
            </a:r>
            <a:r>
              <a:rPr lang="el-GR" dirty="0"/>
              <a:t> </a:t>
            </a:r>
            <a:r>
              <a:rPr lang="el-GR" dirty="0" err="1"/>
              <a:t>previous</a:t>
            </a:r>
            <a:r>
              <a:rPr lang="el-GR" dirty="0"/>
              <a:t> </a:t>
            </a:r>
            <a:r>
              <a:rPr lang="el-GR" dirty="0" err="1"/>
              <a:t>analysis</a:t>
            </a:r>
            <a:r>
              <a:rPr lang="el-GR" dirty="0"/>
              <a:t>, </a:t>
            </a:r>
            <a:r>
              <a:rPr lang="el-GR" dirty="0" err="1"/>
              <a:t>the</a:t>
            </a:r>
            <a:r>
              <a:rPr lang="el-GR" dirty="0"/>
              <a:t> </a:t>
            </a:r>
            <a:r>
              <a:rPr lang="el-GR" dirty="0" err="1"/>
              <a:t>resulting</a:t>
            </a:r>
            <a:r>
              <a:rPr lang="el-GR" dirty="0"/>
              <a:t> </a:t>
            </a:r>
            <a:r>
              <a:rPr lang="el-GR" i="1" dirty="0" err="1"/>
              <a:t>priority</a:t>
            </a:r>
            <a:r>
              <a:rPr lang="el-GR" i="1" dirty="0"/>
              <a:t> </a:t>
            </a:r>
            <a:r>
              <a:rPr lang="el-GR" i="1" dirty="0" err="1"/>
              <a:t>board</a:t>
            </a:r>
            <a:r>
              <a:rPr lang="el-GR" i="1" dirty="0"/>
              <a:t> </a:t>
            </a:r>
            <a:r>
              <a:rPr lang="el-GR" dirty="0" err="1"/>
              <a:t>depicts</a:t>
            </a:r>
            <a:r>
              <a:rPr lang="el-GR" dirty="0"/>
              <a:t> </a:t>
            </a:r>
            <a:r>
              <a:rPr lang="el-GR" dirty="0" err="1"/>
              <a:t>all</a:t>
            </a:r>
            <a:r>
              <a:rPr lang="el-GR" dirty="0"/>
              <a:t> </a:t>
            </a:r>
            <a:r>
              <a:rPr lang="el-GR" dirty="0" err="1"/>
              <a:t>sensitivities</a:t>
            </a:r>
            <a:r>
              <a:rPr lang="el-GR" dirty="0"/>
              <a:t> </a:t>
            </a:r>
            <a:r>
              <a:rPr lang="el-GR" dirty="0" err="1"/>
              <a:t>and</a:t>
            </a:r>
            <a:r>
              <a:rPr lang="el-GR" dirty="0"/>
              <a:t> </a:t>
            </a:r>
            <a:r>
              <a:rPr lang="el-GR" dirty="0" err="1"/>
              <a:t>further</a:t>
            </a:r>
            <a:r>
              <a:rPr lang="el-GR" dirty="0"/>
              <a:t> </a:t>
            </a:r>
            <a:r>
              <a:rPr lang="el-GR" dirty="0" err="1"/>
              <a:t>testing</a:t>
            </a:r>
            <a:r>
              <a:rPr lang="el-GR" dirty="0"/>
              <a:t> </a:t>
            </a:r>
            <a:r>
              <a:rPr lang="el-GR" dirty="0" err="1"/>
              <a:t>strategies</a:t>
            </a:r>
            <a:r>
              <a:rPr lang="el-GR" dirty="0"/>
              <a:t> </a:t>
            </a:r>
            <a:r>
              <a:rPr lang="el-GR" dirty="0" err="1"/>
              <a:t>can</a:t>
            </a:r>
            <a:r>
              <a:rPr lang="el-GR" dirty="0"/>
              <a:t> </a:t>
            </a:r>
            <a:r>
              <a:rPr lang="el-GR" dirty="0" err="1"/>
              <a:t>be</a:t>
            </a:r>
            <a:r>
              <a:rPr lang="el-GR" dirty="0"/>
              <a:t> </a:t>
            </a:r>
            <a:r>
              <a:rPr lang="el-GR" dirty="0" err="1"/>
              <a:t>developed</a:t>
            </a:r>
            <a:r>
              <a:rPr lang="el-GR" dirty="0"/>
              <a:t>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0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9" name="TextBox 13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19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785786" y="2708972"/>
            <a:ext cx="7643866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i="1" u="sng" dirty="0">
                <a:latin typeface="Arial" pitchFamily="34" charset="0"/>
                <a:cs typeface="Arial" pitchFamily="34" charset="0"/>
              </a:rPr>
              <a:t>EXTENSION OF THE METHODOLOGY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68288" indent="-268288"/>
            <a:r>
              <a:rPr lang="el-GR" dirty="0">
                <a:latin typeface="Arial" pitchFamily="34" charset="0"/>
                <a:cs typeface="Arial" pitchFamily="34" charset="0"/>
              </a:rPr>
              <a:t>   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above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analysis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can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be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readily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used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get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important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insight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seasonal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u="sng" dirty="0" err="1">
                <a:latin typeface="Arial" pitchFamily="34" charset="0"/>
                <a:cs typeface="Arial" pitchFamily="34" charset="0"/>
              </a:rPr>
              <a:t>monthly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sensitivity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through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modified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spider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graphs</a:t>
            </a:r>
            <a:r>
              <a:rPr lang="el-GR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0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4 - TextBox"/>
          <p:cNvSpPr txBox="1"/>
          <p:nvPr/>
        </p:nvSpPr>
        <p:spPr>
          <a:xfrm>
            <a:off x="541294" y="642918"/>
            <a:ext cx="8388424" cy="572464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u="sng" dirty="0">
                <a:latin typeface="Arial" pitchFamily="34" charset="0"/>
                <a:cs typeface="Arial" pitchFamily="34" charset="0"/>
              </a:rPr>
              <a:t>MOTIVATION</a:t>
            </a:r>
            <a:endParaRPr lang="el-GR" u="sng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buBlip>
                <a:blip r:embed="rId5"/>
              </a:buBlip>
            </a:pPr>
            <a:r>
              <a:rPr lang="el-GR" sz="1600" dirty="0" err="1">
                <a:latin typeface="Arial" pitchFamily="34" charset="0"/>
                <a:cs typeface="Arial" pitchFamily="34" charset="0"/>
              </a:rPr>
              <a:t>Towards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effort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model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opimization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upon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gauging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model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sensitivity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w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hen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the number </a:t>
            </a:r>
            <a:r>
              <a:rPr lang="el-GR" sz="1600" b="1" i="1" dirty="0">
                <a:latin typeface="Arial" pitchFamily="34" charset="0"/>
                <a:cs typeface="Arial" pitchFamily="34" charset="0"/>
              </a:rPr>
              <a:t>n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of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considered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model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parameters increases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the number of their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pair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combinations regarding their min and max values </a:t>
            </a:r>
            <a:r>
              <a:rPr lang="el-GR" sz="1600" i="1" dirty="0" err="1">
                <a:latin typeface="Arial" pitchFamily="34" charset="0"/>
                <a:cs typeface="Arial" pitchFamily="34" charset="0"/>
              </a:rPr>
              <a:t>vastly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increases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[</a:t>
            </a:r>
            <a:r>
              <a:rPr lang="el-GR" sz="1600" i="1" dirty="0">
                <a:latin typeface="Arial" pitchFamily="34" charset="0"/>
                <a:cs typeface="Arial" pitchFamily="34" charset="0"/>
              </a:rPr>
              <a:t>O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(2</a:t>
            </a:r>
            <a:r>
              <a:rPr lang="el-GR" sz="1600" b="1" i="1" dirty="0">
                <a:latin typeface="Arial" pitchFamily="34" charset="0"/>
                <a:cs typeface="Arial" pitchFamily="34" charset="0"/>
              </a:rPr>
              <a:t>n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)</a:t>
            </a:r>
            <a:r>
              <a:rPr lang="el-GR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].</a:t>
            </a:r>
          </a:p>
          <a:p>
            <a:pPr marL="273050" indent="-273050"/>
            <a:endParaRPr lang="el-GR" sz="1600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buBlip>
                <a:blip r:embed="rId5"/>
              </a:buBlip>
            </a:pPr>
            <a:r>
              <a:rPr lang="el-GR" sz="1600" dirty="0" err="1">
                <a:latin typeface="Arial" pitchFamily="34" charset="0"/>
                <a:cs typeface="Arial" pitchFamily="34" charset="0"/>
              </a:rPr>
              <a:t>In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CALMO_MAX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project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,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considering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an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extensive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period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COSMO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Model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testing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order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1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year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over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a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horizontal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grid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~1km,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number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tests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becomes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i="1" dirty="0">
                <a:latin typeface="Arial" pitchFamily="34" charset="0"/>
                <a:cs typeface="Arial" pitchFamily="34" charset="0"/>
              </a:rPr>
              <a:t>O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[10</a:t>
            </a:r>
            <a:r>
              <a:rPr lang="el-GR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(2</a:t>
            </a:r>
            <a:r>
              <a:rPr lang="el-GR" sz="1600" b="1" i="1" dirty="0">
                <a:latin typeface="Arial" pitchFamily="34" charset="0"/>
                <a:cs typeface="Arial" pitchFamily="34" charset="0"/>
              </a:rPr>
              <a:t>n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)</a:t>
            </a:r>
            <a:r>
              <a:rPr lang="el-GR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]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upon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accounting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i="1" dirty="0" err="1">
                <a:latin typeface="Arial" pitchFamily="34" charset="0"/>
                <a:cs typeface="Arial" pitchFamily="34" charset="0"/>
              </a:rPr>
              <a:t>intermediate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parameter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values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regarding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use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a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metamodel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number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tests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rises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to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i="1" dirty="0">
                <a:latin typeface="Arial" pitchFamily="34" charset="0"/>
                <a:cs typeface="Arial" pitchFamily="34" charset="0"/>
              </a:rPr>
              <a:t>O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[10</a:t>
            </a:r>
            <a:r>
              <a:rPr lang="el-GR" sz="16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(2</a:t>
            </a:r>
            <a:r>
              <a:rPr lang="el-GR" sz="1600" b="1" i="1" dirty="0">
                <a:latin typeface="Arial" pitchFamily="34" charset="0"/>
                <a:cs typeface="Arial" pitchFamily="34" charset="0"/>
              </a:rPr>
              <a:t>n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)</a:t>
            </a:r>
            <a:r>
              <a:rPr lang="el-GR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] 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equivalent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runs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3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centuries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i="1" dirty="0">
                <a:latin typeface="Arial" pitchFamily="34" charset="0"/>
                <a:cs typeface="Arial" pitchFamily="34" charset="0"/>
              </a:rPr>
              <a:t>n=5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!!</a:t>
            </a:r>
            <a:endParaRPr lang="el-GR" sz="1600" baseline="30000" dirty="0">
              <a:latin typeface="Arial" pitchFamily="34" charset="0"/>
              <a:cs typeface="Arial" pitchFamily="34" charset="0"/>
            </a:endParaRPr>
          </a:p>
          <a:p>
            <a:pPr marL="273050" indent="-273050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buBlip>
                <a:blip r:embed="rId5"/>
              </a:buBlip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A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efficient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methodology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to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constrain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the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number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test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should be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to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indicate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their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impact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according to some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quantitative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criteria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decide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upon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resulting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i="1" dirty="0" err="1">
                <a:latin typeface="Arial" pitchFamily="34" charset="0"/>
                <a:cs typeface="Arial" pitchFamily="34" charset="0"/>
              </a:rPr>
              <a:t>priority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96838" indent="-96838"/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273050" indent="-273050">
              <a:buBlip>
                <a:blip r:embed="rId5"/>
              </a:buBlip>
            </a:pPr>
            <a:r>
              <a:rPr lang="en-US" sz="1600" dirty="0" err="1">
                <a:latin typeface="Arial" pitchFamily="34" charset="0"/>
                <a:cs typeface="Arial" pitchFamily="34" charset="0"/>
              </a:rPr>
              <a:t>Th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e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methodology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is expected to be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practical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value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if two goals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could be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accomplished:</a:t>
            </a:r>
          </a:p>
          <a:p>
            <a:pPr marL="722313" indent="-369888">
              <a:buBlip>
                <a:blip r:embed="rId6"/>
              </a:buBlip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The tests get a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priority </a:t>
            </a:r>
            <a:r>
              <a:rPr lang="el-GR" sz="1600" i="1" dirty="0" err="1">
                <a:latin typeface="Arial" pitchFamily="34" charset="0"/>
                <a:cs typeface="Arial" pitchFamily="34" charset="0"/>
              </a:rPr>
              <a:t>order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and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are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performed according to it.</a:t>
            </a:r>
          </a:p>
          <a:p>
            <a:pPr marL="722313" indent="-369888">
              <a:buBlip>
                <a:blip r:embed="rId6"/>
              </a:buBlip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If the number of tests becomes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too extensive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the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method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should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be </a:t>
            </a:r>
            <a:r>
              <a:rPr lang="el-GR" sz="1600" i="1" dirty="0">
                <a:latin typeface="Arial" pitchFamily="34" charset="0"/>
                <a:cs typeface="Arial" pitchFamily="34" charset="0"/>
              </a:rPr>
              <a:t>flexible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enough to be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terminated at the priority that suits the available computational resources.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Th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e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recommended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truncation, however,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needs to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be supported by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some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valid scientific argument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regarding the relative importance of the tests that will be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included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against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those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will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be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omitted.</a:t>
            </a:r>
            <a:endParaRPr lang="el-GR" sz="2400" b="1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8829522" y="6457914"/>
            <a:ext cx="314510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/>
              <a:t>2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1285852" y="6488692"/>
            <a:ext cx="64803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99680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20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20362" t="2601" r="20362" b="1301"/>
          <a:stretch>
            <a:fillRect/>
          </a:stretch>
        </p:blipFill>
        <p:spPr bwMode="auto">
          <a:xfrm>
            <a:off x="3347864" y="792000"/>
            <a:ext cx="2725166" cy="2660551"/>
          </a:xfrm>
          <a:prstGeom prst="rect">
            <a:avLst/>
          </a:prstGeom>
          <a:noFill/>
          <a:ln w="50800" cmpd="dbl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20362" t="2601" r="20362" b="1301"/>
          <a:stretch>
            <a:fillRect/>
          </a:stretch>
        </p:blipFill>
        <p:spPr bwMode="auto">
          <a:xfrm>
            <a:off x="6228184" y="792000"/>
            <a:ext cx="2725166" cy="26605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 l="20362" t="2607" r="20362" b="1304"/>
          <a:stretch>
            <a:fillRect/>
          </a:stretch>
        </p:blipFill>
        <p:spPr bwMode="auto">
          <a:xfrm>
            <a:off x="467544" y="3619075"/>
            <a:ext cx="2725166" cy="26542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 l="20362" t="2607" r="20362" b="1304"/>
          <a:stretch>
            <a:fillRect/>
          </a:stretch>
        </p:blipFill>
        <p:spPr bwMode="auto">
          <a:xfrm>
            <a:off x="3359002" y="3619075"/>
            <a:ext cx="2731480" cy="266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 l="20281" t="2601" r="20281" b="1301"/>
          <a:stretch>
            <a:fillRect/>
          </a:stretch>
        </p:blipFill>
        <p:spPr bwMode="auto">
          <a:xfrm>
            <a:off x="6228000" y="3618000"/>
            <a:ext cx="2742801" cy="26605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4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4282" y="2628000"/>
            <a:ext cx="2952000" cy="86177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!</a:t>
            </a:r>
            <a:r>
              <a:rPr lang="el-GR" dirty="0"/>
              <a:t> </a:t>
            </a:r>
            <a:r>
              <a:rPr lang="en-US" sz="1600" dirty="0"/>
              <a:t>D</a:t>
            </a:r>
            <a:r>
              <a:rPr lang="el-GR" sz="1600" dirty="0" err="1"/>
              <a:t>ifferent</a:t>
            </a:r>
            <a:r>
              <a:rPr lang="el-GR" sz="1600" dirty="0"/>
              <a:t> </a:t>
            </a:r>
            <a:r>
              <a:rPr lang="el-GR" sz="1600" dirty="0" err="1"/>
              <a:t>scales</a:t>
            </a:r>
            <a:r>
              <a:rPr lang="el-GR" sz="1600" dirty="0"/>
              <a:t>. </a:t>
            </a:r>
            <a:r>
              <a:rPr lang="el-GR" sz="1600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1600" dirty="0" err="1">
                <a:solidFill>
                  <a:schemeClr val="accent6">
                    <a:lumMod val="50000"/>
                  </a:schemeClr>
                </a:solidFill>
              </a:rPr>
              <a:t>graph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1600" dirty="0" err="1">
                <a:solidFill>
                  <a:schemeClr val="accent6">
                    <a:lumMod val="50000"/>
                  </a:schemeClr>
                </a:solidFill>
              </a:rPr>
              <a:t>with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1600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1600" dirty="0" err="1">
                <a:solidFill>
                  <a:schemeClr val="accent6">
                    <a:lumMod val="50000"/>
                  </a:schemeClr>
                </a:solidFill>
              </a:rPr>
              <a:t>largest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1600" dirty="0" err="1">
                <a:solidFill>
                  <a:schemeClr val="accent6">
                    <a:lumMod val="50000"/>
                  </a:schemeClr>
                </a:solidFill>
              </a:rPr>
              <a:t>scale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1600" dirty="0" err="1">
                <a:solidFill>
                  <a:schemeClr val="accent6">
                    <a:lumMod val="50000"/>
                  </a:schemeClr>
                </a:solidFill>
              </a:rPr>
              <a:t>range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1600" dirty="0" err="1">
                <a:solidFill>
                  <a:schemeClr val="accent6">
                    <a:lumMod val="50000"/>
                  </a:schemeClr>
                </a:solidFill>
              </a:rPr>
              <a:t>denotes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1600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1600" b="1" dirty="0" err="1">
                <a:solidFill>
                  <a:schemeClr val="accent6">
                    <a:lumMod val="50000"/>
                  </a:schemeClr>
                </a:solidFill>
              </a:rPr>
              <a:t>most</a:t>
            </a:r>
            <a:r>
              <a:rPr lang="el-G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1600" b="1" dirty="0" err="1">
                <a:solidFill>
                  <a:schemeClr val="accent6">
                    <a:lumMod val="50000"/>
                  </a:schemeClr>
                </a:solidFill>
              </a:rPr>
              <a:t>sensitive</a:t>
            </a:r>
            <a:r>
              <a:rPr lang="el-GR" sz="1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sz="1600" dirty="0" err="1">
                <a:solidFill>
                  <a:schemeClr val="accent6">
                    <a:lumMod val="50000"/>
                  </a:schemeClr>
                </a:solidFill>
              </a:rPr>
              <a:t>parameter</a:t>
            </a:r>
            <a:r>
              <a:rPr lang="el-GR" sz="1600" dirty="0">
                <a:solidFill>
                  <a:schemeClr val="accent6">
                    <a:lumMod val="50000"/>
                  </a:schemeClr>
                </a:solidFill>
              </a:rPr>
              <a:t>!</a:t>
            </a:r>
            <a:endParaRPr lang="el-G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12 - TextBox"/>
          <p:cNvSpPr txBox="1"/>
          <p:nvPr/>
        </p:nvSpPr>
        <p:spPr>
          <a:xfrm>
            <a:off x="228973" y="1740747"/>
            <a:ext cx="294375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CLC</a:t>
            </a:r>
            <a:r>
              <a:rPr lang="el-GR" sz="2400" b="1" dirty="0"/>
              <a:t>H</a:t>
            </a:r>
          </a:p>
          <a:p>
            <a:pPr algn="ctr"/>
            <a:r>
              <a:rPr lang="el-GR" sz="2400" b="1" dirty="0"/>
              <a:t> </a:t>
            </a:r>
            <a:r>
              <a:rPr lang="el-GR" sz="2400" b="1" dirty="0" err="1"/>
              <a:t>Monthly</a:t>
            </a:r>
            <a:r>
              <a:rPr lang="el-GR" sz="2400" b="1" dirty="0"/>
              <a:t> </a:t>
            </a:r>
            <a:r>
              <a:rPr lang="el-GR" sz="2400" b="1" dirty="0" err="1"/>
              <a:t>Sensitivities</a:t>
            </a:r>
            <a:endParaRPr lang="el-GR" sz="14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21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571472" y="58143"/>
            <a:ext cx="6553782" cy="504000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CLCH</a:t>
            </a:r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(</a:t>
            </a:r>
            <a:r>
              <a:rPr lang="el-GR" sz="3200" b="1" dirty="0" err="1">
                <a:solidFill>
                  <a:schemeClr val="bg1"/>
                </a:solidFill>
              </a:rPr>
              <a:t>Yearly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vs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rgbClr val="FFFF00"/>
                </a:solidFill>
              </a:rPr>
              <a:t>Monthly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Sensitivities</a:t>
            </a:r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)</a:t>
            </a:r>
            <a:endParaRPr lang="el-GR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0362" t="2601" r="20362" b="1301"/>
          <a:stretch>
            <a:fillRect/>
          </a:stretch>
        </p:blipFill>
        <p:spPr bwMode="auto">
          <a:xfrm>
            <a:off x="3358800" y="792000"/>
            <a:ext cx="2725161" cy="266057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l="20308" t="2601" r="20308" b="1301"/>
          <a:stretch>
            <a:fillRect/>
          </a:stretch>
        </p:blipFill>
        <p:spPr bwMode="auto">
          <a:xfrm>
            <a:off x="6228000" y="792000"/>
            <a:ext cx="2736675" cy="266057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 l="20362" t="2607" r="20362" b="1304"/>
          <a:stretch>
            <a:fillRect/>
          </a:stretch>
        </p:blipFill>
        <p:spPr bwMode="auto">
          <a:xfrm>
            <a:off x="468000" y="3618000"/>
            <a:ext cx="2725161" cy="265425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 l="20308" t="2607" r="20308" b="1304"/>
          <a:stretch>
            <a:fillRect/>
          </a:stretch>
        </p:blipFill>
        <p:spPr bwMode="auto">
          <a:xfrm>
            <a:off x="3358800" y="3618000"/>
            <a:ext cx="2736675" cy="265425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 l="20362" t="2601" r="20362" b="1301"/>
          <a:stretch>
            <a:fillRect/>
          </a:stretch>
        </p:blipFill>
        <p:spPr bwMode="auto">
          <a:xfrm>
            <a:off x="6228000" y="3618000"/>
            <a:ext cx="2725161" cy="266057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/>
          <a:srcRect l="7189" r="6162"/>
          <a:stretch>
            <a:fillRect/>
          </a:stretch>
        </p:blipFill>
        <p:spPr bwMode="auto">
          <a:xfrm>
            <a:off x="282088" y="785794"/>
            <a:ext cx="2932590" cy="26604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500958" y="48260"/>
            <a:ext cx="1477969" cy="52322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rgbClr val="FF0000"/>
                </a:solidFill>
              </a:rPr>
              <a:t>!</a:t>
            </a:r>
            <a:r>
              <a:rPr lang="el-GR" dirty="0"/>
              <a:t> </a:t>
            </a:r>
            <a:r>
              <a:rPr lang="el-GR" dirty="0" err="1"/>
              <a:t>Same</a:t>
            </a:r>
            <a:r>
              <a:rPr lang="el-GR" dirty="0"/>
              <a:t> </a:t>
            </a:r>
            <a:r>
              <a:rPr lang="el-GR" dirty="0" err="1"/>
              <a:t>scales</a:t>
            </a:r>
            <a:endParaRPr lang="el-G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342" y="657352"/>
            <a:ext cx="8771146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1048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CLCH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22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1728000" y="31480"/>
            <a:ext cx="5508000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057" y="642918"/>
            <a:ext cx="8802099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1048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CLCH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715404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23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571472" y="31480"/>
            <a:ext cx="7409208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Yearly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and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715404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24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20362" t="2601" r="20362" b="1301"/>
          <a:stretch>
            <a:fillRect/>
          </a:stretch>
        </p:blipFill>
        <p:spPr bwMode="auto">
          <a:xfrm>
            <a:off x="3348000" y="792000"/>
            <a:ext cx="2725179" cy="26605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 l="20362" t="2601" r="20362" b="1301"/>
          <a:stretch>
            <a:fillRect/>
          </a:stretch>
        </p:blipFill>
        <p:spPr bwMode="auto">
          <a:xfrm>
            <a:off x="6228000" y="792000"/>
            <a:ext cx="2725179" cy="26605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 l="20362" t="2607" r="20362" b="1304"/>
          <a:stretch>
            <a:fillRect/>
          </a:stretch>
        </p:blipFill>
        <p:spPr bwMode="auto">
          <a:xfrm>
            <a:off x="468000" y="3618000"/>
            <a:ext cx="2725179" cy="265429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 l="20362" t="2607" r="20362" b="1304"/>
          <a:stretch>
            <a:fillRect/>
          </a:stretch>
        </p:blipFill>
        <p:spPr bwMode="auto">
          <a:xfrm>
            <a:off x="3358800" y="3618000"/>
            <a:ext cx="2725179" cy="2654290"/>
          </a:xfrm>
          <a:prstGeom prst="rect">
            <a:avLst/>
          </a:prstGeom>
          <a:noFill/>
          <a:ln w="50800" cmpd="dbl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/>
          <a:srcRect l="20362" t="2601" r="20362" b="1301"/>
          <a:stretch>
            <a:fillRect/>
          </a:stretch>
        </p:blipFill>
        <p:spPr bwMode="auto">
          <a:xfrm>
            <a:off x="6238800" y="3618000"/>
            <a:ext cx="2725179" cy="266054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228973" y="1740747"/>
            <a:ext cx="294375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CLC</a:t>
            </a:r>
            <a:r>
              <a:rPr lang="el-GR" sz="2400" b="1" dirty="0"/>
              <a:t>M</a:t>
            </a:r>
          </a:p>
          <a:p>
            <a:pPr algn="ctr"/>
            <a:r>
              <a:rPr lang="el-GR" sz="2400" b="1" dirty="0"/>
              <a:t> </a:t>
            </a:r>
            <a:r>
              <a:rPr lang="el-GR" sz="2400" b="1" dirty="0" err="1"/>
              <a:t>Monthly</a:t>
            </a:r>
            <a:r>
              <a:rPr lang="el-GR" sz="2400" b="1" dirty="0"/>
              <a:t> </a:t>
            </a:r>
            <a:r>
              <a:rPr lang="el-GR" sz="2400" b="1" dirty="0" err="1"/>
              <a:t>Sensitivities</a:t>
            </a:r>
            <a:endParaRPr lang="el-GR" sz="14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715404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25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0498" t="2601" r="20498" b="1301"/>
          <a:stretch>
            <a:fillRect/>
          </a:stretch>
        </p:blipFill>
        <p:spPr bwMode="auto">
          <a:xfrm>
            <a:off x="3358800" y="792000"/>
            <a:ext cx="2693918" cy="266055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20553" t="2601" r="20553" b="1301"/>
          <a:stretch>
            <a:fillRect/>
          </a:stretch>
        </p:blipFill>
        <p:spPr bwMode="auto">
          <a:xfrm>
            <a:off x="6228000" y="792000"/>
            <a:ext cx="2682382" cy="266055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 l="20498" t="2607" r="20498" b="1304"/>
          <a:stretch>
            <a:fillRect/>
          </a:stretch>
        </p:blipFill>
        <p:spPr bwMode="auto">
          <a:xfrm>
            <a:off x="468000" y="3618000"/>
            <a:ext cx="2693918" cy="265422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 l="20553" t="2607" r="20553" b="1304"/>
          <a:stretch>
            <a:fillRect/>
          </a:stretch>
        </p:blipFill>
        <p:spPr bwMode="auto">
          <a:xfrm>
            <a:off x="3358800" y="3618000"/>
            <a:ext cx="2682382" cy="265422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 l="20498" t="2601" r="20498" b="1301"/>
          <a:stretch>
            <a:fillRect/>
          </a:stretch>
        </p:blipFill>
        <p:spPr bwMode="auto">
          <a:xfrm>
            <a:off x="6228000" y="3618000"/>
            <a:ext cx="2693918" cy="266055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146" name="Picture 2"/>
          <p:cNvPicPr preferRelativeResize="0">
            <a:picLocks noChangeArrowheads="1"/>
          </p:cNvPicPr>
          <p:nvPr/>
        </p:nvPicPr>
        <p:blipFill>
          <a:blip r:embed="rId9" cstate="print"/>
          <a:srcRect l="7189" t="2613" r="8216" b="2613"/>
          <a:stretch>
            <a:fillRect/>
          </a:stretch>
        </p:blipFill>
        <p:spPr bwMode="auto">
          <a:xfrm>
            <a:off x="214282" y="785794"/>
            <a:ext cx="2934000" cy="26604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5" name="12 - TextBox"/>
          <p:cNvSpPr txBox="1"/>
          <p:nvPr/>
        </p:nvSpPr>
        <p:spPr>
          <a:xfrm>
            <a:off x="1232928" y="58143"/>
            <a:ext cx="6653168" cy="584775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CLC</a:t>
            </a:r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 (</a:t>
            </a:r>
            <a:r>
              <a:rPr lang="el-GR" sz="3200" b="1" dirty="0" err="1">
                <a:solidFill>
                  <a:schemeClr val="bg1"/>
                </a:solidFill>
              </a:rPr>
              <a:t>Yearly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vs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rgbClr val="FFFF00"/>
                </a:solidFill>
              </a:rPr>
              <a:t>Monthly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Sensitivities</a:t>
            </a:r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)</a:t>
            </a:r>
            <a:endParaRPr lang="el-GR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00" y="658800"/>
            <a:ext cx="8771101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1147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CLCM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715404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26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1728000" y="31480"/>
            <a:ext cx="5508000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588" y="642918"/>
            <a:ext cx="87120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1147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CLCM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715404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27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571472" y="31480"/>
            <a:ext cx="7409208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Yearly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and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28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0362" t="2601" r="20362" b="1301"/>
          <a:stretch>
            <a:fillRect/>
          </a:stretch>
        </p:blipFill>
        <p:spPr bwMode="auto">
          <a:xfrm>
            <a:off x="3348000" y="792000"/>
            <a:ext cx="2725162" cy="26605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l="20362" t="2601" r="20362" b="1301"/>
          <a:stretch>
            <a:fillRect/>
          </a:stretch>
        </p:blipFill>
        <p:spPr bwMode="auto">
          <a:xfrm>
            <a:off x="6228000" y="792000"/>
            <a:ext cx="2725162" cy="26605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 l="20362" t="2607" r="20362" b="1304"/>
          <a:stretch>
            <a:fillRect/>
          </a:stretch>
        </p:blipFill>
        <p:spPr bwMode="auto">
          <a:xfrm>
            <a:off x="468000" y="3618000"/>
            <a:ext cx="2725162" cy="26542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 l="20362" t="2607" r="20362" b="1304"/>
          <a:stretch>
            <a:fillRect/>
          </a:stretch>
        </p:blipFill>
        <p:spPr bwMode="auto">
          <a:xfrm>
            <a:off x="3358800" y="3618000"/>
            <a:ext cx="2725162" cy="2654243"/>
          </a:xfrm>
          <a:prstGeom prst="rect">
            <a:avLst/>
          </a:prstGeom>
          <a:noFill/>
          <a:ln w="50800" cmpd="dbl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 l="20362" t="2601" r="20362" b="1301"/>
          <a:stretch>
            <a:fillRect/>
          </a:stretch>
        </p:blipFill>
        <p:spPr bwMode="auto">
          <a:xfrm>
            <a:off x="6238800" y="3618000"/>
            <a:ext cx="2725162" cy="26605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228973" y="1740747"/>
            <a:ext cx="294375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CLC</a:t>
            </a:r>
            <a:r>
              <a:rPr lang="el-GR" sz="2400" b="1" dirty="0"/>
              <a:t>L</a:t>
            </a:r>
          </a:p>
          <a:p>
            <a:pPr algn="ctr"/>
            <a:r>
              <a:rPr lang="el-GR" sz="2400" b="1" dirty="0"/>
              <a:t> </a:t>
            </a:r>
            <a:r>
              <a:rPr lang="el-GR" sz="2400" b="1" dirty="0" err="1"/>
              <a:t>Monthly</a:t>
            </a:r>
            <a:r>
              <a:rPr lang="el-GR" sz="2400" b="1" dirty="0"/>
              <a:t> </a:t>
            </a:r>
            <a:r>
              <a:rPr lang="el-GR" sz="2400" b="1" dirty="0" err="1"/>
              <a:t>Sensitivities</a:t>
            </a:r>
            <a:endParaRPr lang="el-GR" sz="14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715404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2</a:t>
            </a:r>
            <a:r>
              <a:rPr lang="el-GR" sz="2000" b="1" i="1" dirty="0"/>
              <a:t>9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20362" t="2601" r="20362" b="1301"/>
          <a:stretch>
            <a:fillRect/>
          </a:stretch>
        </p:blipFill>
        <p:spPr bwMode="auto">
          <a:xfrm>
            <a:off x="3358800" y="792000"/>
            <a:ext cx="2725150" cy="266055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 l="20362" t="2601" r="20362" b="1301"/>
          <a:stretch>
            <a:fillRect/>
          </a:stretch>
        </p:blipFill>
        <p:spPr bwMode="auto">
          <a:xfrm>
            <a:off x="6228000" y="792000"/>
            <a:ext cx="2725150" cy="266055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 l="20362" t="2607" r="20362" b="1304"/>
          <a:stretch>
            <a:fillRect/>
          </a:stretch>
        </p:blipFill>
        <p:spPr bwMode="auto">
          <a:xfrm>
            <a:off x="468000" y="3618000"/>
            <a:ext cx="2725150" cy="265422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 l="20362" t="2607" r="20362" b="1304"/>
          <a:stretch>
            <a:fillRect/>
          </a:stretch>
        </p:blipFill>
        <p:spPr bwMode="auto">
          <a:xfrm>
            <a:off x="3358800" y="3618000"/>
            <a:ext cx="2725150" cy="265422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/>
          <a:srcRect l="20362" t="2601" r="20362" b="1301"/>
          <a:stretch>
            <a:fillRect/>
          </a:stretch>
        </p:blipFill>
        <p:spPr bwMode="auto">
          <a:xfrm>
            <a:off x="6228000" y="3618000"/>
            <a:ext cx="2725150" cy="266055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/>
          <a:srcRect l="7189" r="6162"/>
          <a:stretch>
            <a:fillRect/>
          </a:stretch>
        </p:blipFill>
        <p:spPr bwMode="auto">
          <a:xfrm>
            <a:off x="252000" y="785794"/>
            <a:ext cx="2932047" cy="26604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1232928" y="58143"/>
            <a:ext cx="6467220" cy="584775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CLC</a:t>
            </a:r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 (</a:t>
            </a:r>
            <a:r>
              <a:rPr lang="el-GR" sz="3200" b="1" dirty="0" err="1">
                <a:solidFill>
                  <a:schemeClr val="bg1"/>
                </a:solidFill>
              </a:rPr>
              <a:t>Yearly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vs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rgbClr val="FFFF00"/>
                </a:solidFill>
              </a:rPr>
              <a:t>Monthly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Sensitivities</a:t>
            </a:r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)</a:t>
            </a:r>
            <a:endParaRPr lang="el-GR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0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6" name="5 - TextBox"/>
          <p:cNvSpPr txBox="1"/>
          <p:nvPr/>
        </p:nvSpPr>
        <p:spPr>
          <a:xfrm>
            <a:off x="395536" y="980728"/>
            <a:ext cx="8352928" cy="246221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900" indent="-69850"/>
            <a:r>
              <a:rPr lang="en-US" b="1" dirty="0"/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The proposed methodology will be presented in </a:t>
            </a:r>
            <a:r>
              <a:rPr lang="el-GR" i="1" dirty="0">
                <a:latin typeface="Arial" pitchFamily="34" charset="0"/>
                <a:cs typeface="Arial" pitchFamily="34" charset="0"/>
              </a:rPr>
              <a:t>STEPS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in reference</a:t>
            </a:r>
            <a:r>
              <a:rPr lang="en-US" dirty="0">
                <a:latin typeface="Arial" pitchFamily="34" charset="0"/>
                <a:cs typeface="Arial" pitchFamily="34" charset="0"/>
              </a:rPr>
              <a:t> to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web</a:t>
            </a:r>
            <a:r>
              <a:rPr lang="en-US" dirty="0">
                <a:latin typeface="Arial" pitchFamily="34" charset="0"/>
                <a:cs typeface="Arial" pitchFamily="34" charset="0"/>
              </a:rPr>
              <a:t> presentation in the 17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dirty="0">
                <a:latin typeface="Arial" pitchFamily="34" charset="0"/>
                <a:cs typeface="Arial" pitchFamily="34" charset="0"/>
              </a:rPr>
              <a:t> COSMO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General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Meeting in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Wrocław</a:t>
            </a:r>
            <a:r>
              <a:rPr lang="en-US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69850"/>
            <a:endParaRPr lang="en-US" dirty="0">
              <a:latin typeface="Arial" pitchFamily="34" charset="0"/>
              <a:cs typeface="Arial" pitchFamily="34" charset="0"/>
            </a:endParaRPr>
          </a:p>
          <a:p>
            <a:pPr marL="342900" indent="-69850"/>
            <a:r>
              <a:rPr lang="el-GR" b="1" dirty="0">
                <a:latin typeface="Arial" pitchFamily="34" charset="0"/>
                <a:cs typeface="Arial" pitchFamily="34" charset="0"/>
              </a:rPr>
              <a:t>   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“Design and Evaluation of Sensitivity Tests for CALMO Project”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69850"/>
            <a:endParaRPr lang="en-US" dirty="0">
              <a:latin typeface="Arial" pitchFamily="34" charset="0"/>
              <a:cs typeface="Arial" pitchFamily="34" charset="0"/>
            </a:endParaRPr>
          </a:p>
          <a:p>
            <a:pPr marL="342900" indent="-69850"/>
            <a:r>
              <a:rPr lang="el-GR" dirty="0" err="1">
                <a:latin typeface="Arial" pitchFamily="34" charset="0"/>
                <a:cs typeface="Arial" pitchFamily="34" charset="0"/>
              </a:rPr>
              <a:t>available</a:t>
            </a:r>
            <a:r>
              <a:rPr lang="en-US" dirty="0">
                <a:latin typeface="Arial" pitchFamily="34" charset="0"/>
                <a:cs typeface="Arial" pitchFamily="34" charset="0"/>
              </a:rPr>
              <a:t> at:</a:t>
            </a:r>
          </a:p>
          <a:p>
            <a:pPr marL="342900" indent="-69850"/>
            <a:r>
              <a:rPr lang="en-US" sz="1400" dirty="0">
                <a:latin typeface="Arial" pitchFamily="34" charset="0"/>
                <a:cs typeface="Arial" pitchFamily="34" charset="0"/>
                <a:hlinkClick r:id="rId5"/>
              </a:rPr>
              <a:t>http://www.cosmo-model.org/content/consortium/generalMeetings/general2015/parallel.htm</a:t>
            </a:r>
            <a:endParaRPr lang="el-GR" sz="1400" dirty="0">
              <a:latin typeface="Arial" pitchFamily="34" charset="0"/>
              <a:cs typeface="Arial" pitchFamily="34" charset="0"/>
            </a:endParaRPr>
          </a:p>
          <a:p>
            <a:pPr marL="342900" indent="-69850"/>
            <a:endParaRPr lang="el-GR" sz="1400" dirty="0">
              <a:latin typeface="Arial" pitchFamily="34" charset="0"/>
              <a:cs typeface="Arial" pitchFamily="34" charset="0"/>
            </a:endParaRPr>
          </a:p>
          <a:p>
            <a:pPr marL="342900" indent="-69850"/>
            <a:r>
              <a:rPr lang="el-GR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refer</a:t>
            </a:r>
            <a:r>
              <a:rPr lang="en-US" dirty="0">
                <a:latin typeface="Arial" pitchFamily="34" charset="0"/>
                <a:cs typeface="Arial" pitchFamily="34" charset="0"/>
              </a:rPr>
              <a:t>r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ed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400" b="1" dirty="0">
                <a:latin typeface="Arial" pitchFamily="34" charset="0"/>
                <a:cs typeface="Arial" pitchFamily="34" charset="0"/>
              </a:rPr>
              <a:t>EA_COSMO_GM_2015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herein</a:t>
            </a:r>
            <a:r>
              <a:rPr lang="el-GR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29522" y="6457914"/>
            <a:ext cx="314510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/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5852" y="6488692"/>
            <a:ext cx="648030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 </a:t>
            </a:r>
            <a:r>
              <a:rPr lang="el-GR" sz="1400" b="1" baseline="30000" dirty="0"/>
              <a:t> </a:t>
            </a:r>
            <a:r>
              <a:rPr lang="el-GR" sz="1400" b="1" dirty="0"/>
              <a:t>201</a:t>
            </a:r>
            <a:r>
              <a:rPr lang="en-US" sz="1400" b="1" dirty="0"/>
              <a:t>8</a:t>
            </a:r>
            <a:endParaRPr lang="el-GR" sz="14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00" y="658800"/>
            <a:ext cx="8771076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961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CLCL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30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1728000" y="31480"/>
            <a:ext cx="5508000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057" y="642918"/>
            <a:ext cx="8802099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961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CLCL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31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571472" y="31480"/>
            <a:ext cx="7409208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Yearly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and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32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0362" t="2601" r="20362" b="1301"/>
          <a:stretch>
            <a:fillRect/>
          </a:stretch>
        </p:blipFill>
        <p:spPr bwMode="auto">
          <a:xfrm>
            <a:off x="3348000" y="792000"/>
            <a:ext cx="2725132" cy="26605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20362" t="2601" r="20362" b="1301"/>
          <a:stretch>
            <a:fillRect/>
          </a:stretch>
        </p:blipFill>
        <p:spPr bwMode="auto">
          <a:xfrm>
            <a:off x="6228000" y="792000"/>
            <a:ext cx="2725132" cy="26605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 l="20362" t="2607" r="20362" b="1304"/>
          <a:stretch>
            <a:fillRect/>
          </a:stretch>
        </p:blipFill>
        <p:spPr bwMode="auto">
          <a:xfrm>
            <a:off x="468000" y="3618000"/>
            <a:ext cx="2725132" cy="26542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 l="20362" t="2607" r="20362" b="1304"/>
          <a:stretch>
            <a:fillRect/>
          </a:stretch>
        </p:blipFill>
        <p:spPr bwMode="auto">
          <a:xfrm>
            <a:off x="3358800" y="3618000"/>
            <a:ext cx="2725132" cy="2654243"/>
          </a:xfrm>
          <a:prstGeom prst="rect">
            <a:avLst/>
          </a:prstGeom>
          <a:noFill/>
          <a:ln w="50800" cmpd="dbl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 l="20362" t="2601" r="20362" b="1301"/>
          <a:stretch>
            <a:fillRect/>
          </a:stretch>
        </p:blipFill>
        <p:spPr bwMode="auto">
          <a:xfrm>
            <a:off x="6238800" y="3618000"/>
            <a:ext cx="2725132" cy="26605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228973" y="1740747"/>
            <a:ext cx="294375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CLC</a:t>
            </a:r>
            <a:r>
              <a:rPr lang="el-GR" sz="2400" b="1" dirty="0"/>
              <a:t>T</a:t>
            </a:r>
          </a:p>
          <a:p>
            <a:pPr algn="ctr"/>
            <a:r>
              <a:rPr lang="el-GR" sz="2400" b="1" dirty="0"/>
              <a:t> </a:t>
            </a:r>
            <a:r>
              <a:rPr lang="el-GR" sz="2400" b="1" dirty="0" err="1"/>
              <a:t>Monthly</a:t>
            </a:r>
            <a:r>
              <a:rPr lang="el-GR" sz="2400" b="1" dirty="0"/>
              <a:t> </a:t>
            </a:r>
            <a:r>
              <a:rPr lang="el-GR" sz="2400" b="1" dirty="0" err="1"/>
              <a:t>Sensitivities</a:t>
            </a:r>
            <a:endParaRPr lang="el-GR" sz="14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33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20362" t="2601" r="20362" b="1301"/>
          <a:stretch>
            <a:fillRect/>
          </a:stretch>
        </p:blipFill>
        <p:spPr bwMode="auto">
          <a:xfrm>
            <a:off x="3358800" y="792000"/>
            <a:ext cx="2725150" cy="266055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 l="20362" t="2601" r="20362" b="1301"/>
          <a:stretch>
            <a:fillRect/>
          </a:stretch>
        </p:blipFill>
        <p:spPr bwMode="auto">
          <a:xfrm>
            <a:off x="6228000" y="792000"/>
            <a:ext cx="2725150" cy="266055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 l="20362" t="2607" r="20362" b="1304"/>
          <a:stretch>
            <a:fillRect/>
          </a:stretch>
        </p:blipFill>
        <p:spPr bwMode="auto">
          <a:xfrm>
            <a:off x="468000" y="3618000"/>
            <a:ext cx="2725150" cy="265422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/>
          <a:srcRect l="20362" t="2601" r="20362" b="1301"/>
          <a:stretch>
            <a:fillRect/>
          </a:stretch>
        </p:blipFill>
        <p:spPr bwMode="auto">
          <a:xfrm>
            <a:off x="3358800" y="3618000"/>
            <a:ext cx="2725150" cy="266055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/>
          <a:srcRect l="20362" t="2601" r="20362" b="1301"/>
          <a:stretch>
            <a:fillRect/>
          </a:stretch>
        </p:blipFill>
        <p:spPr bwMode="auto">
          <a:xfrm>
            <a:off x="6228000" y="3618000"/>
            <a:ext cx="2725150" cy="266055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42" name="Picture 2"/>
          <p:cNvPicPr preferRelativeResize="0">
            <a:picLocks noChangeArrowheads="1"/>
          </p:cNvPicPr>
          <p:nvPr/>
        </p:nvPicPr>
        <p:blipFill>
          <a:blip r:embed="rId9" cstate="print"/>
          <a:srcRect l="7189" t="2619" r="7189" b="2619"/>
          <a:stretch>
            <a:fillRect/>
          </a:stretch>
        </p:blipFill>
        <p:spPr bwMode="auto">
          <a:xfrm>
            <a:off x="285720" y="785794"/>
            <a:ext cx="2934000" cy="26604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1232928" y="58143"/>
            <a:ext cx="6499664" cy="584775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CLC</a:t>
            </a:r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 (</a:t>
            </a:r>
            <a:r>
              <a:rPr lang="el-GR" sz="3200" b="1" dirty="0" err="1">
                <a:solidFill>
                  <a:schemeClr val="bg1"/>
                </a:solidFill>
              </a:rPr>
              <a:t>Yearly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vs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rgbClr val="FFFF00"/>
                </a:solidFill>
              </a:rPr>
              <a:t>Monthly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Sensitivities</a:t>
            </a:r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)</a:t>
            </a:r>
            <a:endParaRPr lang="el-GR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00" y="658800"/>
            <a:ext cx="8771101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994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CLCT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34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1728000" y="31480"/>
            <a:ext cx="5508000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8737273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994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CLCT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99680" y="645791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35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571472" y="31480"/>
            <a:ext cx="7409208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Yearly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and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3</a:t>
            </a:r>
            <a:r>
              <a:rPr lang="el-GR" sz="2000" b="1" i="1" dirty="0"/>
              <a:t>6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20362" t="2601" r="20362" b="1301"/>
          <a:stretch>
            <a:fillRect/>
          </a:stretch>
        </p:blipFill>
        <p:spPr bwMode="auto">
          <a:xfrm>
            <a:off x="3348000" y="792000"/>
            <a:ext cx="2725150" cy="26605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 l="20362" t="2601" r="20362" b="1301"/>
          <a:stretch>
            <a:fillRect/>
          </a:stretch>
        </p:blipFill>
        <p:spPr bwMode="auto">
          <a:xfrm>
            <a:off x="6228000" y="792000"/>
            <a:ext cx="2725150" cy="26605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/>
          <a:srcRect l="20362" t="2607" r="20362" b="1304"/>
          <a:stretch>
            <a:fillRect/>
          </a:stretch>
        </p:blipFill>
        <p:spPr bwMode="auto">
          <a:xfrm>
            <a:off x="468000" y="3618000"/>
            <a:ext cx="2725150" cy="26542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7" cstate="print"/>
          <a:srcRect l="20362" t="2607" r="20362" b="1304"/>
          <a:stretch>
            <a:fillRect/>
          </a:stretch>
        </p:blipFill>
        <p:spPr bwMode="auto">
          <a:xfrm>
            <a:off x="3358800" y="3618000"/>
            <a:ext cx="2725150" cy="26542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8" cstate="print"/>
          <a:srcRect l="20362" t="2601" r="20362" b="1301"/>
          <a:stretch>
            <a:fillRect/>
          </a:stretch>
        </p:blipFill>
        <p:spPr bwMode="auto">
          <a:xfrm>
            <a:off x="6238800" y="3618000"/>
            <a:ext cx="2725150" cy="2660553"/>
          </a:xfrm>
          <a:prstGeom prst="rect">
            <a:avLst/>
          </a:prstGeom>
          <a:noFill/>
          <a:ln w="50800" cmpd="dbl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9" name="12 - TextBox"/>
          <p:cNvSpPr txBox="1"/>
          <p:nvPr/>
        </p:nvSpPr>
        <p:spPr>
          <a:xfrm>
            <a:off x="228973" y="1740747"/>
            <a:ext cx="294375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sz="2400" b="1" dirty="0"/>
              <a:t>SNOW_GSP</a:t>
            </a:r>
          </a:p>
          <a:p>
            <a:pPr algn="ctr"/>
            <a:r>
              <a:rPr lang="el-GR" sz="2400" b="1" dirty="0"/>
              <a:t> </a:t>
            </a:r>
            <a:r>
              <a:rPr lang="el-GR" sz="2400" b="1" dirty="0" err="1"/>
              <a:t>Monthly</a:t>
            </a:r>
            <a:r>
              <a:rPr lang="el-GR" sz="2400" b="1" dirty="0"/>
              <a:t> </a:t>
            </a:r>
            <a:r>
              <a:rPr lang="el-GR" sz="2400" b="1" dirty="0" err="1"/>
              <a:t>Sensitivities</a:t>
            </a:r>
            <a:endParaRPr lang="el-GR" sz="14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3</a:t>
            </a:r>
            <a:r>
              <a:rPr lang="el-GR" sz="2000" b="1" i="1" dirty="0"/>
              <a:t>7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8104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 </a:t>
            </a:r>
            <a:r>
              <a:rPr lang="el-GR" sz="1400" b="1" baseline="30000" dirty="0"/>
              <a:t> </a:t>
            </a:r>
            <a:r>
              <a:rPr lang="el-GR" sz="1400" b="1" dirty="0"/>
              <a:t>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6146" name="Picture 2"/>
          <p:cNvPicPr preferRelativeResize="0">
            <a:picLocks noChangeArrowheads="1"/>
          </p:cNvPicPr>
          <p:nvPr/>
        </p:nvPicPr>
        <p:blipFill>
          <a:blip r:embed="rId4" cstate="print"/>
          <a:srcRect l="20175" t="2601" r="20175" b="1301"/>
          <a:stretch>
            <a:fillRect/>
          </a:stretch>
        </p:blipFill>
        <p:spPr bwMode="auto">
          <a:xfrm>
            <a:off x="3358800" y="792000"/>
            <a:ext cx="2725200" cy="266055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 preferRelativeResize="0">
            <a:picLocks noChangeArrowheads="1"/>
          </p:cNvPicPr>
          <p:nvPr/>
        </p:nvPicPr>
        <p:blipFill>
          <a:blip r:embed="rId5" cstate="print"/>
          <a:srcRect l="20069" t="2601" r="20069" b="1301"/>
          <a:stretch>
            <a:fillRect/>
          </a:stretch>
        </p:blipFill>
        <p:spPr bwMode="auto">
          <a:xfrm>
            <a:off x="6228000" y="792000"/>
            <a:ext cx="2725200" cy="266055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148" name="Picture 4"/>
          <p:cNvPicPr preferRelativeResize="0">
            <a:picLocks noChangeArrowheads="1"/>
          </p:cNvPicPr>
          <p:nvPr/>
        </p:nvPicPr>
        <p:blipFill>
          <a:blip r:embed="rId6" cstate="print"/>
          <a:srcRect l="20175" t="2607" r="20175" b="1304"/>
          <a:stretch>
            <a:fillRect/>
          </a:stretch>
        </p:blipFill>
        <p:spPr bwMode="auto">
          <a:xfrm>
            <a:off x="468000" y="3618000"/>
            <a:ext cx="2725200" cy="265422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149" name="Picture 5"/>
          <p:cNvPicPr preferRelativeResize="0">
            <a:picLocks noChangeArrowheads="1"/>
          </p:cNvPicPr>
          <p:nvPr/>
        </p:nvPicPr>
        <p:blipFill>
          <a:blip r:embed="rId7" cstate="print"/>
          <a:srcRect l="20069" t="2607" r="20069" b="1304"/>
          <a:stretch>
            <a:fillRect/>
          </a:stretch>
        </p:blipFill>
        <p:spPr bwMode="auto">
          <a:xfrm>
            <a:off x="3358800" y="3617999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150" name="Picture 6"/>
          <p:cNvPicPr preferRelativeResize="0">
            <a:picLocks noChangeArrowheads="1"/>
          </p:cNvPicPr>
          <p:nvPr/>
        </p:nvPicPr>
        <p:blipFill>
          <a:blip r:embed="rId8" cstate="print"/>
          <a:srcRect l="20175" t="2601" r="20175" b="1301"/>
          <a:stretch>
            <a:fillRect/>
          </a:stretch>
        </p:blipFill>
        <p:spPr bwMode="auto">
          <a:xfrm>
            <a:off x="6228000" y="3618000"/>
            <a:ext cx="2793600" cy="266055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4034" name="Picture 2"/>
          <p:cNvPicPr preferRelativeResize="0">
            <a:picLocks noChangeArrowheads="1"/>
          </p:cNvPicPr>
          <p:nvPr/>
        </p:nvPicPr>
        <p:blipFill>
          <a:blip r:embed="rId9" cstate="print"/>
          <a:srcRect l="6162" r="6162"/>
          <a:stretch>
            <a:fillRect/>
          </a:stretch>
        </p:blipFill>
        <p:spPr bwMode="auto">
          <a:xfrm>
            <a:off x="251520" y="764704"/>
            <a:ext cx="2934000" cy="266037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1000100" y="58143"/>
            <a:ext cx="7677486" cy="584775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SNOW_GSP (</a:t>
            </a:r>
            <a:r>
              <a:rPr lang="el-GR" sz="3200" b="1" dirty="0" err="1">
                <a:solidFill>
                  <a:schemeClr val="bg1"/>
                </a:solidFill>
              </a:rPr>
              <a:t>Yearly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vs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rgbClr val="FFFF00"/>
                </a:solidFill>
              </a:rPr>
              <a:t>Monthly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Sensitivities</a:t>
            </a:r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)</a:t>
            </a:r>
            <a:endParaRPr lang="el-GR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00" y="658800"/>
            <a:ext cx="8771101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2172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SNOW_GSP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3</a:t>
            </a:r>
            <a:r>
              <a:rPr lang="el-GR" sz="2000" b="1" i="1" dirty="0"/>
              <a:t>8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1728000" y="31480"/>
            <a:ext cx="5508000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00" y="658800"/>
            <a:ext cx="8712968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2172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SNOW_GSP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3</a:t>
            </a:r>
            <a:r>
              <a:rPr lang="el-GR" sz="2000" b="1" i="1" dirty="0"/>
              <a:t>9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571472" y="31480"/>
            <a:ext cx="7409208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Yearly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and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0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24 - TextBox"/>
          <p:cNvSpPr txBox="1"/>
          <p:nvPr/>
        </p:nvSpPr>
        <p:spPr>
          <a:xfrm>
            <a:off x="2327609" y="3139859"/>
            <a:ext cx="453040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 algn="ctr"/>
            <a:r>
              <a:rPr lang="en-US" sz="2800" b="1" dirty="0">
                <a:latin typeface="Arial" pitchFamily="34" charset="0"/>
                <a:cs typeface="Arial" pitchFamily="34" charset="0"/>
              </a:rPr>
              <a:t>STEP</a:t>
            </a:r>
            <a:r>
              <a:rPr lang="el-GR" sz="2800" b="1" dirty="0">
                <a:latin typeface="Arial" pitchFamily="34" charset="0"/>
                <a:cs typeface="Arial" pitchFamily="34" charset="0"/>
              </a:rPr>
              <a:t>S OF THE  METHOD</a:t>
            </a:r>
            <a:endParaRPr lang="el-G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29522" y="6457914"/>
            <a:ext cx="314510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/>
              <a:t>4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40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20362" t="2601" r="20362" b="1301"/>
          <a:stretch>
            <a:fillRect/>
          </a:stretch>
        </p:blipFill>
        <p:spPr bwMode="auto">
          <a:xfrm>
            <a:off x="3348000" y="792000"/>
            <a:ext cx="2725150" cy="26605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 l="20362" t="2601" r="20362" b="1301"/>
          <a:stretch>
            <a:fillRect/>
          </a:stretch>
        </p:blipFill>
        <p:spPr bwMode="auto">
          <a:xfrm>
            <a:off x="6239338" y="792000"/>
            <a:ext cx="2725150" cy="26605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 l="20362" t="2607" r="20362" b="1304"/>
          <a:stretch>
            <a:fillRect/>
          </a:stretch>
        </p:blipFill>
        <p:spPr bwMode="auto">
          <a:xfrm>
            <a:off x="468000" y="3618000"/>
            <a:ext cx="2725150" cy="26542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 l="20362" t="2607" r="20362" b="1304"/>
          <a:stretch>
            <a:fillRect/>
          </a:stretch>
        </p:blipFill>
        <p:spPr bwMode="auto">
          <a:xfrm>
            <a:off x="3358800" y="3618000"/>
            <a:ext cx="2725150" cy="2654227"/>
          </a:xfrm>
          <a:prstGeom prst="rect">
            <a:avLst/>
          </a:prstGeom>
          <a:noFill/>
          <a:ln w="50800" cmpd="dbl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/>
          <a:srcRect l="20362" t="2601" r="20362" b="1301"/>
          <a:stretch>
            <a:fillRect/>
          </a:stretch>
        </p:blipFill>
        <p:spPr bwMode="auto">
          <a:xfrm>
            <a:off x="6238800" y="3618000"/>
            <a:ext cx="2725150" cy="26605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228973" y="1740747"/>
            <a:ext cx="294375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sz="2400" b="1" dirty="0"/>
              <a:t>TOT_PREC</a:t>
            </a:r>
          </a:p>
          <a:p>
            <a:pPr algn="ctr"/>
            <a:r>
              <a:rPr lang="el-GR" sz="2400" b="1" dirty="0"/>
              <a:t> </a:t>
            </a:r>
            <a:r>
              <a:rPr lang="el-GR" sz="2400" b="1" dirty="0" err="1"/>
              <a:t>Monthly</a:t>
            </a:r>
            <a:r>
              <a:rPr lang="el-GR" sz="2400" b="1" dirty="0"/>
              <a:t> </a:t>
            </a:r>
            <a:r>
              <a:rPr lang="el-GR" sz="2400" b="1" dirty="0" err="1"/>
              <a:t>Sensitivities</a:t>
            </a:r>
            <a:endParaRPr lang="el-GR" sz="14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4</a:t>
            </a:r>
            <a:r>
              <a:rPr lang="el-GR" sz="2000" b="1" i="1" dirty="0"/>
              <a:t>1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7170" name="Picture 2"/>
          <p:cNvPicPr preferRelativeResize="0">
            <a:picLocks noChangeArrowheads="1"/>
          </p:cNvPicPr>
          <p:nvPr/>
        </p:nvPicPr>
        <p:blipFill>
          <a:blip r:embed="rId4" cstate="print"/>
          <a:srcRect l="20362" t="2601" r="20362" b="1301"/>
          <a:stretch>
            <a:fillRect/>
          </a:stretch>
        </p:blipFill>
        <p:spPr bwMode="auto">
          <a:xfrm>
            <a:off x="3358800" y="792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 preferRelativeResize="0">
            <a:picLocks noChangeArrowheads="1"/>
          </p:cNvPicPr>
          <p:nvPr/>
        </p:nvPicPr>
        <p:blipFill>
          <a:blip r:embed="rId5" cstate="print"/>
          <a:srcRect l="20362" t="2601" r="20362" b="1301"/>
          <a:stretch>
            <a:fillRect/>
          </a:stretch>
        </p:blipFill>
        <p:spPr bwMode="auto">
          <a:xfrm>
            <a:off x="6228000" y="792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2" name="Picture 4"/>
          <p:cNvPicPr preferRelativeResize="0">
            <a:picLocks noChangeArrowheads="1"/>
          </p:cNvPicPr>
          <p:nvPr/>
        </p:nvPicPr>
        <p:blipFill>
          <a:blip r:embed="rId6" cstate="print"/>
          <a:srcRect l="20362" t="2607" r="20362" b="1304"/>
          <a:stretch>
            <a:fillRect/>
          </a:stretch>
        </p:blipFill>
        <p:spPr bwMode="auto">
          <a:xfrm>
            <a:off x="468000" y="3618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3" name="Picture 5"/>
          <p:cNvPicPr preferRelativeResize="0">
            <a:picLocks noChangeArrowheads="1"/>
          </p:cNvPicPr>
          <p:nvPr/>
        </p:nvPicPr>
        <p:blipFill>
          <a:blip r:embed="rId7" cstate="print"/>
          <a:srcRect l="20389" t="2601" r="20389" b="1301"/>
          <a:stretch>
            <a:fillRect/>
          </a:stretch>
        </p:blipFill>
        <p:spPr bwMode="auto">
          <a:xfrm>
            <a:off x="3358800" y="3618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174" name="Picture 6"/>
          <p:cNvPicPr preferRelativeResize="0">
            <a:picLocks noChangeArrowheads="1"/>
          </p:cNvPicPr>
          <p:nvPr/>
        </p:nvPicPr>
        <p:blipFill>
          <a:blip r:embed="rId8" cstate="print"/>
          <a:srcRect l="20362" t="2601" r="20362" b="1301"/>
          <a:stretch>
            <a:fillRect/>
          </a:stretch>
        </p:blipFill>
        <p:spPr bwMode="auto">
          <a:xfrm>
            <a:off x="6228000" y="3618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6082" name="Picture 2"/>
          <p:cNvPicPr preferRelativeResize="0">
            <a:picLocks noChangeArrowheads="1"/>
          </p:cNvPicPr>
          <p:nvPr/>
        </p:nvPicPr>
        <p:blipFill>
          <a:blip r:embed="rId9" cstate="print"/>
          <a:srcRect l="7189" r="7189"/>
          <a:stretch>
            <a:fillRect/>
          </a:stretch>
        </p:blipFill>
        <p:spPr bwMode="auto">
          <a:xfrm>
            <a:off x="269848" y="792000"/>
            <a:ext cx="2934000" cy="26604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1232928" y="58143"/>
            <a:ext cx="7420749" cy="584775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TOT_PREC (</a:t>
            </a:r>
            <a:r>
              <a:rPr lang="el-GR" sz="3200" b="1" dirty="0" err="1">
                <a:solidFill>
                  <a:schemeClr val="bg1"/>
                </a:solidFill>
              </a:rPr>
              <a:t>Yearly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vs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rgbClr val="FFFF00"/>
                </a:solidFill>
              </a:rPr>
              <a:t>Monthly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Sensitivities</a:t>
            </a:r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)</a:t>
            </a:r>
            <a:endParaRPr lang="el-GR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00" y="658800"/>
            <a:ext cx="8771101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1915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TOT_PREC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4</a:t>
            </a:r>
            <a:r>
              <a:rPr lang="el-GR" sz="2000" b="1" i="1" dirty="0"/>
              <a:t>2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1728000" y="31480"/>
            <a:ext cx="5508000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413" y="692696"/>
            <a:ext cx="8771075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1915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TOT_PREC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4</a:t>
            </a:r>
            <a:r>
              <a:rPr lang="el-GR" sz="2000" b="1" i="1" dirty="0"/>
              <a:t>3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571472" y="31480"/>
            <a:ext cx="7409208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Yearly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and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4</a:t>
            </a:r>
            <a:r>
              <a:rPr lang="el-GR" sz="2000" b="1" i="1" dirty="0"/>
              <a:t>4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0498" t="2601" r="20498" b="1301"/>
          <a:stretch>
            <a:fillRect/>
          </a:stretch>
        </p:blipFill>
        <p:spPr bwMode="auto">
          <a:xfrm>
            <a:off x="3348000" y="792000"/>
            <a:ext cx="2693962" cy="26605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 l="20553" t="2601" r="20553" b="1301"/>
          <a:stretch>
            <a:fillRect/>
          </a:stretch>
        </p:blipFill>
        <p:spPr bwMode="auto">
          <a:xfrm>
            <a:off x="6228000" y="792000"/>
            <a:ext cx="2682211" cy="26605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 l="20498" t="2607" r="20498" b="1304"/>
          <a:stretch>
            <a:fillRect/>
          </a:stretch>
        </p:blipFill>
        <p:spPr bwMode="auto">
          <a:xfrm>
            <a:off x="468000" y="3618000"/>
            <a:ext cx="2693962" cy="2654243"/>
          </a:xfrm>
          <a:prstGeom prst="rect">
            <a:avLst/>
          </a:prstGeom>
          <a:noFill/>
          <a:ln w="50800" cmpd="dbl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 l="20553" t="2607" r="20553" b="1304"/>
          <a:stretch>
            <a:fillRect/>
          </a:stretch>
        </p:blipFill>
        <p:spPr bwMode="auto">
          <a:xfrm>
            <a:off x="3358800" y="3618000"/>
            <a:ext cx="2682211" cy="26542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/>
          <a:srcRect l="20498" t="2601" r="20498" b="1301"/>
          <a:stretch>
            <a:fillRect/>
          </a:stretch>
        </p:blipFill>
        <p:spPr bwMode="auto">
          <a:xfrm>
            <a:off x="6238800" y="3618000"/>
            <a:ext cx="2693962" cy="26605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228973" y="1740747"/>
            <a:ext cx="294375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sz="2400" b="1" dirty="0"/>
              <a:t>T2m</a:t>
            </a:r>
          </a:p>
          <a:p>
            <a:pPr algn="ctr"/>
            <a:r>
              <a:rPr lang="el-GR" sz="2400" b="1" dirty="0"/>
              <a:t> </a:t>
            </a:r>
            <a:r>
              <a:rPr lang="el-GR" sz="2400" b="1" dirty="0" err="1"/>
              <a:t>Monthly</a:t>
            </a:r>
            <a:r>
              <a:rPr lang="el-GR" sz="2400" b="1" dirty="0"/>
              <a:t> </a:t>
            </a:r>
            <a:r>
              <a:rPr lang="el-GR" sz="2400" b="1" dirty="0" err="1"/>
              <a:t>Sensitivities</a:t>
            </a:r>
            <a:endParaRPr lang="el-GR" sz="1400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 preferRelativeResize="0">
            <a:picLocks noChangeArrowheads="1"/>
          </p:cNvPicPr>
          <p:nvPr/>
        </p:nvPicPr>
        <p:blipFill>
          <a:blip r:embed="rId2" cstate="print"/>
          <a:srcRect l="7189" r="7189"/>
          <a:stretch>
            <a:fillRect/>
          </a:stretch>
        </p:blipFill>
        <p:spPr bwMode="auto">
          <a:xfrm>
            <a:off x="251520" y="792000"/>
            <a:ext cx="2930400" cy="26604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4</a:t>
            </a:r>
            <a:r>
              <a:rPr lang="el-GR" sz="2000" b="1" i="1" dirty="0"/>
              <a:t>5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4067944" y="107921"/>
            <a:ext cx="930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T2m</a:t>
            </a:r>
            <a:endParaRPr lang="el-GR" b="1" dirty="0"/>
          </a:p>
        </p:txBody>
      </p:sp>
      <p:pic>
        <p:nvPicPr>
          <p:cNvPr id="9218" name="Picture 2"/>
          <p:cNvPicPr preferRelativeResize="0">
            <a:picLocks noChangeArrowheads="1"/>
          </p:cNvPicPr>
          <p:nvPr/>
        </p:nvPicPr>
        <p:blipFill>
          <a:blip r:embed="rId5" cstate="print"/>
          <a:srcRect l="20362" t="2601" r="20362" b="1301"/>
          <a:stretch>
            <a:fillRect/>
          </a:stretch>
        </p:blipFill>
        <p:spPr bwMode="auto">
          <a:xfrm>
            <a:off x="3358800" y="792000"/>
            <a:ext cx="272515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219" name="Picture 3"/>
          <p:cNvPicPr preferRelativeResize="0">
            <a:picLocks noChangeArrowheads="1"/>
          </p:cNvPicPr>
          <p:nvPr/>
        </p:nvPicPr>
        <p:blipFill>
          <a:blip r:embed="rId6" cstate="print"/>
          <a:srcRect l="20362" t="2601" r="20362" b="1301"/>
          <a:stretch>
            <a:fillRect/>
          </a:stretch>
        </p:blipFill>
        <p:spPr bwMode="auto">
          <a:xfrm>
            <a:off x="6228000" y="792000"/>
            <a:ext cx="272515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220" name="Picture 4"/>
          <p:cNvPicPr preferRelativeResize="0">
            <a:picLocks noChangeArrowheads="1"/>
          </p:cNvPicPr>
          <p:nvPr/>
        </p:nvPicPr>
        <p:blipFill>
          <a:blip r:embed="rId7" cstate="print"/>
          <a:srcRect l="20362" t="2607" r="20362" b="1304"/>
          <a:stretch>
            <a:fillRect/>
          </a:stretch>
        </p:blipFill>
        <p:spPr bwMode="auto">
          <a:xfrm>
            <a:off x="468000" y="3618000"/>
            <a:ext cx="272515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221" name="Picture 5"/>
          <p:cNvPicPr preferRelativeResize="0">
            <a:picLocks noChangeArrowheads="1"/>
          </p:cNvPicPr>
          <p:nvPr/>
        </p:nvPicPr>
        <p:blipFill>
          <a:blip r:embed="rId8" cstate="print"/>
          <a:srcRect l="20362" t="2607" r="20362" b="1304"/>
          <a:stretch>
            <a:fillRect/>
          </a:stretch>
        </p:blipFill>
        <p:spPr bwMode="auto">
          <a:xfrm>
            <a:off x="3358800" y="3618000"/>
            <a:ext cx="272515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222" name="Picture 6"/>
          <p:cNvPicPr preferRelativeResize="0">
            <a:picLocks noChangeArrowheads="1"/>
          </p:cNvPicPr>
          <p:nvPr/>
        </p:nvPicPr>
        <p:blipFill>
          <a:blip r:embed="rId9" cstate="print"/>
          <a:srcRect l="20362" t="2601" r="20362" b="1301"/>
          <a:stretch>
            <a:fillRect/>
          </a:stretch>
        </p:blipFill>
        <p:spPr bwMode="auto">
          <a:xfrm>
            <a:off x="6228000" y="3618000"/>
            <a:ext cx="272515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1232928" y="58143"/>
            <a:ext cx="6435351" cy="584775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T2m (</a:t>
            </a:r>
            <a:r>
              <a:rPr lang="el-GR" sz="3200" b="1" dirty="0" err="1">
                <a:solidFill>
                  <a:schemeClr val="bg1"/>
                </a:solidFill>
              </a:rPr>
              <a:t>Yearly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vs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rgbClr val="FFFF00"/>
                </a:solidFill>
              </a:rPr>
              <a:t>Monthly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Sensitivities</a:t>
            </a:r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)</a:t>
            </a:r>
            <a:endParaRPr lang="el-GR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00" y="658800"/>
            <a:ext cx="8672422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930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T2m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4</a:t>
            </a:r>
            <a:r>
              <a:rPr lang="el-GR" sz="2000" b="1" i="1" dirty="0"/>
              <a:t>6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1728000" y="31480"/>
            <a:ext cx="5508000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802099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930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T2m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4</a:t>
            </a:r>
            <a:r>
              <a:rPr lang="el-GR" sz="2000" b="1" i="1" dirty="0"/>
              <a:t>7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571472" y="31480"/>
            <a:ext cx="7409208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Yearly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and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4</a:t>
            </a:r>
            <a:r>
              <a:rPr lang="el-GR" sz="2000" b="1" i="1" dirty="0"/>
              <a:t>8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20362" t="2601" r="20362" b="1301"/>
          <a:stretch>
            <a:fillRect/>
          </a:stretch>
        </p:blipFill>
        <p:spPr bwMode="auto">
          <a:xfrm>
            <a:off x="3348000" y="792000"/>
            <a:ext cx="2725150" cy="26605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 l="20362" t="2601" r="20362" b="1301"/>
          <a:stretch>
            <a:fillRect/>
          </a:stretch>
        </p:blipFill>
        <p:spPr bwMode="auto">
          <a:xfrm>
            <a:off x="6228205" y="792000"/>
            <a:ext cx="2725150" cy="26605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 l="20362" t="2607" r="20362" b="1304"/>
          <a:stretch>
            <a:fillRect/>
          </a:stretch>
        </p:blipFill>
        <p:spPr bwMode="auto">
          <a:xfrm>
            <a:off x="468000" y="3618000"/>
            <a:ext cx="2725150" cy="26542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 l="20362" t="2607" r="20362" b="1304"/>
          <a:stretch>
            <a:fillRect/>
          </a:stretch>
        </p:blipFill>
        <p:spPr bwMode="auto">
          <a:xfrm>
            <a:off x="3358800" y="3618000"/>
            <a:ext cx="2725150" cy="26542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/>
          <a:srcRect l="20362" t="2601" r="20362" b="1301"/>
          <a:stretch>
            <a:fillRect/>
          </a:stretch>
        </p:blipFill>
        <p:spPr bwMode="auto">
          <a:xfrm>
            <a:off x="6238800" y="3618000"/>
            <a:ext cx="2725150" cy="26605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228973" y="1740747"/>
            <a:ext cx="294375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sz="2400" b="1" dirty="0"/>
              <a:t>Tmin2m</a:t>
            </a:r>
          </a:p>
          <a:p>
            <a:pPr algn="ctr"/>
            <a:r>
              <a:rPr lang="el-GR" sz="2400" b="1" dirty="0"/>
              <a:t> </a:t>
            </a:r>
            <a:r>
              <a:rPr lang="el-GR" sz="2400" b="1" dirty="0" err="1"/>
              <a:t>Monthly</a:t>
            </a:r>
            <a:r>
              <a:rPr lang="el-GR" sz="2400" b="1" dirty="0"/>
              <a:t> </a:t>
            </a:r>
            <a:r>
              <a:rPr lang="el-GR" sz="2400" b="1" dirty="0" err="1"/>
              <a:t>Sensitivities</a:t>
            </a:r>
            <a:endParaRPr lang="el-GR" sz="14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4</a:t>
            </a:r>
            <a:r>
              <a:rPr lang="el-GR" sz="2000" b="1" i="1" dirty="0"/>
              <a:t>9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8194" name="Picture 2"/>
          <p:cNvPicPr preferRelativeResize="0">
            <a:picLocks noChangeArrowheads="1"/>
          </p:cNvPicPr>
          <p:nvPr/>
        </p:nvPicPr>
        <p:blipFill>
          <a:blip r:embed="rId4" cstate="print"/>
          <a:srcRect l="20175" t="2601" r="20175" b="1301"/>
          <a:stretch>
            <a:fillRect/>
          </a:stretch>
        </p:blipFill>
        <p:spPr bwMode="auto">
          <a:xfrm>
            <a:off x="3358800" y="792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195" name="Picture 3"/>
          <p:cNvPicPr preferRelativeResize="0">
            <a:picLocks noChangeArrowheads="1"/>
          </p:cNvPicPr>
          <p:nvPr/>
        </p:nvPicPr>
        <p:blipFill>
          <a:blip r:embed="rId5" cstate="print"/>
          <a:srcRect l="20069" t="2601" r="20069" b="1301"/>
          <a:stretch>
            <a:fillRect/>
          </a:stretch>
        </p:blipFill>
        <p:spPr bwMode="auto">
          <a:xfrm>
            <a:off x="6228000" y="792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196" name="Picture 4"/>
          <p:cNvPicPr preferRelativeResize="0">
            <a:picLocks noChangeArrowheads="1"/>
          </p:cNvPicPr>
          <p:nvPr/>
        </p:nvPicPr>
        <p:blipFill>
          <a:blip r:embed="rId6" cstate="print"/>
          <a:srcRect l="20175" t="2607" r="20175" b="1304"/>
          <a:stretch>
            <a:fillRect/>
          </a:stretch>
        </p:blipFill>
        <p:spPr bwMode="auto">
          <a:xfrm>
            <a:off x="468000" y="3618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197" name="Picture 5"/>
          <p:cNvPicPr preferRelativeResize="0">
            <a:picLocks noChangeArrowheads="1"/>
          </p:cNvPicPr>
          <p:nvPr/>
        </p:nvPicPr>
        <p:blipFill>
          <a:blip r:embed="rId7" cstate="print"/>
          <a:srcRect l="20069" t="2607" r="20069" b="1304"/>
          <a:stretch>
            <a:fillRect/>
          </a:stretch>
        </p:blipFill>
        <p:spPr bwMode="auto">
          <a:xfrm>
            <a:off x="3358800" y="3618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198" name="Picture 6"/>
          <p:cNvPicPr preferRelativeResize="0">
            <a:picLocks noChangeArrowheads="1"/>
          </p:cNvPicPr>
          <p:nvPr/>
        </p:nvPicPr>
        <p:blipFill>
          <a:blip r:embed="rId8" cstate="print"/>
          <a:srcRect l="20175" t="2601" r="20175" b="1301"/>
          <a:stretch>
            <a:fillRect/>
          </a:stretch>
        </p:blipFill>
        <p:spPr bwMode="auto">
          <a:xfrm>
            <a:off x="6228000" y="3618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6082" name="Picture 2"/>
          <p:cNvPicPr preferRelativeResize="0">
            <a:picLocks noChangeArrowheads="1"/>
          </p:cNvPicPr>
          <p:nvPr/>
        </p:nvPicPr>
        <p:blipFill>
          <a:blip r:embed="rId9" cstate="print"/>
          <a:srcRect l="7189" r="7189"/>
          <a:stretch>
            <a:fillRect/>
          </a:stretch>
        </p:blipFill>
        <p:spPr bwMode="auto">
          <a:xfrm>
            <a:off x="269848" y="792000"/>
            <a:ext cx="2934000" cy="26604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1232928" y="58143"/>
            <a:ext cx="7068345" cy="584775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Tmin2m (</a:t>
            </a:r>
            <a:r>
              <a:rPr lang="el-GR" sz="3200" b="1" dirty="0" err="1">
                <a:solidFill>
                  <a:schemeClr val="bg1"/>
                </a:solidFill>
              </a:rPr>
              <a:t>Yearly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vs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rgbClr val="FFFF00"/>
                </a:solidFill>
              </a:rPr>
              <a:t>Monthly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Sensitivities</a:t>
            </a:r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)</a:t>
            </a:r>
            <a:endParaRPr lang="el-GR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backgea"/>
          <p:cNvPicPr>
            <a:picLocks noChangeAspect="1" noChangeArrowheads="1"/>
          </p:cNvPicPr>
          <p:nvPr/>
        </p:nvPicPr>
        <p:blipFill>
          <a:blip r:embed="rId3" cstate="print"/>
          <a:srcRect b="51024"/>
          <a:stretch>
            <a:fillRect/>
          </a:stretch>
        </p:blipFill>
        <p:spPr bwMode="auto">
          <a:xfrm>
            <a:off x="32" y="20330"/>
            <a:ext cx="9144000" cy="62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 descr="aristotelisgood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0" y="20306"/>
            <a:ext cx="500289" cy="642942"/>
          </a:xfrm>
          <a:prstGeom prst="rect">
            <a:avLst/>
          </a:prstGeom>
          <a:noFill/>
        </p:spPr>
      </p:pic>
      <p:sp>
        <p:nvSpPr>
          <p:cNvPr id="25" name="24 - TextBox"/>
          <p:cNvSpPr txBox="1"/>
          <p:nvPr/>
        </p:nvSpPr>
        <p:spPr>
          <a:xfrm>
            <a:off x="648000" y="910461"/>
            <a:ext cx="7992000" cy="800219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 algn="ctr"/>
            <a:r>
              <a:rPr lang="en-US" sz="2800" b="1" u="sng" dirty="0">
                <a:latin typeface="Arial" pitchFamily="34" charset="0"/>
                <a:cs typeface="Arial" pitchFamily="34" charset="0"/>
              </a:rPr>
              <a:t>STEP 1</a:t>
            </a:r>
          </a:p>
          <a:p>
            <a:pPr marL="342900" indent="-342900"/>
            <a:r>
              <a:rPr lang="en-US" b="1" dirty="0">
                <a:latin typeface="Arial" pitchFamily="34" charset="0"/>
                <a:cs typeface="Arial" pitchFamily="34" charset="0"/>
              </a:rPr>
              <a:t>Decide the domain where the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metamodel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will be used for optimization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25 - TextBox"/>
          <p:cNvSpPr txBox="1"/>
          <p:nvPr/>
        </p:nvSpPr>
        <p:spPr>
          <a:xfrm>
            <a:off x="642910" y="1844093"/>
            <a:ext cx="800105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In the application of the method, a domain that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includes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Switzerland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Northern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Italy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areas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over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a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horizontal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grid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~1Km 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chosen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, i.e.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29522" y="6457914"/>
            <a:ext cx="314510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5</a:t>
            </a:r>
          </a:p>
        </p:txBody>
      </p:sp>
      <p:pic>
        <p:nvPicPr>
          <p:cNvPr id="13" name="Picture 2"/>
          <p:cNvPicPr/>
          <p:nvPr/>
        </p:nvPicPr>
        <p:blipFill>
          <a:blip r:embed="rId5" cstate="print"/>
          <a:srcRect t="30191" b="14124"/>
          <a:stretch>
            <a:fillRect/>
          </a:stretch>
        </p:blipFill>
        <p:spPr bwMode="auto">
          <a:xfrm>
            <a:off x="1928794" y="2616524"/>
            <a:ext cx="5429288" cy="2884178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TextBox 7"/>
          <p:cNvSpPr txBox="1"/>
          <p:nvPr/>
        </p:nvSpPr>
        <p:spPr>
          <a:xfrm>
            <a:off x="1285852" y="6488692"/>
            <a:ext cx="638104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 </a:t>
            </a:r>
            <a:r>
              <a:rPr lang="el-GR" sz="1400" b="1" baseline="30000" dirty="0"/>
              <a:t> </a:t>
            </a:r>
            <a:r>
              <a:rPr lang="el-GR" sz="1400" b="1" dirty="0"/>
              <a:t>201</a:t>
            </a:r>
            <a:r>
              <a:rPr lang="en-US" sz="1400" b="1" dirty="0"/>
              <a:t>8</a:t>
            </a:r>
            <a:endParaRPr lang="el-GR" sz="1400" b="1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00" y="658800"/>
            <a:ext cx="8771101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156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Tmin2m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50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1728000" y="31480"/>
            <a:ext cx="5508000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3336"/>
            <a:ext cx="8802099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156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Tmin2m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5</a:t>
            </a:r>
            <a:r>
              <a:rPr lang="el-GR" sz="2000" b="1" i="1" dirty="0"/>
              <a:t>1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571472" y="31480"/>
            <a:ext cx="7409208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Yearly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and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64152" y="6457890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5</a:t>
            </a:r>
            <a:r>
              <a:rPr lang="el-GR" sz="2000" b="1" i="1" dirty="0"/>
              <a:t>2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1031" name="Picture 7"/>
          <p:cNvPicPr preferRelativeResize="0">
            <a:picLocks noChangeArrowheads="1"/>
          </p:cNvPicPr>
          <p:nvPr/>
        </p:nvPicPr>
        <p:blipFill>
          <a:blip r:embed="rId4" cstate="print"/>
          <a:srcRect l="21397" t="2601" r="21397" b="1301"/>
          <a:stretch>
            <a:fillRect/>
          </a:stretch>
        </p:blipFill>
        <p:spPr bwMode="auto">
          <a:xfrm>
            <a:off x="3348000" y="792000"/>
            <a:ext cx="2725200" cy="26605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 l="20362" t="2601" r="20362" b="1301"/>
          <a:stretch>
            <a:fillRect/>
          </a:stretch>
        </p:blipFill>
        <p:spPr bwMode="auto">
          <a:xfrm>
            <a:off x="6228000" y="792000"/>
            <a:ext cx="2725133" cy="26605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 l="21397" t="2607" r="21397" b="1304"/>
          <a:stretch>
            <a:fillRect/>
          </a:stretch>
        </p:blipFill>
        <p:spPr bwMode="auto">
          <a:xfrm>
            <a:off x="468000" y="3618000"/>
            <a:ext cx="2723368" cy="26542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 l="20362" t="2607" r="20362" b="1304"/>
          <a:stretch>
            <a:fillRect/>
          </a:stretch>
        </p:blipFill>
        <p:spPr bwMode="auto">
          <a:xfrm>
            <a:off x="3358800" y="3618000"/>
            <a:ext cx="2725050" cy="265424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/>
          <a:srcRect l="21397" t="2601" r="21397" b="1301"/>
          <a:stretch>
            <a:fillRect/>
          </a:stretch>
        </p:blipFill>
        <p:spPr bwMode="auto">
          <a:xfrm>
            <a:off x="6238800" y="3618000"/>
            <a:ext cx="2723417" cy="26605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228973" y="1740747"/>
            <a:ext cx="294375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sz="2400" b="1" dirty="0"/>
              <a:t>T2m06UTC</a:t>
            </a:r>
          </a:p>
          <a:p>
            <a:pPr algn="ctr"/>
            <a:r>
              <a:rPr lang="el-GR" sz="2400" b="1" dirty="0"/>
              <a:t> </a:t>
            </a:r>
            <a:r>
              <a:rPr lang="el-GR" sz="2400" b="1" dirty="0" err="1"/>
              <a:t>Monthly</a:t>
            </a:r>
            <a:r>
              <a:rPr lang="el-GR" sz="2400" b="1" dirty="0"/>
              <a:t> </a:t>
            </a:r>
            <a:r>
              <a:rPr lang="el-GR" sz="2400" b="1" dirty="0" err="1"/>
              <a:t>Sensitivities</a:t>
            </a:r>
            <a:endParaRPr lang="el-GR" sz="1400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64152" y="6457890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5</a:t>
            </a:r>
            <a:r>
              <a:rPr lang="el-GR" sz="2000" b="1" i="1" dirty="0"/>
              <a:t>3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4" cstate="print"/>
          <a:srcRect l="19939" t="2601" r="19939" b="-1301"/>
          <a:stretch>
            <a:fillRect/>
          </a:stretch>
        </p:blipFill>
        <p:spPr bwMode="auto">
          <a:xfrm>
            <a:off x="3358800" y="792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5" cstate="print"/>
          <a:srcRect l="20553" t="2601" r="20553" b="-1301"/>
          <a:stretch>
            <a:fillRect/>
          </a:stretch>
        </p:blipFill>
        <p:spPr bwMode="auto">
          <a:xfrm>
            <a:off x="6228000" y="792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6" cstate="print"/>
          <a:srcRect l="19939" t="2607" r="19939" b="-1304"/>
          <a:stretch>
            <a:fillRect/>
          </a:stretch>
        </p:blipFill>
        <p:spPr bwMode="auto">
          <a:xfrm>
            <a:off x="478800" y="3618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7" cstate="print"/>
          <a:srcRect l="20553" t="2607" r="20553" b="-1304"/>
          <a:stretch>
            <a:fillRect/>
          </a:stretch>
        </p:blipFill>
        <p:spPr bwMode="auto">
          <a:xfrm>
            <a:off x="3358800" y="3618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 preferRelativeResize="0">
            <a:picLocks noChangeArrowheads="1"/>
          </p:cNvPicPr>
          <p:nvPr/>
        </p:nvPicPr>
        <p:blipFill>
          <a:blip r:embed="rId8" cstate="print"/>
          <a:srcRect l="19939" t="2601" r="19939" b="-1301"/>
          <a:stretch>
            <a:fillRect/>
          </a:stretch>
        </p:blipFill>
        <p:spPr bwMode="auto">
          <a:xfrm>
            <a:off x="6228000" y="3618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7106" name="Picture 2"/>
          <p:cNvPicPr preferRelativeResize="0">
            <a:picLocks noChangeArrowheads="1"/>
          </p:cNvPicPr>
          <p:nvPr/>
        </p:nvPicPr>
        <p:blipFill>
          <a:blip r:embed="rId9" cstate="print"/>
          <a:srcRect l="7189" r="7189"/>
          <a:stretch>
            <a:fillRect/>
          </a:stretch>
        </p:blipFill>
        <p:spPr bwMode="auto">
          <a:xfrm>
            <a:off x="269848" y="792000"/>
            <a:ext cx="2934000" cy="26604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1000100" y="58143"/>
            <a:ext cx="7625357" cy="584775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T2m06UTC (</a:t>
            </a:r>
            <a:r>
              <a:rPr lang="el-GR" sz="3200" b="1" dirty="0" err="1">
                <a:solidFill>
                  <a:schemeClr val="bg1"/>
                </a:solidFill>
              </a:rPr>
              <a:t>Yearly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vs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rgbClr val="FFFF00"/>
                </a:solidFill>
              </a:rPr>
              <a:t>Monthly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Sensitivities</a:t>
            </a:r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)</a:t>
            </a:r>
            <a:endParaRPr lang="el-GR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00" y="658800"/>
            <a:ext cx="8771101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2027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T2m06UTC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64152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5</a:t>
            </a:r>
            <a:r>
              <a:rPr lang="el-GR" sz="2000" b="1" i="1" dirty="0"/>
              <a:t>4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1728000" y="31480"/>
            <a:ext cx="5508000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737268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2027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T2m06UTC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64152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5</a:t>
            </a:r>
            <a:r>
              <a:rPr lang="el-GR" sz="2000" b="1" i="1" dirty="0"/>
              <a:t>5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571472" y="31480"/>
            <a:ext cx="7409208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Yearly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and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5</a:t>
            </a:r>
            <a:r>
              <a:rPr lang="el-GR" sz="2000" b="1" i="1" dirty="0"/>
              <a:t>6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20362" t="2601" r="20362" b="1301"/>
          <a:stretch>
            <a:fillRect/>
          </a:stretch>
        </p:blipFill>
        <p:spPr bwMode="auto">
          <a:xfrm>
            <a:off x="3348000" y="792000"/>
            <a:ext cx="2725150" cy="26605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 l="20362" t="2601" r="20362" b="1301"/>
          <a:stretch>
            <a:fillRect/>
          </a:stretch>
        </p:blipFill>
        <p:spPr bwMode="auto">
          <a:xfrm>
            <a:off x="6228000" y="792000"/>
            <a:ext cx="2725150" cy="26605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/>
          <a:srcRect l="20362" t="2607" r="20362" b="1304"/>
          <a:stretch>
            <a:fillRect/>
          </a:stretch>
        </p:blipFill>
        <p:spPr bwMode="auto">
          <a:xfrm>
            <a:off x="468000" y="3618000"/>
            <a:ext cx="2725150" cy="2654227"/>
          </a:xfrm>
          <a:prstGeom prst="rect">
            <a:avLst/>
          </a:prstGeom>
          <a:noFill/>
          <a:ln w="50800" cmpd="dbl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/>
          <a:srcRect l="20362" t="2607" r="20362" b="1304"/>
          <a:stretch>
            <a:fillRect/>
          </a:stretch>
        </p:blipFill>
        <p:spPr bwMode="auto">
          <a:xfrm>
            <a:off x="3358800" y="3618000"/>
            <a:ext cx="2725150" cy="26542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/>
          <a:srcRect l="20362" t="2601" r="20362" b="1301"/>
          <a:stretch>
            <a:fillRect/>
          </a:stretch>
        </p:blipFill>
        <p:spPr bwMode="auto">
          <a:xfrm>
            <a:off x="6238800" y="3618000"/>
            <a:ext cx="2725150" cy="26605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228973" y="1740747"/>
            <a:ext cx="294375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sz="2400" b="1" dirty="0"/>
              <a:t>Tmax2m</a:t>
            </a:r>
          </a:p>
          <a:p>
            <a:pPr algn="ctr"/>
            <a:r>
              <a:rPr lang="el-GR" sz="2400" b="1" dirty="0"/>
              <a:t> </a:t>
            </a:r>
            <a:r>
              <a:rPr lang="el-GR" sz="2400" b="1" dirty="0" err="1"/>
              <a:t>Monthly</a:t>
            </a:r>
            <a:r>
              <a:rPr lang="el-GR" sz="2400" b="1" dirty="0"/>
              <a:t> </a:t>
            </a:r>
            <a:r>
              <a:rPr lang="el-GR" sz="2400" b="1" dirty="0" err="1"/>
              <a:t>Sensitivities</a:t>
            </a:r>
            <a:endParaRPr lang="el-GR" sz="1400" b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 preferRelativeResize="0">
            <a:picLocks noChangeArrowheads="1"/>
          </p:cNvPicPr>
          <p:nvPr/>
        </p:nvPicPr>
        <p:blipFill>
          <a:blip r:embed="rId2" cstate="print"/>
          <a:srcRect l="7189" r="7189"/>
          <a:stretch>
            <a:fillRect/>
          </a:stretch>
        </p:blipFill>
        <p:spPr bwMode="auto">
          <a:xfrm>
            <a:off x="269848" y="792000"/>
            <a:ext cx="2934000" cy="26604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5</a:t>
            </a:r>
            <a:r>
              <a:rPr lang="el-GR" sz="2000" b="1" i="1" dirty="0"/>
              <a:t>7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5" cstate="print"/>
          <a:srcRect l="20362" t="2601" r="20362" b="1301"/>
          <a:stretch>
            <a:fillRect/>
          </a:stretch>
        </p:blipFill>
        <p:spPr bwMode="auto">
          <a:xfrm>
            <a:off x="3358800" y="792000"/>
            <a:ext cx="2725166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 preferRelativeResize="0">
            <a:picLocks noChangeArrowheads="1"/>
          </p:cNvPicPr>
          <p:nvPr/>
        </p:nvPicPr>
        <p:blipFill>
          <a:blip r:embed="rId6" cstate="print"/>
          <a:srcRect l="20362" t="2601" r="20362" b="1301"/>
          <a:stretch>
            <a:fillRect/>
          </a:stretch>
        </p:blipFill>
        <p:spPr bwMode="auto">
          <a:xfrm>
            <a:off x="6228000" y="792000"/>
            <a:ext cx="2725166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 preferRelativeResize="0">
            <a:picLocks noChangeArrowheads="1"/>
          </p:cNvPicPr>
          <p:nvPr/>
        </p:nvPicPr>
        <p:blipFill>
          <a:blip r:embed="rId7" cstate="print"/>
          <a:srcRect l="20362" t="2607" r="20362" b="1304"/>
          <a:stretch>
            <a:fillRect/>
          </a:stretch>
        </p:blipFill>
        <p:spPr bwMode="auto">
          <a:xfrm>
            <a:off x="468000" y="3618000"/>
            <a:ext cx="2725166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 preferRelativeResize="0">
            <a:picLocks noChangeArrowheads="1"/>
          </p:cNvPicPr>
          <p:nvPr/>
        </p:nvPicPr>
        <p:blipFill>
          <a:blip r:embed="rId8" cstate="print"/>
          <a:srcRect l="20362" t="2607" r="20362" b="1304"/>
          <a:stretch>
            <a:fillRect/>
          </a:stretch>
        </p:blipFill>
        <p:spPr bwMode="auto">
          <a:xfrm>
            <a:off x="3358800" y="3618000"/>
            <a:ext cx="2725166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4" name="Picture 6"/>
          <p:cNvPicPr preferRelativeResize="0">
            <a:picLocks noChangeArrowheads="1"/>
          </p:cNvPicPr>
          <p:nvPr/>
        </p:nvPicPr>
        <p:blipFill>
          <a:blip r:embed="rId9" cstate="print"/>
          <a:srcRect l="20362" t="2601" r="20362" b="1301"/>
          <a:stretch>
            <a:fillRect/>
          </a:stretch>
        </p:blipFill>
        <p:spPr bwMode="auto">
          <a:xfrm>
            <a:off x="6228000" y="3618000"/>
            <a:ext cx="2725166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1232928" y="58143"/>
            <a:ext cx="7135095" cy="584775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Tmax2m (</a:t>
            </a:r>
            <a:r>
              <a:rPr lang="el-GR" sz="3200" b="1" dirty="0" err="1">
                <a:solidFill>
                  <a:schemeClr val="bg1"/>
                </a:solidFill>
              </a:rPr>
              <a:t>Yearly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vs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rgbClr val="FFFF00"/>
                </a:solidFill>
              </a:rPr>
              <a:t>Monthly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Sensitivities</a:t>
            </a:r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)</a:t>
            </a:r>
            <a:endParaRPr lang="el-GR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00" y="658800"/>
            <a:ext cx="8771101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162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Tmax2m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5</a:t>
            </a:r>
            <a:r>
              <a:rPr lang="el-GR" sz="2000" b="1" i="1" dirty="0"/>
              <a:t>8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1728000" y="31480"/>
            <a:ext cx="5508000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TextBox"/>
          <p:cNvSpPr txBox="1"/>
          <p:nvPr/>
        </p:nvSpPr>
        <p:spPr>
          <a:xfrm>
            <a:off x="179512" y="683985"/>
            <a:ext cx="162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Tmax2m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5</a:t>
            </a:r>
            <a:r>
              <a:rPr lang="el-GR" sz="2000" b="1" i="1" dirty="0"/>
              <a:t>9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92696"/>
            <a:ext cx="8737273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12 - TextBox"/>
          <p:cNvSpPr txBox="1"/>
          <p:nvPr/>
        </p:nvSpPr>
        <p:spPr>
          <a:xfrm>
            <a:off x="571472" y="31480"/>
            <a:ext cx="7409208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Yearly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and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0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8" name="7 - TextBox"/>
          <p:cNvSpPr txBox="1"/>
          <p:nvPr/>
        </p:nvSpPr>
        <p:spPr>
          <a:xfrm>
            <a:off x="1016181" y="910461"/>
            <a:ext cx="7301999" cy="800219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 algn="ctr"/>
            <a:r>
              <a:rPr lang="en-US" sz="2800" b="1" u="sng" dirty="0">
                <a:latin typeface="Arial" pitchFamily="34" charset="0"/>
                <a:cs typeface="Arial" pitchFamily="34" charset="0"/>
              </a:rPr>
              <a:t>STEP 2</a:t>
            </a:r>
          </a:p>
          <a:p>
            <a:pPr marL="342900" indent="-342900"/>
            <a:r>
              <a:rPr lang="en-US" b="1" dirty="0">
                <a:latin typeface="Arial" pitchFamily="34" charset="0"/>
                <a:cs typeface="Arial" pitchFamily="34" charset="0"/>
              </a:rPr>
              <a:t>Choose the parameters that will be optimized by the meta model.</a:t>
            </a:r>
            <a:endParaRPr lang="el-GR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5 - Πίνακας"/>
          <p:cNvGraphicFramePr>
            <a:graphicFrameLocks noGrp="1"/>
          </p:cNvGraphicFramePr>
          <p:nvPr/>
        </p:nvGraphicFramePr>
        <p:xfrm>
          <a:off x="142844" y="2285992"/>
          <a:ext cx="8785702" cy="2509202"/>
        </p:xfrm>
        <a:graphic>
          <a:graphicData uri="http://schemas.openxmlformats.org/drawingml/2006/table">
            <a:tbl>
              <a:tblPr bandRow="1" bandCol="1">
                <a:tableStyleId>{7E9639D4-E3E2-4D34-9284-5A2195B3D0D7}</a:tableStyleId>
              </a:tblPr>
              <a:tblGrid>
                <a:gridCol w="1214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6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0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3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159">
                <a:tc>
                  <a:txBody>
                    <a:bodyPr/>
                    <a:lstStyle/>
                    <a:p>
                      <a:pPr algn="ctr"/>
                      <a:r>
                        <a:rPr lang="en-US" sz="1200" b="1" cap="all" baseline="0" dirty="0">
                          <a:latin typeface="Arial" pitchFamily="34" charset="0"/>
                          <a:cs typeface="Arial" pitchFamily="34" charset="0"/>
                        </a:rPr>
                        <a:t>Parameter</a:t>
                      </a:r>
                      <a:endParaRPr lang="el-GR" sz="1200" b="1" cap="all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1" cap="all" baseline="0">
                          <a:latin typeface="Arial" pitchFamily="34" charset="0"/>
                          <a:cs typeface="Arial" pitchFamily="34" charset="0"/>
                        </a:rPr>
                        <a:t>INTERPRETATION</a:t>
                      </a:r>
                    </a:p>
                  </a:txBody>
                  <a:tcPr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cap="all" baseline="0">
                          <a:latin typeface="Arial" pitchFamily="34" charset="0"/>
                          <a:cs typeface="Arial" pitchFamily="34" charset="0"/>
                        </a:rPr>
                        <a:t>range</a:t>
                      </a:r>
                      <a:endParaRPr lang="el-GR" sz="1200" b="1" cap="all" baseline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cap="all" baseline="0">
                          <a:latin typeface="Arial" pitchFamily="34" charset="0"/>
                          <a:cs typeface="Arial" pitchFamily="34" charset="0"/>
                        </a:rPr>
                        <a:t>Test values </a:t>
                      </a:r>
                      <a:r>
                        <a:rPr lang="en-US" sz="1200" b="1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default</a:t>
                      </a:r>
                      <a:r>
                        <a:rPr lang="en-US" sz="1200" b="1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l-GR" sz="1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6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uc1</a:t>
                      </a: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Parameter controlling the vertical variation  of critical relative </a:t>
                      </a:r>
                      <a:r>
                        <a:rPr lang="el-GR" sz="1200" b="1" i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</a:t>
                      </a:r>
                      <a:r>
                        <a:rPr lang="en-US" sz="1200" b="1" i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umidity</a:t>
                      </a: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for sub-grid  cloud formation</a:t>
                      </a:r>
                      <a:r>
                        <a:rPr lang="en-US" sz="1200" i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endParaRPr lang="el-GR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Arial" pitchFamily="34" charset="0"/>
                          <a:cs typeface="Arial" pitchFamily="34" charset="0"/>
                        </a:rPr>
                        <a:t>0.0</a:t>
                      </a: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l-GR" sz="1200" b="1" dirty="0">
                          <a:latin typeface="Arial" pitchFamily="34" charset="0"/>
                          <a:cs typeface="Arial" pitchFamily="34" charset="0"/>
                        </a:rPr>
                        <a:t>1.0</a:t>
                      </a:r>
                      <a:endParaRPr lang="el-GR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1" dirty="0">
                          <a:latin typeface="Arial" pitchFamily="34" charset="0"/>
                          <a:cs typeface="Arial" pitchFamily="34" charset="0"/>
                        </a:rPr>
                        <a:t>0.0</a:t>
                      </a: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l-GR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0.3</a:t>
                      </a: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l-GR" sz="1200" b="1" dirty="0">
                          <a:latin typeface="Arial" pitchFamily="34" charset="0"/>
                          <a:cs typeface="Arial" pitchFamily="34" charset="0"/>
                        </a:rPr>
                        <a:t>1.0</a:t>
                      </a:r>
                    </a:p>
                  </a:txBody>
                  <a:tcPr anchor="ctr" anchorCtr="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b="1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radfac</a:t>
                      </a:r>
                      <a:endParaRPr lang="el-GR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Fraction of cloud water and ice</a:t>
                      </a:r>
                      <a:br>
                        <a:rPr lang="en-US" sz="1200" b="1" i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lang="en-US" sz="1200" b="1" i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       considered by the radiation scheme</a:t>
                      </a:r>
                      <a:endParaRPr lang="el-GR" sz="1000" b="1" i="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0.3-0.9</a:t>
                      </a:r>
                      <a:endParaRPr lang="el-GR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l-GR" sz="1200" b="1" dirty="0">
                          <a:latin typeface="Arial" pitchFamily="34" charset="0"/>
                          <a:cs typeface="Arial" pitchFamily="34" charset="0"/>
                        </a:rPr>
                        <a:t>.3</a:t>
                      </a: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l-GR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0.6</a:t>
                      </a: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l-GR" sz="1200" b="1" dirty="0">
                          <a:latin typeface="Arial" pitchFamily="34" charset="0"/>
                          <a:cs typeface="Arial" pitchFamily="34" charset="0"/>
                        </a:rPr>
                        <a:t>0.9</a:t>
                      </a:r>
                    </a:p>
                  </a:txBody>
                  <a:tcPr anchor="ctr" anchorCtr="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rlam_heat</a:t>
                      </a:r>
                      <a:endParaRPr lang="el-GR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</a:t>
                      </a:r>
                      <a:r>
                        <a:rPr lang="en-US" sz="12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caling</a:t>
                      </a: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factor of the laminar boundary layer for heat</a:t>
                      </a:r>
                      <a:endParaRPr lang="el-GR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0.1 – 2.0</a:t>
                      </a:r>
                      <a:endParaRPr lang="el-GR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latin typeface="Arial" pitchFamily="34" charset="0"/>
                          <a:cs typeface="Arial" pitchFamily="34" charset="0"/>
                        </a:rPr>
                        <a:t>0.1,  </a:t>
                      </a:r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1.0</a:t>
                      </a:r>
                      <a:r>
                        <a:rPr lang="en-US" sz="1200" b="1">
                          <a:latin typeface="Arial" pitchFamily="34" charset="0"/>
                          <a:cs typeface="Arial" pitchFamily="34" charset="0"/>
                        </a:rPr>
                        <a:t>, 2.0</a:t>
                      </a:r>
                      <a:endParaRPr lang="el-GR" sz="12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CH" sz="12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tkhmin</a:t>
                      </a:r>
                      <a:br>
                        <a:rPr lang="de-CH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</a:br>
                      <a:r>
                        <a:rPr lang="de-CH" sz="1200" b="1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tkmmin</a:t>
                      </a:r>
                      <a:endParaRPr lang="el-GR" sz="12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minimal value of diffusion coefficient for heat  and momentum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(</a:t>
                      </a:r>
                      <a:r>
                        <a:rPr lang="el-GR" sz="12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kept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l-GR" sz="12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equal</a:t>
                      </a:r>
                      <a:r>
                        <a:rPr lang="el-GR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)</a:t>
                      </a: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0.1-1.0</a:t>
                      </a:r>
                      <a:endParaRPr lang="el-GR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0.1, </a:t>
                      </a:r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0.4</a:t>
                      </a: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, 1.0</a:t>
                      </a:r>
                      <a:endParaRPr lang="el-GR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1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2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v0snow</a:t>
                      </a:r>
                      <a:endParaRPr lang="el-GR" sz="12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factor in the terminal velocity for snow</a:t>
                      </a:r>
                      <a:endParaRPr lang="el-GR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10.0 – 30.0</a:t>
                      </a:r>
                      <a:endParaRPr lang="el-GR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b="1" dirty="0">
                          <a:latin typeface="Arial" pitchFamily="34" charset="0"/>
                          <a:cs typeface="Arial" pitchFamily="34" charset="0"/>
                        </a:rPr>
                        <a:t>10.0</a:t>
                      </a: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l-GR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20.0</a:t>
                      </a:r>
                      <a:r>
                        <a:rPr lang="en-US" sz="1200" b="1" dirty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l-GR" sz="1200" b="1" dirty="0">
                          <a:latin typeface="Arial" pitchFamily="34" charset="0"/>
                          <a:cs typeface="Arial" pitchFamily="34" charset="0"/>
                        </a:rPr>
                        <a:t>30.0</a:t>
                      </a:r>
                    </a:p>
                  </a:txBody>
                  <a:tcPr anchor="ctr" anchorCtr="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829522" y="6457914"/>
            <a:ext cx="314510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/>
              <a:t>6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64152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60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4" cstate="print"/>
          <a:srcRect l="21624" t="2601" r="21624" b="1301"/>
          <a:stretch>
            <a:fillRect/>
          </a:stretch>
        </p:blipFill>
        <p:spPr bwMode="auto">
          <a:xfrm>
            <a:off x="3358800" y="792000"/>
            <a:ext cx="2725200" cy="26588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20362" t="2601" r="20362" b="1301"/>
          <a:stretch>
            <a:fillRect/>
          </a:stretch>
        </p:blipFill>
        <p:spPr bwMode="auto">
          <a:xfrm>
            <a:off x="6228000" y="792000"/>
            <a:ext cx="2725147" cy="26605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6" cstate="print"/>
          <a:srcRect l="21548" t="2607" r="21548" b="1304"/>
          <a:stretch>
            <a:fillRect/>
          </a:stretch>
        </p:blipFill>
        <p:spPr bwMode="auto">
          <a:xfrm>
            <a:off x="468000" y="3618000"/>
            <a:ext cx="2725200" cy="2654256"/>
          </a:xfrm>
          <a:prstGeom prst="rect">
            <a:avLst/>
          </a:prstGeom>
          <a:noFill/>
          <a:ln w="50800" cmpd="dbl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 l="20362" t="2607" r="20362" b="1304"/>
          <a:stretch>
            <a:fillRect/>
          </a:stretch>
        </p:blipFill>
        <p:spPr bwMode="auto">
          <a:xfrm>
            <a:off x="3373200" y="3618000"/>
            <a:ext cx="2725014" cy="26542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 preferRelativeResize="0">
            <a:picLocks noChangeArrowheads="1"/>
          </p:cNvPicPr>
          <p:nvPr/>
        </p:nvPicPr>
        <p:blipFill>
          <a:blip r:embed="rId8" cstate="print"/>
          <a:srcRect l="21170" t="2601" r="21170" b="1301"/>
          <a:stretch>
            <a:fillRect/>
          </a:stretch>
        </p:blipFill>
        <p:spPr bwMode="auto">
          <a:xfrm>
            <a:off x="6238800" y="3618000"/>
            <a:ext cx="2725200" cy="26605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228973" y="1740747"/>
            <a:ext cx="294375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sz="2400" b="1" dirty="0"/>
              <a:t>T2m18UTC</a:t>
            </a:r>
          </a:p>
          <a:p>
            <a:pPr algn="ctr"/>
            <a:r>
              <a:rPr lang="el-GR" sz="2400" b="1" dirty="0"/>
              <a:t> </a:t>
            </a:r>
            <a:r>
              <a:rPr lang="el-GR" sz="2400" b="1" dirty="0" err="1"/>
              <a:t>Monthly</a:t>
            </a:r>
            <a:r>
              <a:rPr lang="el-GR" sz="2400" b="1" dirty="0"/>
              <a:t> </a:t>
            </a:r>
            <a:r>
              <a:rPr lang="el-GR" sz="2400" b="1" dirty="0" err="1"/>
              <a:t>Sensitivities</a:t>
            </a:r>
            <a:endParaRPr lang="el-GR" sz="1400"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 preferRelativeResize="0">
            <a:picLocks noChangeArrowheads="1"/>
          </p:cNvPicPr>
          <p:nvPr/>
        </p:nvPicPr>
        <p:blipFill>
          <a:blip r:embed="rId2" cstate="print"/>
          <a:srcRect l="7189" r="7189"/>
          <a:stretch>
            <a:fillRect/>
          </a:stretch>
        </p:blipFill>
        <p:spPr bwMode="auto">
          <a:xfrm>
            <a:off x="269848" y="792000"/>
            <a:ext cx="2934000" cy="26604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64152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6</a:t>
            </a:r>
            <a:r>
              <a:rPr lang="el-GR" sz="2000" b="1" i="1" dirty="0"/>
              <a:t>1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3074" name="Picture 2"/>
          <p:cNvPicPr preferRelativeResize="0">
            <a:picLocks noChangeArrowheads="1"/>
          </p:cNvPicPr>
          <p:nvPr/>
        </p:nvPicPr>
        <p:blipFill>
          <a:blip r:embed="rId5" cstate="print"/>
          <a:srcRect l="19633" t="2601" r="19633" b="1301"/>
          <a:stretch>
            <a:fillRect/>
          </a:stretch>
        </p:blipFill>
        <p:spPr bwMode="auto">
          <a:xfrm>
            <a:off x="3358800" y="792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 preferRelativeResize="0">
            <a:picLocks noChangeArrowheads="1"/>
          </p:cNvPicPr>
          <p:nvPr/>
        </p:nvPicPr>
        <p:blipFill>
          <a:blip r:embed="rId6" cstate="print"/>
          <a:srcRect l="20362" t="2601" r="20362" b="1301"/>
          <a:stretch>
            <a:fillRect/>
          </a:stretch>
        </p:blipFill>
        <p:spPr bwMode="auto">
          <a:xfrm>
            <a:off x="6228000" y="792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 preferRelativeResize="0">
            <a:picLocks noChangeArrowheads="1"/>
          </p:cNvPicPr>
          <p:nvPr/>
        </p:nvPicPr>
        <p:blipFill>
          <a:blip r:embed="rId7" cstate="print"/>
          <a:srcRect l="19633" t="2607" r="19633" b="1304"/>
          <a:stretch>
            <a:fillRect/>
          </a:stretch>
        </p:blipFill>
        <p:spPr bwMode="auto">
          <a:xfrm>
            <a:off x="468000" y="3618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7" name="Picture 5"/>
          <p:cNvPicPr preferRelativeResize="0">
            <a:picLocks noChangeArrowheads="1"/>
          </p:cNvPicPr>
          <p:nvPr/>
        </p:nvPicPr>
        <p:blipFill>
          <a:blip r:embed="rId8" cstate="print"/>
          <a:srcRect l="20362" t="2607" r="20362" b="1304"/>
          <a:stretch>
            <a:fillRect/>
          </a:stretch>
        </p:blipFill>
        <p:spPr bwMode="auto">
          <a:xfrm>
            <a:off x="3358800" y="3618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8" name="Picture 6"/>
          <p:cNvPicPr preferRelativeResize="0">
            <a:picLocks noChangeArrowheads="1"/>
          </p:cNvPicPr>
          <p:nvPr/>
        </p:nvPicPr>
        <p:blipFill>
          <a:blip r:embed="rId9" cstate="print"/>
          <a:srcRect l="19633" t="2601" r="19633" b="1301"/>
          <a:stretch>
            <a:fillRect/>
          </a:stretch>
        </p:blipFill>
        <p:spPr bwMode="auto">
          <a:xfrm>
            <a:off x="6228000" y="3618000"/>
            <a:ext cx="2725200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1000100" y="58143"/>
            <a:ext cx="7532383" cy="584775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T2m18UTC (</a:t>
            </a:r>
            <a:r>
              <a:rPr lang="el-GR" sz="3200" b="1" dirty="0" err="1">
                <a:solidFill>
                  <a:schemeClr val="bg1"/>
                </a:solidFill>
              </a:rPr>
              <a:t>Yearly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vs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rgbClr val="FFFF00"/>
                </a:solidFill>
              </a:rPr>
              <a:t>Monthly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Sensitivities</a:t>
            </a:r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)</a:t>
            </a:r>
            <a:endParaRPr lang="el-GR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00" y="658800"/>
            <a:ext cx="8771101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2027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T2m18UTC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64152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6</a:t>
            </a:r>
            <a:r>
              <a:rPr lang="el-GR" sz="2000" b="1" i="1" dirty="0"/>
              <a:t>2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1728000" y="31480"/>
            <a:ext cx="5508000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737273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2027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T2m18UTC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64152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6</a:t>
            </a:r>
            <a:r>
              <a:rPr lang="el-GR" sz="2000" b="1" i="1" dirty="0"/>
              <a:t>3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571472" y="31480"/>
            <a:ext cx="7409208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Yearly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and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6</a:t>
            </a:r>
            <a:r>
              <a:rPr lang="el-GR" sz="2000" b="1" i="1" dirty="0"/>
              <a:t>4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20362" t="2601" r="20362" b="1301"/>
          <a:stretch>
            <a:fillRect/>
          </a:stretch>
        </p:blipFill>
        <p:spPr bwMode="auto">
          <a:xfrm>
            <a:off x="3348000" y="792000"/>
            <a:ext cx="2725150" cy="2660553"/>
          </a:xfrm>
          <a:prstGeom prst="rect">
            <a:avLst/>
          </a:prstGeom>
          <a:noFill/>
          <a:ln w="50800" cmpd="dbl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20362" t="2601" r="20362" b="1301"/>
          <a:stretch>
            <a:fillRect/>
          </a:stretch>
        </p:blipFill>
        <p:spPr bwMode="auto">
          <a:xfrm>
            <a:off x="6228000" y="792000"/>
            <a:ext cx="2725150" cy="26605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 l="20362" t="2607" r="20362" b="1304"/>
          <a:stretch>
            <a:fillRect/>
          </a:stretch>
        </p:blipFill>
        <p:spPr bwMode="auto">
          <a:xfrm>
            <a:off x="468000" y="3618000"/>
            <a:ext cx="2725150" cy="26542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 l="20362" t="2607" r="20362" b="1304"/>
          <a:stretch>
            <a:fillRect/>
          </a:stretch>
        </p:blipFill>
        <p:spPr bwMode="auto">
          <a:xfrm>
            <a:off x="3358800" y="3618000"/>
            <a:ext cx="2725150" cy="265422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 l="20362" t="2601" r="20362" b="1301"/>
          <a:stretch>
            <a:fillRect/>
          </a:stretch>
        </p:blipFill>
        <p:spPr bwMode="auto">
          <a:xfrm>
            <a:off x="6238800" y="3618000"/>
            <a:ext cx="2725150" cy="266055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228973" y="1740747"/>
            <a:ext cx="294375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l-GR" sz="2400" b="1" dirty="0" err="1"/>
              <a:t>Td</a:t>
            </a:r>
            <a:endParaRPr lang="el-GR" sz="2400" b="1" dirty="0"/>
          </a:p>
          <a:p>
            <a:pPr algn="ctr"/>
            <a:r>
              <a:rPr lang="el-GR" sz="2400" b="1" dirty="0"/>
              <a:t> </a:t>
            </a:r>
            <a:r>
              <a:rPr lang="el-GR" sz="2400" b="1" dirty="0" err="1"/>
              <a:t>Monthly</a:t>
            </a:r>
            <a:r>
              <a:rPr lang="el-GR" sz="2400" b="1" dirty="0"/>
              <a:t> </a:t>
            </a:r>
            <a:r>
              <a:rPr lang="el-GR" sz="2400" b="1" dirty="0" err="1"/>
              <a:t>Sensitivities</a:t>
            </a:r>
            <a:endParaRPr lang="el-GR" sz="1400" b="1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 preferRelativeResize="0">
            <a:picLocks noChangeArrowheads="1"/>
          </p:cNvPicPr>
          <p:nvPr/>
        </p:nvPicPr>
        <p:blipFill>
          <a:blip r:embed="rId2" cstate="print"/>
          <a:srcRect l="7189" r="7189"/>
          <a:stretch>
            <a:fillRect/>
          </a:stretch>
        </p:blipFill>
        <p:spPr bwMode="auto">
          <a:xfrm>
            <a:off x="269848" y="792000"/>
            <a:ext cx="2934000" cy="26604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6</a:t>
            </a:r>
            <a:r>
              <a:rPr lang="el-GR" sz="2000" b="1" i="1" dirty="0"/>
              <a:t>5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pic>
        <p:nvPicPr>
          <p:cNvPr id="4098" name="Picture 2"/>
          <p:cNvPicPr preferRelativeResize="0">
            <a:picLocks noChangeArrowheads="1"/>
          </p:cNvPicPr>
          <p:nvPr/>
        </p:nvPicPr>
        <p:blipFill>
          <a:blip r:embed="rId5" cstate="print"/>
          <a:srcRect l="20362" t="2601" r="20362" b="1301"/>
          <a:stretch>
            <a:fillRect/>
          </a:stretch>
        </p:blipFill>
        <p:spPr bwMode="auto">
          <a:xfrm>
            <a:off x="3358800" y="792000"/>
            <a:ext cx="2725148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 preferRelativeResize="0">
            <a:picLocks noChangeArrowheads="1"/>
          </p:cNvPicPr>
          <p:nvPr/>
        </p:nvPicPr>
        <p:blipFill>
          <a:blip r:embed="rId6" cstate="print"/>
          <a:srcRect l="20362" t="2601" r="20362" b="1301"/>
          <a:stretch>
            <a:fillRect/>
          </a:stretch>
        </p:blipFill>
        <p:spPr bwMode="auto">
          <a:xfrm>
            <a:off x="6228000" y="792000"/>
            <a:ext cx="2725148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 preferRelativeResize="0">
            <a:picLocks noChangeArrowheads="1"/>
          </p:cNvPicPr>
          <p:nvPr/>
        </p:nvPicPr>
        <p:blipFill>
          <a:blip r:embed="rId7" cstate="print"/>
          <a:srcRect l="20362" t="2607" r="20362" b="1304"/>
          <a:stretch>
            <a:fillRect/>
          </a:stretch>
        </p:blipFill>
        <p:spPr bwMode="auto">
          <a:xfrm>
            <a:off x="468000" y="3618000"/>
            <a:ext cx="2725148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1" name="Picture 5"/>
          <p:cNvPicPr preferRelativeResize="0">
            <a:picLocks noChangeArrowheads="1"/>
          </p:cNvPicPr>
          <p:nvPr/>
        </p:nvPicPr>
        <p:blipFill>
          <a:blip r:embed="rId8" cstate="print"/>
          <a:srcRect l="20362" t="2607" r="20362" b="1304"/>
          <a:stretch>
            <a:fillRect/>
          </a:stretch>
        </p:blipFill>
        <p:spPr bwMode="auto">
          <a:xfrm>
            <a:off x="3358800" y="3618000"/>
            <a:ext cx="2725148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102" name="Picture 6"/>
          <p:cNvPicPr preferRelativeResize="0">
            <a:picLocks noChangeArrowheads="1"/>
          </p:cNvPicPr>
          <p:nvPr/>
        </p:nvPicPr>
        <p:blipFill>
          <a:blip r:embed="rId9" cstate="print"/>
          <a:srcRect l="20362" t="2601" r="20362" b="1301"/>
          <a:stretch>
            <a:fillRect/>
          </a:stretch>
        </p:blipFill>
        <p:spPr bwMode="auto">
          <a:xfrm>
            <a:off x="6228000" y="3618000"/>
            <a:ext cx="2725148" cy="266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4" name="12 - TextBox"/>
          <p:cNvSpPr txBox="1"/>
          <p:nvPr/>
        </p:nvSpPr>
        <p:spPr>
          <a:xfrm>
            <a:off x="1232928" y="58143"/>
            <a:ext cx="6083460" cy="584775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Td</a:t>
            </a:r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(</a:t>
            </a:r>
            <a:r>
              <a:rPr lang="el-GR" sz="3200" b="1" dirty="0" err="1">
                <a:solidFill>
                  <a:schemeClr val="bg1"/>
                </a:solidFill>
              </a:rPr>
              <a:t>Yearly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vs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rgbClr val="FFFF00"/>
                </a:solidFill>
              </a:rPr>
              <a:t>Monthly</a:t>
            </a:r>
            <a:r>
              <a:rPr lang="el-GR" sz="3200" b="1" dirty="0"/>
              <a:t> </a:t>
            </a:r>
            <a:r>
              <a:rPr lang="el-GR" sz="3200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Sensitivities</a:t>
            </a:r>
            <a:r>
              <a:rPr lang="el-GR" sz="32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)</a:t>
            </a:r>
            <a:endParaRPr lang="el-GR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400" y="658800"/>
            <a:ext cx="8771075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578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Td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6</a:t>
            </a:r>
            <a:r>
              <a:rPr lang="el-GR" sz="2000" b="1" i="1" dirty="0"/>
              <a:t>6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1728000" y="31480"/>
            <a:ext cx="5508000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450" y="669396"/>
            <a:ext cx="8737268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- TextBox"/>
          <p:cNvSpPr txBox="1"/>
          <p:nvPr/>
        </p:nvSpPr>
        <p:spPr>
          <a:xfrm>
            <a:off x="179512" y="683985"/>
            <a:ext cx="578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Td</a:t>
            </a:r>
            <a:endParaRPr lang="el-G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1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14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6</a:t>
            </a:r>
            <a:r>
              <a:rPr lang="el-GR" sz="2000" b="1" i="1" dirty="0"/>
              <a:t>7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9" name="12 - TextBox"/>
          <p:cNvSpPr txBox="1"/>
          <p:nvPr/>
        </p:nvSpPr>
        <p:spPr>
          <a:xfrm>
            <a:off x="571472" y="31480"/>
            <a:ext cx="7409208" cy="523220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err="1">
                <a:solidFill>
                  <a:srgbClr val="002060"/>
                </a:solidFill>
              </a:rPr>
              <a:t>Yearly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and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Monthly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Sensitivities</a:t>
            </a:r>
            <a:r>
              <a:rPr lang="el-GR" sz="2800" b="1" dirty="0">
                <a:solidFill>
                  <a:srgbClr val="002060"/>
                </a:solidFill>
              </a:rPr>
              <a:t> </a:t>
            </a:r>
            <a:r>
              <a:rPr lang="el-GR" sz="2800" b="1" dirty="0" err="1">
                <a:solidFill>
                  <a:srgbClr val="002060"/>
                </a:solidFill>
              </a:rPr>
              <a:t>combined</a:t>
            </a:r>
            <a:endParaRPr lang="el-GR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/>
          <p:cNvPicPr preferRelativeResize="0">
            <a:picLocks noChangeArrowheads="1"/>
          </p:cNvPicPr>
          <p:nvPr/>
        </p:nvPicPr>
        <p:blipFill>
          <a:blip r:embed="rId2" cstate="print"/>
          <a:srcRect l="5108" r="5108"/>
          <a:stretch>
            <a:fillRect/>
          </a:stretch>
        </p:blipFill>
        <p:spPr bwMode="auto">
          <a:xfrm>
            <a:off x="2339992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3" cstate="print"/>
          <a:srcRect l="5135" r="5135"/>
          <a:stretch>
            <a:fillRect/>
          </a:stretch>
        </p:blipFill>
        <p:spPr bwMode="auto">
          <a:xfrm>
            <a:off x="107744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grpSp>
        <p:nvGrpSpPr>
          <p:cNvPr id="5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6" name="Picture 6" descr="backgea"/>
            <p:cNvPicPr>
              <a:picLocks noChangeAspect="1" noChangeArrowheads="1"/>
            </p:cNvPicPr>
            <p:nvPr/>
          </p:nvPicPr>
          <p:blipFill>
            <a:blip r:embed="rId4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aristotelisgood"/>
            <p:cNvPicPr>
              <a:picLocks noChangeAspect="1" noChangeArrowheads="1"/>
            </p:cNvPicPr>
            <p:nvPr/>
          </p:nvPicPr>
          <p:blipFill>
            <a:blip r:embed="rId5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8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6</a:t>
            </a:r>
            <a:r>
              <a:rPr lang="el-GR" sz="2000" b="1" i="1" dirty="0"/>
              <a:t>8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84495" y="1619508"/>
            <a:ext cx="560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CLCH</a:t>
            </a:r>
            <a:endParaRPr lang="el-GR" sz="1400" b="1" dirty="0"/>
          </a:p>
        </p:txBody>
      </p:sp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6" cstate="print"/>
          <a:srcRect l="5135" r="5135"/>
          <a:stretch>
            <a:fillRect/>
          </a:stretch>
        </p:blipFill>
        <p:spPr bwMode="auto">
          <a:xfrm>
            <a:off x="4572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3" name="12 - TextBox"/>
          <p:cNvSpPr txBox="1"/>
          <p:nvPr/>
        </p:nvSpPr>
        <p:spPr>
          <a:xfrm>
            <a:off x="4572000" y="1619508"/>
            <a:ext cx="522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CLCL</a:t>
            </a:r>
            <a:endParaRPr lang="el-GR" sz="1400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2334569" y="1619508"/>
            <a:ext cx="60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CLCM</a:t>
            </a:r>
            <a:endParaRPr lang="el-GR" sz="1400" b="1" dirty="0"/>
          </a:p>
        </p:txBody>
      </p:sp>
      <p:pic>
        <p:nvPicPr>
          <p:cNvPr id="1031" name="Picture 7"/>
          <p:cNvPicPr preferRelativeResize="0">
            <a:picLocks noChangeArrowheads="1"/>
          </p:cNvPicPr>
          <p:nvPr/>
        </p:nvPicPr>
        <p:blipFill>
          <a:blip r:embed="rId7" cstate="print"/>
          <a:srcRect l="5126" r="5126"/>
          <a:stretch>
            <a:fillRect/>
          </a:stretch>
        </p:blipFill>
        <p:spPr bwMode="auto">
          <a:xfrm>
            <a:off x="6804248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8" name="17 - TextBox"/>
          <p:cNvSpPr txBox="1"/>
          <p:nvPr/>
        </p:nvSpPr>
        <p:spPr>
          <a:xfrm>
            <a:off x="6804248" y="1619508"/>
            <a:ext cx="536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CLCT</a:t>
            </a:r>
            <a:endParaRPr lang="el-GR" sz="1400" b="1" dirty="0"/>
          </a:p>
        </p:txBody>
      </p:sp>
      <p:pic>
        <p:nvPicPr>
          <p:cNvPr id="1032" name="Picture 8"/>
          <p:cNvPicPr preferRelativeResize="0">
            <a:picLocks noChangeArrowheads="1"/>
          </p:cNvPicPr>
          <p:nvPr/>
        </p:nvPicPr>
        <p:blipFill>
          <a:blip r:embed="rId8" cstate="print"/>
          <a:srcRect l="5126" r="5126"/>
          <a:stretch>
            <a:fillRect/>
          </a:stretch>
        </p:blipFill>
        <p:spPr bwMode="auto">
          <a:xfrm>
            <a:off x="107744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0" name="19 - TextBox"/>
          <p:cNvSpPr txBox="1"/>
          <p:nvPr/>
        </p:nvSpPr>
        <p:spPr>
          <a:xfrm>
            <a:off x="27693" y="3707740"/>
            <a:ext cx="1056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SNOW_GSP</a:t>
            </a:r>
            <a:endParaRPr lang="el-GR" sz="1400" b="1" dirty="0"/>
          </a:p>
        </p:txBody>
      </p:sp>
      <p:pic>
        <p:nvPicPr>
          <p:cNvPr id="1033" name="Picture 9"/>
          <p:cNvPicPr preferRelativeResize="0">
            <a:picLocks noChangeArrowheads="1"/>
          </p:cNvPicPr>
          <p:nvPr/>
        </p:nvPicPr>
        <p:blipFill>
          <a:blip r:embed="rId9" cstate="print"/>
          <a:srcRect l="5126" r="5126"/>
          <a:stretch>
            <a:fillRect/>
          </a:stretch>
        </p:blipFill>
        <p:spPr bwMode="auto">
          <a:xfrm>
            <a:off x="2339752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2" name="21 - TextBox"/>
          <p:cNvSpPr txBox="1"/>
          <p:nvPr/>
        </p:nvSpPr>
        <p:spPr>
          <a:xfrm>
            <a:off x="2264043" y="3707740"/>
            <a:ext cx="941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TOT_PREC</a:t>
            </a:r>
            <a:endParaRPr lang="el-GR" sz="1400" b="1" dirty="0"/>
          </a:p>
        </p:txBody>
      </p:sp>
      <p:pic>
        <p:nvPicPr>
          <p:cNvPr id="1034" name="Picture 10"/>
          <p:cNvPicPr preferRelativeResize="0">
            <a:picLocks noChangeArrowheads="1"/>
          </p:cNvPicPr>
          <p:nvPr/>
        </p:nvPicPr>
        <p:blipFill>
          <a:blip r:embed="rId10" cstate="print"/>
          <a:srcRect l="5108" r="5108"/>
          <a:stretch>
            <a:fillRect/>
          </a:stretch>
        </p:blipFill>
        <p:spPr bwMode="auto">
          <a:xfrm>
            <a:off x="4572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4" name="23 - TextBox"/>
          <p:cNvSpPr txBox="1"/>
          <p:nvPr/>
        </p:nvSpPr>
        <p:spPr>
          <a:xfrm>
            <a:off x="4545014" y="370774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T2m</a:t>
            </a:r>
            <a:endParaRPr lang="el-GR" sz="1400" b="1" dirty="0"/>
          </a:p>
        </p:txBody>
      </p:sp>
      <p:pic>
        <p:nvPicPr>
          <p:cNvPr id="1036" name="Picture 12"/>
          <p:cNvPicPr preferRelativeResize="0">
            <a:picLocks noChangeArrowheads="1"/>
          </p:cNvPicPr>
          <p:nvPr/>
        </p:nvPicPr>
        <p:blipFill>
          <a:blip r:embed="rId11" cstate="print"/>
          <a:srcRect l="5108" r="5108"/>
          <a:stretch>
            <a:fillRect/>
          </a:stretch>
        </p:blipFill>
        <p:spPr bwMode="auto">
          <a:xfrm>
            <a:off x="6804248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7" name="26 - TextBox"/>
          <p:cNvSpPr txBox="1"/>
          <p:nvPr/>
        </p:nvSpPr>
        <p:spPr>
          <a:xfrm>
            <a:off x="6759049" y="3707740"/>
            <a:ext cx="356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Td</a:t>
            </a:r>
            <a:endParaRPr lang="el-GR" sz="1400" b="1" dirty="0"/>
          </a:p>
        </p:txBody>
      </p:sp>
      <p:sp>
        <p:nvSpPr>
          <p:cNvPr id="29" name="28 - TextBox"/>
          <p:cNvSpPr txBox="1"/>
          <p:nvPr/>
        </p:nvSpPr>
        <p:spPr>
          <a:xfrm>
            <a:off x="4030192" y="1259468"/>
            <a:ext cx="1045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JANUARY</a:t>
            </a:r>
            <a:endParaRPr lang="el-GR" dirty="0"/>
          </a:p>
        </p:txBody>
      </p:sp>
      <p:sp>
        <p:nvSpPr>
          <p:cNvPr id="25" name="TextBox 24"/>
          <p:cNvSpPr txBox="1"/>
          <p:nvPr/>
        </p:nvSpPr>
        <p:spPr>
          <a:xfrm>
            <a:off x="2082831" y="630776"/>
            <a:ext cx="5060937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PANORAMA  OF  MONTHLY SENSITIVITIES FOR 2013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2" cstate="print"/>
          <a:srcRect l="5135" r="5135"/>
          <a:stretch>
            <a:fillRect/>
          </a:stretch>
        </p:blipFill>
        <p:spPr bwMode="auto">
          <a:xfrm>
            <a:off x="107504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 preferRelativeResize="0">
            <a:picLocks noChangeArrowheads="1"/>
          </p:cNvPicPr>
          <p:nvPr/>
        </p:nvPicPr>
        <p:blipFill>
          <a:blip r:embed="rId3" cstate="print"/>
          <a:srcRect l="5135" r="5135"/>
          <a:stretch>
            <a:fillRect/>
          </a:stretch>
        </p:blipFill>
        <p:spPr bwMode="auto">
          <a:xfrm>
            <a:off x="457224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 preferRelativeResize="0">
            <a:picLocks noChangeArrowheads="1"/>
          </p:cNvPicPr>
          <p:nvPr/>
        </p:nvPicPr>
        <p:blipFill>
          <a:blip r:embed="rId4" cstate="print"/>
          <a:srcRect l="5126" r="5126"/>
          <a:stretch>
            <a:fillRect/>
          </a:stretch>
        </p:blipFill>
        <p:spPr bwMode="auto">
          <a:xfrm>
            <a:off x="2339992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 preferRelativeResize="0">
            <a:picLocks noChangeArrowheads="1"/>
          </p:cNvPicPr>
          <p:nvPr/>
        </p:nvPicPr>
        <p:blipFill>
          <a:blip r:embed="rId5" cstate="print"/>
          <a:srcRect l="5126" r="5126"/>
          <a:stretch>
            <a:fillRect/>
          </a:stretch>
        </p:blipFill>
        <p:spPr bwMode="auto">
          <a:xfrm>
            <a:off x="6804488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4" name="Picture 6"/>
          <p:cNvPicPr preferRelativeResize="0">
            <a:picLocks noChangeArrowheads="1"/>
          </p:cNvPicPr>
          <p:nvPr/>
        </p:nvPicPr>
        <p:blipFill>
          <a:blip r:embed="rId6" cstate="print"/>
          <a:srcRect l="5126" r="5126"/>
          <a:stretch>
            <a:fillRect/>
          </a:stretch>
        </p:blipFill>
        <p:spPr bwMode="auto">
          <a:xfrm>
            <a:off x="107504" y="3708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5" name="Picture 7"/>
          <p:cNvPicPr preferRelativeResize="0">
            <a:picLocks noChangeArrowheads="1"/>
          </p:cNvPicPr>
          <p:nvPr/>
        </p:nvPicPr>
        <p:blipFill>
          <a:blip r:embed="rId7" cstate="print"/>
          <a:srcRect l="5126" r="5126"/>
          <a:stretch>
            <a:fillRect/>
          </a:stretch>
        </p:blipFill>
        <p:spPr bwMode="auto">
          <a:xfrm>
            <a:off x="2339992" y="3708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6" name="Picture 8"/>
          <p:cNvPicPr preferRelativeResize="0">
            <a:picLocks noChangeArrowheads="1"/>
          </p:cNvPicPr>
          <p:nvPr/>
        </p:nvPicPr>
        <p:blipFill>
          <a:blip r:embed="rId8" cstate="print"/>
          <a:srcRect l="5126" r="5126"/>
          <a:stretch>
            <a:fillRect/>
          </a:stretch>
        </p:blipFill>
        <p:spPr bwMode="auto">
          <a:xfrm>
            <a:off x="4572000" y="3708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7" name="Picture 9"/>
          <p:cNvPicPr preferRelativeResize="0">
            <a:picLocks noChangeArrowheads="1"/>
          </p:cNvPicPr>
          <p:nvPr/>
        </p:nvPicPr>
        <p:blipFill>
          <a:blip r:embed="rId9" cstate="print"/>
          <a:srcRect l="5135" r="5135"/>
          <a:stretch>
            <a:fillRect/>
          </a:stretch>
        </p:blipFill>
        <p:spPr bwMode="auto">
          <a:xfrm>
            <a:off x="6804248" y="3708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6" name="Picture 6" descr="backgea"/>
            <p:cNvPicPr>
              <a:picLocks noChangeAspect="1" noChangeArrowheads="1"/>
            </p:cNvPicPr>
            <p:nvPr/>
          </p:nvPicPr>
          <p:blipFill>
            <a:blip r:embed="rId10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aristotelisgood"/>
            <p:cNvPicPr>
              <a:picLocks noChangeAspect="1" noChangeArrowheads="1"/>
            </p:cNvPicPr>
            <p:nvPr/>
          </p:nvPicPr>
          <p:blipFill>
            <a:blip r:embed="rId11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8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6</a:t>
            </a:r>
            <a:r>
              <a:rPr lang="el-GR" sz="2000" b="1" i="1" dirty="0"/>
              <a:t>9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84495" y="1619508"/>
            <a:ext cx="560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CLCH</a:t>
            </a:r>
            <a:endParaRPr lang="el-GR" sz="1400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4572000" y="1619508"/>
            <a:ext cx="522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CLCL</a:t>
            </a:r>
            <a:endParaRPr lang="el-GR" sz="1400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2334569" y="1619508"/>
            <a:ext cx="60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CLCM</a:t>
            </a:r>
            <a:endParaRPr lang="el-GR" sz="1400" b="1" dirty="0"/>
          </a:p>
        </p:txBody>
      </p:sp>
      <p:sp>
        <p:nvSpPr>
          <p:cNvPr id="18" name="17 - TextBox"/>
          <p:cNvSpPr txBox="1"/>
          <p:nvPr/>
        </p:nvSpPr>
        <p:spPr>
          <a:xfrm>
            <a:off x="6804248" y="1619508"/>
            <a:ext cx="536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CLCT</a:t>
            </a:r>
            <a:endParaRPr lang="el-GR" sz="1400" b="1" dirty="0"/>
          </a:p>
        </p:txBody>
      </p:sp>
      <p:sp>
        <p:nvSpPr>
          <p:cNvPr id="20" name="19 - TextBox"/>
          <p:cNvSpPr txBox="1"/>
          <p:nvPr/>
        </p:nvSpPr>
        <p:spPr>
          <a:xfrm>
            <a:off x="27693" y="3707740"/>
            <a:ext cx="1056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SNOW_GSP</a:t>
            </a:r>
            <a:endParaRPr lang="el-GR" sz="1400" b="1" dirty="0"/>
          </a:p>
        </p:txBody>
      </p:sp>
      <p:sp>
        <p:nvSpPr>
          <p:cNvPr id="22" name="21 - TextBox"/>
          <p:cNvSpPr txBox="1"/>
          <p:nvPr/>
        </p:nvSpPr>
        <p:spPr>
          <a:xfrm>
            <a:off x="2264043" y="3707740"/>
            <a:ext cx="941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TOT_PREC</a:t>
            </a:r>
            <a:endParaRPr lang="el-GR" sz="1400" b="1" dirty="0"/>
          </a:p>
        </p:txBody>
      </p:sp>
      <p:sp>
        <p:nvSpPr>
          <p:cNvPr id="24" name="23 - TextBox"/>
          <p:cNvSpPr txBox="1"/>
          <p:nvPr/>
        </p:nvSpPr>
        <p:spPr>
          <a:xfrm>
            <a:off x="4545014" y="370774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T2m</a:t>
            </a:r>
            <a:endParaRPr lang="el-GR" sz="1400" b="1" dirty="0"/>
          </a:p>
        </p:txBody>
      </p:sp>
      <p:sp>
        <p:nvSpPr>
          <p:cNvPr id="27" name="26 - TextBox"/>
          <p:cNvSpPr txBox="1"/>
          <p:nvPr/>
        </p:nvSpPr>
        <p:spPr>
          <a:xfrm>
            <a:off x="6759049" y="3707740"/>
            <a:ext cx="356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Td</a:t>
            </a:r>
            <a:endParaRPr lang="el-GR" sz="1400" b="1" dirty="0"/>
          </a:p>
        </p:txBody>
      </p:sp>
      <p:sp>
        <p:nvSpPr>
          <p:cNvPr id="29" name="28 - TextBox"/>
          <p:cNvSpPr txBox="1"/>
          <p:nvPr/>
        </p:nvSpPr>
        <p:spPr>
          <a:xfrm>
            <a:off x="4030192" y="1259468"/>
            <a:ext cx="116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FEBRUARY</a:t>
            </a:r>
            <a:endParaRPr lang="el-G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0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4 - TextBox"/>
          <p:cNvSpPr txBox="1"/>
          <p:nvPr/>
        </p:nvSpPr>
        <p:spPr>
          <a:xfrm>
            <a:off x="1159367" y="2500306"/>
            <a:ext cx="648446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But 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how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the priority </a:t>
            </a:r>
            <a:r>
              <a:rPr lang="el-GR" sz="2400" dirty="0" err="1">
                <a:latin typeface="Arial" pitchFamily="34" charset="0"/>
                <a:cs typeface="Arial" pitchFamily="34" charset="0"/>
              </a:rPr>
              <a:t>order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4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going to be </a:t>
            </a:r>
            <a:r>
              <a:rPr lang="el-GR" sz="2400" dirty="0" err="1">
                <a:latin typeface="Arial" pitchFamily="34" charset="0"/>
                <a:cs typeface="Arial" pitchFamily="34" charset="0"/>
              </a:rPr>
              <a:t>given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071538" y="3643314"/>
            <a:ext cx="690285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This is presented in the following steps</a:t>
            </a:r>
            <a:r>
              <a:rPr lang="el-GR" sz="2800" dirty="0">
                <a:latin typeface="Arial" pitchFamily="34" charset="0"/>
                <a:cs typeface="Arial" pitchFamily="34" charset="0"/>
              </a:rPr>
              <a:t> …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29522" y="6457914"/>
            <a:ext cx="314510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7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 preferRelativeResize="0">
            <a:picLocks noChangeArrowheads="1"/>
          </p:cNvPicPr>
          <p:nvPr/>
        </p:nvPicPr>
        <p:blipFill>
          <a:blip r:embed="rId2" cstate="print"/>
          <a:srcRect l="5135" r="5135"/>
          <a:stretch>
            <a:fillRect/>
          </a:stretch>
        </p:blipFill>
        <p:spPr bwMode="auto">
          <a:xfrm>
            <a:off x="107504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 preferRelativeResize="0">
            <a:picLocks noChangeArrowheads="1"/>
          </p:cNvPicPr>
          <p:nvPr/>
        </p:nvPicPr>
        <p:blipFill>
          <a:blip r:embed="rId3" cstate="print"/>
          <a:srcRect l="5135" r="5135"/>
          <a:stretch>
            <a:fillRect/>
          </a:stretch>
        </p:blipFill>
        <p:spPr bwMode="auto">
          <a:xfrm>
            <a:off x="457224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 preferRelativeResize="0">
            <a:picLocks noChangeArrowheads="1"/>
          </p:cNvPicPr>
          <p:nvPr/>
        </p:nvPicPr>
        <p:blipFill>
          <a:blip r:embed="rId4" cstate="print"/>
          <a:srcRect l="5126" r="5126"/>
          <a:stretch>
            <a:fillRect/>
          </a:stretch>
        </p:blipFill>
        <p:spPr bwMode="auto">
          <a:xfrm>
            <a:off x="2339752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77" name="Picture 5"/>
          <p:cNvPicPr preferRelativeResize="0">
            <a:picLocks noChangeArrowheads="1"/>
          </p:cNvPicPr>
          <p:nvPr/>
        </p:nvPicPr>
        <p:blipFill>
          <a:blip r:embed="rId5" cstate="print"/>
          <a:srcRect l="5126" r="5126"/>
          <a:stretch>
            <a:fillRect/>
          </a:stretch>
        </p:blipFill>
        <p:spPr bwMode="auto">
          <a:xfrm>
            <a:off x="6804248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78" name="Picture 6"/>
          <p:cNvPicPr preferRelativeResize="0">
            <a:picLocks noChangeArrowheads="1"/>
          </p:cNvPicPr>
          <p:nvPr/>
        </p:nvPicPr>
        <p:blipFill>
          <a:blip r:embed="rId6" cstate="print"/>
          <a:srcRect l="5126" r="5126"/>
          <a:stretch>
            <a:fillRect/>
          </a:stretch>
        </p:blipFill>
        <p:spPr bwMode="auto">
          <a:xfrm>
            <a:off x="107504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80" name="Picture 8"/>
          <p:cNvPicPr preferRelativeResize="0">
            <a:picLocks noChangeArrowheads="1"/>
          </p:cNvPicPr>
          <p:nvPr/>
        </p:nvPicPr>
        <p:blipFill>
          <a:blip r:embed="rId7" cstate="print"/>
          <a:srcRect l="5126" r="5126"/>
          <a:stretch>
            <a:fillRect/>
          </a:stretch>
        </p:blipFill>
        <p:spPr bwMode="auto">
          <a:xfrm>
            <a:off x="2339992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81" name="Picture 9"/>
          <p:cNvPicPr preferRelativeResize="0">
            <a:picLocks noChangeArrowheads="1"/>
          </p:cNvPicPr>
          <p:nvPr/>
        </p:nvPicPr>
        <p:blipFill>
          <a:blip r:embed="rId8" cstate="print"/>
          <a:srcRect l="5126" r="5126"/>
          <a:stretch>
            <a:fillRect/>
          </a:stretch>
        </p:blipFill>
        <p:spPr bwMode="auto">
          <a:xfrm>
            <a:off x="4572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82" name="Picture 10"/>
          <p:cNvPicPr preferRelativeResize="0">
            <a:picLocks noChangeArrowheads="1"/>
          </p:cNvPicPr>
          <p:nvPr/>
        </p:nvPicPr>
        <p:blipFill>
          <a:blip r:embed="rId9" cstate="print"/>
          <a:srcRect l="5135" r="5135"/>
          <a:stretch>
            <a:fillRect/>
          </a:stretch>
        </p:blipFill>
        <p:spPr bwMode="auto">
          <a:xfrm>
            <a:off x="6804248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6" name="Picture 6" descr="backgea"/>
            <p:cNvPicPr>
              <a:picLocks noChangeAspect="1" noChangeArrowheads="1"/>
            </p:cNvPicPr>
            <p:nvPr/>
          </p:nvPicPr>
          <p:blipFill>
            <a:blip r:embed="rId10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aristotelisgood"/>
            <p:cNvPicPr>
              <a:picLocks noChangeAspect="1" noChangeArrowheads="1"/>
            </p:cNvPicPr>
            <p:nvPr/>
          </p:nvPicPr>
          <p:blipFill>
            <a:blip r:embed="rId11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8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70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84495" y="1619508"/>
            <a:ext cx="560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CLCH</a:t>
            </a:r>
            <a:endParaRPr lang="el-GR" sz="1400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4572000" y="1619508"/>
            <a:ext cx="522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CLCL</a:t>
            </a:r>
            <a:endParaRPr lang="el-GR" sz="1400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2334569" y="1619508"/>
            <a:ext cx="60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CLCM</a:t>
            </a:r>
            <a:endParaRPr lang="el-GR" sz="1400" b="1" dirty="0"/>
          </a:p>
        </p:txBody>
      </p:sp>
      <p:sp>
        <p:nvSpPr>
          <p:cNvPr id="18" name="17 - TextBox"/>
          <p:cNvSpPr txBox="1"/>
          <p:nvPr/>
        </p:nvSpPr>
        <p:spPr>
          <a:xfrm>
            <a:off x="6804248" y="1619508"/>
            <a:ext cx="536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CLCT</a:t>
            </a:r>
            <a:endParaRPr lang="el-GR" sz="1400" b="1" dirty="0"/>
          </a:p>
        </p:txBody>
      </p:sp>
      <p:sp>
        <p:nvSpPr>
          <p:cNvPr id="20" name="19 - TextBox"/>
          <p:cNvSpPr txBox="1"/>
          <p:nvPr/>
        </p:nvSpPr>
        <p:spPr>
          <a:xfrm>
            <a:off x="27693" y="3707740"/>
            <a:ext cx="1056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SNOW_GSP</a:t>
            </a:r>
            <a:endParaRPr lang="el-GR" sz="1400" b="1" dirty="0"/>
          </a:p>
        </p:txBody>
      </p:sp>
      <p:sp>
        <p:nvSpPr>
          <p:cNvPr id="22" name="21 - TextBox"/>
          <p:cNvSpPr txBox="1"/>
          <p:nvPr/>
        </p:nvSpPr>
        <p:spPr>
          <a:xfrm>
            <a:off x="2264043" y="3707740"/>
            <a:ext cx="941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TOT_PREC</a:t>
            </a:r>
            <a:endParaRPr lang="el-GR" sz="1400" b="1" dirty="0"/>
          </a:p>
        </p:txBody>
      </p:sp>
      <p:sp>
        <p:nvSpPr>
          <p:cNvPr id="24" name="23 - TextBox"/>
          <p:cNvSpPr txBox="1"/>
          <p:nvPr/>
        </p:nvSpPr>
        <p:spPr>
          <a:xfrm>
            <a:off x="4545014" y="370774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T2m</a:t>
            </a:r>
            <a:endParaRPr lang="el-GR" sz="1400" b="1" dirty="0"/>
          </a:p>
        </p:txBody>
      </p:sp>
      <p:sp>
        <p:nvSpPr>
          <p:cNvPr id="27" name="26 - TextBox"/>
          <p:cNvSpPr txBox="1"/>
          <p:nvPr/>
        </p:nvSpPr>
        <p:spPr>
          <a:xfrm>
            <a:off x="6759049" y="3707740"/>
            <a:ext cx="356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Td</a:t>
            </a:r>
            <a:endParaRPr lang="el-GR" sz="1400" b="1" dirty="0"/>
          </a:p>
        </p:txBody>
      </p:sp>
      <p:sp>
        <p:nvSpPr>
          <p:cNvPr id="29" name="28 - TextBox"/>
          <p:cNvSpPr txBox="1"/>
          <p:nvPr/>
        </p:nvSpPr>
        <p:spPr>
          <a:xfrm>
            <a:off x="4030192" y="1259468"/>
            <a:ext cx="90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MARCH</a:t>
            </a:r>
            <a:endParaRPr lang="el-GR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/>
          <p:cNvPicPr preferRelativeResize="0">
            <a:picLocks noChangeArrowheads="1"/>
          </p:cNvPicPr>
          <p:nvPr/>
        </p:nvPicPr>
        <p:blipFill>
          <a:blip r:embed="rId2" cstate="print"/>
          <a:srcRect l="5135" r="5135"/>
          <a:stretch>
            <a:fillRect/>
          </a:stretch>
        </p:blipFill>
        <p:spPr bwMode="auto">
          <a:xfrm>
            <a:off x="108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131" name="Picture 11"/>
          <p:cNvPicPr preferRelativeResize="0">
            <a:picLocks noChangeArrowheads="1"/>
          </p:cNvPicPr>
          <p:nvPr/>
        </p:nvPicPr>
        <p:blipFill>
          <a:blip r:embed="rId3" cstate="print"/>
          <a:srcRect l="5135" r="5135"/>
          <a:stretch>
            <a:fillRect/>
          </a:stretch>
        </p:blipFill>
        <p:spPr bwMode="auto">
          <a:xfrm>
            <a:off x="4572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132" name="Picture 12"/>
          <p:cNvPicPr preferRelativeResize="0">
            <a:picLocks noChangeArrowheads="1"/>
          </p:cNvPicPr>
          <p:nvPr/>
        </p:nvPicPr>
        <p:blipFill>
          <a:blip r:embed="rId4" cstate="print"/>
          <a:srcRect l="5126" r="5126"/>
          <a:stretch>
            <a:fillRect/>
          </a:stretch>
        </p:blipFill>
        <p:spPr bwMode="auto">
          <a:xfrm>
            <a:off x="2340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133" name="Picture 13"/>
          <p:cNvPicPr preferRelativeResize="0">
            <a:picLocks noChangeArrowheads="1"/>
          </p:cNvPicPr>
          <p:nvPr/>
        </p:nvPicPr>
        <p:blipFill>
          <a:blip r:embed="rId5" cstate="print"/>
          <a:srcRect l="5126" r="5126"/>
          <a:stretch>
            <a:fillRect/>
          </a:stretch>
        </p:blipFill>
        <p:spPr bwMode="auto">
          <a:xfrm>
            <a:off x="6804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134" name="Picture 14"/>
          <p:cNvPicPr preferRelativeResize="0">
            <a:picLocks noChangeArrowheads="1"/>
          </p:cNvPicPr>
          <p:nvPr/>
        </p:nvPicPr>
        <p:blipFill>
          <a:blip r:embed="rId6" cstate="print"/>
          <a:srcRect l="5126" r="5126"/>
          <a:stretch>
            <a:fillRect/>
          </a:stretch>
        </p:blipFill>
        <p:spPr bwMode="auto">
          <a:xfrm>
            <a:off x="108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135" name="Picture 15"/>
          <p:cNvPicPr preferRelativeResize="0">
            <a:picLocks noChangeArrowheads="1"/>
          </p:cNvPicPr>
          <p:nvPr/>
        </p:nvPicPr>
        <p:blipFill>
          <a:blip r:embed="rId7" cstate="print"/>
          <a:srcRect l="5126" r="5126"/>
          <a:stretch>
            <a:fillRect/>
          </a:stretch>
        </p:blipFill>
        <p:spPr bwMode="auto">
          <a:xfrm>
            <a:off x="2340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136" name="Picture 16"/>
          <p:cNvPicPr preferRelativeResize="0">
            <a:picLocks noChangeArrowheads="1"/>
          </p:cNvPicPr>
          <p:nvPr/>
        </p:nvPicPr>
        <p:blipFill>
          <a:blip r:embed="rId8" cstate="print"/>
          <a:srcRect l="5126" r="5126"/>
          <a:stretch>
            <a:fillRect/>
          </a:stretch>
        </p:blipFill>
        <p:spPr bwMode="auto">
          <a:xfrm>
            <a:off x="4572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137" name="Picture 17"/>
          <p:cNvPicPr preferRelativeResize="0">
            <a:picLocks noChangeArrowheads="1"/>
          </p:cNvPicPr>
          <p:nvPr/>
        </p:nvPicPr>
        <p:blipFill>
          <a:blip r:embed="rId9" cstate="print"/>
          <a:srcRect l="5135" r="5135"/>
          <a:stretch>
            <a:fillRect/>
          </a:stretch>
        </p:blipFill>
        <p:spPr bwMode="auto">
          <a:xfrm>
            <a:off x="6804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6" name="Picture 6" descr="backgea"/>
            <p:cNvPicPr>
              <a:picLocks noChangeAspect="1" noChangeArrowheads="1"/>
            </p:cNvPicPr>
            <p:nvPr/>
          </p:nvPicPr>
          <p:blipFill>
            <a:blip r:embed="rId10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aristotelisgood"/>
            <p:cNvPicPr>
              <a:picLocks noChangeAspect="1" noChangeArrowheads="1"/>
            </p:cNvPicPr>
            <p:nvPr/>
          </p:nvPicPr>
          <p:blipFill>
            <a:blip r:embed="rId11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8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7</a:t>
            </a:r>
            <a:r>
              <a:rPr lang="el-GR" sz="2000" b="1" i="1" dirty="0"/>
              <a:t>1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84495" y="1619508"/>
            <a:ext cx="560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CLCH</a:t>
            </a:r>
            <a:endParaRPr lang="el-GR" sz="1400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4572000" y="1619508"/>
            <a:ext cx="522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CLCL</a:t>
            </a:r>
            <a:endParaRPr lang="el-GR" sz="1400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2334569" y="1619508"/>
            <a:ext cx="60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CLCM</a:t>
            </a:r>
            <a:endParaRPr lang="el-GR" sz="1400" b="1" dirty="0"/>
          </a:p>
        </p:txBody>
      </p:sp>
      <p:sp>
        <p:nvSpPr>
          <p:cNvPr id="18" name="17 - TextBox"/>
          <p:cNvSpPr txBox="1"/>
          <p:nvPr/>
        </p:nvSpPr>
        <p:spPr>
          <a:xfrm>
            <a:off x="6804248" y="1619508"/>
            <a:ext cx="536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CLCT</a:t>
            </a:r>
            <a:endParaRPr lang="el-GR" sz="1400" b="1" dirty="0"/>
          </a:p>
        </p:txBody>
      </p:sp>
      <p:sp>
        <p:nvSpPr>
          <p:cNvPr id="20" name="19 - TextBox"/>
          <p:cNvSpPr txBox="1"/>
          <p:nvPr/>
        </p:nvSpPr>
        <p:spPr>
          <a:xfrm>
            <a:off x="27693" y="3707740"/>
            <a:ext cx="1056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SNOW_GSP</a:t>
            </a:r>
            <a:endParaRPr lang="el-GR" sz="1400" b="1" dirty="0"/>
          </a:p>
        </p:txBody>
      </p:sp>
      <p:sp>
        <p:nvSpPr>
          <p:cNvPr id="22" name="21 - TextBox"/>
          <p:cNvSpPr txBox="1"/>
          <p:nvPr/>
        </p:nvSpPr>
        <p:spPr>
          <a:xfrm>
            <a:off x="2264043" y="3707740"/>
            <a:ext cx="941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TOT_PREC</a:t>
            </a:r>
            <a:endParaRPr lang="el-GR" sz="1400" b="1" dirty="0"/>
          </a:p>
        </p:txBody>
      </p:sp>
      <p:sp>
        <p:nvSpPr>
          <p:cNvPr id="24" name="23 - TextBox"/>
          <p:cNvSpPr txBox="1"/>
          <p:nvPr/>
        </p:nvSpPr>
        <p:spPr>
          <a:xfrm>
            <a:off x="4545014" y="370774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T2m</a:t>
            </a:r>
            <a:endParaRPr lang="el-GR" sz="1400" b="1" dirty="0"/>
          </a:p>
        </p:txBody>
      </p:sp>
      <p:sp>
        <p:nvSpPr>
          <p:cNvPr id="27" name="26 - TextBox"/>
          <p:cNvSpPr txBox="1"/>
          <p:nvPr/>
        </p:nvSpPr>
        <p:spPr>
          <a:xfrm>
            <a:off x="6759049" y="3707740"/>
            <a:ext cx="356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Td</a:t>
            </a:r>
            <a:endParaRPr lang="el-GR" sz="1400" b="1" dirty="0"/>
          </a:p>
        </p:txBody>
      </p:sp>
      <p:sp>
        <p:nvSpPr>
          <p:cNvPr id="29" name="28 - TextBox"/>
          <p:cNvSpPr txBox="1"/>
          <p:nvPr/>
        </p:nvSpPr>
        <p:spPr>
          <a:xfrm>
            <a:off x="4030192" y="125946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APRIL</a:t>
            </a:r>
            <a:endParaRPr lang="el-GR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 preferRelativeResize="0">
            <a:picLocks noChangeArrowheads="1"/>
          </p:cNvPicPr>
          <p:nvPr/>
        </p:nvPicPr>
        <p:blipFill>
          <a:blip r:embed="rId2" cstate="print"/>
          <a:srcRect l="5135" r="5135"/>
          <a:stretch>
            <a:fillRect/>
          </a:stretch>
        </p:blipFill>
        <p:spPr bwMode="auto">
          <a:xfrm>
            <a:off x="108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5" name="Picture 11"/>
          <p:cNvPicPr preferRelativeResize="0">
            <a:picLocks noChangeArrowheads="1"/>
          </p:cNvPicPr>
          <p:nvPr/>
        </p:nvPicPr>
        <p:blipFill>
          <a:blip r:embed="rId3" cstate="print"/>
          <a:srcRect l="5135" r="5135"/>
          <a:stretch>
            <a:fillRect/>
          </a:stretch>
        </p:blipFill>
        <p:spPr bwMode="auto">
          <a:xfrm>
            <a:off x="4572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6" name="Picture 12"/>
          <p:cNvPicPr preferRelativeResize="0">
            <a:picLocks noChangeArrowheads="1"/>
          </p:cNvPicPr>
          <p:nvPr/>
        </p:nvPicPr>
        <p:blipFill>
          <a:blip r:embed="rId4" cstate="print"/>
          <a:srcRect l="5126" r="5126"/>
          <a:stretch>
            <a:fillRect/>
          </a:stretch>
        </p:blipFill>
        <p:spPr bwMode="auto">
          <a:xfrm>
            <a:off x="2340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7" name="Picture 13"/>
          <p:cNvPicPr preferRelativeResize="0">
            <a:picLocks noChangeArrowheads="1"/>
          </p:cNvPicPr>
          <p:nvPr/>
        </p:nvPicPr>
        <p:blipFill>
          <a:blip r:embed="rId5" cstate="print"/>
          <a:srcRect l="5126" r="5126"/>
          <a:stretch>
            <a:fillRect/>
          </a:stretch>
        </p:blipFill>
        <p:spPr bwMode="auto">
          <a:xfrm>
            <a:off x="6804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8" name="Picture 14"/>
          <p:cNvPicPr preferRelativeResize="0">
            <a:picLocks noChangeArrowheads="1"/>
          </p:cNvPicPr>
          <p:nvPr/>
        </p:nvPicPr>
        <p:blipFill>
          <a:blip r:embed="rId6" cstate="print"/>
          <a:srcRect l="5126" r="5126"/>
          <a:stretch>
            <a:fillRect/>
          </a:stretch>
        </p:blipFill>
        <p:spPr bwMode="auto">
          <a:xfrm>
            <a:off x="108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9" name="Picture 15"/>
          <p:cNvPicPr preferRelativeResize="0">
            <a:picLocks noChangeArrowheads="1"/>
          </p:cNvPicPr>
          <p:nvPr/>
        </p:nvPicPr>
        <p:blipFill>
          <a:blip r:embed="rId7" cstate="print"/>
          <a:srcRect l="5126" r="5126"/>
          <a:stretch>
            <a:fillRect/>
          </a:stretch>
        </p:blipFill>
        <p:spPr bwMode="auto">
          <a:xfrm>
            <a:off x="2340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40" name="Picture 16"/>
          <p:cNvPicPr preferRelativeResize="0">
            <a:picLocks noChangeArrowheads="1"/>
          </p:cNvPicPr>
          <p:nvPr/>
        </p:nvPicPr>
        <p:blipFill>
          <a:blip r:embed="rId8" cstate="print"/>
          <a:srcRect l="5126" r="5126"/>
          <a:stretch>
            <a:fillRect/>
          </a:stretch>
        </p:blipFill>
        <p:spPr bwMode="auto">
          <a:xfrm>
            <a:off x="4572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41" name="Picture 17"/>
          <p:cNvPicPr preferRelativeResize="0">
            <a:picLocks noChangeArrowheads="1"/>
          </p:cNvPicPr>
          <p:nvPr/>
        </p:nvPicPr>
        <p:blipFill>
          <a:blip r:embed="rId9" cstate="print"/>
          <a:srcRect l="5135" r="5135"/>
          <a:stretch>
            <a:fillRect/>
          </a:stretch>
        </p:blipFill>
        <p:spPr bwMode="auto">
          <a:xfrm>
            <a:off x="6804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6" name="Picture 6" descr="backgea"/>
            <p:cNvPicPr>
              <a:picLocks noChangeAspect="1" noChangeArrowheads="1"/>
            </p:cNvPicPr>
            <p:nvPr/>
          </p:nvPicPr>
          <p:blipFill>
            <a:blip r:embed="rId10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aristotelisgood"/>
            <p:cNvPicPr>
              <a:picLocks noChangeAspect="1" noChangeArrowheads="1"/>
            </p:cNvPicPr>
            <p:nvPr/>
          </p:nvPicPr>
          <p:blipFill>
            <a:blip r:embed="rId11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8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7</a:t>
            </a:r>
            <a:r>
              <a:rPr lang="el-GR" sz="2000" b="1" i="1" dirty="0"/>
              <a:t>2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84495" y="1619508"/>
            <a:ext cx="560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CLCH</a:t>
            </a:r>
            <a:endParaRPr lang="el-GR" sz="1400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4572000" y="1619508"/>
            <a:ext cx="522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CLCL</a:t>
            </a:r>
            <a:endParaRPr lang="el-GR" sz="1400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2334569" y="1619508"/>
            <a:ext cx="60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CLCM</a:t>
            </a:r>
            <a:endParaRPr lang="el-GR" sz="1400" b="1" dirty="0"/>
          </a:p>
        </p:txBody>
      </p:sp>
      <p:sp>
        <p:nvSpPr>
          <p:cNvPr id="18" name="17 - TextBox"/>
          <p:cNvSpPr txBox="1"/>
          <p:nvPr/>
        </p:nvSpPr>
        <p:spPr>
          <a:xfrm>
            <a:off x="6804248" y="1619508"/>
            <a:ext cx="536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CLCT</a:t>
            </a:r>
            <a:endParaRPr lang="el-GR" sz="1400" b="1" dirty="0"/>
          </a:p>
        </p:txBody>
      </p:sp>
      <p:sp>
        <p:nvSpPr>
          <p:cNvPr id="20" name="19 - TextBox"/>
          <p:cNvSpPr txBox="1"/>
          <p:nvPr/>
        </p:nvSpPr>
        <p:spPr>
          <a:xfrm>
            <a:off x="27693" y="3707740"/>
            <a:ext cx="1056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SNOW_GSP</a:t>
            </a:r>
            <a:endParaRPr lang="el-GR" sz="1400" b="1" dirty="0"/>
          </a:p>
        </p:txBody>
      </p:sp>
      <p:sp>
        <p:nvSpPr>
          <p:cNvPr id="22" name="21 - TextBox"/>
          <p:cNvSpPr txBox="1"/>
          <p:nvPr/>
        </p:nvSpPr>
        <p:spPr>
          <a:xfrm>
            <a:off x="2264043" y="3707740"/>
            <a:ext cx="941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TOT_PREC</a:t>
            </a:r>
            <a:endParaRPr lang="el-GR" sz="1400" b="1" dirty="0"/>
          </a:p>
        </p:txBody>
      </p:sp>
      <p:sp>
        <p:nvSpPr>
          <p:cNvPr id="24" name="23 - TextBox"/>
          <p:cNvSpPr txBox="1"/>
          <p:nvPr/>
        </p:nvSpPr>
        <p:spPr>
          <a:xfrm>
            <a:off x="4545014" y="370774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T2m</a:t>
            </a:r>
            <a:endParaRPr lang="el-GR" sz="1400" b="1" dirty="0"/>
          </a:p>
        </p:txBody>
      </p:sp>
      <p:sp>
        <p:nvSpPr>
          <p:cNvPr id="27" name="26 - TextBox"/>
          <p:cNvSpPr txBox="1"/>
          <p:nvPr/>
        </p:nvSpPr>
        <p:spPr>
          <a:xfrm>
            <a:off x="6759049" y="3707740"/>
            <a:ext cx="356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Td</a:t>
            </a:r>
            <a:endParaRPr lang="el-GR" sz="1400" b="1" dirty="0"/>
          </a:p>
        </p:txBody>
      </p:sp>
      <p:sp>
        <p:nvSpPr>
          <p:cNvPr id="29" name="28 - TextBox"/>
          <p:cNvSpPr txBox="1"/>
          <p:nvPr/>
        </p:nvSpPr>
        <p:spPr>
          <a:xfrm>
            <a:off x="4030192" y="1259468"/>
            <a:ext cx="61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MAY</a:t>
            </a:r>
            <a:endParaRPr lang="el-GR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/>
          <p:cNvPicPr preferRelativeResize="0">
            <a:picLocks noChangeArrowheads="1"/>
          </p:cNvPicPr>
          <p:nvPr/>
        </p:nvPicPr>
        <p:blipFill>
          <a:blip r:embed="rId2" cstate="print"/>
          <a:srcRect l="5135" r="5135"/>
          <a:stretch>
            <a:fillRect/>
          </a:stretch>
        </p:blipFill>
        <p:spPr bwMode="auto">
          <a:xfrm>
            <a:off x="4572000" y="1656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8" name="Picture 10"/>
          <p:cNvPicPr preferRelativeResize="0">
            <a:picLocks noChangeArrowheads="1"/>
          </p:cNvPicPr>
          <p:nvPr/>
        </p:nvPicPr>
        <p:blipFill>
          <a:blip r:embed="rId3" cstate="print"/>
          <a:srcRect l="5135" r="5135"/>
          <a:stretch>
            <a:fillRect/>
          </a:stretch>
        </p:blipFill>
        <p:spPr bwMode="auto">
          <a:xfrm>
            <a:off x="108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60" name="Picture 12"/>
          <p:cNvPicPr preferRelativeResize="0">
            <a:picLocks noChangeArrowheads="1"/>
          </p:cNvPicPr>
          <p:nvPr/>
        </p:nvPicPr>
        <p:blipFill>
          <a:blip r:embed="rId4" cstate="print"/>
          <a:srcRect l="5126" r="5126"/>
          <a:stretch>
            <a:fillRect/>
          </a:stretch>
        </p:blipFill>
        <p:spPr bwMode="auto">
          <a:xfrm>
            <a:off x="2340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61" name="Picture 13"/>
          <p:cNvPicPr preferRelativeResize="0">
            <a:picLocks noChangeArrowheads="1"/>
          </p:cNvPicPr>
          <p:nvPr/>
        </p:nvPicPr>
        <p:blipFill>
          <a:blip r:embed="rId5" cstate="print"/>
          <a:srcRect l="5126" r="5126"/>
          <a:stretch>
            <a:fillRect/>
          </a:stretch>
        </p:blipFill>
        <p:spPr bwMode="auto">
          <a:xfrm>
            <a:off x="6804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62" name="Picture 14"/>
          <p:cNvPicPr preferRelativeResize="0">
            <a:picLocks noChangeArrowheads="1"/>
          </p:cNvPicPr>
          <p:nvPr/>
        </p:nvPicPr>
        <p:blipFill>
          <a:blip r:embed="rId6" cstate="print"/>
          <a:srcRect l="5126" r="5126"/>
          <a:stretch>
            <a:fillRect/>
          </a:stretch>
        </p:blipFill>
        <p:spPr bwMode="auto">
          <a:xfrm>
            <a:off x="108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63" name="Picture 15"/>
          <p:cNvPicPr preferRelativeResize="0">
            <a:picLocks noChangeArrowheads="1"/>
          </p:cNvPicPr>
          <p:nvPr/>
        </p:nvPicPr>
        <p:blipFill>
          <a:blip r:embed="rId7" cstate="print"/>
          <a:srcRect l="5126" r="5126"/>
          <a:stretch>
            <a:fillRect/>
          </a:stretch>
        </p:blipFill>
        <p:spPr bwMode="auto">
          <a:xfrm>
            <a:off x="2340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64" name="Picture 16"/>
          <p:cNvPicPr preferRelativeResize="0">
            <a:picLocks noChangeArrowheads="1"/>
          </p:cNvPicPr>
          <p:nvPr/>
        </p:nvPicPr>
        <p:blipFill>
          <a:blip r:embed="rId8" cstate="print"/>
          <a:srcRect l="5126" r="5126"/>
          <a:stretch>
            <a:fillRect/>
          </a:stretch>
        </p:blipFill>
        <p:spPr bwMode="auto">
          <a:xfrm>
            <a:off x="4572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65" name="Picture 17"/>
          <p:cNvPicPr preferRelativeResize="0">
            <a:picLocks noChangeArrowheads="1"/>
          </p:cNvPicPr>
          <p:nvPr/>
        </p:nvPicPr>
        <p:blipFill>
          <a:blip r:embed="rId9" cstate="print"/>
          <a:srcRect l="5135" r="5135"/>
          <a:stretch>
            <a:fillRect/>
          </a:stretch>
        </p:blipFill>
        <p:spPr bwMode="auto">
          <a:xfrm>
            <a:off x="6804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6" name="Picture 6" descr="backgea"/>
            <p:cNvPicPr>
              <a:picLocks noChangeAspect="1" noChangeArrowheads="1"/>
            </p:cNvPicPr>
            <p:nvPr/>
          </p:nvPicPr>
          <p:blipFill>
            <a:blip r:embed="rId10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aristotelisgood"/>
            <p:cNvPicPr>
              <a:picLocks noChangeAspect="1" noChangeArrowheads="1"/>
            </p:cNvPicPr>
            <p:nvPr/>
          </p:nvPicPr>
          <p:blipFill>
            <a:blip r:embed="rId11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8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7</a:t>
            </a:r>
            <a:r>
              <a:rPr lang="el-GR" sz="2000" b="1" i="1" dirty="0"/>
              <a:t>3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84495" y="1619508"/>
            <a:ext cx="560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CLCH</a:t>
            </a:r>
            <a:endParaRPr lang="el-GR" sz="1400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4572000" y="1619508"/>
            <a:ext cx="522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CLCL</a:t>
            </a:r>
            <a:endParaRPr lang="el-GR" sz="1400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2334569" y="1619508"/>
            <a:ext cx="60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CLCM</a:t>
            </a:r>
            <a:endParaRPr lang="el-GR" sz="1400" b="1" dirty="0"/>
          </a:p>
        </p:txBody>
      </p:sp>
      <p:sp>
        <p:nvSpPr>
          <p:cNvPr id="18" name="17 - TextBox"/>
          <p:cNvSpPr txBox="1"/>
          <p:nvPr/>
        </p:nvSpPr>
        <p:spPr>
          <a:xfrm>
            <a:off x="6804248" y="1619508"/>
            <a:ext cx="536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CLCT</a:t>
            </a:r>
            <a:endParaRPr lang="el-GR" sz="1400" b="1" dirty="0"/>
          </a:p>
        </p:txBody>
      </p:sp>
      <p:sp>
        <p:nvSpPr>
          <p:cNvPr id="20" name="19 - TextBox"/>
          <p:cNvSpPr txBox="1"/>
          <p:nvPr/>
        </p:nvSpPr>
        <p:spPr>
          <a:xfrm>
            <a:off x="27693" y="3707740"/>
            <a:ext cx="1056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SNOW_GSP</a:t>
            </a:r>
            <a:endParaRPr lang="el-GR" sz="1400" b="1" dirty="0"/>
          </a:p>
        </p:txBody>
      </p:sp>
      <p:sp>
        <p:nvSpPr>
          <p:cNvPr id="22" name="21 - TextBox"/>
          <p:cNvSpPr txBox="1"/>
          <p:nvPr/>
        </p:nvSpPr>
        <p:spPr>
          <a:xfrm>
            <a:off x="2264043" y="3707740"/>
            <a:ext cx="941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TOT_PREC</a:t>
            </a:r>
            <a:endParaRPr lang="el-GR" sz="1400" b="1" dirty="0"/>
          </a:p>
        </p:txBody>
      </p:sp>
      <p:sp>
        <p:nvSpPr>
          <p:cNvPr id="24" name="23 - TextBox"/>
          <p:cNvSpPr txBox="1"/>
          <p:nvPr/>
        </p:nvSpPr>
        <p:spPr>
          <a:xfrm>
            <a:off x="4545014" y="370774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T2m</a:t>
            </a:r>
            <a:endParaRPr lang="el-GR" sz="1400" b="1" dirty="0"/>
          </a:p>
        </p:txBody>
      </p:sp>
      <p:sp>
        <p:nvSpPr>
          <p:cNvPr id="27" name="26 - TextBox"/>
          <p:cNvSpPr txBox="1"/>
          <p:nvPr/>
        </p:nvSpPr>
        <p:spPr>
          <a:xfrm>
            <a:off x="6759049" y="3707740"/>
            <a:ext cx="356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Td</a:t>
            </a:r>
            <a:endParaRPr lang="el-GR" sz="1400" b="1" dirty="0"/>
          </a:p>
        </p:txBody>
      </p:sp>
      <p:sp>
        <p:nvSpPr>
          <p:cNvPr id="29" name="28 - TextBox"/>
          <p:cNvSpPr txBox="1"/>
          <p:nvPr/>
        </p:nvSpPr>
        <p:spPr>
          <a:xfrm>
            <a:off x="4030192" y="1259468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JUNE</a:t>
            </a:r>
            <a:endParaRPr lang="el-GR" dirty="0"/>
          </a:p>
        </p:txBody>
      </p:sp>
      <p:sp>
        <p:nvSpPr>
          <p:cNvPr id="32" name="Rounded Rectangle 31"/>
          <p:cNvSpPr/>
          <p:nvPr/>
        </p:nvSpPr>
        <p:spPr>
          <a:xfrm>
            <a:off x="928662" y="3929066"/>
            <a:ext cx="214314" cy="857256"/>
          </a:xfrm>
          <a:prstGeom prst="round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4" name="Rounded Rectangle 33"/>
          <p:cNvSpPr/>
          <p:nvPr/>
        </p:nvSpPr>
        <p:spPr>
          <a:xfrm>
            <a:off x="5400000" y="1857364"/>
            <a:ext cx="214314" cy="857256"/>
          </a:xfrm>
          <a:prstGeom prst="round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 preferRelativeResize="0">
            <a:picLocks noChangeArrowheads="1"/>
          </p:cNvPicPr>
          <p:nvPr/>
        </p:nvPicPr>
        <p:blipFill>
          <a:blip r:embed="rId2" cstate="print"/>
          <a:srcRect l="5135" r="5135"/>
          <a:stretch>
            <a:fillRect/>
          </a:stretch>
        </p:blipFill>
        <p:spPr bwMode="auto">
          <a:xfrm>
            <a:off x="108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84" name="Picture 12"/>
          <p:cNvPicPr preferRelativeResize="0">
            <a:picLocks noChangeArrowheads="1"/>
          </p:cNvPicPr>
          <p:nvPr/>
        </p:nvPicPr>
        <p:blipFill>
          <a:blip r:embed="rId3" cstate="print"/>
          <a:srcRect l="5135" r="5135"/>
          <a:stretch>
            <a:fillRect/>
          </a:stretch>
        </p:blipFill>
        <p:spPr bwMode="auto">
          <a:xfrm>
            <a:off x="4572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85" name="Picture 13"/>
          <p:cNvPicPr preferRelativeResize="0">
            <a:picLocks noChangeArrowheads="1"/>
          </p:cNvPicPr>
          <p:nvPr/>
        </p:nvPicPr>
        <p:blipFill>
          <a:blip r:embed="rId4" cstate="print"/>
          <a:srcRect l="5126" r="5126"/>
          <a:stretch>
            <a:fillRect/>
          </a:stretch>
        </p:blipFill>
        <p:spPr bwMode="auto">
          <a:xfrm>
            <a:off x="2340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86" name="Picture 14"/>
          <p:cNvPicPr preferRelativeResize="0">
            <a:picLocks noChangeArrowheads="1"/>
          </p:cNvPicPr>
          <p:nvPr/>
        </p:nvPicPr>
        <p:blipFill>
          <a:blip r:embed="rId5" cstate="print"/>
          <a:srcRect l="5126" r="5126"/>
          <a:stretch>
            <a:fillRect/>
          </a:stretch>
        </p:blipFill>
        <p:spPr bwMode="auto">
          <a:xfrm>
            <a:off x="6804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87" name="Picture 15"/>
          <p:cNvPicPr preferRelativeResize="0">
            <a:picLocks noChangeArrowheads="1"/>
          </p:cNvPicPr>
          <p:nvPr/>
        </p:nvPicPr>
        <p:blipFill>
          <a:blip r:embed="rId6" cstate="print"/>
          <a:srcRect l="5126" r="5126"/>
          <a:stretch>
            <a:fillRect/>
          </a:stretch>
        </p:blipFill>
        <p:spPr bwMode="auto">
          <a:xfrm>
            <a:off x="108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88" name="Picture 16"/>
          <p:cNvPicPr preferRelativeResize="0">
            <a:picLocks noChangeArrowheads="1"/>
          </p:cNvPicPr>
          <p:nvPr/>
        </p:nvPicPr>
        <p:blipFill>
          <a:blip r:embed="rId7" cstate="print"/>
          <a:srcRect l="5126" r="5126"/>
          <a:stretch>
            <a:fillRect/>
          </a:stretch>
        </p:blipFill>
        <p:spPr bwMode="auto">
          <a:xfrm>
            <a:off x="2340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90" name="Picture 18"/>
          <p:cNvPicPr preferRelativeResize="0">
            <a:picLocks noChangeArrowheads="1"/>
          </p:cNvPicPr>
          <p:nvPr/>
        </p:nvPicPr>
        <p:blipFill>
          <a:blip r:embed="rId8" cstate="print"/>
          <a:srcRect l="5126" r="5126"/>
          <a:stretch>
            <a:fillRect/>
          </a:stretch>
        </p:blipFill>
        <p:spPr bwMode="auto">
          <a:xfrm>
            <a:off x="4572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091" name="Picture 19"/>
          <p:cNvPicPr preferRelativeResize="0">
            <a:picLocks noChangeArrowheads="1"/>
          </p:cNvPicPr>
          <p:nvPr/>
        </p:nvPicPr>
        <p:blipFill>
          <a:blip r:embed="rId9" cstate="print"/>
          <a:srcRect l="5135" r="5135"/>
          <a:stretch>
            <a:fillRect/>
          </a:stretch>
        </p:blipFill>
        <p:spPr bwMode="auto">
          <a:xfrm>
            <a:off x="6804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6" name="Picture 6" descr="backgea"/>
            <p:cNvPicPr>
              <a:picLocks noChangeAspect="1" noChangeArrowheads="1"/>
            </p:cNvPicPr>
            <p:nvPr/>
          </p:nvPicPr>
          <p:blipFill>
            <a:blip r:embed="rId10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aristotelisgood"/>
            <p:cNvPicPr>
              <a:picLocks noChangeAspect="1" noChangeArrowheads="1"/>
            </p:cNvPicPr>
            <p:nvPr/>
          </p:nvPicPr>
          <p:blipFill>
            <a:blip r:embed="rId11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8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7</a:t>
            </a:r>
            <a:r>
              <a:rPr lang="el-GR" sz="2000" b="1" i="1" dirty="0"/>
              <a:t>4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285852" y="6488692"/>
            <a:ext cx="638104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 </a:t>
            </a:r>
            <a:r>
              <a:rPr lang="el-GR" sz="1400" b="1" baseline="30000" dirty="0"/>
              <a:t> </a:t>
            </a:r>
            <a:r>
              <a:rPr lang="el-GR" sz="1400" b="1" dirty="0"/>
              <a:t>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84495" y="1619508"/>
            <a:ext cx="560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CLCH</a:t>
            </a:r>
            <a:endParaRPr lang="el-GR" sz="1400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4572000" y="1619508"/>
            <a:ext cx="522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CLCL</a:t>
            </a:r>
            <a:endParaRPr lang="el-GR" sz="1400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2334569" y="1619508"/>
            <a:ext cx="60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CLCM</a:t>
            </a:r>
            <a:endParaRPr lang="el-GR" sz="1400" b="1" dirty="0"/>
          </a:p>
        </p:txBody>
      </p:sp>
      <p:sp>
        <p:nvSpPr>
          <p:cNvPr id="18" name="17 - TextBox"/>
          <p:cNvSpPr txBox="1"/>
          <p:nvPr/>
        </p:nvSpPr>
        <p:spPr>
          <a:xfrm>
            <a:off x="6804248" y="1619508"/>
            <a:ext cx="536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CLCT</a:t>
            </a:r>
            <a:endParaRPr lang="el-GR" sz="1400" b="1" dirty="0"/>
          </a:p>
        </p:txBody>
      </p:sp>
      <p:sp>
        <p:nvSpPr>
          <p:cNvPr id="20" name="19 - TextBox"/>
          <p:cNvSpPr txBox="1"/>
          <p:nvPr/>
        </p:nvSpPr>
        <p:spPr>
          <a:xfrm>
            <a:off x="27693" y="3707740"/>
            <a:ext cx="1056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SNOW_GSP</a:t>
            </a:r>
            <a:endParaRPr lang="el-GR" sz="1400" b="1" dirty="0"/>
          </a:p>
        </p:txBody>
      </p:sp>
      <p:sp>
        <p:nvSpPr>
          <p:cNvPr id="22" name="21 - TextBox"/>
          <p:cNvSpPr txBox="1"/>
          <p:nvPr/>
        </p:nvSpPr>
        <p:spPr>
          <a:xfrm>
            <a:off x="2264043" y="3707740"/>
            <a:ext cx="941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TOT_PREC</a:t>
            </a:r>
            <a:endParaRPr lang="el-GR" sz="1400" b="1" dirty="0"/>
          </a:p>
        </p:txBody>
      </p:sp>
      <p:sp>
        <p:nvSpPr>
          <p:cNvPr id="24" name="23 - TextBox"/>
          <p:cNvSpPr txBox="1"/>
          <p:nvPr/>
        </p:nvSpPr>
        <p:spPr>
          <a:xfrm>
            <a:off x="4545014" y="370774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T2m</a:t>
            </a:r>
            <a:endParaRPr lang="el-GR" sz="1400" b="1" dirty="0"/>
          </a:p>
        </p:txBody>
      </p:sp>
      <p:sp>
        <p:nvSpPr>
          <p:cNvPr id="27" name="26 - TextBox"/>
          <p:cNvSpPr txBox="1"/>
          <p:nvPr/>
        </p:nvSpPr>
        <p:spPr>
          <a:xfrm>
            <a:off x="6759049" y="3707740"/>
            <a:ext cx="356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Td</a:t>
            </a:r>
            <a:endParaRPr lang="el-GR" sz="1400" b="1" dirty="0"/>
          </a:p>
        </p:txBody>
      </p:sp>
      <p:sp>
        <p:nvSpPr>
          <p:cNvPr id="29" name="28 - TextBox"/>
          <p:cNvSpPr txBox="1"/>
          <p:nvPr/>
        </p:nvSpPr>
        <p:spPr>
          <a:xfrm>
            <a:off x="4030192" y="1259468"/>
            <a:ext cx="597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</a:t>
            </a:r>
            <a:endParaRPr lang="el-GR" dirty="0"/>
          </a:p>
        </p:txBody>
      </p:sp>
      <p:sp>
        <p:nvSpPr>
          <p:cNvPr id="38" name="Rounded Rectangle 37"/>
          <p:cNvSpPr/>
          <p:nvPr/>
        </p:nvSpPr>
        <p:spPr>
          <a:xfrm>
            <a:off x="928662" y="3929066"/>
            <a:ext cx="214314" cy="857256"/>
          </a:xfrm>
          <a:prstGeom prst="round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9" name="Rounded Rectangle 38"/>
          <p:cNvSpPr/>
          <p:nvPr/>
        </p:nvSpPr>
        <p:spPr>
          <a:xfrm>
            <a:off x="3168000" y="1857364"/>
            <a:ext cx="214314" cy="857256"/>
          </a:xfrm>
          <a:prstGeom prst="round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0" name="Rounded Rectangle 39"/>
          <p:cNvSpPr/>
          <p:nvPr/>
        </p:nvSpPr>
        <p:spPr>
          <a:xfrm>
            <a:off x="5400000" y="1857364"/>
            <a:ext cx="214314" cy="857256"/>
          </a:xfrm>
          <a:prstGeom prst="round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1" name="Rounded Rectangle 40"/>
          <p:cNvSpPr/>
          <p:nvPr/>
        </p:nvSpPr>
        <p:spPr>
          <a:xfrm>
            <a:off x="3168000" y="3929066"/>
            <a:ext cx="214314" cy="857256"/>
          </a:xfrm>
          <a:prstGeom prst="round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/>
          <p:cNvPicPr preferRelativeResize="0">
            <a:picLocks noChangeArrowheads="1"/>
          </p:cNvPicPr>
          <p:nvPr/>
        </p:nvPicPr>
        <p:blipFill>
          <a:blip r:embed="rId2" cstate="print"/>
          <a:srcRect l="5126" r="5126"/>
          <a:stretch>
            <a:fillRect/>
          </a:stretch>
        </p:blipFill>
        <p:spPr bwMode="auto">
          <a:xfrm>
            <a:off x="2340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06" name="Picture 10"/>
          <p:cNvPicPr preferRelativeResize="0">
            <a:picLocks noChangeArrowheads="1"/>
          </p:cNvPicPr>
          <p:nvPr/>
        </p:nvPicPr>
        <p:blipFill>
          <a:blip r:embed="rId3" cstate="print"/>
          <a:srcRect l="5135" r="5135"/>
          <a:stretch>
            <a:fillRect/>
          </a:stretch>
        </p:blipFill>
        <p:spPr bwMode="auto">
          <a:xfrm>
            <a:off x="108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07" name="Picture 11"/>
          <p:cNvPicPr preferRelativeResize="0">
            <a:picLocks noChangeArrowheads="1"/>
          </p:cNvPicPr>
          <p:nvPr/>
        </p:nvPicPr>
        <p:blipFill>
          <a:blip r:embed="rId4" cstate="print"/>
          <a:srcRect l="5135" r="5135"/>
          <a:stretch>
            <a:fillRect/>
          </a:stretch>
        </p:blipFill>
        <p:spPr bwMode="auto">
          <a:xfrm>
            <a:off x="4572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08" name="Picture 12"/>
          <p:cNvPicPr preferRelativeResize="0">
            <a:picLocks noChangeArrowheads="1"/>
          </p:cNvPicPr>
          <p:nvPr/>
        </p:nvPicPr>
        <p:blipFill>
          <a:blip r:embed="rId5" cstate="print"/>
          <a:srcRect l="5126" r="5126"/>
          <a:stretch>
            <a:fillRect/>
          </a:stretch>
        </p:blipFill>
        <p:spPr bwMode="auto">
          <a:xfrm>
            <a:off x="2340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09" name="Picture 13"/>
          <p:cNvPicPr preferRelativeResize="0">
            <a:picLocks noChangeArrowheads="1"/>
          </p:cNvPicPr>
          <p:nvPr/>
        </p:nvPicPr>
        <p:blipFill>
          <a:blip r:embed="rId6" cstate="print"/>
          <a:srcRect l="5126" r="5126"/>
          <a:stretch>
            <a:fillRect/>
          </a:stretch>
        </p:blipFill>
        <p:spPr bwMode="auto">
          <a:xfrm>
            <a:off x="6804000" y="1656000"/>
            <a:ext cx="2160000" cy="19800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10" name="Picture 14"/>
          <p:cNvPicPr preferRelativeResize="0">
            <a:picLocks noChangeArrowheads="1"/>
          </p:cNvPicPr>
          <p:nvPr/>
        </p:nvPicPr>
        <p:blipFill>
          <a:blip r:embed="rId7" cstate="print"/>
          <a:srcRect l="5126" r="5126"/>
          <a:stretch>
            <a:fillRect/>
          </a:stretch>
        </p:blipFill>
        <p:spPr bwMode="auto">
          <a:xfrm>
            <a:off x="108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12" name="Picture 16"/>
          <p:cNvPicPr preferRelativeResize="0">
            <a:picLocks noChangeArrowheads="1"/>
          </p:cNvPicPr>
          <p:nvPr/>
        </p:nvPicPr>
        <p:blipFill>
          <a:blip r:embed="rId8" cstate="print"/>
          <a:srcRect l="5126" r="5126"/>
          <a:stretch>
            <a:fillRect/>
          </a:stretch>
        </p:blipFill>
        <p:spPr bwMode="auto">
          <a:xfrm>
            <a:off x="4572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13" name="Picture 17"/>
          <p:cNvPicPr preferRelativeResize="0">
            <a:picLocks noChangeArrowheads="1"/>
          </p:cNvPicPr>
          <p:nvPr/>
        </p:nvPicPr>
        <p:blipFill>
          <a:blip r:embed="rId9" cstate="print"/>
          <a:srcRect l="5135" r="5135"/>
          <a:stretch>
            <a:fillRect/>
          </a:stretch>
        </p:blipFill>
        <p:spPr bwMode="auto">
          <a:xfrm>
            <a:off x="6804000" y="3744000"/>
            <a:ext cx="2160000" cy="198000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6" name="Picture 6" descr="backgea"/>
            <p:cNvPicPr>
              <a:picLocks noChangeAspect="1" noChangeArrowheads="1"/>
            </p:cNvPicPr>
            <p:nvPr/>
          </p:nvPicPr>
          <p:blipFill>
            <a:blip r:embed="rId10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aristotelisgood"/>
            <p:cNvPicPr>
              <a:picLocks noChangeAspect="1" noChangeArrowheads="1"/>
            </p:cNvPicPr>
            <p:nvPr/>
          </p:nvPicPr>
          <p:blipFill>
            <a:blip r:embed="rId11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8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7</a:t>
            </a:r>
            <a:r>
              <a:rPr lang="el-GR" sz="2000" b="1" i="1" dirty="0"/>
              <a:t>5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84495" y="1619508"/>
            <a:ext cx="560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CLCH</a:t>
            </a:r>
            <a:endParaRPr lang="el-GR" sz="1400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4572000" y="1619508"/>
            <a:ext cx="522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CLCL</a:t>
            </a:r>
            <a:endParaRPr lang="el-GR" sz="1400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2334569" y="1619508"/>
            <a:ext cx="60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CLCM</a:t>
            </a:r>
            <a:endParaRPr lang="el-GR" sz="1400" b="1" dirty="0"/>
          </a:p>
        </p:txBody>
      </p:sp>
      <p:sp>
        <p:nvSpPr>
          <p:cNvPr id="18" name="17 - TextBox"/>
          <p:cNvSpPr txBox="1"/>
          <p:nvPr/>
        </p:nvSpPr>
        <p:spPr>
          <a:xfrm>
            <a:off x="6804248" y="1619508"/>
            <a:ext cx="536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CLCT</a:t>
            </a:r>
            <a:endParaRPr lang="el-GR" sz="1400" b="1" dirty="0"/>
          </a:p>
        </p:txBody>
      </p:sp>
      <p:sp>
        <p:nvSpPr>
          <p:cNvPr id="20" name="19 - TextBox"/>
          <p:cNvSpPr txBox="1"/>
          <p:nvPr/>
        </p:nvSpPr>
        <p:spPr>
          <a:xfrm>
            <a:off x="27693" y="3707740"/>
            <a:ext cx="1056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SNOW_GSP</a:t>
            </a:r>
            <a:endParaRPr lang="el-GR" sz="1400" b="1" dirty="0"/>
          </a:p>
        </p:txBody>
      </p:sp>
      <p:sp>
        <p:nvSpPr>
          <p:cNvPr id="22" name="21 - TextBox"/>
          <p:cNvSpPr txBox="1"/>
          <p:nvPr/>
        </p:nvSpPr>
        <p:spPr>
          <a:xfrm>
            <a:off x="2264043" y="3707740"/>
            <a:ext cx="941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TOT_PREC</a:t>
            </a:r>
            <a:endParaRPr lang="el-GR" sz="1400" b="1" dirty="0"/>
          </a:p>
        </p:txBody>
      </p:sp>
      <p:sp>
        <p:nvSpPr>
          <p:cNvPr id="24" name="23 - TextBox"/>
          <p:cNvSpPr txBox="1"/>
          <p:nvPr/>
        </p:nvSpPr>
        <p:spPr>
          <a:xfrm>
            <a:off x="4545014" y="370774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T2m</a:t>
            </a:r>
            <a:endParaRPr lang="el-GR" sz="1400" b="1" dirty="0"/>
          </a:p>
        </p:txBody>
      </p:sp>
      <p:sp>
        <p:nvSpPr>
          <p:cNvPr id="27" name="26 - TextBox"/>
          <p:cNvSpPr txBox="1"/>
          <p:nvPr/>
        </p:nvSpPr>
        <p:spPr>
          <a:xfrm>
            <a:off x="6759049" y="3707740"/>
            <a:ext cx="356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Td</a:t>
            </a:r>
            <a:endParaRPr lang="el-GR" sz="1400" b="1" dirty="0"/>
          </a:p>
        </p:txBody>
      </p:sp>
      <p:sp>
        <p:nvSpPr>
          <p:cNvPr id="29" name="28 - TextBox"/>
          <p:cNvSpPr txBox="1"/>
          <p:nvPr/>
        </p:nvSpPr>
        <p:spPr>
          <a:xfrm>
            <a:off x="4030192" y="1259468"/>
            <a:ext cx="97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AUGUST</a:t>
            </a:r>
            <a:endParaRPr lang="el-GR" dirty="0"/>
          </a:p>
        </p:txBody>
      </p:sp>
      <p:sp>
        <p:nvSpPr>
          <p:cNvPr id="32" name="Rounded Rectangle 31"/>
          <p:cNvSpPr/>
          <p:nvPr/>
        </p:nvSpPr>
        <p:spPr>
          <a:xfrm>
            <a:off x="3168000" y="1857364"/>
            <a:ext cx="214314" cy="857256"/>
          </a:xfrm>
          <a:prstGeom prst="round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Rounded Rectangle 32"/>
          <p:cNvSpPr/>
          <p:nvPr/>
        </p:nvSpPr>
        <p:spPr>
          <a:xfrm>
            <a:off x="928662" y="3929066"/>
            <a:ext cx="214314" cy="857256"/>
          </a:xfrm>
          <a:prstGeom prst="round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4" name="Rounded Rectangle 33"/>
          <p:cNvSpPr/>
          <p:nvPr/>
        </p:nvSpPr>
        <p:spPr>
          <a:xfrm>
            <a:off x="5400000" y="1857364"/>
            <a:ext cx="214314" cy="857256"/>
          </a:xfrm>
          <a:prstGeom prst="round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5" name="Picture 11"/>
          <p:cNvPicPr preferRelativeResize="0">
            <a:picLocks noChangeArrowheads="1"/>
          </p:cNvPicPr>
          <p:nvPr/>
        </p:nvPicPr>
        <p:blipFill>
          <a:blip r:embed="rId2" cstate="print"/>
          <a:srcRect l="5126" r="5126"/>
          <a:stretch>
            <a:fillRect/>
          </a:stretch>
        </p:blipFill>
        <p:spPr bwMode="auto">
          <a:xfrm>
            <a:off x="2340562" y="3735016"/>
            <a:ext cx="216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 preferRelativeResize="0">
            <a:picLocks noChangeArrowheads="1"/>
          </p:cNvPicPr>
          <p:nvPr/>
        </p:nvPicPr>
        <p:blipFill>
          <a:blip r:embed="rId3" cstate="print"/>
          <a:srcRect l="5135" r="5135"/>
          <a:stretch>
            <a:fillRect/>
          </a:stretch>
        </p:blipFill>
        <p:spPr bwMode="auto">
          <a:xfrm>
            <a:off x="108000" y="1656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 preferRelativeResize="0">
            <a:picLocks noChangeArrowheads="1"/>
          </p:cNvPicPr>
          <p:nvPr/>
        </p:nvPicPr>
        <p:blipFill>
          <a:blip r:embed="rId4" cstate="print"/>
          <a:srcRect l="5135" r="5135"/>
          <a:stretch>
            <a:fillRect/>
          </a:stretch>
        </p:blipFill>
        <p:spPr bwMode="auto">
          <a:xfrm>
            <a:off x="4572000" y="1656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148" name="Picture 4"/>
          <p:cNvPicPr preferRelativeResize="0">
            <a:picLocks noChangeArrowheads="1"/>
          </p:cNvPicPr>
          <p:nvPr/>
        </p:nvPicPr>
        <p:blipFill>
          <a:blip r:embed="rId5" cstate="print"/>
          <a:srcRect l="5126" r="5126"/>
          <a:stretch>
            <a:fillRect/>
          </a:stretch>
        </p:blipFill>
        <p:spPr bwMode="auto">
          <a:xfrm>
            <a:off x="2340000" y="1656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149" name="Picture 5"/>
          <p:cNvPicPr preferRelativeResize="0">
            <a:picLocks noChangeArrowheads="1"/>
          </p:cNvPicPr>
          <p:nvPr/>
        </p:nvPicPr>
        <p:blipFill>
          <a:blip r:embed="rId6" cstate="print"/>
          <a:srcRect l="5126" r="5126"/>
          <a:stretch>
            <a:fillRect/>
          </a:stretch>
        </p:blipFill>
        <p:spPr bwMode="auto">
          <a:xfrm>
            <a:off x="6804000" y="1656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150" name="Picture 6"/>
          <p:cNvPicPr preferRelativeResize="0">
            <a:picLocks noChangeArrowheads="1"/>
          </p:cNvPicPr>
          <p:nvPr/>
        </p:nvPicPr>
        <p:blipFill>
          <a:blip r:embed="rId7" cstate="print"/>
          <a:srcRect l="5126" r="5126"/>
          <a:stretch>
            <a:fillRect/>
          </a:stretch>
        </p:blipFill>
        <p:spPr bwMode="auto">
          <a:xfrm>
            <a:off x="108000" y="3744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153" name="Picture 9"/>
          <p:cNvPicPr preferRelativeResize="0">
            <a:picLocks noChangeArrowheads="1"/>
          </p:cNvPicPr>
          <p:nvPr/>
        </p:nvPicPr>
        <p:blipFill>
          <a:blip r:embed="rId8" cstate="print"/>
          <a:srcRect l="5135" r="5135"/>
          <a:stretch>
            <a:fillRect/>
          </a:stretch>
        </p:blipFill>
        <p:spPr bwMode="auto">
          <a:xfrm>
            <a:off x="6804000" y="3744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6154" name="Picture 10"/>
          <p:cNvPicPr preferRelativeResize="0">
            <a:picLocks noChangeArrowheads="1"/>
          </p:cNvPicPr>
          <p:nvPr/>
        </p:nvPicPr>
        <p:blipFill>
          <a:blip r:embed="rId9" cstate="print"/>
          <a:srcRect l="5126" r="5126"/>
          <a:stretch>
            <a:fillRect/>
          </a:stretch>
        </p:blipFill>
        <p:spPr bwMode="auto">
          <a:xfrm>
            <a:off x="4572000" y="3744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6" name="Picture 6" descr="backgea"/>
            <p:cNvPicPr>
              <a:picLocks noChangeAspect="1" noChangeArrowheads="1"/>
            </p:cNvPicPr>
            <p:nvPr/>
          </p:nvPicPr>
          <p:blipFill>
            <a:blip r:embed="rId10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aristotelisgood"/>
            <p:cNvPicPr>
              <a:picLocks noChangeAspect="1" noChangeArrowheads="1"/>
            </p:cNvPicPr>
            <p:nvPr/>
          </p:nvPicPr>
          <p:blipFill>
            <a:blip r:embed="rId11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8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7</a:t>
            </a:r>
            <a:r>
              <a:rPr lang="el-GR" sz="2000" b="1" i="1" dirty="0"/>
              <a:t>6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84495" y="1619508"/>
            <a:ext cx="560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CLCH</a:t>
            </a:r>
            <a:endParaRPr lang="el-GR" sz="1400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4572000" y="1619508"/>
            <a:ext cx="522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CLCL</a:t>
            </a:r>
            <a:endParaRPr lang="el-GR" sz="1400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2334569" y="1619508"/>
            <a:ext cx="60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CLCM</a:t>
            </a:r>
            <a:endParaRPr lang="el-GR" sz="1400" b="1" dirty="0"/>
          </a:p>
        </p:txBody>
      </p:sp>
      <p:sp>
        <p:nvSpPr>
          <p:cNvPr id="18" name="17 - TextBox"/>
          <p:cNvSpPr txBox="1"/>
          <p:nvPr/>
        </p:nvSpPr>
        <p:spPr>
          <a:xfrm>
            <a:off x="6804248" y="1619508"/>
            <a:ext cx="536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CLCT</a:t>
            </a:r>
            <a:endParaRPr lang="el-GR" sz="1400" b="1" dirty="0"/>
          </a:p>
        </p:txBody>
      </p:sp>
      <p:sp>
        <p:nvSpPr>
          <p:cNvPr id="20" name="19 - TextBox"/>
          <p:cNvSpPr txBox="1"/>
          <p:nvPr/>
        </p:nvSpPr>
        <p:spPr>
          <a:xfrm>
            <a:off x="27693" y="3707740"/>
            <a:ext cx="1056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SNOW_GSP</a:t>
            </a:r>
            <a:endParaRPr lang="el-GR" sz="1400" b="1" dirty="0"/>
          </a:p>
        </p:txBody>
      </p:sp>
      <p:sp>
        <p:nvSpPr>
          <p:cNvPr id="22" name="21 - TextBox"/>
          <p:cNvSpPr txBox="1"/>
          <p:nvPr/>
        </p:nvSpPr>
        <p:spPr>
          <a:xfrm>
            <a:off x="2264043" y="3707740"/>
            <a:ext cx="941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TOT_PREC</a:t>
            </a:r>
            <a:endParaRPr lang="el-GR" sz="1400" b="1" dirty="0"/>
          </a:p>
        </p:txBody>
      </p:sp>
      <p:sp>
        <p:nvSpPr>
          <p:cNvPr id="24" name="23 - TextBox"/>
          <p:cNvSpPr txBox="1"/>
          <p:nvPr/>
        </p:nvSpPr>
        <p:spPr>
          <a:xfrm>
            <a:off x="4545014" y="370774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T2m</a:t>
            </a:r>
            <a:endParaRPr lang="el-GR" sz="1400" b="1" dirty="0"/>
          </a:p>
        </p:txBody>
      </p:sp>
      <p:sp>
        <p:nvSpPr>
          <p:cNvPr id="27" name="26 - TextBox"/>
          <p:cNvSpPr txBox="1"/>
          <p:nvPr/>
        </p:nvSpPr>
        <p:spPr>
          <a:xfrm>
            <a:off x="6759049" y="3707740"/>
            <a:ext cx="356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Td</a:t>
            </a:r>
            <a:endParaRPr lang="el-GR" sz="1400" b="1" dirty="0"/>
          </a:p>
        </p:txBody>
      </p:sp>
      <p:sp>
        <p:nvSpPr>
          <p:cNvPr id="29" name="28 - TextBox"/>
          <p:cNvSpPr txBox="1"/>
          <p:nvPr/>
        </p:nvSpPr>
        <p:spPr>
          <a:xfrm>
            <a:off x="4030192" y="1259468"/>
            <a:ext cx="130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SEPTEMBER</a:t>
            </a:r>
            <a:endParaRPr lang="el-GR" dirty="0"/>
          </a:p>
        </p:txBody>
      </p:sp>
      <p:sp>
        <p:nvSpPr>
          <p:cNvPr id="25" name="Rounded Rectangle 24"/>
          <p:cNvSpPr/>
          <p:nvPr/>
        </p:nvSpPr>
        <p:spPr>
          <a:xfrm>
            <a:off x="3168000" y="1857364"/>
            <a:ext cx="214314" cy="857256"/>
          </a:xfrm>
          <a:prstGeom prst="round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Rounded Rectangle 25"/>
          <p:cNvSpPr/>
          <p:nvPr/>
        </p:nvSpPr>
        <p:spPr>
          <a:xfrm>
            <a:off x="5400000" y="1857364"/>
            <a:ext cx="214314" cy="857256"/>
          </a:xfrm>
          <a:prstGeom prst="round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Rounded Rectangle 27"/>
          <p:cNvSpPr/>
          <p:nvPr/>
        </p:nvSpPr>
        <p:spPr>
          <a:xfrm>
            <a:off x="928662" y="3929066"/>
            <a:ext cx="214314" cy="857256"/>
          </a:xfrm>
          <a:prstGeom prst="round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 preferRelativeResize="0">
            <a:picLocks noChangeArrowheads="1"/>
          </p:cNvPicPr>
          <p:nvPr/>
        </p:nvPicPr>
        <p:blipFill>
          <a:blip r:embed="rId2" cstate="print"/>
          <a:srcRect l="5135" r="5135"/>
          <a:stretch>
            <a:fillRect/>
          </a:stretch>
        </p:blipFill>
        <p:spPr bwMode="auto">
          <a:xfrm>
            <a:off x="108000" y="1656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 preferRelativeResize="0">
            <a:picLocks noChangeArrowheads="1"/>
          </p:cNvPicPr>
          <p:nvPr/>
        </p:nvPicPr>
        <p:blipFill>
          <a:blip r:embed="rId3" cstate="print"/>
          <a:srcRect l="5126" r="5126"/>
          <a:stretch>
            <a:fillRect/>
          </a:stretch>
        </p:blipFill>
        <p:spPr bwMode="auto">
          <a:xfrm>
            <a:off x="2340000" y="1656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72" name="Picture 4"/>
          <p:cNvPicPr preferRelativeResize="0">
            <a:picLocks noChangeArrowheads="1"/>
          </p:cNvPicPr>
          <p:nvPr/>
        </p:nvPicPr>
        <p:blipFill>
          <a:blip r:embed="rId4" cstate="print"/>
          <a:srcRect l="5135" r="5135"/>
          <a:stretch>
            <a:fillRect/>
          </a:stretch>
        </p:blipFill>
        <p:spPr bwMode="auto">
          <a:xfrm>
            <a:off x="4572000" y="1656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73" name="Picture 5"/>
          <p:cNvPicPr preferRelativeResize="0">
            <a:picLocks noChangeArrowheads="1"/>
          </p:cNvPicPr>
          <p:nvPr/>
        </p:nvPicPr>
        <p:blipFill>
          <a:blip r:embed="rId5" cstate="print"/>
          <a:srcRect l="5126" r="5126"/>
          <a:stretch>
            <a:fillRect/>
          </a:stretch>
        </p:blipFill>
        <p:spPr bwMode="auto">
          <a:xfrm>
            <a:off x="6804000" y="1656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74" name="Picture 6"/>
          <p:cNvPicPr preferRelativeResize="0">
            <a:picLocks noChangeArrowheads="1"/>
          </p:cNvPicPr>
          <p:nvPr/>
        </p:nvPicPr>
        <p:blipFill>
          <a:blip r:embed="rId6" cstate="print"/>
          <a:srcRect l="5126" r="5126"/>
          <a:stretch>
            <a:fillRect/>
          </a:stretch>
        </p:blipFill>
        <p:spPr bwMode="auto">
          <a:xfrm>
            <a:off x="108000" y="3744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75" name="Picture 7"/>
          <p:cNvPicPr preferRelativeResize="0">
            <a:picLocks noChangeArrowheads="1"/>
          </p:cNvPicPr>
          <p:nvPr/>
        </p:nvPicPr>
        <p:blipFill>
          <a:blip r:embed="rId7" cstate="print"/>
          <a:srcRect l="5126" r="5126"/>
          <a:stretch>
            <a:fillRect/>
          </a:stretch>
        </p:blipFill>
        <p:spPr bwMode="auto">
          <a:xfrm>
            <a:off x="2340000" y="3744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76" name="Picture 8"/>
          <p:cNvPicPr preferRelativeResize="0">
            <a:picLocks noChangeArrowheads="1"/>
          </p:cNvPicPr>
          <p:nvPr/>
        </p:nvPicPr>
        <p:blipFill>
          <a:blip r:embed="rId8" cstate="print"/>
          <a:srcRect l="5126" r="5126"/>
          <a:stretch>
            <a:fillRect/>
          </a:stretch>
        </p:blipFill>
        <p:spPr bwMode="auto">
          <a:xfrm>
            <a:off x="4572000" y="3744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77" name="Picture 9"/>
          <p:cNvPicPr preferRelativeResize="0">
            <a:picLocks noChangeArrowheads="1"/>
          </p:cNvPicPr>
          <p:nvPr/>
        </p:nvPicPr>
        <p:blipFill>
          <a:blip r:embed="rId9" cstate="print"/>
          <a:srcRect l="5135" r="5135"/>
          <a:stretch>
            <a:fillRect/>
          </a:stretch>
        </p:blipFill>
        <p:spPr bwMode="auto">
          <a:xfrm>
            <a:off x="6804000" y="3744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6" name="Picture 6" descr="backgea"/>
            <p:cNvPicPr>
              <a:picLocks noChangeAspect="1" noChangeArrowheads="1"/>
            </p:cNvPicPr>
            <p:nvPr/>
          </p:nvPicPr>
          <p:blipFill>
            <a:blip r:embed="rId10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aristotelisgood"/>
            <p:cNvPicPr>
              <a:picLocks noChangeAspect="1" noChangeArrowheads="1"/>
            </p:cNvPicPr>
            <p:nvPr/>
          </p:nvPicPr>
          <p:blipFill>
            <a:blip r:embed="rId11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8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7</a:t>
            </a:r>
            <a:r>
              <a:rPr lang="el-GR" sz="2000" b="1" i="1" dirty="0"/>
              <a:t>7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84495" y="1619508"/>
            <a:ext cx="560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CLCH</a:t>
            </a:r>
            <a:endParaRPr lang="el-GR" sz="1400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4572000" y="1619508"/>
            <a:ext cx="522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CLCL</a:t>
            </a:r>
            <a:endParaRPr lang="el-GR" sz="1400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2334569" y="1619508"/>
            <a:ext cx="60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CLCM</a:t>
            </a:r>
            <a:endParaRPr lang="el-GR" sz="1400" b="1" dirty="0"/>
          </a:p>
        </p:txBody>
      </p:sp>
      <p:sp>
        <p:nvSpPr>
          <p:cNvPr id="18" name="17 - TextBox"/>
          <p:cNvSpPr txBox="1"/>
          <p:nvPr/>
        </p:nvSpPr>
        <p:spPr>
          <a:xfrm>
            <a:off x="6804248" y="1619508"/>
            <a:ext cx="536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CLCT</a:t>
            </a:r>
            <a:endParaRPr lang="el-GR" sz="1400" b="1" dirty="0"/>
          </a:p>
        </p:txBody>
      </p:sp>
      <p:sp>
        <p:nvSpPr>
          <p:cNvPr id="20" name="19 - TextBox"/>
          <p:cNvSpPr txBox="1"/>
          <p:nvPr/>
        </p:nvSpPr>
        <p:spPr>
          <a:xfrm>
            <a:off x="27693" y="3707740"/>
            <a:ext cx="1056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SNOW_GSP</a:t>
            </a:r>
            <a:endParaRPr lang="el-GR" sz="1400" b="1" dirty="0"/>
          </a:p>
        </p:txBody>
      </p:sp>
      <p:sp>
        <p:nvSpPr>
          <p:cNvPr id="22" name="21 - TextBox"/>
          <p:cNvSpPr txBox="1"/>
          <p:nvPr/>
        </p:nvSpPr>
        <p:spPr>
          <a:xfrm>
            <a:off x="2264043" y="3707740"/>
            <a:ext cx="941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TOT_PREC</a:t>
            </a:r>
            <a:endParaRPr lang="el-GR" sz="1400" b="1" dirty="0"/>
          </a:p>
        </p:txBody>
      </p:sp>
      <p:sp>
        <p:nvSpPr>
          <p:cNvPr id="24" name="23 - TextBox"/>
          <p:cNvSpPr txBox="1"/>
          <p:nvPr/>
        </p:nvSpPr>
        <p:spPr>
          <a:xfrm>
            <a:off x="4545014" y="370774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T2m</a:t>
            </a:r>
            <a:endParaRPr lang="el-GR" sz="1400" b="1" dirty="0"/>
          </a:p>
        </p:txBody>
      </p:sp>
      <p:sp>
        <p:nvSpPr>
          <p:cNvPr id="27" name="26 - TextBox"/>
          <p:cNvSpPr txBox="1"/>
          <p:nvPr/>
        </p:nvSpPr>
        <p:spPr>
          <a:xfrm>
            <a:off x="6759049" y="3707740"/>
            <a:ext cx="356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Td</a:t>
            </a:r>
            <a:endParaRPr lang="el-GR" sz="1400" b="1" dirty="0"/>
          </a:p>
        </p:txBody>
      </p:sp>
      <p:sp>
        <p:nvSpPr>
          <p:cNvPr id="29" name="28 - TextBox"/>
          <p:cNvSpPr txBox="1"/>
          <p:nvPr/>
        </p:nvSpPr>
        <p:spPr>
          <a:xfrm>
            <a:off x="4030192" y="1259468"/>
            <a:ext cx="1081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OCTOBER</a:t>
            </a:r>
            <a:endParaRPr lang="el-GR" dirty="0"/>
          </a:p>
        </p:txBody>
      </p:sp>
      <p:sp>
        <p:nvSpPr>
          <p:cNvPr id="25" name="Rounded Rectangle 24"/>
          <p:cNvSpPr/>
          <p:nvPr/>
        </p:nvSpPr>
        <p:spPr>
          <a:xfrm>
            <a:off x="928662" y="3929066"/>
            <a:ext cx="214314" cy="857256"/>
          </a:xfrm>
          <a:prstGeom prst="roundRect">
            <a:avLst/>
          </a:prstGeom>
          <a:solidFill>
            <a:srgbClr val="C0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 preferRelativeResize="0">
            <a:picLocks noChangeArrowheads="1"/>
          </p:cNvPicPr>
          <p:nvPr/>
        </p:nvPicPr>
        <p:blipFill>
          <a:blip r:embed="rId2" cstate="print"/>
          <a:srcRect l="5135" r="5135"/>
          <a:stretch>
            <a:fillRect/>
          </a:stretch>
        </p:blipFill>
        <p:spPr bwMode="auto">
          <a:xfrm>
            <a:off x="108000" y="1656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195" name="Picture 3"/>
          <p:cNvPicPr preferRelativeResize="0">
            <a:picLocks noChangeArrowheads="1"/>
          </p:cNvPicPr>
          <p:nvPr/>
        </p:nvPicPr>
        <p:blipFill>
          <a:blip r:embed="rId3" cstate="print"/>
          <a:srcRect l="5126" r="5126"/>
          <a:stretch>
            <a:fillRect/>
          </a:stretch>
        </p:blipFill>
        <p:spPr bwMode="auto">
          <a:xfrm>
            <a:off x="2340000" y="1656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196" name="Picture 4"/>
          <p:cNvPicPr preferRelativeResize="0">
            <a:picLocks noChangeArrowheads="1"/>
          </p:cNvPicPr>
          <p:nvPr/>
        </p:nvPicPr>
        <p:blipFill>
          <a:blip r:embed="rId4" cstate="print"/>
          <a:srcRect l="5135" r="5135"/>
          <a:stretch>
            <a:fillRect/>
          </a:stretch>
        </p:blipFill>
        <p:spPr bwMode="auto">
          <a:xfrm>
            <a:off x="4572000" y="1656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197" name="Picture 5"/>
          <p:cNvPicPr preferRelativeResize="0">
            <a:picLocks noChangeArrowheads="1"/>
          </p:cNvPicPr>
          <p:nvPr/>
        </p:nvPicPr>
        <p:blipFill>
          <a:blip r:embed="rId5" cstate="print"/>
          <a:srcRect l="5126" r="5126"/>
          <a:stretch>
            <a:fillRect/>
          </a:stretch>
        </p:blipFill>
        <p:spPr bwMode="auto">
          <a:xfrm>
            <a:off x="6804000" y="1656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198" name="Picture 6"/>
          <p:cNvPicPr preferRelativeResize="0">
            <a:picLocks noChangeArrowheads="1"/>
          </p:cNvPicPr>
          <p:nvPr/>
        </p:nvPicPr>
        <p:blipFill>
          <a:blip r:embed="rId6" cstate="print"/>
          <a:srcRect l="5126" r="5126"/>
          <a:stretch>
            <a:fillRect/>
          </a:stretch>
        </p:blipFill>
        <p:spPr bwMode="auto">
          <a:xfrm>
            <a:off x="108000" y="3744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199" name="Picture 7"/>
          <p:cNvPicPr preferRelativeResize="0">
            <a:picLocks noChangeArrowheads="1"/>
          </p:cNvPicPr>
          <p:nvPr/>
        </p:nvPicPr>
        <p:blipFill>
          <a:blip r:embed="rId7" cstate="print"/>
          <a:srcRect l="5126" r="5126"/>
          <a:stretch>
            <a:fillRect/>
          </a:stretch>
        </p:blipFill>
        <p:spPr bwMode="auto">
          <a:xfrm>
            <a:off x="2340000" y="3744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200" name="Picture 8"/>
          <p:cNvPicPr preferRelativeResize="0">
            <a:picLocks noChangeArrowheads="1"/>
          </p:cNvPicPr>
          <p:nvPr/>
        </p:nvPicPr>
        <p:blipFill>
          <a:blip r:embed="rId8" cstate="print"/>
          <a:srcRect l="5126" r="5126"/>
          <a:stretch>
            <a:fillRect/>
          </a:stretch>
        </p:blipFill>
        <p:spPr bwMode="auto">
          <a:xfrm>
            <a:off x="4572000" y="3744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201" name="Picture 9"/>
          <p:cNvPicPr preferRelativeResize="0">
            <a:picLocks noChangeArrowheads="1"/>
          </p:cNvPicPr>
          <p:nvPr/>
        </p:nvPicPr>
        <p:blipFill>
          <a:blip r:embed="rId9" cstate="print"/>
          <a:srcRect l="5135" r="5135"/>
          <a:stretch>
            <a:fillRect/>
          </a:stretch>
        </p:blipFill>
        <p:spPr bwMode="auto">
          <a:xfrm>
            <a:off x="6804000" y="3744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6" name="Picture 6" descr="backgea"/>
            <p:cNvPicPr>
              <a:picLocks noChangeAspect="1" noChangeArrowheads="1"/>
            </p:cNvPicPr>
            <p:nvPr/>
          </p:nvPicPr>
          <p:blipFill>
            <a:blip r:embed="rId10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aristotelisgood"/>
            <p:cNvPicPr>
              <a:picLocks noChangeAspect="1" noChangeArrowheads="1"/>
            </p:cNvPicPr>
            <p:nvPr/>
          </p:nvPicPr>
          <p:blipFill>
            <a:blip r:embed="rId11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8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7</a:t>
            </a:r>
            <a:r>
              <a:rPr lang="el-GR" sz="2000" b="1" i="1" dirty="0"/>
              <a:t>8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84495" y="1619508"/>
            <a:ext cx="560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CLCH</a:t>
            </a:r>
            <a:endParaRPr lang="el-GR" sz="1400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4572000" y="1619508"/>
            <a:ext cx="522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CLCL</a:t>
            </a:r>
            <a:endParaRPr lang="el-GR" sz="1400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2334569" y="1619508"/>
            <a:ext cx="60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CLCM</a:t>
            </a:r>
            <a:endParaRPr lang="el-GR" sz="1400" b="1" dirty="0"/>
          </a:p>
        </p:txBody>
      </p:sp>
      <p:sp>
        <p:nvSpPr>
          <p:cNvPr id="18" name="17 - TextBox"/>
          <p:cNvSpPr txBox="1"/>
          <p:nvPr/>
        </p:nvSpPr>
        <p:spPr>
          <a:xfrm>
            <a:off x="6804248" y="1619508"/>
            <a:ext cx="536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CLCT</a:t>
            </a:r>
            <a:endParaRPr lang="el-GR" sz="1400" b="1" dirty="0"/>
          </a:p>
        </p:txBody>
      </p:sp>
      <p:sp>
        <p:nvSpPr>
          <p:cNvPr id="20" name="19 - TextBox"/>
          <p:cNvSpPr txBox="1"/>
          <p:nvPr/>
        </p:nvSpPr>
        <p:spPr>
          <a:xfrm>
            <a:off x="27693" y="3707740"/>
            <a:ext cx="1056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SNOW_GSP</a:t>
            </a:r>
            <a:endParaRPr lang="el-GR" sz="1400" b="1" dirty="0"/>
          </a:p>
        </p:txBody>
      </p:sp>
      <p:sp>
        <p:nvSpPr>
          <p:cNvPr id="22" name="21 - TextBox"/>
          <p:cNvSpPr txBox="1"/>
          <p:nvPr/>
        </p:nvSpPr>
        <p:spPr>
          <a:xfrm>
            <a:off x="2264043" y="3707740"/>
            <a:ext cx="941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TOT_PREC</a:t>
            </a:r>
            <a:endParaRPr lang="el-GR" sz="1400" b="1" dirty="0"/>
          </a:p>
        </p:txBody>
      </p:sp>
      <p:sp>
        <p:nvSpPr>
          <p:cNvPr id="24" name="23 - TextBox"/>
          <p:cNvSpPr txBox="1"/>
          <p:nvPr/>
        </p:nvSpPr>
        <p:spPr>
          <a:xfrm>
            <a:off x="4545014" y="370774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T2m</a:t>
            </a:r>
            <a:endParaRPr lang="el-GR" sz="1400" b="1" dirty="0"/>
          </a:p>
        </p:txBody>
      </p:sp>
      <p:sp>
        <p:nvSpPr>
          <p:cNvPr id="27" name="26 - TextBox"/>
          <p:cNvSpPr txBox="1"/>
          <p:nvPr/>
        </p:nvSpPr>
        <p:spPr>
          <a:xfrm>
            <a:off x="6759049" y="3707740"/>
            <a:ext cx="356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Td</a:t>
            </a:r>
            <a:endParaRPr lang="el-GR" sz="1400" b="1" dirty="0"/>
          </a:p>
        </p:txBody>
      </p:sp>
      <p:sp>
        <p:nvSpPr>
          <p:cNvPr id="29" name="28 - TextBox"/>
          <p:cNvSpPr txBox="1"/>
          <p:nvPr/>
        </p:nvSpPr>
        <p:spPr>
          <a:xfrm>
            <a:off x="4030192" y="1259468"/>
            <a:ext cx="128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NOVEMBER</a:t>
            </a:r>
            <a:endParaRPr lang="el-GR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 preferRelativeResize="0">
            <a:picLocks noChangeArrowheads="1"/>
          </p:cNvPicPr>
          <p:nvPr/>
        </p:nvPicPr>
        <p:blipFill>
          <a:blip r:embed="rId2" cstate="print"/>
          <a:srcRect l="5135" r="5135"/>
          <a:stretch>
            <a:fillRect/>
          </a:stretch>
        </p:blipFill>
        <p:spPr bwMode="auto">
          <a:xfrm>
            <a:off x="108000" y="1656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219" name="Picture 3"/>
          <p:cNvPicPr preferRelativeResize="0">
            <a:picLocks noChangeArrowheads="1"/>
          </p:cNvPicPr>
          <p:nvPr/>
        </p:nvPicPr>
        <p:blipFill>
          <a:blip r:embed="rId3" cstate="print"/>
          <a:srcRect l="5126" r="5126"/>
          <a:stretch>
            <a:fillRect/>
          </a:stretch>
        </p:blipFill>
        <p:spPr bwMode="auto">
          <a:xfrm>
            <a:off x="4572000" y="1656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220" name="Picture 4"/>
          <p:cNvPicPr preferRelativeResize="0">
            <a:picLocks noChangeArrowheads="1"/>
          </p:cNvPicPr>
          <p:nvPr/>
        </p:nvPicPr>
        <p:blipFill>
          <a:blip r:embed="rId4" cstate="print"/>
          <a:srcRect l="5135" r="5135"/>
          <a:stretch>
            <a:fillRect/>
          </a:stretch>
        </p:blipFill>
        <p:spPr bwMode="auto">
          <a:xfrm>
            <a:off x="2340000" y="1656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221" name="Picture 5"/>
          <p:cNvPicPr preferRelativeResize="0">
            <a:picLocks noChangeArrowheads="1"/>
          </p:cNvPicPr>
          <p:nvPr/>
        </p:nvPicPr>
        <p:blipFill>
          <a:blip r:embed="rId5" cstate="print"/>
          <a:srcRect l="5126" r="5126"/>
          <a:stretch>
            <a:fillRect/>
          </a:stretch>
        </p:blipFill>
        <p:spPr bwMode="auto">
          <a:xfrm>
            <a:off x="6804000" y="1656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222" name="Picture 6"/>
          <p:cNvPicPr preferRelativeResize="0">
            <a:picLocks noChangeArrowheads="1"/>
          </p:cNvPicPr>
          <p:nvPr/>
        </p:nvPicPr>
        <p:blipFill>
          <a:blip r:embed="rId6" cstate="print"/>
          <a:srcRect l="5126" r="5126"/>
          <a:stretch>
            <a:fillRect/>
          </a:stretch>
        </p:blipFill>
        <p:spPr bwMode="auto">
          <a:xfrm>
            <a:off x="108000" y="3744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223" name="Picture 7"/>
          <p:cNvPicPr preferRelativeResize="0">
            <a:picLocks noChangeArrowheads="1"/>
          </p:cNvPicPr>
          <p:nvPr/>
        </p:nvPicPr>
        <p:blipFill>
          <a:blip r:embed="rId7" cstate="print"/>
          <a:srcRect l="5126" r="5126"/>
          <a:stretch>
            <a:fillRect/>
          </a:stretch>
        </p:blipFill>
        <p:spPr bwMode="auto">
          <a:xfrm>
            <a:off x="2340000" y="3744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224" name="Picture 8"/>
          <p:cNvPicPr preferRelativeResize="0">
            <a:picLocks noChangeArrowheads="1"/>
          </p:cNvPicPr>
          <p:nvPr/>
        </p:nvPicPr>
        <p:blipFill>
          <a:blip r:embed="rId8" cstate="print"/>
          <a:srcRect l="5126" r="5126"/>
          <a:stretch>
            <a:fillRect/>
          </a:stretch>
        </p:blipFill>
        <p:spPr bwMode="auto">
          <a:xfrm>
            <a:off x="4572000" y="3744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225" name="Picture 9"/>
          <p:cNvPicPr preferRelativeResize="0">
            <a:picLocks noChangeArrowheads="1"/>
          </p:cNvPicPr>
          <p:nvPr/>
        </p:nvPicPr>
        <p:blipFill>
          <a:blip r:embed="rId9" cstate="print"/>
          <a:srcRect l="5135" r="5135"/>
          <a:stretch>
            <a:fillRect/>
          </a:stretch>
        </p:blipFill>
        <p:spPr bwMode="auto">
          <a:xfrm>
            <a:off x="6804000" y="3744000"/>
            <a:ext cx="2160000" cy="19800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6" name="Picture 6" descr="backgea"/>
            <p:cNvPicPr>
              <a:picLocks noChangeAspect="1" noChangeArrowheads="1"/>
            </p:cNvPicPr>
            <p:nvPr/>
          </p:nvPicPr>
          <p:blipFill>
            <a:blip r:embed="rId10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aristotelisgood"/>
            <p:cNvPicPr>
              <a:picLocks noChangeAspect="1" noChangeArrowheads="1"/>
            </p:cNvPicPr>
            <p:nvPr/>
          </p:nvPicPr>
          <p:blipFill>
            <a:blip r:embed="rId11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8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sz="2000" b="1" i="1" dirty="0"/>
              <a:t>7</a:t>
            </a:r>
            <a:r>
              <a:rPr lang="el-GR" sz="2000" b="1" i="1"/>
              <a:t>9</a:t>
            </a:r>
            <a:endParaRPr lang="el-GR" sz="2000" b="1" i="1" dirty="0"/>
          </a:p>
        </p:txBody>
      </p:sp>
      <p:sp>
        <p:nvSpPr>
          <p:cNvPr id="9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84495" y="1619508"/>
            <a:ext cx="560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CLCH</a:t>
            </a:r>
            <a:endParaRPr lang="el-GR" sz="1400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4572000" y="1619508"/>
            <a:ext cx="522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CLCL</a:t>
            </a:r>
            <a:endParaRPr lang="el-GR" sz="1400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2334569" y="1619508"/>
            <a:ext cx="604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CLCM</a:t>
            </a:r>
            <a:endParaRPr lang="el-GR" sz="1400" b="1" dirty="0"/>
          </a:p>
        </p:txBody>
      </p:sp>
      <p:sp>
        <p:nvSpPr>
          <p:cNvPr id="18" name="17 - TextBox"/>
          <p:cNvSpPr txBox="1"/>
          <p:nvPr/>
        </p:nvSpPr>
        <p:spPr>
          <a:xfrm>
            <a:off x="6804248" y="1619508"/>
            <a:ext cx="536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CLCT</a:t>
            </a:r>
            <a:endParaRPr lang="el-GR" sz="1400" b="1" dirty="0"/>
          </a:p>
        </p:txBody>
      </p:sp>
      <p:sp>
        <p:nvSpPr>
          <p:cNvPr id="20" name="19 - TextBox"/>
          <p:cNvSpPr txBox="1"/>
          <p:nvPr/>
        </p:nvSpPr>
        <p:spPr>
          <a:xfrm>
            <a:off x="27693" y="3707740"/>
            <a:ext cx="10561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SNOW_GSP</a:t>
            </a:r>
            <a:endParaRPr lang="el-GR" sz="1400" b="1" dirty="0"/>
          </a:p>
        </p:txBody>
      </p:sp>
      <p:sp>
        <p:nvSpPr>
          <p:cNvPr id="22" name="21 - TextBox"/>
          <p:cNvSpPr txBox="1"/>
          <p:nvPr/>
        </p:nvSpPr>
        <p:spPr>
          <a:xfrm>
            <a:off x="2264043" y="3707740"/>
            <a:ext cx="941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TOT_PREC</a:t>
            </a:r>
            <a:endParaRPr lang="el-GR" sz="1400" b="1" dirty="0"/>
          </a:p>
        </p:txBody>
      </p:sp>
      <p:sp>
        <p:nvSpPr>
          <p:cNvPr id="24" name="23 - TextBox"/>
          <p:cNvSpPr txBox="1"/>
          <p:nvPr/>
        </p:nvSpPr>
        <p:spPr>
          <a:xfrm>
            <a:off x="4545014" y="370774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T2m</a:t>
            </a:r>
            <a:endParaRPr lang="el-GR" sz="1400" b="1" dirty="0"/>
          </a:p>
        </p:txBody>
      </p:sp>
      <p:sp>
        <p:nvSpPr>
          <p:cNvPr id="27" name="26 - TextBox"/>
          <p:cNvSpPr txBox="1"/>
          <p:nvPr/>
        </p:nvSpPr>
        <p:spPr>
          <a:xfrm>
            <a:off x="6759049" y="3707740"/>
            <a:ext cx="356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Td</a:t>
            </a:r>
            <a:endParaRPr lang="el-GR" sz="1400" b="1" dirty="0"/>
          </a:p>
        </p:txBody>
      </p:sp>
      <p:sp>
        <p:nvSpPr>
          <p:cNvPr id="29" name="28 - TextBox"/>
          <p:cNvSpPr txBox="1"/>
          <p:nvPr/>
        </p:nvSpPr>
        <p:spPr>
          <a:xfrm>
            <a:off x="4030192" y="1259468"/>
            <a:ext cx="123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DECEMBER</a:t>
            </a:r>
            <a:endParaRPr lang="el-G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511200" y="3024000"/>
            <a:ext cx="8276400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54013" indent="-354013">
              <a:lnSpc>
                <a:spcPct val="150000"/>
              </a:lnSpc>
              <a:buFont typeface="+mj-lt"/>
              <a:buAutoNum type="arabicPeriod"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&lt; TOT_PREC&gt;: 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0-24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hr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period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accummulated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precipitation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kg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m</a:t>
            </a:r>
            <a:r>
              <a:rPr lang="el-GR" sz="1600" baseline="30000" dirty="0">
                <a:latin typeface="Arial" pitchFamily="34" charset="0"/>
                <a:cs typeface="Arial" pitchFamily="34" charset="0"/>
              </a:rPr>
              <a:t>-2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354013" indent="-354013">
              <a:lnSpc>
                <a:spcPct val="150000"/>
              </a:lnSpc>
              <a:buFont typeface="+mj-lt"/>
              <a:buAutoNum type="arabicPeriod"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&lt; TMIN_2M&gt;: 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Minimum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2m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temperature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0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-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24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hr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periods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every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hr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).</a:t>
            </a:r>
            <a:endParaRPr lang="el-GR" sz="1600" b="1" dirty="0">
              <a:latin typeface="Arial" pitchFamily="34" charset="0"/>
              <a:cs typeface="Arial" pitchFamily="34" charset="0"/>
            </a:endParaRPr>
          </a:p>
          <a:p>
            <a:pPr marL="354013" indent="-354013">
              <a:lnSpc>
                <a:spcPct val="150000"/>
              </a:lnSpc>
              <a:buFont typeface="+mj-lt"/>
              <a:buAutoNum type="arabicPeriod"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&lt; TMAX_2M&gt;</a:t>
            </a:r>
            <a:r>
              <a:rPr lang="el-GR" sz="16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Maximum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2m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temperature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0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-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24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hr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periods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every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hr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354013" indent="-354013">
              <a:lnSpc>
                <a:spcPct val="150000"/>
              </a:lnSpc>
              <a:buFont typeface="+mj-lt"/>
              <a:buAutoNum type="arabicPeriod"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&lt; T_2M &gt;: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2m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temperature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0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-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24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hr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periods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54013" indent="-354013">
              <a:lnSpc>
                <a:spcPct val="150000"/>
              </a:lnSpc>
              <a:buFont typeface="+mj-lt"/>
              <a:buAutoNum type="arabicPeriod"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&lt; TD_2M &gt;: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Dew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point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temperature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0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-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24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hr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periods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.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354013" indent="-354013">
              <a:lnSpc>
                <a:spcPct val="150000"/>
              </a:lnSpc>
              <a:buFont typeface="+mj-lt"/>
              <a:buAutoNum type="arabicPeriod"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&lt; SNOW_GSP &gt;: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0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-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24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hr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periods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accumulated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grid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-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scale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snow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kg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m</a:t>
            </a:r>
            <a:r>
              <a:rPr lang="el-GR" sz="1600" baseline="30000" dirty="0">
                <a:latin typeface="Arial" pitchFamily="34" charset="0"/>
                <a:cs typeface="Arial" pitchFamily="34" charset="0"/>
              </a:rPr>
              <a:t>-2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)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354013" indent="-354013">
              <a:lnSpc>
                <a:spcPct val="150000"/>
              </a:lnSpc>
              <a:buFont typeface="+mj-lt"/>
              <a:buAutoNum type="arabicPeriod"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&lt; CLCM &gt;: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Medium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cloud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cover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(%)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average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1hr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time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steps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03-24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hs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.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354013" indent="-354013">
              <a:lnSpc>
                <a:spcPct val="150000"/>
              </a:lnSpc>
              <a:buFont typeface="+mj-lt"/>
              <a:buAutoNum type="arabicPeriod"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&lt; CLCL &gt;: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Low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cloud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cover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(%)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average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1hr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time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steps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03-24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hs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54013" indent="-354013">
              <a:lnSpc>
                <a:spcPct val="150000"/>
              </a:lnSpc>
              <a:buFont typeface="+mj-lt"/>
              <a:buAutoNum type="arabicPeriod"/>
            </a:pPr>
            <a:r>
              <a:rPr lang="el-GR" sz="1600" b="1" dirty="0">
                <a:latin typeface="Arial" pitchFamily="34" charset="0"/>
                <a:cs typeface="Arial" pitchFamily="34" charset="0"/>
              </a:rPr>
              <a:t>&lt; CLCH &gt; :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High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cloud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cover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(%)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average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1hr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time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steps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03-24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hs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.</a:t>
            </a:r>
            <a:endParaRPr lang="el-GR" sz="1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0" name="Picture 6" descr="backgea"/>
            <p:cNvPicPr>
              <a:picLocks noChangeAspect="1" noChangeArrowheads="1"/>
            </p:cNvPicPr>
            <p:nvPr/>
          </p:nvPicPr>
          <p:blipFill>
            <a:blip r:embed="rId3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aristotelisgood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4 - TextBox"/>
          <p:cNvSpPr txBox="1"/>
          <p:nvPr/>
        </p:nvSpPr>
        <p:spPr>
          <a:xfrm>
            <a:off x="509757" y="638116"/>
            <a:ext cx="8277085" cy="25051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Arial" pitchFamily="34" charset="0"/>
                <a:cs typeface="Arial" pitchFamily="34" charset="0"/>
              </a:rPr>
              <a:t>STEP </a:t>
            </a:r>
            <a:r>
              <a:rPr lang="el-GR" sz="2800" b="1" u="sng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73050" indent="-190500">
              <a:buBlip>
                <a:blip r:embed="rId5"/>
              </a:buBlip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Decide on the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model variables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that will be used and tabulate them according to their importance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denoted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as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i="1" dirty="0" err="1">
                <a:latin typeface="Arial" pitchFamily="34" charset="0"/>
                <a:cs typeface="Arial" pitchFamily="34" charset="0"/>
              </a:rPr>
              <a:t>ranking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73050" indent="-190500">
              <a:buBlip>
                <a:blip r:embed="rId5"/>
              </a:buBlip>
            </a:pPr>
            <a:r>
              <a:rPr lang="el-GR" sz="16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t this stage of the work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his step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subjective but  in my opinion, it can be done  on meteorological arguments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based on the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internal knowledge of the model. The variables that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are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recommended </a:t>
            </a:r>
            <a:r>
              <a:rPr lang="el-GR" sz="1600" dirty="0" err="1">
                <a:latin typeface="Arial" pitchFamily="34" charset="0"/>
                <a:cs typeface="Arial" pitchFamily="34" charset="0"/>
              </a:rPr>
              <a:t>below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are as given in </a:t>
            </a:r>
            <a:r>
              <a:rPr lang="el-GR" sz="1200" b="1" dirty="0">
                <a:latin typeface="Arial" pitchFamily="34" charset="0"/>
                <a:cs typeface="Arial" pitchFamily="34" charset="0"/>
              </a:rPr>
              <a:t>EA_COSMO_GM_2015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but with some rearrangement according to their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subjectively estimated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importance.</a:t>
            </a:r>
          </a:p>
          <a:p>
            <a:pPr marL="273050" indent="-190500">
              <a:buBlip>
                <a:blip r:embed="rId5"/>
              </a:buBlip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The subjective criteria on making this choice are not of importance for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the presentation of  the method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and can be discussed at a later stage.</a:t>
            </a:r>
            <a:endParaRPr lang="el-G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29522" y="6457914"/>
            <a:ext cx="314510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8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71472" y="4572008"/>
            <a:ext cx="5572164" cy="35719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3" name="Picture 6" descr="backgea"/>
            <p:cNvPicPr>
              <a:picLocks noChangeAspect="1" noChangeArrowheads="1"/>
            </p:cNvPicPr>
            <p:nvPr/>
          </p:nvPicPr>
          <p:blipFill>
            <a:blip r:embed="rId2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aristotelisgood"/>
            <p:cNvPicPr>
              <a:picLocks noChangeAspect="1" noChangeArrowheads="1"/>
            </p:cNvPicPr>
            <p:nvPr/>
          </p:nvPicPr>
          <p:blipFill>
            <a:blip r:embed="rId3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sp>
        <p:nvSpPr>
          <p:cNvPr id="5" name="TextBox 8"/>
          <p:cNvSpPr txBox="1"/>
          <p:nvPr/>
        </p:nvSpPr>
        <p:spPr>
          <a:xfrm>
            <a:off x="8676456" y="6417254"/>
            <a:ext cx="444352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80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785786" y="1439181"/>
            <a:ext cx="7643866" cy="4431983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72000" algn="ctr">
              <a:spcBef>
                <a:spcPts val="600"/>
              </a:spcBef>
            </a:pPr>
            <a:r>
              <a:rPr lang="el-GR" sz="2800" b="1" i="1" u="sng" dirty="0">
                <a:latin typeface="Arial" pitchFamily="34" charset="0"/>
                <a:cs typeface="Arial" pitchFamily="34" charset="0"/>
              </a:rPr>
              <a:t>CONCLUSIONS</a:t>
            </a:r>
            <a:endParaRPr lang="en-US" sz="2800" b="1" u="sng" dirty="0">
              <a:latin typeface="Arial" pitchFamily="34" charset="0"/>
              <a:cs typeface="Arial" pitchFamily="34" charset="0"/>
            </a:endParaRPr>
          </a:p>
          <a:p>
            <a:pPr marL="268288" indent="-268288">
              <a:spcAft>
                <a:spcPts val="600"/>
              </a:spcAft>
              <a:buBlip>
                <a:blip r:embed="rId4"/>
              </a:buBlip>
            </a:pP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spider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graphs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largest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parameter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range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can</a:t>
            </a:r>
            <a:r>
              <a:rPr lang="el-GR" dirty="0">
                <a:latin typeface="Arial" pitchFamily="34" charset="0"/>
                <a:cs typeface="Arial" pitchFamily="34" charset="0"/>
              </a:rPr>
              <a:t> 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potentially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denote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most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sensitive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parameter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l-GR" dirty="0">
                <a:latin typeface="Arial" pitchFamily="34" charset="0"/>
                <a:cs typeface="Arial" pitchFamily="34" charset="0"/>
              </a:rPr>
              <a:t> a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particular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field</a:t>
            </a:r>
            <a:r>
              <a:rPr lang="el-GR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68288" indent="-268288">
              <a:spcAft>
                <a:spcPts val="600"/>
              </a:spcAft>
              <a:buBlip>
                <a:blip r:embed="rId4"/>
              </a:buBlip>
            </a:pPr>
            <a:r>
              <a:rPr lang="el-GR" dirty="0">
                <a:latin typeface="Arial" pitchFamily="34" charset="0"/>
                <a:cs typeface="Arial" pitchFamily="34" charset="0"/>
              </a:rPr>
              <a:t>The relative sensitivity ot the other considered parameters can be est</a:t>
            </a:r>
            <a:r>
              <a:rPr lang="en-US">
                <a:latin typeface="Arial" pitchFamily="34" charset="0"/>
                <a:cs typeface="Arial" pitchFamily="34" charset="0"/>
              </a:rPr>
              <a:t>i</a:t>
            </a:r>
            <a:r>
              <a:rPr lang="el-GR">
                <a:latin typeface="Arial" pitchFamily="34" charset="0"/>
                <a:cs typeface="Arial" pitchFamily="34" charset="0"/>
              </a:rPr>
              <a:t>mated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by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employing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scale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largest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parameter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range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remaining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spider</a:t>
            </a:r>
            <a:r>
              <a:rPr lang="el-GR" dirty="0">
                <a:latin typeface="Arial" pitchFamily="34" charset="0"/>
                <a:cs typeface="Arial" pitchFamily="34" charset="0"/>
              </a:rPr>
              <a:t>-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graphs</a:t>
            </a:r>
            <a:r>
              <a:rPr lang="el-GR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68288" indent="-268288">
              <a:spcAft>
                <a:spcPts val="600"/>
              </a:spcAft>
              <a:buBlip>
                <a:blip r:embed="rId4"/>
              </a:buBlip>
            </a:pPr>
            <a:r>
              <a:rPr lang="el-GR" dirty="0" err="1">
                <a:latin typeface="Arial" pitchFamily="34" charset="0"/>
                <a:cs typeface="Arial" pitchFamily="34" charset="0"/>
              </a:rPr>
              <a:t>Yearly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versus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monthly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spider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graphs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can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provide</a:t>
            </a:r>
            <a:r>
              <a:rPr lang="el-GR" dirty="0">
                <a:latin typeface="Arial" pitchFamily="34" charset="0"/>
                <a:cs typeface="Arial" pitchFamily="34" charset="0"/>
              </a:rPr>
              <a:t> a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relatively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transparent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seasonal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dependence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parameters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chosen</a:t>
            </a:r>
            <a:r>
              <a:rPr lang="el-GR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68288" indent="-268288">
              <a:spcAft>
                <a:spcPts val="600"/>
              </a:spcAft>
              <a:buBlip>
                <a:blip r:embed="rId4"/>
              </a:buBlip>
            </a:pP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principle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use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spider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graphs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can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used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select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objectively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model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parameters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needed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optimized</a:t>
            </a:r>
            <a:r>
              <a:rPr lang="el-GR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  </a:t>
            </a:r>
          </a:p>
          <a:p>
            <a:pPr marL="268288" indent="-268288">
              <a:buBlip>
                <a:blip r:embed="rId4"/>
              </a:buBlip>
            </a:pPr>
            <a:r>
              <a:rPr lang="el-GR" dirty="0" err="1">
                <a:latin typeface="Arial" pitchFamily="34" charset="0"/>
                <a:cs typeface="Arial" pitchFamily="34" charset="0"/>
              </a:rPr>
              <a:t>Overall</a:t>
            </a:r>
            <a:r>
              <a:rPr lang="el-GR" dirty="0">
                <a:latin typeface="Arial" pitchFamily="34" charset="0"/>
                <a:cs typeface="Arial" pitchFamily="34" charset="0"/>
              </a:rPr>
              <a:t>, a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relatively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systematic</a:t>
            </a:r>
            <a:r>
              <a:rPr lang="el-GR" dirty="0">
                <a:latin typeface="Arial" pitchFamily="34" charset="0"/>
                <a:cs typeface="Arial" pitchFamily="34" charset="0"/>
              </a:rPr>
              <a:t>,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consistent</a:t>
            </a:r>
            <a:r>
              <a:rPr lang="el-GR" dirty="0">
                <a:latin typeface="Arial" pitchFamily="34" charset="0"/>
                <a:cs typeface="Arial" pitchFamily="34" charset="0"/>
              </a:rPr>
              <a:t>,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objective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robust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methodology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regarding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evaluation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model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parameters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priority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testing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purposes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has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been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presented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can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facilitate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formidable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task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of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model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optimization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proccess</a:t>
            </a:r>
            <a:r>
              <a:rPr lang="el-GR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-32" y="-24"/>
            <a:ext cx="9144032" cy="642942"/>
            <a:chOff x="-32" y="-24"/>
            <a:chExt cx="9144032" cy="642942"/>
          </a:xfrm>
        </p:grpSpPr>
        <p:pic>
          <p:nvPicPr>
            <p:cNvPr id="10" name="Picture 6" descr="backgea"/>
            <p:cNvPicPr>
              <a:picLocks noChangeAspect="1" noChangeArrowheads="1"/>
            </p:cNvPicPr>
            <p:nvPr/>
          </p:nvPicPr>
          <p:blipFill>
            <a:blip r:embed="rId4" cstate="print"/>
            <a:srcRect b="51024"/>
            <a:stretch>
              <a:fillRect/>
            </a:stretch>
          </p:blipFill>
          <p:spPr bwMode="auto">
            <a:xfrm>
              <a:off x="0" y="0"/>
              <a:ext cx="9144000" cy="621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aristotelisgood"/>
            <p:cNvPicPr>
              <a:picLocks noChangeAspect="1" noChangeArrowheads="1"/>
            </p:cNvPicPr>
            <p:nvPr/>
          </p:nvPicPr>
          <p:blipFill>
            <a:blip r:embed="rId5" cstate="print">
              <a:lum/>
            </a:blip>
            <a:srcRect/>
            <a:stretch>
              <a:fillRect/>
            </a:stretch>
          </p:blipFill>
          <p:spPr bwMode="auto">
            <a:xfrm>
              <a:off x="-32" y="-24"/>
              <a:ext cx="500289" cy="642942"/>
            </a:xfrm>
            <a:prstGeom prst="rect">
              <a:avLst/>
            </a:prstGeom>
            <a:noFill/>
          </p:spPr>
        </p:pic>
      </p:grp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709613" y="2198688"/>
          <a:ext cx="7666037" cy="266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Εξίσωση" r:id="rId6" imgW="5752800" imgH="2070000" progId="Equation.3">
                  <p:embed/>
                </p:oleObj>
              </mc:Choice>
              <mc:Fallback>
                <p:oleObj name="Εξίσωση" r:id="rId6" imgW="5752800" imgH="2070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3" y="2198688"/>
                        <a:ext cx="7666037" cy="2665412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7 - TextBox"/>
          <p:cNvSpPr txBox="1"/>
          <p:nvPr/>
        </p:nvSpPr>
        <p:spPr>
          <a:xfrm>
            <a:off x="509757" y="1065510"/>
            <a:ext cx="8310715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Arial" pitchFamily="34" charset="0"/>
                <a:cs typeface="Arial" pitchFamily="34" charset="0"/>
              </a:rPr>
              <a:t>STEP  </a:t>
            </a:r>
            <a:r>
              <a:rPr lang="el-GR" sz="2800" b="1" u="sng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95250"/>
            <a:r>
              <a:rPr lang="en-US" dirty="0">
                <a:latin typeface="Arial" pitchFamily="34" charset="0"/>
                <a:cs typeface="Arial" pitchFamily="34" charset="0"/>
              </a:rPr>
              <a:t>Define the sensitivities (S)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of these parameters. This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l-GR" dirty="0" err="1">
                <a:latin typeface="Arial" pitchFamily="34" charset="0"/>
                <a:cs typeface="Arial" pitchFamily="34" charset="0"/>
              </a:rPr>
              <a:t>is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also a matter of</a:t>
            </a:r>
            <a:r>
              <a:rPr lang="el-GR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choice. I follow the choice made in </a:t>
            </a:r>
            <a:r>
              <a:rPr lang="el-GR" sz="1600" b="1" dirty="0">
                <a:latin typeface="Arial" pitchFamily="34" charset="0"/>
                <a:cs typeface="Arial" pitchFamily="34" charset="0"/>
              </a:rPr>
              <a:t>EA_COSMO_GM_2015</a:t>
            </a:r>
            <a:r>
              <a:rPr lang="en-US" dirty="0">
                <a:latin typeface="Arial" pitchFamily="34" charset="0"/>
                <a:cs typeface="Arial" pitchFamily="34" charset="0"/>
              </a:rPr>
              <a:t>.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29522" y="6457914"/>
            <a:ext cx="314510" cy="400110"/>
          </a:xfrm>
          <a:prstGeom prst="rect">
            <a:avLst/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l-GR" sz="2000" b="1" i="1" dirty="0"/>
              <a:t>9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1285852" y="6488692"/>
            <a:ext cx="639386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1400" b="1" dirty="0" err="1"/>
              <a:t>Euripides</a:t>
            </a:r>
            <a:r>
              <a:rPr lang="el-GR" sz="1400" b="1" dirty="0"/>
              <a:t> </a:t>
            </a:r>
            <a:r>
              <a:rPr lang="el-GR" sz="1400" b="1" dirty="0" err="1"/>
              <a:t>Avgoustoglou</a:t>
            </a:r>
            <a:r>
              <a:rPr lang="el-GR" sz="1400" b="1" dirty="0"/>
              <a:t> HNMS,  </a:t>
            </a:r>
            <a:r>
              <a:rPr lang="en-US" sz="1400" b="1" dirty="0"/>
              <a:t>20</a:t>
            </a:r>
            <a:r>
              <a:rPr lang="el-GR" sz="1400" b="1" baseline="30000" dirty="0" err="1"/>
              <a:t>th</a:t>
            </a:r>
            <a:r>
              <a:rPr lang="el-GR" sz="1400" b="1" dirty="0"/>
              <a:t> COSMO </a:t>
            </a:r>
            <a:r>
              <a:rPr lang="el-GR" sz="1400" b="1" dirty="0" err="1"/>
              <a:t>General</a:t>
            </a:r>
            <a:r>
              <a:rPr lang="el-GR" sz="1400" b="1" dirty="0"/>
              <a:t>  </a:t>
            </a:r>
            <a:r>
              <a:rPr lang="el-GR" sz="1400" b="1" dirty="0" err="1"/>
              <a:t>Meeting</a:t>
            </a:r>
            <a:r>
              <a:rPr lang="el-GR" sz="1400" b="1" dirty="0"/>
              <a:t>,  </a:t>
            </a:r>
            <a:r>
              <a:rPr lang="el-GR" sz="1400" b="1" dirty="0" err="1"/>
              <a:t>September</a:t>
            </a:r>
            <a:r>
              <a:rPr lang="el-GR" sz="1400" b="1" dirty="0"/>
              <a:t> 3</a:t>
            </a:r>
            <a:r>
              <a:rPr lang="el-GR" sz="1400" b="1" baseline="30000" dirty="0"/>
              <a:t>r</a:t>
            </a:r>
            <a:r>
              <a:rPr lang="en-US" sz="1400" b="1" baseline="30000" dirty="0"/>
              <a:t>d</a:t>
            </a:r>
            <a:r>
              <a:rPr lang="el-GR" sz="1400" b="1" dirty="0"/>
              <a:t> 201</a:t>
            </a:r>
            <a:r>
              <a:rPr lang="en-US" sz="1400" b="1" dirty="0"/>
              <a:t>8</a:t>
            </a:r>
            <a:endParaRPr lang="el-GR" sz="14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1780</TotalTime>
  <Words>3253</Words>
  <Application>Microsoft Office PowerPoint</Application>
  <PresentationFormat>On-screen Show (4:3)</PresentationFormat>
  <Paragraphs>501</Paragraphs>
  <Slides>80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6" baseType="lpstr">
      <vt:lpstr>Arial</vt:lpstr>
      <vt:lpstr>Calibri</vt:lpstr>
      <vt:lpstr>Times New Roman</vt:lpstr>
      <vt:lpstr>Θέμα του Office</vt:lpstr>
      <vt:lpstr>Εξίσωση</vt:lpstr>
      <vt:lpstr>Worksheet</vt:lpstr>
      <vt:lpstr>A Method for the Hierarchy of CALMO_MAX Tests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Method for the Hierarchy of CALMO_MAX Tests</dc:title>
  <dc:creator>Pi</dc:creator>
  <cp:lastModifiedBy>ΓΙΑΝΝΗΣ ΤΟΤΟΣ</cp:lastModifiedBy>
  <cp:revision>113</cp:revision>
  <dcterms:created xsi:type="dcterms:W3CDTF">2018-08-09T07:30:13Z</dcterms:created>
  <dcterms:modified xsi:type="dcterms:W3CDTF">2018-08-29T09:13:15Z</dcterms:modified>
</cp:coreProperties>
</file>