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56" r:id="rId2"/>
    <p:sldId id="265" r:id="rId3"/>
    <p:sldId id="291" r:id="rId4"/>
    <p:sldId id="266" r:id="rId5"/>
    <p:sldId id="307" r:id="rId6"/>
    <p:sldId id="308" r:id="rId7"/>
    <p:sldId id="294" r:id="rId8"/>
    <p:sldId id="309" r:id="rId9"/>
    <p:sldId id="310" r:id="rId10"/>
    <p:sldId id="311" r:id="rId11"/>
    <p:sldId id="312" r:id="rId12"/>
    <p:sldId id="327" r:id="rId13"/>
    <p:sldId id="313" r:id="rId14"/>
    <p:sldId id="314" r:id="rId15"/>
    <p:sldId id="315" r:id="rId16"/>
    <p:sldId id="316" r:id="rId17"/>
    <p:sldId id="317" r:id="rId18"/>
    <p:sldId id="319" r:id="rId19"/>
    <p:sldId id="321" r:id="rId20"/>
    <p:sldId id="318" r:id="rId21"/>
    <p:sldId id="323" r:id="rId22"/>
    <p:sldId id="320" r:id="rId23"/>
    <p:sldId id="324" r:id="rId24"/>
    <p:sldId id="322" r:id="rId25"/>
    <p:sldId id="325" r:id="rId26"/>
    <p:sldId id="326" r:id="rId27"/>
    <p:sldId id="328" r:id="rId28"/>
    <p:sldId id="295" r:id="rId29"/>
    <p:sldId id="299" r:id="rId30"/>
    <p:sldId id="298" r:id="rId31"/>
    <p:sldId id="297" r:id="rId32"/>
    <p:sldId id="300" r:id="rId33"/>
    <p:sldId id="305" r:id="rId34"/>
    <p:sldId id="306" r:id="rId35"/>
    <p:sldId id="302" r:id="rId36"/>
    <p:sldId id="30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70" autoAdjust="0"/>
    <p:restoredTop sz="94660"/>
  </p:normalViewPr>
  <p:slideViewPr>
    <p:cSldViewPr>
      <p:cViewPr varScale="1">
        <p:scale>
          <a:sx n="70" d="100"/>
          <a:sy n="70" d="100"/>
        </p:scale>
        <p:origin x="-109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fisfogvis\synopy\ovrallfs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frbi\ovrallfri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frbi\ovrallfri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frbi\ovrallfr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pl-PL" sz="2000" dirty="0" err="1"/>
              <a:t>Contingency</a:t>
            </a:r>
            <a:r>
              <a:rPr lang="pl-PL" sz="2000" dirty="0"/>
              <a:t> </a:t>
            </a:r>
            <a:r>
              <a:rPr lang="pl-PL" sz="2000" dirty="0" err="1"/>
              <a:t>table</a:t>
            </a:r>
            <a:r>
              <a:rPr lang="pl-PL" sz="2000" baseline="0" dirty="0"/>
              <a:t> </a:t>
            </a:r>
            <a:r>
              <a:rPr lang="pl-PL" sz="2000" baseline="0" dirty="0" err="1"/>
              <a:t>analysis</a:t>
            </a:r>
            <a:r>
              <a:rPr lang="pl-PL" sz="2000" baseline="0" dirty="0"/>
              <a:t> </a:t>
            </a:r>
            <a:r>
              <a:rPr lang="pl-PL" sz="2000" baseline="0" dirty="0" err="1"/>
              <a:t>vs</a:t>
            </a:r>
            <a:r>
              <a:rPr lang="pl-PL" sz="2000" baseline="0" dirty="0"/>
              <a:t>. FSI </a:t>
            </a:r>
            <a:r>
              <a:rPr lang="pl-PL" sz="2000" baseline="0" dirty="0" err="1"/>
              <a:t>threshold</a:t>
            </a:r>
            <a:endParaRPr lang="pl-PL" sz="2000" dirty="0"/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POD</c:v>
          </c:tx>
          <c:marker>
            <c:symbol val="none"/>
          </c:marker>
          <c:xVal>
            <c:numRef>
              <c:f>'FOR099'!$A$1:$A$71</c:f>
              <c:numCache>
                <c:formatCode>General</c:formatCode>
                <c:ptCount val="71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</c:v>
                </c:pt>
                <c:pt idx="18">
                  <c:v>23</c:v>
                </c:pt>
                <c:pt idx="19">
                  <c:v>24</c:v>
                </c:pt>
                <c:pt idx="20">
                  <c:v>25</c:v>
                </c:pt>
                <c:pt idx="21">
                  <c:v>26</c:v>
                </c:pt>
                <c:pt idx="22">
                  <c:v>27</c:v>
                </c:pt>
                <c:pt idx="23">
                  <c:v>28</c:v>
                </c:pt>
                <c:pt idx="24">
                  <c:v>29</c:v>
                </c:pt>
                <c:pt idx="25">
                  <c:v>30</c:v>
                </c:pt>
                <c:pt idx="26">
                  <c:v>31</c:v>
                </c:pt>
                <c:pt idx="27">
                  <c:v>32</c:v>
                </c:pt>
                <c:pt idx="28">
                  <c:v>33</c:v>
                </c:pt>
                <c:pt idx="29">
                  <c:v>34</c:v>
                </c:pt>
                <c:pt idx="30">
                  <c:v>35</c:v>
                </c:pt>
                <c:pt idx="31">
                  <c:v>36</c:v>
                </c:pt>
                <c:pt idx="32">
                  <c:v>37</c:v>
                </c:pt>
                <c:pt idx="33">
                  <c:v>38</c:v>
                </c:pt>
                <c:pt idx="34">
                  <c:v>39</c:v>
                </c:pt>
                <c:pt idx="35">
                  <c:v>40</c:v>
                </c:pt>
                <c:pt idx="36">
                  <c:v>41</c:v>
                </c:pt>
                <c:pt idx="37">
                  <c:v>42</c:v>
                </c:pt>
                <c:pt idx="38">
                  <c:v>43</c:v>
                </c:pt>
                <c:pt idx="39">
                  <c:v>44</c:v>
                </c:pt>
                <c:pt idx="40">
                  <c:v>45</c:v>
                </c:pt>
                <c:pt idx="41">
                  <c:v>46</c:v>
                </c:pt>
                <c:pt idx="42">
                  <c:v>47</c:v>
                </c:pt>
                <c:pt idx="43">
                  <c:v>48</c:v>
                </c:pt>
                <c:pt idx="44">
                  <c:v>49</c:v>
                </c:pt>
                <c:pt idx="45">
                  <c:v>50</c:v>
                </c:pt>
                <c:pt idx="46">
                  <c:v>51</c:v>
                </c:pt>
                <c:pt idx="47">
                  <c:v>52</c:v>
                </c:pt>
                <c:pt idx="48">
                  <c:v>53</c:v>
                </c:pt>
                <c:pt idx="49">
                  <c:v>54</c:v>
                </c:pt>
                <c:pt idx="50">
                  <c:v>55</c:v>
                </c:pt>
                <c:pt idx="51">
                  <c:v>56</c:v>
                </c:pt>
                <c:pt idx="52">
                  <c:v>57</c:v>
                </c:pt>
                <c:pt idx="53">
                  <c:v>58</c:v>
                </c:pt>
                <c:pt idx="54">
                  <c:v>59</c:v>
                </c:pt>
                <c:pt idx="55">
                  <c:v>60</c:v>
                </c:pt>
                <c:pt idx="56">
                  <c:v>61</c:v>
                </c:pt>
                <c:pt idx="57">
                  <c:v>62</c:v>
                </c:pt>
                <c:pt idx="58">
                  <c:v>63</c:v>
                </c:pt>
                <c:pt idx="59">
                  <c:v>64</c:v>
                </c:pt>
                <c:pt idx="60">
                  <c:v>65</c:v>
                </c:pt>
                <c:pt idx="61">
                  <c:v>66</c:v>
                </c:pt>
                <c:pt idx="62">
                  <c:v>67</c:v>
                </c:pt>
                <c:pt idx="63">
                  <c:v>68</c:v>
                </c:pt>
                <c:pt idx="64">
                  <c:v>69</c:v>
                </c:pt>
                <c:pt idx="65">
                  <c:v>70</c:v>
                </c:pt>
                <c:pt idx="66">
                  <c:v>71</c:v>
                </c:pt>
                <c:pt idx="67">
                  <c:v>72</c:v>
                </c:pt>
                <c:pt idx="68">
                  <c:v>73</c:v>
                </c:pt>
                <c:pt idx="69">
                  <c:v>74</c:v>
                </c:pt>
                <c:pt idx="70">
                  <c:v>75</c:v>
                </c:pt>
              </c:numCache>
            </c:numRef>
          </c:xVal>
          <c:yVal>
            <c:numRef>
              <c:f>'FOR099'!$B$1:$B$71</c:f>
              <c:numCache>
                <c:formatCode>General</c:formatCode>
                <c:ptCount val="71"/>
                <c:pt idx="0">
                  <c:v>9.2888000000000026E-2</c:v>
                </c:pt>
                <c:pt idx="1">
                  <c:v>0.11048160000000012</c:v>
                </c:pt>
                <c:pt idx="2">
                  <c:v>0.12718059999999987</c:v>
                </c:pt>
                <c:pt idx="3">
                  <c:v>0.14417769999999988</c:v>
                </c:pt>
                <c:pt idx="4">
                  <c:v>0.16087669999999998</c:v>
                </c:pt>
                <c:pt idx="5">
                  <c:v>0.18234680000000061</c:v>
                </c:pt>
                <c:pt idx="6">
                  <c:v>0.20471150000000021</c:v>
                </c:pt>
                <c:pt idx="7">
                  <c:v>0.23304010000000044</c:v>
                </c:pt>
                <c:pt idx="8">
                  <c:v>0.25734310000000005</c:v>
                </c:pt>
                <c:pt idx="9">
                  <c:v>0.28626810000000008</c:v>
                </c:pt>
                <c:pt idx="10">
                  <c:v>0.31057100000000032</c:v>
                </c:pt>
                <c:pt idx="11">
                  <c:v>0.33636500000000158</c:v>
                </c:pt>
                <c:pt idx="12">
                  <c:v>0.36364990000000008</c:v>
                </c:pt>
                <c:pt idx="13">
                  <c:v>0.39197850000000262</c:v>
                </c:pt>
                <c:pt idx="14">
                  <c:v>0.41657970000000116</c:v>
                </c:pt>
                <c:pt idx="15">
                  <c:v>0.44103180000000008</c:v>
                </c:pt>
                <c:pt idx="16">
                  <c:v>0.46846580000000032</c:v>
                </c:pt>
                <c:pt idx="17">
                  <c:v>0.48859400000000008</c:v>
                </c:pt>
                <c:pt idx="18">
                  <c:v>0.50842399999999743</c:v>
                </c:pt>
                <c:pt idx="19">
                  <c:v>0.52899960000000268</c:v>
                </c:pt>
                <c:pt idx="20">
                  <c:v>0.54674219999999996</c:v>
                </c:pt>
                <c:pt idx="21">
                  <c:v>0.56642309999999996</c:v>
                </c:pt>
                <c:pt idx="22">
                  <c:v>0.5872967999999994</c:v>
                </c:pt>
                <c:pt idx="23">
                  <c:v>0.60682870000000233</c:v>
                </c:pt>
                <c:pt idx="24">
                  <c:v>0.62680780000000302</c:v>
                </c:pt>
                <c:pt idx="25">
                  <c:v>0.64559420000000256</c:v>
                </c:pt>
                <c:pt idx="26">
                  <c:v>0.66303860000000303</c:v>
                </c:pt>
                <c:pt idx="27">
                  <c:v>0.68063220000000246</c:v>
                </c:pt>
                <c:pt idx="28">
                  <c:v>0.69792750000000292</c:v>
                </c:pt>
                <c:pt idx="29">
                  <c:v>0.71298640000000002</c:v>
                </c:pt>
                <c:pt idx="30">
                  <c:v>0.72804530000000256</c:v>
                </c:pt>
                <c:pt idx="31">
                  <c:v>0.74101689999999998</c:v>
                </c:pt>
                <c:pt idx="32">
                  <c:v>0.75369020000000408</c:v>
                </c:pt>
                <c:pt idx="33">
                  <c:v>0.76546890000000001</c:v>
                </c:pt>
                <c:pt idx="34">
                  <c:v>0.77888770000000007</c:v>
                </c:pt>
                <c:pt idx="35">
                  <c:v>0.79066649999999949</c:v>
                </c:pt>
                <c:pt idx="36">
                  <c:v>0.80065600000000003</c:v>
                </c:pt>
                <c:pt idx="37">
                  <c:v>0.81004920000000302</c:v>
                </c:pt>
                <c:pt idx="38">
                  <c:v>0.81884600000000063</c:v>
                </c:pt>
                <c:pt idx="39">
                  <c:v>0.82734450000000004</c:v>
                </c:pt>
                <c:pt idx="40">
                  <c:v>0.83360670000000003</c:v>
                </c:pt>
                <c:pt idx="41">
                  <c:v>0.8415089</c:v>
                </c:pt>
                <c:pt idx="42">
                  <c:v>0.84896380000000005</c:v>
                </c:pt>
                <c:pt idx="43">
                  <c:v>0.85626959999999996</c:v>
                </c:pt>
                <c:pt idx="44">
                  <c:v>0.8623826</c:v>
                </c:pt>
                <c:pt idx="45">
                  <c:v>0.86864470000000304</c:v>
                </c:pt>
                <c:pt idx="46">
                  <c:v>0.87609960000000409</c:v>
                </c:pt>
                <c:pt idx="47">
                  <c:v>0.88191439999999988</c:v>
                </c:pt>
                <c:pt idx="48">
                  <c:v>0.88743099999999986</c:v>
                </c:pt>
                <c:pt idx="49">
                  <c:v>0.89324590000000292</c:v>
                </c:pt>
                <c:pt idx="50">
                  <c:v>0.89876249999999991</c:v>
                </c:pt>
                <c:pt idx="51">
                  <c:v>0.90383179999999996</c:v>
                </c:pt>
                <c:pt idx="52">
                  <c:v>0.90800649999999949</c:v>
                </c:pt>
                <c:pt idx="53">
                  <c:v>0.91307590000000005</c:v>
                </c:pt>
                <c:pt idx="54">
                  <c:v>0.91784699999999997</c:v>
                </c:pt>
                <c:pt idx="55">
                  <c:v>0.92157449999999996</c:v>
                </c:pt>
                <c:pt idx="56">
                  <c:v>0.92485459999999997</c:v>
                </c:pt>
                <c:pt idx="57">
                  <c:v>0.92888029999999999</c:v>
                </c:pt>
                <c:pt idx="58">
                  <c:v>0.93171320000000002</c:v>
                </c:pt>
                <c:pt idx="59">
                  <c:v>0.93424779999999996</c:v>
                </c:pt>
                <c:pt idx="60">
                  <c:v>0.93678249999999996</c:v>
                </c:pt>
                <c:pt idx="61">
                  <c:v>0.93961530000000004</c:v>
                </c:pt>
                <c:pt idx="62">
                  <c:v>0.94200090000000003</c:v>
                </c:pt>
                <c:pt idx="63">
                  <c:v>0.94468470000000004</c:v>
                </c:pt>
                <c:pt idx="64">
                  <c:v>0.9473684</c:v>
                </c:pt>
                <c:pt idx="65">
                  <c:v>0.9493066999999995</c:v>
                </c:pt>
                <c:pt idx="66">
                  <c:v>0.95079770000000063</c:v>
                </c:pt>
                <c:pt idx="67">
                  <c:v>0.95348140000000003</c:v>
                </c:pt>
                <c:pt idx="68">
                  <c:v>0.95467420000000303</c:v>
                </c:pt>
                <c:pt idx="69">
                  <c:v>0.95631429999999951</c:v>
                </c:pt>
                <c:pt idx="70">
                  <c:v>0.95884899999999995</c:v>
                </c:pt>
              </c:numCache>
            </c:numRef>
          </c:yVal>
        </c:ser>
        <c:ser>
          <c:idx val="1"/>
          <c:order val="1"/>
          <c:tx>
            <c:v>FC</c:v>
          </c:tx>
          <c:marker>
            <c:symbol val="none"/>
          </c:marker>
          <c:xVal>
            <c:numRef>
              <c:f>'FOR099'!$A$1:$A$71</c:f>
              <c:numCache>
                <c:formatCode>General</c:formatCode>
                <c:ptCount val="71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</c:v>
                </c:pt>
                <c:pt idx="18">
                  <c:v>23</c:v>
                </c:pt>
                <c:pt idx="19">
                  <c:v>24</c:v>
                </c:pt>
                <c:pt idx="20">
                  <c:v>25</c:v>
                </c:pt>
                <c:pt idx="21">
                  <c:v>26</c:v>
                </c:pt>
                <c:pt idx="22">
                  <c:v>27</c:v>
                </c:pt>
                <c:pt idx="23">
                  <c:v>28</c:v>
                </c:pt>
                <c:pt idx="24">
                  <c:v>29</c:v>
                </c:pt>
                <c:pt idx="25">
                  <c:v>30</c:v>
                </c:pt>
                <c:pt idx="26">
                  <c:v>31</c:v>
                </c:pt>
                <c:pt idx="27">
                  <c:v>32</c:v>
                </c:pt>
                <c:pt idx="28">
                  <c:v>33</c:v>
                </c:pt>
                <c:pt idx="29">
                  <c:v>34</c:v>
                </c:pt>
                <c:pt idx="30">
                  <c:v>35</c:v>
                </c:pt>
                <c:pt idx="31">
                  <c:v>36</c:v>
                </c:pt>
                <c:pt idx="32">
                  <c:v>37</c:v>
                </c:pt>
                <c:pt idx="33">
                  <c:v>38</c:v>
                </c:pt>
                <c:pt idx="34">
                  <c:v>39</c:v>
                </c:pt>
                <c:pt idx="35">
                  <c:v>40</c:v>
                </c:pt>
                <c:pt idx="36">
                  <c:v>41</c:v>
                </c:pt>
                <c:pt idx="37">
                  <c:v>42</c:v>
                </c:pt>
                <c:pt idx="38">
                  <c:v>43</c:v>
                </c:pt>
                <c:pt idx="39">
                  <c:v>44</c:v>
                </c:pt>
                <c:pt idx="40">
                  <c:v>45</c:v>
                </c:pt>
                <c:pt idx="41">
                  <c:v>46</c:v>
                </c:pt>
                <c:pt idx="42">
                  <c:v>47</c:v>
                </c:pt>
                <c:pt idx="43">
                  <c:v>48</c:v>
                </c:pt>
                <c:pt idx="44">
                  <c:v>49</c:v>
                </c:pt>
                <c:pt idx="45">
                  <c:v>50</c:v>
                </c:pt>
                <c:pt idx="46">
                  <c:v>51</c:v>
                </c:pt>
                <c:pt idx="47">
                  <c:v>52</c:v>
                </c:pt>
                <c:pt idx="48">
                  <c:v>53</c:v>
                </c:pt>
                <c:pt idx="49">
                  <c:v>54</c:v>
                </c:pt>
                <c:pt idx="50">
                  <c:v>55</c:v>
                </c:pt>
                <c:pt idx="51">
                  <c:v>56</c:v>
                </c:pt>
                <c:pt idx="52">
                  <c:v>57</c:v>
                </c:pt>
                <c:pt idx="53">
                  <c:v>58</c:v>
                </c:pt>
                <c:pt idx="54">
                  <c:v>59</c:v>
                </c:pt>
                <c:pt idx="55">
                  <c:v>60</c:v>
                </c:pt>
                <c:pt idx="56">
                  <c:v>61</c:v>
                </c:pt>
                <c:pt idx="57">
                  <c:v>62</c:v>
                </c:pt>
                <c:pt idx="58">
                  <c:v>63</c:v>
                </c:pt>
                <c:pt idx="59">
                  <c:v>64</c:v>
                </c:pt>
                <c:pt idx="60">
                  <c:v>65</c:v>
                </c:pt>
                <c:pt idx="61">
                  <c:v>66</c:v>
                </c:pt>
                <c:pt idx="62">
                  <c:v>67</c:v>
                </c:pt>
                <c:pt idx="63">
                  <c:v>68</c:v>
                </c:pt>
                <c:pt idx="64">
                  <c:v>69</c:v>
                </c:pt>
                <c:pt idx="65">
                  <c:v>70</c:v>
                </c:pt>
                <c:pt idx="66">
                  <c:v>71</c:v>
                </c:pt>
                <c:pt idx="67">
                  <c:v>72</c:v>
                </c:pt>
                <c:pt idx="68">
                  <c:v>73</c:v>
                </c:pt>
                <c:pt idx="69">
                  <c:v>74</c:v>
                </c:pt>
                <c:pt idx="70">
                  <c:v>75</c:v>
                </c:pt>
              </c:numCache>
            </c:numRef>
          </c:xVal>
          <c:yVal>
            <c:numRef>
              <c:f>'FOR099'!$C$1:$C$71</c:f>
              <c:numCache>
                <c:formatCode>General</c:formatCode>
                <c:ptCount val="71"/>
                <c:pt idx="0">
                  <c:v>0.94592799999999999</c:v>
                </c:pt>
                <c:pt idx="1">
                  <c:v>0.94437269999999951</c:v>
                </c:pt>
                <c:pt idx="2">
                  <c:v>0.94258149999999996</c:v>
                </c:pt>
                <c:pt idx="3">
                  <c:v>0.94058819999999732</c:v>
                </c:pt>
                <c:pt idx="4">
                  <c:v>0.93834220000000002</c:v>
                </c:pt>
                <c:pt idx="5">
                  <c:v>0.93595030000000001</c:v>
                </c:pt>
                <c:pt idx="6">
                  <c:v>0.93321019999999766</c:v>
                </c:pt>
                <c:pt idx="7">
                  <c:v>0.93063289999999999</c:v>
                </c:pt>
                <c:pt idx="8">
                  <c:v>0.92720780000000003</c:v>
                </c:pt>
                <c:pt idx="9">
                  <c:v>0.92342900000000061</c:v>
                </c:pt>
                <c:pt idx="10">
                  <c:v>0.91886959999999951</c:v>
                </c:pt>
                <c:pt idx="11">
                  <c:v>0.9142709</c:v>
                </c:pt>
                <c:pt idx="12">
                  <c:v>0.90866720000000001</c:v>
                </c:pt>
                <c:pt idx="13">
                  <c:v>0.90263119999999997</c:v>
                </c:pt>
                <c:pt idx="14">
                  <c:v>0.89623009999999992</c:v>
                </c:pt>
                <c:pt idx="15">
                  <c:v>0.88927880000000292</c:v>
                </c:pt>
                <c:pt idx="16">
                  <c:v>0.88215910000000064</c:v>
                </c:pt>
                <c:pt idx="17">
                  <c:v>0.87401740000000061</c:v>
                </c:pt>
                <c:pt idx="18">
                  <c:v>0.86591499999999999</c:v>
                </c:pt>
                <c:pt idx="19">
                  <c:v>0.857487</c:v>
                </c:pt>
                <c:pt idx="20">
                  <c:v>0.84860410000000064</c:v>
                </c:pt>
                <c:pt idx="21">
                  <c:v>0.83922149999999995</c:v>
                </c:pt>
                <c:pt idx="22">
                  <c:v>0.82951329999999956</c:v>
                </c:pt>
                <c:pt idx="23">
                  <c:v>0.81931659999999695</c:v>
                </c:pt>
                <c:pt idx="24">
                  <c:v>0.80898510000000001</c:v>
                </c:pt>
                <c:pt idx="25">
                  <c:v>0.7981144999999995</c:v>
                </c:pt>
                <c:pt idx="26">
                  <c:v>0.78704180000000268</c:v>
                </c:pt>
                <c:pt idx="27">
                  <c:v>0.77605340000000012</c:v>
                </c:pt>
                <c:pt idx="28">
                  <c:v>0.76517159999999995</c:v>
                </c:pt>
                <c:pt idx="29">
                  <c:v>0.75411019999999951</c:v>
                </c:pt>
                <c:pt idx="30">
                  <c:v>0.74285219999999996</c:v>
                </c:pt>
                <c:pt idx="31">
                  <c:v>0.73190299999999997</c:v>
                </c:pt>
                <c:pt idx="32">
                  <c:v>0.72052709999999998</c:v>
                </c:pt>
                <c:pt idx="33">
                  <c:v>0.70888169999999995</c:v>
                </c:pt>
                <c:pt idx="34">
                  <c:v>0.69697240000000293</c:v>
                </c:pt>
                <c:pt idx="35">
                  <c:v>0.68516980000000294</c:v>
                </c:pt>
                <c:pt idx="36">
                  <c:v>0.67373220000000256</c:v>
                </c:pt>
                <c:pt idx="37">
                  <c:v>0.6621990000000042</c:v>
                </c:pt>
                <c:pt idx="38">
                  <c:v>0.65108140000000303</c:v>
                </c:pt>
                <c:pt idx="39">
                  <c:v>0.63991890000000062</c:v>
                </c:pt>
                <c:pt idx="40">
                  <c:v>0.62897540000000363</c:v>
                </c:pt>
                <c:pt idx="41">
                  <c:v>0.61840240000000002</c:v>
                </c:pt>
                <c:pt idx="42">
                  <c:v>0.60739150000000064</c:v>
                </c:pt>
                <c:pt idx="43">
                  <c:v>0.59676239999999958</c:v>
                </c:pt>
                <c:pt idx="44">
                  <c:v>0.58658249999999856</c:v>
                </c:pt>
                <c:pt idx="45">
                  <c:v>0.57683499999999999</c:v>
                </c:pt>
                <c:pt idx="46">
                  <c:v>0.56749729999999998</c:v>
                </c:pt>
                <c:pt idx="47">
                  <c:v>0.55772730000000004</c:v>
                </c:pt>
                <c:pt idx="48">
                  <c:v>0.54789550000000065</c:v>
                </c:pt>
                <c:pt idx="49">
                  <c:v>0.53839499999999996</c:v>
                </c:pt>
                <c:pt idx="50">
                  <c:v>0.52870919999999999</c:v>
                </c:pt>
                <c:pt idx="51">
                  <c:v>0.51954560000000005</c:v>
                </c:pt>
                <c:pt idx="52">
                  <c:v>0.5100844999999995</c:v>
                </c:pt>
                <c:pt idx="53">
                  <c:v>0.5013476</c:v>
                </c:pt>
                <c:pt idx="54">
                  <c:v>0.49267810000000134</c:v>
                </c:pt>
                <c:pt idx="55">
                  <c:v>0.48398050000000176</c:v>
                </c:pt>
                <c:pt idx="56">
                  <c:v>0.47532790000000158</c:v>
                </c:pt>
                <c:pt idx="57">
                  <c:v>0.46738280000000215</c:v>
                </c:pt>
                <c:pt idx="58">
                  <c:v>0.45946010000000032</c:v>
                </c:pt>
                <c:pt idx="59">
                  <c:v>0.45178999999999997</c:v>
                </c:pt>
                <c:pt idx="60">
                  <c:v>0.44401900000000111</c:v>
                </c:pt>
                <c:pt idx="61">
                  <c:v>0.43625910000000001</c:v>
                </c:pt>
                <c:pt idx="62">
                  <c:v>0.42895400000000117</c:v>
                </c:pt>
                <c:pt idx="63">
                  <c:v>0.42204200000000008</c:v>
                </c:pt>
                <c:pt idx="64">
                  <c:v>0.41514130000000005</c:v>
                </c:pt>
                <c:pt idx="65">
                  <c:v>0.40830790000000117</c:v>
                </c:pt>
                <c:pt idx="66">
                  <c:v>0.40146330000000002</c:v>
                </c:pt>
                <c:pt idx="67">
                  <c:v>0.39493310000000031</c:v>
                </c:pt>
                <c:pt idx="68">
                  <c:v>0.38835800000000187</c:v>
                </c:pt>
                <c:pt idx="69">
                  <c:v>0.38222080000000186</c:v>
                </c:pt>
                <c:pt idx="70">
                  <c:v>0.37610050000000134</c:v>
                </c:pt>
              </c:numCache>
            </c:numRef>
          </c:yVal>
        </c:ser>
        <c:ser>
          <c:idx val="2"/>
          <c:order val="2"/>
          <c:tx>
            <c:v>SR</c:v>
          </c:tx>
          <c:marker>
            <c:symbol val="none"/>
          </c:marker>
          <c:xVal>
            <c:numRef>
              <c:f>'FOR099'!$A$1:$A$71</c:f>
              <c:numCache>
                <c:formatCode>General</c:formatCode>
                <c:ptCount val="71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</c:v>
                </c:pt>
                <c:pt idx="18">
                  <c:v>23</c:v>
                </c:pt>
                <c:pt idx="19">
                  <c:v>24</c:v>
                </c:pt>
                <c:pt idx="20">
                  <c:v>25</c:v>
                </c:pt>
                <c:pt idx="21">
                  <c:v>26</c:v>
                </c:pt>
                <c:pt idx="22">
                  <c:v>27</c:v>
                </c:pt>
                <c:pt idx="23">
                  <c:v>28</c:v>
                </c:pt>
                <c:pt idx="24">
                  <c:v>29</c:v>
                </c:pt>
                <c:pt idx="25">
                  <c:v>30</c:v>
                </c:pt>
                <c:pt idx="26">
                  <c:v>31</c:v>
                </c:pt>
                <c:pt idx="27">
                  <c:v>32</c:v>
                </c:pt>
                <c:pt idx="28">
                  <c:v>33</c:v>
                </c:pt>
                <c:pt idx="29">
                  <c:v>34</c:v>
                </c:pt>
                <c:pt idx="30">
                  <c:v>35</c:v>
                </c:pt>
                <c:pt idx="31">
                  <c:v>36</c:v>
                </c:pt>
                <c:pt idx="32">
                  <c:v>37</c:v>
                </c:pt>
                <c:pt idx="33">
                  <c:v>38</c:v>
                </c:pt>
                <c:pt idx="34">
                  <c:v>39</c:v>
                </c:pt>
                <c:pt idx="35">
                  <c:v>40</c:v>
                </c:pt>
                <c:pt idx="36">
                  <c:v>41</c:v>
                </c:pt>
                <c:pt idx="37">
                  <c:v>42</c:v>
                </c:pt>
                <c:pt idx="38">
                  <c:v>43</c:v>
                </c:pt>
                <c:pt idx="39">
                  <c:v>44</c:v>
                </c:pt>
                <c:pt idx="40">
                  <c:v>45</c:v>
                </c:pt>
                <c:pt idx="41">
                  <c:v>46</c:v>
                </c:pt>
                <c:pt idx="42">
                  <c:v>47</c:v>
                </c:pt>
                <c:pt idx="43">
                  <c:v>48</c:v>
                </c:pt>
                <c:pt idx="44">
                  <c:v>49</c:v>
                </c:pt>
                <c:pt idx="45">
                  <c:v>50</c:v>
                </c:pt>
                <c:pt idx="46">
                  <c:v>51</c:v>
                </c:pt>
                <c:pt idx="47">
                  <c:v>52</c:v>
                </c:pt>
                <c:pt idx="48">
                  <c:v>53</c:v>
                </c:pt>
                <c:pt idx="49">
                  <c:v>54</c:v>
                </c:pt>
                <c:pt idx="50">
                  <c:v>55</c:v>
                </c:pt>
                <c:pt idx="51">
                  <c:v>56</c:v>
                </c:pt>
                <c:pt idx="52">
                  <c:v>57</c:v>
                </c:pt>
                <c:pt idx="53">
                  <c:v>58</c:v>
                </c:pt>
                <c:pt idx="54">
                  <c:v>59</c:v>
                </c:pt>
                <c:pt idx="55">
                  <c:v>60</c:v>
                </c:pt>
                <c:pt idx="56">
                  <c:v>61</c:v>
                </c:pt>
                <c:pt idx="57">
                  <c:v>62</c:v>
                </c:pt>
                <c:pt idx="58">
                  <c:v>63</c:v>
                </c:pt>
                <c:pt idx="59">
                  <c:v>64</c:v>
                </c:pt>
                <c:pt idx="60">
                  <c:v>65</c:v>
                </c:pt>
                <c:pt idx="61">
                  <c:v>66</c:v>
                </c:pt>
                <c:pt idx="62">
                  <c:v>67</c:v>
                </c:pt>
                <c:pt idx="63">
                  <c:v>68</c:v>
                </c:pt>
                <c:pt idx="64">
                  <c:v>69</c:v>
                </c:pt>
                <c:pt idx="65">
                  <c:v>70</c:v>
                </c:pt>
                <c:pt idx="66">
                  <c:v>71</c:v>
                </c:pt>
                <c:pt idx="67">
                  <c:v>72</c:v>
                </c:pt>
                <c:pt idx="68">
                  <c:v>73</c:v>
                </c:pt>
                <c:pt idx="69">
                  <c:v>74</c:v>
                </c:pt>
                <c:pt idx="70">
                  <c:v>75</c:v>
                </c:pt>
              </c:numCache>
            </c:numRef>
          </c:xVal>
          <c:yVal>
            <c:numRef>
              <c:f>'FOR099'!$D$1:$D$71</c:f>
              <c:numCache>
                <c:formatCode>General</c:formatCode>
                <c:ptCount val="71"/>
                <c:pt idx="0">
                  <c:v>0.14943630000000102</c:v>
                </c:pt>
                <c:pt idx="1">
                  <c:v>0.15826570000000073</c:v>
                </c:pt>
                <c:pt idx="2">
                  <c:v>0.16325360000000044</c:v>
                </c:pt>
                <c:pt idx="3">
                  <c:v>0.16649450000000093</c:v>
                </c:pt>
                <c:pt idx="4">
                  <c:v>0.16775500000000082</c:v>
                </c:pt>
                <c:pt idx="5">
                  <c:v>0.17114470000000001</c:v>
                </c:pt>
                <c:pt idx="6">
                  <c:v>0.1730527</c:v>
                </c:pt>
                <c:pt idx="7">
                  <c:v>0.17816029999999999</c:v>
                </c:pt>
                <c:pt idx="8">
                  <c:v>0.17777319999999999</c:v>
                </c:pt>
                <c:pt idx="9">
                  <c:v>0.17827299999999999</c:v>
                </c:pt>
                <c:pt idx="10">
                  <c:v>0.17492440000000073</c:v>
                </c:pt>
                <c:pt idx="11">
                  <c:v>0.17256940000000082</c:v>
                </c:pt>
                <c:pt idx="12">
                  <c:v>0.16894090000000125</c:v>
                </c:pt>
                <c:pt idx="13">
                  <c:v>0.16542910000000102</c:v>
                </c:pt>
                <c:pt idx="14">
                  <c:v>0.16092620000000094</c:v>
                </c:pt>
                <c:pt idx="15">
                  <c:v>0.15627640000000079</c:v>
                </c:pt>
                <c:pt idx="16">
                  <c:v>0.15279130000000096</c:v>
                </c:pt>
                <c:pt idx="17">
                  <c:v>0.14705620000000041</c:v>
                </c:pt>
                <c:pt idx="18">
                  <c:v>0.1421248</c:v>
                </c:pt>
                <c:pt idx="19">
                  <c:v>0.13767949999999998</c:v>
                </c:pt>
                <c:pt idx="20">
                  <c:v>0.13291050000000001</c:v>
                </c:pt>
                <c:pt idx="21">
                  <c:v>0.12867059999999936</c:v>
                </c:pt>
                <c:pt idx="22">
                  <c:v>0.1249128</c:v>
                </c:pt>
                <c:pt idx="23">
                  <c:v>0.12108770000000002</c:v>
                </c:pt>
                <c:pt idx="24">
                  <c:v>0.11769320000000075</c:v>
                </c:pt>
                <c:pt idx="25">
                  <c:v>0.1142239000000006</c:v>
                </c:pt>
                <c:pt idx="26">
                  <c:v>0.11085909999999995</c:v>
                </c:pt>
                <c:pt idx="27">
                  <c:v>0.10790180000000002</c:v>
                </c:pt>
                <c:pt idx="28">
                  <c:v>0.10524540000000022</c:v>
                </c:pt>
                <c:pt idx="29">
                  <c:v>0.10251020000000002</c:v>
                </c:pt>
                <c:pt idx="30">
                  <c:v>9.9946800000000571E-2</c:v>
                </c:pt>
                <c:pt idx="31">
                  <c:v>9.7489199999999998E-2</c:v>
                </c:pt>
                <c:pt idx="32">
                  <c:v>9.5061700000000041E-2</c:v>
                </c:pt>
                <c:pt idx="33">
                  <c:v>9.2658100000000243E-2</c:v>
                </c:pt>
                <c:pt idx="34">
                  <c:v>9.0523100000000245E-2</c:v>
                </c:pt>
                <c:pt idx="35">
                  <c:v>8.8429000000000244E-2</c:v>
                </c:pt>
                <c:pt idx="36">
                  <c:v>8.6417800000000003E-2</c:v>
                </c:pt>
                <c:pt idx="37">
                  <c:v>8.4468300000000246E-2</c:v>
                </c:pt>
                <c:pt idx="38">
                  <c:v>8.2688400000000023E-2</c:v>
                </c:pt>
                <c:pt idx="39">
                  <c:v>8.0983700000000006E-2</c:v>
                </c:pt>
                <c:pt idx="40">
                  <c:v>7.924539999999998E-2</c:v>
                </c:pt>
                <c:pt idx="41">
                  <c:v>7.7803200000000447E-2</c:v>
                </c:pt>
                <c:pt idx="42">
                  <c:v>7.6324000000000114E-2</c:v>
                </c:pt>
                <c:pt idx="43">
                  <c:v>7.4979800000000013E-2</c:v>
                </c:pt>
                <c:pt idx="44">
                  <c:v>7.3691900000000032E-2</c:v>
                </c:pt>
                <c:pt idx="45">
                  <c:v>7.254480000000002E-2</c:v>
                </c:pt>
                <c:pt idx="46">
                  <c:v>7.1595700000000012E-2</c:v>
                </c:pt>
                <c:pt idx="47">
                  <c:v>7.0509000000000002E-2</c:v>
                </c:pt>
                <c:pt idx="48">
                  <c:v>6.9439400000000387E-2</c:v>
                </c:pt>
                <c:pt idx="49">
                  <c:v>6.8480299999999994E-2</c:v>
                </c:pt>
                <c:pt idx="50">
                  <c:v>6.7514900000000377E-2</c:v>
                </c:pt>
                <c:pt idx="51">
                  <c:v>6.6627099999999995E-2</c:v>
                </c:pt>
                <c:pt idx="52">
                  <c:v>6.5678099999999989E-2</c:v>
                </c:pt>
                <c:pt idx="53">
                  <c:v>6.4907900000000351E-2</c:v>
                </c:pt>
                <c:pt idx="54">
                  <c:v>6.4153700000000133E-2</c:v>
                </c:pt>
                <c:pt idx="55">
                  <c:v>6.3358500000000012E-2</c:v>
                </c:pt>
                <c:pt idx="56">
                  <c:v>6.2567500000000331E-2</c:v>
                </c:pt>
                <c:pt idx="57">
                  <c:v>6.1922300000000013E-2</c:v>
                </c:pt>
                <c:pt idx="58">
                  <c:v>6.122929999999998E-2</c:v>
                </c:pt>
                <c:pt idx="59">
                  <c:v>6.0565100000000004E-2</c:v>
                </c:pt>
                <c:pt idx="60">
                  <c:v>5.9908300000000123E-2</c:v>
                </c:pt>
                <c:pt idx="61">
                  <c:v>5.9286700000000317E-2</c:v>
                </c:pt>
                <c:pt idx="62">
                  <c:v>5.8701100000000013E-2</c:v>
                </c:pt>
                <c:pt idx="63">
                  <c:v>5.8183400000000218E-2</c:v>
                </c:pt>
                <c:pt idx="64">
                  <c:v>5.7678700000000013E-2</c:v>
                </c:pt>
                <c:pt idx="65">
                  <c:v>5.7151800000000003E-2</c:v>
                </c:pt>
                <c:pt idx="66">
                  <c:v>5.6612000000000134E-2</c:v>
                </c:pt>
                <c:pt idx="67">
                  <c:v>5.6173899999999985E-2</c:v>
                </c:pt>
                <c:pt idx="68">
                  <c:v>5.5663700000000114E-2</c:v>
                </c:pt>
                <c:pt idx="69">
                  <c:v>5.5224099999999998E-2</c:v>
                </c:pt>
                <c:pt idx="70">
                  <c:v>5.4839700000000241E-2</c:v>
                </c:pt>
              </c:numCache>
            </c:numRef>
          </c:yVal>
        </c:ser>
        <c:ser>
          <c:idx val="3"/>
          <c:order val="3"/>
          <c:tx>
            <c:v>TS</c:v>
          </c:tx>
          <c:marker>
            <c:symbol val="none"/>
          </c:marker>
          <c:xVal>
            <c:numRef>
              <c:f>'FOR099'!$A$1:$A$71</c:f>
              <c:numCache>
                <c:formatCode>General</c:formatCode>
                <c:ptCount val="71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</c:v>
                </c:pt>
                <c:pt idx="18">
                  <c:v>23</c:v>
                </c:pt>
                <c:pt idx="19">
                  <c:v>24</c:v>
                </c:pt>
                <c:pt idx="20">
                  <c:v>25</c:v>
                </c:pt>
                <c:pt idx="21">
                  <c:v>26</c:v>
                </c:pt>
                <c:pt idx="22">
                  <c:v>27</c:v>
                </c:pt>
                <c:pt idx="23">
                  <c:v>28</c:v>
                </c:pt>
                <c:pt idx="24">
                  <c:v>29</c:v>
                </c:pt>
                <c:pt idx="25">
                  <c:v>30</c:v>
                </c:pt>
                <c:pt idx="26">
                  <c:v>31</c:v>
                </c:pt>
                <c:pt idx="27">
                  <c:v>32</c:v>
                </c:pt>
                <c:pt idx="28">
                  <c:v>33</c:v>
                </c:pt>
                <c:pt idx="29">
                  <c:v>34</c:v>
                </c:pt>
                <c:pt idx="30">
                  <c:v>35</c:v>
                </c:pt>
                <c:pt idx="31">
                  <c:v>36</c:v>
                </c:pt>
                <c:pt idx="32">
                  <c:v>37</c:v>
                </c:pt>
                <c:pt idx="33">
                  <c:v>38</c:v>
                </c:pt>
                <c:pt idx="34">
                  <c:v>39</c:v>
                </c:pt>
                <c:pt idx="35">
                  <c:v>40</c:v>
                </c:pt>
                <c:pt idx="36">
                  <c:v>41</c:v>
                </c:pt>
                <c:pt idx="37">
                  <c:v>42</c:v>
                </c:pt>
                <c:pt idx="38">
                  <c:v>43</c:v>
                </c:pt>
                <c:pt idx="39">
                  <c:v>44</c:v>
                </c:pt>
                <c:pt idx="40">
                  <c:v>45</c:v>
                </c:pt>
                <c:pt idx="41">
                  <c:v>46</c:v>
                </c:pt>
                <c:pt idx="42">
                  <c:v>47</c:v>
                </c:pt>
                <c:pt idx="43">
                  <c:v>48</c:v>
                </c:pt>
                <c:pt idx="44">
                  <c:v>49</c:v>
                </c:pt>
                <c:pt idx="45">
                  <c:v>50</c:v>
                </c:pt>
                <c:pt idx="46">
                  <c:v>51</c:v>
                </c:pt>
                <c:pt idx="47">
                  <c:v>52</c:v>
                </c:pt>
                <c:pt idx="48">
                  <c:v>53</c:v>
                </c:pt>
                <c:pt idx="49">
                  <c:v>54</c:v>
                </c:pt>
                <c:pt idx="50">
                  <c:v>55</c:v>
                </c:pt>
                <c:pt idx="51">
                  <c:v>56</c:v>
                </c:pt>
                <c:pt idx="52">
                  <c:v>57</c:v>
                </c:pt>
                <c:pt idx="53">
                  <c:v>58</c:v>
                </c:pt>
                <c:pt idx="54">
                  <c:v>59</c:v>
                </c:pt>
                <c:pt idx="55">
                  <c:v>60</c:v>
                </c:pt>
                <c:pt idx="56">
                  <c:v>61</c:v>
                </c:pt>
                <c:pt idx="57">
                  <c:v>62</c:v>
                </c:pt>
                <c:pt idx="58">
                  <c:v>63</c:v>
                </c:pt>
                <c:pt idx="59">
                  <c:v>64</c:v>
                </c:pt>
                <c:pt idx="60">
                  <c:v>65</c:v>
                </c:pt>
                <c:pt idx="61">
                  <c:v>66</c:v>
                </c:pt>
                <c:pt idx="62">
                  <c:v>67</c:v>
                </c:pt>
                <c:pt idx="63">
                  <c:v>68</c:v>
                </c:pt>
                <c:pt idx="64">
                  <c:v>69</c:v>
                </c:pt>
                <c:pt idx="65">
                  <c:v>70</c:v>
                </c:pt>
                <c:pt idx="66">
                  <c:v>71</c:v>
                </c:pt>
                <c:pt idx="67">
                  <c:v>72</c:v>
                </c:pt>
                <c:pt idx="68">
                  <c:v>73</c:v>
                </c:pt>
                <c:pt idx="69">
                  <c:v>74</c:v>
                </c:pt>
                <c:pt idx="70">
                  <c:v>75</c:v>
                </c:pt>
              </c:numCache>
            </c:numRef>
          </c:xVal>
          <c:yVal>
            <c:numRef>
              <c:f>'FOR099'!$E$1:$E$71</c:f>
              <c:numCache>
                <c:formatCode>General</c:formatCode>
                <c:ptCount val="71"/>
                <c:pt idx="0">
                  <c:v>6.0762700000000475E-2</c:v>
                </c:pt>
                <c:pt idx="1">
                  <c:v>6.9590500000000374E-2</c:v>
                </c:pt>
                <c:pt idx="2">
                  <c:v>7.6992500000000394E-2</c:v>
                </c:pt>
                <c:pt idx="3">
                  <c:v>8.3737400000000739E-2</c:v>
                </c:pt>
                <c:pt idx="4">
                  <c:v>8.9469300000000265E-2</c:v>
                </c:pt>
                <c:pt idx="5">
                  <c:v>9.6832900000000027E-2</c:v>
                </c:pt>
                <c:pt idx="6">
                  <c:v>0.10348209999999998</c:v>
                </c:pt>
                <c:pt idx="7">
                  <c:v>0.11230870000000009</c:v>
                </c:pt>
                <c:pt idx="8">
                  <c:v>0.11749490000000055</c:v>
                </c:pt>
                <c:pt idx="9">
                  <c:v>0.1234171</c:v>
                </c:pt>
                <c:pt idx="10">
                  <c:v>0.12599810000000061</c:v>
                </c:pt>
                <c:pt idx="11">
                  <c:v>0.12873770000000001</c:v>
                </c:pt>
                <c:pt idx="12">
                  <c:v>0.13039290000000001</c:v>
                </c:pt>
                <c:pt idx="13">
                  <c:v>0.1316475</c:v>
                </c:pt>
                <c:pt idx="14">
                  <c:v>0.1313279</c:v>
                </c:pt>
                <c:pt idx="15">
                  <c:v>0.13044050000000001</c:v>
                </c:pt>
                <c:pt idx="16">
                  <c:v>0.13021669999999999</c:v>
                </c:pt>
                <c:pt idx="17">
                  <c:v>0.12744030000000073</c:v>
                </c:pt>
                <c:pt idx="18">
                  <c:v>0.12495420000000022</c:v>
                </c:pt>
                <c:pt idx="19">
                  <c:v>0.12264510000000041</c:v>
                </c:pt>
                <c:pt idx="20">
                  <c:v>0.11971920000000053</c:v>
                </c:pt>
                <c:pt idx="21">
                  <c:v>0.11713380000000047</c:v>
                </c:pt>
                <c:pt idx="22">
                  <c:v>0.1148330000000003</c:v>
                </c:pt>
                <c:pt idx="23">
                  <c:v>0.1122790000000003</c:v>
                </c:pt>
                <c:pt idx="24">
                  <c:v>0.10998610000000029</c:v>
                </c:pt>
                <c:pt idx="25">
                  <c:v>0.10748420000000022</c:v>
                </c:pt>
                <c:pt idx="26">
                  <c:v>0.10494640000000002</c:v>
                </c:pt>
                <c:pt idx="27">
                  <c:v>0.10270200000000022</c:v>
                </c:pt>
                <c:pt idx="28">
                  <c:v>0.10066020000000034</c:v>
                </c:pt>
                <c:pt idx="29">
                  <c:v>9.8447700000000027E-2</c:v>
                </c:pt>
                <c:pt idx="30">
                  <c:v>9.6349600000000007E-2</c:v>
                </c:pt>
                <c:pt idx="31">
                  <c:v>9.4277000000000027E-2</c:v>
                </c:pt>
                <c:pt idx="32">
                  <c:v>9.2197400000000068E-2</c:v>
                </c:pt>
                <c:pt idx="33">
                  <c:v>9.0100200000000005E-2</c:v>
                </c:pt>
                <c:pt idx="34">
                  <c:v>8.8255200000000561E-2</c:v>
                </c:pt>
                <c:pt idx="35">
                  <c:v>8.64061E-2</c:v>
                </c:pt>
                <c:pt idx="36">
                  <c:v>8.4597600000000564E-2</c:v>
                </c:pt>
                <c:pt idx="37">
                  <c:v>8.2827700000000004E-2</c:v>
                </c:pt>
                <c:pt idx="38">
                  <c:v>8.1203000000000025E-2</c:v>
                </c:pt>
                <c:pt idx="39">
                  <c:v>7.9637800000000133E-2</c:v>
                </c:pt>
                <c:pt idx="40">
                  <c:v>7.8011400000000328E-2</c:v>
                </c:pt>
                <c:pt idx="41">
                  <c:v>7.6679600000000001E-2</c:v>
                </c:pt>
                <c:pt idx="42">
                  <c:v>7.5301500000000104E-2</c:v>
                </c:pt>
                <c:pt idx="43">
                  <c:v>7.4047800000000094E-2</c:v>
                </c:pt>
                <c:pt idx="44">
                  <c:v>7.2835300000000033E-2</c:v>
                </c:pt>
                <c:pt idx="45">
                  <c:v>7.1757600000000379E-2</c:v>
                </c:pt>
                <c:pt idx="46">
                  <c:v>7.0878000000000024E-2</c:v>
                </c:pt>
                <c:pt idx="47">
                  <c:v>6.9849600000000123E-2</c:v>
                </c:pt>
                <c:pt idx="48">
                  <c:v>6.8833100000000133E-2</c:v>
                </c:pt>
                <c:pt idx="49">
                  <c:v>6.7924400000000301E-2</c:v>
                </c:pt>
                <c:pt idx="50">
                  <c:v>6.7005300000000004E-2</c:v>
                </c:pt>
                <c:pt idx="51">
                  <c:v>6.6158099999999997E-2</c:v>
                </c:pt>
                <c:pt idx="52">
                  <c:v>6.524389999999998E-2</c:v>
                </c:pt>
                <c:pt idx="53">
                  <c:v>6.4509300000000033E-2</c:v>
                </c:pt>
                <c:pt idx="54">
                  <c:v>6.378750000000033E-2</c:v>
                </c:pt>
                <c:pt idx="55">
                  <c:v>6.3018700000000122E-2</c:v>
                </c:pt>
                <c:pt idx="56">
                  <c:v>6.2251000000000022E-2</c:v>
                </c:pt>
                <c:pt idx="57">
                  <c:v>6.16301E-2</c:v>
                </c:pt>
                <c:pt idx="58">
                  <c:v>6.0955700000000022E-2</c:v>
                </c:pt>
                <c:pt idx="59">
                  <c:v>6.0308000000000292E-2</c:v>
                </c:pt>
                <c:pt idx="60">
                  <c:v>5.9667100000000133E-2</c:v>
                </c:pt>
                <c:pt idx="61">
                  <c:v>5.9061700000000307E-2</c:v>
                </c:pt>
                <c:pt idx="62">
                  <c:v>5.8489700000000013E-2</c:v>
                </c:pt>
                <c:pt idx="63">
                  <c:v>5.7985900000000132E-2</c:v>
                </c:pt>
                <c:pt idx="64">
                  <c:v>5.7494500000000337E-2</c:v>
                </c:pt>
                <c:pt idx="65">
                  <c:v>5.6977899999999991E-2</c:v>
                </c:pt>
                <c:pt idx="66">
                  <c:v>5.6446600000000124E-2</c:v>
                </c:pt>
                <c:pt idx="67">
                  <c:v>5.6020300000000002E-2</c:v>
                </c:pt>
                <c:pt idx="68">
                  <c:v>5.5517000000000288E-2</c:v>
                </c:pt>
                <c:pt idx="69">
                  <c:v>5.5085100000000012E-2</c:v>
                </c:pt>
                <c:pt idx="70">
                  <c:v>5.4711000000000391E-2</c:v>
                </c:pt>
              </c:numCache>
            </c:numRef>
          </c:yVal>
        </c:ser>
        <c:axId val="46989696"/>
        <c:axId val="46991616"/>
      </c:scatterChart>
      <c:scatterChart>
        <c:scatterStyle val="lineMarker"/>
        <c:ser>
          <c:idx val="4"/>
          <c:order val="4"/>
          <c:tx>
            <c:v>OVRALL</c:v>
          </c:tx>
          <c:marker>
            <c:symbol val="circle"/>
            <c:size val="5"/>
          </c:marker>
          <c:xVal>
            <c:numRef>
              <c:f>'FOR099'!$A$1:$A$71</c:f>
              <c:numCache>
                <c:formatCode>General</c:formatCode>
                <c:ptCount val="71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</c:v>
                </c:pt>
                <c:pt idx="18">
                  <c:v>23</c:v>
                </c:pt>
                <c:pt idx="19">
                  <c:v>24</c:v>
                </c:pt>
                <c:pt idx="20">
                  <c:v>25</c:v>
                </c:pt>
                <c:pt idx="21">
                  <c:v>26</c:v>
                </c:pt>
                <c:pt idx="22">
                  <c:v>27</c:v>
                </c:pt>
                <c:pt idx="23">
                  <c:v>28</c:v>
                </c:pt>
                <c:pt idx="24">
                  <c:v>29</c:v>
                </c:pt>
                <c:pt idx="25">
                  <c:v>30</c:v>
                </c:pt>
                <c:pt idx="26">
                  <c:v>31</c:v>
                </c:pt>
                <c:pt idx="27">
                  <c:v>32</c:v>
                </c:pt>
                <c:pt idx="28">
                  <c:v>33</c:v>
                </c:pt>
                <c:pt idx="29">
                  <c:v>34</c:v>
                </c:pt>
                <c:pt idx="30">
                  <c:v>35</c:v>
                </c:pt>
                <c:pt idx="31">
                  <c:v>36</c:v>
                </c:pt>
                <c:pt idx="32">
                  <c:v>37</c:v>
                </c:pt>
                <c:pt idx="33">
                  <c:v>38</c:v>
                </c:pt>
                <c:pt idx="34">
                  <c:v>39</c:v>
                </c:pt>
                <c:pt idx="35">
                  <c:v>40</c:v>
                </c:pt>
                <c:pt idx="36">
                  <c:v>41</c:v>
                </c:pt>
                <c:pt idx="37">
                  <c:v>42</c:v>
                </c:pt>
                <c:pt idx="38">
                  <c:v>43</c:v>
                </c:pt>
                <c:pt idx="39">
                  <c:v>44</c:v>
                </c:pt>
                <c:pt idx="40">
                  <c:v>45</c:v>
                </c:pt>
                <c:pt idx="41">
                  <c:v>46</c:v>
                </c:pt>
                <c:pt idx="42">
                  <c:v>47</c:v>
                </c:pt>
                <c:pt idx="43">
                  <c:v>48</c:v>
                </c:pt>
                <c:pt idx="44">
                  <c:v>49</c:v>
                </c:pt>
                <c:pt idx="45">
                  <c:v>50</c:v>
                </c:pt>
                <c:pt idx="46">
                  <c:v>51</c:v>
                </c:pt>
                <c:pt idx="47">
                  <c:v>52</c:v>
                </c:pt>
                <c:pt idx="48">
                  <c:v>53</c:v>
                </c:pt>
                <c:pt idx="49">
                  <c:v>54</c:v>
                </c:pt>
                <c:pt idx="50">
                  <c:v>55</c:v>
                </c:pt>
                <c:pt idx="51">
                  <c:v>56</c:v>
                </c:pt>
                <c:pt idx="52">
                  <c:v>57</c:v>
                </c:pt>
                <c:pt idx="53">
                  <c:v>58</c:v>
                </c:pt>
                <c:pt idx="54">
                  <c:v>59</c:v>
                </c:pt>
                <c:pt idx="55">
                  <c:v>60</c:v>
                </c:pt>
                <c:pt idx="56">
                  <c:v>61</c:v>
                </c:pt>
                <c:pt idx="57">
                  <c:v>62</c:v>
                </c:pt>
                <c:pt idx="58">
                  <c:v>63</c:v>
                </c:pt>
                <c:pt idx="59">
                  <c:v>64</c:v>
                </c:pt>
                <c:pt idx="60">
                  <c:v>65</c:v>
                </c:pt>
                <c:pt idx="61">
                  <c:v>66</c:v>
                </c:pt>
                <c:pt idx="62">
                  <c:v>67</c:v>
                </c:pt>
                <c:pt idx="63">
                  <c:v>68</c:v>
                </c:pt>
                <c:pt idx="64">
                  <c:v>69</c:v>
                </c:pt>
                <c:pt idx="65">
                  <c:v>70</c:v>
                </c:pt>
                <c:pt idx="66">
                  <c:v>71</c:v>
                </c:pt>
                <c:pt idx="67">
                  <c:v>72</c:v>
                </c:pt>
                <c:pt idx="68">
                  <c:v>73</c:v>
                </c:pt>
                <c:pt idx="69">
                  <c:v>74</c:v>
                </c:pt>
                <c:pt idx="70">
                  <c:v>75</c:v>
                </c:pt>
              </c:numCache>
            </c:numRef>
          </c:xVal>
          <c:yVal>
            <c:numRef>
              <c:f>'FOR099'!$F$1:$F$71</c:f>
              <c:numCache>
                <c:formatCode>General</c:formatCode>
                <c:ptCount val="71"/>
                <c:pt idx="0">
                  <c:v>7.9780000000000649E-4</c:v>
                </c:pt>
                <c:pt idx="1">
                  <c:v>1.1491000000000058E-3</c:v>
                </c:pt>
                <c:pt idx="2">
                  <c:v>1.5068000000000065E-3</c:v>
                </c:pt>
                <c:pt idx="3">
                  <c:v>1.8907000000000112E-3</c:v>
                </c:pt>
                <c:pt idx="4">
                  <c:v>2.2657000000000185E-3</c:v>
                </c:pt>
                <c:pt idx="5">
                  <c:v>2.8284000000000052E-3</c:v>
                </c:pt>
                <c:pt idx="6">
                  <c:v>3.4211000000000185E-3</c:v>
                </c:pt>
                <c:pt idx="7">
                  <c:v>4.3394000000000306E-3</c:v>
                </c:pt>
                <c:pt idx="8">
                  <c:v>4.9840000000000223E-3</c:v>
                </c:pt>
                <c:pt idx="9">
                  <c:v>5.8162000000000344E-3</c:v>
                </c:pt>
                <c:pt idx="10">
                  <c:v>6.2897000000000473E-3</c:v>
                </c:pt>
                <c:pt idx="11">
                  <c:v>6.8321000000000232E-3</c:v>
                </c:pt>
                <c:pt idx="12">
                  <c:v>7.2791000000000513E-3</c:v>
                </c:pt>
                <c:pt idx="13">
                  <c:v>7.7054000000000402E-3</c:v>
                </c:pt>
                <c:pt idx="14">
                  <c:v>7.8904000000000352E-3</c:v>
                </c:pt>
                <c:pt idx="15">
                  <c:v>7.9949000000000114E-3</c:v>
                </c:pt>
                <c:pt idx="16">
                  <c:v>8.2222000000000007E-3</c:v>
                </c:pt>
                <c:pt idx="17">
                  <c:v>8.0031000000000407E-3</c:v>
                </c:pt>
                <c:pt idx="18">
                  <c:v>7.8185000000000112E-3</c:v>
                </c:pt>
                <c:pt idx="19">
                  <c:v>7.6595000000000205E-3</c:v>
                </c:pt>
                <c:pt idx="20">
                  <c:v>7.3826000000000369E-3</c:v>
                </c:pt>
                <c:pt idx="21">
                  <c:v>7.1644000000000013E-3</c:v>
                </c:pt>
                <c:pt idx="22">
                  <c:v>6.9880000000000445E-3</c:v>
                </c:pt>
                <c:pt idx="23">
                  <c:v>6.759500000000032E-3</c:v>
                </c:pt>
                <c:pt idx="24">
                  <c:v>6.5639000000000114E-3</c:v>
                </c:pt>
                <c:pt idx="25">
                  <c:v>6.3260000000000217E-3</c:v>
                </c:pt>
                <c:pt idx="26">
                  <c:v>6.0712000000000491E-3</c:v>
                </c:pt>
                <c:pt idx="27">
                  <c:v>5.8534000000000034E-3</c:v>
                </c:pt>
                <c:pt idx="28">
                  <c:v>5.6575999999999996E-3</c:v>
                </c:pt>
                <c:pt idx="29">
                  <c:v>5.4261000000000222E-3</c:v>
                </c:pt>
                <c:pt idx="30">
                  <c:v>5.2081000000000124E-3</c:v>
                </c:pt>
                <c:pt idx="31">
                  <c:v>4.9848000000000114E-3</c:v>
                </c:pt>
                <c:pt idx="32">
                  <c:v>4.7596000000000391E-3</c:v>
                </c:pt>
                <c:pt idx="33">
                  <c:v>4.5301000000000204E-3</c:v>
                </c:pt>
                <c:pt idx="34">
                  <c:v>4.3370000000000014E-3</c:v>
                </c:pt>
                <c:pt idx="35">
                  <c:v>4.1393000000000289E-3</c:v>
                </c:pt>
                <c:pt idx="36">
                  <c:v>3.9436000000000202E-3</c:v>
                </c:pt>
                <c:pt idx="37">
                  <c:v>3.7529000000000191E-3</c:v>
                </c:pt>
                <c:pt idx="38">
                  <c:v>3.5798000000000097E-3</c:v>
                </c:pt>
                <c:pt idx="39">
                  <c:v>3.4145000000000156E-3</c:v>
                </c:pt>
                <c:pt idx="40">
                  <c:v>3.2414000000000201E-3</c:v>
                </c:pt>
                <c:pt idx="41">
                  <c:v>3.1046000000000181E-3</c:v>
                </c:pt>
                <c:pt idx="42">
                  <c:v>2.9636000000000154E-3</c:v>
                </c:pt>
                <c:pt idx="43">
                  <c:v>2.8371000000000143E-3</c:v>
                </c:pt>
                <c:pt idx="44">
                  <c:v>2.715100000000015E-3</c:v>
                </c:pt>
                <c:pt idx="45">
                  <c:v>2.6084000000000133E-3</c:v>
                </c:pt>
                <c:pt idx="46">
                  <c:v>2.5230000000000174E-3</c:v>
                </c:pt>
                <c:pt idx="47">
                  <c:v>2.4225000000000097E-3</c:v>
                </c:pt>
                <c:pt idx="48">
                  <c:v>2.3240000000000092E-3</c:v>
                </c:pt>
                <c:pt idx="49">
                  <c:v>2.2370000000000115E-3</c:v>
                </c:pt>
                <c:pt idx="50">
                  <c:v>2.1497000000000157E-3</c:v>
                </c:pt>
                <c:pt idx="51">
                  <c:v>2.0699000000000134E-3</c:v>
                </c:pt>
                <c:pt idx="52">
                  <c:v>1.9847000000000089E-3</c:v>
                </c:pt>
                <c:pt idx="53">
                  <c:v>1.9168000000000071E-3</c:v>
                </c:pt>
                <c:pt idx="54">
                  <c:v>1.8505000000000101E-3</c:v>
                </c:pt>
                <c:pt idx="55">
                  <c:v>1.7809000000000128E-3</c:v>
                </c:pt>
                <c:pt idx="56">
                  <c:v>1.712200000000012E-3</c:v>
                </c:pt>
                <c:pt idx="57">
                  <c:v>1.6568000000000095E-3</c:v>
                </c:pt>
                <c:pt idx="58">
                  <c:v>1.5977000000000053E-3</c:v>
                </c:pt>
                <c:pt idx="59">
                  <c:v>1.5417000000000041E-3</c:v>
                </c:pt>
                <c:pt idx="60">
                  <c:v>1.4867999999999999E-3</c:v>
                </c:pt>
                <c:pt idx="61">
                  <c:v>1.4354000000000001E-3</c:v>
                </c:pt>
                <c:pt idx="62">
                  <c:v>1.3874000000000067E-3</c:v>
                </c:pt>
                <c:pt idx="63">
                  <c:v>1.3451000000000055E-3</c:v>
                </c:pt>
                <c:pt idx="64">
                  <c:v>1.3042000000000073E-3</c:v>
                </c:pt>
                <c:pt idx="65">
                  <c:v>1.2622000000000067E-3</c:v>
                </c:pt>
                <c:pt idx="66">
                  <c:v>1.2198000000000001E-3</c:v>
                </c:pt>
                <c:pt idx="67">
                  <c:v>1.1850000000000072E-3</c:v>
                </c:pt>
                <c:pt idx="68">
                  <c:v>1.1456999999999999E-3</c:v>
                </c:pt>
                <c:pt idx="69">
                  <c:v>1.1119000000000001E-3</c:v>
                </c:pt>
                <c:pt idx="70">
                  <c:v>1.0820000000000072E-3</c:v>
                </c:pt>
              </c:numCache>
            </c:numRef>
          </c:yVal>
        </c:ser>
        <c:axId val="46999808"/>
        <c:axId val="46997888"/>
      </c:scatterChart>
      <c:valAx>
        <c:axId val="469896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pl-PL" sz="1800"/>
                  <a:t>FSI</a:t>
                </a:r>
                <a:r>
                  <a:rPr lang="pl-PL" sz="1800" baseline="0"/>
                  <a:t> threshold value</a:t>
                </a:r>
                <a:endParaRPr lang="pl-PL" sz="1800"/>
              </a:p>
            </c:rich>
          </c:tx>
          <c:layout/>
        </c:title>
        <c:numFmt formatCode="General" sourceLinked="1"/>
        <c:tickLblPos val="nextTo"/>
        <c:crossAx val="46991616"/>
        <c:crosses val="autoZero"/>
        <c:crossBetween val="midCat"/>
      </c:valAx>
      <c:valAx>
        <c:axId val="46991616"/>
        <c:scaling>
          <c:orientation val="minMax"/>
          <c:max val="1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sz="1800"/>
                  <a:t>Score</a:t>
                </a:r>
                <a:r>
                  <a:rPr lang="pl-PL" sz="1800" baseline="0"/>
                  <a:t> value</a:t>
                </a:r>
                <a:endParaRPr lang="pl-PL" sz="1800"/>
              </a:p>
            </c:rich>
          </c:tx>
          <c:layout/>
        </c:title>
        <c:numFmt formatCode="General" sourceLinked="1"/>
        <c:tickLblPos val="nextTo"/>
        <c:crossAx val="46989696"/>
        <c:crosses val="autoZero"/>
        <c:crossBetween val="midCat"/>
        <c:majorUnit val="0.1"/>
      </c:valAx>
      <c:valAx>
        <c:axId val="46997888"/>
        <c:scaling>
          <c:orientation val="minMax"/>
          <c:max val="1.0000000000000052E-2"/>
        </c:scaling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sz="1800" dirty="0"/>
                  <a:t>OVRALL </a:t>
                </a:r>
                <a:r>
                  <a:rPr lang="pl-PL" sz="1800" dirty="0" err="1"/>
                  <a:t>score</a:t>
                </a:r>
                <a:r>
                  <a:rPr lang="pl-PL" sz="1800" dirty="0"/>
                  <a:t> </a:t>
                </a:r>
                <a:r>
                  <a:rPr lang="pl-PL" sz="1800" dirty="0" err="1"/>
                  <a:t>value</a:t>
                </a:r>
                <a:endParaRPr lang="pl-PL" sz="1800" dirty="0"/>
              </a:p>
            </c:rich>
          </c:tx>
          <c:layout>
            <c:manualLayout>
              <c:xMode val="edge"/>
              <c:yMode val="edge"/>
              <c:x val="0.84977666773585603"/>
              <c:y val="0.20079442270516543"/>
            </c:manualLayout>
          </c:layout>
        </c:title>
        <c:numFmt formatCode="General" sourceLinked="1"/>
        <c:tickLblPos val="nextTo"/>
        <c:crossAx val="46999808"/>
        <c:crosses val="max"/>
        <c:crossBetween val="midCat"/>
        <c:majorUnit val="1.0000000000000041E-3"/>
      </c:valAx>
      <c:valAx>
        <c:axId val="46999808"/>
        <c:scaling>
          <c:orientation val="minMax"/>
        </c:scaling>
        <c:delete val="1"/>
        <c:axPos val="b"/>
        <c:numFmt formatCode="General" sourceLinked="1"/>
        <c:tickLblPos val="none"/>
        <c:crossAx val="469978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5418742937308101"/>
          <c:y val="0.7208432493122322"/>
          <c:w val="0.14465554215180584"/>
          <c:h val="0.27682489378720743"/>
        </c:manualLayout>
      </c:layout>
      <c:spPr>
        <a:ln w="0">
          <a:solidFill>
            <a:schemeClr val="tx1"/>
          </a:solidFill>
        </a:ln>
      </c:spPr>
      <c:txPr>
        <a:bodyPr/>
        <a:lstStyle/>
        <a:p>
          <a:pPr>
            <a:defRPr sz="1800" baseline="0"/>
          </a:pPr>
          <a:endParaRPr lang="pl-PL"/>
        </a:p>
      </c:txPr>
    </c:legend>
    <c:plotVisOnly val="1"/>
  </c:chart>
  <c:spPr>
    <a:solidFill>
      <a:schemeClr val="bg1"/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sz="1800" b="1" i="0" baseline="0"/>
              <a:t>Contingency table analysis vs. K-Index  threshold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8.1144530155318376E-2"/>
          <c:y val="8.7967027241736523E-2"/>
          <c:w val="0.72889818094460002"/>
          <c:h val="0.85966017502044911"/>
        </c:manualLayout>
      </c:layout>
      <c:scatterChart>
        <c:scatterStyle val="lineMarker"/>
        <c:ser>
          <c:idx val="0"/>
          <c:order val="0"/>
          <c:tx>
            <c:v>POD</c:v>
          </c:tx>
          <c:marker>
            <c:symbol val="none"/>
          </c:marker>
          <c:xVal>
            <c:numRef>
              <c:f>Arkusz1!$H$1:$H$21</c:f>
              <c:numCache>
                <c:formatCode>General</c:formatCode>
                <c:ptCount val="21"/>
                <c:pt idx="0">
                  <c:v>25</c:v>
                </c:pt>
                <c:pt idx="1">
                  <c:v>26</c:v>
                </c:pt>
                <c:pt idx="2">
                  <c:v>27</c:v>
                </c:pt>
                <c:pt idx="3">
                  <c:v>28</c:v>
                </c:pt>
                <c:pt idx="4">
                  <c:v>29</c:v>
                </c:pt>
                <c:pt idx="5">
                  <c:v>30</c:v>
                </c:pt>
                <c:pt idx="6">
                  <c:v>31</c:v>
                </c:pt>
                <c:pt idx="7">
                  <c:v>32</c:v>
                </c:pt>
                <c:pt idx="8">
                  <c:v>33</c:v>
                </c:pt>
                <c:pt idx="9">
                  <c:v>34</c:v>
                </c:pt>
                <c:pt idx="10">
                  <c:v>35</c:v>
                </c:pt>
                <c:pt idx="11">
                  <c:v>36</c:v>
                </c:pt>
                <c:pt idx="12">
                  <c:v>37</c:v>
                </c:pt>
                <c:pt idx="13">
                  <c:v>38</c:v>
                </c:pt>
                <c:pt idx="14">
                  <c:v>39</c:v>
                </c:pt>
                <c:pt idx="15">
                  <c:v>40</c:v>
                </c:pt>
                <c:pt idx="16">
                  <c:v>41</c:v>
                </c:pt>
                <c:pt idx="17">
                  <c:v>42</c:v>
                </c:pt>
                <c:pt idx="18">
                  <c:v>43</c:v>
                </c:pt>
                <c:pt idx="19">
                  <c:v>44</c:v>
                </c:pt>
                <c:pt idx="20">
                  <c:v>45</c:v>
                </c:pt>
              </c:numCache>
            </c:numRef>
          </c:xVal>
          <c:yVal>
            <c:numRef>
              <c:f>Arkusz1!$I$1:$I$21</c:f>
              <c:numCache>
                <c:formatCode>0.000000</c:formatCode>
                <c:ptCount val="21"/>
                <c:pt idx="0">
                  <c:v>0.88576909999999998</c:v>
                </c:pt>
                <c:pt idx="1">
                  <c:v>0.84990040000000211</c:v>
                </c:pt>
                <c:pt idx="2">
                  <c:v>0.80457060000000002</c:v>
                </c:pt>
                <c:pt idx="3">
                  <c:v>0.74911700000000003</c:v>
                </c:pt>
                <c:pt idx="4">
                  <c:v>0.68591789999999997</c:v>
                </c:pt>
                <c:pt idx="5">
                  <c:v>0.61598960000000258</c:v>
                </c:pt>
                <c:pt idx="6">
                  <c:v>0.5398418000000027</c:v>
                </c:pt>
                <c:pt idx="7">
                  <c:v>0.45840510000000001</c:v>
                </c:pt>
                <c:pt idx="8">
                  <c:v>0.37733690000000147</c:v>
                </c:pt>
                <c:pt idx="9">
                  <c:v>0.29630220000000135</c:v>
                </c:pt>
                <c:pt idx="10">
                  <c:v>0.22041130000000059</c:v>
                </c:pt>
                <c:pt idx="11">
                  <c:v>0.15610309999999999</c:v>
                </c:pt>
                <c:pt idx="12">
                  <c:v>0.1044794</c:v>
                </c:pt>
                <c:pt idx="13">
                  <c:v>6.5488000000000018E-2</c:v>
                </c:pt>
                <c:pt idx="14">
                  <c:v>3.9504999999999998E-2</c:v>
                </c:pt>
                <c:pt idx="15">
                  <c:v>2.1282200000000084E-2</c:v>
                </c:pt>
                <c:pt idx="16">
                  <c:v>9.5729000000000248E-3</c:v>
                </c:pt>
                <c:pt idx="17">
                  <c:v>3.0371000000000118E-3</c:v>
                </c:pt>
                <c:pt idx="18">
                  <c:v>6.6250000000000011E-4</c:v>
                </c:pt>
                <c:pt idx="19">
                  <c:v>9.3049224000000063E-5</c:v>
                </c:pt>
                <c:pt idx="20">
                  <c:v>0</c:v>
                </c:pt>
              </c:numCache>
            </c:numRef>
          </c:yVal>
        </c:ser>
        <c:ser>
          <c:idx val="1"/>
          <c:order val="1"/>
          <c:tx>
            <c:v>FC</c:v>
          </c:tx>
          <c:marker>
            <c:symbol val="none"/>
          </c:marker>
          <c:xVal>
            <c:numRef>
              <c:f>Arkusz1!$H$1:$H$21</c:f>
              <c:numCache>
                <c:formatCode>General</c:formatCode>
                <c:ptCount val="21"/>
                <c:pt idx="0">
                  <c:v>25</c:v>
                </c:pt>
                <c:pt idx="1">
                  <c:v>26</c:v>
                </c:pt>
                <c:pt idx="2">
                  <c:v>27</c:v>
                </c:pt>
                <c:pt idx="3">
                  <c:v>28</c:v>
                </c:pt>
                <c:pt idx="4">
                  <c:v>29</c:v>
                </c:pt>
                <c:pt idx="5">
                  <c:v>30</c:v>
                </c:pt>
                <c:pt idx="6">
                  <c:v>31</c:v>
                </c:pt>
                <c:pt idx="7">
                  <c:v>32</c:v>
                </c:pt>
                <c:pt idx="8">
                  <c:v>33</c:v>
                </c:pt>
                <c:pt idx="9">
                  <c:v>34</c:v>
                </c:pt>
                <c:pt idx="10">
                  <c:v>35</c:v>
                </c:pt>
                <c:pt idx="11">
                  <c:v>36</c:v>
                </c:pt>
                <c:pt idx="12">
                  <c:v>37</c:v>
                </c:pt>
                <c:pt idx="13">
                  <c:v>38</c:v>
                </c:pt>
                <c:pt idx="14">
                  <c:v>39</c:v>
                </c:pt>
                <c:pt idx="15">
                  <c:v>40</c:v>
                </c:pt>
                <c:pt idx="16">
                  <c:v>41</c:v>
                </c:pt>
                <c:pt idx="17">
                  <c:v>42</c:v>
                </c:pt>
                <c:pt idx="18">
                  <c:v>43</c:v>
                </c:pt>
                <c:pt idx="19">
                  <c:v>44</c:v>
                </c:pt>
                <c:pt idx="20">
                  <c:v>45</c:v>
                </c:pt>
              </c:numCache>
            </c:numRef>
          </c:xVal>
          <c:yVal>
            <c:numRef>
              <c:f>Arkusz1!$J$1:$J$21</c:f>
              <c:numCache>
                <c:formatCode>0.000000</c:formatCode>
                <c:ptCount val="21"/>
                <c:pt idx="0">
                  <c:v>0.67978790000000211</c:v>
                </c:pt>
                <c:pt idx="1">
                  <c:v>0.71637560000000222</c:v>
                </c:pt>
                <c:pt idx="2">
                  <c:v>0.75381670000000001</c:v>
                </c:pt>
                <c:pt idx="3">
                  <c:v>0.79055120000000001</c:v>
                </c:pt>
                <c:pt idx="4">
                  <c:v>0.82532099999999997</c:v>
                </c:pt>
                <c:pt idx="5">
                  <c:v>0.85745389999999999</c:v>
                </c:pt>
                <c:pt idx="6">
                  <c:v>0.88582249999999996</c:v>
                </c:pt>
                <c:pt idx="7">
                  <c:v>0.90988519999999951</c:v>
                </c:pt>
                <c:pt idx="8">
                  <c:v>0.92937979999999998</c:v>
                </c:pt>
                <c:pt idx="9">
                  <c:v>0.94520599999999999</c:v>
                </c:pt>
                <c:pt idx="10">
                  <c:v>0.95744430000000003</c:v>
                </c:pt>
                <c:pt idx="11">
                  <c:v>0.96662990000000271</c:v>
                </c:pt>
                <c:pt idx="12">
                  <c:v>0.97315910000000005</c:v>
                </c:pt>
                <c:pt idx="13">
                  <c:v>0.9775528999999995</c:v>
                </c:pt>
                <c:pt idx="14">
                  <c:v>0.98032589999999997</c:v>
                </c:pt>
                <c:pt idx="15">
                  <c:v>0.98184559999999999</c:v>
                </c:pt>
                <c:pt idx="16">
                  <c:v>0.98253549999999956</c:v>
                </c:pt>
                <c:pt idx="17">
                  <c:v>0.98278560000000004</c:v>
                </c:pt>
                <c:pt idx="18">
                  <c:v>0.98284819999999951</c:v>
                </c:pt>
                <c:pt idx="19">
                  <c:v>0.98286459999999776</c:v>
                </c:pt>
                <c:pt idx="20">
                  <c:v>0.9828694</c:v>
                </c:pt>
              </c:numCache>
            </c:numRef>
          </c:yVal>
        </c:ser>
        <c:ser>
          <c:idx val="2"/>
          <c:order val="2"/>
          <c:tx>
            <c:v>SR</c:v>
          </c:tx>
          <c:marker>
            <c:symbol val="none"/>
          </c:marker>
          <c:xVal>
            <c:numRef>
              <c:f>Arkusz1!$H$1:$H$21</c:f>
              <c:numCache>
                <c:formatCode>General</c:formatCode>
                <c:ptCount val="21"/>
                <c:pt idx="0">
                  <c:v>25</c:v>
                </c:pt>
                <c:pt idx="1">
                  <c:v>26</c:v>
                </c:pt>
                <c:pt idx="2">
                  <c:v>27</c:v>
                </c:pt>
                <c:pt idx="3">
                  <c:v>28</c:v>
                </c:pt>
                <c:pt idx="4">
                  <c:v>29</c:v>
                </c:pt>
                <c:pt idx="5">
                  <c:v>30</c:v>
                </c:pt>
                <c:pt idx="6">
                  <c:v>31</c:v>
                </c:pt>
                <c:pt idx="7">
                  <c:v>32</c:v>
                </c:pt>
                <c:pt idx="8">
                  <c:v>33</c:v>
                </c:pt>
                <c:pt idx="9">
                  <c:v>34</c:v>
                </c:pt>
                <c:pt idx="10">
                  <c:v>35</c:v>
                </c:pt>
                <c:pt idx="11">
                  <c:v>36</c:v>
                </c:pt>
                <c:pt idx="12">
                  <c:v>37</c:v>
                </c:pt>
                <c:pt idx="13">
                  <c:v>38</c:v>
                </c:pt>
                <c:pt idx="14">
                  <c:v>39</c:v>
                </c:pt>
                <c:pt idx="15">
                  <c:v>40</c:v>
                </c:pt>
                <c:pt idx="16">
                  <c:v>41</c:v>
                </c:pt>
                <c:pt idx="17">
                  <c:v>42</c:v>
                </c:pt>
                <c:pt idx="18">
                  <c:v>43</c:v>
                </c:pt>
                <c:pt idx="19">
                  <c:v>44</c:v>
                </c:pt>
                <c:pt idx="20">
                  <c:v>45</c:v>
                </c:pt>
              </c:numCache>
            </c:numRef>
          </c:xVal>
          <c:yVal>
            <c:numRef>
              <c:f>Arkusz1!$K$1:$K$21</c:f>
              <c:numCache>
                <c:formatCode>0.000000</c:formatCode>
                <c:ptCount val="21"/>
                <c:pt idx="0">
                  <c:v>4.5506900000000024E-2</c:v>
                </c:pt>
                <c:pt idx="1">
                  <c:v>4.9249899999999965E-2</c:v>
                </c:pt>
                <c:pt idx="2">
                  <c:v>5.3707700000000032E-2</c:v>
                </c:pt>
                <c:pt idx="3">
                  <c:v>5.8868800000000013E-2</c:v>
                </c:pt>
                <c:pt idx="4">
                  <c:v>6.4898800000000034E-2</c:v>
                </c:pt>
                <c:pt idx="5">
                  <c:v>7.2017200000000295E-2</c:v>
                </c:pt>
                <c:pt idx="6">
                  <c:v>8.0035800000000268E-2</c:v>
                </c:pt>
                <c:pt idx="7">
                  <c:v>8.8539200000000026E-2</c:v>
                </c:pt>
                <c:pt idx="8">
                  <c:v>9.7320600000000021E-2</c:v>
                </c:pt>
                <c:pt idx="9">
                  <c:v>0.10615200000000002</c:v>
                </c:pt>
                <c:pt idx="10">
                  <c:v>0.11449390000000002</c:v>
                </c:pt>
                <c:pt idx="11">
                  <c:v>0.1238674</c:v>
                </c:pt>
                <c:pt idx="12">
                  <c:v>0.13466539999999999</c:v>
                </c:pt>
                <c:pt idx="13">
                  <c:v>0.1483758</c:v>
                </c:pt>
                <c:pt idx="14">
                  <c:v>0.1736328</c:v>
                </c:pt>
                <c:pt idx="15">
                  <c:v>0.20791970000000073</c:v>
                </c:pt>
                <c:pt idx="16">
                  <c:v>0.24759340000000082</c:v>
                </c:pt>
                <c:pt idx="17">
                  <c:v>0.27623560000000003</c:v>
                </c:pt>
                <c:pt idx="18">
                  <c:v>0.255380200000001</c:v>
                </c:pt>
                <c:pt idx="19">
                  <c:v>0.18796990000000094</c:v>
                </c:pt>
                <c:pt idx="20">
                  <c:v>0</c:v>
                </c:pt>
              </c:numCache>
            </c:numRef>
          </c:yVal>
        </c:ser>
        <c:ser>
          <c:idx val="3"/>
          <c:order val="3"/>
          <c:tx>
            <c:v>TS</c:v>
          </c:tx>
          <c:marker>
            <c:symbol val="none"/>
          </c:marker>
          <c:xVal>
            <c:numRef>
              <c:f>Arkusz1!$H$1:$H$21</c:f>
              <c:numCache>
                <c:formatCode>General</c:formatCode>
                <c:ptCount val="21"/>
                <c:pt idx="0">
                  <c:v>25</c:v>
                </c:pt>
                <c:pt idx="1">
                  <c:v>26</c:v>
                </c:pt>
                <c:pt idx="2">
                  <c:v>27</c:v>
                </c:pt>
                <c:pt idx="3">
                  <c:v>28</c:v>
                </c:pt>
                <c:pt idx="4">
                  <c:v>29</c:v>
                </c:pt>
                <c:pt idx="5">
                  <c:v>30</c:v>
                </c:pt>
                <c:pt idx="6">
                  <c:v>31</c:v>
                </c:pt>
                <c:pt idx="7">
                  <c:v>32</c:v>
                </c:pt>
                <c:pt idx="8">
                  <c:v>33</c:v>
                </c:pt>
                <c:pt idx="9">
                  <c:v>34</c:v>
                </c:pt>
                <c:pt idx="10">
                  <c:v>35</c:v>
                </c:pt>
                <c:pt idx="11">
                  <c:v>36</c:v>
                </c:pt>
                <c:pt idx="12">
                  <c:v>37</c:v>
                </c:pt>
                <c:pt idx="13">
                  <c:v>38</c:v>
                </c:pt>
                <c:pt idx="14">
                  <c:v>39</c:v>
                </c:pt>
                <c:pt idx="15">
                  <c:v>40</c:v>
                </c:pt>
                <c:pt idx="16">
                  <c:v>41</c:v>
                </c:pt>
                <c:pt idx="17">
                  <c:v>42</c:v>
                </c:pt>
                <c:pt idx="18">
                  <c:v>43</c:v>
                </c:pt>
                <c:pt idx="19">
                  <c:v>44</c:v>
                </c:pt>
                <c:pt idx="20">
                  <c:v>45</c:v>
                </c:pt>
              </c:numCache>
            </c:numRef>
          </c:xVal>
          <c:yVal>
            <c:numRef>
              <c:f>Arkusz1!$L$1:$L$21</c:f>
              <c:numCache>
                <c:formatCode>0.000000</c:formatCode>
                <c:ptCount val="21"/>
                <c:pt idx="0">
                  <c:v>4.5241399999999946E-2</c:v>
                </c:pt>
                <c:pt idx="1">
                  <c:v>4.8825199999999985E-2</c:v>
                </c:pt>
                <c:pt idx="2">
                  <c:v>5.3016100000000024E-2</c:v>
                </c:pt>
                <c:pt idx="3">
                  <c:v>5.7730600000000298E-2</c:v>
                </c:pt>
                <c:pt idx="4">
                  <c:v>6.3025899999999996E-2</c:v>
                </c:pt>
                <c:pt idx="5">
                  <c:v>6.8922899999999995E-2</c:v>
                </c:pt>
                <c:pt idx="6">
                  <c:v>7.4924299999999999E-2</c:v>
                </c:pt>
                <c:pt idx="7">
                  <c:v>8.0154500000000267E-2</c:v>
                </c:pt>
                <c:pt idx="8">
                  <c:v>8.3854100000000514E-2</c:v>
                </c:pt>
                <c:pt idx="9">
                  <c:v>8.4778900000000046E-2</c:v>
                </c:pt>
                <c:pt idx="10">
                  <c:v>8.1492500000000009E-2</c:v>
                </c:pt>
                <c:pt idx="11">
                  <c:v>7.4188500000000004E-2</c:v>
                </c:pt>
                <c:pt idx="12">
                  <c:v>6.2511399999999995E-2</c:v>
                </c:pt>
                <c:pt idx="13">
                  <c:v>4.7597300000000023E-2</c:v>
                </c:pt>
                <c:pt idx="14">
                  <c:v>3.3252900000000002E-2</c:v>
                </c:pt>
                <c:pt idx="15">
                  <c:v>1.9686200000000001E-2</c:v>
                </c:pt>
                <c:pt idx="16">
                  <c:v>9.3023000000000463E-3</c:v>
                </c:pt>
                <c:pt idx="17">
                  <c:v>3.0131000000000116E-3</c:v>
                </c:pt>
                <c:pt idx="18">
                  <c:v>6.6120000000000003E-4</c:v>
                </c:pt>
                <c:pt idx="19">
                  <c:v>9.3011833000000474E-5</c:v>
                </c:pt>
                <c:pt idx="20">
                  <c:v>0</c:v>
                </c:pt>
              </c:numCache>
            </c:numRef>
          </c:yVal>
        </c:ser>
        <c:axId val="46943232"/>
        <c:axId val="46961408"/>
      </c:scatterChart>
      <c:scatterChart>
        <c:scatterStyle val="lineMarker"/>
        <c:ser>
          <c:idx val="4"/>
          <c:order val="4"/>
          <c:tx>
            <c:v>OVRALL</c:v>
          </c:tx>
          <c:marker>
            <c:symbol val="circle"/>
            <c:size val="5"/>
          </c:marker>
          <c:xVal>
            <c:numRef>
              <c:f>Arkusz1!$H$1:$H$21</c:f>
              <c:numCache>
                <c:formatCode>General</c:formatCode>
                <c:ptCount val="21"/>
                <c:pt idx="0">
                  <c:v>25</c:v>
                </c:pt>
                <c:pt idx="1">
                  <c:v>26</c:v>
                </c:pt>
                <c:pt idx="2">
                  <c:v>27</c:v>
                </c:pt>
                <c:pt idx="3">
                  <c:v>28</c:v>
                </c:pt>
                <c:pt idx="4">
                  <c:v>29</c:v>
                </c:pt>
                <c:pt idx="5">
                  <c:v>30</c:v>
                </c:pt>
                <c:pt idx="6">
                  <c:v>31</c:v>
                </c:pt>
                <c:pt idx="7">
                  <c:v>32</c:v>
                </c:pt>
                <c:pt idx="8">
                  <c:v>33</c:v>
                </c:pt>
                <c:pt idx="9">
                  <c:v>34</c:v>
                </c:pt>
                <c:pt idx="10">
                  <c:v>35</c:v>
                </c:pt>
                <c:pt idx="11">
                  <c:v>36</c:v>
                </c:pt>
                <c:pt idx="12">
                  <c:v>37</c:v>
                </c:pt>
                <c:pt idx="13">
                  <c:v>38</c:v>
                </c:pt>
                <c:pt idx="14">
                  <c:v>39</c:v>
                </c:pt>
                <c:pt idx="15">
                  <c:v>40</c:v>
                </c:pt>
                <c:pt idx="16">
                  <c:v>41</c:v>
                </c:pt>
                <c:pt idx="17">
                  <c:v>42</c:v>
                </c:pt>
                <c:pt idx="18">
                  <c:v>43</c:v>
                </c:pt>
                <c:pt idx="19">
                  <c:v>44</c:v>
                </c:pt>
                <c:pt idx="20">
                  <c:v>45</c:v>
                </c:pt>
              </c:numCache>
            </c:numRef>
          </c:xVal>
          <c:yVal>
            <c:numRef>
              <c:f>Arkusz1!$M$1:$M$21</c:f>
              <c:numCache>
                <c:formatCode>0.000000</c:formatCode>
                <c:ptCount val="21"/>
                <c:pt idx="0">
                  <c:v>1.2397E-3</c:v>
                </c:pt>
                <c:pt idx="1">
                  <c:v>1.4641000000000046E-3</c:v>
                </c:pt>
                <c:pt idx="2">
                  <c:v>1.7269000000000021E-3</c:v>
                </c:pt>
                <c:pt idx="3">
                  <c:v>2.0127000000000001E-3</c:v>
                </c:pt>
                <c:pt idx="4">
                  <c:v>2.3154999999999977E-3</c:v>
                </c:pt>
                <c:pt idx="5">
                  <c:v>2.6217000000000098E-3</c:v>
                </c:pt>
                <c:pt idx="6">
                  <c:v>2.8676000000000083E-3</c:v>
                </c:pt>
                <c:pt idx="7">
                  <c:v>2.9601000000000102E-3</c:v>
                </c:pt>
                <c:pt idx="8">
                  <c:v>2.8619000000000084E-3</c:v>
                </c:pt>
                <c:pt idx="9">
                  <c:v>2.5204000000000012E-3</c:v>
                </c:pt>
                <c:pt idx="10">
                  <c:v>1.9690000000000076E-3</c:v>
                </c:pt>
                <c:pt idx="11">
                  <c:v>1.3866000000000061E-3</c:v>
                </c:pt>
                <c:pt idx="12">
                  <c:v>8.5590000000000492E-4</c:v>
                </c:pt>
                <c:pt idx="13">
                  <c:v>4.5211360000000001E-4</c:v>
                </c:pt>
                <c:pt idx="14">
                  <c:v>2.2360623999999999E-4</c:v>
                </c:pt>
                <c:pt idx="15">
                  <c:v>8.5529631000000068E-5</c:v>
                </c:pt>
                <c:pt idx="16">
                  <c:v>2.1663116000000183E-5</c:v>
                </c:pt>
                <c:pt idx="17">
                  <c:v>2.4844030000000125E-6</c:v>
                </c:pt>
                <c:pt idx="18">
                  <c:v>1.0995653000000058E-7</c:v>
                </c:pt>
                <c:pt idx="19">
                  <c:v>1.5989432000000133E-9</c:v>
                </c:pt>
                <c:pt idx="20">
                  <c:v>0</c:v>
                </c:pt>
              </c:numCache>
            </c:numRef>
          </c:yVal>
        </c:ser>
        <c:axId val="46969600"/>
        <c:axId val="46963328"/>
      </c:scatterChart>
      <c:valAx>
        <c:axId val="46943232"/>
        <c:scaling>
          <c:orientation val="minMax"/>
          <c:max val="45"/>
          <c:min val="25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46961408"/>
        <c:crosses val="autoZero"/>
        <c:crossBetween val="midCat"/>
      </c:valAx>
      <c:valAx>
        <c:axId val="46961408"/>
        <c:scaling>
          <c:orientation val="minMax"/>
          <c:max val="1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sz="1800"/>
                  <a:t>Score value</a:t>
                </a:r>
              </a:p>
            </c:rich>
          </c:tx>
          <c:layout>
            <c:manualLayout>
              <c:xMode val="edge"/>
              <c:yMode val="edge"/>
              <c:x val="1.0925645177628838E-2"/>
              <c:y val="0.46006532196029098"/>
            </c:manualLayout>
          </c:layout>
        </c:title>
        <c:numFmt formatCode="0.0" sourceLinked="0"/>
        <c:majorTickMark val="none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46943232"/>
        <c:crossesAt val="-10"/>
        <c:crossBetween val="midCat"/>
        <c:majorUnit val="0.1"/>
        <c:minorUnit val="2.0000000000000011E-2"/>
      </c:valAx>
      <c:valAx>
        <c:axId val="46963328"/>
        <c:scaling>
          <c:orientation val="minMax"/>
          <c:max val="5.0000000000000114E-3"/>
          <c:min val="0"/>
        </c:scaling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sz="1800"/>
                  <a:t>OVRALL Score vlaue</a:t>
                </a:r>
              </a:p>
            </c:rich>
          </c:tx>
          <c:layout>
            <c:manualLayout>
              <c:xMode val="edge"/>
              <c:yMode val="edge"/>
              <c:x val="0.87375406243662379"/>
              <c:y val="0.29541552829518108"/>
            </c:manualLayout>
          </c:layout>
        </c:title>
        <c:numFmt formatCode="0.0000" sourceLinked="0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46969600"/>
        <c:crosses val="max"/>
        <c:crossBetween val="midCat"/>
        <c:majorUnit val="5.0000000000000034E-4"/>
      </c:valAx>
      <c:valAx>
        <c:axId val="46969600"/>
        <c:scaling>
          <c:orientation val="minMax"/>
        </c:scaling>
        <c:delete val="1"/>
        <c:axPos val="b"/>
        <c:numFmt formatCode="General" sourceLinked="1"/>
        <c:tickLblPos val="none"/>
        <c:crossAx val="469633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7676549715664465"/>
          <c:y val="0.70717664172825756"/>
          <c:w val="0.11913738590174533"/>
          <c:h val="0.29012402480858335"/>
        </c:manualLayout>
      </c:layout>
      <c:spPr>
        <a:ln w="0">
          <a:solidFill>
            <a:schemeClr val="tx1"/>
          </a:solidFill>
        </a:ln>
      </c:spPr>
      <c:txPr>
        <a:bodyPr/>
        <a:lstStyle/>
        <a:p>
          <a:pPr>
            <a:defRPr sz="1800" baseline="0"/>
          </a:pPr>
          <a:endParaRPr lang="pl-PL"/>
        </a:p>
      </c:txPr>
    </c:legend>
    <c:plotVisOnly val="1"/>
  </c:chart>
  <c:spPr>
    <a:solidFill>
      <a:schemeClr val="bg1"/>
    </a:soli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sz="1800" b="1" i="0" baseline="0"/>
              <a:t>Contingency table analysis vs. Lifted Index  threshold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8.1144530155318376E-2"/>
          <c:y val="8.7967027241736523E-2"/>
          <c:w val="0.72889818094460002"/>
          <c:h val="0.85966017502044911"/>
        </c:manualLayout>
      </c:layout>
      <c:scatterChart>
        <c:scatterStyle val="lineMarker"/>
        <c:ser>
          <c:idx val="0"/>
          <c:order val="0"/>
          <c:tx>
            <c:v>POD</c:v>
          </c:tx>
          <c:marker>
            <c:symbol val="none"/>
          </c:marker>
          <c:xVal>
            <c:numRef>
              <c:f>Arkusz1!$A$1:$A$21</c:f>
              <c:numCache>
                <c:formatCode>General</c:formatCode>
                <c:ptCount val="21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</c:numCache>
            </c:numRef>
          </c:xVal>
          <c:yVal>
            <c:numRef>
              <c:f>Arkusz1!$B$1:$B$21</c:f>
              <c:numCache>
                <c:formatCode>0.000000</c:formatCode>
                <c:ptCount val="21"/>
                <c:pt idx="0">
                  <c:v>0</c:v>
                </c:pt>
                <c:pt idx="1">
                  <c:v>1.8609844000000105E-5</c:v>
                </c:pt>
                <c:pt idx="2">
                  <c:v>1.5372000000000001E-3</c:v>
                </c:pt>
                <c:pt idx="3">
                  <c:v>1.1668400000000021E-2</c:v>
                </c:pt>
                <c:pt idx="4">
                  <c:v>4.6264099999999996E-2</c:v>
                </c:pt>
                <c:pt idx="5">
                  <c:v>0.12277660000000047</c:v>
                </c:pt>
                <c:pt idx="6">
                  <c:v>0.22775840000000044</c:v>
                </c:pt>
                <c:pt idx="7">
                  <c:v>0.3510375</c:v>
                </c:pt>
                <c:pt idx="8">
                  <c:v>0.48829250000000002</c:v>
                </c:pt>
                <c:pt idx="9">
                  <c:v>0.61584070000000224</c:v>
                </c:pt>
                <c:pt idx="10">
                  <c:v>0.72215130000000005</c:v>
                </c:pt>
                <c:pt idx="11">
                  <c:v>0.8127664</c:v>
                </c:pt>
                <c:pt idx="12">
                  <c:v>0.8847083</c:v>
                </c:pt>
                <c:pt idx="13">
                  <c:v>0.92062900000000258</c:v>
                </c:pt>
                <c:pt idx="14">
                  <c:v>0.94162460000000259</c:v>
                </c:pt>
                <c:pt idx="15">
                  <c:v>0.95833629999999959</c:v>
                </c:pt>
                <c:pt idx="16">
                  <c:v>0.97040289999999996</c:v>
                </c:pt>
                <c:pt idx="17">
                  <c:v>0.97710990000000064</c:v>
                </c:pt>
                <c:pt idx="18">
                  <c:v>0.9818405</c:v>
                </c:pt>
                <c:pt idx="19">
                  <c:v>0.98450919999999775</c:v>
                </c:pt>
                <c:pt idx="20">
                  <c:v>0.98744580000000004</c:v>
                </c:pt>
              </c:numCache>
            </c:numRef>
          </c:yVal>
        </c:ser>
        <c:ser>
          <c:idx val="1"/>
          <c:order val="1"/>
          <c:tx>
            <c:v>FC</c:v>
          </c:tx>
          <c:marker>
            <c:symbol val="none"/>
          </c:marker>
          <c:xVal>
            <c:numRef>
              <c:f>Arkusz1!$A$1:$A$21</c:f>
              <c:numCache>
                <c:formatCode>General</c:formatCode>
                <c:ptCount val="21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</c:numCache>
            </c:numRef>
          </c:xVal>
          <c:yVal>
            <c:numRef>
              <c:f>Arkusz1!$C$1:$C$21</c:f>
              <c:numCache>
                <c:formatCode>0.000000</c:formatCode>
                <c:ptCount val="21"/>
                <c:pt idx="0">
                  <c:v>0.98286859999999776</c:v>
                </c:pt>
                <c:pt idx="1">
                  <c:v>0.98284910000000003</c:v>
                </c:pt>
                <c:pt idx="2">
                  <c:v>0.98269150000000005</c:v>
                </c:pt>
                <c:pt idx="3">
                  <c:v>0.98187229999999959</c:v>
                </c:pt>
                <c:pt idx="4">
                  <c:v>0.97934600000000005</c:v>
                </c:pt>
                <c:pt idx="5">
                  <c:v>0.97354499999999999</c:v>
                </c:pt>
                <c:pt idx="6">
                  <c:v>0.96238089999999998</c:v>
                </c:pt>
                <c:pt idx="7">
                  <c:v>0.94546989999999997</c:v>
                </c:pt>
                <c:pt idx="8">
                  <c:v>0.92348699999999728</c:v>
                </c:pt>
                <c:pt idx="9">
                  <c:v>0.89493029999999996</c:v>
                </c:pt>
                <c:pt idx="10">
                  <c:v>0.85733599999999999</c:v>
                </c:pt>
                <c:pt idx="11">
                  <c:v>0.80585490000000004</c:v>
                </c:pt>
                <c:pt idx="12">
                  <c:v>0.73975279999999999</c:v>
                </c:pt>
                <c:pt idx="13">
                  <c:v>0.67054290000000005</c:v>
                </c:pt>
                <c:pt idx="14">
                  <c:v>0.604029500000002</c:v>
                </c:pt>
                <c:pt idx="15">
                  <c:v>0.5404027999999973</c:v>
                </c:pt>
                <c:pt idx="16">
                  <c:v>0.47902660000000136</c:v>
                </c:pt>
                <c:pt idx="17">
                  <c:v>0.42232550000000135</c:v>
                </c:pt>
                <c:pt idx="18">
                  <c:v>0.37340280000000148</c:v>
                </c:pt>
                <c:pt idx="19">
                  <c:v>0.33189480000000188</c:v>
                </c:pt>
                <c:pt idx="20">
                  <c:v>0.294678200000001</c:v>
                </c:pt>
              </c:numCache>
            </c:numRef>
          </c:yVal>
        </c:ser>
        <c:ser>
          <c:idx val="2"/>
          <c:order val="2"/>
          <c:tx>
            <c:v>SR</c:v>
          </c:tx>
          <c:marker>
            <c:symbol val="none"/>
          </c:marker>
          <c:xVal>
            <c:numRef>
              <c:f>Arkusz1!$A$1:$A$21</c:f>
              <c:numCache>
                <c:formatCode>General</c:formatCode>
                <c:ptCount val="21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</c:numCache>
            </c:numRef>
          </c:xVal>
          <c:yVal>
            <c:numRef>
              <c:f>Arkusz1!$D$1:$D$21</c:f>
              <c:numCache>
                <c:formatCode>0.000000</c:formatCode>
                <c:ptCount val="21"/>
                <c:pt idx="0">
                  <c:v>0</c:v>
                </c:pt>
                <c:pt idx="1">
                  <c:v>1.4881000000000005E-2</c:v>
                </c:pt>
                <c:pt idx="2">
                  <c:v>0.113931</c:v>
                </c:pt>
                <c:pt idx="3">
                  <c:v>0.14303959999999999</c:v>
                </c:pt>
                <c:pt idx="4">
                  <c:v>0.15512100000000001</c:v>
                </c:pt>
                <c:pt idx="5">
                  <c:v>0.15543040000000094</c:v>
                </c:pt>
                <c:pt idx="6">
                  <c:v>0.13790160000000001</c:v>
                </c:pt>
                <c:pt idx="7">
                  <c:v>0.12166109999999999</c:v>
                </c:pt>
                <c:pt idx="8">
                  <c:v>0.1098973</c:v>
                </c:pt>
                <c:pt idx="9">
                  <c:v>9.6749400000000041E-2</c:v>
                </c:pt>
                <c:pt idx="10">
                  <c:v>8.2319199999999995E-2</c:v>
                </c:pt>
                <c:pt idx="11">
                  <c:v>6.7962100000000122E-2</c:v>
                </c:pt>
                <c:pt idx="12">
                  <c:v>5.5426500000000004E-2</c:v>
                </c:pt>
                <c:pt idx="13">
                  <c:v>4.5862000000000215E-2</c:v>
                </c:pt>
                <c:pt idx="14">
                  <c:v>3.9236400000000005E-2</c:v>
                </c:pt>
                <c:pt idx="15">
                  <c:v>3.4539E-2</c:v>
                </c:pt>
                <c:pt idx="16">
                  <c:v>3.095030000000001E-2</c:v>
                </c:pt>
                <c:pt idx="17">
                  <c:v>2.8177500000000001E-2</c:v>
                </c:pt>
                <c:pt idx="18">
                  <c:v>2.61528E-2</c:v>
                </c:pt>
                <c:pt idx="19">
                  <c:v>2.4630699999999998E-2</c:v>
                </c:pt>
                <c:pt idx="20">
                  <c:v>2.3427300000000002E-2</c:v>
                </c:pt>
              </c:numCache>
            </c:numRef>
          </c:yVal>
        </c:ser>
        <c:ser>
          <c:idx val="3"/>
          <c:order val="3"/>
          <c:tx>
            <c:v>TS</c:v>
          </c:tx>
          <c:marker>
            <c:symbol val="none"/>
          </c:marker>
          <c:xVal>
            <c:numRef>
              <c:f>Arkusz1!$A$1:$A$21</c:f>
              <c:numCache>
                <c:formatCode>General</c:formatCode>
                <c:ptCount val="21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</c:numCache>
            </c:numRef>
          </c:xVal>
          <c:yVal>
            <c:numRef>
              <c:f>Arkusz1!$E$1:$E$21</c:f>
              <c:numCache>
                <c:formatCode>0.000000</c:formatCode>
                <c:ptCount val="21"/>
                <c:pt idx="0">
                  <c:v>0</c:v>
                </c:pt>
                <c:pt idx="1">
                  <c:v>1.8586947000000063E-5</c:v>
                </c:pt>
                <c:pt idx="2">
                  <c:v>1.5190000000000021E-3</c:v>
                </c:pt>
                <c:pt idx="3">
                  <c:v>1.0906000000000001E-2</c:v>
                </c:pt>
                <c:pt idx="4">
                  <c:v>3.6952699999999998E-2</c:v>
                </c:pt>
                <c:pt idx="5">
                  <c:v>7.3645199999999966E-2</c:v>
                </c:pt>
                <c:pt idx="6">
                  <c:v>9.3965800000000557E-2</c:v>
                </c:pt>
                <c:pt idx="7">
                  <c:v>9.9322100000000024E-2</c:v>
                </c:pt>
                <c:pt idx="8">
                  <c:v>9.8547800000000546E-2</c:v>
                </c:pt>
                <c:pt idx="9">
                  <c:v>9.1242800000000013E-2</c:v>
                </c:pt>
                <c:pt idx="10">
                  <c:v>7.9792000000000474E-2</c:v>
                </c:pt>
                <c:pt idx="11">
                  <c:v>6.6914500000000002E-2</c:v>
                </c:pt>
                <c:pt idx="12">
                  <c:v>5.5029099999999997E-2</c:v>
                </c:pt>
                <c:pt idx="13">
                  <c:v>4.5681299999999987E-2</c:v>
                </c:pt>
                <c:pt idx="14">
                  <c:v>3.9141200000000015E-2</c:v>
                </c:pt>
                <c:pt idx="15">
                  <c:v>3.4487200000000016E-2</c:v>
                </c:pt>
                <c:pt idx="16">
                  <c:v>3.092110000000001E-2</c:v>
                </c:pt>
                <c:pt idx="17">
                  <c:v>2.8158899999999987E-2</c:v>
                </c:pt>
                <c:pt idx="18">
                  <c:v>2.6140199999999999E-2</c:v>
                </c:pt>
                <c:pt idx="19">
                  <c:v>2.462110000000001E-2</c:v>
                </c:pt>
                <c:pt idx="20">
                  <c:v>2.3420300000000002E-2</c:v>
                </c:pt>
              </c:numCache>
            </c:numRef>
          </c:yVal>
        </c:ser>
        <c:axId val="52122752"/>
        <c:axId val="52124288"/>
      </c:scatterChart>
      <c:scatterChart>
        <c:scatterStyle val="lineMarker"/>
        <c:ser>
          <c:idx val="4"/>
          <c:order val="4"/>
          <c:tx>
            <c:v>OVRALL</c:v>
          </c:tx>
          <c:marker>
            <c:symbol val="circle"/>
            <c:size val="5"/>
          </c:marker>
          <c:xVal>
            <c:numRef>
              <c:f>Arkusz1!$A$1:$A$21</c:f>
              <c:numCache>
                <c:formatCode>General</c:formatCode>
                <c:ptCount val="21"/>
                <c:pt idx="0">
                  <c:v>-10</c:v>
                </c:pt>
                <c:pt idx="1">
                  <c:v>-9</c:v>
                </c:pt>
                <c:pt idx="2">
                  <c:v>-8</c:v>
                </c:pt>
                <c:pt idx="3">
                  <c:v>-7</c:v>
                </c:pt>
                <c:pt idx="4">
                  <c:v>-6</c:v>
                </c:pt>
                <c:pt idx="5">
                  <c:v>-5</c:v>
                </c:pt>
                <c:pt idx="6">
                  <c:v>-4</c:v>
                </c:pt>
                <c:pt idx="7">
                  <c:v>-3</c:v>
                </c:pt>
                <c:pt idx="8">
                  <c:v>-2</c:v>
                </c:pt>
                <c:pt idx="9">
                  <c:v>-1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8</c:v>
                </c:pt>
                <c:pt idx="19">
                  <c:v>9</c:v>
                </c:pt>
                <c:pt idx="20">
                  <c:v>10</c:v>
                </c:pt>
              </c:numCache>
            </c:numRef>
          </c:xVal>
          <c:yVal>
            <c:numRef>
              <c:f>Arkusz1!$F$1:$F$21</c:f>
              <c:numCache>
                <c:formatCode>0.000000</c:formatCode>
                <c:ptCount val="21"/>
                <c:pt idx="0">
                  <c:v>0</c:v>
                </c:pt>
                <c:pt idx="1">
                  <c:v>5.0590430000000743E-12</c:v>
                </c:pt>
                <c:pt idx="2">
                  <c:v>2.6142291000000152E-7</c:v>
                </c:pt>
                <c:pt idx="3">
                  <c:v>1.7872546000000062E-5</c:v>
                </c:pt>
                <c:pt idx="4">
                  <c:v>2.5971481000000004E-4</c:v>
                </c:pt>
                <c:pt idx="5">
                  <c:v>1.3682000000000065E-3</c:v>
                </c:pt>
                <c:pt idx="6">
                  <c:v>2.8403000000000052E-3</c:v>
                </c:pt>
                <c:pt idx="7">
                  <c:v>4.0105000000000002E-3</c:v>
                </c:pt>
                <c:pt idx="8">
                  <c:v>4.8837000000000134E-3</c:v>
                </c:pt>
                <c:pt idx="9">
                  <c:v>4.8652000000000114E-3</c:v>
                </c:pt>
                <c:pt idx="10">
                  <c:v>4.0667000000000003E-3</c:v>
                </c:pt>
                <c:pt idx="11">
                  <c:v>2.9786000000000001E-3</c:v>
                </c:pt>
                <c:pt idx="12">
                  <c:v>1.9962000000000087E-3</c:v>
                </c:pt>
                <c:pt idx="13">
                  <c:v>1.2933E-3</c:v>
                </c:pt>
                <c:pt idx="14">
                  <c:v>8.7350000000000047E-4</c:v>
                </c:pt>
                <c:pt idx="15">
                  <c:v>6.1689999999999998E-4</c:v>
                </c:pt>
                <c:pt idx="16">
                  <c:v>4.4486905000000275E-4</c:v>
                </c:pt>
                <c:pt idx="17">
                  <c:v>3.2742185000000131E-4</c:v>
                </c:pt>
                <c:pt idx="18">
                  <c:v>2.5063733000000042E-4</c:v>
                </c:pt>
                <c:pt idx="19">
                  <c:v>1.9815465000000106E-4</c:v>
                </c:pt>
                <c:pt idx="20">
                  <c:v>1.5965305000000083E-4</c:v>
                </c:pt>
              </c:numCache>
            </c:numRef>
          </c:yVal>
        </c:ser>
        <c:axId val="52140672"/>
        <c:axId val="52138752"/>
      </c:scatterChart>
      <c:valAx>
        <c:axId val="52122752"/>
        <c:scaling>
          <c:orientation val="minMax"/>
          <c:max val="10"/>
          <c:min val="-10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52124288"/>
        <c:crosses val="autoZero"/>
        <c:crossBetween val="midCat"/>
        <c:majorUnit val="2"/>
      </c:valAx>
      <c:valAx>
        <c:axId val="52124288"/>
        <c:scaling>
          <c:orientation val="minMax"/>
          <c:max val="1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sz="1800"/>
                  <a:t>Score value</a:t>
                </a:r>
              </a:p>
            </c:rich>
          </c:tx>
          <c:layout>
            <c:manualLayout>
              <c:xMode val="edge"/>
              <c:yMode val="edge"/>
              <c:x val="1.0925645177628838E-2"/>
              <c:y val="0.46006532196029098"/>
            </c:manualLayout>
          </c:layout>
        </c:title>
        <c:numFmt formatCode="0.0" sourceLinked="0"/>
        <c:majorTickMark val="none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52122752"/>
        <c:crossesAt val="-10"/>
        <c:crossBetween val="midCat"/>
        <c:majorUnit val="0.1"/>
        <c:minorUnit val="2.0000000000000011E-2"/>
      </c:valAx>
      <c:valAx>
        <c:axId val="52138752"/>
        <c:scaling>
          <c:orientation val="minMax"/>
          <c:max val="5.0000000000000114E-3"/>
          <c:min val="0"/>
        </c:scaling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sz="1800"/>
                  <a:t>OVRALL Score vlaue</a:t>
                </a:r>
              </a:p>
            </c:rich>
          </c:tx>
          <c:layout>
            <c:manualLayout>
              <c:xMode val="edge"/>
              <c:yMode val="edge"/>
              <c:x val="0.87375406243662368"/>
              <c:y val="0.29541552829518108"/>
            </c:manualLayout>
          </c:layout>
        </c:title>
        <c:numFmt formatCode="0.0000" sourceLinked="0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52140672"/>
        <c:crosses val="max"/>
        <c:crossBetween val="midCat"/>
        <c:majorUnit val="5.0000000000000034E-4"/>
      </c:valAx>
      <c:valAx>
        <c:axId val="52140672"/>
        <c:scaling>
          <c:orientation val="minMax"/>
        </c:scaling>
        <c:delete val="1"/>
        <c:axPos val="b"/>
        <c:numFmt formatCode="General" sourceLinked="1"/>
        <c:tickLblPos val="none"/>
        <c:crossAx val="521387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7676549715664465"/>
          <c:y val="0.70717664172825756"/>
          <c:w val="0.11913738590174533"/>
          <c:h val="0.29012402480858335"/>
        </c:manualLayout>
      </c:layout>
      <c:spPr>
        <a:ln w="0">
          <a:solidFill>
            <a:schemeClr val="tx1"/>
          </a:solidFill>
        </a:ln>
      </c:spPr>
      <c:txPr>
        <a:bodyPr/>
        <a:lstStyle/>
        <a:p>
          <a:pPr>
            <a:defRPr sz="1800" baseline="0"/>
          </a:pPr>
          <a:endParaRPr lang="pl-PL"/>
        </a:p>
      </c:txPr>
    </c:legend>
    <c:plotVisOnly val="1"/>
  </c:chart>
  <c:spPr>
    <a:solidFill>
      <a:prstClr val="white"/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sz="1800" b="1" i="0" baseline="0"/>
              <a:t>Contingency table analysis vs. Total Totals Index  threshold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8.1144530155318376E-2"/>
          <c:y val="8.7967027241736523E-2"/>
          <c:w val="0.72889818094460002"/>
          <c:h val="0.85966017502044911"/>
        </c:manualLayout>
      </c:layout>
      <c:scatterChart>
        <c:scatterStyle val="lineMarker"/>
        <c:ser>
          <c:idx val="0"/>
          <c:order val="0"/>
          <c:tx>
            <c:v>POD</c:v>
          </c:tx>
          <c:marker>
            <c:symbol val="none"/>
          </c:marker>
          <c:xVal>
            <c:numRef>
              <c:f>Arkusz1!$O$1:$O$21</c:f>
              <c:numCache>
                <c:formatCode>0.000000</c:formatCode>
                <c:ptCount val="21"/>
                <c:pt idx="0">
                  <c:v>25</c:v>
                </c:pt>
                <c:pt idx="1">
                  <c:v>27</c:v>
                </c:pt>
                <c:pt idx="2">
                  <c:v>29</c:v>
                </c:pt>
                <c:pt idx="3">
                  <c:v>31</c:v>
                </c:pt>
                <c:pt idx="4">
                  <c:v>33</c:v>
                </c:pt>
                <c:pt idx="5">
                  <c:v>35</c:v>
                </c:pt>
                <c:pt idx="6">
                  <c:v>37</c:v>
                </c:pt>
                <c:pt idx="7">
                  <c:v>39</c:v>
                </c:pt>
                <c:pt idx="8">
                  <c:v>41</c:v>
                </c:pt>
                <c:pt idx="9">
                  <c:v>43</c:v>
                </c:pt>
                <c:pt idx="10">
                  <c:v>45</c:v>
                </c:pt>
                <c:pt idx="11">
                  <c:v>47</c:v>
                </c:pt>
                <c:pt idx="12">
                  <c:v>49</c:v>
                </c:pt>
                <c:pt idx="13">
                  <c:v>51</c:v>
                </c:pt>
                <c:pt idx="14">
                  <c:v>53</c:v>
                </c:pt>
                <c:pt idx="15">
                  <c:v>55</c:v>
                </c:pt>
                <c:pt idx="16">
                  <c:v>57</c:v>
                </c:pt>
                <c:pt idx="17">
                  <c:v>59</c:v>
                </c:pt>
                <c:pt idx="18">
                  <c:v>61</c:v>
                </c:pt>
                <c:pt idx="19">
                  <c:v>63</c:v>
                </c:pt>
                <c:pt idx="20">
                  <c:v>65</c:v>
                </c:pt>
              </c:numCache>
            </c:numRef>
          </c:xVal>
          <c:yVal>
            <c:numRef>
              <c:f>Arkusz1!$P$1:$P$21</c:f>
              <c:numCache>
                <c:formatCode>0.000000</c:formatCode>
                <c:ptCount val="21"/>
                <c:pt idx="0">
                  <c:v>0.99778069999999996</c:v>
                </c:pt>
                <c:pt idx="1">
                  <c:v>0.99758069999999821</c:v>
                </c:pt>
                <c:pt idx="2">
                  <c:v>0.99708199999999958</c:v>
                </c:pt>
                <c:pt idx="3">
                  <c:v>0.9965534999999982</c:v>
                </c:pt>
                <c:pt idx="4">
                  <c:v>0.99543319999999735</c:v>
                </c:pt>
                <c:pt idx="5">
                  <c:v>0.99362059999999996</c:v>
                </c:pt>
                <c:pt idx="6">
                  <c:v>0.9909183999999982</c:v>
                </c:pt>
                <c:pt idx="7">
                  <c:v>0.9857745999999995</c:v>
                </c:pt>
                <c:pt idx="8">
                  <c:v>0.97710620000000004</c:v>
                </c:pt>
                <c:pt idx="9">
                  <c:v>0.9636363</c:v>
                </c:pt>
                <c:pt idx="10">
                  <c:v>0.93157160000000061</c:v>
                </c:pt>
                <c:pt idx="11">
                  <c:v>0.85964830000000203</c:v>
                </c:pt>
                <c:pt idx="12">
                  <c:v>0.7010254000000018</c:v>
                </c:pt>
                <c:pt idx="13">
                  <c:v>0.44428030000000002</c:v>
                </c:pt>
                <c:pt idx="14">
                  <c:v>0.21245000000000042</c:v>
                </c:pt>
                <c:pt idx="15">
                  <c:v>7.0412199999999994E-2</c:v>
                </c:pt>
                <c:pt idx="16">
                  <c:v>1.4180699999999999E-2</c:v>
                </c:pt>
                <c:pt idx="17">
                  <c:v>8.2630000000000247E-4</c:v>
                </c:pt>
                <c:pt idx="18">
                  <c:v>1.4515680000000002E-4</c:v>
                </c:pt>
                <c:pt idx="19">
                  <c:v>3.7219688000000186E-6</c:v>
                </c:pt>
                <c:pt idx="20">
                  <c:v>0</c:v>
                </c:pt>
              </c:numCache>
            </c:numRef>
          </c:yVal>
        </c:ser>
        <c:ser>
          <c:idx val="1"/>
          <c:order val="1"/>
          <c:tx>
            <c:v>FC</c:v>
          </c:tx>
          <c:marker>
            <c:symbol val="none"/>
          </c:marker>
          <c:xVal>
            <c:numRef>
              <c:f>Arkusz1!$O$1:$O$21</c:f>
              <c:numCache>
                <c:formatCode>0.000000</c:formatCode>
                <c:ptCount val="21"/>
                <c:pt idx="0">
                  <c:v>25</c:v>
                </c:pt>
                <c:pt idx="1">
                  <c:v>27</c:v>
                </c:pt>
                <c:pt idx="2">
                  <c:v>29</c:v>
                </c:pt>
                <c:pt idx="3">
                  <c:v>31</c:v>
                </c:pt>
                <c:pt idx="4">
                  <c:v>33</c:v>
                </c:pt>
                <c:pt idx="5">
                  <c:v>35</c:v>
                </c:pt>
                <c:pt idx="6">
                  <c:v>37</c:v>
                </c:pt>
                <c:pt idx="7">
                  <c:v>39</c:v>
                </c:pt>
                <c:pt idx="8">
                  <c:v>41</c:v>
                </c:pt>
                <c:pt idx="9">
                  <c:v>43</c:v>
                </c:pt>
                <c:pt idx="10">
                  <c:v>45</c:v>
                </c:pt>
                <c:pt idx="11">
                  <c:v>47</c:v>
                </c:pt>
                <c:pt idx="12">
                  <c:v>49</c:v>
                </c:pt>
                <c:pt idx="13">
                  <c:v>51</c:v>
                </c:pt>
                <c:pt idx="14">
                  <c:v>53</c:v>
                </c:pt>
                <c:pt idx="15">
                  <c:v>55</c:v>
                </c:pt>
                <c:pt idx="16">
                  <c:v>57</c:v>
                </c:pt>
                <c:pt idx="17">
                  <c:v>59</c:v>
                </c:pt>
                <c:pt idx="18">
                  <c:v>61</c:v>
                </c:pt>
                <c:pt idx="19">
                  <c:v>63</c:v>
                </c:pt>
                <c:pt idx="20">
                  <c:v>65</c:v>
                </c:pt>
              </c:numCache>
            </c:numRef>
          </c:xVal>
          <c:yVal>
            <c:numRef>
              <c:f>Arkusz1!$Q$1:$Q$21</c:f>
              <c:numCache>
                <c:formatCode>0.000000</c:formatCode>
                <c:ptCount val="21"/>
                <c:pt idx="0">
                  <c:v>6.5708700000000023E-2</c:v>
                </c:pt>
                <c:pt idx="1">
                  <c:v>7.0708700000000013E-2</c:v>
                </c:pt>
                <c:pt idx="2">
                  <c:v>8.69114E-2</c:v>
                </c:pt>
                <c:pt idx="3">
                  <c:v>0.10658690000000012</c:v>
                </c:pt>
                <c:pt idx="4">
                  <c:v>0.13143410000000039</c:v>
                </c:pt>
                <c:pt idx="5">
                  <c:v>0.16444330000000051</c:v>
                </c:pt>
                <c:pt idx="6">
                  <c:v>0.20934750000000021</c:v>
                </c:pt>
                <c:pt idx="7">
                  <c:v>0.26799790000000001</c:v>
                </c:pt>
                <c:pt idx="8">
                  <c:v>0.34036230000000089</c:v>
                </c:pt>
                <c:pt idx="9">
                  <c:v>0.43032580000000115</c:v>
                </c:pt>
                <c:pt idx="10">
                  <c:v>0.53376820000000003</c:v>
                </c:pt>
                <c:pt idx="11">
                  <c:v>0.64408060000000178</c:v>
                </c:pt>
                <c:pt idx="12">
                  <c:v>0.75510290000000002</c:v>
                </c:pt>
                <c:pt idx="13">
                  <c:v>0.85268820000000178</c:v>
                </c:pt>
                <c:pt idx="14">
                  <c:v>0.91746799999999795</c:v>
                </c:pt>
                <c:pt idx="15">
                  <c:v>0.95134269999999999</c:v>
                </c:pt>
                <c:pt idx="16">
                  <c:v>0.96832289999999999</c:v>
                </c:pt>
                <c:pt idx="17">
                  <c:v>0.97637379999999996</c:v>
                </c:pt>
                <c:pt idx="18">
                  <c:v>0.98123739999999771</c:v>
                </c:pt>
                <c:pt idx="19">
                  <c:v>0.98273369999999949</c:v>
                </c:pt>
                <c:pt idx="20">
                  <c:v>0.98286980000000002</c:v>
                </c:pt>
              </c:numCache>
            </c:numRef>
          </c:yVal>
        </c:ser>
        <c:ser>
          <c:idx val="2"/>
          <c:order val="2"/>
          <c:tx>
            <c:v>SR</c:v>
          </c:tx>
          <c:marker>
            <c:symbol val="none"/>
          </c:marker>
          <c:xVal>
            <c:numRef>
              <c:f>Arkusz1!$O$1:$O$21</c:f>
              <c:numCache>
                <c:formatCode>0.000000</c:formatCode>
                <c:ptCount val="21"/>
                <c:pt idx="0">
                  <c:v>25</c:v>
                </c:pt>
                <c:pt idx="1">
                  <c:v>27</c:v>
                </c:pt>
                <c:pt idx="2">
                  <c:v>29</c:v>
                </c:pt>
                <c:pt idx="3">
                  <c:v>31</c:v>
                </c:pt>
                <c:pt idx="4">
                  <c:v>33</c:v>
                </c:pt>
                <c:pt idx="5">
                  <c:v>35</c:v>
                </c:pt>
                <c:pt idx="6">
                  <c:v>37</c:v>
                </c:pt>
                <c:pt idx="7">
                  <c:v>39</c:v>
                </c:pt>
                <c:pt idx="8">
                  <c:v>41</c:v>
                </c:pt>
                <c:pt idx="9">
                  <c:v>43</c:v>
                </c:pt>
                <c:pt idx="10">
                  <c:v>45</c:v>
                </c:pt>
                <c:pt idx="11">
                  <c:v>47</c:v>
                </c:pt>
                <c:pt idx="12">
                  <c:v>49</c:v>
                </c:pt>
                <c:pt idx="13">
                  <c:v>51</c:v>
                </c:pt>
                <c:pt idx="14">
                  <c:v>53</c:v>
                </c:pt>
                <c:pt idx="15">
                  <c:v>55</c:v>
                </c:pt>
                <c:pt idx="16">
                  <c:v>57</c:v>
                </c:pt>
                <c:pt idx="17">
                  <c:v>59</c:v>
                </c:pt>
                <c:pt idx="18">
                  <c:v>61</c:v>
                </c:pt>
                <c:pt idx="19">
                  <c:v>63</c:v>
                </c:pt>
                <c:pt idx="20">
                  <c:v>65</c:v>
                </c:pt>
              </c:numCache>
            </c:numRef>
          </c:xVal>
          <c:yVal>
            <c:numRef>
              <c:f>Arkusz1!$R$1:$R$21</c:f>
              <c:numCache>
                <c:formatCode>0.000000</c:formatCode>
                <c:ptCount val="21"/>
                <c:pt idx="0">
                  <c:v>1.7705760000000001E-2</c:v>
                </c:pt>
                <c:pt idx="1">
                  <c:v>1.80576E-2</c:v>
                </c:pt>
                <c:pt idx="2">
                  <c:v>1.8363400000000047E-2</c:v>
                </c:pt>
                <c:pt idx="3">
                  <c:v>1.8750600000000003E-2</c:v>
                </c:pt>
                <c:pt idx="4">
                  <c:v>1.9255900000000003E-2</c:v>
                </c:pt>
                <c:pt idx="5">
                  <c:v>1.9966500000000081E-2</c:v>
                </c:pt>
                <c:pt idx="6">
                  <c:v>2.1021800000000052E-2</c:v>
                </c:pt>
                <c:pt idx="7">
                  <c:v>2.2556E-2</c:v>
                </c:pt>
                <c:pt idx="8">
                  <c:v>2.4760799999999968E-2</c:v>
                </c:pt>
                <c:pt idx="9">
                  <c:v>2.8190499999999934E-2</c:v>
                </c:pt>
                <c:pt idx="10">
                  <c:v>3.3175299999999998E-2</c:v>
                </c:pt>
                <c:pt idx="11">
                  <c:v>3.998970000000001E-2</c:v>
                </c:pt>
                <c:pt idx="12">
                  <c:v>4.7694100000000003E-2</c:v>
                </c:pt>
                <c:pt idx="13">
                  <c:v>5.2341199999999997E-2</c:v>
                </c:pt>
                <c:pt idx="14">
                  <c:v>5.0072400000000024E-2</c:v>
                </c:pt>
                <c:pt idx="15">
                  <c:v>3.5538699999999999E-2</c:v>
                </c:pt>
                <c:pt idx="16">
                  <c:v>1.6159099999999999E-2</c:v>
                </c:pt>
                <c:pt idx="17">
                  <c:v>2.1694000000000001E-3</c:v>
                </c:pt>
                <c:pt idx="18">
                  <c:v>1.5185000000000042E-3</c:v>
                </c:pt>
                <c:pt idx="19">
                  <c:v>4.6772684000000257E-4</c:v>
                </c:pt>
                <c:pt idx="20">
                  <c:v>0</c:v>
                </c:pt>
              </c:numCache>
            </c:numRef>
          </c:yVal>
        </c:ser>
        <c:ser>
          <c:idx val="3"/>
          <c:order val="3"/>
          <c:tx>
            <c:v>TS</c:v>
          </c:tx>
          <c:marker>
            <c:symbol val="none"/>
          </c:marker>
          <c:xVal>
            <c:numRef>
              <c:f>Arkusz1!$O$1:$O$21</c:f>
              <c:numCache>
                <c:formatCode>0.000000</c:formatCode>
                <c:ptCount val="21"/>
                <c:pt idx="0">
                  <c:v>25</c:v>
                </c:pt>
                <c:pt idx="1">
                  <c:v>27</c:v>
                </c:pt>
                <c:pt idx="2">
                  <c:v>29</c:v>
                </c:pt>
                <c:pt idx="3">
                  <c:v>31</c:v>
                </c:pt>
                <c:pt idx="4">
                  <c:v>33</c:v>
                </c:pt>
                <c:pt idx="5">
                  <c:v>35</c:v>
                </c:pt>
                <c:pt idx="6">
                  <c:v>37</c:v>
                </c:pt>
                <c:pt idx="7">
                  <c:v>39</c:v>
                </c:pt>
                <c:pt idx="8">
                  <c:v>41</c:v>
                </c:pt>
                <c:pt idx="9">
                  <c:v>43</c:v>
                </c:pt>
                <c:pt idx="10">
                  <c:v>45</c:v>
                </c:pt>
                <c:pt idx="11">
                  <c:v>47</c:v>
                </c:pt>
                <c:pt idx="12">
                  <c:v>49</c:v>
                </c:pt>
                <c:pt idx="13">
                  <c:v>51</c:v>
                </c:pt>
                <c:pt idx="14">
                  <c:v>53</c:v>
                </c:pt>
                <c:pt idx="15">
                  <c:v>55</c:v>
                </c:pt>
                <c:pt idx="16">
                  <c:v>57</c:v>
                </c:pt>
                <c:pt idx="17">
                  <c:v>59</c:v>
                </c:pt>
                <c:pt idx="18">
                  <c:v>61</c:v>
                </c:pt>
                <c:pt idx="19">
                  <c:v>63</c:v>
                </c:pt>
                <c:pt idx="20">
                  <c:v>65</c:v>
                </c:pt>
              </c:numCache>
            </c:numRef>
          </c:xVal>
          <c:yVal>
            <c:numRef>
              <c:f>Arkusz1!$S$1:$S$21</c:f>
              <c:numCache>
                <c:formatCode>0.000000</c:formatCode>
                <c:ptCount val="21"/>
                <c:pt idx="0">
                  <c:v>1.7756899999999999E-2</c:v>
                </c:pt>
                <c:pt idx="1">
                  <c:v>1.8056900000000001E-2</c:v>
                </c:pt>
                <c:pt idx="2">
                  <c:v>1.836240000000005E-2</c:v>
                </c:pt>
                <c:pt idx="3">
                  <c:v>1.8749399999999999E-2</c:v>
                </c:pt>
                <c:pt idx="4">
                  <c:v>1.9254200000000003E-2</c:v>
                </c:pt>
                <c:pt idx="5">
                  <c:v>1.9963900000000055E-2</c:v>
                </c:pt>
                <c:pt idx="6">
                  <c:v>2.1017800000000052E-2</c:v>
                </c:pt>
                <c:pt idx="7">
                  <c:v>2.2548599999999988E-2</c:v>
                </c:pt>
                <c:pt idx="8">
                  <c:v>2.4746499999999977E-2</c:v>
                </c:pt>
                <c:pt idx="9">
                  <c:v>2.8160499999999922E-2</c:v>
                </c:pt>
                <c:pt idx="10">
                  <c:v>3.3094699999999998E-2</c:v>
                </c:pt>
                <c:pt idx="11">
                  <c:v>3.9730300000000052E-2</c:v>
                </c:pt>
                <c:pt idx="12">
                  <c:v>4.6743300000000002E-2</c:v>
                </c:pt>
                <c:pt idx="13">
                  <c:v>4.9125000000000002E-2</c:v>
                </c:pt>
                <c:pt idx="14">
                  <c:v>4.2233199999999999E-2</c:v>
                </c:pt>
                <c:pt idx="15">
                  <c:v>2.41894E-2</c:v>
                </c:pt>
                <c:pt idx="16">
                  <c:v>7.6102000000000114E-3</c:v>
                </c:pt>
                <c:pt idx="17">
                  <c:v>5.9870000000000192E-4</c:v>
                </c:pt>
                <c:pt idx="18">
                  <c:v>1.3250929000000047E-4</c:v>
                </c:pt>
                <c:pt idx="19">
                  <c:v>3.692598500000017E-6</c:v>
                </c:pt>
                <c:pt idx="20">
                  <c:v>0</c:v>
                </c:pt>
              </c:numCache>
            </c:numRef>
          </c:yVal>
        </c:ser>
        <c:axId val="52177920"/>
        <c:axId val="52196096"/>
      </c:scatterChart>
      <c:scatterChart>
        <c:scatterStyle val="lineMarker"/>
        <c:ser>
          <c:idx val="4"/>
          <c:order val="4"/>
          <c:tx>
            <c:v>OVRALL</c:v>
          </c:tx>
          <c:marker>
            <c:symbol val="circle"/>
            <c:size val="5"/>
          </c:marker>
          <c:xVal>
            <c:numRef>
              <c:f>Arkusz1!$O$1:$O$21</c:f>
              <c:numCache>
                <c:formatCode>0.000000</c:formatCode>
                <c:ptCount val="21"/>
                <c:pt idx="0">
                  <c:v>25</c:v>
                </c:pt>
                <c:pt idx="1">
                  <c:v>27</c:v>
                </c:pt>
                <c:pt idx="2">
                  <c:v>29</c:v>
                </c:pt>
                <c:pt idx="3">
                  <c:v>31</c:v>
                </c:pt>
                <c:pt idx="4">
                  <c:v>33</c:v>
                </c:pt>
                <c:pt idx="5">
                  <c:v>35</c:v>
                </c:pt>
                <c:pt idx="6">
                  <c:v>37</c:v>
                </c:pt>
                <c:pt idx="7">
                  <c:v>39</c:v>
                </c:pt>
                <c:pt idx="8">
                  <c:v>41</c:v>
                </c:pt>
                <c:pt idx="9">
                  <c:v>43</c:v>
                </c:pt>
                <c:pt idx="10">
                  <c:v>45</c:v>
                </c:pt>
                <c:pt idx="11">
                  <c:v>47</c:v>
                </c:pt>
                <c:pt idx="12">
                  <c:v>49</c:v>
                </c:pt>
                <c:pt idx="13">
                  <c:v>51</c:v>
                </c:pt>
                <c:pt idx="14">
                  <c:v>53</c:v>
                </c:pt>
                <c:pt idx="15">
                  <c:v>55</c:v>
                </c:pt>
                <c:pt idx="16">
                  <c:v>57</c:v>
                </c:pt>
                <c:pt idx="17">
                  <c:v>59</c:v>
                </c:pt>
                <c:pt idx="18">
                  <c:v>61</c:v>
                </c:pt>
                <c:pt idx="19">
                  <c:v>63</c:v>
                </c:pt>
                <c:pt idx="20">
                  <c:v>65</c:v>
                </c:pt>
              </c:numCache>
            </c:numRef>
          </c:xVal>
          <c:yVal>
            <c:numRef>
              <c:f>Arkusz1!$T$1:$T$21</c:f>
              <c:numCache>
                <c:formatCode>0.000000</c:formatCode>
                <c:ptCount val="21"/>
                <c:pt idx="0">
                  <c:v>2.0000000000000073E-5</c:v>
                </c:pt>
                <c:pt idx="1">
                  <c:v>2.2999795000000104E-5</c:v>
                </c:pt>
                <c:pt idx="2">
                  <c:v>2.9220556999999998E-5</c:v>
                </c:pt>
                <c:pt idx="3">
                  <c:v>3.7342914000000172E-5</c:v>
                </c:pt>
                <c:pt idx="4">
                  <c:v>4.8507540000000033E-5</c:v>
                </c:pt>
                <c:pt idx="5">
                  <c:v>6.5130575000000123E-5</c:v>
                </c:pt>
                <c:pt idx="6">
                  <c:v>9.1656359000000576E-5</c:v>
                </c:pt>
                <c:pt idx="7">
                  <c:v>1.3436637999999999E-4</c:v>
                </c:pt>
                <c:pt idx="8">
                  <c:v>2.0378023000000001E-4</c:v>
                </c:pt>
                <c:pt idx="9">
                  <c:v>3.2919561000000006E-4</c:v>
                </c:pt>
                <c:pt idx="10">
                  <c:v>5.4590000000000205E-4</c:v>
                </c:pt>
                <c:pt idx="11">
                  <c:v>8.797000000000004E-4</c:v>
                </c:pt>
                <c:pt idx="12">
                  <c:v>1.180100000000004E-3</c:v>
                </c:pt>
                <c:pt idx="13">
                  <c:v>9.7410000000000031E-4</c:v>
                </c:pt>
                <c:pt idx="14">
                  <c:v>4.121924E-4</c:v>
                </c:pt>
                <c:pt idx="15">
                  <c:v>5.7585316000000138E-5</c:v>
                </c:pt>
                <c:pt idx="16">
                  <c:v>1.6886165000000107E-6</c:v>
                </c:pt>
                <c:pt idx="17">
                  <c:v>1.0478862000000039E-9</c:v>
                </c:pt>
                <c:pt idx="18">
                  <c:v>2.8660031000000187E-11</c:v>
                </c:pt>
                <c:pt idx="19">
                  <c:v>6.3173216000000714E-15</c:v>
                </c:pt>
                <c:pt idx="20">
                  <c:v>0</c:v>
                </c:pt>
              </c:numCache>
            </c:numRef>
          </c:yVal>
        </c:ser>
        <c:axId val="52208384"/>
        <c:axId val="52198016"/>
      </c:scatterChart>
      <c:valAx>
        <c:axId val="52177920"/>
        <c:scaling>
          <c:orientation val="minMax"/>
          <c:max val="65"/>
          <c:min val="25"/>
        </c:scaling>
        <c:axPos val="b"/>
        <c:numFmt formatCode="0" sourceLinked="0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52196096"/>
        <c:crosses val="autoZero"/>
        <c:crossBetween val="midCat"/>
      </c:valAx>
      <c:valAx>
        <c:axId val="52196096"/>
        <c:scaling>
          <c:orientation val="minMax"/>
          <c:max val="1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sz="1800"/>
                  <a:t>Score value</a:t>
                </a:r>
              </a:p>
            </c:rich>
          </c:tx>
          <c:layout>
            <c:manualLayout>
              <c:xMode val="edge"/>
              <c:yMode val="edge"/>
              <c:x val="1.0925645177628838E-2"/>
              <c:y val="0.46006532196029098"/>
            </c:manualLayout>
          </c:layout>
        </c:title>
        <c:numFmt formatCode="0.0" sourceLinked="0"/>
        <c:majorTickMark val="none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52177920"/>
        <c:crossesAt val="-10"/>
        <c:crossBetween val="midCat"/>
        <c:majorUnit val="0.1"/>
        <c:minorUnit val="2.0000000000000011E-2"/>
      </c:valAx>
      <c:valAx>
        <c:axId val="52198016"/>
        <c:scaling>
          <c:orientation val="minMax"/>
          <c:max val="1.5000000000000035E-3"/>
          <c:min val="0"/>
        </c:scaling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sz="1800"/>
                  <a:t>OVRALL Score vlaue</a:t>
                </a:r>
              </a:p>
            </c:rich>
          </c:tx>
          <c:layout>
            <c:manualLayout>
              <c:xMode val="edge"/>
              <c:yMode val="edge"/>
              <c:x val="0.87375406243662346"/>
              <c:y val="0.29541552829518108"/>
            </c:manualLayout>
          </c:layout>
        </c:title>
        <c:numFmt formatCode="0.0000" sourceLinked="0"/>
        <c:tickLblPos val="nextTo"/>
        <c:txPr>
          <a:bodyPr/>
          <a:lstStyle/>
          <a:p>
            <a:pPr>
              <a:defRPr sz="1000" baseline="0"/>
            </a:pPr>
            <a:endParaRPr lang="pl-PL"/>
          </a:p>
        </c:txPr>
        <c:crossAx val="52208384"/>
        <c:crosses val="max"/>
        <c:crossBetween val="midCat"/>
        <c:majorUnit val="1.5000000000000056E-4"/>
      </c:valAx>
      <c:valAx>
        <c:axId val="52208384"/>
        <c:scaling>
          <c:orientation val="minMax"/>
        </c:scaling>
        <c:delete val="1"/>
        <c:axPos val="b"/>
        <c:numFmt formatCode="0.000000" sourceLinked="1"/>
        <c:tickLblPos val="none"/>
        <c:crossAx val="521980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7676549715664465"/>
          <c:y val="0.70717664172825756"/>
          <c:w val="0.11913738590174533"/>
          <c:h val="0.29012402480858335"/>
        </c:manualLayout>
      </c:layout>
      <c:spPr>
        <a:ln w="0">
          <a:solidFill>
            <a:schemeClr val="tx1"/>
          </a:solidFill>
        </a:ln>
      </c:spPr>
      <c:txPr>
        <a:bodyPr/>
        <a:lstStyle/>
        <a:p>
          <a:pPr>
            <a:defRPr sz="1800" baseline="0"/>
          </a:pPr>
          <a:endParaRPr lang="pl-PL"/>
        </a:p>
      </c:txPr>
    </c:legend>
    <c:plotVisOnly val="1"/>
  </c:chart>
  <c:spPr>
    <a:solidFill>
      <a:schemeClr val="bg1"/>
    </a:solidFill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BF080-DEFB-4354-B439-A674BB1BEA27}" type="datetimeFigureOut">
              <a:rPr lang="pl-PL" smtClean="0"/>
              <a:pPr/>
              <a:t>2018-09-03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0FEDA-A98B-40EC-B9D7-67FA7457064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slajd_pod_prezentacje_ang-0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85"/>
            <a:ext cx="9144000" cy="6856629"/>
          </a:xfrm>
          <a:prstGeom prst="rect">
            <a:avLst/>
          </a:prstGeo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5877-8544-4817-A095-D8B0D77B204E}" type="datetime8">
              <a:rPr lang="en-GB" smtClean="0"/>
              <a:pPr/>
              <a:t>03/09/2018 13:30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5CF1-B540-4214-823E-E32BC3ACC3B7}" type="datetime8">
              <a:rPr lang="en-GB" smtClean="0"/>
              <a:pPr/>
              <a:t>03/09/2018 13:30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7A0-BCDE-4F9F-8F19-DC13B71D0CD7}" type="datetime8">
              <a:rPr lang="en-GB" smtClean="0"/>
              <a:pPr/>
              <a:t>03/09/2018 13:30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A2A0-4BD8-4EE0-B86C-494191EBDC53}" type="datetime8">
              <a:rPr lang="en-GB" smtClean="0"/>
              <a:pPr/>
              <a:t>03/09/2018 13:30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5BEF-6C74-4255-9899-02A3E31A40D3}" type="datetime8">
              <a:rPr lang="en-GB" smtClean="0"/>
              <a:pPr/>
              <a:t>03/09/2018 13:30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0043-D613-477D-8EEE-8E151310B6B3}" type="datetime8">
              <a:rPr lang="en-GB" smtClean="0"/>
              <a:pPr/>
              <a:t>03/09/2018 13:30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1D5F-72D8-4A18-BDF2-9E08598C783A}" type="datetime8">
              <a:rPr lang="en-GB" smtClean="0"/>
              <a:pPr/>
              <a:t>03/09/2018 13:30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E4E6-5B7B-4695-9084-C9A00C6312D9}" type="datetime8">
              <a:rPr lang="en-GB" smtClean="0"/>
              <a:pPr/>
              <a:t>03/09/2018 13:30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49BA3-6BF2-4290-8EF5-2B58D856AE7C}" type="datetime8">
              <a:rPr lang="en-GB" smtClean="0"/>
              <a:pPr/>
              <a:t>03/09/2018 13:30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5" name="Prostokąt 4"/>
          <p:cNvSpPr/>
          <p:nvPr userDrawn="1"/>
        </p:nvSpPr>
        <p:spPr>
          <a:xfrm>
            <a:off x="0" y="-1461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800" dirty="0" err="1" smtClean="0"/>
              <a:t>IMGW-PIB</a:t>
            </a:r>
            <a:r>
              <a:rPr lang="pl-PL" sz="1800" dirty="0" smtClean="0"/>
              <a:t> </a:t>
            </a:r>
            <a:r>
              <a:rPr lang="pl-PL" sz="1800" dirty="0" err="1" smtClean="0"/>
              <a:t>experiences</a:t>
            </a:r>
            <a:r>
              <a:rPr lang="pl-PL" sz="1800" dirty="0" smtClean="0"/>
              <a:t> and </a:t>
            </a:r>
            <a:r>
              <a:rPr lang="pl-PL" sz="1800" dirty="0" err="1" smtClean="0"/>
              <a:t>results</a:t>
            </a:r>
            <a:r>
              <a:rPr lang="pl-PL" sz="1800" dirty="0" smtClean="0"/>
              <a:t> of </a:t>
            </a:r>
            <a:r>
              <a:rPr lang="pl-PL" sz="1800" dirty="0" err="1" smtClean="0"/>
              <a:t>operational</a:t>
            </a:r>
            <a:r>
              <a:rPr lang="pl-PL" sz="1800" dirty="0" smtClean="0"/>
              <a:t> </a:t>
            </a:r>
            <a:r>
              <a:rPr lang="pl-PL" sz="1800" dirty="0" err="1" smtClean="0"/>
              <a:t>forecasts</a:t>
            </a:r>
            <a:r>
              <a:rPr lang="pl-PL" sz="1800" dirty="0" smtClean="0"/>
              <a:t> of </a:t>
            </a:r>
            <a:r>
              <a:rPr lang="pl-PL" sz="1800" dirty="0" err="1" smtClean="0"/>
              <a:t>fog</a:t>
            </a:r>
            <a:r>
              <a:rPr lang="pl-PL" sz="1800" dirty="0" smtClean="0"/>
              <a:t>/VR/</a:t>
            </a:r>
            <a:r>
              <a:rPr lang="pl-PL" sz="1800" dirty="0" err="1" smtClean="0"/>
              <a:t>thunderstorms</a:t>
            </a:r>
            <a:endParaRPr lang="pl-PL" b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C59E-925E-4613-BC88-5B9C27994B8F}" type="datetime8">
              <a:rPr lang="en-GB" smtClean="0"/>
              <a:pPr/>
              <a:t>03/09/2018 13:30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1571-96A8-400E-8CFA-3855E9B9FF86}" type="datetime8">
              <a:rPr lang="en-GB" smtClean="0"/>
              <a:pPr/>
              <a:t>03/09/2018 13:30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5C01CA6B-A2B4-4855-88F9-9F41BE9FC365}" type="datetime8">
              <a:rPr lang="en-GB" smtClean="0"/>
              <a:pPr algn="r" eaLnBrk="1" latinLnBrk="0" hangingPunct="1"/>
              <a:t>03/09/2018 13:30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6F42FDE4-A7DD-41A7-A0A6-9B649FB43336}" type="slidenum">
              <a:rPr kumimoji="0" lang="en-US" smtClean="0"/>
              <a:pPr algn="ctr" eaLnBrk="1" latinLnBrk="0" hangingPunct="1"/>
              <a:t>‹#›</a:t>
            </a:fld>
            <a:endParaRPr kumimoji="0"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162877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 smtClean="0">
                <a:latin typeface="Arial Narrow" pitchFamily="34" charset="0"/>
              </a:rPr>
              <a:t>Introductory activities in PP APSU at IMWM </a:t>
            </a:r>
            <a:endParaRPr lang="pl-PL" sz="3600" dirty="0" smtClean="0">
              <a:latin typeface="Arial Narrow" pitchFamily="34" charset="0"/>
            </a:endParaRPr>
          </a:p>
          <a:p>
            <a:pPr algn="ctr"/>
            <a:r>
              <a:rPr lang="en-US" sz="3600" dirty="0" smtClean="0">
                <a:latin typeface="Arial Narrow" pitchFamily="34" charset="0"/>
              </a:rPr>
              <a:t>and results of ANN post-processing of EPS forecasts</a:t>
            </a:r>
            <a:endParaRPr lang="pl-PL" sz="3600" b="1" dirty="0">
              <a:latin typeface="Arial Narrow" pitchFamily="34" charset="0"/>
            </a:endParaRPr>
          </a:p>
        </p:txBody>
      </p:sp>
      <p:sp>
        <p:nvSpPr>
          <p:cNvPr id="7" name="Prostokąt zaokrąglony 2"/>
          <p:cNvSpPr/>
          <p:nvPr/>
        </p:nvSpPr>
        <p:spPr>
          <a:xfrm>
            <a:off x="0" y="2781226"/>
            <a:ext cx="9144000" cy="1439862"/>
          </a:xfrm>
          <a:prstGeom prst="roundRect">
            <a:avLst>
              <a:gd name="adj" fmla="val 1256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600" b="1" dirty="0">
                <a:solidFill>
                  <a:schemeClr val="tx1"/>
                </a:solidFill>
                <a:latin typeface="Arial Narrow" pitchFamily="34" charset="0"/>
              </a:rPr>
              <a:t>Andrzej </a:t>
            </a:r>
            <a:r>
              <a:rPr lang="pl-PL" sz="3600" b="1" dirty="0" smtClean="0">
                <a:solidFill>
                  <a:schemeClr val="tx1"/>
                </a:solidFill>
                <a:latin typeface="Arial Narrow" pitchFamily="34" charset="0"/>
              </a:rPr>
              <a:t>Mazur, Grzegorz </a:t>
            </a:r>
            <a:r>
              <a:rPr lang="pl-PL" sz="3600" b="1" dirty="0" err="1" smtClean="0">
                <a:solidFill>
                  <a:schemeClr val="tx1"/>
                </a:solidFill>
                <a:latin typeface="Arial Narrow" pitchFamily="34" charset="0"/>
              </a:rPr>
              <a:t>Duniec</a:t>
            </a:r>
            <a:r>
              <a:rPr lang="pl-PL" sz="3600" b="1" dirty="0" smtClean="0">
                <a:solidFill>
                  <a:schemeClr val="tx1"/>
                </a:solidFill>
                <a:latin typeface="Arial Narrow" pitchFamily="34" charset="0"/>
              </a:rPr>
              <a:t>, Witek </a:t>
            </a:r>
            <a:r>
              <a:rPr lang="pl-PL" sz="3600" b="1" dirty="0" err="1" smtClean="0">
                <a:solidFill>
                  <a:schemeClr val="tx1"/>
                </a:solidFill>
                <a:latin typeface="Arial Narrow" pitchFamily="34" charset="0"/>
              </a:rPr>
              <a:t>Interewicz</a:t>
            </a:r>
            <a:endParaRPr lang="en-US" sz="36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0" y="5024094"/>
            <a:ext cx="9144000" cy="565146"/>
          </a:xfrm>
          <a:prstGeom prst="roundRect">
            <a:avLst>
              <a:gd name="adj" fmla="val 1256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</a:rPr>
              <a:t>Institute of  Meteorology and Water 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</a:rPr>
              <a:t>Management</a:t>
            </a:r>
            <a:r>
              <a:rPr lang="pl-PL" sz="1600" b="1" dirty="0" smtClean="0">
                <a:solidFill>
                  <a:schemeClr val="tx1"/>
                </a:solidFill>
                <a:latin typeface="Times New Roman" pitchFamily="18" charset="0"/>
              </a:rPr>
              <a:t> – 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</a:rPr>
              <a:t>National 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</a:rPr>
              <a:t>Research 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</a:rPr>
              <a:t>Institute</a:t>
            </a:r>
            <a:endParaRPr lang="pl-PL" sz="16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pl-PL" sz="1600" b="1" dirty="0" smtClean="0">
                <a:solidFill>
                  <a:schemeClr val="tx1"/>
                </a:solidFill>
                <a:latin typeface="Times New Roman" pitchFamily="18" charset="0"/>
              </a:rPr>
              <a:t>Instytut meteorologii i Gospodarki Wodnej – Państwowy Instytut Badawczy 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1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10</a:t>
            </a:fld>
            <a:endParaRPr kumimoji="0" lang="en-US" sz="140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US" smtClean="0"/>
              <a:pPr/>
              <a:t>9/3/2018 1:31 PM</a:t>
            </a:fld>
            <a:endParaRPr lang="en-US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897629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Initial activities in PP APSU – Results</a:t>
            </a:r>
          </a:p>
        </p:txBody>
      </p:sp>
      <p:sp>
        <p:nvSpPr>
          <p:cNvPr id="7" name="pole tekstowe 8"/>
          <p:cNvSpPr txBox="1">
            <a:spLocks noChangeArrowheads="1"/>
          </p:cNvSpPr>
          <p:nvPr/>
        </p:nvSpPr>
        <p:spPr bwMode="auto">
          <a:xfrm>
            <a:off x="0" y="5549170"/>
            <a:ext cx="91440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Skill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/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spread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 for VIS(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left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) and FR (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right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), 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c_soil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 (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operational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) 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perturbation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, 2013</a:t>
            </a:r>
            <a:endParaRPr lang="en-US" sz="2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8000"/>
            <a:ext cx="4572000" cy="38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48000"/>
            <a:ext cx="4572000" cy="38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11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13:31</a:t>
            </a:fld>
            <a:endParaRPr lang="en-US" dirty="0"/>
          </a:p>
        </p:txBody>
      </p:sp>
      <p:sp>
        <p:nvSpPr>
          <p:cNvPr id="6" name="Prostokąt zaokrąglony 5"/>
          <p:cNvSpPr/>
          <p:nvPr/>
        </p:nvSpPr>
        <p:spPr>
          <a:xfrm>
            <a:off x="0" y="897629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Alternative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Fog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Stability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Index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(FSI)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0" y="1445875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l-PL" sz="2400" dirty="0" err="1" smtClean="0">
                <a:latin typeface="Arial Narrow" pitchFamily="34" charset="0"/>
              </a:rPr>
              <a:t>Forecasts</a:t>
            </a:r>
            <a:r>
              <a:rPr lang="en-US" sz="2400" dirty="0" smtClean="0">
                <a:latin typeface="Arial Narrow" pitchFamily="34" charset="0"/>
              </a:rPr>
              <a:t> of </a:t>
            </a:r>
            <a:r>
              <a:rPr lang="pl-PL" sz="2400" dirty="0" smtClean="0">
                <a:latin typeface="Arial Narrow" pitchFamily="34" charset="0"/>
              </a:rPr>
              <a:t>FSI</a:t>
            </a: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pl-PL" sz="2400" dirty="0" smtClean="0">
                <a:latin typeface="Arial Narrow" pitchFamily="34" charset="0"/>
              </a:rPr>
              <a:t>– </a:t>
            </a:r>
            <a:r>
              <a:rPr lang="en-US" sz="2400" dirty="0" smtClean="0">
                <a:latin typeface="Arial Narrow" pitchFamily="34" charset="0"/>
              </a:rPr>
              <a:t>from DMO</a:t>
            </a:r>
            <a:r>
              <a:rPr lang="pl-PL" sz="2400" dirty="0" smtClean="0">
                <a:latin typeface="Arial Narrow" pitchFamily="34" charset="0"/>
              </a:rPr>
              <a:t>;</a:t>
            </a:r>
            <a:r>
              <a:rPr lang="en-US" sz="2400" dirty="0" smtClean="0">
                <a:latin typeface="Arial Narrow" pitchFamily="34" charset="0"/>
              </a:rPr>
              <a:t> algorithm </a:t>
            </a:r>
            <a:r>
              <a:rPr lang="pl-PL" sz="2400" dirty="0" err="1" smtClean="0">
                <a:latin typeface="Arial Narrow" pitchFamily="34" charset="0"/>
              </a:rPr>
              <a:t>based</a:t>
            </a:r>
            <a:r>
              <a:rPr lang="pl-PL" sz="2400" dirty="0" smtClean="0">
                <a:latin typeface="Arial Narrow" pitchFamily="34" charset="0"/>
              </a:rPr>
              <a:t> on </a:t>
            </a:r>
            <a:r>
              <a:rPr lang="pl-PL" sz="2400" dirty="0" err="1" smtClean="0">
                <a:latin typeface="Arial Narrow" pitchFamily="34" charset="0"/>
              </a:rPr>
              <a:t>forecast</a:t>
            </a:r>
            <a:r>
              <a:rPr lang="pl-PL" sz="2400" dirty="0" smtClean="0">
                <a:latin typeface="Arial Narrow" pitchFamily="34" charset="0"/>
              </a:rPr>
              <a:t> of  </a:t>
            </a:r>
            <a:r>
              <a:rPr lang="pl-PL" sz="2400" dirty="0" err="1" smtClean="0">
                <a:latin typeface="Arial Narrow" pitchFamily="34" charset="0"/>
              </a:rPr>
              <a:t>advection</a:t>
            </a:r>
            <a:r>
              <a:rPr lang="pl-PL" sz="2400" dirty="0" smtClean="0">
                <a:latin typeface="Arial Narrow" pitchFamily="34" charset="0"/>
              </a:rPr>
              <a:t>, </a:t>
            </a:r>
            <a:r>
              <a:rPr lang="pl-PL" sz="2400" dirty="0" err="1" smtClean="0">
                <a:latin typeface="Arial Narrow" pitchFamily="34" charset="0"/>
              </a:rPr>
              <a:t>condensation</a:t>
            </a:r>
            <a:r>
              <a:rPr lang="pl-PL" sz="2400" dirty="0" smtClean="0">
                <a:latin typeface="Arial Narrow" pitchFamily="34" charset="0"/>
              </a:rPr>
              <a:t> and </a:t>
            </a:r>
            <a:r>
              <a:rPr lang="pl-PL" sz="2400" dirty="0" err="1" smtClean="0">
                <a:latin typeface="Arial Narrow" pitchFamily="34" charset="0"/>
              </a:rPr>
              <a:t>vertical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temperature</a:t>
            </a:r>
            <a:r>
              <a:rPr lang="pl-PL" sz="2400" dirty="0" smtClean="0">
                <a:latin typeface="Arial Narrow" pitchFamily="34" charset="0"/>
              </a:rPr>
              <a:t> gradient :</a:t>
            </a:r>
            <a:endParaRPr lang="pl-PL" sz="2400" dirty="0">
              <a:latin typeface="Arial Narrow" pitchFamily="34" charset="0"/>
            </a:endParaRPr>
          </a:p>
        </p:txBody>
      </p:sp>
      <p:graphicFrame>
        <p:nvGraphicFramePr>
          <p:cNvPr id="9" name="Obiekt 8"/>
          <p:cNvGraphicFramePr>
            <a:graphicFrameLocks noChangeAspect="1"/>
          </p:cNvGraphicFramePr>
          <p:nvPr/>
        </p:nvGraphicFramePr>
        <p:xfrm>
          <a:off x="192980" y="2427288"/>
          <a:ext cx="8699500" cy="1771650"/>
        </p:xfrm>
        <a:graphic>
          <a:graphicData uri="http://schemas.openxmlformats.org/presentationml/2006/ole">
            <p:oleObj spid="_x0000_s1026" name="Równanie" r:id="rId3" imgW="2247840" imgH="457200" progId="Equation.3">
              <p:embed/>
            </p:oleObj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0" y="4221088"/>
            <a:ext cx="91440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l-PL" sz="2000" dirty="0" err="1" smtClean="0">
                <a:latin typeface="Arial Narrow" pitchFamily="34" charset="0"/>
              </a:rPr>
              <a:t>Where</a:t>
            </a:r>
            <a:r>
              <a:rPr lang="pl-PL" sz="2000" dirty="0" smtClean="0">
                <a:latin typeface="Arial Narrow" pitchFamily="34" charset="0"/>
              </a:rPr>
              <a:t> T, </a:t>
            </a:r>
            <a:r>
              <a:rPr lang="pl-PL" sz="2000" dirty="0" err="1" smtClean="0">
                <a:latin typeface="Arial Narrow" pitchFamily="34" charset="0"/>
              </a:rPr>
              <a:t>Td</a:t>
            </a:r>
            <a:r>
              <a:rPr lang="pl-PL" sz="2000" dirty="0" smtClean="0">
                <a:latin typeface="Arial Narrow" pitchFamily="34" charset="0"/>
              </a:rPr>
              <a:t> – </a:t>
            </a:r>
            <a:r>
              <a:rPr lang="pl-PL" sz="2000" dirty="0" err="1" smtClean="0">
                <a:latin typeface="Arial Narrow" pitchFamily="34" charset="0"/>
              </a:rPr>
              <a:t>temperature</a:t>
            </a:r>
            <a:r>
              <a:rPr lang="pl-PL" sz="2000" dirty="0" smtClean="0">
                <a:latin typeface="Arial Narrow" pitchFamily="34" charset="0"/>
              </a:rPr>
              <a:t> and </a:t>
            </a:r>
            <a:r>
              <a:rPr lang="pl-PL" sz="2000" dirty="0" err="1" smtClean="0">
                <a:latin typeface="Arial Narrow" pitchFamily="34" charset="0"/>
              </a:rPr>
              <a:t>dew</a:t>
            </a:r>
            <a:r>
              <a:rPr lang="pl-PL" sz="2000" dirty="0" smtClean="0">
                <a:latin typeface="Arial Narrow" pitchFamily="34" charset="0"/>
              </a:rPr>
              <a:t> point </a:t>
            </a:r>
            <a:r>
              <a:rPr lang="pl-PL" sz="2000" dirty="0" err="1" smtClean="0">
                <a:latin typeface="Arial Narrow" pitchFamily="34" charset="0"/>
              </a:rPr>
              <a:t>at</a:t>
            </a:r>
            <a:r>
              <a:rPr lang="pl-PL" sz="2000" dirty="0" smtClean="0">
                <a:latin typeface="Arial Narrow" pitchFamily="34" charset="0"/>
              </a:rPr>
              <a:t> 2m (K), T850 – </a:t>
            </a:r>
            <a:r>
              <a:rPr lang="pl-PL" sz="2000" dirty="0" err="1" smtClean="0">
                <a:latin typeface="Arial Narrow" pitchFamily="34" charset="0"/>
              </a:rPr>
              <a:t>temperature</a:t>
            </a:r>
            <a:r>
              <a:rPr lang="pl-PL" sz="2000" dirty="0" smtClean="0">
                <a:latin typeface="Arial Narrow" pitchFamily="34" charset="0"/>
              </a:rPr>
              <a:t> </a:t>
            </a:r>
            <a:r>
              <a:rPr lang="pl-PL" sz="2000" dirty="0" err="1" smtClean="0">
                <a:latin typeface="Arial Narrow" pitchFamily="34" charset="0"/>
              </a:rPr>
              <a:t>at</a:t>
            </a:r>
            <a:r>
              <a:rPr lang="pl-PL" sz="2000" dirty="0" smtClean="0">
                <a:latin typeface="Arial Narrow" pitchFamily="34" charset="0"/>
              </a:rPr>
              <a:t> 850 </a:t>
            </a:r>
            <a:r>
              <a:rPr lang="pl-PL" sz="2000" dirty="0" err="1" smtClean="0">
                <a:latin typeface="Arial Narrow" pitchFamily="34" charset="0"/>
              </a:rPr>
              <a:t>hPa</a:t>
            </a:r>
            <a:r>
              <a:rPr lang="pl-PL" sz="2000" dirty="0" smtClean="0">
                <a:latin typeface="Arial Narrow" pitchFamily="34" charset="0"/>
              </a:rPr>
              <a:t> (K), V850 – wind </a:t>
            </a:r>
            <a:r>
              <a:rPr lang="pl-PL" sz="2000" dirty="0" err="1" smtClean="0">
                <a:latin typeface="Arial Narrow" pitchFamily="34" charset="0"/>
              </a:rPr>
              <a:t>speed</a:t>
            </a:r>
            <a:r>
              <a:rPr lang="pl-PL" sz="2000" dirty="0" smtClean="0">
                <a:latin typeface="Arial Narrow" pitchFamily="34" charset="0"/>
              </a:rPr>
              <a:t> </a:t>
            </a:r>
            <a:r>
              <a:rPr lang="pl-PL" sz="2000" dirty="0" err="1" smtClean="0">
                <a:latin typeface="Arial Narrow" pitchFamily="34" charset="0"/>
              </a:rPr>
              <a:t>at</a:t>
            </a:r>
            <a:r>
              <a:rPr lang="pl-PL" sz="2000" dirty="0" smtClean="0">
                <a:latin typeface="Arial Narrow" pitchFamily="34" charset="0"/>
              </a:rPr>
              <a:t> 850 </a:t>
            </a:r>
            <a:r>
              <a:rPr lang="pl-PL" sz="2000" dirty="0" err="1" smtClean="0">
                <a:latin typeface="Arial Narrow" pitchFamily="34" charset="0"/>
              </a:rPr>
              <a:t>hPa</a:t>
            </a:r>
            <a:r>
              <a:rPr lang="pl-PL" sz="2000" dirty="0" smtClean="0">
                <a:latin typeface="Arial Narrow" pitchFamily="34" charset="0"/>
              </a:rPr>
              <a:t> (</a:t>
            </a:r>
            <a:r>
              <a:rPr lang="pl-PL" sz="2000" dirty="0" err="1" smtClean="0">
                <a:latin typeface="Arial Narrow" pitchFamily="34" charset="0"/>
              </a:rPr>
              <a:t>knots</a:t>
            </a:r>
            <a:r>
              <a:rPr lang="pl-PL" sz="2000" dirty="0" smtClean="0">
                <a:latin typeface="Arial Narrow" pitchFamily="34" charset="0"/>
              </a:rPr>
              <a:t>).</a:t>
            </a:r>
          </a:p>
          <a:p>
            <a:pPr algn="just"/>
            <a:r>
              <a:rPr lang="pl-PL" sz="2000" dirty="0" err="1" smtClean="0">
                <a:latin typeface="Arial Narrow" pitchFamily="34" charset="0"/>
              </a:rPr>
              <a:t>See</a:t>
            </a:r>
            <a:r>
              <a:rPr lang="pl-PL" sz="2000" dirty="0" smtClean="0">
                <a:latin typeface="Arial Narrow" pitchFamily="34" charset="0"/>
              </a:rPr>
              <a:t> </a:t>
            </a:r>
            <a:r>
              <a:rPr lang="pl-PL" sz="2000" dirty="0" err="1" smtClean="0">
                <a:latin typeface="Arial Narrow" pitchFamily="34" charset="0"/>
              </a:rPr>
              <a:t>e.g</a:t>
            </a:r>
            <a:r>
              <a:rPr lang="pl-PL" sz="2000" dirty="0" smtClean="0">
                <a:latin typeface="Arial Narrow" pitchFamily="34" charset="0"/>
              </a:rPr>
              <a:t>. </a:t>
            </a:r>
            <a:r>
              <a:rPr lang="en-US" sz="2000" dirty="0" smtClean="0">
                <a:latin typeface="Arial Narrow" pitchFamily="34" charset="0"/>
              </a:rPr>
              <a:t>Song, </a:t>
            </a:r>
            <a:r>
              <a:rPr lang="en-US" sz="2000" dirty="0" err="1" smtClean="0">
                <a:latin typeface="Arial Narrow" pitchFamily="34" charset="0"/>
              </a:rPr>
              <a:t>Yunyoung</a:t>
            </a:r>
            <a:r>
              <a:rPr lang="pl-PL" sz="2000" dirty="0" smtClean="0">
                <a:latin typeface="Arial Narrow" pitchFamily="34" charset="0"/>
              </a:rPr>
              <a:t> and</a:t>
            </a:r>
            <a:r>
              <a:rPr lang="en-US" sz="2000" dirty="0" smtClean="0">
                <a:latin typeface="Arial Narrow" pitchFamily="34" charset="0"/>
              </a:rPr>
              <a:t> Yum, </a:t>
            </a:r>
            <a:r>
              <a:rPr lang="en-US" sz="2000" dirty="0" err="1" smtClean="0">
                <a:latin typeface="Arial Narrow" pitchFamily="34" charset="0"/>
              </a:rPr>
              <a:t>Seong</a:t>
            </a:r>
            <a:r>
              <a:rPr lang="en-US" sz="2000" dirty="0" smtClean="0">
                <a:latin typeface="Arial Narrow" pitchFamily="34" charset="0"/>
              </a:rPr>
              <a:t> </a:t>
            </a:r>
            <a:r>
              <a:rPr lang="en-US" sz="2000" dirty="0" err="1" smtClean="0">
                <a:latin typeface="Arial Narrow" pitchFamily="34" charset="0"/>
              </a:rPr>
              <a:t>Soo</a:t>
            </a:r>
            <a:r>
              <a:rPr lang="pl-PL" sz="2000" dirty="0" smtClean="0">
                <a:latin typeface="Arial Narrow" pitchFamily="34" charset="0"/>
              </a:rPr>
              <a:t>: </a:t>
            </a:r>
            <a:r>
              <a:rPr lang="en-US" sz="2000" dirty="0" smtClean="0">
                <a:latin typeface="Arial Narrow" pitchFamily="34" charset="0"/>
              </a:rPr>
              <a:t>Development and Verification of the Fog Stability Index for </a:t>
            </a:r>
            <a:r>
              <a:rPr lang="en-US" sz="2000" dirty="0" err="1" smtClean="0">
                <a:latin typeface="Arial Narrow" pitchFamily="34" charset="0"/>
              </a:rPr>
              <a:t>Incheon</a:t>
            </a:r>
            <a:r>
              <a:rPr lang="en-US" sz="2000" dirty="0" smtClean="0">
                <a:latin typeface="Arial Narrow" pitchFamily="34" charset="0"/>
              </a:rPr>
              <a:t> International Airport based on the Measured Fog Characteristics</a:t>
            </a:r>
            <a:r>
              <a:rPr lang="pl-PL" sz="2000" dirty="0" smtClean="0">
                <a:latin typeface="Arial Narrow" pitchFamily="34" charset="0"/>
              </a:rPr>
              <a:t>, </a:t>
            </a:r>
            <a:r>
              <a:rPr lang="en-US" sz="2000" dirty="0" smtClean="0">
                <a:latin typeface="Arial Narrow" pitchFamily="34" charset="0"/>
              </a:rPr>
              <a:t>Atmosphere</a:t>
            </a:r>
            <a:r>
              <a:rPr lang="pl-PL" sz="2000" dirty="0" smtClean="0">
                <a:latin typeface="Arial Narrow" pitchFamily="34" charset="0"/>
              </a:rPr>
              <a:t>, </a:t>
            </a:r>
            <a:r>
              <a:rPr lang="en-US" sz="2000" dirty="0" smtClean="0">
                <a:latin typeface="Arial Narrow" pitchFamily="34" charset="0"/>
              </a:rPr>
              <a:t> </a:t>
            </a:r>
            <a:r>
              <a:rPr lang="en-US" sz="2000" dirty="0" err="1" smtClean="0">
                <a:latin typeface="Arial Narrow" pitchFamily="34" charset="0"/>
              </a:rPr>
              <a:t>Vol</a:t>
            </a:r>
            <a:r>
              <a:rPr lang="pl-PL" sz="2000" dirty="0" smtClean="0">
                <a:latin typeface="Arial Narrow" pitchFamily="34" charset="0"/>
              </a:rPr>
              <a:t>.</a:t>
            </a:r>
            <a:r>
              <a:rPr lang="en-US" sz="2000" dirty="0" smtClean="0">
                <a:latin typeface="Arial Narrow" pitchFamily="34" charset="0"/>
              </a:rPr>
              <a:t> 23, </a:t>
            </a:r>
            <a:r>
              <a:rPr lang="pl-PL" sz="2000" b="1" dirty="0" smtClean="0">
                <a:latin typeface="Arial Narrow" pitchFamily="34" charset="0"/>
              </a:rPr>
              <a:t>4</a:t>
            </a:r>
            <a:r>
              <a:rPr lang="en-US" sz="2000" dirty="0" smtClean="0">
                <a:latin typeface="Arial Narrow" pitchFamily="34" charset="0"/>
              </a:rPr>
              <a:t>,  2013, pp.443-452</a:t>
            </a:r>
            <a:endParaRPr lang="pl-PL" sz="2000" dirty="0">
              <a:latin typeface="Arial Narrow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0" y="6381328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l-PL" sz="2400" dirty="0" err="1" smtClean="0">
                <a:latin typeface="Arial Narrow" pitchFamily="34" charset="0"/>
              </a:rPr>
              <a:t>Forecasts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en-US" sz="2400" dirty="0" smtClean="0">
                <a:latin typeface="Arial Narrow" pitchFamily="34" charset="0"/>
              </a:rPr>
              <a:t>verified against </a:t>
            </a:r>
            <a:r>
              <a:rPr lang="pl-PL" sz="2400" dirty="0" err="1" smtClean="0">
                <a:latin typeface="Arial Narrow" pitchFamily="34" charset="0"/>
              </a:rPr>
              <a:t>observations</a:t>
            </a:r>
            <a:r>
              <a:rPr lang="en-US" sz="2400" dirty="0" smtClean="0">
                <a:latin typeface="Arial Narrow" pitchFamily="34" charset="0"/>
              </a:rPr>
              <a:t> at Polish SYNOP stations</a:t>
            </a:r>
            <a:endParaRPr lang="pl-PL" sz="2400" dirty="0">
              <a:latin typeface="Arial Narrow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0" y="5919663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l-PL" sz="2400" dirty="0" err="1" smtClean="0">
                <a:latin typeface="Arial Narrow" pitchFamily="34" charset="0"/>
              </a:rPr>
              <a:t>Probability</a:t>
            </a:r>
            <a:r>
              <a:rPr lang="pl-PL" sz="2400" dirty="0" smtClean="0">
                <a:latin typeface="Arial Narrow" pitchFamily="34" charset="0"/>
              </a:rPr>
              <a:t> of </a:t>
            </a:r>
            <a:r>
              <a:rPr lang="pl-PL" sz="2400" dirty="0" err="1" smtClean="0">
                <a:latin typeface="Arial Narrow" pitchFamily="34" charset="0"/>
              </a:rPr>
              <a:t>fog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occurence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increases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when</a:t>
            </a:r>
            <a:r>
              <a:rPr lang="pl-PL" sz="2400" dirty="0" smtClean="0">
                <a:latin typeface="Arial Narrow" pitchFamily="34" charset="0"/>
              </a:rPr>
              <a:t> FSI drops down</a:t>
            </a:r>
            <a:endParaRPr lang="pl-PL" sz="24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12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13:32</a:t>
            </a:fld>
            <a:endParaRPr lang="en-US" dirty="0"/>
          </a:p>
        </p:txBody>
      </p:sp>
      <p:sp>
        <p:nvSpPr>
          <p:cNvPr id="6" name="Prostokąt zaokrąglony 5"/>
          <p:cNvSpPr/>
          <p:nvPr/>
        </p:nvSpPr>
        <p:spPr>
          <a:xfrm>
            <a:off x="0" y="897629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Sensitivity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analysis</a:t>
            </a:r>
            <a:endParaRPr lang="pl-PL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0" y="1445875"/>
            <a:ext cx="9144000" cy="14957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pl-PL" sz="2400" dirty="0" err="1" smtClean="0">
                <a:latin typeface="Arial Narrow" pitchFamily="34" charset="0"/>
              </a:rPr>
              <a:t>Assuming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that</a:t>
            </a:r>
            <a:r>
              <a:rPr lang="pl-PL" sz="2400" dirty="0" smtClean="0">
                <a:latin typeface="Arial Narrow" pitchFamily="34" charset="0"/>
              </a:rPr>
              <a:t> for </a:t>
            </a:r>
            <a:r>
              <a:rPr lang="pl-PL" sz="2400" dirty="0" err="1" smtClean="0">
                <a:latin typeface="Arial Narrow" pitchFamily="34" charset="0"/>
              </a:rPr>
              <a:t>preselected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value</a:t>
            </a:r>
            <a:r>
              <a:rPr lang="pl-PL" sz="2400" dirty="0" smtClean="0">
                <a:latin typeface="Arial Narrow" pitchFamily="34" charset="0"/>
              </a:rPr>
              <a:t> of FSI </a:t>
            </a:r>
            <a:r>
              <a:rPr lang="pl-PL" sz="2400" dirty="0" err="1" smtClean="0">
                <a:latin typeface="Arial Narrow" pitchFamily="34" charset="0"/>
              </a:rPr>
              <a:t>fog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appearance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is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certain</a:t>
            </a:r>
            <a:r>
              <a:rPr lang="pl-PL" sz="2400" dirty="0" smtClean="0">
                <a:latin typeface="Arial Narrow" pitchFamily="34" charset="0"/>
              </a:rPr>
              <a:t>, </a:t>
            </a:r>
            <a:r>
              <a:rPr lang="pl-PL" sz="2400" dirty="0" err="1" smtClean="0">
                <a:latin typeface="Arial Narrow" pitchFamily="34" charset="0"/>
              </a:rPr>
              <a:t>compute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scores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from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the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contingency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table</a:t>
            </a:r>
            <a:r>
              <a:rPr lang="pl-PL" sz="2400" dirty="0" smtClean="0">
                <a:latin typeface="Arial Narrow" pitchFamily="34" charset="0"/>
              </a:rPr>
              <a:t> (POD, FC, SR, TS), </a:t>
            </a:r>
            <a:r>
              <a:rPr lang="pl-PL" sz="2400" dirty="0" err="1" smtClean="0">
                <a:latin typeface="Arial Narrow" pitchFamily="34" charset="0"/>
              </a:rPr>
              <a:t>then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calculate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the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product</a:t>
            </a:r>
            <a:r>
              <a:rPr lang="pl-PL" sz="2400" dirty="0" smtClean="0">
                <a:latin typeface="Arial Narrow" pitchFamily="34" charset="0"/>
              </a:rPr>
              <a:t> – a </a:t>
            </a:r>
            <a:r>
              <a:rPr lang="pl-PL" sz="2400" dirty="0" err="1" smtClean="0">
                <a:latin typeface="Arial Narrow" pitchFamily="34" charset="0"/>
              </a:rPr>
              <a:t>new</a:t>
            </a:r>
            <a:r>
              <a:rPr lang="pl-PL" sz="2400" dirty="0" smtClean="0">
                <a:latin typeface="Arial Narrow" pitchFamily="34" charset="0"/>
              </a:rPr>
              <a:t> ”OVERALL” </a:t>
            </a:r>
            <a:r>
              <a:rPr lang="pl-PL" sz="2400" dirty="0" err="1" smtClean="0">
                <a:latin typeface="Arial Narrow" pitchFamily="34" charset="0"/>
              </a:rPr>
              <a:t>score</a:t>
            </a:r>
            <a:r>
              <a:rPr lang="pl-PL" sz="2400" dirty="0" smtClean="0">
                <a:latin typeface="Arial Narrow" pitchFamily="34" charset="0"/>
              </a:rPr>
              <a:t>:</a:t>
            </a:r>
          </a:p>
          <a:p>
            <a:pPr algn="ctr">
              <a:lnSpc>
                <a:spcPct val="95000"/>
              </a:lnSpc>
            </a:pPr>
            <a:r>
              <a:rPr lang="pl-PL" sz="2400" dirty="0" smtClean="0">
                <a:latin typeface="Arial Narrow" pitchFamily="34" charset="0"/>
              </a:rPr>
              <a:t>OVRALL = POD x FC x SR x TS </a:t>
            </a:r>
            <a:endParaRPr lang="pl-PL" sz="2400" dirty="0">
              <a:latin typeface="Arial Narrow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0" y="3143248"/>
            <a:ext cx="9144000" cy="3416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l-PL" sz="2400" dirty="0" smtClean="0">
                <a:latin typeface="Arial Narrow" pitchFamily="34" charset="0"/>
              </a:rPr>
              <a:t>POD = a / (</a:t>
            </a:r>
            <a:r>
              <a:rPr lang="pl-PL" sz="2400" dirty="0" err="1" smtClean="0">
                <a:latin typeface="Arial Narrow" pitchFamily="34" charset="0"/>
              </a:rPr>
              <a:t>a</a:t>
            </a:r>
            <a:r>
              <a:rPr lang="pl-PL" sz="2400" dirty="0" smtClean="0">
                <a:latin typeface="Arial Narrow" pitchFamily="34" charset="0"/>
              </a:rPr>
              <a:t> + c)</a:t>
            </a:r>
          </a:p>
          <a:p>
            <a:pPr algn="just"/>
            <a:endParaRPr lang="pl-PL" sz="2400" dirty="0" smtClean="0">
              <a:latin typeface="Arial Narrow" pitchFamily="34" charset="0"/>
            </a:endParaRPr>
          </a:p>
          <a:p>
            <a:pPr algn="just"/>
            <a:r>
              <a:rPr lang="pl-PL" sz="2400" dirty="0" smtClean="0">
                <a:latin typeface="Arial Narrow" pitchFamily="34" charset="0"/>
              </a:rPr>
              <a:t>FC = (a + d) / (a + b + c + d)</a:t>
            </a:r>
          </a:p>
          <a:p>
            <a:pPr algn="just"/>
            <a:endParaRPr lang="pl-PL" sz="2400" dirty="0" smtClean="0">
              <a:latin typeface="Arial Narrow" pitchFamily="34" charset="0"/>
            </a:endParaRPr>
          </a:p>
          <a:p>
            <a:pPr algn="just"/>
            <a:r>
              <a:rPr lang="pl-PL" sz="2400" dirty="0" smtClean="0">
                <a:latin typeface="Arial Narrow" pitchFamily="34" charset="0"/>
              </a:rPr>
              <a:t>SR = 1 – FAR = a / (</a:t>
            </a:r>
            <a:r>
              <a:rPr lang="pl-PL" sz="2400" dirty="0" err="1" smtClean="0">
                <a:latin typeface="Arial Narrow" pitchFamily="34" charset="0"/>
              </a:rPr>
              <a:t>a</a:t>
            </a:r>
            <a:r>
              <a:rPr lang="pl-PL" sz="2400" dirty="0" smtClean="0">
                <a:latin typeface="Arial Narrow" pitchFamily="34" charset="0"/>
              </a:rPr>
              <a:t> + b)</a:t>
            </a:r>
          </a:p>
          <a:p>
            <a:pPr algn="just"/>
            <a:endParaRPr lang="pl-PL" sz="2400" dirty="0" smtClean="0">
              <a:latin typeface="Arial Narrow" pitchFamily="34" charset="0"/>
            </a:endParaRPr>
          </a:p>
          <a:p>
            <a:pPr algn="just"/>
            <a:r>
              <a:rPr lang="pl-PL" sz="2400" dirty="0" smtClean="0">
                <a:latin typeface="Arial Narrow" pitchFamily="34" charset="0"/>
              </a:rPr>
              <a:t>TS = a / (</a:t>
            </a:r>
            <a:r>
              <a:rPr lang="pl-PL" sz="2400" dirty="0" err="1" smtClean="0">
                <a:latin typeface="Arial Narrow" pitchFamily="34" charset="0"/>
              </a:rPr>
              <a:t>a</a:t>
            </a:r>
            <a:r>
              <a:rPr lang="pl-PL" sz="2400" dirty="0" smtClean="0">
                <a:latin typeface="Arial Narrow" pitchFamily="34" charset="0"/>
              </a:rPr>
              <a:t> + b +c)</a:t>
            </a:r>
          </a:p>
          <a:p>
            <a:pPr algn="just"/>
            <a:endParaRPr lang="pl-PL" sz="2400" dirty="0" smtClean="0">
              <a:latin typeface="Arial Narrow" pitchFamily="34" charset="0"/>
            </a:endParaRPr>
          </a:p>
          <a:p>
            <a:pPr algn="just"/>
            <a:r>
              <a:rPr lang="pl-PL" sz="2400" dirty="0" err="1" smtClean="0">
                <a:latin typeface="Arial Narrow" pitchFamily="34" charset="0"/>
              </a:rPr>
              <a:t>Where</a:t>
            </a:r>
            <a:r>
              <a:rPr lang="pl-PL" sz="2400" dirty="0" smtClean="0">
                <a:latin typeface="Arial Narrow" pitchFamily="34" charset="0"/>
              </a:rPr>
              <a:t> a – </a:t>
            </a:r>
            <a:r>
              <a:rPr lang="pl-PL" sz="2400" dirty="0" err="1" smtClean="0">
                <a:latin typeface="Arial Narrow" pitchFamily="34" charset="0"/>
              </a:rPr>
              <a:t>hits</a:t>
            </a:r>
            <a:r>
              <a:rPr lang="pl-PL" sz="2400" dirty="0" smtClean="0">
                <a:latin typeface="Arial Narrow" pitchFamily="34" charset="0"/>
              </a:rPr>
              <a:t>, b – </a:t>
            </a:r>
            <a:r>
              <a:rPr lang="pl-PL" sz="2400" dirty="0" err="1" smtClean="0">
                <a:latin typeface="Arial Narrow" pitchFamily="34" charset="0"/>
              </a:rPr>
              <a:t>misses</a:t>
            </a:r>
            <a:r>
              <a:rPr lang="pl-PL" sz="2400" dirty="0" smtClean="0">
                <a:latin typeface="Arial Narrow" pitchFamily="34" charset="0"/>
              </a:rPr>
              <a:t>, c – </a:t>
            </a:r>
            <a:r>
              <a:rPr lang="pl-PL" sz="2400" dirty="0" err="1" smtClean="0">
                <a:latin typeface="Arial Narrow" pitchFamily="34" charset="0"/>
              </a:rPr>
              <a:t>false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alarms</a:t>
            </a:r>
            <a:r>
              <a:rPr lang="pl-PL" sz="2400" dirty="0" smtClean="0">
                <a:latin typeface="Arial Narrow" pitchFamily="34" charset="0"/>
              </a:rPr>
              <a:t>, d – correct </a:t>
            </a:r>
            <a:r>
              <a:rPr lang="pl-PL" sz="2400" dirty="0" err="1" smtClean="0">
                <a:latin typeface="Arial Narrow" pitchFamily="34" charset="0"/>
              </a:rPr>
              <a:t>negatives</a:t>
            </a:r>
            <a:endParaRPr lang="pl-PL" sz="24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13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13:32</a:t>
            </a:fld>
            <a:endParaRPr lang="en-US" dirty="0"/>
          </a:p>
        </p:txBody>
      </p:sp>
      <p:graphicFrame>
        <p:nvGraphicFramePr>
          <p:cNvPr id="10" name="Wykres 9"/>
          <p:cNvGraphicFramePr>
            <a:graphicFrameLocks noGrp="1"/>
          </p:cNvGraphicFramePr>
          <p:nvPr/>
        </p:nvGraphicFramePr>
        <p:xfrm>
          <a:off x="1" y="571480"/>
          <a:ext cx="9143999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pole tekstowe 17"/>
          <p:cNvSpPr txBox="1"/>
          <p:nvPr/>
        </p:nvSpPr>
        <p:spPr>
          <a:xfrm>
            <a:off x="0" y="5921920"/>
            <a:ext cx="9144000" cy="461665"/>
          </a:xfrm>
          <a:prstGeom prst="rect">
            <a:avLst/>
          </a:prstGeom>
          <a:solidFill>
            <a:prstClr val="white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 smtClean="0">
                <a:latin typeface="Arial Narrow" pitchFamily="34" charset="0"/>
              </a:rPr>
              <a:t>Overall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score</a:t>
            </a:r>
            <a:r>
              <a:rPr lang="pl-PL" sz="2400" dirty="0" smtClean="0">
                <a:latin typeface="Arial Narrow" pitchFamily="34" charset="0"/>
              </a:rPr>
              <a:t> (</a:t>
            </a:r>
            <a:r>
              <a:rPr lang="pl-PL" sz="2400" dirty="0" err="1" smtClean="0">
                <a:latin typeface="Arial Narrow" pitchFamily="34" charset="0"/>
              </a:rPr>
              <a:t>def</a:t>
            </a:r>
            <a:r>
              <a:rPr lang="pl-PL" sz="2400" dirty="0" smtClean="0">
                <a:latin typeface="Arial Narrow" pitchFamily="34" charset="0"/>
              </a:rPr>
              <a:t>.) – a </a:t>
            </a:r>
            <a:r>
              <a:rPr lang="pl-PL" sz="2400" dirty="0" err="1" smtClean="0">
                <a:latin typeface="Arial Narrow" pitchFamily="34" charset="0"/>
              </a:rPr>
              <a:t>product</a:t>
            </a:r>
            <a:r>
              <a:rPr lang="pl-PL" sz="2400" dirty="0" smtClean="0">
                <a:latin typeface="Arial Narrow" pitchFamily="34" charset="0"/>
              </a:rPr>
              <a:t> of POD, FC, SR and TS</a:t>
            </a:r>
            <a:endParaRPr lang="pl-PL" sz="2400" dirty="0">
              <a:latin typeface="Arial Narrow" pitchFamily="34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0" y="6396359"/>
            <a:ext cx="9144000" cy="461665"/>
          </a:xfrm>
          <a:prstGeom prst="rect">
            <a:avLst/>
          </a:prstGeom>
          <a:solidFill>
            <a:prstClr val="white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Arial Narrow" pitchFamily="34" charset="0"/>
              </a:rPr>
              <a:t>Best </a:t>
            </a:r>
            <a:r>
              <a:rPr lang="pl-PL" sz="2400" dirty="0" err="1" smtClean="0">
                <a:latin typeface="Arial Narrow" pitchFamily="34" charset="0"/>
              </a:rPr>
              <a:t>value</a:t>
            </a:r>
            <a:r>
              <a:rPr lang="pl-PL" sz="2400" dirty="0" smtClean="0">
                <a:latin typeface="Arial Narrow" pitchFamily="34" charset="0"/>
              </a:rPr>
              <a:t> of OVRALL (~0.008) – for FSI = 21</a:t>
            </a:r>
            <a:endParaRPr lang="pl-PL" sz="24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14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13:32</a:t>
            </a:fld>
            <a:endParaRPr lang="en-US" dirty="0"/>
          </a:p>
        </p:txBody>
      </p:sp>
      <p:sp>
        <p:nvSpPr>
          <p:cNvPr id="6" name="Prostokąt zaokrąglony 5"/>
          <p:cNvSpPr/>
          <p:nvPr/>
        </p:nvSpPr>
        <p:spPr>
          <a:xfrm>
            <a:off x="0" y="-27384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Verification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scores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determ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 for FSI = 21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600" y="396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00" y="396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600" y="3618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00" y="3618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000" y="378000"/>
            <a:ext cx="7623529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15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13:32</a:t>
            </a:fld>
            <a:endParaRPr lang="en-US" dirty="0"/>
          </a:p>
        </p:txBody>
      </p:sp>
      <p:sp>
        <p:nvSpPr>
          <p:cNvPr id="6" name="Prostokąt zaokrąglony 5"/>
          <p:cNvSpPr/>
          <p:nvPr/>
        </p:nvSpPr>
        <p:spPr>
          <a:xfrm>
            <a:off x="0" y="-27384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Verification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scores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(EPS) for FSI=21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600" y="396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00" y="396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600" y="3618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00" y="3618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000" y="378000"/>
            <a:ext cx="7623529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16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13:32</a:t>
            </a:fld>
            <a:endParaRPr lang="en-US" dirty="0"/>
          </a:p>
        </p:txBody>
      </p:sp>
      <p:sp>
        <p:nvSpPr>
          <p:cNvPr id="6" name="Prostokąt zaokrąglony 5"/>
          <p:cNvSpPr/>
          <p:nvPr/>
        </p:nvSpPr>
        <p:spPr>
          <a:xfrm>
            <a:off x="0" y="116632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Alternative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thunderstorms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via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indices</a:t>
            </a:r>
            <a:endParaRPr lang="pl-PL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0" y="692696"/>
            <a:ext cx="9144000" cy="52947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Aft>
                <a:spcPts val="1000"/>
              </a:spcAft>
            </a:pPr>
            <a:r>
              <a:rPr lang="en-US" sz="2600" b="1" dirty="0" smtClean="0">
                <a:latin typeface="Arial Narrow" pitchFamily="34" charset="0"/>
              </a:rPr>
              <a:t>Stability indices:</a:t>
            </a:r>
          </a:p>
          <a:p>
            <a:pPr algn="just">
              <a:lnSpc>
                <a:spcPct val="95000"/>
              </a:lnSpc>
              <a:spcAft>
                <a:spcPts val="1000"/>
              </a:spcAft>
            </a:pPr>
            <a:r>
              <a:rPr lang="en-US" sz="2600" b="1" dirty="0" smtClean="0">
                <a:latin typeface="Arial Narrow" pitchFamily="34" charset="0"/>
              </a:rPr>
              <a:t>K-Index </a:t>
            </a:r>
            <a:r>
              <a:rPr lang="en-US" sz="2600" dirty="0" smtClean="0">
                <a:latin typeface="Arial Narrow" pitchFamily="34" charset="0"/>
              </a:rPr>
              <a:t>(def.):		</a:t>
            </a:r>
            <a:r>
              <a:rPr lang="en-US" sz="2600" b="1" dirty="0" smtClean="0">
                <a:latin typeface="Arial Narrow" pitchFamily="34" charset="0"/>
              </a:rPr>
              <a:t>K</a:t>
            </a:r>
            <a:r>
              <a:rPr lang="pl-PL" sz="2600" b="1" dirty="0" smtClean="0">
                <a:latin typeface="Arial Narrow" pitchFamily="34" charset="0"/>
              </a:rPr>
              <a:t>I</a:t>
            </a:r>
            <a:r>
              <a:rPr lang="en-US" sz="2600" b="1" dirty="0" smtClean="0">
                <a:latin typeface="Arial Narrow" pitchFamily="34" charset="0"/>
              </a:rPr>
              <a:t> = (T</a:t>
            </a:r>
            <a:r>
              <a:rPr lang="en-US" sz="2600" b="1" baseline="-25000" dirty="0" smtClean="0">
                <a:latin typeface="Arial Narrow" pitchFamily="34" charset="0"/>
              </a:rPr>
              <a:t>850</a:t>
            </a:r>
            <a:r>
              <a:rPr lang="en-US" sz="2600" b="1" dirty="0" smtClean="0">
                <a:latin typeface="Arial Narrow" pitchFamily="34" charset="0"/>
              </a:rPr>
              <a:t> – T</a:t>
            </a:r>
            <a:r>
              <a:rPr lang="en-US" sz="2600" b="1" baseline="-25000" dirty="0" smtClean="0">
                <a:latin typeface="Arial Narrow" pitchFamily="34" charset="0"/>
              </a:rPr>
              <a:t>500</a:t>
            </a:r>
            <a:r>
              <a:rPr lang="en-US" sz="2600" b="1" dirty="0" smtClean="0">
                <a:latin typeface="Arial Narrow" pitchFamily="34" charset="0"/>
              </a:rPr>
              <a:t>) + D</a:t>
            </a:r>
            <a:r>
              <a:rPr lang="en-US" sz="2600" b="1" baseline="-25000" dirty="0" smtClean="0">
                <a:latin typeface="Arial Narrow" pitchFamily="34" charset="0"/>
              </a:rPr>
              <a:t>850</a:t>
            </a:r>
            <a:r>
              <a:rPr lang="en-US" sz="2600" b="1" dirty="0" smtClean="0">
                <a:latin typeface="Arial Narrow" pitchFamily="34" charset="0"/>
              </a:rPr>
              <a:t> – (T</a:t>
            </a:r>
            <a:r>
              <a:rPr lang="en-US" sz="2600" b="1" baseline="-25000" dirty="0" smtClean="0">
                <a:latin typeface="Arial Narrow" pitchFamily="34" charset="0"/>
              </a:rPr>
              <a:t>700</a:t>
            </a:r>
            <a:r>
              <a:rPr lang="en-US" sz="2600" b="1" dirty="0" smtClean="0">
                <a:latin typeface="Arial Narrow" pitchFamily="34" charset="0"/>
              </a:rPr>
              <a:t> – D</a:t>
            </a:r>
            <a:r>
              <a:rPr lang="en-US" sz="2600" b="1" baseline="-25000" dirty="0" smtClean="0">
                <a:latin typeface="Arial Narrow" pitchFamily="34" charset="0"/>
              </a:rPr>
              <a:t>700</a:t>
            </a:r>
            <a:r>
              <a:rPr lang="en-US" sz="2600" b="1" dirty="0" smtClean="0">
                <a:latin typeface="Arial Narrow" pitchFamily="34" charset="0"/>
              </a:rPr>
              <a:t>)</a:t>
            </a:r>
          </a:p>
          <a:p>
            <a:pPr algn="just">
              <a:lnSpc>
                <a:spcPct val="95000"/>
              </a:lnSpc>
              <a:spcAft>
                <a:spcPts val="1000"/>
              </a:spcAft>
            </a:pPr>
            <a:r>
              <a:rPr lang="en-US" sz="2600" dirty="0" smtClean="0">
                <a:latin typeface="Arial Narrow" pitchFamily="34" charset="0"/>
              </a:rPr>
              <a:t>As </a:t>
            </a:r>
            <a:r>
              <a:rPr lang="en-US" sz="2600" u="sng" dirty="0" smtClean="0">
                <a:latin typeface="Arial Narrow" pitchFamily="34" charset="0"/>
              </a:rPr>
              <a:t>this index increases from a value of ~20</a:t>
            </a:r>
            <a:r>
              <a:rPr lang="en-US" sz="2600" dirty="0" smtClean="0">
                <a:latin typeface="Arial Narrow" pitchFamily="34" charset="0"/>
              </a:rPr>
              <a:t>, the likelihood of showers/thunderstorms is expected to increase. </a:t>
            </a:r>
            <a:r>
              <a:rPr lang="en-US" sz="2600" dirty="0" err="1" smtClean="0">
                <a:latin typeface="Arial Narrow" pitchFamily="34" charset="0"/>
              </a:rPr>
              <a:t>Occurence</a:t>
            </a:r>
            <a:r>
              <a:rPr lang="en-US" sz="2600" dirty="0" smtClean="0">
                <a:latin typeface="Arial Narrow" pitchFamily="34" charset="0"/>
              </a:rPr>
              <a:t> of thunderstorm(s) is virtually certain for K greater than 40.</a:t>
            </a:r>
          </a:p>
          <a:p>
            <a:pPr algn="just">
              <a:lnSpc>
                <a:spcPct val="95000"/>
              </a:lnSpc>
              <a:spcAft>
                <a:spcPts val="1000"/>
              </a:spcAft>
            </a:pPr>
            <a:r>
              <a:rPr lang="en-US" sz="2600" b="1" dirty="0" smtClean="0">
                <a:latin typeface="Arial Narrow" pitchFamily="34" charset="0"/>
              </a:rPr>
              <a:t>Total Totals</a:t>
            </a:r>
            <a:r>
              <a:rPr lang="en-US" sz="2600" dirty="0" smtClean="0">
                <a:latin typeface="Arial Narrow" pitchFamily="34" charset="0"/>
              </a:rPr>
              <a:t> (def.):	</a:t>
            </a:r>
            <a:r>
              <a:rPr lang="en-US" sz="2600" b="1" dirty="0" smtClean="0">
                <a:latin typeface="Arial Narrow" pitchFamily="34" charset="0"/>
              </a:rPr>
              <a:t>TT = (T</a:t>
            </a:r>
            <a:r>
              <a:rPr lang="en-US" sz="2600" b="1" baseline="-25000" dirty="0" smtClean="0">
                <a:latin typeface="Arial Narrow" pitchFamily="34" charset="0"/>
              </a:rPr>
              <a:t>850</a:t>
            </a:r>
            <a:r>
              <a:rPr lang="en-US" sz="2600" b="1" dirty="0" smtClean="0">
                <a:latin typeface="Arial Narrow" pitchFamily="34" charset="0"/>
              </a:rPr>
              <a:t> – T</a:t>
            </a:r>
            <a:r>
              <a:rPr lang="en-US" sz="2600" b="1" baseline="-25000" dirty="0" smtClean="0">
                <a:latin typeface="Arial Narrow" pitchFamily="34" charset="0"/>
              </a:rPr>
              <a:t>500</a:t>
            </a:r>
            <a:r>
              <a:rPr lang="en-US" sz="2600" b="1" dirty="0" smtClean="0">
                <a:latin typeface="Arial Narrow" pitchFamily="34" charset="0"/>
              </a:rPr>
              <a:t>) + (D</a:t>
            </a:r>
            <a:r>
              <a:rPr lang="en-US" sz="2600" b="1" baseline="-25000" dirty="0" smtClean="0">
                <a:latin typeface="Arial Narrow" pitchFamily="34" charset="0"/>
              </a:rPr>
              <a:t>850</a:t>
            </a:r>
            <a:r>
              <a:rPr lang="en-US" sz="2600" b="1" dirty="0" smtClean="0">
                <a:latin typeface="Arial Narrow" pitchFamily="34" charset="0"/>
              </a:rPr>
              <a:t> – T</a:t>
            </a:r>
            <a:r>
              <a:rPr lang="en-US" sz="2600" b="1" baseline="-25000" dirty="0" smtClean="0">
                <a:latin typeface="Arial Narrow" pitchFamily="34" charset="0"/>
              </a:rPr>
              <a:t>500</a:t>
            </a:r>
            <a:r>
              <a:rPr lang="en-US" sz="2600" b="1" dirty="0" smtClean="0">
                <a:latin typeface="Arial Narrow" pitchFamily="34" charset="0"/>
              </a:rPr>
              <a:t>)</a:t>
            </a:r>
          </a:p>
          <a:p>
            <a:pPr algn="just">
              <a:lnSpc>
                <a:spcPct val="95000"/>
              </a:lnSpc>
              <a:spcAft>
                <a:spcPts val="1000"/>
              </a:spcAft>
            </a:pPr>
            <a:r>
              <a:rPr lang="en-US" sz="2600" dirty="0" smtClean="0">
                <a:latin typeface="Arial Narrow" pitchFamily="34" charset="0"/>
              </a:rPr>
              <a:t>Showers/thunderstorms become increasingly likely from TT values~</a:t>
            </a:r>
            <a:r>
              <a:rPr lang="en-US" sz="2600" u="sng" dirty="0" smtClean="0">
                <a:latin typeface="Arial Narrow" pitchFamily="34" charset="0"/>
              </a:rPr>
              <a:t>30, and severe thunderstorms are considered probable for values &gt;50</a:t>
            </a:r>
            <a:r>
              <a:rPr lang="en-US" sz="2600" dirty="0" smtClean="0">
                <a:latin typeface="Arial Narrow" pitchFamily="34" charset="0"/>
              </a:rPr>
              <a:t>.</a:t>
            </a:r>
            <a:endParaRPr lang="pl-PL" sz="2600" dirty="0" smtClean="0">
              <a:latin typeface="Arial Narrow" pitchFamily="34" charset="0"/>
            </a:endParaRPr>
          </a:p>
          <a:p>
            <a:pPr algn="just">
              <a:lnSpc>
                <a:spcPct val="95000"/>
              </a:lnSpc>
              <a:spcAft>
                <a:spcPts val="1000"/>
              </a:spcAft>
            </a:pPr>
            <a:r>
              <a:rPr lang="pl-PL" sz="2600" b="1" dirty="0" smtClean="0">
                <a:latin typeface="Arial Narrow" pitchFamily="34" charset="0"/>
              </a:rPr>
              <a:t>L</a:t>
            </a:r>
            <a:r>
              <a:rPr lang="en-US" sz="2600" b="1" dirty="0" err="1" smtClean="0">
                <a:latin typeface="Arial Narrow" pitchFamily="34" charset="0"/>
              </a:rPr>
              <a:t>ifted</a:t>
            </a:r>
            <a:r>
              <a:rPr lang="en-US" sz="2600" b="1" dirty="0" smtClean="0">
                <a:latin typeface="Arial Narrow" pitchFamily="34" charset="0"/>
              </a:rPr>
              <a:t> index</a:t>
            </a:r>
            <a:r>
              <a:rPr lang="en-US" sz="2600" dirty="0" smtClean="0">
                <a:latin typeface="Arial Narrow" pitchFamily="34" charset="0"/>
              </a:rPr>
              <a:t> (</a:t>
            </a:r>
            <a:r>
              <a:rPr lang="en-US" sz="2600" b="1" dirty="0" smtClean="0">
                <a:latin typeface="Arial Narrow" pitchFamily="34" charset="0"/>
              </a:rPr>
              <a:t>LI</a:t>
            </a:r>
            <a:r>
              <a:rPr lang="en-US" sz="2600" dirty="0" smtClean="0">
                <a:latin typeface="Arial Narrow" pitchFamily="34" charset="0"/>
              </a:rPr>
              <a:t>) Showers and thunderstorms become increasingly likely from LI values of about </a:t>
            </a:r>
            <a:r>
              <a:rPr lang="en-US" sz="2600" u="sng" dirty="0" smtClean="0">
                <a:latin typeface="Arial Narrow" pitchFamily="34" charset="0"/>
              </a:rPr>
              <a:t>0, and severe thunderstorms are considered likely for values of </a:t>
            </a:r>
            <a:r>
              <a:rPr lang="pl-PL" sz="2600" u="sng" dirty="0" smtClean="0">
                <a:latin typeface="Arial Narrow" pitchFamily="34" charset="0"/>
              </a:rPr>
              <a:t> &lt;</a:t>
            </a:r>
            <a:r>
              <a:rPr lang="en-US" sz="2600" u="sng" dirty="0" smtClean="0">
                <a:latin typeface="Arial Narrow" pitchFamily="34" charset="0"/>
              </a:rPr>
              <a:t> –3</a:t>
            </a:r>
            <a:r>
              <a:rPr lang="en-US" sz="2600" dirty="0" smtClean="0">
                <a:latin typeface="Arial Narrow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17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0" y="6396359"/>
            <a:ext cx="9144000" cy="461665"/>
          </a:xfrm>
          <a:prstGeom prst="rect">
            <a:avLst/>
          </a:prstGeom>
          <a:solidFill>
            <a:prstClr val="white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Arial Narrow" pitchFamily="34" charset="0"/>
              </a:rPr>
              <a:t>Best </a:t>
            </a:r>
            <a:r>
              <a:rPr lang="pl-PL" sz="2400" dirty="0" err="1" smtClean="0">
                <a:latin typeface="Arial Narrow" pitchFamily="34" charset="0"/>
              </a:rPr>
              <a:t>value</a:t>
            </a:r>
            <a:r>
              <a:rPr lang="pl-PL" sz="2400" dirty="0" smtClean="0">
                <a:latin typeface="Arial Narrow" pitchFamily="34" charset="0"/>
              </a:rPr>
              <a:t> of OVRALL (~0.003) – for </a:t>
            </a:r>
            <a:r>
              <a:rPr lang="pl-PL" sz="2400" dirty="0" err="1" smtClean="0">
                <a:latin typeface="Arial Narrow" pitchFamily="34" charset="0"/>
              </a:rPr>
              <a:t>K-Index</a:t>
            </a:r>
            <a:r>
              <a:rPr lang="pl-PL" sz="2400" dirty="0" smtClean="0">
                <a:latin typeface="Arial Narrow" pitchFamily="34" charset="0"/>
              </a:rPr>
              <a:t> = 32</a:t>
            </a:r>
            <a:endParaRPr lang="pl-PL" sz="2400" dirty="0">
              <a:latin typeface="Arial Narrow" pitchFamily="34" charset="0"/>
            </a:endParaRPr>
          </a:p>
        </p:txBody>
      </p:sp>
      <p:graphicFrame>
        <p:nvGraphicFramePr>
          <p:cNvPr id="8" name="Wykres 7"/>
          <p:cNvGraphicFramePr>
            <a:graphicFrameLocks noGrp="1"/>
          </p:cNvGraphicFramePr>
          <p:nvPr/>
        </p:nvGraphicFramePr>
        <p:xfrm>
          <a:off x="0" y="0"/>
          <a:ext cx="9144000" cy="560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18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0" y="6396359"/>
            <a:ext cx="9144000" cy="461665"/>
          </a:xfrm>
          <a:prstGeom prst="rect">
            <a:avLst/>
          </a:prstGeom>
          <a:solidFill>
            <a:prstClr val="white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Arial Narrow" pitchFamily="34" charset="0"/>
              </a:rPr>
              <a:t>Best </a:t>
            </a:r>
            <a:r>
              <a:rPr lang="pl-PL" sz="2400" dirty="0" err="1" smtClean="0">
                <a:latin typeface="Arial Narrow" pitchFamily="34" charset="0"/>
              </a:rPr>
              <a:t>value</a:t>
            </a:r>
            <a:r>
              <a:rPr lang="pl-PL" sz="2400" dirty="0" smtClean="0">
                <a:latin typeface="Arial Narrow" pitchFamily="34" charset="0"/>
              </a:rPr>
              <a:t> of OVRALL (~0.0046) – for </a:t>
            </a:r>
            <a:r>
              <a:rPr lang="pl-PL" sz="2400" dirty="0" err="1" smtClean="0">
                <a:latin typeface="Arial Narrow" pitchFamily="34" charset="0"/>
              </a:rPr>
              <a:t>Lifted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Index</a:t>
            </a:r>
            <a:r>
              <a:rPr lang="pl-PL" sz="2400" dirty="0" smtClean="0">
                <a:latin typeface="Arial Narrow" pitchFamily="34" charset="0"/>
              </a:rPr>
              <a:t> = -2</a:t>
            </a:r>
            <a:endParaRPr lang="pl-PL" sz="2400" dirty="0">
              <a:latin typeface="Arial Narrow" pitchFamily="34" charset="0"/>
            </a:endParaRPr>
          </a:p>
        </p:txBody>
      </p:sp>
      <p:graphicFrame>
        <p:nvGraphicFramePr>
          <p:cNvPr id="7" name="Wykres 6"/>
          <p:cNvGraphicFramePr>
            <a:graphicFrameLocks noGrp="1"/>
          </p:cNvGraphicFramePr>
          <p:nvPr/>
        </p:nvGraphicFramePr>
        <p:xfrm>
          <a:off x="0" y="0"/>
          <a:ext cx="9144000" cy="564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19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0" y="6396359"/>
            <a:ext cx="9144000" cy="461665"/>
          </a:xfrm>
          <a:prstGeom prst="rect">
            <a:avLst/>
          </a:prstGeom>
          <a:solidFill>
            <a:prstClr val="white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Arial Narrow" pitchFamily="34" charset="0"/>
              </a:rPr>
              <a:t>Best </a:t>
            </a:r>
            <a:r>
              <a:rPr lang="pl-PL" sz="2400" dirty="0" err="1" smtClean="0">
                <a:latin typeface="Arial Narrow" pitchFamily="34" charset="0"/>
              </a:rPr>
              <a:t>value</a:t>
            </a:r>
            <a:r>
              <a:rPr lang="pl-PL" sz="2400" dirty="0" smtClean="0">
                <a:latin typeface="Arial Narrow" pitchFamily="34" charset="0"/>
              </a:rPr>
              <a:t> of OVRALL (~0.0012) – for Total </a:t>
            </a:r>
            <a:r>
              <a:rPr lang="pl-PL" sz="2400" dirty="0" err="1" smtClean="0">
                <a:latin typeface="Arial Narrow" pitchFamily="34" charset="0"/>
              </a:rPr>
              <a:t>Totals</a:t>
            </a:r>
            <a:r>
              <a:rPr lang="pl-PL" sz="2400" dirty="0" smtClean="0">
                <a:latin typeface="Arial Narrow" pitchFamily="34" charset="0"/>
              </a:rPr>
              <a:t> </a:t>
            </a:r>
            <a:r>
              <a:rPr lang="pl-PL" sz="2400" dirty="0" err="1" smtClean="0">
                <a:latin typeface="Arial Narrow" pitchFamily="34" charset="0"/>
              </a:rPr>
              <a:t>Index</a:t>
            </a:r>
            <a:r>
              <a:rPr lang="pl-PL" sz="2400" dirty="0" smtClean="0">
                <a:latin typeface="Arial Narrow" pitchFamily="34" charset="0"/>
              </a:rPr>
              <a:t>= 49</a:t>
            </a:r>
            <a:endParaRPr lang="pl-PL" sz="2400" dirty="0">
              <a:latin typeface="Arial Narrow" pitchFamily="34" charset="0"/>
            </a:endParaRPr>
          </a:p>
        </p:txBody>
      </p:sp>
      <p:graphicFrame>
        <p:nvGraphicFramePr>
          <p:cNvPr id="8" name="Wykres 7"/>
          <p:cNvGraphicFramePr>
            <a:graphicFrameLocks noGrp="1"/>
          </p:cNvGraphicFramePr>
          <p:nvPr/>
        </p:nvGraphicFramePr>
        <p:xfrm>
          <a:off x="0" y="1"/>
          <a:ext cx="9144000" cy="5589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zaokrąglony 7"/>
          <p:cNvSpPr/>
          <p:nvPr/>
        </p:nvSpPr>
        <p:spPr>
          <a:xfrm>
            <a:off x="0" y="1093967"/>
            <a:ext cx="9144000" cy="5058683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defRPr/>
            </a:pP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Contents</a:t>
            </a:r>
            <a:endParaRPr lang="pl-PL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AutoNum type="arabicPeriod"/>
              <a:defRPr/>
            </a:pPr>
            <a:r>
              <a:rPr lang="pl-PL" sz="32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pl-PL" sz="32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Introduction</a:t>
            </a:r>
            <a:endParaRPr lang="pl-PL" sz="3200" dirty="0" smtClean="0">
              <a:solidFill>
                <a:schemeClr val="tx1"/>
              </a:solidFill>
              <a:latin typeface="Arial Narrow" pitchFamily="34" charset="0"/>
              <a:cs typeface="Arial" pitchFamily="34" charset="0"/>
            </a:endParaRPr>
          </a:p>
          <a:p>
            <a:pPr marL="914400" lvl="1" indent="-457200" algn="just">
              <a:buFont typeface="+mj-lt"/>
              <a:buAutoNum type="alphaLcPeriod"/>
              <a:defRPr/>
            </a:pPr>
            <a:r>
              <a:rPr lang="pl-PL" sz="32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pl-PL" sz="32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Operational</a:t>
            </a:r>
            <a:r>
              <a:rPr lang="pl-PL" sz="32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pl-PL" sz="32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configuration</a:t>
            </a:r>
            <a:r>
              <a:rPr lang="pl-PL" sz="32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/Setup</a:t>
            </a:r>
          </a:p>
          <a:p>
            <a:pPr algn="just">
              <a:buAutoNum type="arabicPeriod"/>
              <a:defRPr/>
            </a:pPr>
            <a:r>
              <a:rPr lang="pl-PL" sz="32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Initial activities in PP APSU at IMWM</a:t>
            </a:r>
            <a:endParaRPr lang="pl-PL" sz="3200" dirty="0" smtClean="0">
              <a:solidFill>
                <a:schemeClr val="tx1"/>
              </a:solidFill>
              <a:latin typeface="Arial Narrow" pitchFamily="34" charset="0"/>
              <a:cs typeface="Arial" pitchFamily="34" charset="0"/>
            </a:endParaRPr>
          </a:p>
          <a:p>
            <a:pPr marL="457200" lvl="2" algn="just">
              <a:buFont typeface="+mj-lt"/>
              <a:buAutoNum type="alphaLcPeriod"/>
              <a:defRPr/>
            </a:pPr>
            <a:r>
              <a:rPr lang="pl-PL" sz="32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Setup</a:t>
            </a:r>
          </a:p>
          <a:p>
            <a:pPr marL="457200" lvl="2" algn="just">
              <a:buFont typeface="+mj-lt"/>
              <a:buAutoNum type="alphaLcPeriod"/>
              <a:defRPr/>
            </a:pPr>
            <a:r>
              <a:rPr lang="pl-PL" sz="32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pl-PL" sz="32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Results</a:t>
            </a:r>
            <a:endParaRPr lang="pl-PL" sz="3200" dirty="0" smtClean="0">
              <a:solidFill>
                <a:schemeClr val="tx1"/>
              </a:solidFill>
              <a:latin typeface="Arial Narrow" pitchFamily="34" charset="0"/>
              <a:cs typeface="Arial" pitchFamily="34" charset="0"/>
            </a:endParaRPr>
          </a:p>
          <a:p>
            <a:pPr algn="just">
              <a:buAutoNum type="arabicPeriod"/>
              <a:defRPr/>
            </a:pPr>
            <a:r>
              <a:rPr lang="pl-PL" sz="32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ANN post-processing of EPS forecasts</a:t>
            </a:r>
            <a:endParaRPr lang="pl-PL" sz="3200" dirty="0" smtClean="0">
              <a:solidFill>
                <a:schemeClr val="tx1"/>
              </a:solidFill>
              <a:latin typeface="Arial Narrow" pitchFamily="34" charset="0"/>
              <a:cs typeface="Arial" pitchFamily="34" charset="0"/>
            </a:endParaRPr>
          </a:p>
          <a:p>
            <a:pPr marL="457200" lvl="2" algn="just">
              <a:buFont typeface="+mj-lt"/>
              <a:buAutoNum type="alphaLcPeriod"/>
              <a:defRPr/>
            </a:pPr>
            <a:r>
              <a:rPr lang="pl-PL" sz="32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Setup</a:t>
            </a:r>
          </a:p>
          <a:p>
            <a:pPr marL="457200" lvl="2" algn="just">
              <a:buFont typeface="+mj-lt"/>
              <a:buAutoNum type="alphaLcPeriod"/>
              <a:defRPr/>
            </a:pPr>
            <a:r>
              <a:rPr lang="pl-PL" sz="32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pl-PL" sz="32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Results</a:t>
            </a:r>
            <a:endParaRPr lang="pl-PL" sz="3200" dirty="0" smtClean="0">
              <a:solidFill>
                <a:schemeClr val="tx1"/>
              </a:solidFill>
              <a:latin typeface="Arial Narrow" pitchFamily="34" charset="0"/>
              <a:cs typeface="Arial" pitchFamily="34" charset="0"/>
            </a:endParaRPr>
          </a:p>
          <a:p>
            <a:pPr algn="just">
              <a:buAutoNum type="arabicPeriod"/>
              <a:defRPr/>
            </a:pPr>
            <a:r>
              <a:rPr lang="pl-PL" sz="32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pl-PL" sz="32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Conclusions</a:t>
            </a:r>
            <a:endParaRPr lang="pl-PL" sz="3200" dirty="0" smtClean="0">
              <a:solidFill>
                <a:schemeClr val="tx1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2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20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6" name="Prostokąt zaokrąglony 5"/>
          <p:cNvSpPr/>
          <p:nvPr/>
        </p:nvSpPr>
        <p:spPr>
          <a:xfrm>
            <a:off x="0" y="-27384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Verification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scores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 for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K-index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 32</a:t>
            </a:r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600" y="396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00" y="396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600" y="3618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00" y="3618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000" y="378000"/>
            <a:ext cx="7623529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21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6" name="Prostokąt zaokrąglony 5"/>
          <p:cNvSpPr/>
          <p:nvPr/>
        </p:nvSpPr>
        <p:spPr>
          <a:xfrm>
            <a:off x="0" y="-27384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Verification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scores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(EPS) for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K-index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 32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000" y="396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5600" y="396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000" y="3618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5600" y="3618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000" y="378000"/>
            <a:ext cx="7623529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22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6" name="Prostokąt zaokrąglony 5"/>
          <p:cNvSpPr/>
          <p:nvPr/>
        </p:nvSpPr>
        <p:spPr>
          <a:xfrm>
            <a:off x="0" y="-13534"/>
            <a:ext cx="9144000" cy="5436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sz="3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Verification</a:t>
            </a:r>
            <a:r>
              <a:rPr lang="pl-PL" sz="3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3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scores</a:t>
            </a:r>
            <a:r>
              <a:rPr lang="pl-PL" sz="3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pl-PL" sz="3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</a:t>
            </a:r>
            <a:r>
              <a:rPr lang="pl-PL" sz="3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 for </a:t>
            </a:r>
            <a:r>
              <a:rPr lang="pl-PL" sz="3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Lifted</a:t>
            </a:r>
            <a:r>
              <a:rPr lang="pl-PL" sz="3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3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Index</a:t>
            </a:r>
            <a:r>
              <a:rPr lang="pl-PL" sz="3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 -2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600" y="396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00" y="396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600" y="3618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00" y="3618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000" y="378000"/>
            <a:ext cx="7623529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23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6" name="Prostokąt zaokrąglony 5"/>
          <p:cNvSpPr/>
          <p:nvPr/>
        </p:nvSpPr>
        <p:spPr>
          <a:xfrm>
            <a:off x="0" y="-13534"/>
            <a:ext cx="9144000" cy="5436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sz="3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Verification</a:t>
            </a:r>
            <a:r>
              <a:rPr lang="pl-PL" sz="3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3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scores</a:t>
            </a:r>
            <a:r>
              <a:rPr lang="pl-PL" sz="3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(EPS) for </a:t>
            </a:r>
            <a:r>
              <a:rPr lang="pl-PL" sz="3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Lifted</a:t>
            </a:r>
            <a:r>
              <a:rPr lang="pl-PL" sz="3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3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Index</a:t>
            </a:r>
            <a:r>
              <a:rPr lang="pl-PL" sz="3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 -2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000" y="396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00" y="396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000" y="3618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5600" y="3618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000" y="378000"/>
            <a:ext cx="7623529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24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6" name="Prostokąt zaokrąglony 5"/>
          <p:cNvSpPr/>
          <p:nvPr/>
        </p:nvSpPr>
        <p:spPr>
          <a:xfrm>
            <a:off x="0" y="-27384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Verification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scores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 for TT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Index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 49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600" y="396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00" y="396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600" y="3618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00" y="3618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000" y="378000"/>
            <a:ext cx="7623529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25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6" name="Prostokąt zaokrąglony 5"/>
          <p:cNvSpPr/>
          <p:nvPr/>
        </p:nvSpPr>
        <p:spPr>
          <a:xfrm>
            <a:off x="0" y="-27384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Verification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scores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(EPS) for TT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Index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 49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600" y="396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00" y="396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600" y="3618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00" y="3618000"/>
            <a:ext cx="3811765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000" y="378000"/>
            <a:ext cx="7623529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26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6" name="Prostokąt zaokrąglony 5"/>
          <p:cNvSpPr/>
          <p:nvPr/>
        </p:nvSpPr>
        <p:spPr>
          <a:xfrm>
            <a:off x="0" y="625451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K-index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Lifted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Index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Total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Totals</a:t>
            </a:r>
            <a:endParaRPr lang="pl-PL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1200" y="3792568"/>
            <a:ext cx="3045600" cy="258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1200" y="1191592"/>
            <a:ext cx="3045600" cy="258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5600" y="3792568"/>
            <a:ext cx="3045600" cy="258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5600" y="1191592"/>
            <a:ext cx="3045600" cy="258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91592"/>
            <a:ext cx="3045600" cy="258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92568"/>
            <a:ext cx="3045600" cy="258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rostokąt zaokrąglony 14"/>
          <p:cNvSpPr/>
          <p:nvPr/>
        </p:nvSpPr>
        <p:spPr>
          <a:xfrm>
            <a:off x="0" y="6372000"/>
            <a:ext cx="9144000" cy="460502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Overall</a:t>
            </a:r>
            <a: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score</a:t>
            </a:r>
            <a: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(upper</a:t>
            </a:r>
            <a: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deterministic</a:t>
            </a:r>
            <a: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lower</a:t>
            </a:r>
            <a:r>
              <a:rPr lang="pl-P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EPS) </a:t>
            </a:r>
          </a:p>
        </p:txBody>
      </p:sp>
      <p:sp>
        <p:nvSpPr>
          <p:cNvPr id="16" name="Strzałka w dół 15"/>
          <p:cNvSpPr/>
          <p:nvPr/>
        </p:nvSpPr>
        <p:spPr>
          <a:xfrm>
            <a:off x="7668344" y="0"/>
            <a:ext cx="432048" cy="1412776"/>
          </a:xfrm>
          <a:prstGeom prst="downArrow">
            <a:avLst/>
          </a:prstGeom>
          <a:solidFill>
            <a:srgbClr val="FF0000"/>
          </a:solidFill>
          <a:ln w="127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l-PL" dirty="0" err="1" smtClean="0">
                <a:solidFill>
                  <a:schemeClr val="tx1"/>
                </a:solidFill>
                <a:latin typeface="Arial Narrow" pitchFamily="34" charset="0"/>
              </a:rPr>
              <a:t>Worst</a:t>
            </a:r>
            <a:r>
              <a:rPr lang="pl-PL" dirty="0" smtClean="0">
                <a:solidFill>
                  <a:schemeClr val="tx1"/>
                </a:solidFill>
                <a:latin typeface="Arial Narrow" pitchFamily="34" charset="0"/>
              </a:rPr>
              <a:t>  </a:t>
            </a:r>
            <a:r>
              <a:rPr lang="pl-PL" dirty="0" err="1" smtClean="0">
                <a:solidFill>
                  <a:schemeClr val="tx1"/>
                </a:solidFill>
                <a:latin typeface="Arial Narrow" pitchFamily="34" charset="0"/>
              </a:rPr>
              <a:t>results</a:t>
            </a:r>
            <a:endParaRPr lang="pl-PL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7092280" y="2606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18" name="Strzałka w dół 17"/>
          <p:cNvSpPr/>
          <p:nvPr/>
        </p:nvSpPr>
        <p:spPr>
          <a:xfrm>
            <a:off x="6012160" y="5445224"/>
            <a:ext cx="432048" cy="1412776"/>
          </a:xfrm>
          <a:prstGeom prst="downArrow">
            <a:avLst/>
          </a:prstGeom>
          <a:solidFill>
            <a:srgbClr val="00B050"/>
          </a:solidFill>
          <a:ln w="12700" cap="rnd">
            <a:solidFill>
              <a:schemeClr val="tx1"/>
            </a:solidFill>
          </a:ln>
          <a:scene3d>
            <a:camera prst="orthographicFront">
              <a:rot lat="10800000" lon="0" rev="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>
            <a:flatTx/>
          </a:bodyPr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 Narrow" pitchFamily="34" charset="0"/>
              </a:rPr>
              <a:t>Best </a:t>
            </a:r>
            <a:r>
              <a:rPr lang="pl-PL" dirty="0" err="1" smtClean="0">
                <a:solidFill>
                  <a:schemeClr val="tx1"/>
                </a:solidFill>
                <a:latin typeface="Arial Narrow" pitchFamily="34" charset="0"/>
              </a:rPr>
              <a:t>results</a:t>
            </a:r>
            <a:endParaRPr lang="pl-PL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27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918404"/>
            <a:ext cx="9144000" cy="52975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sz="33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Conclusions</a:t>
            </a:r>
            <a:endParaRPr lang="pl-PL" sz="3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1412776"/>
            <a:ext cx="9144000" cy="47212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en-US" sz="2600" dirty="0" smtClean="0">
                <a:latin typeface="Arial Narrow" pitchFamily="34" charset="0"/>
              </a:rPr>
              <a:t>Values of spread/skill are in general independent on kind of soil.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en-US" sz="2600" dirty="0" smtClean="0">
                <a:latin typeface="Arial Narrow" pitchFamily="34" charset="0"/>
              </a:rPr>
              <a:t>Average values of the spread of </a:t>
            </a:r>
            <a:r>
              <a:rPr lang="pl-PL" sz="2600" dirty="0" smtClean="0">
                <a:latin typeface="Arial Narrow" pitchFamily="34" charset="0"/>
              </a:rPr>
              <a:t>TD2M</a:t>
            </a:r>
            <a:r>
              <a:rPr lang="en-US" sz="2600" dirty="0" smtClean="0">
                <a:latin typeface="Arial Narrow" pitchFamily="34" charset="0"/>
              </a:rPr>
              <a:t>/</a:t>
            </a:r>
            <a:r>
              <a:rPr lang="pl-PL" sz="2600" dirty="0" smtClean="0">
                <a:latin typeface="Arial Narrow" pitchFamily="34" charset="0"/>
              </a:rPr>
              <a:t>T2M</a:t>
            </a:r>
            <a:r>
              <a:rPr lang="en-US" sz="2600" dirty="0" smtClean="0">
                <a:latin typeface="Arial Narrow" pitchFamily="34" charset="0"/>
              </a:rPr>
              <a:t>/</a:t>
            </a:r>
            <a:r>
              <a:rPr lang="pl-PL" sz="2600" dirty="0" smtClean="0">
                <a:latin typeface="Arial Narrow" pitchFamily="34" charset="0"/>
              </a:rPr>
              <a:t>U10M</a:t>
            </a:r>
            <a:r>
              <a:rPr lang="en-US" sz="2600" dirty="0" smtClean="0">
                <a:latin typeface="Arial Narrow" pitchFamily="34" charset="0"/>
              </a:rPr>
              <a:t> are inversely proportional to monthly mean air temperature and to deviation of the monthly mean air temperature (T and ∆T),  calculated for the period of 1971-2000.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l-PL" sz="2600" dirty="0" smtClean="0">
                <a:latin typeface="Arial Narrow" pitchFamily="34" charset="0"/>
              </a:rPr>
              <a:t> L</a:t>
            </a:r>
            <a:r>
              <a:rPr lang="en-US" sz="2600" dirty="0" err="1" smtClean="0">
                <a:latin typeface="Arial Narrow" pitchFamily="34" charset="0"/>
              </a:rPr>
              <a:t>ong</a:t>
            </a:r>
            <a:r>
              <a:rPr lang="en-US" sz="2600" dirty="0" smtClean="0">
                <a:latin typeface="Arial Narrow" pitchFamily="34" charset="0"/>
              </a:rPr>
              <a:t>-term monthly sum of precipitation (P) is above a </a:t>
            </a:r>
            <a:r>
              <a:rPr lang="en-US" sz="2600" dirty="0" err="1" smtClean="0">
                <a:latin typeface="Arial Narrow" pitchFamily="34" charset="0"/>
              </a:rPr>
              <a:t>climatological</a:t>
            </a:r>
            <a:r>
              <a:rPr lang="en-US" sz="2600" dirty="0" smtClean="0">
                <a:latin typeface="Arial Narrow" pitchFamily="34" charset="0"/>
              </a:rPr>
              <a:t> average </a:t>
            </a:r>
            <a:r>
              <a:rPr lang="en-US" sz="2600" dirty="0" smtClean="0">
                <a:latin typeface="Arial Narrow" pitchFamily="34" charset="0"/>
                <a:sym typeface="Symbol"/>
              </a:rPr>
              <a:t></a:t>
            </a:r>
            <a:r>
              <a:rPr lang="en-US" sz="2600" dirty="0" smtClean="0">
                <a:latin typeface="Arial Narrow" pitchFamily="34" charset="0"/>
              </a:rPr>
              <a:t>average values of spread of TD2M, T2M and U10M are </a:t>
            </a:r>
            <a:r>
              <a:rPr lang="pl-PL" sz="2600" dirty="0" smtClean="0">
                <a:latin typeface="Arial Narrow" pitchFamily="34" charset="0"/>
              </a:rPr>
              <a:t>~</a:t>
            </a:r>
            <a:r>
              <a:rPr lang="en-US" sz="2600" dirty="0" smtClean="0">
                <a:latin typeface="Arial Narrow" pitchFamily="34" charset="0"/>
              </a:rPr>
              <a:t>low.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en-US" sz="2600" dirty="0" smtClean="0">
                <a:latin typeface="Arial Narrow" pitchFamily="34" charset="0"/>
              </a:rPr>
              <a:t>The correlations between the values of skill of TD2M, T2M, U10M and T, ∆T, P, and ∆P are similar to the ones between spread of TD2M, T2M, U10M and T, ∆T, P, and ∆P. Average value of skill is </a:t>
            </a:r>
            <a:r>
              <a:rPr lang="pl-PL" sz="2600" dirty="0" smtClean="0">
                <a:latin typeface="Arial Narrow" pitchFamily="34" charset="0"/>
              </a:rPr>
              <a:t>~</a:t>
            </a:r>
            <a:r>
              <a:rPr lang="en-US" sz="2600" dirty="0" smtClean="0">
                <a:latin typeface="Arial Narrow" pitchFamily="34" charset="0"/>
              </a:rPr>
              <a:t>independent on disturbed </a:t>
            </a:r>
            <a:r>
              <a:rPr lang="en-US" sz="2600" dirty="0" err="1" smtClean="0">
                <a:latin typeface="Arial Narrow" pitchFamily="34" charset="0"/>
              </a:rPr>
              <a:t>fiel</a:t>
            </a:r>
            <a:r>
              <a:rPr lang="pl-PL" sz="2600" dirty="0" smtClean="0">
                <a:latin typeface="Arial Narrow" pitchFamily="34" charset="0"/>
              </a:rPr>
              <a:t>d/</a:t>
            </a:r>
            <a:r>
              <a:rPr lang="en-US" sz="2600" dirty="0" smtClean="0">
                <a:latin typeface="Arial Narrow" pitchFamily="34" charset="0"/>
              </a:rPr>
              <a:t>parameter.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en-US" sz="2600" dirty="0" smtClean="0">
                <a:latin typeface="Arial Narrow" pitchFamily="34" charset="0"/>
              </a:rPr>
              <a:t>The distribution of </a:t>
            </a:r>
            <a:r>
              <a:rPr lang="pl-PL" sz="2600" dirty="0" err="1" smtClean="0">
                <a:latin typeface="Arial Narrow" pitchFamily="34" charset="0"/>
              </a:rPr>
              <a:t>skill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en-US" sz="2600" dirty="0" smtClean="0">
                <a:latin typeface="Arial Narrow" pitchFamily="34" charset="0"/>
              </a:rPr>
              <a:t>average values is </a:t>
            </a:r>
            <a:r>
              <a:rPr lang="pl-PL" sz="2600" dirty="0" smtClean="0">
                <a:latin typeface="Arial Narrow" pitchFamily="34" charset="0"/>
              </a:rPr>
              <a:t>~</a:t>
            </a:r>
            <a:r>
              <a:rPr lang="en-US" sz="2600" dirty="0" smtClean="0">
                <a:latin typeface="Arial Narrow" pitchFamily="34" charset="0"/>
              </a:rPr>
              <a:t>similar to each other. 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0" y="6120000"/>
            <a:ext cx="9144000" cy="712878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pl-PL" sz="2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FSI / </a:t>
            </a:r>
            <a:r>
              <a:rPr lang="pl-PL" sz="26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Lifted</a:t>
            </a:r>
            <a:r>
              <a:rPr lang="pl-PL" sz="2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(</a:t>
            </a:r>
            <a:r>
              <a:rPr lang="pl-PL" sz="2600" i="1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et al.</a:t>
            </a:r>
            <a:r>
              <a:rPr lang="pl-PL" sz="2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) </a:t>
            </a:r>
            <a:r>
              <a:rPr lang="pl-PL" sz="26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index</a:t>
            </a:r>
            <a:r>
              <a:rPr lang="pl-PL" sz="2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pl-PL" sz="26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contingency</a:t>
            </a:r>
            <a:r>
              <a:rPr lang="pl-PL" sz="2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pl-PL" sz="26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table</a:t>
            </a:r>
            <a:r>
              <a:rPr lang="pl-PL" sz="2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pl-PL" sz="26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analysis</a:t>
            </a:r>
            <a:r>
              <a:rPr lang="pl-PL" sz="2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pl-PL" sz="26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approach</a:t>
            </a:r>
            <a:r>
              <a:rPr lang="pl-PL" sz="2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– </a:t>
            </a:r>
          </a:p>
          <a:p>
            <a:pPr algn="ctr">
              <a:lnSpc>
                <a:spcPct val="80000"/>
              </a:lnSpc>
              <a:defRPr/>
            </a:pPr>
            <a:r>
              <a:rPr lang="pl-PL" sz="26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maybe</a:t>
            </a:r>
            <a:r>
              <a:rPr lang="pl-PL" sz="2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an </a:t>
            </a:r>
            <a:r>
              <a:rPr lang="pl-PL" sz="26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alternative</a:t>
            </a:r>
            <a:r>
              <a:rPr lang="pl-PL" sz="2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for </a:t>
            </a:r>
            <a:r>
              <a:rPr lang="pl-PL" sz="26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over</a:t>
            </a:r>
            <a:r>
              <a:rPr lang="pl-PL" sz="2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- </a:t>
            </a:r>
            <a:r>
              <a:rPr lang="pl-PL" sz="26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or</a:t>
            </a:r>
            <a:r>
              <a:rPr lang="pl-PL" sz="2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pl-PL" sz="2600" dirty="0" err="1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underestimating</a:t>
            </a:r>
            <a:r>
              <a:rPr lang="pl-PL" sz="260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VIS/FR???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28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918403"/>
            <a:ext cx="9144000" cy="52975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ANN post-processing of EPS forecasts</a:t>
            </a:r>
            <a:r>
              <a:rPr lang="pl-PL" sz="3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Setup</a:t>
            </a:r>
          </a:p>
        </p:txBody>
      </p:sp>
      <p:sp>
        <p:nvSpPr>
          <p:cNvPr id="8" name="pole tekstowe 12"/>
          <p:cNvSpPr txBox="1">
            <a:spLocks noChangeArrowheads="1"/>
          </p:cNvSpPr>
          <p:nvPr/>
        </p:nvSpPr>
        <p:spPr bwMode="auto">
          <a:xfrm>
            <a:off x="0" y="5161835"/>
            <a:ext cx="903605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i="1" dirty="0" smtClean="0"/>
              <a:t>x</a:t>
            </a:r>
            <a:r>
              <a:rPr lang="en-US" sz="3200" dirty="0" smtClean="0"/>
              <a:t> – input </a:t>
            </a:r>
            <a:r>
              <a:rPr lang="en-US" sz="3200" dirty="0"/>
              <a:t>forecast </a:t>
            </a:r>
            <a:r>
              <a:rPr lang="en-US" sz="3200" dirty="0" smtClean="0"/>
              <a:t>values, </a:t>
            </a:r>
          </a:p>
          <a:p>
            <a:pPr algn="ctr">
              <a:spcAft>
                <a:spcPts val="600"/>
              </a:spcAft>
            </a:pPr>
            <a:r>
              <a:rPr lang="en-US" sz="3200" i="1" dirty="0" smtClean="0"/>
              <a:t>y – </a:t>
            </a:r>
            <a:r>
              <a:rPr lang="en-US" sz="3200" dirty="0" smtClean="0"/>
              <a:t>ensemble mean, </a:t>
            </a:r>
          </a:p>
          <a:p>
            <a:pPr algn="ctr">
              <a:spcAft>
                <a:spcPts val="600"/>
              </a:spcAft>
            </a:pPr>
            <a:r>
              <a:rPr lang="en-US" sz="3200" i="1" dirty="0" smtClean="0"/>
              <a:t>m</a:t>
            </a:r>
            <a:r>
              <a:rPr lang="en-US" sz="3200" dirty="0" smtClean="0"/>
              <a:t> – # members</a:t>
            </a:r>
            <a:endParaRPr lang="en-US" sz="320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60040" y="1748078"/>
            <a:ext cx="7740352" cy="52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18000" rIns="36000" bIns="18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latin typeface="Arial Narrow" pitchFamily="34" charset="0"/>
              </a:rPr>
              <a:t>Simple EPS mean – arithmetic average</a:t>
            </a:r>
            <a:endParaRPr lang="en-US" sz="3200" dirty="0">
              <a:latin typeface="Arial Narrow" pitchFamily="34" charset="0"/>
            </a:endParaRPr>
          </a:p>
        </p:txBody>
      </p:sp>
      <p:pic>
        <p:nvPicPr>
          <p:cNvPr id="20483" name="Picture 3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204864"/>
            <a:ext cx="3492000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29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918403"/>
            <a:ext cx="9144000" cy="52975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ANN post-processing of EPS forecasts</a:t>
            </a:r>
            <a:r>
              <a:rPr lang="pl-PL" sz="3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Setup</a:t>
            </a:r>
          </a:p>
        </p:txBody>
      </p:sp>
      <p:sp>
        <p:nvSpPr>
          <p:cNvPr id="14" name="pole tekstowe 10"/>
          <p:cNvSpPr txBox="1">
            <a:spLocks noChangeArrowheads="1"/>
          </p:cNvSpPr>
          <p:nvPr/>
        </p:nvSpPr>
        <p:spPr bwMode="auto">
          <a:xfrm>
            <a:off x="0" y="1484784"/>
            <a:ext cx="91440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 Narrow" pitchFamily="34" charset="0"/>
              </a:rPr>
              <a:t>(Multi)linear regression </a:t>
            </a:r>
            <a:r>
              <a:rPr lang="en-US" sz="2200" dirty="0">
                <a:latin typeface="Arial Narrow" pitchFamily="34" charset="0"/>
              </a:rPr>
              <a:t>approach </a:t>
            </a:r>
            <a:r>
              <a:rPr lang="en-US" sz="2200" dirty="0" smtClean="0">
                <a:latin typeface="Arial Narrow" pitchFamily="34" charset="0"/>
              </a:rPr>
              <a:t>– compute </a:t>
            </a:r>
            <a:r>
              <a:rPr lang="en-US" sz="2200" dirty="0">
                <a:latin typeface="Arial Narrow" pitchFamily="34" charset="0"/>
              </a:rPr>
              <a:t>weights for different ensemble members</a:t>
            </a:r>
            <a:r>
              <a:rPr lang="en-US" sz="2200" dirty="0" smtClean="0">
                <a:latin typeface="Arial Narrow" pitchFamily="34" charset="0"/>
              </a:rPr>
              <a:t>.</a:t>
            </a:r>
            <a:endParaRPr lang="en-US" sz="2200" dirty="0">
              <a:latin typeface="Arial Narrow" pitchFamily="34" charset="0"/>
            </a:endParaRPr>
          </a:p>
        </p:txBody>
      </p:sp>
      <p:sp>
        <p:nvSpPr>
          <p:cNvPr id="15" name="pole tekstowe 12"/>
          <p:cNvSpPr txBox="1">
            <a:spLocks noChangeArrowheads="1"/>
          </p:cNvSpPr>
          <p:nvPr/>
        </p:nvSpPr>
        <p:spPr bwMode="auto">
          <a:xfrm>
            <a:off x="3571868" y="2290552"/>
            <a:ext cx="5572132" cy="389337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300" i="1" dirty="0" smtClean="0"/>
              <a:t>y –</a:t>
            </a:r>
            <a:r>
              <a:rPr lang="en-US" sz="2300" dirty="0" smtClean="0"/>
              <a:t> new </a:t>
            </a:r>
            <a:r>
              <a:rPr lang="pl-PL" sz="2300" dirty="0" smtClean="0"/>
              <a:t>(</a:t>
            </a:r>
            <a:r>
              <a:rPr lang="en-US" sz="2300" dirty="0" smtClean="0"/>
              <a:t>corrected</a:t>
            </a:r>
            <a:r>
              <a:rPr lang="pl-PL" sz="2300" dirty="0" smtClean="0"/>
              <a:t>) </a:t>
            </a:r>
            <a:r>
              <a:rPr lang="en-US" sz="2300" dirty="0" smtClean="0"/>
              <a:t>ensemble mean</a:t>
            </a:r>
          </a:p>
          <a:p>
            <a:pPr algn="ctr">
              <a:spcAft>
                <a:spcPts val="600"/>
              </a:spcAft>
            </a:pPr>
            <a:r>
              <a:rPr lang="en-US" sz="2300" i="1" dirty="0" smtClean="0"/>
              <a:t>X</a:t>
            </a:r>
            <a:r>
              <a:rPr lang="en-US" sz="2300" dirty="0" smtClean="0"/>
              <a:t> – input forecast values/parameters</a:t>
            </a:r>
            <a:r>
              <a:rPr lang="en-US" sz="2300" i="1" dirty="0" smtClean="0"/>
              <a:t> –</a:t>
            </a:r>
            <a:endParaRPr lang="pl-PL" sz="2300" i="1" dirty="0" smtClean="0"/>
          </a:p>
          <a:p>
            <a:pPr algn="ctr">
              <a:spcAft>
                <a:spcPts val="600"/>
              </a:spcAft>
            </a:pPr>
            <a:r>
              <a:rPr lang="en-US" sz="2300" i="1" dirty="0" smtClean="0"/>
              <a:t>T2M</a:t>
            </a:r>
            <a:r>
              <a:rPr lang="en-US" sz="2300" i="1" dirty="0"/>
              <a:t>, </a:t>
            </a:r>
            <a:r>
              <a:rPr lang="en-US" sz="2300" i="1" dirty="0" smtClean="0"/>
              <a:t>TD2M, U10M, PS, </a:t>
            </a:r>
            <a:endParaRPr lang="pl-PL" sz="2300" i="1" dirty="0" smtClean="0"/>
          </a:p>
          <a:p>
            <a:pPr algn="ctr">
              <a:spcAft>
                <a:spcPts val="600"/>
              </a:spcAft>
            </a:pPr>
            <a:r>
              <a:rPr lang="en-US" sz="2300" i="1" dirty="0" err="1" smtClean="0"/>
              <a:t>λ,φ</a:t>
            </a:r>
            <a:r>
              <a:rPr lang="en-US" sz="2300" i="1" dirty="0" smtClean="0"/>
              <a:t> (</a:t>
            </a:r>
            <a:r>
              <a:rPr lang="en-US" sz="2300" dirty="0" smtClean="0"/>
              <a:t>geo. </a:t>
            </a:r>
            <a:r>
              <a:rPr lang="en-US" sz="2300" dirty="0" err="1" smtClean="0"/>
              <a:t>coords</a:t>
            </a:r>
            <a:r>
              <a:rPr lang="en-US" sz="2300" dirty="0" smtClean="0"/>
              <a:t>), h – elevation,</a:t>
            </a:r>
            <a:endParaRPr lang="pl-PL" sz="2300" dirty="0" smtClean="0"/>
          </a:p>
          <a:p>
            <a:pPr algn="ctr">
              <a:spcAft>
                <a:spcPts val="600"/>
              </a:spcAft>
            </a:pPr>
            <a:r>
              <a:rPr lang="en-US" sz="2300" dirty="0" smtClean="0"/>
              <a:t> </a:t>
            </a:r>
            <a:r>
              <a:rPr lang="en-US" sz="2300" i="1" dirty="0" err="1" smtClean="0"/>
              <a:t>t</a:t>
            </a:r>
            <a:r>
              <a:rPr lang="en-US" sz="2300" i="1" baseline="-25000" dirty="0" err="1" smtClean="0"/>
              <a:t>s</a:t>
            </a:r>
            <a:r>
              <a:rPr lang="en-US" sz="2300" i="1" dirty="0" smtClean="0"/>
              <a:t>, </a:t>
            </a:r>
            <a:r>
              <a:rPr lang="en-US" sz="2300" i="1" dirty="0" err="1" smtClean="0"/>
              <a:t>t</a:t>
            </a:r>
            <a:r>
              <a:rPr lang="en-US" sz="2300" i="1" baseline="-25000" dirty="0" err="1" smtClean="0"/>
              <a:t>c</a:t>
            </a:r>
            <a:r>
              <a:rPr lang="en-US" sz="2300" i="1" dirty="0" smtClean="0"/>
              <a:t> (</a:t>
            </a:r>
            <a:r>
              <a:rPr lang="en-US" sz="2300" dirty="0" smtClean="0"/>
              <a:t>start/current hour of </a:t>
            </a:r>
            <a:r>
              <a:rPr lang="en-US" sz="2300" dirty="0" err="1" smtClean="0"/>
              <a:t>fcst</a:t>
            </a:r>
            <a:r>
              <a:rPr lang="en-US" sz="2300" dirty="0" smtClean="0"/>
              <a:t>.), </a:t>
            </a:r>
            <a:endParaRPr lang="en-US" sz="2300" i="1" dirty="0"/>
          </a:p>
          <a:p>
            <a:pPr algn="ctr">
              <a:spcAft>
                <a:spcPts val="600"/>
              </a:spcAft>
            </a:pPr>
            <a:r>
              <a:rPr lang="en-US" sz="2300" i="1" dirty="0" smtClean="0"/>
              <a:t>β = f(</a:t>
            </a:r>
            <a:r>
              <a:rPr lang="en-US" sz="2300" i="1" dirty="0" err="1" smtClean="0"/>
              <a:t>λ,φ,h,t</a:t>
            </a:r>
            <a:r>
              <a:rPr lang="en-US" sz="2300" i="1" baseline="-25000" dirty="0" err="1" smtClean="0"/>
              <a:t>s</a:t>
            </a:r>
            <a:r>
              <a:rPr lang="en-US" sz="2300" i="1" dirty="0" err="1" smtClean="0"/>
              <a:t>,t</a:t>
            </a:r>
            <a:r>
              <a:rPr lang="en-US" sz="2300" i="1" baseline="-25000" dirty="0" err="1" smtClean="0"/>
              <a:t>c</a:t>
            </a:r>
            <a:r>
              <a:rPr lang="en-US" sz="2300" i="1" baseline="-25000" dirty="0" smtClean="0"/>
              <a:t> </a:t>
            </a:r>
            <a:r>
              <a:rPr lang="en-US" sz="2300" i="1" dirty="0" smtClean="0"/>
              <a:t>,</a:t>
            </a:r>
            <a:r>
              <a:rPr lang="pl-PL" sz="2300" i="1" dirty="0" smtClean="0"/>
              <a:t>X</a:t>
            </a:r>
            <a:r>
              <a:rPr lang="en-US" sz="2300" i="1" baseline="-25000" dirty="0" smtClean="0"/>
              <a:t>old</a:t>
            </a:r>
            <a:r>
              <a:rPr lang="en-US" sz="2300" i="1" dirty="0" smtClean="0"/>
              <a:t>[m]) – </a:t>
            </a:r>
            <a:r>
              <a:rPr lang="en-US" sz="2300" dirty="0" smtClean="0"/>
              <a:t>weights, </a:t>
            </a:r>
            <a:endParaRPr lang="pl-PL" sz="2300" dirty="0" smtClean="0"/>
          </a:p>
          <a:p>
            <a:pPr algn="ctr">
              <a:spcAft>
                <a:spcPts val="600"/>
              </a:spcAft>
            </a:pPr>
            <a:r>
              <a:rPr lang="en-US" sz="2300" dirty="0" smtClean="0"/>
              <a:t>calculated from old forecasts (MLR) </a:t>
            </a:r>
            <a:endParaRPr lang="pl-PL" sz="2300" dirty="0" smtClean="0"/>
          </a:p>
          <a:p>
            <a:pPr algn="ctr">
              <a:spcAft>
                <a:spcPts val="600"/>
              </a:spcAft>
            </a:pPr>
            <a:r>
              <a:rPr lang="en-US" sz="2300" dirty="0" smtClean="0"/>
              <a:t>vs. observations</a:t>
            </a:r>
            <a:endParaRPr lang="pl-PL" sz="2300" dirty="0" smtClean="0"/>
          </a:p>
          <a:p>
            <a:pPr algn="ctr">
              <a:spcAft>
                <a:spcPts val="600"/>
              </a:spcAft>
            </a:pPr>
            <a:r>
              <a:rPr lang="en-US" sz="2300" i="1" dirty="0" smtClean="0"/>
              <a:t>m</a:t>
            </a:r>
            <a:r>
              <a:rPr lang="en-US" sz="2300" dirty="0" smtClean="0"/>
              <a:t> – member</a:t>
            </a:r>
            <a:r>
              <a:rPr lang="pl-PL" sz="2300" dirty="0" smtClean="0"/>
              <a:t>s</a:t>
            </a:r>
            <a:r>
              <a:rPr lang="en-US" sz="2300" dirty="0" smtClean="0"/>
              <a:t>, </a:t>
            </a:r>
            <a:r>
              <a:rPr lang="en-US" sz="2300" i="1" dirty="0" smtClean="0"/>
              <a:t>n = m</a:t>
            </a:r>
            <a:r>
              <a:rPr lang="pl-PL" sz="2300" i="1" dirty="0" smtClean="0"/>
              <a:t>+</a:t>
            </a:r>
            <a:r>
              <a:rPr lang="en-US" sz="2300" i="1" dirty="0" smtClean="0"/>
              <a:t>p </a:t>
            </a:r>
            <a:r>
              <a:rPr lang="en-US" sz="2300" dirty="0" smtClean="0"/>
              <a:t>(#other par</a:t>
            </a:r>
            <a:r>
              <a:rPr lang="pl-PL" sz="2300" dirty="0" smtClean="0"/>
              <a:t>m</a:t>
            </a:r>
            <a:r>
              <a:rPr lang="en-US" sz="2300" dirty="0" smtClean="0"/>
              <a:t>s)</a:t>
            </a:r>
          </a:p>
        </p:txBody>
      </p:sp>
      <p:pic>
        <p:nvPicPr>
          <p:cNvPr id="21508" name="Picture 4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3574800" cy="39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zaokrąglony 7"/>
          <p:cNvSpPr/>
          <p:nvPr/>
        </p:nvSpPr>
        <p:spPr>
          <a:xfrm>
            <a:off x="0" y="2106948"/>
            <a:ext cx="9144000" cy="4393886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marL="457200" indent="-457200" algn="just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Operational since January, 2016</a:t>
            </a:r>
            <a:endParaRPr lang="pl-PL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  <a:defRPr/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 runs/day, 36 hours forecasts, 20 members/4 groups</a:t>
            </a:r>
            <a:endParaRPr lang="pl-PL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  <a:defRPr/>
            </a:pPr>
            <a:endParaRPr lang="pl-PL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  <a:defRPr/>
            </a:pPr>
            <a:r>
              <a:rPr lang="pl-PL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ICs</a:t>
            </a:r>
            <a:r>
              <a:rPr lang="pl-PL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pl-PL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BCs</a:t>
            </a:r>
            <a:r>
              <a:rPr lang="pl-PL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pl-PL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previous</a:t>
            </a:r>
            <a:r>
              <a:rPr lang="pl-PL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</a:t>
            </a:r>
            <a:r>
              <a:rPr lang="pl-PL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pl-PL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runs</a:t>
            </a:r>
            <a:r>
              <a:rPr lang="pl-PL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7km model (</a:t>
            </a:r>
            <a:r>
              <a:rPr lang="pl-PL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Lagged</a:t>
            </a:r>
            <a:r>
              <a:rPr lang="pl-PL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EPS)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  <a:defRPr/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Forecasts of T2M, TD2M, PS, U10M, TOT_PREC…</a:t>
            </a:r>
            <a:endParaRPr lang="pl-PL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  <a:defRPr/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Other forecasts also available (specific, dedicated)</a:t>
            </a:r>
            <a:endParaRPr lang="pl-PL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  <a:defRPr/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Immediate post-processing (probabilities, charts, plots…)</a:t>
            </a:r>
            <a:endParaRPr lang="pl-PL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  <a:defRPr/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Results stored for research (skill-spread relation)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3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6" name="Prostokąt zaokrąglony 5"/>
          <p:cNvSpPr/>
          <p:nvPr/>
        </p:nvSpPr>
        <p:spPr>
          <a:xfrm>
            <a:off x="0" y="1124744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Introduction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Operational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configuration</a:t>
            </a:r>
            <a:endParaRPr lang="pl-PL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30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918403"/>
            <a:ext cx="9144000" cy="52975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ANN post-processing of EPS forecasts</a:t>
            </a:r>
            <a:r>
              <a:rPr lang="pl-PL" sz="3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Setup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1556792"/>
            <a:ext cx="3800170" cy="5256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4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6791"/>
            <a:ext cx="5268913" cy="5254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31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918403"/>
            <a:ext cx="9144000" cy="52975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ANN post-processing of EPS forecasts</a:t>
            </a:r>
            <a:r>
              <a:rPr lang="pl-PL" sz="3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Setup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0" y="1893887"/>
            <a:ext cx="9144000" cy="48474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342900" indent="-342900" algn="just">
              <a:spcAft>
                <a:spcPts val="1800"/>
              </a:spcAft>
              <a:buFontTx/>
              <a:buAutoNum type="arabicPeriod"/>
              <a:defRPr/>
            </a:pPr>
            <a:r>
              <a:rPr lang="en-US" sz="2600" b="1" dirty="0" smtClean="0">
                <a:latin typeface="Arial Narrow" pitchFamily="34" charset="0"/>
              </a:rPr>
              <a:t>25 input neurons (20 members + </a:t>
            </a:r>
            <a:r>
              <a:rPr lang="en-US" sz="2600" b="1" i="1" dirty="0" err="1" smtClean="0">
                <a:latin typeface="Arial Narrow" pitchFamily="34" charset="0"/>
              </a:rPr>
              <a:t>λ,φ,h,t</a:t>
            </a:r>
            <a:r>
              <a:rPr lang="en-US" sz="2600" b="1" i="1" baseline="-25000" dirty="0" err="1" smtClean="0">
                <a:latin typeface="Arial Narrow" pitchFamily="34" charset="0"/>
              </a:rPr>
              <a:t>s</a:t>
            </a:r>
            <a:r>
              <a:rPr lang="en-US" sz="2600" b="1" i="1" dirty="0" err="1" smtClean="0">
                <a:latin typeface="Arial Narrow" pitchFamily="34" charset="0"/>
              </a:rPr>
              <a:t>,t</a:t>
            </a:r>
            <a:r>
              <a:rPr lang="en-US" sz="2600" b="1" i="1" baseline="-25000" dirty="0" err="1" smtClean="0">
                <a:latin typeface="Arial Narrow" pitchFamily="34" charset="0"/>
              </a:rPr>
              <a:t>c</a:t>
            </a:r>
            <a:r>
              <a:rPr lang="en-US" sz="2600" b="1" dirty="0" smtClean="0">
                <a:latin typeface="Arial Narrow" pitchFamily="34" charset="0"/>
              </a:rPr>
              <a:t>)</a:t>
            </a:r>
          </a:p>
          <a:p>
            <a:pPr marL="342900" indent="-342900" algn="just">
              <a:spcAft>
                <a:spcPts val="1800"/>
              </a:spcAft>
              <a:buFontTx/>
              <a:buAutoNum type="arabicPeriod"/>
              <a:defRPr/>
            </a:pPr>
            <a:r>
              <a:rPr lang="en-US" sz="2600" b="1" dirty="0" smtClean="0">
                <a:latin typeface="Arial Narrow" pitchFamily="34" charset="0"/>
              </a:rPr>
              <a:t>5 neurons in a single hidden layer  (referring to 4 blocks of TL-ICs/BCs and spatial/temporal coordinates – blocked).</a:t>
            </a:r>
          </a:p>
          <a:p>
            <a:pPr marL="342900" indent="-342900" algn="just">
              <a:spcAft>
                <a:spcPts val="1800"/>
              </a:spcAft>
              <a:buFontTx/>
              <a:buAutoNum type="arabicPeriod"/>
              <a:defRPr/>
            </a:pPr>
            <a:r>
              <a:rPr lang="en-US" sz="2600" b="1" dirty="0" smtClean="0">
                <a:latin typeface="Arial Narrow" pitchFamily="34" charset="0"/>
              </a:rPr>
              <a:t>Every forecast (temperature, wind speed, pressure, etc.) treated independently.</a:t>
            </a:r>
          </a:p>
          <a:p>
            <a:pPr marL="342900" indent="-342900" algn="just">
              <a:spcAft>
                <a:spcPts val="1800"/>
              </a:spcAft>
              <a:buFontTx/>
              <a:buAutoNum type="arabicPeriod"/>
              <a:defRPr/>
            </a:pPr>
            <a:r>
              <a:rPr lang="en-US" sz="2600" b="1" dirty="0" smtClean="0">
                <a:latin typeface="Arial Narrow" pitchFamily="34" charset="0"/>
              </a:rPr>
              <a:t>Activation function: hyperbolic tangent (symmetric with respect to</a:t>
            </a:r>
            <a:r>
              <a:rPr lang="pl-PL" sz="2600" b="1" dirty="0" smtClean="0">
                <a:latin typeface="Arial Narrow" pitchFamily="34" charset="0"/>
              </a:rPr>
              <a:t> </a:t>
            </a:r>
            <a:r>
              <a:rPr lang="en-US" sz="2600" b="1" dirty="0" smtClean="0">
                <a:latin typeface="Arial Narrow" pitchFamily="34" charset="0"/>
              </a:rPr>
              <a:t>0,0).</a:t>
            </a:r>
          </a:p>
          <a:p>
            <a:pPr marL="342900" indent="-342900" algn="just">
              <a:spcAft>
                <a:spcPts val="1800"/>
              </a:spcAft>
              <a:buFontTx/>
              <a:buAutoNum type="arabicPeriod"/>
              <a:defRPr/>
            </a:pPr>
            <a:r>
              <a:rPr lang="en-US" sz="2600" b="1" dirty="0" smtClean="0">
                <a:latin typeface="Arial Narrow" pitchFamily="34" charset="0"/>
              </a:rPr>
              <a:t>Training method: backward propagation of errors (back-prop).</a:t>
            </a:r>
          </a:p>
          <a:p>
            <a:pPr marL="342900" indent="-342900" algn="just">
              <a:spcAft>
                <a:spcPts val="1800"/>
              </a:spcAft>
              <a:buFontTx/>
              <a:buAutoNum type="arabicPeriod"/>
              <a:defRPr/>
            </a:pPr>
            <a:r>
              <a:rPr lang="en-US" sz="2600" b="1" dirty="0" smtClean="0">
                <a:latin typeface="Arial Narrow" pitchFamily="34" charset="0"/>
              </a:rPr>
              <a:t>Optimization: gradient descent.</a:t>
            </a:r>
            <a:endParaRPr lang="en-US" sz="26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32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918404"/>
            <a:ext cx="9144000" cy="52975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ANN post-processing of EPS forecasts</a:t>
            </a:r>
            <a:r>
              <a:rPr lang="pl-PL" sz="3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33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pl-PL" sz="3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Tabela 18"/>
          <p:cNvGraphicFramePr>
            <a:graphicFrameLocks noGrp="1"/>
          </p:cNvGraphicFramePr>
          <p:nvPr/>
        </p:nvGraphicFramePr>
        <p:xfrm>
          <a:off x="0" y="1568656"/>
          <a:ext cx="9143768" cy="5251695"/>
        </p:xfrm>
        <a:graphic>
          <a:graphicData uri="http://schemas.openxmlformats.org/drawingml/2006/table">
            <a:tbl>
              <a:tblPr/>
              <a:tblGrid>
                <a:gridCol w="2195736"/>
                <a:gridCol w="1620032"/>
                <a:gridCol w="1332000"/>
                <a:gridCol w="1332000"/>
                <a:gridCol w="1332000"/>
                <a:gridCol w="1332000"/>
              </a:tblGrid>
              <a:tr h="303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Means</a:t>
                      </a:r>
                      <a:endParaRPr lang="en-US" sz="2600" b="0" i="0" u="none" strike="noStrike" noProof="0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ME</a:t>
                      </a:r>
                      <a:endParaRPr lang="en-US" sz="2600" b="1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MAE</a:t>
                      </a:r>
                      <a:endParaRPr lang="en-US" sz="2600" b="1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RMSE</a:t>
                      </a:r>
                      <a:endParaRPr lang="en-US" sz="2600" b="1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MinE</a:t>
                      </a:r>
                      <a:endParaRPr lang="en-US" sz="2600" b="1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MaxE</a:t>
                      </a:r>
                      <a:endParaRPr lang="en-US" sz="2600" b="1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Dew point</a:t>
                      </a:r>
                      <a:endParaRPr lang="en-US" sz="2600" b="1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noProof="0" dirty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noProof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noProof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noProof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noProof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1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Simple EPS</a:t>
                      </a:r>
                      <a:endParaRPr lang="en-US" sz="2600" b="0" i="1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0.2</a:t>
                      </a:r>
                      <a:r>
                        <a:rPr lang="pl-PL" sz="2600" b="0" i="0" u="none" strike="noStrike" noProof="0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5</a:t>
                      </a:r>
                      <a:r>
                        <a:rPr lang="en-US" sz="2600" b="0" i="0" u="none" strike="noStrike" noProof="0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</a:t>
                      </a:r>
                      <a:endParaRPr lang="en-US" sz="2600" b="0" i="0" u="none" strike="noStrike" noProof="0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2.009</a:t>
                      </a:r>
                      <a:endParaRPr lang="en-US" sz="2600" b="0" i="0" u="none" strike="noStrike" noProof="0">
                        <a:solidFill>
                          <a:srgbClr val="FF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2.812</a:t>
                      </a:r>
                      <a:endParaRPr lang="en-US" sz="2600" b="0" i="0" u="none" strike="noStrike" noProof="0">
                        <a:solidFill>
                          <a:srgbClr val="FF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-12.4</a:t>
                      </a:r>
                      <a:endParaRPr lang="en-US" sz="2600" b="0" i="0" u="none" strike="noStrike" noProof="0">
                        <a:solidFill>
                          <a:srgbClr val="FF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15.1</a:t>
                      </a:r>
                      <a:endParaRPr lang="en-US" sz="2600" b="0" i="0" u="none" strike="noStrike" noProof="0">
                        <a:solidFill>
                          <a:srgbClr val="FF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1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MLR</a:t>
                      </a:r>
                      <a:endParaRPr lang="en-US" sz="2600" b="0" i="1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-0.310</a:t>
                      </a:r>
                      <a:endParaRPr lang="en-US" sz="2600" b="0" i="0" u="none" strike="noStrike" noProof="0">
                        <a:solidFill>
                          <a:srgbClr val="FF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1.989</a:t>
                      </a:r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2.755</a:t>
                      </a:r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-12.3</a:t>
                      </a:r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14.8</a:t>
                      </a:r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1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ANN</a:t>
                      </a:r>
                      <a:endParaRPr lang="en-US" sz="2600" b="0" i="1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B050"/>
                          </a:solidFill>
                          <a:latin typeface="Czcionka tekstu podstawowego"/>
                        </a:rPr>
                        <a:t>-0.244</a:t>
                      </a:r>
                      <a:endParaRPr lang="en-US" sz="2600" b="0" i="0" u="none" strike="noStrike" noProof="0">
                        <a:solidFill>
                          <a:srgbClr val="00B05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B050"/>
                          </a:solidFill>
                          <a:latin typeface="Czcionka tekstu podstawowego"/>
                        </a:rPr>
                        <a:t>1.981</a:t>
                      </a:r>
                      <a:endParaRPr lang="en-US" sz="2600" b="0" i="0" u="none" strike="noStrike" noProof="0">
                        <a:solidFill>
                          <a:srgbClr val="00B05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B050"/>
                          </a:solidFill>
                          <a:latin typeface="Czcionka tekstu podstawowego"/>
                        </a:rPr>
                        <a:t>2.750</a:t>
                      </a:r>
                      <a:endParaRPr lang="en-US" sz="2600" b="0" i="0" u="none" strike="noStrike" noProof="0">
                        <a:solidFill>
                          <a:srgbClr val="00B05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B050"/>
                          </a:solidFill>
                          <a:latin typeface="Czcionka tekstu podstawowego"/>
                        </a:rPr>
                        <a:t>-11.2</a:t>
                      </a:r>
                      <a:endParaRPr lang="en-US" sz="2600" b="0" i="0" u="none" strike="noStrike" noProof="0">
                        <a:solidFill>
                          <a:srgbClr val="00B05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B050"/>
                          </a:solidFill>
                          <a:latin typeface="Czcionka tekstu podstawowego"/>
                        </a:rPr>
                        <a:t>14.8</a:t>
                      </a:r>
                      <a:endParaRPr lang="en-US" sz="2600" b="0" i="0" u="none" strike="noStrike" noProof="0">
                        <a:solidFill>
                          <a:srgbClr val="00B05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Air temp.</a:t>
                      </a:r>
                      <a:endParaRPr lang="en-US" sz="2600" b="1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1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Simple EPS</a:t>
                      </a:r>
                      <a:endParaRPr lang="en-US" sz="2600" b="0" i="1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600" b="0" i="0" u="none" strike="noStrike" noProof="0" smtClean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0.771</a:t>
                      </a:r>
                      <a:endParaRPr lang="en-US" sz="2600" b="0" i="0" u="none" strike="noStrike" noProof="0">
                        <a:solidFill>
                          <a:srgbClr val="FF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600" b="0" i="0" u="none" strike="noStrike" noProof="0" smtClean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2.369</a:t>
                      </a:r>
                      <a:endParaRPr lang="en-US" sz="2600" b="0" i="0" u="none" strike="noStrike" noProof="0">
                        <a:solidFill>
                          <a:srgbClr val="FF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600" b="0" i="0" u="none" strike="noStrike" noProof="0" smtClean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3.443</a:t>
                      </a:r>
                      <a:endParaRPr lang="en-US" sz="2600" b="0" i="0" u="none" strike="noStrike" noProof="0">
                        <a:solidFill>
                          <a:srgbClr val="FF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600" b="0" i="0" u="none" strike="noStrike" noProof="0" smtClean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-14.600</a:t>
                      </a:r>
                      <a:endParaRPr lang="en-US" sz="2600" b="0" i="0" u="none" strike="noStrike" noProof="0">
                        <a:solidFill>
                          <a:srgbClr val="FF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600" b="0" i="0" u="none" strike="noStrike" noProof="0" smtClean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18.100</a:t>
                      </a:r>
                      <a:endParaRPr lang="en-US" sz="2600" b="0" i="0" u="none" strike="noStrike" noProof="0">
                        <a:solidFill>
                          <a:srgbClr val="FF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1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MLR</a:t>
                      </a:r>
                      <a:endParaRPr lang="en-US" sz="2600" b="0" i="1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600" b="0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0.475</a:t>
                      </a:r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600" b="0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2.252</a:t>
                      </a:r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600" b="0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3.206</a:t>
                      </a:r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600" b="0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-14.500</a:t>
                      </a:r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600" b="0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16.600</a:t>
                      </a:r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1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ANN</a:t>
                      </a:r>
                      <a:endParaRPr lang="en-US" sz="2600" b="0" i="1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600" b="0" i="0" u="none" strike="noStrike" noProof="0" smtClean="0">
                          <a:solidFill>
                            <a:srgbClr val="00B050"/>
                          </a:solidFill>
                          <a:latin typeface="Czcionka tekstu podstawowego"/>
                        </a:rPr>
                        <a:t>0.066</a:t>
                      </a:r>
                      <a:endParaRPr lang="en-US" sz="2600" b="0" i="0" u="none" strike="noStrike" noProof="0">
                        <a:solidFill>
                          <a:srgbClr val="00B05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600" b="0" i="0" u="none" strike="noStrike" noProof="0" smtClean="0">
                          <a:solidFill>
                            <a:srgbClr val="00B050"/>
                          </a:solidFill>
                          <a:latin typeface="Czcionka tekstu podstawowego"/>
                        </a:rPr>
                        <a:t>2.214</a:t>
                      </a:r>
                      <a:endParaRPr lang="en-US" sz="2600" b="0" i="0" u="none" strike="noStrike" noProof="0">
                        <a:solidFill>
                          <a:srgbClr val="00B05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600" b="0" i="0" u="none" strike="noStrike" noProof="0" smtClean="0">
                          <a:solidFill>
                            <a:srgbClr val="00B050"/>
                          </a:solidFill>
                          <a:latin typeface="Czcionka tekstu podstawowego"/>
                        </a:rPr>
                        <a:t>3.135</a:t>
                      </a:r>
                      <a:endParaRPr lang="en-US" sz="2600" b="0" i="0" u="none" strike="noStrike" noProof="0">
                        <a:solidFill>
                          <a:srgbClr val="00B05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600" b="0" i="0" u="none" strike="noStrike" noProof="0" smtClean="0">
                          <a:solidFill>
                            <a:srgbClr val="00B050"/>
                          </a:solidFill>
                          <a:latin typeface="Czcionka tekstu podstawowego"/>
                        </a:rPr>
                        <a:t>-13.600</a:t>
                      </a:r>
                      <a:endParaRPr lang="en-US" sz="2600" b="0" i="0" u="none" strike="noStrike" noProof="0">
                        <a:solidFill>
                          <a:srgbClr val="00B05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600" b="0" i="0" u="none" strike="noStrike" noProof="0" smtClean="0">
                          <a:solidFill>
                            <a:srgbClr val="00B050"/>
                          </a:solidFill>
                          <a:latin typeface="Czcionka tekstu podstawowego"/>
                        </a:rPr>
                        <a:t>15.500</a:t>
                      </a:r>
                      <a:endParaRPr lang="en-US" sz="2600" b="0" i="0" u="none" strike="noStrike" noProof="0">
                        <a:solidFill>
                          <a:srgbClr val="00B050"/>
                        </a:solidFill>
                        <a:latin typeface="Czcionka tekstu podstawowego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Windspeed</a:t>
                      </a:r>
                      <a:endParaRPr lang="en-US" sz="2600" b="1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noProof="0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1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Simple EPS</a:t>
                      </a:r>
                      <a:endParaRPr lang="en-US" sz="2600" b="0" i="1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-0.618</a:t>
                      </a:r>
                      <a:endParaRPr lang="en-US" sz="2600" b="0" i="0" u="none" strike="noStrike" noProof="0">
                        <a:solidFill>
                          <a:srgbClr val="FF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1.737</a:t>
                      </a:r>
                      <a:endParaRPr lang="en-US" sz="2600" b="0" i="0" u="none" strike="noStrike" noProof="0">
                        <a:solidFill>
                          <a:srgbClr val="FF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2.297</a:t>
                      </a:r>
                      <a:endParaRPr lang="en-US" sz="2600" b="0" i="0" u="none" strike="noStrike" noProof="0">
                        <a:solidFill>
                          <a:srgbClr val="FF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-13.6</a:t>
                      </a:r>
                      <a:endParaRPr lang="en-US" sz="2600" b="0" i="0" u="none" strike="noStrike" noProof="0">
                        <a:solidFill>
                          <a:srgbClr val="FF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13.6</a:t>
                      </a:r>
                      <a:endParaRPr lang="en-US" sz="2600" b="0" i="0" u="none" strike="noStrike" noProof="0">
                        <a:solidFill>
                          <a:srgbClr val="FF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1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MLR</a:t>
                      </a:r>
                      <a:endParaRPr lang="en-US" sz="2600" b="0" i="1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B050"/>
                          </a:solidFill>
                          <a:latin typeface="Czcionka tekstu podstawowego"/>
                        </a:rPr>
                        <a:t>0.113</a:t>
                      </a:r>
                      <a:endParaRPr lang="en-US" sz="2600" b="0" i="0" u="none" strike="noStrike" noProof="0">
                        <a:solidFill>
                          <a:srgbClr val="00B05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1.488</a:t>
                      </a:r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1.978</a:t>
                      </a:r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-7.8</a:t>
                      </a:r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13.2</a:t>
                      </a:r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1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ANN</a:t>
                      </a:r>
                      <a:endParaRPr lang="en-US" sz="2600" b="0" i="1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-0.200</a:t>
                      </a:r>
                      <a:endParaRPr lang="en-US" sz="2600" b="0" i="0" u="none" strike="noStrike" noProof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B050"/>
                          </a:solidFill>
                          <a:latin typeface="Czcionka tekstu podstawowego"/>
                        </a:rPr>
                        <a:t>1.436</a:t>
                      </a:r>
                      <a:endParaRPr lang="en-US" sz="2600" b="0" i="0" u="none" strike="noStrike" noProof="0">
                        <a:solidFill>
                          <a:srgbClr val="00B05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B050"/>
                          </a:solidFill>
                          <a:latin typeface="Czcionka tekstu podstawowego"/>
                        </a:rPr>
                        <a:t>1.814</a:t>
                      </a:r>
                      <a:endParaRPr lang="en-US" sz="2600" b="0" i="0" u="none" strike="noStrike" noProof="0">
                        <a:solidFill>
                          <a:srgbClr val="00B05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smtClean="0">
                          <a:solidFill>
                            <a:srgbClr val="00B050"/>
                          </a:solidFill>
                          <a:latin typeface="Czcionka tekstu podstawowego"/>
                        </a:rPr>
                        <a:t>-6.1</a:t>
                      </a:r>
                      <a:endParaRPr lang="en-US" sz="2600" b="0" i="0" u="none" strike="noStrike" noProof="0">
                        <a:solidFill>
                          <a:srgbClr val="00B050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noProof="0" dirty="0" smtClean="0">
                          <a:solidFill>
                            <a:schemeClr val="tx1"/>
                          </a:solidFill>
                          <a:latin typeface="Czcionka tekstu podstawowego"/>
                        </a:rPr>
                        <a:t>13.2</a:t>
                      </a:r>
                      <a:endParaRPr lang="en-US" sz="2600" b="0" i="0" u="none" strike="noStrike" noProof="0" dirty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9525" marR="9525" marT="3600" marB="36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0" y="1007093"/>
            <a:ext cx="9144000" cy="40568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/>
              <a:t>Basic statistics for April, 2018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33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19" name="Prostokąt zaokrąglony 18"/>
          <p:cNvSpPr/>
          <p:nvPr/>
        </p:nvSpPr>
        <p:spPr>
          <a:xfrm>
            <a:off x="-72000" y="0"/>
            <a:ext cx="9216000" cy="52975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ANN post-processing of EPS forecasts</a:t>
            </a:r>
            <a:r>
              <a:rPr lang="pl-PL" sz="3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33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pl-PL" sz="3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838" y="260648"/>
            <a:ext cx="3727114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0" y="260648"/>
            <a:ext cx="3727114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0000" y="3600000"/>
            <a:ext cx="3727114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4110335" y="413344"/>
            <a:ext cx="461665" cy="2880000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Air temp.  2m. Simple mean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8604448" y="413344"/>
            <a:ext cx="461665" cy="2880000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Air temp. 2m. MLR mean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300192" y="3744000"/>
            <a:ext cx="461665" cy="2880000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Air temp. 2m. ANN mean 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34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918404"/>
            <a:ext cx="9144000" cy="52975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ANN post-processing of EPS forecasts</a:t>
            </a:r>
            <a:r>
              <a:rPr lang="pl-PL" sz="3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33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pl-PL" sz="3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4110335" y="548680"/>
            <a:ext cx="461665" cy="2880000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Air temp.  2m. Simple mean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8682367" y="548680"/>
            <a:ext cx="461665" cy="2880000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Air temp. 2m. MLR mean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660233" y="3744000"/>
            <a:ext cx="461665" cy="2880000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Air temp. 2m. ANN mean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55776" y="3717032"/>
            <a:ext cx="4071724" cy="28800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Prostokąt zaokrąglony 18"/>
          <p:cNvSpPr/>
          <p:nvPr/>
        </p:nvSpPr>
        <p:spPr>
          <a:xfrm>
            <a:off x="-72000" y="0"/>
            <a:ext cx="9216000" cy="52975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ANN post-processing of EPS forecasts</a:t>
            </a:r>
            <a:r>
              <a:rPr lang="pl-PL" sz="3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33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pl-PL" sz="3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0000"/>
            <a:ext cx="4071530" cy="28800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604926" y="540000"/>
            <a:ext cx="4071530" cy="28800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49792 0.2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" y="1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29323 0.2428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" y="1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0.04149 0.293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" y="14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-0.21042 0.2428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12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0.13247 -0.171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-8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01372 -0.220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-1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0.00399 0.135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/>
          <p:cNvSpPr txBox="1"/>
          <p:nvPr/>
        </p:nvSpPr>
        <p:spPr>
          <a:xfrm>
            <a:off x="5724128" y="0"/>
            <a:ext cx="33843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No ”</a:t>
            </a:r>
            <a:r>
              <a:rPr lang="pl-PL" dirty="0" err="1" smtClean="0">
                <a:solidFill>
                  <a:schemeClr val="bg1"/>
                </a:solidFill>
              </a:rPr>
              <a:t>Thank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you</a:t>
            </a:r>
            <a:r>
              <a:rPr lang="pl-PL" dirty="0" smtClean="0">
                <a:solidFill>
                  <a:schemeClr val="bg1"/>
                </a:solidFill>
              </a:rPr>
              <a:t>!”, no ”</a:t>
            </a:r>
            <a:r>
              <a:rPr lang="pl-PL" dirty="0" err="1" smtClean="0">
                <a:solidFill>
                  <a:schemeClr val="bg1"/>
                </a:solidFill>
              </a:rPr>
              <a:t>Questions</a:t>
            </a:r>
            <a:r>
              <a:rPr lang="pl-PL" dirty="0" smtClean="0">
                <a:solidFill>
                  <a:schemeClr val="bg1"/>
                </a:solidFill>
              </a:rPr>
              <a:t>?”!</a:t>
            </a:r>
          </a:p>
          <a:p>
            <a:pPr algn="ctr"/>
            <a:endParaRPr lang="pl-PL" dirty="0" smtClean="0">
              <a:solidFill>
                <a:schemeClr val="bg1"/>
              </a:solidFill>
            </a:endParaRPr>
          </a:p>
          <a:p>
            <a:pPr algn="ctr"/>
            <a:r>
              <a:rPr lang="pl-PL" dirty="0" err="1" smtClean="0">
                <a:solidFill>
                  <a:schemeClr val="bg1"/>
                </a:solidFill>
              </a:rPr>
              <a:t>Motivation</a:t>
            </a:r>
            <a:r>
              <a:rPr lang="pl-PL" dirty="0" smtClean="0">
                <a:solidFill>
                  <a:schemeClr val="bg1"/>
                </a:solidFill>
              </a:rPr>
              <a:t>!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35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571480"/>
            <a:ext cx="9144000" cy="52975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l-PL" sz="33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Conclusions</a:t>
            </a:r>
            <a:endParaRPr lang="pl-PL" sz="3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ole tekstowe 20"/>
          <p:cNvSpPr txBox="1">
            <a:spLocks noChangeArrowheads="1"/>
          </p:cNvSpPr>
          <p:nvPr/>
        </p:nvSpPr>
        <p:spPr bwMode="auto">
          <a:xfrm>
            <a:off x="0" y="1032273"/>
            <a:ext cx="9144000" cy="303966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72000" tIns="36000" rIns="72000" bIns="3600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pl-PL" sz="2400" b="1" dirty="0" smtClean="0">
                <a:latin typeface="Arial Narrow" pitchFamily="34" charset="0"/>
              </a:rPr>
              <a:t>ANN </a:t>
            </a:r>
            <a:r>
              <a:rPr lang="en-US" sz="2400" b="1" dirty="0" smtClean="0">
                <a:latin typeface="Arial Narrow" pitchFamily="34" charset="0"/>
              </a:rPr>
              <a:t>Cons:</a:t>
            </a:r>
          </a:p>
          <a:p>
            <a:pPr marL="457200" indent="-457200"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 Narrow" pitchFamily="34" charset="0"/>
              </a:rPr>
              <a:t>Complicated pre- and post-processing 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400" b="1" dirty="0" smtClean="0">
                <a:latin typeface="Arial Narrow" pitchFamily="34" charset="0"/>
              </a:rPr>
              <a:t>Answer – Once done, works automatically</a:t>
            </a:r>
          </a:p>
          <a:p>
            <a:pPr marL="457200" indent="-457200"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 Narrow" pitchFamily="34" charset="0"/>
              </a:rPr>
              <a:t>Need for big data sets (archives), and for relatively huge computational resources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400" b="1" dirty="0" smtClean="0">
                <a:latin typeface="Arial Narrow" pitchFamily="34" charset="0"/>
              </a:rPr>
              <a:t>Answer – … business as usual</a:t>
            </a:r>
          </a:p>
          <a:p>
            <a:pPr marL="457200" indent="-457200"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 Narrow" pitchFamily="34" charset="0"/>
              </a:rPr>
              <a:t>Long computational time for training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Arial Narrow" pitchFamily="34" charset="0"/>
              </a:rPr>
              <a:t>Answer – Learning is performed monthly with the acceptable quality.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0" y="4072783"/>
            <a:ext cx="9144000" cy="27852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lIns="36000" tIns="36000" rIns="36000" bIns="36000">
            <a:spAutoFit/>
          </a:bodyPr>
          <a:lstStyle/>
          <a:p>
            <a:pPr algn="just">
              <a:lnSpc>
                <a:spcPct val="90000"/>
              </a:lnSpc>
              <a:spcAft>
                <a:spcPts val="1400"/>
              </a:spcAft>
              <a:defRPr/>
            </a:pPr>
            <a:r>
              <a:rPr lang="pl-PL" sz="2400" b="1" dirty="0" smtClean="0">
                <a:latin typeface="Arial Narrow" pitchFamily="34" charset="0"/>
              </a:rPr>
              <a:t>ANN </a:t>
            </a:r>
            <a:r>
              <a:rPr lang="en-US" sz="2400" b="1" dirty="0" smtClean="0">
                <a:latin typeface="Arial Narrow" pitchFamily="34" charset="0"/>
              </a:rPr>
              <a:t>Pros:</a:t>
            </a:r>
          </a:p>
          <a:p>
            <a:pPr marL="342900" indent="-342900" algn="just">
              <a:lnSpc>
                <a:spcPct val="90000"/>
              </a:lnSpc>
              <a:spcAft>
                <a:spcPts val="14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 Narrow" pitchFamily="34" charset="0"/>
              </a:rPr>
              <a:t>Ready-to-use dedicated software with source codes (FORTRAN).</a:t>
            </a:r>
          </a:p>
          <a:p>
            <a:pPr marL="342900" indent="-342900" algn="just">
              <a:lnSpc>
                <a:spcPct val="90000"/>
              </a:lnSpc>
              <a:spcAft>
                <a:spcPts val="14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 Narrow" pitchFamily="34" charset="0"/>
              </a:rPr>
              <a:t>Sophisticated yet elegant and intuitive concept.</a:t>
            </a:r>
          </a:p>
          <a:p>
            <a:pPr marL="342900" indent="-342900" algn="just">
              <a:lnSpc>
                <a:spcPct val="90000"/>
              </a:lnSpc>
              <a:spcAft>
                <a:spcPts val="14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 Narrow" pitchFamily="34" charset="0"/>
              </a:rPr>
              <a:t>Improvement in preliminary case study observed, </a:t>
            </a:r>
          </a:p>
          <a:p>
            <a:pPr marL="342900" indent="-342900" algn="just">
              <a:lnSpc>
                <a:spcPct val="90000"/>
              </a:lnSpc>
              <a:spcAft>
                <a:spcPts val="14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 Narrow" pitchFamily="34" charset="0"/>
              </a:rPr>
              <a:t>Forecasts are getting better and better with the extension of learning period – </a:t>
            </a:r>
            <a:r>
              <a:rPr lang="en-US" sz="2400" b="1" dirty="0" smtClean="0">
                <a:latin typeface="Arial Narrow" pitchFamily="34" charset="0"/>
              </a:rPr>
              <a:t>key reason!</a:t>
            </a:r>
            <a:endParaRPr lang="en-US" sz="24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493 0.45162 " pathEditMode="relative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1" dur="indefinite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4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7" dur="indefinit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0" dur="indefinit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3" dur="indefinite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6" dur="indefinite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9" grpId="0" animBg="1"/>
      <p:bldP spid="14" grpId="0" animBg="1"/>
      <p:bldP spid="14" grpId="1" animBg="1"/>
      <p:bldP spid="15" grpId="0" build="allAtOnce" animBg="1"/>
      <p:bldP spid="15" grpId="1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ole tekstowe 20"/>
          <p:cNvSpPr txBox="1"/>
          <p:nvPr/>
        </p:nvSpPr>
        <p:spPr>
          <a:xfrm>
            <a:off x="0" y="19888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err="1" smtClean="0"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Motivating</a:t>
            </a:r>
            <a:r>
              <a:rPr lang="pl-PL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5400" dirty="0" err="1" smtClean="0">
                <a:latin typeface="Times New Roman" pitchFamily="18" charset="0"/>
                <a:cs typeface="Times New Roman" pitchFamily="18" charset="0"/>
              </a:rPr>
              <a:t>sentence</a:t>
            </a:r>
            <a:r>
              <a:rPr lang="pl-PL" sz="5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pl-PL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978" y="18000"/>
            <a:ext cx="7348360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36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16" name="AutoShape 4" descr="Znalezione obrazy dla zapytania austin peay state univers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6" descr="Znalezione obrazy dla zapytania austin peay state univers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" descr="http://mail.cosmo-model.org/pipermail/wg7/attachments/20171213/95da3406/APSU_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4" descr="http://mail.cosmo-model.org/pipermail/wg7/attachments/20171213/95da3406/APSU_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pole tekstowe 22"/>
          <p:cNvSpPr txBox="1"/>
          <p:nvPr/>
        </p:nvSpPr>
        <p:spPr>
          <a:xfrm>
            <a:off x="0" y="465836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As master </a:t>
            </a:r>
            <a:r>
              <a:rPr lang="pl-PL" sz="4000" dirty="0" err="1" smtClean="0"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Yoda</a:t>
            </a:r>
            <a:r>
              <a:rPr lang="pl-PL" sz="4000" dirty="0" smtClean="0"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 </a:t>
            </a:r>
            <a:r>
              <a:rPr lang="pl-PL" sz="4000" dirty="0" err="1" smtClean="0"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says</a:t>
            </a:r>
            <a:r>
              <a:rPr lang="pl-PL" sz="4000" dirty="0" smtClean="0"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pl-PL" sz="4000" dirty="0" smtClean="0"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Do – </a:t>
            </a:r>
            <a:r>
              <a:rPr lang="pl-PL" sz="4000" dirty="0" err="1" smtClean="0"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or</a:t>
            </a:r>
            <a:r>
              <a:rPr lang="pl-PL" sz="4000" dirty="0" smtClean="0"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 do not. </a:t>
            </a:r>
            <a:r>
              <a:rPr lang="pl-PL" sz="4000" dirty="0" err="1" smtClean="0"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There</a:t>
            </a:r>
            <a:r>
              <a:rPr lang="pl-PL" sz="4000" dirty="0" smtClean="0"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 </a:t>
            </a:r>
            <a:r>
              <a:rPr lang="pl-PL" sz="4000" dirty="0" err="1" smtClean="0"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is</a:t>
            </a:r>
            <a:r>
              <a:rPr lang="pl-PL" sz="4000" dirty="0" smtClean="0"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 no ”</a:t>
            </a:r>
            <a:r>
              <a:rPr lang="pl-PL" sz="4000" dirty="0" err="1" smtClean="0"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try</a:t>
            </a:r>
            <a:r>
              <a:rPr lang="pl-PL" sz="4000" dirty="0" smtClean="0"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”.</a:t>
            </a:r>
            <a:endParaRPr lang="en-US" sz="4000" dirty="0">
              <a:latin typeface="Times New Roman" pitchFamily="18" charset="0"/>
              <a:ea typeface="DejaVu Serif Condensed" pitchFamily="18" charset="0"/>
              <a:cs typeface="Times New Roman" pitchFamily="18" charset="0"/>
            </a:endParaRPr>
          </a:p>
        </p:txBody>
      </p:sp>
      <p:sp>
        <p:nvSpPr>
          <p:cNvPr id="13" name="pole tekstowe 20"/>
          <p:cNvSpPr txBox="1"/>
          <p:nvPr/>
        </p:nvSpPr>
        <p:spPr>
          <a:xfrm>
            <a:off x="0" y="-15190"/>
            <a:ext cx="9144000" cy="70788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600" dirty="0" err="1" smtClean="0">
                <a:solidFill>
                  <a:schemeClr val="bg1"/>
                </a:solidFill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Motivating</a:t>
            </a:r>
            <a:r>
              <a:rPr lang="pl-PL" sz="4600" dirty="0" smtClean="0">
                <a:solidFill>
                  <a:schemeClr val="bg1"/>
                </a:solidFill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 </a:t>
            </a:r>
            <a:r>
              <a:rPr lang="pl-PL" sz="4600" dirty="0" err="1" smtClean="0">
                <a:solidFill>
                  <a:schemeClr val="bg1"/>
                </a:solidFill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sentence</a:t>
            </a:r>
            <a:r>
              <a:rPr lang="pl-PL" sz="4600" dirty="0" smtClean="0">
                <a:solidFill>
                  <a:schemeClr val="bg1"/>
                </a:solidFill>
                <a:latin typeface="Times New Roman" pitchFamily="18" charset="0"/>
                <a:ea typeface="DejaVu Serif Condensed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4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897629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Initial activities in PP APSU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Setup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0" y="1412776"/>
            <a:ext cx="9144000" cy="51337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800" dirty="0" smtClean="0">
                <a:latin typeface="Arial Narrow" pitchFamily="34" charset="0"/>
              </a:rPr>
              <a:t>Generation of members – with (new) RNG</a:t>
            </a:r>
          </a:p>
          <a:p>
            <a:pPr marL="342900" indent="-342900" algn="just">
              <a:lnSpc>
                <a:spcPct val="90000"/>
              </a:lnSpc>
              <a:buFont typeface="+mj-lt"/>
              <a:buAutoNum type="arabicPeriod"/>
            </a:pPr>
            <a:r>
              <a:rPr lang="en-US" sz="2800" dirty="0" smtClean="0">
                <a:latin typeface="Arial Narrow" pitchFamily="34" charset="0"/>
              </a:rPr>
              <a:t> </a:t>
            </a:r>
            <a:r>
              <a:rPr lang="en-US" sz="2800" i="1" dirty="0" err="1" smtClean="0">
                <a:latin typeface="Arial Narrow" pitchFamily="34" charset="0"/>
              </a:rPr>
              <a:t>c_soil</a:t>
            </a:r>
            <a:r>
              <a:rPr lang="en-US" sz="2800" dirty="0" smtClean="0">
                <a:latin typeface="Arial Narrow" pitchFamily="34" charset="0"/>
              </a:rPr>
              <a:t> perturbation (further: </a:t>
            </a:r>
            <a:r>
              <a:rPr lang="en-US" sz="2800" i="1" dirty="0" err="1" smtClean="0">
                <a:latin typeface="Arial Narrow" pitchFamily="34" charset="0"/>
              </a:rPr>
              <a:t>c_soil</a:t>
            </a:r>
            <a:r>
              <a:rPr lang="en-US" sz="2800" dirty="0" smtClean="0">
                <a:latin typeface="Arial Narrow" pitchFamily="34" charset="0"/>
              </a:rPr>
              <a:t>)</a:t>
            </a:r>
          </a:p>
          <a:p>
            <a:pPr marL="342900" indent="-342900" algn="just">
              <a:lnSpc>
                <a:spcPct val="90000"/>
              </a:lnSpc>
              <a:buFont typeface="+mj-lt"/>
              <a:buAutoNum type="arabicPeriod"/>
            </a:pPr>
            <a:r>
              <a:rPr lang="en-US" sz="2800" dirty="0" smtClean="0">
                <a:latin typeface="Arial Narrow" pitchFamily="34" charset="0"/>
              </a:rPr>
              <a:t> perturbation of soil surface temperature (from analysis file – </a:t>
            </a:r>
            <a:r>
              <a:rPr lang="en-US" sz="2800" i="1" dirty="0" err="1" smtClean="0">
                <a:latin typeface="Arial Narrow" pitchFamily="34" charset="0"/>
              </a:rPr>
              <a:t>laf_pert</a:t>
            </a:r>
            <a:r>
              <a:rPr lang="en-US" sz="2800" dirty="0" smtClean="0">
                <a:latin typeface="Arial Narrow" pitchFamily="34" charset="0"/>
              </a:rPr>
              <a:t>). Additional constraints applied – an average perturbation over the entire domain is set to zero via normalization of perturbation values.</a:t>
            </a:r>
          </a:p>
          <a:p>
            <a:pPr marL="342900" indent="-342900" algn="just">
              <a:lnSpc>
                <a:spcPct val="90000"/>
              </a:lnSpc>
              <a:buFont typeface="+mj-lt"/>
              <a:buAutoNum type="arabicPeriod"/>
            </a:pPr>
            <a:r>
              <a:rPr lang="en-US" sz="2800" dirty="0" smtClean="0">
                <a:latin typeface="Arial Narrow" pitchFamily="34" charset="0"/>
              </a:rPr>
              <a:t> perturbation of collection efficiency coefficient </a:t>
            </a:r>
            <a:r>
              <a:rPr lang="en-US" sz="2800" dirty="0" err="1" smtClean="0">
                <a:latin typeface="Arial Narrow" pitchFamily="34" charset="0"/>
              </a:rPr>
              <a:t>E</a:t>
            </a:r>
            <a:r>
              <a:rPr lang="en-US" sz="2800" baseline="-25000" dirty="0" err="1" smtClean="0">
                <a:latin typeface="Arial Narrow" pitchFamily="34" charset="0"/>
              </a:rPr>
              <a:t>c</a:t>
            </a:r>
            <a:r>
              <a:rPr lang="en-US" sz="2800" dirty="0" smtClean="0">
                <a:latin typeface="Arial Narrow" pitchFamily="34" charset="0"/>
              </a:rPr>
              <a:t> (</a:t>
            </a:r>
            <a:r>
              <a:rPr lang="en-US" sz="2800" i="1" dirty="0" err="1" smtClean="0">
                <a:latin typeface="Arial Narrow" pitchFamily="34" charset="0"/>
              </a:rPr>
              <a:t>eff-coeff</a:t>
            </a:r>
            <a:r>
              <a:rPr lang="en-US" sz="2800" dirty="0" smtClean="0">
                <a:latin typeface="Arial Narrow" pitchFamily="34" charset="0"/>
              </a:rPr>
              <a:t>, the efficiency with which a drop intercepts and unites with the smaller drops it overtakes; determined by the relative airflow around the falling drop; assumed constant and equal to 0.8 in deterministic model; effective only for non-zero precipitation)</a:t>
            </a:r>
          </a:p>
          <a:p>
            <a:pPr algn="just">
              <a:lnSpc>
                <a:spcPct val="90000"/>
              </a:lnSpc>
            </a:pPr>
            <a:r>
              <a:rPr lang="en-US" sz="2800" dirty="0" smtClean="0">
                <a:latin typeface="Arial Narrow" pitchFamily="34" charset="0"/>
              </a:rPr>
              <a:t>For the first two points the amplitude of perturbation depended on the soil type (clay, sand, peat etc.)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450015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5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897629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Initial activities in PP APSU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Setup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0" y="1484784"/>
            <a:ext cx="9144000" cy="5293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l-PL" sz="2800" dirty="0" smtClean="0">
                <a:latin typeface="Arial Narrow" pitchFamily="34" charset="0"/>
              </a:rPr>
              <a:t>F</a:t>
            </a:r>
            <a:r>
              <a:rPr lang="en-US" sz="2800" dirty="0" err="1" smtClean="0">
                <a:latin typeface="Arial Narrow" pitchFamily="34" charset="0"/>
              </a:rPr>
              <a:t>ollowing</a:t>
            </a:r>
            <a:r>
              <a:rPr lang="en-US" sz="2800" dirty="0" smtClean="0">
                <a:latin typeface="Arial Narrow" pitchFamily="34" charset="0"/>
              </a:rPr>
              <a:t> cases were considered:</a:t>
            </a:r>
          </a:p>
          <a:p>
            <a:pPr marL="342900" indent="-342900" algn="just">
              <a:spcAft>
                <a:spcPts val="600"/>
              </a:spcAft>
              <a:buAutoNum type="alphaLcParenR"/>
            </a:pPr>
            <a:r>
              <a:rPr lang="en-US" sz="2800" i="1" dirty="0" err="1" smtClean="0">
                <a:latin typeface="Arial Narrow" pitchFamily="34" charset="0"/>
              </a:rPr>
              <a:t>c_soil</a:t>
            </a:r>
            <a:r>
              <a:rPr lang="en-US" sz="2800" dirty="0" smtClean="0">
                <a:latin typeface="Arial Narrow" pitchFamily="34" charset="0"/>
              </a:rPr>
              <a:t>, </a:t>
            </a:r>
            <a:r>
              <a:rPr lang="en-US" sz="2800" i="1" dirty="0" err="1" smtClean="0">
                <a:latin typeface="Arial Narrow" pitchFamily="34" charset="0"/>
              </a:rPr>
              <a:t>laf_pert</a:t>
            </a:r>
            <a:r>
              <a:rPr lang="en-US" sz="2800" dirty="0" smtClean="0">
                <a:latin typeface="Arial Narrow" pitchFamily="34" charset="0"/>
              </a:rPr>
              <a:t>, </a:t>
            </a:r>
            <a:r>
              <a:rPr lang="en-US" sz="2800" i="1" dirty="0" err="1" smtClean="0">
                <a:latin typeface="Arial Narrow" pitchFamily="34" charset="0"/>
              </a:rPr>
              <a:t>eff-coeff</a:t>
            </a:r>
            <a:r>
              <a:rPr lang="en-US" sz="2800" dirty="0" smtClean="0">
                <a:latin typeface="Arial Narrow" pitchFamily="34" charset="0"/>
              </a:rPr>
              <a:t> –</a:t>
            </a:r>
            <a:r>
              <a:rPr lang="pl-PL" sz="2800" dirty="0" smtClean="0">
                <a:latin typeface="Arial Narrow" pitchFamily="34" charset="0"/>
              </a:rPr>
              <a:t> </a:t>
            </a:r>
            <a:r>
              <a:rPr lang="pl-PL" sz="2800" dirty="0" err="1" smtClean="0">
                <a:latin typeface="Arial Narrow" pitchFamily="34" charset="0"/>
              </a:rPr>
              <a:t>generation</a:t>
            </a:r>
            <a:r>
              <a:rPr lang="pl-PL" sz="2800" dirty="0" smtClean="0">
                <a:latin typeface="Arial Narrow" pitchFamily="34" charset="0"/>
              </a:rPr>
              <a:t> </a:t>
            </a:r>
            <a:r>
              <a:rPr lang="en-US" sz="2800" dirty="0" smtClean="0">
                <a:latin typeface="Arial Narrow" pitchFamily="34" charset="0"/>
              </a:rPr>
              <a:t>schemes applied separately;</a:t>
            </a:r>
          </a:p>
          <a:p>
            <a:pPr marL="342900" indent="-342900" algn="just">
              <a:spcAft>
                <a:spcPts val="600"/>
              </a:spcAft>
              <a:buAutoNum type="alphaLcParenR"/>
            </a:pPr>
            <a:r>
              <a:rPr lang="en-US" sz="2800" dirty="0" smtClean="0">
                <a:latin typeface="Arial Narrow" pitchFamily="34" charset="0"/>
              </a:rPr>
              <a:t>Combination of two out of three schemes (</a:t>
            </a:r>
            <a:r>
              <a:rPr lang="en-US" sz="2800" i="1" dirty="0" err="1" smtClean="0">
                <a:latin typeface="Arial Narrow" pitchFamily="34" charset="0"/>
              </a:rPr>
              <a:t>laf-eff</a:t>
            </a:r>
            <a:r>
              <a:rPr lang="en-US" sz="2800" dirty="0" smtClean="0">
                <a:latin typeface="Arial Narrow" pitchFamily="34" charset="0"/>
              </a:rPr>
              <a:t>, </a:t>
            </a:r>
            <a:r>
              <a:rPr lang="en-US" sz="2800" i="1" dirty="0" err="1" smtClean="0">
                <a:latin typeface="Arial Narrow" pitchFamily="34" charset="0"/>
              </a:rPr>
              <a:t>eff-c_soil</a:t>
            </a:r>
            <a:r>
              <a:rPr lang="en-US" sz="2800" dirty="0" smtClean="0">
                <a:latin typeface="Arial Narrow" pitchFamily="34" charset="0"/>
              </a:rPr>
              <a:t> etc.);</a:t>
            </a:r>
          </a:p>
          <a:p>
            <a:pPr marL="342900" indent="-342900" algn="just">
              <a:spcAft>
                <a:spcPts val="600"/>
              </a:spcAft>
              <a:buAutoNum type="alphaLcParenR"/>
            </a:pPr>
            <a:r>
              <a:rPr lang="en-US" sz="2800" dirty="0" smtClean="0">
                <a:latin typeface="Arial Narrow" pitchFamily="34" charset="0"/>
              </a:rPr>
              <a:t>Combination of all perturbation schemes (</a:t>
            </a:r>
            <a:r>
              <a:rPr lang="en-US" sz="2800" i="1" dirty="0" err="1" smtClean="0">
                <a:latin typeface="Arial Narrow" pitchFamily="34" charset="0"/>
              </a:rPr>
              <a:t>eps_all</a:t>
            </a:r>
            <a:r>
              <a:rPr lang="en-US" sz="2800" dirty="0" smtClean="0">
                <a:latin typeface="Arial Narrow" pitchFamily="34" charset="0"/>
              </a:rPr>
              <a:t>).</a:t>
            </a:r>
            <a:endParaRPr lang="pl-PL" sz="2800" dirty="0" smtClean="0">
              <a:latin typeface="Arial Narrow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2800" dirty="0" smtClean="0">
                <a:latin typeface="Arial Narrow" pitchFamily="34" charset="0"/>
              </a:rPr>
              <a:t>Warm season 2013 (June to September</a:t>
            </a:r>
            <a:r>
              <a:rPr lang="pl-PL" sz="2800" dirty="0" smtClean="0">
                <a:latin typeface="Arial Narrow" pitchFamily="34" charset="0"/>
              </a:rPr>
              <a:t>; </a:t>
            </a:r>
            <a:r>
              <a:rPr lang="pl-PL" sz="2800" dirty="0" err="1" smtClean="0">
                <a:latin typeface="Arial Narrow" pitchFamily="34" charset="0"/>
              </a:rPr>
              <a:t>presented</a:t>
            </a:r>
            <a:r>
              <a:rPr lang="pl-PL" sz="2800" dirty="0" smtClean="0">
                <a:latin typeface="Arial Narrow" pitchFamily="34" charset="0"/>
              </a:rPr>
              <a:t> for </a:t>
            </a:r>
            <a:r>
              <a:rPr lang="pl-PL" sz="2800" dirty="0" err="1" smtClean="0">
                <a:latin typeface="Arial Narrow" pitchFamily="34" charset="0"/>
              </a:rPr>
              <a:t>June</a:t>
            </a:r>
            <a:r>
              <a:rPr lang="pl-PL" sz="2800" dirty="0" smtClean="0">
                <a:latin typeface="Arial Narrow" pitchFamily="34" charset="0"/>
              </a:rPr>
              <a:t> </a:t>
            </a:r>
            <a:r>
              <a:rPr lang="pl-PL" sz="2800" dirty="0" err="1" smtClean="0">
                <a:latin typeface="Arial Narrow" pitchFamily="34" charset="0"/>
              </a:rPr>
              <a:t>only</a:t>
            </a:r>
            <a:r>
              <a:rPr lang="en-US" sz="2800" dirty="0" smtClean="0">
                <a:latin typeface="Arial Narrow" pitchFamily="34" charset="0"/>
              </a:rPr>
              <a:t>).</a:t>
            </a:r>
            <a:r>
              <a:rPr lang="pl-PL" sz="2800" dirty="0" smtClean="0">
                <a:latin typeface="Arial Narrow" pitchFamily="34" charset="0"/>
              </a:rPr>
              <a:t> </a:t>
            </a:r>
          </a:p>
          <a:p>
            <a:pPr algn="just">
              <a:spcAft>
                <a:spcPts val="600"/>
              </a:spcAft>
            </a:pPr>
            <a:r>
              <a:rPr lang="pl-PL" sz="2800" dirty="0" err="1" smtClean="0">
                <a:latin typeface="Arial Narrow" pitchFamily="34" charset="0"/>
              </a:rPr>
              <a:t>Analyzed</a:t>
            </a:r>
            <a:r>
              <a:rPr lang="en-US" sz="2800" dirty="0" smtClean="0">
                <a:latin typeface="Arial Narrow" pitchFamily="34" charset="0"/>
              </a:rPr>
              <a:t>: average values of spread of TD2M, TE2M, U10M and average value of skills for same fields.</a:t>
            </a:r>
            <a:endParaRPr lang="pl-PL" sz="2800" dirty="0" smtClean="0">
              <a:latin typeface="Arial Narrow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2800" dirty="0" smtClean="0">
                <a:latin typeface="Arial Narrow" pitchFamily="34" charset="0"/>
              </a:rPr>
              <a:t>Average spread/skill values were compared with</a:t>
            </a:r>
            <a:r>
              <a:rPr lang="pl-PL" sz="2800" dirty="0" smtClean="0">
                <a:latin typeface="Arial Narrow" pitchFamily="34" charset="0"/>
              </a:rPr>
              <a:t> </a:t>
            </a:r>
            <a:r>
              <a:rPr lang="en-US" sz="2800" dirty="0" smtClean="0">
                <a:latin typeface="Arial Narrow" pitchFamily="34" charset="0"/>
              </a:rPr>
              <a:t>monthly </a:t>
            </a:r>
            <a:r>
              <a:rPr lang="pl-PL" sz="2800" dirty="0" err="1" smtClean="0">
                <a:latin typeface="Arial Narrow" pitchFamily="34" charset="0"/>
              </a:rPr>
              <a:t>mean</a:t>
            </a:r>
            <a:r>
              <a:rPr lang="pl-PL" sz="2800" dirty="0" smtClean="0">
                <a:latin typeface="Arial Narrow" pitchFamily="34" charset="0"/>
              </a:rPr>
              <a:t>/</a:t>
            </a:r>
            <a:r>
              <a:rPr lang="pl-PL" sz="2800" dirty="0" err="1" smtClean="0">
                <a:latin typeface="Arial Narrow" pitchFamily="34" charset="0"/>
              </a:rPr>
              <a:t>deviation</a:t>
            </a:r>
            <a:r>
              <a:rPr lang="pl-PL" sz="2800" dirty="0" smtClean="0">
                <a:latin typeface="Arial Narrow" pitchFamily="34" charset="0"/>
              </a:rPr>
              <a:t> of </a:t>
            </a:r>
            <a:r>
              <a:rPr lang="pl-PL" sz="2800" dirty="0" err="1" smtClean="0">
                <a:latin typeface="Arial Narrow" pitchFamily="34" charset="0"/>
              </a:rPr>
              <a:t>monthly</a:t>
            </a:r>
            <a:r>
              <a:rPr lang="pl-PL" sz="2800" dirty="0" smtClean="0">
                <a:latin typeface="Arial Narrow" pitchFamily="34" charset="0"/>
              </a:rPr>
              <a:t> </a:t>
            </a:r>
            <a:r>
              <a:rPr lang="pl-PL" sz="2800" dirty="0" err="1" smtClean="0">
                <a:latin typeface="Arial Narrow" pitchFamily="34" charset="0"/>
              </a:rPr>
              <a:t>mean</a:t>
            </a:r>
            <a:r>
              <a:rPr lang="pl-PL" sz="2800" dirty="0" smtClean="0">
                <a:latin typeface="Arial Narrow" pitchFamily="34" charset="0"/>
              </a:rPr>
              <a:t> TE2M (</a:t>
            </a:r>
            <a:r>
              <a:rPr lang="en-US" sz="2800" dirty="0" smtClean="0">
                <a:latin typeface="Arial Narrow" pitchFamily="34" charset="0"/>
              </a:rPr>
              <a:t>1971–2000</a:t>
            </a:r>
            <a:r>
              <a:rPr lang="pl-PL" sz="2800" dirty="0" smtClean="0">
                <a:latin typeface="Arial Narrow" pitchFamily="34" charset="0"/>
              </a:rPr>
              <a:t>) – T and ∆</a:t>
            </a:r>
            <a:r>
              <a:rPr lang="en-US" sz="2800" dirty="0" smtClean="0">
                <a:latin typeface="Arial Narrow" pitchFamily="34" charset="0"/>
              </a:rPr>
              <a:t>T</a:t>
            </a:r>
            <a:r>
              <a:rPr lang="pl-PL" sz="2800" dirty="0" smtClean="0">
                <a:latin typeface="Arial Narrow" pitchFamily="34" charset="0"/>
              </a:rPr>
              <a:t>, and </a:t>
            </a:r>
            <a:r>
              <a:rPr lang="pl-PL" sz="2800" dirty="0" err="1" smtClean="0">
                <a:latin typeface="Arial Narrow" pitchFamily="34" charset="0"/>
              </a:rPr>
              <a:t>respectively</a:t>
            </a:r>
            <a:r>
              <a:rPr lang="pl-PL" sz="2800" dirty="0" smtClean="0">
                <a:latin typeface="Arial Narrow" pitchFamily="34" charset="0"/>
              </a:rPr>
              <a:t> </a:t>
            </a:r>
            <a:r>
              <a:rPr lang="pl-PL" sz="2800" dirty="0" err="1" smtClean="0">
                <a:latin typeface="Arial Narrow" pitchFamily="34" charset="0"/>
              </a:rPr>
              <a:t>with</a:t>
            </a:r>
            <a:r>
              <a:rPr lang="pl-PL" sz="2800" dirty="0" smtClean="0">
                <a:latin typeface="Arial Narrow" pitchFamily="34" charset="0"/>
              </a:rPr>
              <a:t> </a:t>
            </a:r>
            <a:r>
              <a:rPr lang="pl-PL" sz="2800" dirty="0" err="1" smtClean="0">
                <a:latin typeface="Arial Narrow" pitchFamily="34" charset="0"/>
              </a:rPr>
              <a:t>monthly</a:t>
            </a:r>
            <a:r>
              <a:rPr lang="pl-PL" sz="2800" dirty="0" smtClean="0">
                <a:latin typeface="Arial Narrow" pitchFamily="34" charset="0"/>
              </a:rPr>
              <a:t> sum/</a:t>
            </a:r>
            <a:r>
              <a:rPr lang="pl-PL" sz="2800" dirty="0" err="1" smtClean="0">
                <a:latin typeface="Arial Narrow" pitchFamily="34" charset="0"/>
              </a:rPr>
              <a:t>deviation</a:t>
            </a:r>
            <a:r>
              <a:rPr lang="pl-PL" sz="2800" dirty="0" smtClean="0">
                <a:latin typeface="Arial Narrow" pitchFamily="34" charset="0"/>
              </a:rPr>
              <a:t> of </a:t>
            </a:r>
            <a:r>
              <a:rPr lang="pl-PL" sz="2800" dirty="0" err="1" smtClean="0">
                <a:latin typeface="Arial Narrow" pitchFamily="34" charset="0"/>
              </a:rPr>
              <a:t>monthly</a:t>
            </a:r>
            <a:r>
              <a:rPr lang="pl-PL" sz="2800" dirty="0" smtClean="0">
                <a:latin typeface="Arial Narrow" pitchFamily="34" charset="0"/>
              </a:rPr>
              <a:t> sum of </a:t>
            </a:r>
            <a:r>
              <a:rPr lang="pl-PL" sz="2800" dirty="0" err="1" smtClean="0">
                <a:latin typeface="Arial Narrow" pitchFamily="34" charset="0"/>
              </a:rPr>
              <a:t>precipitation</a:t>
            </a:r>
            <a:r>
              <a:rPr lang="pl-PL" sz="2800" dirty="0" smtClean="0">
                <a:latin typeface="Arial Narrow" pitchFamily="34" charset="0"/>
              </a:rPr>
              <a:t> </a:t>
            </a:r>
            <a:r>
              <a:rPr lang="en-US" sz="2800" dirty="0" smtClean="0">
                <a:latin typeface="Arial Narrow" pitchFamily="34" charset="0"/>
              </a:rPr>
              <a:t>P</a:t>
            </a:r>
            <a:r>
              <a:rPr lang="pl-PL" sz="2800" dirty="0" smtClean="0">
                <a:latin typeface="Arial Narrow" pitchFamily="34" charset="0"/>
              </a:rPr>
              <a:t> and ∆</a:t>
            </a:r>
            <a:r>
              <a:rPr lang="en-US" sz="2800" dirty="0" smtClean="0">
                <a:latin typeface="Arial Narrow" pitchFamily="34" charset="0"/>
              </a:rPr>
              <a:t>P</a:t>
            </a:r>
            <a:r>
              <a:rPr lang="pl-PL" sz="2800" dirty="0" smtClean="0">
                <a:latin typeface="Arial Narrow" pitchFamily="34" charset="0"/>
              </a:rPr>
              <a:t>, </a:t>
            </a:r>
            <a:r>
              <a:rPr lang="pl-PL" sz="2800" dirty="0" err="1" smtClean="0">
                <a:latin typeface="Arial Narrow" pitchFamily="34" charset="0"/>
              </a:rPr>
              <a:t>respectively</a:t>
            </a:r>
            <a:endParaRPr lang="pl-PL" sz="2800" dirty="0" smtClean="0">
              <a:latin typeface="Arial Narrow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0896" y="1716360"/>
            <a:ext cx="5105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0" y="653787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Narrow" pitchFamily="34" charset="0"/>
              </a:rPr>
              <a:t>Upper left: </a:t>
            </a:r>
            <a:r>
              <a:rPr lang="pl-PL" sz="2400" dirty="0" smtClean="0">
                <a:latin typeface="Arial Narrow" pitchFamily="34" charset="0"/>
              </a:rPr>
              <a:t>T, u</a:t>
            </a:r>
            <a:r>
              <a:rPr lang="en-US" sz="2400" dirty="0" err="1" smtClean="0">
                <a:latin typeface="Arial Narrow" pitchFamily="34" charset="0"/>
              </a:rPr>
              <a:t>pper</a:t>
            </a:r>
            <a:r>
              <a:rPr lang="en-US" sz="2400" dirty="0" smtClean="0">
                <a:latin typeface="Arial Narrow" pitchFamily="34" charset="0"/>
              </a:rPr>
              <a:t> right: </a:t>
            </a:r>
            <a:r>
              <a:rPr lang="pl-PL" sz="2400" dirty="0" smtClean="0">
                <a:latin typeface="Arial Narrow" pitchFamily="34" charset="0"/>
              </a:rPr>
              <a:t>∆</a:t>
            </a:r>
            <a:r>
              <a:rPr lang="en-US" sz="2400" dirty="0" smtClean="0">
                <a:latin typeface="Arial Narrow" pitchFamily="34" charset="0"/>
              </a:rPr>
              <a:t>T</a:t>
            </a:r>
            <a:r>
              <a:rPr lang="pl-PL" sz="2400" dirty="0" smtClean="0">
                <a:latin typeface="Arial Narrow" pitchFamily="34" charset="0"/>
              </a:rPr>
              <a:t>; </a:t>
            </a:r>
          </a:p>
          <a:p>
            <a:pPr algn="ctr"/>
            <a:r>
              <a:rPr lang="pl-PL" sz="2400" dirty="0" smtClean="0">
                <a:latin typeface="Arial Narrow" pitchFamily="34" charset="0"/>
              </a:rPr>
              <a:t>l</a:t>
            </a:r>
            <a:r>
              <a:rPr lang="en-US" sz="2400" dirty="0" err="1" smtClean="0">
                <a:latin typeface="Arial Narrow" pitchFamily="34" charset="0"/>
              </a:rPr>
              <a:t>ower</a:t>
            </a:r>
            <a:r>
              <a:rPr lang="en-US" sz="2400" dirty="0" smtClean="0">
                <a:latin typeface="Arial Narrow" pitchFamily="34" charset="0"/>
              </a:rPr>
              <a:t> left: </a:t>
            </a:r>
            <a:r>
              <a:rPr lang="pl-PL" sz="2400" dirty="0" smtClean="0">
                <a:latin typeface="Arial Narrow" pitchFamily="34" charset="0"/>
              </a:rPr>
              <a:t>P, l</a:t>
            </a:r>
            <a:r>
              <a:rPr lang="en-US" sz="2400" dirty="0" err="1" smtClean="0">
                <a:latin typeface="Arial Narrow" pitchFamily="34" charset="0"/>
              </a:rPr>
              <a:t>ower</a:t>
            </a:r>
            <a:r>
              <a:rPr lang="en-US" sz="2400" dirty="0" smtClean="0">
                <a:latin typeface="Arial Narrow" pitchFamily="34" charset="0"/>
              </a:rPr>
              <a:t> right: </a:t>
            </a:r>
            <a:r>
              <a:rPr lang="pl-PL" sz="2400" dirty="0" err="1" smtClean="0">
                <a:latin typeface="Arial Narrow" pitchFamily="34" charset="0"/>
              </a:rPr>
              <a:t>∆P</a:t>
            </a:r>
            <a:endParaRPr lang="pl-PL" sz="24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430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6</a:t>
            </a:fld>
            <a:endParaRPr kumimoji="0" lang="en-US" sz="140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US" smtClean="0"/>
              <a:pPr/>
              <a:t>9/3/2018 1:30 PM</a:t>
            </a:fld>
            <a:endParaRPr lang="en-US"/>
          </a:p>
        </p:txBody>
      </p:sp>
      <p:sp>
        <p:nvSpPr>
          <p:cNvPr id="9" name="Prostokąt zaokrąglony 8"/>
          <p:cNvSpPr/>
          <p:nvPr/>
        </p:nvSpPr>
        <p:spPr>
          <a:xfrm>
            <a:off x="0" y="897629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Initial activities in PP APSU – Results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0" y="1515576"/>
          <a:ext cx="9144000" cy="5184648"/>
        </p:xfrm>
        <a:graphic>
          <a:graphicData uri="http://schemas.openxmlformats.org/drawingml/2006/table">
            <a:tbl>
              <a:tblPr/>
              <a:tblGrid>
                <a:gridCol w="1043608"/>
                <a:gridCol w="3888432"/>
                <a:gridCol w="4211960"/>
              </a:tblGrid>
              <a:tr h="318035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b="1" noProof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Relation</a:t>
                      </a:r>
                      <a:endParaRPr lang="en-US" sz="2100" b="1" noProof="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b="1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Spread</a:t>
                      </a:r>
                      <a:endParaRPr lang="en-US" sz="2100" b="1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b="1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Skill</a:t>
                      </a:r>
                      <a:endParaRPr lang="en-US" sz="2100" b="1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069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b="1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TD2M</a:t>
                      </a:r>
                      <a:endParaRPr lang="en-US" sz="2100" b="1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2100" baseline="300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2100" baseline="300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all schemes</a:t>
                      </a:r>
                      <a:endParaRPr lang="en-US" sz="2100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2100" baseline="30000" noProof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100" noProof="0" dirty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2100" baseline="30000" noProof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all schemes, western Poland</a:t>
                      </a: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2100" baseline="30000" noProof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100" noProof="0" dirty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T, all schemes, northeastern Poland</a:t>
                      </a: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T, </a:t>
                      </a:r>
                      <a:r>
                        <a:rPr lang="en-US" sz="2100" noProof="0" dirty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T, all schemes, southeastern Poland</a:t>
                      </a:r>
                      <a:endParaRPr lang="en-US" sz="2100" noProof="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607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US" sz="2100" b="1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US" sz="2100" baseline="300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US" sz="2100" baseline="300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all schemes, western Poland</a:t>
                      </a: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P, 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P, all schemes, eastern Poland</a:t>
                      </a:r>
                      <a:endParaRPr lang="en-US" sz="2100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US" sz="2100" baseline="300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US" sz="2100" baseline="300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all schemes</a:t>
                      </a:r>
                      <a:endParaRPr lang="en-US" sz="2100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035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b="1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TE2M</a:t>
                      </a:r>
                      <a:endParaRPr lang="en-US" sz="2100" b="1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2100" baseline="300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2100" baseline="300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all schemes</a:t>
                      </a:r>
                      <a:endParaRPr lang="en-US" sz="2100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2100" baseline="300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2100" baseline="300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all schemes</a:t>
                      </a:r>
                      <a:endParaRPr lang="en-US" sz="2100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607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US" sz="2100" b="1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US" sz="2100" baseline="300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US" sz="2100" baseline="300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all schemes, western Poland</a:t>
                      </a: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P, 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P, all schemes, eastern Poland</a:t>
                      </a:r>
                      <a:endParaRPr lang="en-US" sz="2100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P, 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P, all schemes, eastern Poland</a:t>
                      </a: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US" sz="2100" baseline="300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US" sz="2100" baseline="300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all schemes, central Poland</a:t>
                      </a:r>
                      <a:endParaRPr lang="en-US" sz="2100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607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b="1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U10M</a:t>
                      </a:r>
                      <a:endParaRPr lang="en-US" sz="2100" b="1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2100" baseline="300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2100" baseline="300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all schemes, except </a:t>
                      </a:r>
                      <a:r>
                        <a:rPr lang="en-US" sz="2100" i="1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laf-c_soil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T, 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T, </a:t>
                      </a:r>
                      <a:r>
                        <a:rPr lang="en-US" sz="2100" i="1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laf-c_soil</a:t>
                      </a:r>
                      <a:endParaRPr lang="en-US" sz="2100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T, 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T, all schemes</a:t>
                      </a:r>
                      <a:endParaRPr lang="en-US" sz="2100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035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endParaRPr lang="en-US" sz="2100" b="1" noProof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Hard to establish uniquely</a:t>
                      </a:r>
                      <a:endParaRPr lang="en-US" sz="2100" noProof="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2100" noProof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P, </a:t>
                      </a:r>
                      <a:r>
                        <a:rPr lang="en-US" sz="2100" noProof="0" dirty="0" smtClean="0">
                          <a:latin typeface="Arial Narrow" pitchFamily="34" charset="0"/>
                          <a:ea typeface="Calibri"/>
                          <a:cs typeface="Calibri"/>
                        </a:rPr>
                        <a:t>∆</a:t>
                      </a:r>
                      <a:r>
                        <a:rPr lang="en-US" sz="2100" noProof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P, all schemes</a:t>
                      </a:r>
                      <a:endParaRPr lang="en-US" sz="2100" noProof="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7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GB" smtClean="0"/>
              <a:pPr/>
              <a:t>03/09/2018 13:30</a:t>
            </a:fld>
            <a:endParaRPr lang="en-US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897629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Initial activities in PP APSU</a:t>
            </a:r>
            <a:r>
              <a:rPr lang="pl-PL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pl-PL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1" y="3291475"/>
          <a:ext cx="9036495" cy="3627882"/>
        </p:xfrm>
        <a:graphic>
          <a:graphicData uri="http://schemas.openxmlformats.org/drawingml/2006/table">
            <a:tbl>
              <a:tblPr/>
              <a:tblGrid>
                <a:gridCol w="4517511"/>
                <a:gridCol w="4518984"/>
              </a:tblGrid>
              <a:tr h="935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3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TD2M </a:t>
                      </a:r>
                      <a:r>
                        <a:rPr lang="pl-PL" sz="2300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spread</a:t>
                      </a:r>
                      <a:r>
                        <a:rPr lang="pl-PL" sz="2300" dirty="0">
                          <a:latin typeface="Arial Narrow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pl-PL" sz="2300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skill</a:t>
                      </a:r>
                      <a:endParaRPr lang="pl-PL" sz="2300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50000"/>
                        <a:buFont typeface="Arial" pitchFamily="34" charset="0"/>
                        <a:buChar char="•"/>
                      </a:pP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2300" i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laf-pert</a:t>
                      </a: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pl-PL" sz="2300" i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eff-coef</a:t>
                      </a: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pl-PL" sz="2300" i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laf-eff</a:t>
                      </a: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50000"/>
                        <a:buFont typeface="Arial" pitchFamily="34" charset="0"/>
                        <a:buChar char="•"/>
                      </a:pPr>
                      <a:r>
                        <a:rPr lang="pl-PL" sz="23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230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eps-all</a:t>
                      </a:r>
                      <a:endParaRPr lang="pl-PL" sz="2300" dirty="0" smtClean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50000"/>
                        <a:buFont typeface="Arial" pitchFamily="34" charset="0"/>
                        <a:buChar char="•"/>
                      </a:pPr>
                      <a:r>
                        <a:rPr lang="pl-PL" sz="23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230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c_soil</a:t>
                      </a:r>
                      <a:r>
                        <a:rPr lang="pl-PL" sz="23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pl-PL" sz="230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laf-c_soil</a:t>
                      </a:r>
                      <a:r>
                        <a:rPr lang="pl-PL" sz="23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pl-PL" sz="230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eff-c_soil</a:t>
                      </a:r>
                      <a:endParaRPr lang="pl-PL" sz="2300" dirty="0" smtClean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47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50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l-PL" sz="23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TE2M </a:t>
                      </a:r>
                      <a:r>
                        <a:rPr lang="pl-PL" sz="230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spread</a:t>
                      </a:r>
                      <a:r>
                        <a:rPr lang="pl-PL" sz="23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pl-PL" sz="230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skill</a:t>
                      </a:r>
                      <a:endParaRPr lang="pl-PL" sz="2300" dirty="0" smtClean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50000"/>
                        <a:buFont typeface="Arial" pitchFamily="34" charset="0"/>
                        <a:buChar char="•"/>
                      </a:pP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2300" i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laf-pert</a:t>
                      </a:r>
                      <a:r>
                        <a:rPr lang="pl-PL" sz="23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pl-PL" sz="2300" i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eff-coef</a:t>
                      </a:r>
                      <a:r>
                        <a:rPr lang="pl-PL" sz="23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pl-PL" sz="2300" i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laf-eff</a:t>
                      </a: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endParaRPr lang="pl-PL" sz="2300" i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50000"/>
                        <a:buFont typeface="Arial" pitchFamily="34" charset="0"/>
                        <a:buChar char="•"/>
                      </a:pP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2300" i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c_soil</a:t>
                      </a:r>
                      <a:r>
                        <a:rPr lang="pl-PL" sz="23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pl-PL" sz="2300" i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laf-c_soil</a:t>
                      </a:r>
                      <a:r>
                        <a:rPr lang="pl-PL" sz="2300" i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pl-PL" sz="2300" i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eff-c_soil</a:t>
                      </a: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 </a:t>
                      </a:r>
                      <a:r>
                        <a:rPr lang="pl-PL" sz="2300" i="1" dirty="0" err="1">
                          <a:latin typeface="Arial Narrow" pitchFamily="34" charset="0"/>
                          <a:ea typeface="Calibri"/>
                          <a:cs typeface="Times New Roman"/>
                        </a:rPr>
                        <a:t>eps-all</a:t>
                      </a:r>
                      <a:endParaRPr lang="pl-PL" sz="2300" i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576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50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l-PL" sz="23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U10M </a:t>
                      </a:r>
                      <a:r>
                        <a:rPr lang="pl-PL" sz="230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spread</a:t>
                      </a:r>
                      <a:r>
                        <a:rPr lang="pl-PL" sz="23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pl-PL" sz="230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skill</a:t>
                      </a:r>
                      <a:endParaRPr lang="pl-PL" sz="2300" dirty="0" smtClean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50000"/>
                        <a:buFont typeface="Arial" pitchFamily="34" charset="0"/>
                        <a:buChar char="•"/>
                      </a:pPr>
                      <a:r>
                        <a:rPr lang="pl-PL" sz="23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2300" i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c_soil</a:t>
                      </a: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50000"/>
                        <a:buFont typeface="Arial" pitchFamily="34" charset="0"/>
                        <a:buChar char="•"/>
                      </a:pP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2300" i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laf-c_soil</a:t>
                      </a: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50000"/>
                        <a:buFont typeface="Arial" pitchFamily="34" charset="0"/>
                        <a:buChar char="•"/>
                      </a:pP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2300" i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eff-c_soil</a:t>
                      </a: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pl-PL" sz="2300" i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eps-all</a:t>
                      </a: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ct val="50000"/>
                        <a:buFont typeface="Arial" pitchFamily="34" charset="0"/>
                        <a:buChar char="•"/>
                      </a:pP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2300" i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laf-pert</a:t>
                      </a: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pl-PL" sz="2300" i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eff-coef</a:t>
                      </a:r>
                      <a:r>
                        <a:rPr lang="pl-PL" sz="2300" i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pl-PL" sz="2300" i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laf-eff</a:t>
                      </a:r>
                      <a:endParaRPr lang="pl-PL" sz="2300" i="1" dirty="0" smtClean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0" y="1484784"/>
            <a:ext cx="9144000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300" dirty="0" err="1" smtClean="0">
                <a:latin typeface="Arial Narrow" pitchFamily="34" charset="0"/>
              </a:rPr>
              <a:t>Results</a:t>
            </a:r>
            <a:r>
              <a:rPr lang="pl-PL" sz="2300" dirty="0" smtClean="0">
                <a:latin typeface="Arial Narrow" pitchFamily="34" charset="0"/>
              </a:rPr>
              <a:t> of </a:t>
            </a:r>
            <a:r>
              <a:rPr lang="pl-PL" sz="2300" dirty="0" err="1" smtClean="0">
                <a:latin typeface="Arial Narrow" pitchFamily="34" charset="0"/>
              </a:rPr>
              <a:t>average</a:t>
            </a:r>
            <a:r>
              <a:rPr lang="pl-PL" sz="2300" dirty="0" smtClean="0">
                <a:latin typeface="Arial Narrow" pitchFamily="34" charset="0"/>
              </a:rPr>
              <a:t> </a:t>
            </a:r>
            <a:r>
              <a:rPr lang="pl-PL" sz="2300" dirty="0" err="1" smtClean="0">
                <a:latin typeface="Arial Narrow" pitchFamily="34" charset="0"/>
              </a:rPr>
              <a:t>values</a:t>
            </a:r>
            <a:r>
              <a:rPr lang="pl-PL" sz="2300" dirty="0" smtClean="0">
                <a:latin typeface="Arial Narrow" pitchFamily="34" charset="0"/>
              </a:rPr>
              <a:t> of </a:t>
            </a:r>
            <a:r>
              <a:rPr lang="pl-PL" sz="2300" dirty="0" err="1" smtClean="0">
                <a:latin typeface="Arial Narrow" pitchFamily="34" charset="0"/>
              </a:rPr>
              <a:t>spread</a:t>
            </a:r>
            <a:r>
              <a:rPr lang="pl-PL" sz="2300" dirty="0" smtClean="0">
                <a:latin typeface="Arial Narrow" pitchFamily="34" charset="0"/>
              </a:rPr>
              <a:t>/</a:t>
            </a:r>
            <a:r>
              <a:rPr lang="pl-PL" sz="2300" dirty="0" err="1" smtClean="0">
                <a:latin typeface="Arial Narrow" pitchFamily="34" charset="0"/>
              </a:rPr>
              <a:t>skill</a:t>
            </a:r>
            <a:r>
              <a:rPr lang="pl-PL" sz="2300" dirty="0" smtClean="0">
                <a:latin typeface="Arial Narrow" pitchFamily="34" charset="0"/>
              </a:rPr>
              <a:t> </a:t>
            </a:r>
            <a:r>
              <a:rPr lang="pl-PL" sz="2300" dirty="0" err="1" smtClean="0">
                <a:latin typeface="Arial Narrow" pitchFamily="34" charset="0"/>
              </a:rPr>
              <a:t>can</a:t>
            </a:r>
            <a:r>
              <a:rPr lang="pl-PL" sz="2300" dirty="0" smtClean="0">
                <a:latin typeface="Arial Narrow" pitchFamily="34" charset="0"/>
              </a:rPr>
              <a:t> be </a:t>
            </a:r>
            <a:r>
              <a:rPr lang="pl-PL" sz="2300" dirty="0" err="1" smtClean="0">
                <a:latin typeface="Arial Narrow" pitchFamily="34" charset="0"/>
              </a:rPr>
              <a:t>classified</a:t>
            </a:r>
            <a:r>
              <a:rPr lang="pl-PL" sz="2300" dirty="0" smtClean="0">
                <a:latin typeface="Arial Narrow" pitchFamily="34" charset="0"/>
              </a:rPr>
              <a:t> </a:t>
            </a:r>
            <a:r>
              <a:rPr lang="pl-PL" sz="2300" dirty="0" err="1" smtClean="0">
                <a:latin typeface="Arial Narrow" pitchFamily="34" charset="0"/>
              </a:rPr>
              <a:t>into</a:t>
            </a:r>
            <a:r>
              <a:rPr lang="pl-PL" sz="2300" dirty="0" smtClean="0">
                <a:latin typeface="Arial Narrow" pitchFamily="34" charset="0"/>
              </a:rPr>
              <a:t> </a:t>
            </a:r>
            <a:r>
              <a:rPr lang="pl-PL" sz="2300" dirty="0" err="1" smtClean="0">
                <a:latin typeface="Arial Narrow" pitchFamily="34" charset="0"/>
              </a:rPr>
              <a:t>the</a:t>
            </a:r>
            <a:r>
              <a:rPr lang="pl-PL" sz="2300" dirty="0" smtClean="0">
                <a:latin typeface="Arial Narrow" pitchFamily="34" charset="0"/>
              </a:rPr>
              <a:t> </a:t>
            </a:r>
            <a:r>
              <a:rPr lang="pl-PL" sz="2300" dirty="0" err="1" smtClean="0">
                <a:latin typeface="Arial Narrow" pitchFamily="34" charset="0"/>
              </a:rPr>
              <a:t>following</a:t>
            </a:r>
            <a:r>
              <a:rPr lang="pl-PL" sz="2300" dirty="0" smtClean="0">
                <a:latin typeface="Arial Narrow" pitchFamily="34" charset="0"/>
              </a:rPr>
              <a:t> </a:t>
            </a:r>
            <a:r>
              <a:rPr lang="pl-PL" sz="2300" dirty="0" err="1" smtClean="0">
                <a:latin typeface="Arial Narrow" pitchFamily="34" charset="0"/>
              </a:rPr>
              <a:t>groups</a:t>
            </a:r>
            <a:r>
              <a:rPr lang="pl-PL" sz="2300" dirty="0" smtClean="0">
                <a:latin typeface="Arial Narrow" pitchFamily="34" charset="0"/>
              </a:rPr>
              <a:t>: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08000" cy="257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212"/>
            <a:ext cx="9108000" cy="387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7414" y="-26624"/>
            <a:ext cx="6225881" cy="52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8</a:t>
            </a:fld>
            <a:endParaRPr kumimoji="0" lang="en-US" sz="140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US" smtClean="0"/>
              <a:pPr/>
              <a:t>9/3/2018 1:31 PM</a:t>
            </a:fld>
            <a:endParaRPr lang="en-US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897629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Initial activities in PP APSU – Results</a:t>
            </a:r>
          </a:p>
        </p:txBody>
      </p:sp>
      <p:sp>
        <p:nvSpPr>
          <p:cNvPr id="7" name="pole tekstowe 8"/>
          <p:cNvSpPr txBox="1">
            <a:spLocks noChangeArrowheads="1"/>
          </p:cNvSpPr>
          <p:nvPr/>
        </p:nvSpPr>
        <p:spPr bwMode="auto">
          <a:xfrm>
            <a:off x="0" y="5549170"/>
            <a:ext cx="91440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Mean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skill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 (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left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) and 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spread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 (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right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) of 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flashrate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, 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c_soil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 (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operational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) 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perturbation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, 2013</a:t>
            </a:r>
            <a:endParaRPr lang="en-US" sz="2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8000"/>
            <a:ext cx="4572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48000"/>
            <a:ext cx="4572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766000" y="6480000"/>
            <a:ext cx="360000" cy="3600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9</a:t>
            </a:fld>
            <a:endParaRPr kumimoji="0" lang="en-US" sz="1400">
              <a:solidFill>
                <a:srgbClr val="FFFFFF"/>
              </a:solidFill>
            </a:endParaRPr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0" y="6480000"/>
            <a:ext cx="1332000" cy="360000"/>
          </a:xfrm>
        </p:spPr>
        <p:txBody>
          <a:bodyPr/>
          <a:lstStyle/>
          <a:p>
            <a:fld id="{DB0D69F3-6B2C-4495-A6BD-D00CA3843070}" type="datetime8">
              <a:rPr lang="en-US" smtClean="0"/>
              <a:pPr/>
              <a:t>9/3/2018 1:31 PM</a:t>
            </a:fld>
            <a:endParaRPr lang="en-US" dirty="0"/>
          </a:p>
        </p:txBody>
      </p:sp>
      <p:sp>
        <p:nvSpPr>
          <p:cNvPr id="9" name="Prostokąt zaokrąglony 8"/>
          <p:cNvSpPr/>
          <p:nvPr/>
        </p:nvSpPr>
        <p:spPr>
          <a:xfrm>
            <a:off x="0" y="897629"/>
            <a:ext cx="9144000" cy="571301"/>
          </a:xfrm>
          <a:prstGeom prst="roundRect">
            <a:avLst>
              <a:gd name="adj" fmla="val 1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Initial activities in PP APSU – Results</a:t>
            </a:r>
          </a:p>
        </p:txBody>
      </p:sp>
      <p:sp>
        <p:nvSpPr>
          <p:cNvPr id="7" name="pole tekstowe 8"/>
          <p:cNvSpPr txBox="1">
            <a:spLocks noChangeArrowheads="1"/>
          </p:cNvSpPr>
          <p:nvPr/>
        </p:nvSpPr>
        <p:spPr bwMode="auto">
          <a:xfrm>
            <a:off x="0" y="5549170"/>
            <a:ext cx="91440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Mean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skill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 (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left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) and 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spread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 (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right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) of VIS, 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c_soil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 (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operational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) </a:t>
            </a:r>
            <a:r>
              <a:rPr lang="pl-PL" sz="2000" b="1" dirty="0" err="1" smtClean="0">
                <a:solidFill>
                  <a:srgbClr val="002060"/>
                </a:solidFill>
                <a:latin typeface="Arial Narrow" pitchFamily="34" charset="0"/>
              </a:rPr>
              <a:t>perturbation</a:t>
            </a:r>
            <a:r>
              <a:rPr lang="pl-PL" sz="2000" b="1" dirty="0" smtClean="0">
                <a:solidFill>
                  <a:srgbClr val="002060"/>
                </a:solidFill>
                <a:latin typeface="Arial Narrow" pitchFamily="34" charset="0"/>
              </a:rPr>
              <a:t>, 2013</a:t>
            </a:r>
            <a:endParaRPr lang="en-US" sz="2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8000"/>
            <a:ext cx="4572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48000"/>
            <a:ext cx="4572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</TotalTime>
  <Words>1948</Words>
  <Application>Microsoft Office PowerPoint</Application>
  <PresentationFormat>Pokaz na ekranie (4:3)</PresentationFormat>
  <Paragraphs>343</Paragraphs>
  <Slides>36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8" baseType="lpstr">
      <vt:lpstr>Motyw pakietu Office</vt:lpstr>
      <vt:lpstr>Równanie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Paweł Kustroń</dc:creator>
  <cp:lastModifiedBy>Andrzej</cp:lastModifiedBy>
  <cp:revision>134</cp:revision>
  <dcterms:created xsi:type="dcterms:W3CDTF">2014-01-20T12:46:57Z</dcterms:created>
  <dcterms:modified xsi:type="dcterms:W3CDTF">2018-09-03T11:32:39Z</dcterms:modified>
</cp:coreProperties>
</file>