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51" r:id="rId3"/>
  </p:sldMasterIdLst>
  <p:notesMasterIdLst>
    <p:notesMasterId r:id="rId10"/>
  </p:notesMasterIdLst>
  <p:handoutMasterIdLst>
    <p:handoutMasterId r:id="rId11"/>
  </p:handoutMasterIdLst>
  <p:sldIdLst>
    <p:sldId id="368" r:id="rId4"/>
    <p:sldId id="442" r:id="rId5"/>
    <p:sldId id="443" r:id="rId6"/>
    <p:sldId id="444" r:id="rId7"/>
    <p:sldId id="425" r:id="rId8"/>
    <p:sldId id="363" r:id="rId9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C34D05"/>
    <a:srgbClr val="C00822"/>
    <a:srgbClr val="2F9934"/>
    <a:srgbClr val="2084A8"/>
    <a:srgbClr val="66CCFF"/>
    <a:srgbClr val="FF0000"/>
    <a:srgbClr val="F61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61" autoAdjust="0"/>
  </p:normalViewPr>
  <p:slideViewPr>
    <p:cSldViewPr>
      <p:cViewPr>
        <p:scale>
          <a:sx n="70" d="100"/>
          <a:sy n="70" d="100"/>
        </p:scale>
        <p:origin x="-1530" y="-402"/>
      </p:cViewPr>
      <p:guideLst>
        <p:guide orient="horz" pos="686"/>
        <p:guide orient="horz" pos="1344"/>
        <p:guide orient="horz" pos="890"/>
        <p:guide orient="horz" pos="3929"/>
        <p:guide orient="horz" pos="4294"/>
        <p:guide orient="horz" pos="959"/>
        <p:guide orient="horz" pos="3347"/>
        <p:guide orient="horz" pos="4087"/>
        <p:guide pos="2880"/>
        <p:guide pos="295"/>
        <p:guide pos="5486"/>
        <p:guide pos="5264"/>
        <p:guide pos="5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410"/>
    </p:cViewPr>
  </p:sorterViewPr>
  <p:notesViewPr>
    <p:cSldViewPr>
      <p:cViewPr varScale="1">
        <p:scale>
          <a:sx n="68" d="100"/>
          <a:sy n="68" d="100"/>
        </p:scale>
        <p:origin x="-2136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975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97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23438"/>
            <a:ext cx="30797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pPr>
              <a:defRPr/>
            </a:pPr>
            <a:fld id="{574F6B74-1D32-4C66-A569-828EC73DF4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303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550" y="0"/>
            <a:ext cx="30797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803275"/>
            <a:ext cx="5022850" cy="3767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894263"/>
            <a:ext cx="5200650" cy="456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04388"/>
            <a:ext cx="30797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550" y="9704388"/>
            <a:ext cx="30797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94AD8BD-547B-44B0-95F4-3FDAF593FD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759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A5321F-F3E0-4F24-9A10-AF41344EC5D5}" type="slidenum">
              <a:rPr lang="de-DE" altLang="de-DE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4894263"/>
            <a:ext cx="5200650" cy="4568825"/>
          </a:xfrm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0" y="339725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3000" smtClean="0">
                <a:solidFill>
                  <a:schemeClr val="bg1"/>
                </a:solidFill>
                <a:latin typeface="Arial Black" pitchFamily="34" charset="0"/>
              </a:rPr>
              <a:t>Deutscher Wetterdienst</a:t>
            </a:r>
          </a:p>
        </p:txBody>
      </p:sp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23" descr="cosmoLogo_veryfi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7338"/>
            <a:ext cx="20177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8" descr="Wortbildmarke-und-Claim-positiv-transparen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42875"/>
            <a:ext cx="23637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3850" y="2492375"/>
            <a:ext cx="8207375" cy="1871663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de-DE" noProof="0" smtClean="0"/>
              <a:t>Titelmasterformat bearbeiten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797425"/>
            <a:ext cx="8207375" cy="519113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59446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15A7E-0AFD-4960-AF5A-EADD7C36DBF0}" type="datetime1">
              <a:rPr lang="de-DE" smtClean="0"/>
              <a:t>31.08.2018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COSMO General Meeting 2018, St. Petersburg, Russia</a:t>
            </a:r>
            <a:endParaRPr lang="de-DE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23853-3FDE-4CAF-AC89-E8CF3A07512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60340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125538"/>
            <a:ext cx="2058987" cy="4895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125538"/>
            <a:ext cx="6029325" cy="48958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0EBCA-A040-4BF8-8556-975DD1CA572B}" type="datetime1">
              <a:rPr lang="de-DE" smtClean="0"/>
              <a:t>31.08.2018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COSMO General Meeting 2018, St. Petersburg, Russia</a:t>
            </a:r>
            <a:endParaRPr lang="de-DE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E8B46-52BF-42BA-BC4C-3466E9408A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21786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BE5F5-02E3-4D6F-9686-8BEB552B737F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98234885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DA30E-AF0A-4CAE-A10F-418C434A974E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37677992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BEEB0-B04B-4CE8-9ECF-A68768DABE71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66926992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ECF01-5A45-40CB-918A-6497C5E452EA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108233340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6BBE9-E258-4930-81E3-ECFD1E2232C8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62944268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A4FBD-C5ED-435D-A541-D5712C9D7E91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101664325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85A21-D740-4306-949D-79E843555A61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36650723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41745-CD92-4C18-BB2B-50C69A7A1A3F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43454453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516000"/>
            <a:ext cx="1511300" cy="2079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E236C-DCCA-4410-82DD-284BF6707C39}" type="datetime1">
              <a:rPr lang="de-DE" smtClean="0"/>
              <a:t>31.08.2018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516000"/>
            <a:ext cx="3960812" cy="217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COSMO General Meeting 2018, St. Petersburg, Russia</a:t>
            </a:r>
            <a:endParaRPr lang="de-DE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B4686-4644-471E-9375-12B57D8E2B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3918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8EE90-444E-4B9F-B806-D65E1D944A9A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67436393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367DB-2D8E-453B-8BF0-6278055AD94F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0742535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412875"/>
            <a:ext cx="2058987" cy="4968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412875"/>
            <a:ext cx="6029325" cy="4968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A2E94-D2A9-4865-A704-58E4B3134BD4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402759357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68322-3F8E-423F-83DD-5F51A73A392F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407940534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348C6-9E84-4F4D-BA96-CC0805F5072F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1966190440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03A12-E9EB-4A48-8B58-5A1924ACF67E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41969562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1561B-437E-472B-BD6C-533DF9A7EC5C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18240055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3B613-41C9-4992-B257-777D82D83E0E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581135510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06589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48141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772400" cy="1362075"/>
          </a:xfrm>
        </p:spPr>
        <p:txBody>
          <a:bodyPr anchor="t"/>
          <a:lstStyle>
            <a:lvl1pPr algn="ctr">
              <a:defRPr sz="4000" b="1" cap="none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516000"/>
            <a:ext cx="1511300" cy="2079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865A6-DD72-4DDF-9A5E-0FDD0C3F3EBB}" type="datetime1">
              <a:rPr lang="de-DE" smtClean="0"/>
              <a:t>31.08.2018</a:t>
            </a:fld>
            <a:endParaRPr lang="de-DE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8000" y="6516000"/>
            <a:ext cx="3960000" cy="216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COSMO General Meeting 2018, St. Petersburg, Russia</a:t>
            </a:r>
            <a:endParaRPr lang="de-DE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4B63A-957D-45FF-9F4F-33D8948D54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8584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4D6DC-CF01-46EE-B46B-005957482EDD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35359242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146CD-40BC-422A-BD6F-E2A278B1FD31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191988874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9C413-8ABD-40C0-AD79-7765522A9E82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921145807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412875"/>
            <a:ext cx="2058987" cy="4968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412875"/>
            <a:ext cx="6029325" cy="4968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88614-320F-4893-8EA9-1224AEF919F7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24478853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24815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24815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516000"/>
            <a:ext cx="1511300" cy="2079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4D52F-6D1E-4BFA-ABDB-762671B85A84}" type="datetime1">
              <a:rPr lang="de-DE" smtClean="0"/>
              <a:t>31.08.2018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8000" y="6516000"/>
            <a:ext cx="3960000" cy="216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COSMO General Meeting 2018, St. Petersburg, Russia</a:t>
            </a:r>
            <a:endParaRPr lang="de-DE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07A09-F0C8-410D-9C9F-DB93FB5DC1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8218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42374-0DDF-4C62-B393-199C9C472805}" type="datetime1">
              <a:rPr lang="de-DE" smtClean="0"/>
              <a:t>31.08.2018</a:t>
            </a:fld>
            <a:endParaRPr lang="de-DE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COSMO General Meeting 2018, St. Petersburg, Russia</a:t>
            </a:r>
            <a:endParaRPr lang="de-DE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DE847-6A60-4B14-8561-F9D53AAC39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4806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7FBD-3DDE-4493-92D6-CBABAFD107A2}" type="datetime1">
              <a:rPr lang="de-DE" smtClean="0"/>
              <a:t>31.08.2018</a:t>
            </a:fld>
            <a:endParaRPr lang="de-DE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COSMO General Meeting 2018, St. Petersburg, Russia</a:t>
            </a:r>
            <a:endParaRPr lang="de-DE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7F1F0-2724-4E6D-8265-2079DCBA46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8549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9C6A8-A58B-47A4-A340-E6AFD7BBC988}" type="datetime1">
              <a:rPr lang="de-DE" smtClean="0"/>
              <a:t>31.08.2018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COSMO General Meeting 2018, St. Petersburg, Russia</a:t>
            </a:r>
            <a:endParaRPr lang="de-DE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4D59D-AEE2-4368-A402-C5EC47BC6A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32325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D52F5-446B-4B9F-8C72-E7B8E3D9F08A}" type="datetime1">
              <a:rPr lang="de-DE" smtClean="0"/>
              <a:t>31.08.2018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COSMO General Meeting 2018, St. Petersburg, Russia</a:t>
            </a:r>
            <a:endParaRPr lang="de-DE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746E1-8E2B-4FB0-9F0A-F9E7948F60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50329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52144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Line 23"/>
          <p:cNvSpPr>
            <a:spLocks noChangeShapeType="1"/>
          </p:cNvSpPr>
          <p:nvPr userDrawn="1"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513513"/>
            <a:ext cx="15113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E3BE59BC-097E-4C4F-9994-5D46B6C3C81F}" type="datetime1">
              <a:rPr lang="de-DE" smtClean="0"/>
              <a:t>31.08.2018</a:t>
            </a:fld>
            <a:endParaRPr lang="de-DE"/>
          </a:p>
        </p:txBody>
      </p:sp>
      <p:sp>
        <p:nvSpPr>
          <p:cNvPr id="1029" name="Rectangle 36"/>
          <p:cNvSpPr>
            <a:spLocks noChangeArrowheads="1"/>
          </p:cNvSpPr>
          <p:nvPr/>
        </p:nvSpPr>
        <p:spPr bwMode="auto">
          <a:xfrm>
            <a:off x="4859338" y="6650038"/>
            <a:ext cx="15113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8000" y="6516000"/>
            <a:ext cx="3960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 smtClean="0"/>
              <a:t>COSMO General Meeting 2018, St. Petersburg, Russia</a:t>
            </a:r>
            <a:endParaRPr lang="de-DE"/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513513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1E819A5-0AE1-4A61-B068-D2F97FEB58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2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125538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33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34" name="Text Box 42"/>
          <p:cNvSpPr txBox="1">
            <a:spLocks noChangeArrowheads="1"/>
          </p:cNvSpPr>
          <p:nvPr userDrawn="1"/>
        </p:nvSpPr>
        <p:spPr bwMode="auto">
          <a:xfrm>
            <a:off x="0" y="339725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3000" smtClean="0">
                <a:solidFill>
                  <a:schemeClr val="bg1"/>
                </a:solidFill>
                <a:latin typeface="Arial Black" pitchFamily="34" charset="0"/>
              </a:rPr>
              <a:t>Deutscher Wetterdienst</a:t>
            </a:r>
          </a:p>
        </p:txBody>
      </p:sp>
      <p:sp>
        <p:nvSpPr>
          <p:cNvPr id="1035" name="Line 43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6" name="Picture 44" descr="cosmoLogo_veryfin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7338"/>
            <a:ext cx="20177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38" descr="Wortbildmarke-und-Claim-positiv-transparen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42875"/>
            <a:ext cx="23637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46" descr="Bundesadler_kleine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477000"/>
            <a:ext cx="3492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35" r:id="rId1"/>
    <p:sldLayoutId id="2147484636" r:id="rId2"/>
    <p:sldLayoutId id="2147484613" r:id="rId3"/>
    <p:sldLayoutId id="2147484614" r:id="rId4"/>
    <p:sldLayoutId id="2147484616" r:id="rId5"/>
    <p:sldLayoutId id="2147484617" r:id="rId6"/>
    <p:sldLayoutId id="2147484618" r:id="rId7"/>
    <p:sldLayoutId id="2147484619" r:id="rId8"/>
    <p:sldLayoutId id="2147484637" r:id="rId9"/>
    <p:sldLayoutId id="2147484620" r:id="rId10"/>
    <p:sldLayoutId id="2147484621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4128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81775"/>
            <a:ext cx="18161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767F3B34-0374-4043-B67F-1D951A8148E5}" type="datetime1">
              <a:rPr lang="de-DE" smtClean="0"/>
              <a:t>31.08.2018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  <p:sp>
        <p:nvSpPr>
          <p:cNvPr id="2054" name="Line 6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 userDrawn="1"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6" name="Picture 8" descr="DWD-BiWoCl-22-rgb_klei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142875"/>
            <a:ext cx="29924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Bundesadler_klein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6459538"/>
            <a:ext cx="3492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10"/>
          <p:cNvSpPr>
            <a:spLocks noChangeArrowheads="1"/>
          </p:cNvSpPr>
          <p:nvPr userDrawn="1"/>
        </p:nvSpPr>
        <p:spPr bwMode="auto">
          <a:xfrm>
            <a:off x="5580063" y="549275"/>
            <a:ext cx="2376487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2" r:id="rId1"/>
    <p:sldLayoutId id="2147484623" r:id="rId2"/>
    <p:sldLayoutId id="2147484624" r:id="rId3"/>
    <p:sldLayoutId id="2147484625" r:id="rId4"/>
    <p:sldLayoutId id="2147484626" r:id="rId5"/>
    <p:sldLayoutId id="2147484627" r:id="rId6"/>
    <p:sldLayoutId id="2147484628" r:id="rId7"/>
    <p:sldLayoutId id="2147484629" r:id="rId8"/>
    <p:sldLayoutId id="2147484630" r:id="rId9"/>
    <p:sldLayoutId id="2147484631" r:id="rId10"/>
    <p:sldLayoutId id="2147484632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4128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077" name="Line 6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8" name="Picture 8" descr="DWD-BiWoCl-22-rgb_klei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142875"/>
            <a:ext cx="29924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8" r:id="rId1"/>
    <p:sldLayoutId id="2147484639" r:id="rId2"/>
    <p:sldLayoutId id="2147484640" r:id="rId3"/>
    <p:sldLayoutId id="2147484641" r:id="rId4"/>
    <p:sldLayoutId id="2147484642" r:id="rId5"/>
    <p:sldLayoutId id="2147484633" r:id="rId6"/>
    <p:sldLayoutId id="2147484634" r:id="rId7"/>
    <p:sldLayoutId id="2147484643" r:id="rId8"/>
    <p:sldLayoutId id="2147484644" r:id="rId9"/>
    <p:sldLayoutId id="2147484645" r:id="rId10"/>
    <p:sldLayoutId id="2147484646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916113"/>
            <a:ext cx="8281988" cy="2376487"/>
          </a:xfrm>
          <a:noFill/>
        </p:spPr>
        <p:txBody>
          <a:bodyPr/>
          <a:lstStyle/>
          <a:p>
            <a:pPr eaLnBrk="1" hangingPunct="1"/>
            <a:r>
              <a:rPr lang="de-DE" altLang="de-DE" dirty="0" smtClean="0"/>
              <a:t>POMPA </a:t>
            </a:r>
            <a:r>
              <a:rPr lang="de-DE" altLang="de-DE" dirty="0" err="1" smtClean="0"/>
              <a:t>Contributions</a:t>
            </a: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sz="1800" dirty="0"/>
              <a:t/>
            </a:r>
            <a:br>
              <a:rPr lang="de-DE" altLang="de-DE" sz="1800" dirty="0"/>
            </a:br>
            <a:r>
              <a:rPr lang="de-DE" altLang="de-DE" dirty="0" err="1" smtClean="0"/>
              <a:t>to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the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official</a:t>
            </a: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sz="1800" dirty="0" smtClean="0"/>
              <a:t/>
            </a:r>
            <a:br>
              <a:rPr lang="de-DE" altLang="de-DE" sz="1800" dirty="0" smtClean="0"/>
            </a:br>
            <a:r>
              <a:rPr lang="de-DE" altLang="de-DE" dirty="0" smtClean="0"/>
              <a:t>COSMO-Model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652963"/>
            <a:ext cx="8207375" cy="1223962"/>
          </a:xfrm>
          <a:noFill/>
        </p:spPr>
        <p:txBody>
          <a:bodyPr/>
          <a:lstStyle/>
          <a:p>
            <a:pPr eaLnBrk="1" hangingPunct="1"/>
            <a:r>
              <a:rPr lang="de-DE" altLang="de-DE" smtClean="0"/>
              <a:t>Ulrich Schättler</a:t>
            </a:r>
          </a:p>
          <a:p>
            <a:pPr eaLnBrk="1" hangingPunct="1"/>
            <a:r>
              <a:rPr lang="de-DE" altLang="de-DE" smtClean="0"/>
              <a:t>Source Code Administrator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Highlights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History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GPU Implementation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5.01 (11.2014): </a:t>
            </a:r>
            <a:r>
              <a:rPr lang="de-DE" dirty="0" err="1" smtClean="0"/>
              <a:t>Implemented</a:t>
            </a:r>
            <a:r>
              <a:rPr lang="de-DE" dirty="0" smtClean="0"/>
              <a:t> </a:t>
            </a:r>
            <a:r>
              <a:rPr lang="de-DE" dirty="0" err="1" smtClean="0"/>
              <a:t>organizational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COSMO-ICON </a:t>
            </a:r>
            <a:r>
              <a:rPr lang="de-DE" dirty="0" err="1" smtClean="0"/>
              <a:t>physics</a:t>
            </a:r>
            <a:r>
              <a:rPr lang="de-DE" dirty="0" smtClean="0"/>
              <a:t> (e.g. src_block_fields.f90, etc.)</a:t>
            </a:r>
          </a:p>
          <a:p>
            <a:r>
              <a:rPr lang="de-DE" dirty="0" smtClean="0"/>
              <a:t>5.03 (11.2015):</a:t>
            </a:r>
          </a:p>
          <a:p>
            <a:pPr lvl="1"/>
            <a:r>
              <a:rPr lang="de-DE" dirty="0" smtClean="0"/>
              <a:t>The </a:t>
            </a:r>
            <a:r>
              <a:rPr lang="de-DE" dirty="0" err="1" smtClean="0"/>
              <a:t>radiation</a:t>
            </a:r>
            <a:r>
              <a:rPr lang="de-DE" dirty="0" smtClean="0"/>
              <a:t> was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parameterization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official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run</a:t>
            </a:r>
            <a:r>
              <a:rPr lang="de-DE" dirty="0" smtClean="0"/>
              <a:t> on a GPU. But also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contained</a:t>
            </a:r>
            <a:r>
              <a:rPr lang="de-DE" dirty="0" smtClean="0"/>
              <a:t> ACC-statements.</a:t>
            </a:r>
          </a:p>
          <a:p>
            <a:pPr lvl="1"/>
            <a:r>
              <a:rPr lang="de-DE" dirty="0" smtClean="0"/>
              <a:t>The </a:t>
            </a:r>
            <a:r>
              <a:rPr lang="de-DE" dirty="0" err="1" smtClean="0"/>
              <a:t>interface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C++ </a:t>
            </a:r>
            <a:r>
              <a:rPr lang="de-DE" dirty="0" err="1" smtClean="0"/>
              <a:t>dynamical</a:t>
            </a:r>
            <a:r>
              <a:rPr lang="de-DE" dirty="0" smtClean="0"/>
              <a:t> </a:t>
            </a:r>
            <a:r>
              <a:rPr lang="de-DE" dirty="0" err="1" smtClean="0"/>
              <a:t>core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serialization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implemented</a:t>
            </a:r>
            <a:endParaRPr lang="de-DE" dirty="0" smtClean="0"/>
          </a:p>
          <a:p>
            <a:r>
              <a:rPr lang="de-DE" dirty="0" smtClean="0"/>
              <a:t>5.04e (03.2017): GPU </a:t>
            </a:r>
            <a:r>
              <a:rPr lang="de-DE" dirty="0" err="1" smtClean="0"/>
              <a:t>version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SSO </a:t>
            </a:r>
            <a:r>
              <a:rPr lang="de-DE" dirty="0" err="1" smtClean="0"/>
              <a:t>scheme</a:t>
            </a:r>
            <a:endParaRPr lang="de-DE" dirty="0" smtClean="0"/>
          </a:p>
          <a:p>
            <a:r>
              <a:rPr lang="de-DE" dirty="0" smtClean="0"/>
              <a:t>5.04f (09.2017): GPU </a:t>
            </a:r>
            <a:r>
              <a:rPr lang="de-DE" dirty="0" err="1" smtClean="0"/>
              <a:t>version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TERRA</a:t>
            </a:r>
          </a:p>
          <a:p>
            <a:r>
              <a:rPr lang="de-DE" dirty="0" smtClean="0"/>
              <a:t>5.04g (11.2017): GPU </a:t>
            </a:r>
            <a:r>
              <a:rPr lang="de-DE" dirty="0" err="1" smtClean="0"/>
              <a:t>version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Tiedtke </a:t>
            </a:r>
            <a:r>
              <a:rPr lang="de-DE" dirty="0" err="1" smtClean="0"/>
              <a:t>convection</a:t>
            </a:r>
            <a:endParaRPr lang="de-DE" dirty="0"/>
          </a:p>
          <a:p>
            <a:r>
              <a:rPr lang="de-DE" dirty="0" smtClean="0"/>
              <a:t>5.04h (12.2017): GPU </a:t>
            </a:r>
            <a:r>
              <a:rPr lang="de-DE" dirty="0" err="1" smtClean="0"/>
              <a:t>version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Turbulence</a:t>
            </a:r>
            <a:endParaRPr lang="de-DE" dirty="0" smtClean="0"/>
          </a:p>
          <a:p>
            <a:endParaRPr lang="de-DE" sz="1400" dirty="0" smtClean="0"/>
          </a:p>
          <a:p>
            <a:pPr marL="0" indent="0">
              <a:buNone/>
            </a:pPr>
            <a:r>
              <a:rPr lang="de-DE" dirty="0" err="1" smtClean="0"/>
              <a:t>Then</a:t>
            </a:r>
            <a:r>
              <a:rPr lang="de-DE" dirty="0" smtClean="0"/>
              <a:t> I </a:t>
            </a:r>
            <a:r>
              <a:rPr lang="de-DE" dirty="0" err="1" smtClean="0"/>
              <a:t>stopped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GPU </a:t>
            </a:r>
            <a:r>
              <a:rPr lang="de-DE" dirty="0" err="1" smtClean="0"/>
              <a:t>version</a:t>
            </a:r>
            <a:r>
              <a:rPr lang="de-DE" dirty="0" smtClean="0"/>
              <a:t> on DWD </a:t>
            </a:r>
            <a:r>
              <a:rPr lang="de-DE" dirty="0" err="1" smtClean="0"/>
              <a:t>machines</a:t>
            </a:r>
            <a:r>
              <a:rPr lang="de-DE" dirty="0" smtClean="0"/>
              <a:t> (Sorry)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8E236C-DCCA-4410-82DD-284BF6707C39}" type="datetime1">
              <a:rPr lang="de-DE" smtClean="0"/>
              <a:t>31.08.2018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COSMO General Meeting 2018, St. Petersburg, Russia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4811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088" y="1125538"/>
            <a:ext cx="8446392" cy="539750"/>
          </a:xfrm>
        </p:spPr>
        <p:txBody>
          <a:bodyPr/>
          <a:lstStyle/>
          <a:p>
            <a:r>
              <a:rPr lang="de-DE" dirty="0" smtClean="0"/>
              <a:t>Highlights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History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GPU Implementation II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5.05 (02.2018):</a:t>
            </a:r>
          </a:p>
          <a:p>
            <a:pPr lvl="1"/>
            <a:r>
              <a:rPr lang="de-DE" dirty="0" err="1" smtClean="0"/>
              <a:t>Microphysics</a:t>
            </a:r>
            <a:r>
              <a:rPr lang="de-DE" dirty="0" smtClean="0"/>
              <a:t>, </a:t>
            </a:r>
            <a:r>
              <a:rPr lang="de-DE" dirty="0" err="1" smtClean="0"/>
              <a:t>FLake</a:t>
            </a:r>
            <a:r>
              <a:rPr lang="de-DE" dirty="0" smtClean="0"/>
              <a:t>, Terra-</a:t>
            </a:r>
            <a:r>
              <a:rPr lang="de-DE" dirty="0" err="1" smtClean="0"/>
              <a:t>init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organize_physics</a:t>
            </a:r>
            <a:endParaRPr lang="de-DE" dirty="0" smtClean="0"/>
          </a:p>
          <a:p>
            <a:pPr lvl="1"/>
            <a:r>
              <a:rPr lang="de-DE" dirty="0" err="1" smtClean="0"/>
              <a:t>src_lbc</a:t>
            </a:r>
            <a:endParaRPr lang="de-DE" dirty="0" smtClean="0"/>
          </a:p>
          <a:p>
            <a:pPr lvl="1"/>
            <a:r>
              <a:rPr lang="de-DE" dirty="0" err="1" smtClean="0"/>
              <a:t>Nudging</a:t>
            </a:r>
            <a:endParaRPr lang="de-DE" dirty="0" smtClean="0"/>
          </a:p>
          <a:p>
            <a:pPr lvl="1"/>
            <a:r>
              <a:rPr lang="de-DE" dirty="0" smtClean="0"/>
              <a:t>GCL </a:t>
            </a:r>
            <a:r>
              <a:rPr lang="de-DE" dirty="0" err="1" smtClean="0"/>
              <a:t>communication</a:t>
            </a:r>
            <a:r>
              <a:rPr lang="de-DE" dirty="0" smtClean="0"/>
              <a:t> </a:t>
            </a:r>
            <a:r>
              <a:rPr lang="de-DE" dirty="0" err="1" smtClean="0"/>
              <a:t>library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GPU </a:t>
            </a:r>
            <a:r>
              <a:rPr lang="de-DE" dirty="0" err="1" smtClean="0"/>
              <a:t>communication</a:t>
            </a:r>
            <a:endParaRPr lang="de-DE" dirty="0" smtClean="0"/>
          </a:p>
          <a:p>
            <a:r>
              <a:rPr lang="de-DE" dirty="0" smtClean="0"/>
              <a:t>5.05a (06.2018)</a:t>
            </a:r>
          </a:p>
          <a:p>
            <a:pPr lvl="1"/>
            <a:r>
              <a:rPr lang="de-DE" dirty="0" err="1" smtClean="0"/>
              <a:t>Diagnostics</a:t>
            </a:r>
            <a:endParaRPr lang="de-DE" dirty="0" smtClean="0"/>
          </a:p>
          <a:p>
            <a:pPr lvl="1"/>
            <a:r>
              <a:rPr lang="de-DE" dirty="0" smtClean="0"/>
              <a:t>Output</a:t>
            </a:r>
          </a:p>
          <a:p>
            <a:pPr lvl="1"/>
            <a:r>
              <a:rPr lang="de-DE" dirty="0" smtClean="0"/>
              <a:t>Treatment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utility</a:t>
            </a:r>
            <a:r>
              <a:rPr lang="de-DE" dirty="0" smtClean="0"/>
              <a:t> </a:t>
            </a:r>
            <a:r>
              <a:rPr lang="de-DE" dirty="0" err="1" smtClean="0"/>
              <a:t>routines</a:t>
            </a:r>
            <a:r>
              <a:rPr lang="de-DE" dirty="0" smtClean="0"/>
              <a:t> (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called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CPU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GPU </a:t>
            </a:r>
            <a:r>
              <a:rPr lang="de-DE" dirty="0" err="1" smtClean="0"/>
              <a:t>regions</a:t>
            </a:r>
            <a:r>
              <a:rPr lang="de-DE" dirty="0" smtClean="0"/>
              <a:t>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8E236C-DCCA-4410-82DD-284BF6707C39}" type="datetime1">
              <a:rPr lang="de-DE" smtClean="0"/>
              <a:t>31.08.2018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COSMO General Meeting 2018, St. Petersburg, Russia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97878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Ongoing</a:t>
            </a:r>
            <a:r>
              <a:rPr lang="de-DE" dirty="0" smtClean="0"/>
              <a:t> </a:t>
            </a:r>
            <a:r>
              <a:rPr lang="de-DE" dirty="0" err="1" smtClean="0"/>
              <a:t>Developments</a:t>
            </a:r>
            <a:r>
              <a:rPr lang="de-DE" dirty="0" smtClean="0"/>
              <a:t> (5.05b)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Latent </a:t>
            </a:r>
            <a:r>
              <a:rPr lang="de-DE" dirty="0" err="1" smtClean="0"/>
              <a:t>Heat</a:t>
            </a:r>
            <a:r>
              <a:rPr lang="de-DE" dirty="0" smtClean="0"/>
              <a:t> </a:t>
            </a:r>
            <a:r>
              <a:rPr lang="de-DE" dirty="0" err="1" smtClean="0"/>
              <a:t>Nudging</a:t>
            </a:r>
            <a:endParaRPr lang="de-DE" dirty="0" smtClean="0"/>
          </a:p>
          <a:p>
            <a:r>
              <a:rPr lang="de-DE" dirty="0" err="1" smtClean="0"/>
              <a:t>Climate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(IF (</a:t>
            </a:r>
            <a:r>
              <a:rPr lang="de-DE" dirty="0" err="1" smtClean="0"/>
              <a:t>lbdclim</a:t>
            </a:r>
            <a:r>
              <a:rPr lang="de-DE" dirty="0" smtClean="0"/>
              <a:t>) …)</a:t>
            </a:r>
          </a:p>
          <a:p>
            <a:r>
              <a:rPr lang="de-DE" dirty="0" smtClean="0"/>
              <a:t>…</a:t>
            </a:r>
            <a:r>
              <a:rPr lang="de-DE" dirty="0" err="1" smtClean="0"/>
              <a:t>and</a:t>
            </a:r>
            <a:r>
              <a:rPr lang="de-DE" dirty="0" smtClean="0"/>
              <a:t> all </a:t>
            </a:r>
            <a:r>
              <a:rPr lang="de-DE" dirty="0" err="1" smtClean="0"/>
              <a:t>the</a:t>
            </a:r>
            <a:r>
              <a:rPr lang="de-DE" dirty="0" smtClean="0"/>
              <a:t> "</a:t>
            </a:r>
            <a:r>
              <a:rPr lang="de-DE" dirty="0" err="1" smtClean="0"/>
              <a:t>little</a:t>
            </a:r>
            <a:r>
              <a:rPr lang="de-DE" dirty="0" smtClean="0"/>
              <a:t> </a:t>
            </a:r>
            <a:r>
              <a:rPr lang="de-DE" dirty="0" err="1" smtClean="0"/>
              <a:t>things</a:t>
            </a:r>
            <a:r>
              <a:rPr lang="de-DE" dirty="0" smtClean="0"/>
              <a:t>"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fully</a:t>
            </a:r>
            <a:r>
              <a:rPr lang="de-DE" dirty="0" smtClean="0"/>
              <a:t> </a:t>
            </a:r>
            <a:r>
              <a:rPr lang="de-DE" dirty="0" err="1" smtClean="0"/>
              <a:t>going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8E236C-DCCA-4410-82DD-284BF6707C39}" type="datetime1">
              <a:rPr lang="de-DE" smtClean="0"/>
              <a:t>31.08.2018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COSMO General Meeting 2018, St. Petersburg, Russia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42063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For</a:t>
            </a:r>
            <a:r>
              <a:rPr lang="de-DE" dirty="0" smtClean="0"/>
              <a:t> Version 5.06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536082"/>
          </a:xfrm>
        </p:spPr>
        <p:txBody>
          <a:bodyPr/>
          <a:lstStyle/>
          <a:p>
            <a:r>
              <a:rPr lang="de-DE" dirty="0" smtClean="0"/>
              <a:t>COSMO-Model 5.06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run</a:t>
            </a:r>
            <a:r>
              <a:rPr lang="de-DE" dirty="0" smtClean="0"/>
              <a:t> </a:t>
            </a:r>
            <a:r>
              <a:rPr lang="de-DE" dirty="0" err="1" smtClean="0"/>
              <a:t>fully</a:t>
            </a:r>
            <a:r>
              <a:rPr lang="de-DE" dirty="0" smtClean="0"/>
              <a:t> on GPU</a:t>
            </a:r>
          </a:p>
          <a:p>
            <a:pPr lvl="1"/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still </a:t>
            </a:r>
            <a:r>
              <a:rPr lang="de-DE" dirty="0" err="1" smtClean="0"/>
              <a:t>missing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?</a:t>
            </a:r>
            <a:endParaRPr lang="de-DE" dirty="0" smtClean="0"/>
          </a:p>
          <a:p>
            <a:pPr lvl="1"/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/>
              <a:t>missing</a:t>
            </a:r>
            <a:r>
              <a:rPr lang="de-DE" dirty="0"/>
              <a:t> Features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smtClean="0"/>
              <a:t>POMPA_supported_features.xlsx?</a:t>
            </a:r>
            <a:endParaRPr lang="de-DE" dirty="0"/>
          </a:p>
          <a:p>
            <a:r>
              <a:rPr lang="de-DE" dirty="0" err="1" smtClean="0"/>
              <a:t>Documentation</a:t>
            </a:r>
            <a:endParaRPr lang="de-DE" dirty="0" smtClean="0"/>
          </a:p>
          <a:p>
            <a:pPr lvl="1"/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documentation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installing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running</a:t>
            </a:r>
            <a:r>
              <a:rPr lang="de-DE" dirty="0" smtClean="0"/>
              <a:t> GPU </a:t>
            </a:r>
            <a:r>
              <a:rPr lang="de-DE" dirty="0" err="1" smtClean="0"/>
              <a:t>version</a:t>
            </a:r>
            <a:r>
              <a:rPr lang="de-DE" dirty="0" smtClean="0"/>
              <a:t> </a:t>
            </a:r>
            <a:r>
              <a:rPr lang="de-DE" dirty="0" err="1" smtClean="0"/>
              <a:t>complete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Can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give</a:t>
            </a:r>
            <a:r>
              <a:rPr lang="de-DE" dirty="0" smtClean="0"/>
              <a:t> </a:t>
            </a:r>
            <a:r>
              <a:rPr lang="de-DE" dirty="0" err="1" smtClean="0"/>
              <a:t>sufficient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smtClean="0"/>
              <a:t>?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6E6106-0D47-4EC5-AA8D-DDBA39CD5D5D}" type="datetime1">
              <a:rPr lang="de-DE" smtClean="0"/>
              <a:t>31.08.2018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COSMO General Meeting 2018, St. Petersburg, Russia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34D4C-996C-45BA-AB56-6F7CFBC15A2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9314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Wetterhüt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70987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781800" y="1752600"/>
            <a:ext cx="16922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/>
              <a:t>Thank you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/>
              <a:t>very much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/>
              <a:t>for your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/>
              <a:t>attention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1_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rddesign">
  <a:themeElements>
    <a:clrScheme name="2_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2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Bildschirmpräsentation (4:3)</PresentationFormat>
  <Paragraphs>55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Standarddesign</vt:lpstr>
      <vt:lpstr>1_Standarddesign</vt:lpstr>
      <vt:lpstr>2_Standarddesign</vt:lpstr>
      <vt:lpstr>POMPA Contributions  to the official  COSMO-Model</vt:lpstr>
      <vt:lpstr>Highlights from the History of GPU Implementation</vt:lpstr>
      <vt:lpstr>Highlights from the History of GPU Implementation II</vt:lpstr>
      <vt:lpstr>And the Ongoing Developments (5.05b)</vt:lpstr>
      <vt:lpstr>For Version 5.06</vt:lpstr>
      <vt:lpstr>PowerPoint-Präsentation</vt:lpstr>
    </vt:vector>
  </TitlesOfParts>
  <Company>mpm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Schättler</dc:creator>
  <cp:lastModifiedBy>Schättler Ulrich</cp:lastModifiedBy>
  <cp:revision>400</cp:revision>
  <cp:lastPrinted>2006-12-13T10:14:45Z</cp:lastPrinted>
  <dcterms:created xsi:type="dcterms:W3CDTF">2006-12-01T09:57:45Z</dcterms:created>
  <dcterms:modified xsi:type="dcterms:W3CDTF">2018-08-31T16:05:04Z</dcterms:modified>
</cp:coreProperties>
</file>