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0" r:id="rId2"/>
    <p:sldMasterId id="2147483651" r:id="rId3"/>
  </p:sldMasterIdLst>
  <p:notesMasterIdLst>
    <p:notesMasterId r:id="rId10"/>
  </p:notesMasterIdLst>
  <p:handoutMasterIdLst>
    <p:handoutMasterId r:id="rId11"/>
  </p:handoutMasterIdLst>
  <p:sldIdLst>
    <p:sldId id="368" r:id="rId4"/>
    <p:sldId id="442" r:id="rId5"/>
    <p:sldId id="443" r:id="rId6"/>
    <p:sldId id="444" r:id="rId7"/>
    <p:sldId id="425" r:id="rId8"/>
    <p:sldId id="363" r:id="rId9"/>
  </p:sldIdLst>
  <p:sldSz cx="9144000" cy="6858000" type="screen4x3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33"/>
    <a:srgbClr val="C34D05"/>
    <a:srgbClr val="C00822"/>
    <a:srgbClr val="2F9934"/>
    <a:srgbClr val="2084A8"/>
    <a:srgbClr val="66CCFF"/>
    <a:srgbClr val="FF0000"/>
    <a:srgbClr val="F612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Helle Formatvorlag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ittlere Formatvorlage 4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FECB4D8-DB02-4DC6-A0A2-4F2EBAE1DC90}" styleName="Mittlere Formatvorlage 1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ittlere Formatvorlage 1 - Akz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799B23B-EC83-4686-B30A-512413B5E67A}" styleName="Helle Formatvorlage 3 - Akz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Helle Formatvorlage 2 - Akz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561" autoAdjust="0"/>
  </p:normalViewPr>
  <p:slideViewPr>
    <p:cSldViewPr>
      <p:cViewPr>
        <p:scale>
          <a:sx n="70" d="100"/>
          <a:sy n="70" d="100"/>
        </p:scale>
        <p:origin x="-1530" y="-402"/>
      </p:cViewPr>
      <p:guideLst>
        <p:guide orient="horz" pos="686"/>
        <p:guide orient="horz" pos="1344"/>
        <p:guide orient="horz" pos="890"/>
        <p:guide orient="horz" pos="3929"/>
        <p:guide orient="horz" pos="4294"/>
        <p:guide orient="horz" pos="959"/>
        <p:guide orient="horz" pos="3347"/>
        <p:guide orient="horz" pos="4087"/>
        <p:guide pos="2880"/>
        <p:guide pos="295"/>
        <p:guide pos="5486"/>
        <p:guide pos="5264"/>
        <p:guide pos="56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1410"/>
    </p:cViewPr>
  </p:sorterViewPr>
  <p:notesViewPr>
    <p:cSldViewPr>
      <p:cViewPr varScale="1">
        <p:scale>
          <a:sx n="68" d="100"/>
          <a:sy n="68" d="100"/>
        </p:scale>
        <p:origin x="-2136" y="-96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9750" cy="50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18" tIns="47160" rIns="94318" bIns="47160" numCol="1" anchor="t" anchorCtr="0" compatLnSpc="1">
            <a:prstTxWarp prst="textNoShape">
              <a:avLst/>
            </a:prstTxWarp>
          </a:bodyPr>
          <a:lstStyle>
            <a:lvl1pPr defTabSz="941388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7963" y="0"/>
            <a:ext cx="3079750" cy="50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18" tIns="47160" rIns="94318" bIns="47160" numCol="1" anchor="t" anchorCtr="0" compatLnSpc="1">
            <a:prstTxWarp prst="textNoShape">
              <a:avLst/>
            </a:prstTxWarp>
          </a:bodyPr>
          <a:lstStyle>
            <a:lvl1pPr algn="r" defTabSz="941388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9750" cy="50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18" tIns="47160" rIns="94318" bIns="47160" numCol="1" anchor="b" anchorCtr="0" compatLnSpc="1">
            <a:prstTxWarp prst="textNoShape">
              <a:avLst/>
            </a:prstTxWarp>
          </a:bodyPr>
          <a:lstStyle>
            <a:lvl1pPr defTabSz="941388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7963" y="9723438"/>
            <a:ext cx="3079750" cy="50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18" tIns="47160" rIns="94318" bIns="47160" numCol="1" anchor="b" anchorCtr="0" compatLnSpc="1">
            <a:prstTxWarp prst="textNoShape">
              <a:avLst/>
            </a:prstTxWarp>
          </a:bodyPr>
          <a:lstStyle>
            <a:lvl1pPr algn="r" defTabSz="941388">
              <a:defRPr sz="1200"/>
            </a:lvl1pPr>
          </a:lstStyle>
          <a:p>
            <a:pPr>
              <a:defRPr/>
            </a:pPr>
            <a:fld id="{574F6B74-1D32-4C66-A569-828EC73DF48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6303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975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18" tIns="47160" rIns="94318" bIns="47160" numCol="1" anchor="t" anchorCtr="0" compatLnSpc="1">
            <a:prstTxWarp prst="textNoShape">
              <a:avLst/>
            </a:prstTxWarp>
          </a:bodyPr>
          <a:lstStyle>
            <a:lvl1pPr defTabSz="9413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9550" y="0"/>
            <a:ext cx="307975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18" tIns="47160" rIns="94318" bIns="47160" numCol="1" anchor="t" anchorCtr="0" compatLnSpc="1">
            <a:prstTxWarp prst="textNoShape">
              <a:avLst/>
            </a:prstTxWarp>
          </a:bodyPr>
          <a:lstStyle>
            <a:lvl1pPr algn="r" defTabSz="9413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39813" y="803275"/>
            <a:ext cx="5022850" cy="37671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9325" y="4894263"/>
            <a:ext cx="5200650" cy="4567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18" tIns="47160" rIns="94318" bIns="47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Formate des Vorlagentextes zu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04388"/>
            <a:ext cx="307975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18" tIns="47160" rIns="94318" bIns="47160" numCol="1" anchor="b" anchorCtr="0" compatLnSpc="1">
            <a:prstTxWarp prst="textNoShape">
              <a:avLst/>
            </a:prstTxWarp>
          </a:bodyPr>
          <a:lstStyle>
            <a:lvl1pPr defTabSz="9413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9550" y="9704388"/>
            <a:ext cx="307975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18" tIns="47160" rIns="94318" bIns="47160" numCol="1" anchor="b" anchorCtr="0" compatLnSpc="1">
            <a:prstTxWarp prst="textNoShape">
              <a:avLst/>
            </a:prstTxWarp>
          </a:bodyPr>
          <a:lstStyle>
            <a:lvl1pPr algn="r" defTabSz="9413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794AD8BD-547B-44B0-95F4-3FDAF593FD4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37598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BA5321F-F3E0-4F24-9A10-AF41344EC5D5}" type="slidenum">
              <a:rPr lang="de-DE" altLang="de-DE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de-DE" altLang="de-DE" smtClean="0">
              <a:latin typeface="Times New Roman" pitchFamily="18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4894263"/>
            <a:ext cx="5200650" cy="4568825"/>
          </a:xfrm>
          <a:noFill/>
        </p:spPr>
        <p:txBody>
          <a:bodyPr/>
          <a:lstStyle/>
          <a:p>
            <a:pPr eaLnBrk="1" hangingPunct="1"/>
            <a:endParaRPr lang="de-DE" altLang="de-DE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3"/>
          <p:cNvSpPr txBox="1">
            <a:spLocks noChangeArrowheads="1"/>
          </p:cNvSpPr>
          <p:nvPr userDrawn="1"/>
        </p:nvSpPr>
        <p:spPr bwMode="auto">
          <a:xfrm>
            <a:off x="0" y="339725"/>
            <a:ext cx="66960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de-DE" sz="3000" smtClean="0">
                <a:solidFill>
                  <a:schemeClr val="bg1"/>
                </a:solidFill>
                <a:latin typeface="Arial Black" pitchFamily="34" charset="0"/>
              </a:rPr>
              <a:t>Deutscher Wetterdienst</a:t>
            </a:r>
          </a:p>
        </p:txBody>
      </p:sp>
      <p:sp>
        <p:nvSpPr>
          <p:cNvPr id="5" name="Line 19"/>
          <p:cNvSpPr>
            <a:spLocks noChangeShapeType="1"/>
          </p:cNvSpPr>
          <p:nvPr userDrawn="1"/>
        </p:nvSpPr>
        <p:spPr bwMode="auto">
          <a:xfrm>
            <a:off x="0" y="908050"/>
            <a:ext cx="9144000" cy="0"/>
          </a:xfrm>
          <a:prstGeom prst="line">
            <a:avLst/>
          </a:prstGeom>
          <a:noFill/>
          <a:ln w="222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" name="Picture 23" descr="cosmoLogo_veryfine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87338"/>
            <a:ext cx="2017713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8" descr="Wortbildmarke-und-Claim-positiv-transparent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142875"/>
            <a:ext cx="2363788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23850" y="2492375"/>
            <a:ext cx="8207375" cy="1871663"/>
          </a:xfrm>
        </p:spPr>
        <p:txBody>
          <a:bodyPr anchor="t"/>
          <a:lstStyle>
            <a:lvl1pPr algn="ctr">
              <a:defRPr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pPr lvl="0"/>
            <a:r>
              <a:rPr lang="de-DE" noProof="0" smtClean="0"/>
              <a:t>Titelmasterformat bearbeiten</a:t>
            </a:r>
          </a:p>
        </p:txBody>
      </p:sp>
      <p:sp>
        <p:nvSpPr>
          <p:cNvPr id="2561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323850" y="4797425"/>
            <a:ext cx="8207375" cy="519113"/>
          </a:xfrm>
        </p:spPr>
        <p:txBody>
          <a:bodyPr lIns="91440" tIns="45720" rIns="91440" bIns="45720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de-DE" noProof="0" smtClean="0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25944660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815A7E-0AFD-4960-AF5A-EADD7C36DBF0}" type="datetime1">
              <a:rPr lang="de-DE" smtClean="0"/>
              <a:t>31.08.2018</a:t>
            </a:fld>
            <a:endParaRPr lang="de-DE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COSMO General Meeting 2018, St. Petersburg, Russia</a:t>
            </a:r>
            <a:endParaRPr lang="de-DE"/>
          </a:p>
        </p:txBody>
      </p:sp>
      <p:sp>
        <p:nvSpPr>
          <p:cNvPr id="6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523853-3FDE-4CAF-AC89-E8CF3A07512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2603404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7813" y="1125538"/>
            <a:ext cx="2058987" cy="48958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46088" y="1125538"/>
            <a:ext cx="6029325" cy="489585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0EBCA-A040-4BF8-8556-975DD1CA572B}" type="datetime1">
              <a:rPr lang="de-DE" smtClean="0"/>
              <a:t>31.08.2018</a:t>
            </a:fld>
            <a:endParaRPr lang="de-DE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COSMO General Meeting 2018, St. Petersburg, Russia</a:t>
            </a:r>
            <a:endParaRPr lang="de-DE"/>
          </a:p>
        </p:txBody>
      </p:sp>
      <p:sp>
        <p:nvSpPr>
          <p:cNvPr id="6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E8B46-52BF-42BA-BC4C-3466E9408A6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1217862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4BE5F5-02E3-4D6F-9686-8BEB552B737F}" type="datetime1">
              <a:rPr lang="de-DE" smtClean="0"/>
              <a:t>31.08.2018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</p:spTree>
    <p:extLst>
      <p:ext uri="{BB962C8B-B14F-4D97-AF65-F5344CB8AC3E}">
        <p14:creationId xmlns:p14="http://schemas.microsoft.com/office/powerpoint/2010/main" val="2982348853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FDA30E-AF0A-4CAE-A10F-418C434A974E}" type="datetime1">
              <a:rPr lang="de-DE" smtClean="0"/>
              <a:t>31.08.2018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</p:spTree>
    <p:extLst>
      <p:ext uri="{BB962C8B-B14F-4D97-AF65-F5344CB8AC3E}">
        <p14:creationId xmlns:p14="http://schemas.microsoft.com/office/powerpoint/2010/main" val="3376779925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BEEB0-B04B-4CE8-9ECF-A68768DABE71}" type="datetime1">
              <a:rPr lang="de-DE" smtClean="0"/>
              <a:t>31.08.2018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</p:spTree>
    <p:extLst>
      <p:ext uri="{BB962C8B-B14F-4D97-AF65-F5344CB8AC3E}">
        <p14:creationId xmlns:p14="http://schemas.microsoft.com/office/powerpoint/2010/main" val="669269923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424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424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0ECF01-5A45-40CB-918A-6497C5E452EA}" type="datetime1">
              <a:rPr lang="de-DE" smtClean="0"/>
              <a:t>31.08.2018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</p:spTree>
    <p:extLst>
      <p:ext uri="{BB962C8B-B14F-4D97-AF65-F5344CB8AC3E}">
        <p14:creationId xmlns:p14="http://schemas.microsoft.com/office/powerpoint/2010/main" val="1082333408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6BBE9-E258-4930-81E3-ECFD1E2232C8}" type="datetime1">
              <a:rPr lang="de-DE" smtClean="0"/>
              <a:t>31.08.2018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</p:spTree>
    <p:extLst>
      <p:ext uri="{BB962C8B-B14F-4D97-AF65-F5344CB8AC3E}">
        <p14:creationId xmlns:p14="http://schemas.microsoft.com/office/powerpoint/2010/main" val="2629442684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BA4FBD-C5ED-435D-A541-D5712C9D7E91}" type="datetime1">
              <a:rPr lang="de-DE" smtClean="0"/>
              <a:t>31.08.2018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</p:spTree>
    <p:extLst>
      <p:ext uri="{BB962C8B-B14F-4D97-AF65-F5344CB8AC3E}">
        <p14:creationId xmlns:p14="http://schemas.microsoft.com/office/powerpoint/2010/main" val="1016643259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C85A21-D740-4306-949D-79E843555A61}" type="datetime1">
              <a:rPr lang="de-DE" smtClean="0"/>
              <a:t>31.08.2018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</p:spTree>
    <p:extLst>
      <p:ext uri="{BB962C8B-B14F-4D97-AF65-F5344CB8AC3E}">
        <p14:creationId xmlns:p14="http://schemas.microsoft.com/office/powerpoint/2010/main" val="3366507232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141745-CD92-4C18-BB2B-50C69A7A1A3F}" type="datetime1">
              <a:rPr lang="de-DE" smtClean="0"/>
              <a:t>31.08.2018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</p:spTree>
    <p:extLst>
      <p:ext uri="{BB962C8B-B14F-4D97-AF65-F5344CB8AC3E}">
        <p14:creationId xmlns:p14="http://schemas.microsoft.com/office/powerpoint/2010/main" val="243454453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dt" sz="half" idx="10"/>
          </p:nvPr>
        </p:nvSpPr>
        <p:spPr>
          <a:xfrm>
            <a:off x="1042988" y="6516000"/>
            <a:ext cx="1511300" cy="2079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8E236C-DCCA-4410-82DD-284BF6707C39}" type="datetime1">
              <a:rPr lang="de-DE" smtClean="0"/>
              <a:t>31.08.2018</a:t>
            </a:fld>
            <a:endParaRPr lang="de-DE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7313" y="6516000"/>
            <a:ext cx="3960812" cy="217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COSMO General Meeting 2018, St. Petersburg, Russia</a:t>
            </a:r>
            <a:endParaRPr lang="de-DE"/>
          </a:p>
        </p:txBody>
      </p:sp>
      <p:sp>
        <p:nvSpPr>
          <p:cNvPr id="6" name="Rectangle 3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B4686-4644-471E-9375-12B57D8E2B2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139182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8EE90-444E-4B9F-B806-D65E1D944A9A}" type="datetime1">
              <a:rPr lang="de-DE" smtClean="0"/>
              <a:t>31.08.2018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</p:spTree>
    <p:extLst>
      <p:ext uri="{BB962C8B-B14F-4D97-AF65-F5344CB8AC3E}">
        <p14:creationId xmlns:p14="http://schemas.microsoft.com/office/powerpoint/2010/main" val="3674363930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4367DB-2D8E-453B-8BF0-6278055AD94F}" type="datetime1">
              <a:rPr lang="de-DE" smtClean="0"/>
              <a:t>31.08.2018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</p:spTree>
    <p:extLst>
      <p:ext uri="{BB962C8B-B14F-4D97-AF65-F5344CB8AC3E}">
        <p14:creationId xmlns:p14="http://schemas.microsoft.com/office/powerpoint/2010/main" val="3074253523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7813" y="1412875"/>
            <a:ext cx="2058987" cy="49688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46088" y="1412875"/>
            <a:ext cx="6029325" cy="49688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A2E94-D2A9-4865-A704-58E4B3134BD4}" type="datetime1">
              <a:rPr lang="de-DE" smtClean="0"/>
              <a:t>31.08.2018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</p:spTree>
    <p:extLst>
      <p:ext uri="{BB962C8B-B14F-4D97-AF65-F5344CB8AC3E}">
        <p14:creationId xmlns:p14="http://schemas.microsoft.com/office/powerpoint/2010/main" val="4027593575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68313" y="6581775"/>
            <a:ext cx="1816100" cy="2079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168322-3F8E-423F-83DD-5F51A73A392F}" type="datetime1">
              <a:rPr lang="de-DE" smtClean="0"/>
              <a:t>31.08.2018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</p:spTree>
    <p:extLst>
      <p:ext uri="{BB962C8B-B14F-4D97-AF65-F5344CB8AC3E}">
        <p14:creationId xmlns:p14="http://schemas.microsoft.com/office/powerpoint/2010/main" val="4079405341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68313" y="6581775"/>
            <a:ext cx="1816100" cy="2079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7348C6-9E84-4F4D-BA96-CC0805F5072F}" type="datetime1">
              <a:rPr lang="de-DE" smtClean="0"/>
              <a:t>31.08.2018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</p:spTree>
    <p:extLst>
      <p:ext uri="{BB962C8B-B14F-4D97-AF65-F5344CB8AC3E}">
        <p14:creationId xmlns:p14="http://schemas.microsoft.com/office/powerpoint/2010/main" val="1966190440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68313" y="6581775"/>
            <a:ext cx="1816100" cy="2079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03A12-E9EB-4A48-8B58-5A1924ACF67E}" type="datetime1">
              <a:rPr lang="de-DE" smtClean="0"/>
              <a:t>31.08.2018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</p:spTree>
    <p:extLst>
      <p:ext uri="{BB962C8B-B14F-4D97-AF65-F5344CB8AC3E}">
        <p14:creationId xmlns:p14="http://schemas.microsoft.com/office/powerpoint/2010/main" val="3419695622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424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424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68313" y="6581775"/>
            <a:ext cx="1816100" cy="2079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1561B-437E-472B-BD6C-533DF9A7EC5C}" type="datetime1">
              <a:rPr lang="de-DE" smtClean="0"/>
              <a:t>31.08.2018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</p:spTree>
    <p:extLst>
      <p:ext uri="{BB962C8B-B14F-4D97-AF65-F5344CB8AC3E}">
        <p14:creationId xmlns:p14="http://schemas.microsoft.com/office/powerpoint/2010/main" val="3182400559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68313" y="6581775"/>
            <a:ext cx="1816100" cy="2079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3B613-41C9-4992-B257-777D82D83E0E}" type="datetime1">
              <a:rPr lang="de-DE" smtClean="0"/>
              <a:t>31.08.2018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</p:spTree>
    <p:extLst>
      <p:ext uri="{BB962C8B-B14F-4D97-AF65-F5344CB8AC3E}">
        <p14:creationId xmlns:p14="http://schemas.microsoft.com/office/powerpoint/2010/main" val="3581135510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5065899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448141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2924944"/>
            <a:ext cx="7772400" cy="1362075"/>
          </a:xfrm>
        </p:spPr>
        <p:txBody>
          <a:bodyPr anchor="t"/>
          <a:lstStyle>
            <a:lvl1pPr algn="ctr">
              <a:defRPr sz="4000" b="1" cap="none" baseline="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Rectangle 35"/>
          <p:cNvSpPr>
            <a:spLocks noGrp="1" noChangeArrowheads="1"/>
          </p:cNvSpPr>
          <p:nvPr>
            <p:ph type="dt" sz="half" idx="10"/>
          </p:nvPr>
        </p:nvSpPr>
        <p:spPr>
          <a:xfrm>
            <a:off x="1042988" y="6516000"/>
            <a:ext cx="1511300" cy="2079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6865A6-DD72-4DDF-9A5E-0FDD0C3F3EBB}" type="datetime1">
              <a:rPr lang="de-DE" smtClean="0"/>
              <a:t>31.08.2018</a:t>
            </a:fld>
            <a:endParaRPr lang="de-DE"/>
          </a:p>
        </p:txBody>
      </p:sp>
      <p:sp>
        <p:nvSpPr>
          <p:cNvPr id="4" name="Rectangle 38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8000" y="6516000"/>
            <a:ext cx="3960000" cy="2160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COSMO General Meeting 2018, St. Petersburg, Russia</a:t>
            </a:r>
            <a:endParaRPr lang="de-DE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74B63A-957D-45FF-9F4F-33D8948D54D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18584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68313" y="6581775"/>
            <a:ext cx="1816100" cy="2079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4D6DC-CF01-46EE-B46B-005957482EDD}" type="datetime1">
              <a:rPr lang="de-DE" smtClean="0"/>
              <a:t>31.08.2018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</p:spTree>
    <p:extLst>
      <p:ext uri="{BB962C8B-B14F-4D97-AF65-F5344CB8AC3E}">
        <p14:creationId xmlns:p14="http://schemas.microsoft.com/office/powerpoint/2010/main" val="2353592423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68313" y="6581775"/>
            <a:ext cx="1816100" cy="2079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146CD-40BC-422A-BD6F-E2A278B1FD31}" type="datetime1">
              <a:rPr lang="de-DE" smtClean="0"/>
              <a:t>31.08.2018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</p:spTree>
    <p:extLst>
      <p:ext uri="{BB962C8B-B14F-4D97-AF65-F5344CB8AC3E}">
        <p14:creationId xmlns:p14="http://schemas.microsoft.com/office/powerpoint/2010/main" val="2191988874"/>
      </p:ext>
    </p:extLst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68313" y="6581775"/>
            <a:ext cx="1816100" cy="2079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9C413-8ABD-40C0-AD79-7765522A9E82}" type="datetime1">
              <a:rPr lang="de-DE" smtClean="0"/>
              <a:t>31.08.2018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</p:spTree>
    <p:extLst>
      <p:ext uri="{BB962C8B-B14F-4D97-AF65-F5344CB8AC3E}">
        <p14:creationId xmlns:p14="http://schemas.microsoft.com/office/powerpoint/2010/main" val="921145807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7813" y="1412875"/>
            <a:ext cx="2058987" cy="49688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46088" y="1412875"/>
            <a:ext cx="6029325" cy="49688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68313" y="6581775"/>
            <a:ext cx="1816100" cy="2079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888614-320F-4893-8EA9-1224AEF919F7}" type="datetime1">
              <a:rPr lang="de-DE" smtClean="0"/>
              <a:t>31.08.2018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</p:spTree>
    <p:extLst>
      <p:ext uri="{BB962C8B-B14F-4D97-AF65-F5344CB8AC3E}">
        <p14:creationId xmlns:p14="http://schemas.microsoft.com/office/powerpoint/2010/main" val="224478853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773238"/>
            <a:ext cx="4038600" cy="424815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773238"/>
            <a:ext cx="4038600" cy="424815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dt" sz="half" idx="10"/>
          </p:nvPr>
        </p:nvSpPr>
        <p:spPr>
          <a:xfrm>
            <a:off x="1042988" y="6516000"/>
            <a:ext cx="1511300" cy="2079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4D52F-6D1E-4BFA-ABDB-762671B85A84}" type="datetime1">
              <a:rPr lang="de-DE" smtClean="0"/>
              <a:t>31.08.2018</a:t>
            </a:fld>
            <a:endParaRPr lang="de-DE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8000" y="6516000"/>
            <a:ext cx="3960000" cy="2160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COSMO General Meeting 2018, St. Petersburg, Russia</a:t>
            </a:r>
            <a:endParaRPr lang="de-DE"/>
          </a:p>
        </p:txBody>
      </p:sp>
      <p:sp>
        <p:nvSpPr>
          <p:cNvPr id="7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707A09-F0C8-410D-9C9F-DB93FB5DC11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782189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642374-0DDF-4C62-B393-199C9C472805}" type="datetime1">
              <a:rPr lang="de-DE" smtClean="0"/>
              <a:t>31.08.2018</a:t>
            </a:fld>
            <a:endParaRPr lang="de-DE"/>
          </a:p>
        </p:txBody>
      </p:sp>
      <p:sp>
        <p:nvSpPr>
          <p:cNvPr id="4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COSMO General Meeting 2018, St. Petersburg, Russia</a:t>
            </a:r>
            <a:endParaRPr lang="de-DE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BDE847-6A60-4B14-8561-F9D53AAC39B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54806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97FBD-3DDE-4493-92D6-CBABAFD107A2}" type="datetime1">
              <a:rPr lang="de-DE" smtClean="0"/>
              <a:t>31.08.2018</a:t>
            </a:fld>
            <a:endParaRPr lang="de-DE"/>
          </a:p>
        </p:txBody>
      </p:sp>
      <p:sp>
        <p:nvSpPr>
          <p:cNvPr id="3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COSMO General Meeting 2018, St. Petersburg, Russia</a:t>
            </a:r>
            <a:endParaRPr lang="de-DE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07F1F0-2724-4E6D-8265-2079DCBA466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785491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B9C6A8-A58B-47A4-A340-E6AFD7BBC988}" type="datetime1">
              <a:rPr lang="de-DE" smtClean="0"/>
              <a:t>31.08.2018</a:t>
            </a:fld>
            <a:endParaRPr lang="de-DE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COSMO General Meeting 2018, St. Petersburg, Russia</a:t>
            </a:r>
            <a:endParaRPr lang="de-DE"/>
          </a:p>
        </p:txBody>
      </p:sp>
      <p:sp>
        <p:nvSpPr>
          <p:cNvPr id="7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B4D59D-AEE2-4368-A402-C5EC47BC6A4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1323257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1D52F5-446B-4B9F-8C72-E7B8E3D9F08A}" type="datetime1">
              <a:rPr lang="de-DE" smtClean="0"/>
              <a:t>31.08.2018</a:t>
            </a:fld>
            <a:endParaRPr lang="de-DE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COSMO General Meeting 2018, St. Petersburg, Russia</a:t>
            </a:r>
            <a:endParaRPr lang="de-DE"/>
          </a:p>
        </p:txBody>
      </p:sp>
      <p:sp>
        <p:nvSpPr>
          <p:cNvPr id="7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746E1-8E2B-4FB0-9F0A-F9E7948F609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4503291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1521446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6"/>
          <p:cNvSpPr>
            <a:spLocks noChangeArrowheads="1"/>
          </p:cNvSpPr>
          <p:nvPr userDrawn="1"/>
        </p:nvSpPr>
        <p:spPr bwMode="auto">
          <a:xfrm>
            <a:off x="8377238" y="6381750"/>
            <a:ext cx="309562" cy="3603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7" name="Line 23"/>
          <p:cNvSpPr>
            <a:spLocks noChangeShapeType="1"/>
          </p:cNvSpPr>
          <p:nvPr userDrawn="1"/>
        </p:nvSpPr>
        <p:spPr bwMode="auto">
          <a:xfrm>
            <a:off x="0" y="6453188"/>
            <a:ext cx="9144000" cy="0"/>
          </a:xfrm>
          <a:prstGeom prst="line">
            <a:avLst/>
          </a:prstGeom>
          <a:noFill/>
          <a:ln w="222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9" name="Rectangle 3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42988" y="6513513"/>
            <a:ext cx="1511300" cy="20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fld id="{E3BE59BC-097E-4C4F-9994-5D46B6C3C81F}" type="datetime1">
              <a:rPr lang="de-DE" smtClean="0"/>
              <a:t>31.08.2018</a:t>
            </a:fld>
            <a:endParaRPr lang="de-DE"/>
          </a:p>
        </p:txBody>
      </p:sp>
      <p:sp>
        <p:nvSpPr>
          <p:cNvPr id="1029" name="Rectangle 36"/>
          <p:cNvSpPr>
            <a:spLocks noChangeArrowheads="1"/>
          </p:cNvSpPr>
          <p:nvPr/>
        </p:nvSpPr>
        <p:spPr bwMode="auto">
          <a:xfrm>
            <a:off x="4859338" y="6650038"/>
            <a:ext cx="1511300" cy="20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62" name="Rectangle 3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28000" y="6516000"/>
            <a:ext cx="3960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r>
              <a:rPr lang="en-US" smtClean="0"/>
              <a:t>COSMO General Meeting 2018, St. Petersburg, Russia</a:t>
            </a:r>
            <a:endParaRPr lang="de-DE"/>
          </a:p>
        </p:txBody>
      </p:sp>
      <p:sp>
        <p:nvSpPr>
          <p:cNvPr id="1063" name="Rectangle 3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2813" y="6513513"/>
            <a:ext cx="4572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1E819A5-0AE1-4A61-B068-D2F97FEB58F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1032" name="Rectangle 40"/>
          <p:cNvSpPr>
            <a:spLocks noGrp="1" noChangeArrowheads="1"/>
          </p:cNvSpPr>
          <p:nvPr>
            <p:ph type="title"/>
          </p:nvPr>
        </p:nvSpPr>
        <p:spPr bwMode="auto">
          <a:xfrm>
            <a:off x="446088" y="1125538"/>
            <a:ext cx="82296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33" name="Rectangle 4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73238"/>
            <a:ext cx="8229600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1034" name="Text Box 42"/>
          <p:cNvSpPr txBox="1">
            <a:spLocks noChangeArrowheads="1"/>
          </p:cNvSpPr>
          <p:nvPr userDrawn="1"/>
        </p:nvSpPr>
        <p:spPr bwMode="auto">
          <a:xfrm>
            <a:off x="0" y="339725"/>
            <a:ext cx="66960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de-DE" sz="3000" smtClean="0">
                <a:solidFill>
                  <a:schemeClr val="bg1"/>
                </a:solidFill>
                <a:latin typeface="Arial Black" pitchFamily="34" charset="0"/>
              </a:rPr>
              <a:t>Deutscher Wetterdienst</a:t>
            </a:r>
          </a:p>
        </p:txBody>
      </p:sp>
      <p:sp>
        <p:nvSpPr>
          <p:cNvPr id="1035" name="Line 43"/>
          <p:cNvSpPr>
            <a:spLocks noChangeShapeType="1"/>
          </p:cNvSpPr>
          <p:nvPr userDrawn="1"/>
        </p:nvSpPr>
        <p:spPr bwMode="auto">
          <a:xfrm>
            <a:off x="0" y="908050"/>
            <a:ext cx="9144000" cy="0"/>
          </a:xfrm>
          <a:prstGeom prst="line">
            <a:avLst/>
          </a:prstGeom>
          <a:noFill/>
          <a:ln w="222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36" name="Picture 44" descr="cosmoLogo_veryfine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87338"/>
            <a:ext cx="2017713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38" descr="Wortbildmarke-und-Claim-positiv-transparent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142875"/>
            <a:ext cx="2363788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8" name="Picture 46" descr="Bundesadler_kleiner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477000"/>
            <a:ext cx="349250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635" r:id="rId1"/>
    <p:sldLayoutId id="2147484636" r:id="rId2"/>
    <p:sldLayoutId id="2147484613" r:id="rId3"/>
    <p:sldLayoutId id="2147484614" r:id="rId4"/>
    <p:sldLayoutId id="2147484616" r:id="rId5"/>
    <p:sldLayoutId id="2147484617" r:id="rId6"/>
    <p:sldLayoutId id="2147484618" r:id="rId7"/>
    <p:sldLayoutId id="2147484619" r:id="rId8"/>
    <p:sldLayoutId id="2147484637" r:id="rId9"/>
    <p:sldLayoutId id="2147484620" r:id="rId10"/>
    <p:sldLayoutId id="2147484621" r:id="rId11"/>
  </p:sldLayoutIdLst>
  <p:transition>
    <p:fade/>
  </p:transition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 userDrawn="1"/>
        </p:nvSpPr>
        <p:spPr bwMode="auto">
          <a:xfrm>
            <a:off x="8377238" y="6381750"/>
            <a:ext cx="309562" cy="3603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46088" y="1412875"/>
            <a:ext cx="82296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133600"/>
            <a:ext cx="8229600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68313" y="6581775"/>
            <a:ext cx="1816100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fld id="{767F3B34-0374-4043-B67F-1D951A8148E5}" type="datetime1">
              <a:rPr lang="de-DE" smtClean="0"/>
              <a:t>31.08.2018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  <p:sp>
        <p:nvSpPr>
          <p:cNvPr id="2054" name="Line 6"/>
          <p:cNvSpPr>
            <a:spLocks noChangeShapeType="1"/>
          </p:cNvSpPr>
          <p:nvPr userDrawn="1"/>
        </p:nvSpPr>
        <p:spPr bwMode="auto">
          <a:xfrm>
            <a:off x="0" y="1052513"/>
            <a:ext cx="9144000" cy="0"/>
          </a:xfrm>
          <a:prstGeom prst="line">
            <a:avLst/>
          </a:prstGeom>
          <a:noFill/>
          <a:ln w="222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5" name="Line 7"/>
          <p:cNvSpPr>
            <a:spLocks noChangeShapeType="1"/>
          </p:cNvSpPr>
          <p:nvPr userDrawn="1"/>
        </p:nvSpPr>
        <p:spPr bwMode="auto">
          <a:xfrm>
            <a:off x="0" y="6524625"/>
            <a:ext cx="9144000" cy="0"/>
          </a:xfrm>
          <a:prstGeom prst="line">
            <a:avLst/>
          </a:prstGeom>
          <a:noFill/>
          <a:ln w="222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056" name="Picture 8" descr="DWD-BiWoCl-22-rgb_kleiner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4838" y="142875"/>
            <a:ext cx="2992437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9" descr="Bundesadler_kleiner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6438" y="6459538"/>
            <a:ext cx="34925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8" name="Rectangle 10"/>
          <p:cNvSpPr>
            <a:spLocks noChangeArrowheads="1"/>
          </p:cNvSpPr>
          <p:nvPr userDrawn="1"/>
        </p:nvSpPr>
        <p:spPr bwMode="auto">
          <a:xfrm>
            <a:off x="5580063" y="549275"/>
            <a:ext cx="2376487" cy="431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22" r:id="rId1"/>
    <p:sldLayoutId id="2147484623" r:id="rId2"/>
    <p:sldLayoutId id="2147484624" r:id="rId3"/>
    <p:sldLayoutId id="2147484625" r:id="rId4"/>
    <p:sldLayoutId id="2147484626" r:id="rId5"/>
    <p:sldLayoutId id="2147484627" r:id="rId6"/>
    <p:sldLayoutId id="2147484628" r:id="rId7"/>
    <p:sldLayoutId id="2147484629" r:id="rId8"/>
    <p:sldLayoutId id="2147484630" r:id="rId9"/>
    <p:sldLayoutId id="2147484631" r:id="rId10"/>
    <p:sldLayoutId id="2147484632" r:id="rId11"/>
  </p:sldLayoutIdLst>
  <p:transition>
    <p:fade/>
  </p:transition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 userDrawn="1"/>
        </p:nvSpPr>
        <p:spPr bwMode="auto">
          <a:xfrm>
            <a:off x="8377238" y="6381750"/>
            <a:ext cx="309562" cy="3603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46088" y="1412875"/>
            <a:ext cx="82296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133600"/>
            <a:ext cx="8229600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3077" name="Line 6"/>
          <p:cNvSpPr>
            <a:spLocks noChangeShapeType="1"/>
          </p:cNvSpPr>
          <p:nvPr userDrawn="1"/>
        </p:nvSpPr>
        <p:spPr bwMode="auto">
          <a:xfrm>
            <a:off x="0" y="1052513"/>
            <a:ext cx="9144000" cy="0"/>
          </a:xfrm>
          <a:prstGeom prst="line">
            <a:avLst/>
          </a:prstGeom>
          <a:noFill/>
          <a:ln w="222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078" name="Picture 8" descr="DWD-BiWoCl-22-rgb_kleiner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4838" y="142875"/>
            <a:ext cx="2992437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2" name="Rectangle 10"/>
          <p:cNvSpPr>
            <a:spLocks noChangeArrowheads="1"/>
          </p:cNvSpPr>
          <p:nvPr userDrawn="1"/>
        </p:nvSpPr>
        <p:spPr bwMode="auto">
          <a:xfrm>
            <a:off x="0" y="0"/>
            <a:ext cx="9144000" cy="11255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38" r:id="rId1"/>
    <p:sldLayoutId id="2147484639" r:id="rId2"/>
    <p:sldLayoutId id="2147484640" r:id="rId3"/>
    <p:sldLayoutId id="2147484641" r:id="rId4"/>
    <p:sldLayoutId id="2147484642" r:id="rId5"/>
    <p:sldLayoutId id="2147484633" r:id="rId6"/>
    <p:sldLayoutId id="2147484634" r:id="rId7"/>
    <p:sldLayoutId id="2147484643" r:id="rId8"/>
    <p:sldLayoutId id="2147484644" r:id="rId9"/>
    <p:sldLayoutId id="2147484645" r:id="rId10"/>
    <p:sldLayoutId id="2147484646" r:id="rId11"/>
  </p:sldLayoutIdLst>
  <p:transition>
    <p:fade/>
  </p:transition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916113"/>
            <a:ext cx="8281988" cy="2376487"/>
          </a:xfrm>
          <a:noFill/>
        </p:spPr>
        <p:txBody>
          <a:bodyPr/>
          <a:lstStyle/>
          <a:p>
            <a:pPr eaLnBrk="1" hangingPunct="1"/>
            <a:r>
              <a:rPr lang="de-DE" altLang="de-DE" dirty="0" smtClean="0"/>
              <a:t>POMPA </a:t>
            </a:r>
            <a:r>
              <a:rPr lang="de-DE" altLang="de-DE" dirty="0" err="1" smtClean="0"/>
              <a:t>Contributions</a:t>
            </a:r>
            <a:r>
              <a:rPr lang="de-DE" altLang="de-DE" dirty="0" smtClean="0"/>
              <a:t/>
            </a:r>
            <a:br>
              <a:rPr lang="de-DE" altLang="de-DE" dirty="0" smtClean="0"/>
            </a:br>
            <a:r>
              <a:rPr lang="de-DE" altLang="de-DE" sz="1800" dirty="0"/>
              <a:t/>
            </a:r>
            <a:br>
              <a:rPr lang="de-DE" altLang="de-DE" sz="1800" dirty="0"/>
            </a:br>
            <a:r>
              <a:rPr lang="de-DE" altLang="de-DE" dirty="0" err="1" smtClean="0"/>
              <a:t>to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the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official</a:t>
            </a:r>
            <a:r>
              <a:rPr lang="de-DE" altLang="de-DE" dirty="0" smtClean="0"/>
              <a:t/>
            </a:r>
            <a:br>
              <a:rPr lang="de-DE" altLang="de-DE" dirty="0" smtClean="0"/>
            </a:br>
            <a:r>
              <a:rPr lang="de-DE" altLang="de-DE" sz="1800" dirty="0" smtClean="0"/>
              <a:t/>
            </a:r>
            <a:br>
              <a:rPr lang="de-DE" altLang="de-DE" sz="1800" dirty="0" smtClean="0"/>
            </a:br>
            <a:r>
              <a:rPr lang="de-DE" altLang="de-DE" dirty="0" smtClean="0"/>
              <a:t>COSMO-Model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4652963"/>
            <a:ext cx="8207375" cy="1223962"/>
          </a:xfrm>
          <a:noFill/>
        </p:spPr>
        <p:txBody>
          <a:bodyPr/>
          <a:lstStyle/>
          <a:p>
            <a:pPr eaLnBrk="1" hangingPunct="1"/>
            <a:r>
              <a:rPr lang="de-DE" altLang="de-DE" smtClean="0"/>
              <a:t>Ulrich Schättler</a:t>
            </a:r>
          </a:p>
          <a:p>
            <a:pPr eaLnBrk="1" hangingPunct="1"/>
            <a:r>
              <a:rPr lang="de-DE" altLang="de-DE" smtClean="0"/>
              <a:t>Source Code Administrator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Highlights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History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GPU Implementation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5.01 (11.2014): </a:t>
            </a:r>
            <a:r>
              <a:rPr lang="de-DE" dirty="0" err="1" smtClean="0"/>
              <a:t>Implemented</a:t>
            </a:r>
            <a:r>
              <a:rPr lang="de-DE" dirty="0" smtClean="0"/>
              <a:t> </a:t>
            </a:r>
            <a:r>
              <a:rPr lang="de-DE" dirty="0" err="1" smtClean="0"/>
              <a:t>organizational</a:t>
            </a:r>
            <a:r>
              <a:rPr lang="de-DE" dirty="0" smtClean="0"/>
              <a:t> </a:t>
            </a:r>
            <a:r>
              <a:rPr lang="de-DE" dirty="0" err="1" smtClean="0"/>
              <a:t>framework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COSMO-ICON </a:t>
            </a:r>
            <a:r>
              <a:rPr lang="de-DE" dirty="0" err="1" smtClean="0"/>
              <a:t>physics</a:t>
            </a:r>
            <a:r>
              <a:rPr lang="de-DE" dirty="0" smtClean="0"/>
              <a:t> (e.g. src_block_fields.f90, etc.)</a:t>
            </a:r>
          </a:p>
          <a:p>
            <a:r>
              <a:rPr lang="de-DE" dirty="0" smtClean="0"/>
              <a:t>5.03 (11.2015):</a:t>
            </a:r>
          </a:p>
          <a:p>
            <a:pPr lvl="1"/>
            <a:r>
              <a:rPr lang="de-DE" dirty="0" smtClean="0"/>
              <a:t>The </a:t>
            </a:r>
            <a:r>
              <a:rPr lang="de-DE" dirty="0" err="1" smtClean="0"/>
              <a:t>radiation</a:t>
            </a:r>
            <a:r>
              <a:rPr lang="de-DE" dirty="0" smtClean="0"/>
              <a:t> was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first</a:t>
            </a:r>
            <a:r>
              <a:rPr lang="de-DE" dirty="0" smtClean="0"/>
              <a:t> </a:t>
            </a:r>
            <a:r>
              <a:rPr lang="de-DE" dirty="0" err="1" smtClean="0"/>
              <a:t>parameterization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official</a:t>
            </a:r>
            <a:r>
              <a:rPr lang="de-DE" dirty="0" smtClean="0"/>
              <a:t> </a:t>
            </a:r>
            <a:r>
              <a:rPr lang="de-DE" dirty="0" err="1" smtClean="0"/>
              <a:t>code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could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run</a:t>
            </a:r>
            <a:r>
              <a:rPr lang="de-DE" dirty="0" smtClean="0"/>
              <a:t> on a GPU. But also </a:t>
            </a:r>
            <a:r>
              <a:rPr lang="de-DE" dirty="0" err="1" smtClean="0"/>
              <a:t>other</a:t>
            </a:r>
            <a:r>
              <a:rPr lang="de-DE" dirty="0" smtClean="0"/>
              <a:t> </a:t>
            </a:r>
            <a:r>
              <a:rPr lang="de-DE" dirty="0" err="1" smtClean="0"/>
              <a:t>code</a:t>
            </a:r>
            <a:r>
              <a:rPr lang="de-DE" dirty="0" smtClean="0"/>
              <a:t> </a:t>
            </a:r>
            <a:r>
              <a:rPr lang="de-DE" dirty="0" err="1" smtClean="0"/>
              <a:t>already</a:t>
            </a:r>
            <a:r>
              <a:rPr lang="de-DE" dirty="0" smtClean="0"/>
              <a:t> </a:t>
            </a:r>
            <a:r>
              <a:rPr lang="de-DE" dirty="0" err="1" smtClean="0"/>
              <a:t>contained</a:t>
            </a:r>
            <a:r>
              <a:rPr lang="de-DE" dirty="0" smtClean="0"/>
              <a:t> ACC-statements.</a:t>
            </a:r>
          </a:p>
          <a:p>
            <a:pPr lvl="1"/>
            <a:r>
              <a:rPr lang="de-DE" dirty="0" smtClean="0"/>
              <a:t>The </a:t>
            </a:r>
            <a:r>
              <a:rPr lang="de-DE" dirty="0" err="1" smtClean="0"/>
              <a:t>interface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C++ </a:t>
            </a:r>
            <a:r>
              <a:rPr lang="de-DE" dirty="0" err="1" smtClean="0"/>
              <a:t>dynamical</a:t>
            </a:r>
            <a:r>
              <a:rPr lang="de-DE" dirty="0" smtClean="0"/>
              <a:t> </a:t>
            </a:r>
            <a:r>
              <a:rPr lang="de-DE" dirty="0" err="1" smtClean="0"/>
              <a:t>core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serialization</a:t>
            </a:r>
            <a:r>
              <a:rPr lang="de-DE" dirty="0" smtClean="0"/>
              <a:t>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been</a:t>
            </a:r>
            <a:r>
              <a:rPr lang="de-DE" dirty="0" smtClean="0"/>
              <a:t> </a:t>
            </a:r>
            <a:r>
              <a:rPr lang="de-DE" dirty="0" err="1" smtClean="0"/>
              <a:t>implemented</a:t>
            </a:r>
            <a:endParaRPr lang="de-DE" dirty="0" smtClean="0"/>
          </a:p>
          <a:p>
            <a:r>
              <a:rPr lang="de-DE" dirty="0" smtClean="0"/>
              <a:t>5.04e (03.2017): GPU </a:t>
            </a:r>
            <a:r>
              <a:rPr lang="de-DE" dirty="0" err="1" smtClean="0"/>
              <a:t>version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SSO </a:t>
            </a:r>
            <a:r>
              <a:rPr lang="de-DE" dirty="0" err="1" smtClean="0"/>
              <a:t>scheme</a:t>
            </a:r>
            <a:endParaRPr lang="de-DE" dirty="0" smtClean="0"/>
          </a:p>
          <a:p>
            <a:r>
              <a:rPr lang="de-DE" dirty="0" smtClean="0"/>
              <a:t>5.04f (09.2017): GPU </a:t>
            </a:r>
            <a:r>
              <a:rPr lang="de-DE" dirty="0" err="1" smtClean="0"/>
              <a:t>version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TERRA</a:t>
            </a:r>
          </a:p>
          <a:p>
            <a:r>
              <a:rPr lang="de-DE" dirty="0" smtClean="0"/>
              <a:t>5.04g (11.2017): GPU </a:t>
            </a:r>
            <a:r>
              <a:rPr lang="de-DE" dirty="0" err="1" smtClean="0"/>
              <a:t>version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Tiedtke </a:t>
            </a:r>
            <a:r>
              <a:rPr lang="de-DE" dirty="0" err="1" smtClean="0"/>
              <a:t>convection</a:t>
            </a:r>
            <a:endParaRPr lang="de-DE" dirty="0"/>
          </a:p>
          <a:p>
            <a:r>
              <a:rPr lang="de-DE" dirty="0" smtClean="0"/>
              <a:t>5.04h (12.2017): GPU </a:t>
            </a:r>
            <a:r>
              <a:rPr lang="de-DE" dirty="0" err="1" smtClean="0"/>
              <a:t>version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Turbulence</a:t>
            </a:r>
            <a:endParaRPr lang="de-DE" dirty="0" smtClean="0"/>
          </a:p>
          <a:p>
            <a:endParaRPr lang="de-DE" sz="1400" dirty="0" smtClean="0"/>
          </a:p>
          <a:p>
            <a:pPr marL="0" indent="0">
              <a:buNone/>
            </a:pPr>
            <a:r>
              <a:rPr lang="de-DE" dirty="0" err="1" smtClean="0"/>
              <a:t>Then</a:t>
            </a:r>
            <a:r>
              <a:rPr lang="de-DE" dirty="0" smtClean="0"/>
              <a:t> I </a:t>
            </a:r>
            <a:r>
              <a:rPr lang="de-DE" dirty="0" err="1" smtClean="0"/>
              <a:t>stopped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test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GPU </a:t>
            </a:r>
            <a:r>
              <a:rPr lang="de-DE" dirty="0" err="1" smtClean="0"/>
              <a:t>version</a:t>
            </a:r>
            <a:r>
              <a:rPr lang="de-DE" dirty="0" smtClean="0"/>
              <a:t> on DWD </a:t>
            </a:r>
            <a:r>
              <a:rPr lang="de-DE" dirty="0" err="1" smtClean="0"/>
              <a:t>machines</a:t>
            </a:r>
            <a:r>
              <a:rPr lang="de-DE" dirty="0" smtClean="0"/>
              <a:t> (Sorry)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78E236C-DCCA-4410-82DD-284BF6707C39}" type="datetime1">
              <a:rPr lang="de-DE" smtClean="0"/>
              <a:t>31.08.2018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COSMO General Meeting 2018, St. Petersburg, Russia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EB4686-4644-471E-9375-12B57D8E2B20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448115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46088" y="1125538"/>
            <a:ext cx="8446392" cy="539750"/>
          </a:xfrm>
        </p:spPr>
        <p:txBody>
          <a:bodyPr/>
          <a:lstStyle/>
          <a:p>
            <a:r>
              <a:rPr lang="de-DE" dirty="0" smtClean="0"/>
              <a:t>Highlights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History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GPU Implementation II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5.05 (02.2018):</a:t>
            </a:r>
          </a:p>
          <a:p>
            <a:pPr lvl="1"/>
            <a:r>
              <a:rPr lang="de-DE" dirty="0" err="1" smtClean="0"/>
              <a:t>Microphysics</a:t>
            </a:r>
            <a:r>
              <a:rPr lang="de-DE" dirty="0" smtClean="0"/>
              <a:t>, </a:t>
            </a:r>
            <a:r>
              <a:rPr lang="de-DE" dirty="0" err="1" smtClean="0"/>
              <a:t>FLake</a:t>
            </a:r>
            <a:r>
              <a:rPr lang="de-DE" dirty="0" smtClean="0"/>
              <a:t>, Terra-</a:t>
            </a:r>
            <a:r>
              <a:rPr lang="de-DE" dirty="0" err="1" smtClean="0"/>
              <a:t>init</a:t>
            </a:r>
            <a:r>
              <a:rPr lang="de-DE" dirty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organize_physics</a:t>
            </a:r>
            <a:endParaRPr lang="de-DE" dirty="0" smtClean="0"/>
          </a:p>
          <a:p>
            <a:pPr lvl="1"/>
            <a:r>
              <a:rPr lang="de-DE" dirty="0" err="1" smtClean="0"/>
              <a:t>src_lbc</a:t>
            </a:r>
            <a:endParaRPr lang="de-DE" dirty="0" smtClean="0"/>
          </a:p>
          <a:p>
            <a:pPr lvl="1"/>
            <a:r>
              <a:rPr lang="de-DE" dirty="0" err="1" smtClean="0"/>
              <a:t>Nudging</a:t>
            </a:r>
            <a:endParaRPr lang="de-DE" dirty="0" smtClean="0"/>
          </a:p>
          <a:p>
            <a:pPr lvl="1"/>
            <a:r>
              <a:rPr lang="de-DE" dirty="0" smtClean="0"/>
              <a:t>GCL </a:t>
            </a:r>
            <a:r>
              <a:rPr lang="de-DE" dirty="0" err="1" smtClean="0"/>
              <a:t>communication</a:t>
            </a:r>
            <a:r>
              <a:rPr lang="de-DE" dirty="0" smtClean="0"/>
              <a:t> </a:t>
            </a:r>
            <a:r>
              <a:rPr lang="de-DE" dirty="0" err="1" smtClean="0"/>
              <a:t>library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GPU </a:t>
            </a:r>
            <a:r>
              <a:rPr lang="de-DE" dirty="0" err="1" smtClean="0"/>
              <a:t>communication</a:t>
            </a:r>
            <a:endParaRPr lang="de-DE" dirty="0" smtClean="0"/>
          </a:p>
          <a:p>
            <a:r>
              <a:rPr lang="de-DE" dirty="0" smtClean="0"/>
              <a:t>5.05a (06.2018)</a:t>
            </a:r>
          </a:p>
          <a:p>
            <a:pPr lvl="1"/>
            <a:r>
              <a:rPr lang="de-DE" dirty="0" err="1" smtClean="0"/>
              <a:t>Diagnostics</a:t>
            </a:r>
            <a:endParaRPr lang="de-DE" dirty="0" smtClean="0"/>
          </a:p>
          <a:p>
            <a:pPr lvl="1"/>
            <a:r>
              <a:rPr lang="de-DE" dirty="0" smtClean="0"/>
              <a:t>Output</a:t>
            </a:r>
          </a:p>
          <a:p>
            <a:pPr lvl="1"/>
            <a:r>
              <a:rPr lang="de-DE" dirty="0" smtClean="0"/>
              <a:t>Treatment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utility</a:t>
            </a:r>
            <a:r>
              <a:rPr lang="de-DE" dirty="0" smtClean="0"/>
              <a:t> </a:t>
            </a:r>
            <a:r>
              <a:rPr lang="de-DE" dirty="0" err="1" smtClean="0"/>
              <a:t>routines</a:t>
            </a:r>
            <a:r>
              <a:rPr lang="de-DE" dirty="0" smtClean="0"/>
              <a:t> (</a:t>
            </a:r>
            <a:r>
              <a:rPr lang="de-DE" dirty="0" err="1" smtClean="0"/>
              <a:t>which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called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CPU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GPU </a:t>
            </a:r>
            <a:r>
              <a:rPr lang="de-DE" dirty="0" err="1" smtClean="0"/>
              <a:t>regions</a:t>
            </a:r>
            <a:r>
              <a:rPr lang="de-DE" dirty="0" smtClean="0"/>
              <a:t>)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78E236C-DCCA-4410-82DD-284BF6707C39}" type="datetime1">
              <a:rPr lang="de-DE" smtClean="0"/>
              <a:t>31.08.2018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COSMO General Meeting 2018, St. Petersburg, Russia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EB4686-4644-471E-9375-12B57D8E2B20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3978788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Ongoing</a:t>
            </a:r>
            <a:r>
              <a:rPr lang="de-DE" dirty="0" smtClean="0"/>
              <a:t> </a:t>
            </a:r>
            <a:r>
              <a:rPr lang="de-DE" dirty="0" err="1" smtClean="0"/>
              <a:t>Developments</a:t>
            </a:r>
            <a:r>
              <a:rPr lang="de-DE" dirty="0" smtClean="0"/>
              <a:t> (5.05b)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Latent </a:t>
            </a:r>
            <a:r>
              <a:rPr lang="de-DE" dirty="0" err="1" smtClean="0"/>
              <a:t>Heat</a:t>
            </a:r>
            <a:r>
              <a:rPr lang="de-DE" dirty="0" smtClean="0"/>
              <a:t> </a:t>
            </a:r>
            <a:r>
              <a:rPr lang="de-DE" dirty="0" err="1" smtClean="0"/>
              <a:t>Nudging</a:t>
            </a:r>
            <a:endParaRPr lang="de-DE" dirty="0" smtClean="0"/>
          </a:p>
          <a:p>
            <a:r>
              <a:rPr lang="de-DE" dirty="0" err="1" smtClean="0"/>
              <a:t>Climate</a:t>
            </a:r>
            <a:r>
              <a:rPr lang="de-DE" dirty="0" smtClean="0"/>
              <a:t> </a:t>
            </a:r>
            <a:r>
              <a:rPr lang="de-DE" dirty="0" err="1" smtClean="0"/>
              <a:t>part</a:t>
            </a:r>
            <a:r>
              <a:rPr lang="de-DE" dirty="0" smtClean="0"/>
              <a:t> (IF (</a:t>
            </a:r>
            <a:r>
              <a:rPr lang="de-DE" dirty="0" err="1" smtClean="0"/>
              <a:t>lbdclim</a:t>
            </a:r>
            <a:r>
              <a:rPr lang="de-DE" dirty="0" smtClean="0"/>
              <a:t>) …)</a:t>
            </a:r>
          </a:p>
          <a:p>
            <a:r>
              <a:rPr lang="de-DE" dirty="0" smtClean="0"/>
              <a:t>…</a:t>
            </a:r>
            <a:r>
              <a:rPr lang="de-DE" dirty="0" err="1" smtClean="0"/>
              <a:t>and</a:t>
            </a:r>
            <a:r>
              <a:rPr lang="de-DE" dirty="0" smtClean="0"/>
              <a:t> all </a:t>
            </a:r>
            <a:r>
              <a:rPr lang="de-DE" dirty="0" err="1" smtClean="0"/>
              <a:t>the</a:t>
            </a:r>
            <a:r>
              <a:rPr lang="de-DE" dirty="0" smtClean="0"/>
              <a:t> "</a:t>
            </a:r>
            <a:r>
              <a:rPr lang="de-DE" dirty="0" err="1" smtClean="0"/>
              <a:t>little</a:t>
            </a:r>
            <a:r>
              <a:rPr lang="de-DE" dirty="0" smtClean="0"/>
              <a:t> </a:t>
            </a:r>
            <a:r>
              <a:rPr lang="de-DE" dirty="0" err="1" smtClean="0"/>
              <a:t>things</a:t>
            </a:r>
            <a:r>
              <a:rPr lang="de-DE" dirty="0" smtClean="0"/>
              <a:t>"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get</a:t>
            </a:r>
            <a:r>
              <a:rPr lang="de-DE" dirty="0" smtClean="0"/>
              <a:t> </a:t>
            </a:r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fully</a:t>
            </a:r>
            <a:r>
              <a:rPr lang="de-DE" dirty="0" smtClean="0"/>
              <a:t> </a:t>
            </a:r>
            <a:r>
              <a:rPr lang="de-DE" dirty="0" err="1" smtClean="0"/>
              <a:t>going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78E236C-DCCA-4410-82DD-284BF6707C39}" type="datetime1">
              <a:rPr lang="de-DE" smtClean="0"/>
              <a:t>31.08.2018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COSMO General Meeting 2018, St. Petersburg, Russia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EB4686-4644-471E-9375-12B57D8E2B20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4420632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For</a:t>
            </a:r>
            <a:r>
              <a:rPr lang="de-DE" dirty="0" smtClean="0"/>
              <a:t> Version 5.06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536082"/>
          </a:xfrm>
        </p:spPr>
        <p:txBody>
          <a:bodyPr/>
          <a:lstStyle/>
          <a:p>
            <a:r>
              <a:rPr lang="de-DE" dirty="0" smtClean="0"/>
              <a:t>COSMO-Model 5.06 </a:t>
            </a:r>
            <a:r>
              <a:rPr lang="de-DE" dirty="0" err="1" smtClean="0"/>
              <a:t>should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able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run</a:t>
            </a:r>
            <a:r>
              <a:rPr lang="de-DE" dirty="0" smtClean="0"/>
              <a:t> </a:t>
            </a:r>
            <a:r>
              <a:rPr lang="de-DE" dirty="0" err="1" smtClean="0"/>
              <a:t>fully</a:t>
            </a:r>
            <a:r>
              <a:rPr lang="de-DE" dirty="0" smtClean="0"/>
              <a:t> on GPU</a:t>
            </a:r>
          </a:p>
          <a:p>
            <a:pPr lvl="1"/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still </a:t>
            </a:r>
            <a:r>
              <a:rPr lang="de-DE" dirty="0" err="1" smtClean="0"/>
              <a:t>missing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?</a:t>
            </a:r>
            <a:endParaRPr lang="de-DE" dirty="0" smtClean="0"/>
          </a:p>
          <a:p>
            <a:pPr lvl="1"/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about</a:t>
            </a:r>
            <a:r>
              <a:rPr lang="de-DE" dirty="0" smtClean="0"/>
              <a:t> </a:t>
            </a:r>
            <a:r>
              <a:rPr lang="de-DE" dirty="0" err="1"/>
              <a:t>missing</a:t>
            </a:r>
            <a:r>
              <a:rPr lang="de-DE" dirty="0"/>
              <a:t> Features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smtClean="0"/>
              <a:t>POMPA_supported_features.xlsx?</a:t>
            </a:r>
            <a:endParaRPr lang="de-DE" dirty="0"/>
          </a:p>
          <a:p>
            <a:r>
              <a:rPr lang="de-DE" dirty="0" err="1" smtClean="0"/>
              <a:t>Documentation</a:t>
            </a:r>
            <a:endParaRPr lang="de-DE" dirty="0" smtClean="0"/>
          </a:p>
          <a:p>
            <a:pPr lvl="1"/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documentation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installing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running</a:t>
            </a:r>
            <a:r>
              <a:rPr lang="de-DE" dirty="0" smtClean="0"/>
              <a:t> GPU </a:t>
            </a:r>
            <a:r>
              <a:rPr lang="de-DE" dirty="0" err="1" smtClean="0"/>
              <a:t>version</a:t>
            </a:r>
            <a:r>
              <a:rPr lang="de-DE" dirty="0" smtClean="0"/>
              <a:t> </a:t>
            </a:r>
            <a:r>
              <a:rPr lang="de-DE" dirty="0" err="1" smtClean="0"/>
              <a:t>complete</a:t>
            </a:r>
            <a:r>
              <a:rPr lang="de-DE" dirty="0" smtClean="0"/>
              <a:t>?</a:t>
            </a:r>
          </a:p>
          <a:p>
            <a:pPr lvl="1"/>
            <a:r>
              <a:rPr lang="de-DE" dirty="0" smtClean="0"/>
              <a:t>Can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give</a:t>
            </a:r>
            <a:r>
              <a:rPr lang="de-DE" dirty="0" smtClean="0"/>
              <a:t> </a:t>
            </a:r>
            <a:r>
              <a:rPr lang="de-DE" dirty="0" err="1" smtClean="0"/>
              <a:t>sufficient</a:t>
            </a:r>
            <a:r>
              <a:rPr lang="de-DE" dirty="0" smtClean="0"/>
              <a:t> </a:t>
            </a:r>
            <a:r>
              <a:rPr lang="de-DE" dirty="0" err="1" smtClean="0"/>
              <a:t>support</a:t>
            </a:r>
            <a:r>
              <a:rPr lang="de-DE" smtClean="0"/>
              <a:t>?</a:t>
            </a:r>
            <a:endParaRPr lang="de-DE" dirty="0"/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6E6106-0D47-4EC5-AA8D-DDBA39CD5D5D}" type="datetime1">
              <a:rPr lang="de-DE" smtClean="0"/>
              <a:t>31.08.2018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COSMO General Meeting 2018, St. Petersburg, Russia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A34D4C-996C-45BA-AB56-6F7CFBC15A29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093147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Wetterhüt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9170987" cy="687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6781800" y="1752600"/>
            <a:ext cx="1692275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2400"/>
              <a:t>Thank you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sz="240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2400"/>
              <a:t>very much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sz="240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2400"/>
              <a:t>for your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sz="240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2400"/>
              <a:t>attention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2D4B9B"/>
      </a:accent1>
      <a:accent2>
        <a:srgbClr val="6278B4"/>
      </a:accent2>
      <a:accent3>
        <a:srgbClr val="FFFFFF"/>
      </a:accent3>
      <a:accent4>
        <a:srgbClr val="000000"/>
      </a:accent4>
      <a:accent5>
        <a:srgbClr val="ADB1CB"/>
      </a:accent5>
      <a:accent6>
        <a:srgbClr val="586CA3"/>
      </a:accent6>
      <a:hlink>
        <a:srgbClr val="96A5CD"/>
      </a:hlink>
      <a:folHlink>
        <a:srgbClr val="CBD3E6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017A8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BD1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017A8"/>
        </a:accent1>
        <a:accent2>
          <a:srgbClr val="575DC2"/>
        </a:accent2>
        <a:accent3>
          <a:srgbClr val="FFFFFF"/>
        </a:accent3>
        <a:accent4>
          <a:srgbClr val="000000"/>
        </a:accent4>
        <a:accent5>
          <a:srgbClr val="AAABD1"/>
        </a:accent5>
        <a:accent6>
          <a:srgbClr val="4E53B0"/>
        </a:accent6>
        <a:hlink>
          <a:srgbClr val="9FA3DC"/>
        </a:hlink>
        <a:folHlink>
          <a:srgbClr val="DBDDF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D4B9B"/>
        </a:accent1>
        <a:accent2>
          <a:srgbClr val="6278B4"/>
        </a:accent2>
        <a:accent3>
          <a:srgbClr val="FFFFFF"/>
        </a:accent3>
        <a:accent4>
          <a:srgbClr val="000000"/>
        </a:accent4>
        <a:accent5>
          <a:srgbClr val="ADB1CB"/>
        </a:accent5>
        <a:accent6>
          <a:srgbClr val="586CA3"/>
        </a:accent6>
        <a:hlink>
          <a:srgbClr val="96A5CD"/>
        </a:hlink>
        <a:folHlink>
          <a:srgbClr val="CBD3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tandarddesign">
  <a:themeElements>
    <a:clrScheme name="1_Standarddesign 1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2D4B9B"/>
      </a:accent1>
      <a:accent2>
        <a:srgbClr val="6278B4"/>
      </a:accent2>
      <a:accent3>
        <a:srgbClr val="FFFFFF"/>
      </a:accent3>
      <a:accent4>
        <a:srgbClr val="000000"/>
      </a:accent4>
      <a:accent5>
        <a:srgbClr val="ADB1CB"/>
      </a:accent5>
      <a:accent6>
        <a:srgbClr val="586CA3"/>
      </a:accent6>
      <a:hlink>
        <a:srgbClr val="96A5CD"/>
      </a:hlink>
      <a:folHlink>
        <a:srgbClr val="CBD3E6"/>
      </a:folHlink>
    </a:clrScheme>
    <a:fontScheme name="1_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017A8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BD1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017A8"/>
        </a:accent1>
        <a:accent2>
          <a:srgbClr val="575DC2"/>
        </a:accent2>
        <a:accent3>
          <a:srgbClr val="FFFFFF"/>
        </a:accent3>
        <a:accent4>
          <a:srgbClr val="000000"/>
        </a:accent4>
        <a:accent5>
          <a:srgbClr val="AAABD1"/>
        </a:accent5>
        <a:accent6>
          <a:srgbClr val="4E53B0"/>
        </a:accent6>
        <a:hlink>
          <a:srgbClr val="9FA3DC"/>
        </a:hlink>
        <a:folHlink>
          <a:srgbClr val="DBDDF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D4B9B"/>
        </a:accent1>
        <a:accent2>
          <a:srgbClr val="6278B4"/>
        </a:accent2>
        <a:accent3>
          <a:srgbClr val="FFFFFF"/>
        </a:accent3>
        <a:accent4>
          <a:srgbClr val="000000"/>
        </a:accent4>
        <a:accent5>
          <a:srgbClr val="ADB1CB"/>
        </a:accent5>
        <a:accent6>
          <a:srgbClr val="586CA3"/>
        </a:accent6>
        <a:hlink>
          <a:srgbClr val="96A5CD"/>
        </a:hlink>
        <a:folHlink>
          <a:srgbClr val="CBD3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tandarddesign">
  <a:themeElements>
    <a:clrScheme name="2_Standarddesign 1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2D4B9B"/>
      </a:accent1>
      <a:accent2>
        <a:srgbClr val="6278B4"/>
      </a:accent2>
      <a:accent3>
        <a:srgbClr val="FFFFFF"/>
      </a:accent3>
      <a:accent4>
        <a:srgbClr val="000000"/>
      </a:accent4>
      <a:accent5>
        <a:srgbClr val="ADB1CB"/>
      </a:accent5>
      <a:accent6>
        <a:srgbClr val="586CA3"/>
      </a:accent6>
      <a:hlink>
        <a:srgbClr val="96A5CD"/>
      </a:hlink>
      <a:folHlink>
        <a:srgbClr val="CBD3E6"/>
      </a:folHlink>
    </a:clrScheme>
    <a:fontScheme name="2_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rd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017A8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BD1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017A8"/>
        </a:accent1>
        <a:accent2>
          <a:srgbClr val="575DC2"/>
        </a:accent2>
        <a:accent3>
          <a:srgbClr val="FFFFFF"/>
        </a:accent3>
        <a:accent4>
          <a:srgbClr val="000000"/>
        </a:accent4>
        <a:accent5>
          <a:srgbClr val="AAABD1"/>
        </a:accent5>
        <a:accent6>
          <a:srgbClr val="4E53B0"/>
        </a:accent6>
        <a:hlink>
          <a:srgbClr val="9FA3DC"/>
        </a:hlink>
        <a:folHlink>
          <a:srgbClr val="DBDDF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D4B9B"/>
        </a:accent1>
        <a:accent2>
          <a:srgbClr val="6278B4"/>
        </a:accent2>
        <a:accent3>
          <a:srgbClr val="FFFFFF"/>
        </a:accent3>
        <a:accent4>
          <a:srgbClr val="000000"/>
        </a:accent4>
        <a:accent5>
          <a:srgbClr val="ADB1CB"/>
        </a:accent5>
        <a:accent6>
          <a:srgbClr val="586CA3"/>
        </a:accent6>
        <a:hlink>
          <a:srgbClr val="96A5CD"/>
        </a:hlink>
        <a:folHlink>
          <a:srgbClr val="CBD3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302</Words>
  <Application>Microsoft Office PowerPoint</Application>
  <PresentationFormat>Bildschirmpräsentation (4:3)</PresentationFormat>
  <Paragraphs>55</Paragraphs>
  <Slides>6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3</vt:i4>
      </vt:variant>
      <vt:variant>
        <vt:lpstr>Folientitel</vt:lpstr>
      </vt:variant>
      <vt:variant>
        <vt:i4>6</vt:i4>
      </vt:variant>
    </vt:vector>
  </HeadingPairs>
  <TitlesOfParts>
    <vt:vector size="9" baseType="lpstr">
      <vt:lpstr>Standarddesign</vt:lpstr>
      <vt:lpstr>1_Standarddesign</vt:lpstr>
      <vt:lpstr>2_Standarddesign</vt:lpstr>
      <vt:lpstr>POMPA Contributions  to the official  COSMO-Model</vt:lpstr>
      <vt:lpstr>Highlights from the History of GPU Implementation</vt:lpstr>
      <vt:lpstr>Highlights from the History of GPU Implementation II</vt:lpstr>
      <vt:lpstr>And the Ongoing Developments (5.05b)</vt:lpstr>
      <vt:lpstr>For Version 5.06</vt:lpstr>
      <vt:lpstr>PowerPoint-Präsentation</vt:lpstr>
    </vt:vector>
  </TitlesOfParts>
  <Company>mpm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Ulrich Schättler</dc:creator>
  <cp:lastModifiedBy>Schättler Ulrich</cp:lastModifiedBy>
  <cp:revision>400</cp:revision>
  <cp:lastPrinted>2006-12-13T10:14:45Z</cp:lastPrinted>
  <dcterms:created xsi:type="dcterms:W3CDTF">2006-12-01T09:57:45Z</dcterms:created>
  <dcterms:modified xsi:type="dcterms:W3CDTF">2018-08-31T16:05:04Z</dcterms:modified>
</cp:coreProperties>
</file>