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4"/>
    <p:sldMasterId id="2147483743" r:id="rId5"/>
    <p:sldMasterId id="2147483750" r:id="rId6"/>
    <p:sldMasterId id="2147483759" r:id="rId7"/>
    <p:sldMasterId id="2147483761" r:id="rId8"/>
  </p:sldMasterIdLst>
  <p:notesMasterIdLst>
    <p:notesMasterId r:id="rId28"/>
  </p:notesMasterIdLst>
  <p:handoutMasterIdLst>
    <p:handoutMasterId r:id="rId29"/>
  </p:handoutMasterIdLst>
  <p:sldIdLst>
    <p:sldId id="259" r:id="rId9"/>
    <p:sldId id="354" r:id="rId10"/>
    <p:sldId id="355" r:id="rId11"/>
    <p:sldId id="356" r:id="rId12"/>
    <p:sldId id="357" r:id="rId13"/>
    <p:sldId id="360" r:id="rId14"/>
    <p:sldId id="358" r:id="rId15"/>
    <p:sldId id="359" r:id="rId16"/>
    <p:sldId id="327" r:id="rId17"/>
    <p:sldId id="334" r:id="rId18"/>
    <p:sldId id="333" r:id="rId19"/>
    <p:sldId id="330" r:id="rId20"/>
    <p:sldId id="290" r:id="rId21"/>
    <p:sldId id="321" r:id="rId22"/>
    <p:sldId id="331" r:id="rId23"/>
    <p:sldId id="329" r:id="rId24"/>
    <p:sldId id="340" r:id="rId25"/>
    <p:sldId id="345" r:id="rId26"/>
    <p:sldId id="311" r:id="rId27"/>
  </p:sldIdLst>
  <p:sldSz cx="9144000" cy="6858000" type="screen4x3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5" autoAdjust="0"/>
    <p:restoredTop sz="92015" autoAdjust="0"/>
  </p:normalViewPr>
  <p:slideViewPr>
    <p:cSldViewPr snapToGrid="0" showGuides="1">
      <p:cViewPr>
        <p:scale>
          <a:sx n="60" d="100"/>
          <a:sy n="60" d="100"/>
        </p:scale>
        <p:origin x="-726" y="-132"/>
      </p:cViewPr>
      <p:guideLst>
        <p:guide orient="horz" pos="192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648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Radiation (Phy), OpenACC</c:v>
                </c:pt>
                <c:pt idx="1">
                  <c:v>Hor. Diff (Dyn), OpenACC vs STELLA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Opt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Radiation (Phy), OpenACC</c:v>
                </c:pt>
                <c:pt idx="1">
                  <c:v>Hor. Diff (Dyn), OpenACC vs STELLA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0.74074074074074103</c:v>
                </c:pt>
                <c:pt idx="1">
                  <c:v>0.55555555555555602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6608"/>
        <c:axId val="7878144"/>
      </c:barChart>
      <c:catAx>
        <c:axId val="787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8144"/>
        <c:crosses val="autoZero"/>
        <c:auto val="1"/>
        <c:lblAlgn val="ctr"/>
        <c:lblOffset val="100"/>
        <c:noMultiLvlLbl val="0"/>
      </c:catAx>
      <c:valAx>
        <c:axId val="787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49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5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572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332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7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Earth system is a multi-scale, multi-physics problem.</a:t>
            </a:r>
          </a:p>
          <a:p>
            <a:r>
              <a:rPr lang="en-US"/>
              <a:t>Many different procceses act together that have to be represented in one form or another in</a:t>
            </a:r>
            <a:r>
              <a:rPr lang="en-US" baseline="0"/>
              <a:t> a weather and climate model.</a:t>
            </a:r>
          </a:p>
          <a:p>
            <a:r>
              <a:rPr lang="en-US" baseline="0"/>
              <a:t>Formation and dissipation of different types of clouds.</a:t>
            </a:r>
          </a:p>
          <a:p>
            <a:r>
              <a:rPr lang="en-US" baseline="0"/>
              <a:t>Interaction of the radiation impinging from the sun, and the longwave radiation emmanating form the warm Earth.</a:t>
            </a:r>
          </a:p>
          <a:p>
            <a:r>
              <a:rPr lang="en-US"/>
              <a:t>Surface-vegation-atmosphere-transfer</a:t>
            </a:r>
            <a:r>
              <a:rPr lang="en-US" baseline="0"/>
              <a:t> determining the latent, sensible fluxes of heat.</a:t>
            </a:r>
          </a:p>
          <a:p>
            <a:r>
              <a:rPr lang="en-US" baseline="0"/>
              <a:t>But also the effect of topogrphy on the atmosphere that acts on the momentum budget.</a:t>
            </a:r>
          </a:p>
          <a:p>
            <a:r>
              <a:rPr lang="en-US" baseline="0"/>
              <a:t>So let’s take for example a deep cumulus cloud</a:t>
            </a:r>
            <a:r>
              <a:rPr lang="mr-IN" baseline="0"/>
              <a:t>…</a:t>
            </a:r>
            <a:endParaRPr lang="de-CH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598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w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8" name="Subtit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58017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2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96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400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Bild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 userDrawn="1"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8196659" y="6343060"/>
            <a:ext cx="537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900" smtClean="0">
                <a:latin typeface="Roboto Light"/>
                <a:cs typeface="Roboto Light"/>
              </a:rPr>
              <a:pPr algn="r"/>
              <a:t>‹#›</a:t>
            </a:fld>
            <a:endParaRPr lang="de-DE" sz="900" dirty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pic>
        <p:nvPicPr>
          <p:cNvPr id="25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  <p:sp>
        <p:nvSpPr>
          <p:cNvPr id="18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32" name="Picture 41" descr="Bund_e_100%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87645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290657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614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 eaLnBrk="1" hangingPunct="1"/>
            <a:fld id="{86CB4B4D-7CA3-9044-876B-883B54F8677D}" type="slidenum">
              <a:rPr sz="180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05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baseline="0" dirty="0"/>
            </a:lvl1pPr>
          </a:lstStyle>
          <a:p>
            <a:pPr lvl="0"/>
            <a:r>
              <a:rPr lang="en-GB" noProof="0" dirty="0" err="1" smtClean="0"/>
              <a:t>Titel</a:t>
            </a:r>
            <a:r>
              <a:rPr lang="en-GB" noProof="0" dirty="0" smtClean="0"/>
              <a:t>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GB" noProof="0" dirty="0" smtClean="0"/>
              <a:t>Datum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91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rgbClr val="B4A8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5179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Traktanden</a:t>
            </a:r>
            <a:endParaRPr lang="en-GB" noProof="0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4008438"/>
          </a:xfrm>
          <a:prstGeom prst="rect">
            <a:avLst/>
          </a:prstGeom>
          <a:noFill/>
          <a:ln/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r>
              <a:rPr lang="en-GB" noProof="0" dirty="0" err="1" smtClean="0"/>
              <a:t>Beispieltraktandum</a:t>
            </a:r>
            <a:endParaRPr lang="en-GB" noProof="0" dirty="0" smtClean="0"/>
          </a:p>
          <a:p>
            <a:r>
              <a:rPr lang="en-GB" noProof="0" dirty="0" err="1" smtClean="0"/>
              <a:t>Ein</a:t>
            </a:r>
            <a:r>
              <a:rPr lang="en-GB" noProof="0" dirty="0" smtClean="0"/>
              <a:t> </a:t>
            </a:r>
            <a:r>
              <a:rPr lang="en-GB" noProof="0" dirty="0" err="1" smtClean="0"/>
              <a:t>weiteres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Thema</a:t>
            </a:r>
            <a:endParaRPr lang="en-GB" noProof="0" dirty="0" smtClean="0"/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behandelnde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1</a:t>
            </a:r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2</a:t>
            </a:r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verabschiedende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r>
              <a:rPr lang="en-GB" noProof="0" dirty="0" smtClean="0"/>
              <a:t>Pause</a:t>
            </a:r>
          </a:p>
          <a:p>
            <a:r>
              <a:rPr lang="en-GB" noProof="0" dirty="0" err="1" smtClean="0"/>
              <a:t>Varia</a:t>
            </a:r>
            <a:r>
              <a:rPr lang="en-GB" noProof="0" dirty="0" smtClean="0"/>
              <a:t> (</a:t>
            </a:r>
            <a:r>
              <a:rPr lang="en-GB" noProof="0" dirty="0" err="1" smtClean="0"/>
              <a:t>nur</a:t>
            </a:r>
            <a:r>
              <a:rPr lang="en-GB" noProof="0" dirty="0" smtClean="0"/>
              <a:t> </a:t>
            </a:r>
            <a:r>
              <a:rPr lang="en-GB" noProof="0" dirty="0" err="1" smtClean="0"/>
              <a:t>wenn</a:t>
            </a:r>
            <a:r>
              <a:rPr lang="en-GB" noProof="0" dirty="0" smtClean="0"/>
              <a:t> </a:t>
            </a:r>
            <a:r>
              <a:rPr lang="en-GB" noProof="0" dirty="0" err="1" smtClean="0"/>
              <a:t>noch</a:t>
            </a:r>
            <a:r>
              <a:rPr lang="en-GB" noProof="0" dirty="0" smtClean="0"/>
              <a:t> </a:t>
            </a:r>
            <a:r>
              <a:rPr lang="en-GB" noProof="0" dirty="0" err="1" smtClean="0"/>
              <a:t>genügend</a:t>
            </a:r>
            <a:r>
              <a:rPr lang="en-GB" noProof="0" dirty="0" smtClean="0"/>
              <a:t> </a:t>
            </a:r>
            <a:r>
              <a:rPr lang="en-GB" noProof="0" dirty="0" err="1" smtClean="0"/>
              <a:t>Zeit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377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80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0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302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buClr>
                <a:schemeClr val="tx1"/>
              </a:buCl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buClrTx/>
              <a:defRPr sz="2100"/>
            </a:lvl1pPr>
            <a:lvl2pPr>
              <a:buClrTx/>
              <a:defRPr sz="2100"/>
            </a:lvl2pPr>
            <a:lvl3pPr>
              <a:buClrTx/>
              <a:defRPr sz="2100"/>
            </a:lvl3pPr>
            <a:lvl4pPr>
              <a:buClrTx/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685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292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987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04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Bund_e_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88" y="719554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17794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 Arial, 52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572000" y="72064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Federal Department of Home Affairs FDHA</a:t>
            </a:r>
            <a:br>
              <a:rPr lang="en-US" sz="8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800" b="1" dirty="0" smtClean="0">
                <a:solidFill>
                  <a:srgbClr val="000000"/>
                </a:solidFill>
                <a:cs typeface="Arial" charset="0"/>
              </a:rPr>
              <a:t>Federal Office of Meteorology and Climatology  MeteoSwiss</a:t>
            </a:r>
            <a:endParaRPr lang="en-US" sz="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44" descr="Wap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88" y="704419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9998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Arial, 22 </a:t>
            </a:r>
            <a:r>
              <a:rPr lang="de-CH" dirty="0" err="1" smtClean="0"/>
              <a:t>point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B4A89C"/>
              </a:solidFill>
              <a:cs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613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752724"/>
            <a:ext cx="3565525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3907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1213844"/>
            <a:ext cx="744733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 normal, 22 </a:t>
            </a:r>
            <a:r>
              <a:rPr lang="de-CH" dirty="0" err="1" smtClean="0"/>
              <a:t>point</a:t>
            </a:r>
            <a:endParaRPr lang="de-CH" dirty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23907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771774"/>
            <a:ext cx="3775076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3641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Title,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106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US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336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6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 eaLnBrk="1" hangingPunct="1"/>
            <a:fld id="{86CB4B4D-7CA3-9044-876B-883B54F8677D}" type="slidenum">
              <a:rPr sz="180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2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1236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7284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445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8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69025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2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1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3543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590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394815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659141" y="634306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984596" y="6337714"/>
            <a:ext cx="3027624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ISC 2018	 xavier.lapillonne@meteoswiss.ch</a:t>
            </a:r>
          </a:p>
        </p:txBody>
      </p:sp>
      <p:pic>
        <p:nvPicPr>
          <p:cNvPr id="21" name="Bild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28" r:id="rId3"/>
    <p:sldLayoutId id="2147483725" r:id="rId4"/>
    <p:sldLayoutId id="2147483742" r:id="rId5"/>
    <p:sldLayoutId id="214748374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1" name="Rechteck 10"/>
          <p:cNvSpPr/>
          <p:nvPr/>
        </p:nvSpPr>
        <p:spPr bwMode="auto">
          <a:xfrm flipH="1">
            <a:off x="8274048" y="6429375"/>
            <a:ext cx="425451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59141" y="632782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140712" y="6337714"/>
            <a:ext cx="287150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ISC 2018 	</a:t>
            </a:r>
            <a:r>
              <a:rPr lang="en-GB" sz="900" noProof="0" dirty="0" err="1" smtClean="0">
                <a:latin typeface="Roboto Light"/>
                <a:cs typeface="Roboto Light"/>
              </a:rPr>
              <a:t>xavier.lapillonne@meteoswiss,ch</a:t>
            </a:r>
            <a:endParaRPr lang="en-GB" sz="900" noProof="0" dirty="0" smtClean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3070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228550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Bild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83" r:id="rId7"/>
    <p:sldLayoutId id="2147483784" r:id="rId8"/>
    <p:sldLayoutId id="2147483785" r:id="rId9"/>
    <p:sldLayoutId id="214748378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en-GB" sz="900" noProof="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en-GB" sz="900" noProof="0" dirty="0" smtClean="0"/>
              <a:t> 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900" b="1" noProof="0" dirty="0" smtClean="0"/>
              <a:t>Title</a:t>
            </a:r>
            <a:r>
              <a:rPr lang="en-GB" sz="900" b="1" baseline="0" noProof="0" dirty="0" smtClean="0"/>
              <a:t> of Prese</a:t>
            </a:r>
            <a:r>
              <a:rPr lang="en-GB" sz="900" b="1" noProof="0" dirty="0" smtClean="0"/>
              <a:t>ntation</a:t>
            </a:r>
            <a:r>
              <a:rPr lang="en-GB" sz="900" noProof="0" dirty="0" smtClean="0"/>
              <a:t> | Subtitle</a:t>
            </a:r>
            <a:br>
              <a:rPr lang="en-GB" sz="900" noProof="0" dirty="0" smtClean="0"/>
            </a:br>
            <a:r>
              <a:rPr lang="en-GB" sz="900" noProof="0" dirty="0" smtClean="0"/>
              <a:t>Author</a:t>
            </a:r>
            <a:endParaRPr lang="en-GB" sz="900" b="1" noProof="0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83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5216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fld id="{1EE35605-8AB3-442C-A293-9F31FDF185BC}" type="slidenum">
              <a:rPr lang="de-CH" sz="1100" smtClean="0">
                <a:solidFill>
                  <a:srgbClr val="000000"/>
                </a:solidFill>
                <a:latin typeface="Roboto Light"/>
                <a:cs typeface="Roboto Light"/>
              </a:rPr>
              <a:pPr algn="r" eaLnBrk="1" hangingPunct="1"/>
              <a:t>‹#›</a:t>
            </a:fld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6326600"/>
            <a:ext cx="2532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100" dirty="0" smtClean="0">
                <a:solidFill>
                  <a:srgbClr val="000000"/>
                </a:solidFill>
                <a:latin typeface="Roboto Light"/>
                <a:cs typeface="Roboto Light"/>
              </a:rPr>
              <a:t>xavier.lapillonne@meteoswiss.ch</a:t>
            </a:r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202892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" name="Bild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6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8" r:id="rId6"/>
    <p:sldLayoutId id="2147483769" r:id="rId7"/>
    <p:sldLayoutId id="2147483771" r:id="rId8"/>
    <p:sldLayoutId id="2147483775" r:id="rId9"/>
    <p:sldLayoutId id="2147483778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hyperlink" Target="https://www.google.ch/url?sa=i&amp;rct=j&amp;q=&amp;esrc=s&amp;source=images&amp;cd=&amp;cad=rja&amp;uact=8&amp;ved=2ahUKEwjc8NXj_p7dAhXM2aQKHWsxD38QjRx6BAgBEAU&amp;url=https://github.com/veos-sxarr-NEC&amp;psig=AOvVaw1KcTp8PqfyZbiXJ2Z2itNY&amp;ust=15360694401439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law-project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9733" y="1852529"/>
            <a:ext cx="7709730" cy="2228817"/>
          </a:xfrm>
        </p:spPr>
        <p:txBody>
          <a:bodyPr/>
          <a:lstStyle/>
          <a:p>
            <a:r>
              <a:rPr lang="de-CH" sz="4400" dirty="0"/>
              <a:t>COSMO PP </a:t>
            </a:r>
            <a:r>
              <a:rPr lang="de-CH" sz="4400" dirty="0" smtClean="0"/>
              <a:t>IMPACT</a:t>
            </a:r>
            <a:r>
              <a:rPr lang="de-CH" sz="3200" dirty="0"/>
              <a:t/>
            </a:r>
            <a:br>
              <a:rPr lang="de-CH" sz="3200" dirty="0"/>
            </a:br>
            <a:r>
              <a:rPr lang="de-CH" sz="3200" dirty="0"/>
              <a:t>ICON on </a:t>
            </a:r>
            <a:r>
              <a:rPr lang="de-CH" sz="3200" dirty="0" err="1"/>
              <a:t>Massively</a:t>
            </a:r>
            <a:r>
              <a:rPr lang="de-CH" sz="3200" dirty="0"/>
              <a:t> Parallel </a:t>
            </a:r>
            <a:r>
              <a:rPr lang="de-CH" sz="3200" dirty="0" err="1"/>
              <a:t>ArChiTecture</a:t>
            </a:r>
            <a:r>
              <a:rPr lang="de-CH" sz="3200" dirty="0" smtClean="0"/>
              <a:t/>
            </a:r>
            <a:br>
              <a:rPr lang="de-CH" sz="3200" dirty="0" smtClean="0"/>
            </a:b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118" y="4089026"/>
            <a:ext cx="6857764" cy="2311774"/>
          </a:xfrm>
        </p:spPr>
        <p:txBody>
          <a:bodyPr/>
          <a:lstStyle/>
          <a:p>
            <a:r>
              <a:rPr lang="en-US" dirty="0" smtClean="0"/>
              <a:t>X. Lapillonne, C. Osuna </a:t>
            </a:r>
            <a:r>
              <a:rPr lang="en-US" dirty="0" err="1" smtClean="0"/>
              <a:t>MeteoSwiss</a:t>
            </a:r>
            <a:endParaRPr lang="en-US" dirty="0"/>
          </a:p>
          <a:p>
            <a:r>
              <a:rPr lang="en-US" sz="1800" i="1" dirty="0" smtClean="0"/>
              <a:t>V. Clement</a:t>
            </a:r>
            <a:r>
              <a:rPr lang="en-US" sz="1800" i="1" baseline="30000" dirty="0"/>
              <a:t>3</a:t>
            </a:r>
            <a:r>
              <a:rPr lang="en-US" sz="1800" i="1" dirty="0" smtClean="0"/>
              <a:t>,  O. Fuhrer</a:t>
            </a:r>
            <a:r>
              <a:rPr lang="en-US" sz="1800" i="1" baseline="30000" dirty="0" smtClean="0"/>
              <a:t>1,</a:t>
            </a:r>
            <a:r>
              <a:rPr lang="en-US" sz="1800" i="1" dirty="0" smtClean="0"/>
              <a:t>, </a:t>
            </a:r>
            <a:r>
              <a:rPr lang="en-US" sz="1800" i="1" dirty="0"/>
              <a:t>C. Osuna</a:t>
            </a:r>
            <a:r>
              <a:rPr lang="en-US" sz="1800" i="1" baseline="30000" dirty="0"/>
              <a:t>1</a:t>
            </a:r>
            <a:r>
              <a:rPr lang="en-US" sz="1800" i="1" dirty="0" smtClean="0"/>
              <a:t>, K. Osterried</a:t>
            </a:r>
            <a:r>
              <a:rPr lang="en-US" sz="1800" i="1" baseline="30000" dirty="0" smtClean="0"/>
              <a:t>3</a:t>
            </a:r>
            <a:r>
              <a:rPr lang="en-US" sz="1800" i="1" dirty="0" smtClean="0"/>
              <a:t>,   </a:t>
            </a:r>
            <a:r>
              <a:rPr lang="en-US" sz="1800" i="1" dirty="0"/>
              <a:t>H. </a:t>
            </a:r>
            <a:r>
              <a:rPr lang="en-US" sz="1800" i="1" dirty="0" smtClean="0"/>
              <a:t>Vogt</a:t>
            </a:r>
            <a:r>
              <a:rPr lang="en-US" sz="1800" i="1" baseline="30000" dirty="0"/>
              <a:t>2</a:t>
            </a:r>
            <a:r>
              <a:rPr lang="en-US" sz="1800" i="1" dirty="0" smtClean="0"/>
              <a:t> , A. Walser</a:t>
            </a:r>
            <a:r>
              <a:rPr lang="en-US" sz="1800" i="1" baseline="30000" dirty="0" smtClean="0"/>
              <a:t>1</a:t>
            </a:r>
            <a:r>
              <a:rPr lang="en-US" sz="1800" i="1" dirty="0" smtClean="0"/>
              <a:t> , C. Charpilloz</a:t>
            </a:r>
            <a:r>
              <a:rPr lang="en-US" sz="1800" i="1" baseline="30000" dirty="0" smtClean="0"/>
              <a:t>1</a:t>
            </a:r>
            <a:r>
              <a:rPr lang="en-US" sz="1800" i="1" dirty="0" smtClean="0"/>
              <a:t>, P. Spoerri</a:t>
            </a:r>
            <a:r>
              <a:rPr lang="en-US" sz="1800" i="1" baseline="30000" dirty="0"/>
              <a:t>3</a:t>
            </a:r>
            <a:r>
              <a:rPr lang="en-US" sz="1800" i="1" dirty="0" smtClean="0"/>
              <a:t> , T. </a:t>
            </a:r>
            <a:r>
              <a:rPr lang="en-US" sz="1800" i="1" dirty="0" err="1" smtClean="0"/>
              <a:t>Wicky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US" sz="1800" i="1" dirty="0" smtClean="0"/>
          </a:p>
          <a:p>
            <a:r>
              <a:rPr lang="en-US" sz="1800" i="1" baseline="30000" dirty="0" smtClean="0"/>
              <a:t>1</a:t>
            </a:r>
            <a:r>
              <a:rPr lang="en-US" sz="1800" i="1" dirty="0" smtClean="0"/>
              <a:t>MeteoSwiss, </a:t>
            </a:r>
            <a:r>
              <a:rPr lang="en-US" sz="1800" i="1" baseline="30000" dirty="0"/>
              <a:t>2</a:t>
            </a:r>
            <a:r>
              <a:rPr lang="en-US" sz="1800" i="1" dirty="0" smtClean="0"/>
              <a:t>CSCS, </a:t>
            </a:r>
            <a:r>
              <a:rPr lang="en-US" sz="1800" i="1" baseline="30000" dirty="0"/>
              <a:t>3</a:t>
            </a:r>
            <a:r>
              <a:rPr lang="en-US" sz="1800" i="1" dirty="0" smtClean="0"/>
              <a:t>C2SM ETH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1" y="375849"/>
            <a:ext cx="8230239" cy="1169407"/>
          </a:xfrm>
        </p:spPr>
        <p:txBody>
          <a:bodyPr/>
          <a:lstStyle/>
          <a:p>
            <a:r>
              <a:rPr lang="en-US" dirty="0" smtClean="0"/>
              <a:t>High level Intermediate Representation (HIR)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55" y="2866388"/>
            <a:ext cx="8919489" cy="244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AF1287-1E13-CA48-AB1D-7B77AC2057BC}"/>
              </a:ext>
            </a:extLst>
          </p:cNvPr>
          <p:cNvSpPr txBox="1"/>
          <p:nvPr/>
        </p:nvSpPr>
        <p:spPr>
          <a:xfrm>
            <a:off x="806662" y="1545256"/>
            <a:ext cx="793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Multiple high level DSL (different communities)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Single HIR and optimization tool chain - currently based on </a:t>
            </a:r>
            <a:r>
              <a:rPr lang="en-US" sz="1800" dirty="0" err="1" smtClean="0"/>
              <a:t>GridTools</a:t>
            </a:r>
            <a:r>
              <a:rPr lang="en-US" sz="1800" dirty="0"/>
              <a:t> Framework, Joint development </a:t>
            </a:r>
            <a:r>
              <a:rPr lang="en-US" sz="1800" dirty="0" smtClean="0"/>
              <a:t>between CSCS </a:t>
            </a:r>
            <a:r>
              <a:rPr lang="en-US" sz="1800" dirty="0"/>
              <a:t>/ </a:t>
            </a:r>
            <a:r>
              <a:rPr lang="en-US" sz="1800" dirty="0" err="1"/>
              <a:t>MeteoSwiss</a:t>
            </a:r>
            <a:r>
              <a:rPr lang="en-US" sz="1800" dirty="0"/>
              <a:t> / </a:t>
            </a:r>
            <a:r>
              <a:rPr lang="en-US" sz="1800" dirty="0" smtClean="0"/>
              <a:t>C2SM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3998" y="5108028"/>
            <a:ext cx="6212175" cy="725777"/>
            <a:chOff x="1137424" y="5029198"/>
            <a:chExt cx="6212175" cy="72577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1137424" y="5029198"/>
              <a:ext cx="579864" cy="4764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1717288" y="5416421"/>
              <a:ext cx="5632311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CLAW-DSL : Fortran DSL for the physical parameterizations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0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65504"/>
            <a:ext cx="5330283" cy="1074930"/>
          </a:xfrm>
        </p:spPr>
        <p:txBody>
          <a:bodyPr/>
          <a:lstStyle/>
          <a:p>
            <a:r>
              <a:rPr lang="de-CH" dirty="0" err="1" smtClean="0"/>
              <a:t>Thanks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39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creen Shot 2016-10-19 at 14.19.19.png">
            <a:extLst>
              <a:ext uri="{FF2B5EF4-FFF2-40B4-BE49-F238E27FC236}">
                <a16:creationId xmlns:a16="http://schemas.microsoft.com/office/drawing/2014/main" xmlns="" id="{2C390AA4-2DF0-BF41-86EA-F426D205F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40" r="-30140"/>
          <a:stretch>
            <a:fillRect/>
          </a:stretch>
        </p:blipFill>
        <p:spPr>
          <a:xfrm>
            <a:off x="3733688" y="1447799"/>
            <a:ext cx="6505736" cy="38326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E7A5A5-5305-8441-A7E5-091191151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1322" y="1447799"/>
            <a:ext cx="7527926" cy="4189414"/>
          </a:xfrm>
        </p:spPr>
        <p:txBody>
          <a:bodyPr/>
          <a:lstStyle/>
          <a:p>
            <a:r>
              <a:rPr lang="en-US" dirty="0"/>
              <a:t>“SDK for weather and climate</a:t>
            </a:r>
            <a:br>
              <a:rPr lang="en-US" dirty="0"/>
            </a:br>
            <a:r>
              <a:rPr lang="en-US" dirty="0"/>
              <a:t>science”</a:t>
            </a:r>
          </a:p>
          <a:p>
            <a:r>
              <a:rPr lang="en-US" dirty="0"/>
              <a:t>Joint development between</a:t>
            </a:r>
            <a:br>
              <a:rPr lang="en-US" dirty="0"/>
            </a:br>
            <a:r>
              <a:rPr lang="en-US" dirty="0"/>
              <a:t>CSCS / </a:t>
            </a:r>
            <a:r>
              <a:rPr lang="en-US" dirty="0" err="1"/>
              <a:t>MeteoSwiss</a:t>
            </a:r>
            <a:r>
              <a:rPr lang="en-US" dirty="0"/>
              <a:t> / C2SM </a:t>
            </a:r>
          </a:p>
          <a:p>
            <a:r>
              <a:rPr lang="en-US" dirty="0"/>
              <a:t>Domain-specific for Earth</a:t>
            </a:r>
            <a:br>
              <a:rPr lang="en-US" dirty="0"/>
            </a:br>
            <a:r>
              <a:rPr lang="en-US" dirty="0"/>
              <a:t>system model components</a:t>
            </a:r>
          </a:p>
          <a:p>
            <a:r>
              <a:rPr lang="en-US" dirty="0"/>
              <a:t>Regional (production) and</a:t>
            </a:r>
            <a:br>
              <a:rPr lang="en-US" dirty="0"/>
            </a:br>
            <a:r>
              <a:rPr lang="en-US" dirty="0"/>
              <a:t>global grids (prototype)</a:t>
            </a:r>
          </a:p>
          <a:p>
            <a:r>
              <a:rPr lang="en-US" dirty="0"/>
              <a:t>Multiple APIs (C++, Python,</a:t>
            </a:r>
            <a:br>
              <a:rPr lang="en-US" dirty="0"/>
            </a:br>
            <a:r>
              <a:rPr lang="en-US" dirty="0" err="1"/>
              <a:t>gtclang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658423B1-28E2-D44C-B344-1BE1BE8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GridTools Framework</a:t>
            </a:r>
          </a:p>
        </p:txBody>
      </p:sp>
    </p:spTree>
    <p:extLst>
      <p:ext uri="{BB962C8B-B14F-4D97-AF65-F5344CB8AC3E}">
        <p14:creationId xmlns:p14="http://schemas.microsoft.com/office/powerpoint/2010/main" val="36735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60" name="!$claw parallelize forward…"/>
          <p:cNvSpPr/>
          <p:nvPr/>
        </p:nvSpPr>
        <p:spPr>
          <a:xfrm>
            <a:off x="1141927" y="1569275"/>
            <a:ext cx="6860146" cy="113877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 forward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</a:t>
            </a:r>
            <a:r>
              <a:rPr lang="fr-CH" dirty="0" err="1" smtClean="0"/>
              <a:t>icol</a:t>
            </a:r>
            <a:r>
              <a:rPr lang="fr-CH" dirty="0" smtClean="0"/>
              <a:t> </a:t>
            </a:r>
            <a:r>
              <a:rPr dirty="0" smtClean="0"/>
              <a:t>= </a:t>
            </a:r>
            <a:r>
              <a:rPr dirty="0"/>
              <a:t>1, </a:t>
            </a:r>
            <a:r>
              <a:rPr lang="fr-CH" dirty="0" err="1" smtClean="0"/>
              <a:t>ncol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CALL lw_solver(ngpt, nlay, </a:t>
            </a:r>
            <a:r>
              <a:rPr dirty="0" smtClean="0"/>
              <a:t>tau(i</a:t>
            </a:r>
            <a:r>
              <a:rPr lang="fr-CH" dirty="0" smtClean="0"/>
              <a:t>col</a:t>
            </a:r>
            <a:r>
              <a:rPr dirty="0" smtClean="0"/>
              <a:t>,:,:))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END DO</a:t>
            </a:r>
          </a:p>
        </p:txBody>
      </p:sp>
      <p:sp>
        <p:nvSpPr>
          <p:cNvPr id="261" name="CALL lw_solver(ngpt, nlay, tau)"/>
          <p:cNvSpPr/>
          <p:nvPr/>
        </p:nvSpPr>
        <p:spPr>
          <a:xfrm>
            <a:off x="1141927" y="3338607"/>
            <a:ext cx="6860146" cy="3454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CALL lw_solver(ngpt, nlay, tau)</a:t>
            </a:r>
          </a:p>
        </p:txBody>
      </p:sp>
      <p:sp>
        <p:nvSpPr>
          <p:cNvPr id="262" name="RRTMGP Example - driver code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fr-CH" sz="2400" dirty="0" err="1"/>
              <a:t>Claw</a:t>
            </a:r>
            <a:r>
              <a:rPr lang="fr-CH" sz="2400" dirty="0"/>
              <a:t> one </a:t>
            </a:r>
            <a:r>
              <a:rPr lang="fr-CH" sz="2400" dirty="0" err="1"/>
              <a:t>column</a:t>
            </a:r>
            <a:r>
              <a:rPr lang="fr-CH" sz="2400" dirty="0"/>
              <a:t> </a:t>
            </a:r>
            <a:r>
              <a:rPr lang="fr-CH" sz="2400" dirty="0" err="1"/>
              <a:t>example</a:t>
            </a:r>
            <a:endParaRPr sz="2400" dirty="0"/>
          </a:p>
        </p:txBody>
      </p:sp>
      <p:sp>
        <p:nvSpPr>
          <p:cNvPr id="6" name="SUBROUTINE lw_solver(ngpt, nlay, tau, …)…"/>
          <p:cNvSpPr/>
          <p:nvPr/>
        </p:nvSpPr>
        <p:spPr>
          <a:xfrm>
            <a:off x="1141926" y="3908091"/>
            <a:ext cx="6860147" cy="166199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SUBROUTINE lw_solver(ngpt, nlay, tau, …)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define dimension icol(1:ncol) &amp;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igpt = 1, ngpt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DO ilev = 1, nlay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tau_loc(ilev) = max(tau(ilev,igpt) </a:t>
            </a:r>
            <a:r>
              <a:rPr dirty="0" smtClean="0"/>
              <a:t>…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569753" y="2742439"/>
            <a:ext cx="3315462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Loop over horizontal direction </a:t>
            </a:r>
            <a:r>
              <a:rPr lang="en-US" smtClean="0"/>
              <a:t>generated by claw at compile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B41AD23-4062-7749-BD6E-9A9790A94F4D}"/>
              </a:ext>
            </a:extLst>
          </p:cNvPr>
          <p:cNvGrpSpPr/>
          <p:nvPr/>
        </p:nvGrpSpPr>
        <p:grpSpPr>
          <a:xfrm>
            <a:off x="748983" y="1220229"/>
            <a:ext cx="8087042" cy="4917650"/>
            <a:chOff x="748983" y="1220229"/>
            <a:chExt cx="8087042" cy="4917650"/>
          </a:xfrm>
        </p:grpSpPr>
        <p:pic>
          <p:nvPicPr>
            <p:cNvPr id="22" name="Picture 5">
              <a:extLst>
                <a:ext uri="{FF2B5EF4-FFF2-40B4-BE49-F238E27FC236}">
                  <a16:creationId xmlns="" xmlns:a16="http://schemas.microsoft.com/office/drawing/2014/main" id="{F87BDF23-778B-3D48-A45D-A5A49FD39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3" y="1220229"/>
              <a:ext cx="768667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ular Callout 22">
              <a:extLst>
                <a:ext uri="{FF2B5EF4-FFF2-40B4-BE49-F238E27FC236}">
                  <a16:creationId xmlns="" xmlns:a16="http://schemas.microsoft.com/office/drawing/2014/main" id="{6408C1FB-5235-E246-9A0B-B9EA40E4491B}"/>
                </a:ext>
              </a:extLst>
            </p:cNvPr>
            <p:cNvSpPr/>
            <p:nvPr/>
          </p:nvSpPr>
          <p:spPr bwMode="auto">
            <a:xfrm>
              <a:off x="4202544" y="4597040"/>
              <a:ext cx="4633481" cy="1540839"/>
            </a:xfrm>
            <a:prstGeom prst="wedgeRectCallout">
              <a:avLst>
                <a:gd name="adj1" fmla="val -76505"/>
                <a:gd name="adj2" fmla="val -23241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44000" tIns="144000" rIns="144000" bIns="144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Heavily optimized code is faster than Fortran + OpenACC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(Example: 1.5x for horizontal diffusion operator)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B98660E-8C0F-1F41-B8C4-7C670F58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myth</a:t>
            </a:r>
          </a:p>
        </p:txBody>
      </p:sp>
    </p:spTree>
    <p:extLst>
      <p:ext uri="{BB962C8B-B14F-4D97-AF65-F5344CB8AC3E}">
        <p14:creationId xmlns:p14="http://schemas.microsoft.com/office/powerpoint/2010/main" val="5560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1800"/>
              <a:t>Compilers will not solve the problem!</a:t>
            </a:r>
          </a:p>
          <a:p>
            <a:r>
              <a:rPr lang="en-US" sz="1800"/>
              <a:t>DSL-based code can be automatically optimized for a specific hardware target</a:t>
            </a:r>
          </a:p>
          <a:p>
            <a:r>
              <a:rPr lang="en-US" sz="1400"/>
              <a:t>E.g. “Design of a Compiler Framework for Domain Specific Languages for Geophysical Fluid Dynamics Models” (Fabian Thüring, MSc thesis)</a:t>
            </a:r>
            <a:endParaRPr lang="en-US" sz="1800"/>
          </a:p>
          <a:p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(Automatic optimization)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7450" y="2956809"/>
            <a:ext cx="7522358" cy="3270819"/>
            <a:chOff x="1187450" y="2956809"/>
            <a:chExt cx="7522358" cy="32708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450" y="2956809"/>
              <a:ext cx="4433777" cy="3270819"/>
            </a:xfrm>
            <a:prstGeom prst="rect">
              <a:avLst/>
            </a:prstGeom>
          </p:spPr>
        </p:pic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5720316" y="3125972"/>
              <a:ext cx="2989492" cy="2966484"/>
            </a:xfrm>
            <a:prstGeom prst="rect">
              <a:avLst/>
            </a:prstGeom>
          </p:spPr>
          <p:txBody>
            <a:bodyPr/>
            <a:lstStyle>
              <a:lvl1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4375" indent="-2571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Symbol" panose="05050102010706020507" pitchFamily="18" charset="2"/>
                <a:buChar char="-"/>
                <a:defRPr sz="2100" baseline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 sz="2100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b="1" kern="0" dirty="0" smtClean="0"/>
                <a:t>Example: Fast-waves solver</a:t>
              </a:r>
              <a:endParaRPr lang="en-US" sz="1400" b="1" kern="0" dirty="0"/>
            </a:p>
            <a:p>
              <a:r>
                <a:rPr lang="en-US" sz="1400" kern="0" dirty="0"/>
                <a:t>Graph representation of code</a:t>
              </a:r>
              <a:endParaRPr lang="en-US" sz="1400" kern="0" dirty="0" smtClean="0"/>
            </a:p>
            <a:p>
              <a:r>
                <a:rPr lang="en-US" sz="1400" kern="0" dirty="0" smtClean="0"/>
                <a:t>Rearrange for data-locality</a:t>
              </a:r>
            </a:p>
            <a:p>
              <a:r>
                <a:rPr lang="en-US" sz="1400" kern="0" dirty="0"/>
                <a:t>Run independent computations in parallel</a:t>
              </a:r>
              <a:endParaRPr lang="en-US" sz="1400" kern="0" dirty="0" smtClean="0"/>
            </a:p>
            <a:p>
              <a:endParaRPr lang="en-US" sz="1400" kern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295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STELLA SYNTAX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736205"/>
            <a:ext cx="7992888" cy="506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95536" y="3212976"/>
            <a:ext cx="3600400" cy="93610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020" y="5512876"/>
            <a:ext cx="68407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Only specify neighbourhood relations and domain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Code for specific architecture is generated at compile time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63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 quasi-global</a:t>
            </a:r>
            <a:endParaRPr lang="en-GB" dirty="0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40687"/>
              </p:ext>
            </p:extLst>
          </p:nvPr>
        </p:nvGraphicFramePr>
        <p:xfrm>
          <a:off x="1254125" y="1245060"/>
          <a:ext cx="5991700" cy="1891240"/>
        </p:xfrm>
        <a:graphic>
          <a:graphicData uri="http://schemas.openxmlformats.org/drawingml/2006/table">
            <a:tbl>
              <a:tblPr firstRow="1" bandRow="1"/>
              <a:tblGrid>
                <a:gridCol w="1497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7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800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de-CH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nodes</a:t>
                      </a:r>
                      <a:endParaRPr lang="de-CH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SYPD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 / SY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 km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r>
                        <a:rPr lang="de-CH" sz="1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de-CH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8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 km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4,888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06379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440886" y="127595"/>
            <a:ext cx="1707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/>
              <a:t>Source: Vogt, 2017</a:t>
            </a:r>
            <a:endParaRPr lang="de-CH" sz="140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3492" y="3414016"/>
            <a:ext cx="7527926" cy="4189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it take to do a 36 year AMIP simulation?</a:t>
            </a:r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76268"/>
              </p:ext>
            </p:extLst>
          </p:nvPr>
        </p:nvGraphicFramePr>
        <p:xfrm>
          <a:off x="1254125" y="3940705"/>
          <a:ext cx="7328401" cy="2123440"/>
        </p:xfrm>
        <a:graphic>
          <a:graphicData uri="http://schemas.openxmlformats.org/drawingml/2006/table">
            <a:tbl>
              <a:tblPr firstRow="1" firstCol="1" bandRow="1"/>
              <a:tblGrid>
                <a:gridCol w="2595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9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39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de-CH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de-CH" sz="1800" baseline="0" dirty="0">
                          <a:latin typeface="Arial"/>
                          <a:cs typeface="+mn-cs"/>
                        </a:rPr>
                        <a:t>0.93</a:t>
                      </a:r>
                      <a:r>
                        <a:rPr lang="de-CH" dirty="0"/>
                        <a:t> k</a:t>
                      </a:r>
                      <a:r>
                        <a:rPr lang="de-CH" baseline="0" dirty="0"/>
                        <a:t>m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de-CH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de-CH" sz="1800" baseline="0" dirty="0">
                          <a:latin typeface="Arial"/>
                          <a:cs typeface="+mn-cs"/>
                        </a:rPr>
                        <a:t>1.9</a:t>
                      </a:r>
                      <a:r>
                        <a:rPr lang="de-CH" baseline="0" dirty="0"/>
                        <a:t> km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Time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to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solution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840 </a:t>
                      </a:r>
                      <a:r>
                        <a:rPr lang="de-CH" baseline="0"/>
                        <a:t>days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156 days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 err="1"/>
                        <a:t>Energy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to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solution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22 </a:t>
                      </a:r>
                      <a:r>
                        <a:rPr lang="de-CH" dirty="0" err="1"/>
                        <a:t>GWh</a:t>
                      </a:r>
                      <a:r>
                        <a:rPr lang="de-CH" dirty="0"/>
                        <a:t> (0.9</a:t>
                      </a:r>
                      <a:r>
                        <a:rPr lang="de-CH" baseline="0" dirty="0"/>
                        <a:t> M$)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3.5 </a:t>
                      </a:r>
                      <a:r>
                        <a:rPr lang="de-CH" dirty="0" err="1"/>
                        <a:t>GWh</a:t>
                      </a:r>
                      <a:r>
                        <a:rPr lang="de-CH" dirty="0"/>
                        <a:t> (0.150</a:t>
                      </a:r>
                      <a:r>
                        <a:rPr lang="de-CH" baseline="0" dirty="0"/>
                        <a:t> M$)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CO2eq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to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solution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3’800</a:t>
                      </a:r>
                      <a:r>
                        <a:rPr lang="de-CH" baseline="0"/>
                        <a:t> tons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640 </a:t>
                      </a:r>
                      <a:r>
                        <a:rPr lang="de-CH" baseline="0"/>
                        <a:t>tons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$ </a:t>
                      </a:r>
                      <a:r>
                        <a:rPr lang="de-CH" dirty="0" err="1"/>
                        <a:t>to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solution</a:t>
                      </a:r>
                      <a:r>
                        <a:rPr lang="de-CH" baseline="0" dirty="0"/>
                        <a:t/>
                      </a:r>
                      <a:br>
                        <a:rPr lang="de-CH" baseline="0" dirty="0"/>
                      </a:br>
                      <a:r>
                        <a:rPr lang="de-CH" baseline="0" dirty="0"/>
                        <a:t>(2go.cscs.ch)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97 M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node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hours</a:t>
                      </a:r>
                      <a:endParaRPr lang="de-CH" baseline="0" dirty="0"/>
                    </a:p>
                    <a:p>
                      <a:r>
                        <a:rPr lang="de-CH" baseline="0" dirty="0">
                          <a:sym typeface="Wingdings" panose="05000000000000000000" pitchFamily="2" charset="2"/>
                        </a:rPr>
                        <a:t> 68 M$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18</a:t>
                      </a:r>
                      <a:r>
                        <a:rPr lang="de-CH" baseline="0" dirty="0"/>
                        <a:t> </a:t>
                      </a:r>
                      <a:r>
                        <a:rPr lang="de-CH" dirty="0"/>
                        <a:t>M </a:t>
                      </a:r>
                      <a:r>
                        <a:rPr lang="de-CH" dirty="0" err="1"/>
                        <a:t>node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hours</a:t>
                      </a:r>
                      <a:endParaRPr lang="de-CH" dirty="0"/>
                    </a:p>
                    <a:p>
                      <a:r>
                        <a:rPr lang="de-CH" dirty="0">
                          <a:sym typeface="Wingdings" panose="05000000000000000000" pitchFamily="2" charset="2"/>
                        </a:rPr>
                        <a:t> 12 M$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8287"/>
            <a:ext cx="7461250" cy="989013"/>
          </a:xfrm>
        </p:spPr>
        <p:txBody>
          <a:bodyPr/>
          <a:lstStyle/>
          <a:p>
            <a:r>
              <a:rPr lang="de-CH" dirty="0"/>
              <a:t>Ensemble </a:t>
            </a:r>
            <a:r>
              <a:rPr lang="de-CH" dirty="0" err="1" smtClean="0"/>
              <a:t>prediction</a:t>
            </a:r>
            <a:endParaRPr lang="en-US" altLang="de-DE" dirty="0" smtClean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17550" y="966787"/>
            <a:ext cx="5657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 dirty="0"/>
              <a:t>The atmospheric system is a chaotic system: </a:t>
            </a:r>
            <a:br>
              <a:rPr lang="en-GB" altLang="de-DE" sz="1600" dirty="0"/>
            </a:br>
            <a:r>
              <a:rPr lang="en-GB" altLang="de-DE" sz="1600" dirty="0"/>
              <a:t>i.e. high sensitivity to initial condition </a:t>
            </a:r>
            <a:endParaRPr lang="en-US" altLang="de-DE" sz="1600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073275"/>
            <a:ext cx="3438525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717550" y="1722438"/>
            <a:ext cx="305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b="1">
                <a:solidFill>
                  <a:srgbClr val="FF0000"/>
                </a:solidFill>
              </a:rPr>
              <a:t>Initial conditions (dotted lines)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790575" y="4440238"/>
            <a:ext cx="247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rgbClr val="339933"/>
                </a:solidFill>
              </a:rPr>
              <a:t>Initial conditions (full lines)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0" y="1257300"/>
            <a:ext cx="289718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3879850"/>
            <a:ext cx="2859088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511800" y="1447800"/>
            <a:ext cx="2844800" cy="177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537200" y="4076700"/>
            <a:ext cx="2844800" cy="1778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4356100" y="2387600"/>
            <a:ext cx="850900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4330700" y="4152900"/>
            <a:ext cx="800100" cy="3429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5749925" y="3284538"/>
            <a:ext cx="240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rgbClr val="FF0000"/>
                </a:solidFill>
              </a:rPr>
              <a:t>Operational 120 h forecast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5845175" y="5926138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FF0000"/>
                </a:solidFill>
              </a:rPr>
              <a:t>Modified forecast</a:t>
            </a:r>
          </a:p>
        </p:txBody>
      </p:sp>
    </p:spTree>
    <p:extLst>
      <p:ext uri="{BB962C8B-B14F-4D97-AF65-F5344CB8AC3E}">
        <p14:creationId xmlns:p14="http://schemas.microsoft.com/office/powerpoint/2010/main" val="2636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the Earth system</a:t>
            </a:r>
          </a:p>
        </p:txBody>
      </p:sp>
      <p:pic>
        <p:nvPicPr>
          <p:cNvPr id="1026" name="Picture 2" descr="tmospheric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100" y="1246188"/>
            <a:ext cx="71818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6686" y="5484813"/>
            <a:ext cx="5378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(source https://www.ecmwf.int/sites/default/files/medialibrary/2017-09/atmospheric-physics-754px.jpg)</a:t>
            </a:r>
          </a:p>
        </p:txBody>
      </p:sp>
    </p:spTree>
    <p:extLst>
      <p:ext uri="{BB962C8B-B14F-4D97-AF65-F5344CB8AC3E}">
        <p14:creationId xmlns:p14="http://schemas.microsoft.com/office/powerpoint/2010/main" val="2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7B934C-2188-4840-ABEF-42E740AA0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" t="5301" r="1818" b="3009"/>
          <a:stretch/>
        </p:blipFill>
        <p:spPr>
          <a:xfrm>
            <a:off x="7743963" y="1023823"/>
            <a:ext cx="1400037" cy="1413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45B1D-EC59-EC4B-8023-F942FFF0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investing a new HPC project 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6DCCF4-4108-E848-89CA-F8B3CEA32F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7073" y="1085192"/>
            <a:ext cx="7739009" cy="252511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b="1" kern="1200" dirty="0">
                <a:latin typeface="Arial" charset="0"/>
              </a:rPr>
              <a:t>Physical limits , Moore’s law is over</a:t>
            </a:r>
          </a:p>
          <a:p>
            <a:pPr marL="276225" lvl="1" indent="-230188">
              <a:tabLst>
                <a:tab pos="4040188" algn="l"/>
              </a:tabLst>
            </a:pPr>
            <a:r>
              <a:rPr lang="en-US" sz="1800" dirty="0"/>
              <a:t>2004 end of frequency scaling 	</a:t>
            </a:r>
            <a:r>
              <a:rPr lang="en-US" sz="1800" dirty="0">
                <a:sym typeface="Wingdings" pitchFamily="2" charset="2"/>
              </a:rPr>
              <a:t> multi-core</a:t>
            </a:r>
          </a:p>
          <a:p>
            <a:pPr marL="276225" lvl="1" indent="-230188">
              <a:tabLst>
                <a:tab pos="4040188" algn="l"/>
              </a:tabLst>
            </a:pPr>
            <a:r>
              <a:rPr lang="en-US" sz="1800" dirty="0"/>
              <a:t>2012 end of rapid cost decline 	</a:t>
            </a:r>
            <a:r>
              <a:rPr lang="en-US" sz="1800" dirty="0">
                <a:sym typeface="Wingdings" pitchFamily="2" charset="2"/>
              </a:rPr>
              <a:t> constant $/transistor</a:t>
            </a:r>
          </a:p>
          <a:p>
            <a:pPr marL="276225" lvl="1" indent="-230188">
              <a:tabLst>
                <a:tab pos="4040188" algn="l"/>
              </a:tabLst>
            </a:pPr>
            <a:r>
              <a:rPr lang="en-US" sz="1800" dirty="0" smtClean="0">
                <a:sym typeface="Wingdings" pitchFamily="2" charset="2"/>
              </a:rPr>
              <a:t>2019 </a:t>
            </a:r>
            <a:r>
              <a:rPr lang="en-US" sz="1800" dirty="0">
                <a:sym typeface="Wingdings" pitchFamily="2" charset="2"/>
              </a:rPr>
              <a:t>heat dissipation constraints 	 </a:t>
            </a:r>
            <a:r>
              <a:rPr lang="en-US" sz="1800" dirty="0" smtClean="0">
                <a:sym typeface="Wingdings" pitchFamily="2" charset="2"/>
              </a:rPr>
              <a:t>massively parallel architecture</a:t>
            </a:r>
            <a:endParaRPr lang="en-US" sz="1800" dirty="0">
              <a:sym typeface="Wingdings" pitchFamily="2" charset="2"/>
            </a:endParaRPr>
          </a:p>
          <a:p>
            <a:pPr marL="276225" lvl="1" indent="-230188">
              <a:spcAft>
                <a:spcPts val="1200"/>
              </a:spcAft>
              <a:tabLst>
                <a:tab pos="4040188" algn="l"/>
              </a:tabLst>
            </a:pPr>
            <a:r>
              <a:rPr lang="en-US" sz="1800" dirty="0">
                <a:sym typeface="Wingdings" pitchFamily="2" charset="2"/>
              </a:rPr>
              <a:t>2021 end of reduction in feature size	 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3907" y="3407667"/>
            <a:ext cx="7151997" cy="2892143"/>
            <a:chOff x="393907" y="3407667"/>
            <a:chExt cx="7151997" cy="2892143"/>
          </a:xfrm>
        </p:grpSpPr>
        <p:sp>
          <p:nvSpPr>
            <p:cNvPr id="11" name="TextBox 10"/>
            <p:cNvSpPr txBox="1"/>
            <p:nvPr/>
          </p:nvSpPr>
          <p:spPr>
            <a:xfrm>
              <a:off x="725214" y="3407667"/>
              <a:ext cx="4950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 err="1" smtClean="0"/>
                <a:t>Specialized</a:t>
              </a:r>
              <a:r>
                <a:rPr lang="fr-CH" b="1" dirty="0" smtClean="0"/>
                <a:t> hardware, large </a:t>
              </a:r>
              <a:r>
                <a:rPr lang="fr-CH" b="1" dirty="0" err="1" smtClean="0"/>
                <a:t>diversity</a:t>
              </a:r>
              <a:endParaRPr lang="fr-CH" dirty="0"/>
            </a:p>
            <a:p>
              <a:r>
                <a:rPr lang="fr-CH" dirty="0" err="1" smtClean="0"/>
                <a:t>increased</a:t>
              </a:r>
              <a:r>
                <a:rPr lang="fr-CH" dirty="0" smtClean="0"/>
                <a:t> on chip </a:t>
              </a:r>
              <a:r>
                <a:rPr lang="fr-CH" dirty="0" err="1" smtClean="0"/>
                <a:t>parallelism</a:t>
              </a:r>
              <a:endParaRPr lang="en-US" dirty="0"/>
            </a:p>
          </p:txBody>
        </p:sp>
        <p:pic>
          <p:nvPicPr>
            <p:cNvPr id="31" name="Picture 4" descr="http://spectrum.ieee.org/image/MjMzNzY3OQ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6" y="4359279"/>
              <a:ext cx="1104049" cy="82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907" y="5282901"/>
              <a:ext cx="535992" cy="537559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690108" y="4488895"/>
              <a:ext cx="1881892" cy="1118078"/>
              <a:chOff x="5701200" y="3058698"/>
              <a:chExt cx="1881892" cy="1118078"/>
            </a:xfrm>
          </p:grpSpPr>
          <p:pic>
            <p:nvPicPr>
              <p:cNvPr id="34" name="Picture 2" descr="http://www.penguincomputing.com/wp-content/uploads/2016/07/nvidia-tesla-correct-angle-and-sz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2606" y="3212107"/>
                <a:ext cx="1430486" cy="964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701200" y="3058698"/>
                <a:ext cx="9028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GPUs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252651" y="5197749"/>
              <a:ext cx="149912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Many-core</a:t>
              </a:r>
            </a:p>
            <a:p>
              <a:r>
                <a:rPr lang="en-US" dirty="0"/>
                <a:t>processors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572001" y="5124637"/>
              <a:ext cx="2973903" cy="1175173"/>
              <a:chOff x="403544" y="4396126"/>
              <a:chExt cx="3536079" cy="156466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544" y="4697759"/>
                <a:ext cx="1312204" cy="1263035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19913" y="4396126"/>
                <a:ext cx="2219710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AI Accelerators</a:t>
                </a:r>
              </a:p>
              <a:p>
                <a:r>
                  <a:rPr lang="en-US" sz="1400" dirty="0"/>
                  <a:t>(e.g. Google Tensor Flow,</a:t>
                </a:r>
                <a:br>
                  <a:rPr lang="en-US" sz="1400" dirty="0"/>
                </a:br>
                <a:r>
                  <a:rPr lang="en-US" sz="1400" dirty="0"/>
                  <a:t>        </a:t>
                </a:r>
                <a:r>
                  <a:rPr lang="en-US" sz="1000" dirty="0"/>
                  <a:t> </a:t>
                </a:r>
                <a:r>
                  <a:rPr lang="en-US" sz="1400" dirty="0"/>
                  <a:t>Intel </a:t>
                </a:r>
                <a:r>
                  <a:rPr lang="en-US" sz="1400" dirty="0" err="1"/>
                  <a:t>Nervana</a:t>
                </a:r>
                <a:r>
                  <a:rPr lang="en-US" sz="1400" dirty="0"/>
                  <a:t>)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68560" y="3872646"/>
              <a:ext cx="2022571" cy="1108400"/>
              <a:chOff x="3584470" y="4104809"/>
              <a:chExt cx="2022571" cy="1108400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4470" y="4104809"/>
                <a:ext cx="1095261" cy="101130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553547" y="4797711"/>
                <a:ext cx="105349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FPGAs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661903" y="28194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200" i="1" dirty="0"/>
              <a:t>K. </a:t>
            </a:r>
            <a:r>
              <a:rPr lang="en-US" sz="1200" i="1" dirty="0" err="1"/>
              <a:t>Flamm</a:t>
            </a:r>
            <a:r>
              <a:rPr lang="en-US" sz="1200" i="1" dirty="0"/>
              <a:t> 2017, IEEE Computing in Science &amp; Engineering</a:t>
            </a:r>
            <a:endParaRPr lang="en-US" sz="1200" dirty="0"/>
          </a:p>
        </p:txBody>
      </p:sp>
      <p:pic>
        <p:nvPicPr>
          <p:cNvPr id="6146" name="Picture 2" descr="Image associé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5" y="3691568"/>
            <a:ext cx="1137854" cy="11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03024" y="4510667"/>
            <a:ext cx="947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513" y="5649231"/>
            <a:ext cx="701741" cy="703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144" y="5761744"/>
            <a:ext cx="482824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??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68439" y="6299810"/>
            <a:ext cx="13035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 smtClean="0"/>
              <a:t>Build</a:t>
            </a:r>
            <a:r>
              <a:rPr lang="de-CH" dirty="0" smtClean="0"/>
              <a:t> on </a:t>
            </a:r>
            <a:r>
              <a:rPr lang="de-CH" dirty="0" err="1" smtClean="0"/>
              <a:t>know-how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POMPA </a:t>
            </a:r>
            <a:r>
              <a:rPr lang="de-CH" dirty="0" err="1" smtClean="0"/>
              <a:t>project</a:t>
            </a:r>
            <a:endParaRPr lang="de-CH" dirty="0" smtClean="0"/>
          </a:p>
          <a:p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Future HPC will </a:t>
            </a:r>
            <a:r>
              <a:rPr lang="de-CH" dirty="0" err="1"/>
              <a:t>show</a:t>
            </a:r>
            <a:r>
              <a:rPr lang="de-CH" dirty="0"/>
              <a:t> </a:t>
            </a:r>
            <a:r>
              <a:rPr lang="de-CH" dirty="0" err="1"/>
              <a:t>ever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parallelism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actual</a:t>
            </a:r>
            <a:r>
              <a:rPr lang="de-CH" dirty="0"/>
              <a:t> GPU &amp; CPU:</a:t>
            </a:r>
          </a:p>
          <a:p>
            <a:pPr marL="685800" lvl="2" eaLnBrk="0" hangingPunct="0">
              <a:buFont typeface="Arial" panose="020B0604020202020204" pitchFamily="34" charset="0"/>
              <a:buChar char="•"/>
            </a:pP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adapt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models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programming</a:t>
            </a:r>
            <a:r>
              <a:rPr lang="de-CH" dirty="0"/>
              <a:t> </a:t>
            </a:r>
            <a:r>
              <a:rPr lang="de-CH" dirty="0" err="1"/>
              <a:t>tools</a:t>
            </a:r>
            <a:endParaRPr lang="de-CH" dirty="0"/>
          </a:p>
          <a:p>
            <a:pPr marL="685800" lvl="2" eaLnBrk="0" hangingPunct="0">
              <a:buFont typeface="Arial" panose="020B0604020202020204" pitchFamily="34" charset="0"/>
              <a:buChar char="•"/>
            </a:pPr>
            <a:r>
              <a:rPr lang="de-CH" dirty="0" err="1"/>
              <a:t>Investigate</a:t>
            </a:r>
            <a:r>
              <a:rPr lang="de-CH" dirty="0"/>
              <a:t> </a:t>
            </a:r>
            <a:r>
              <a:rPr lang="de-CH" dirty="0" err="1"/>
              <a:t>tasks</a:t>
            </a:r>
            <a:r>
              <a:rPr lang="de-CH" dirty="0"/>
              <a:t> </a:t>
            </a:r>
            <a:r>
              <a:rPr lang="de-CH" dirty="0" err="1"/>
              <a:t>parallelism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Focus on ICON </a:t>
            </a:r>
            <a:r>
              <a:rPr lang="de-CH" dirty="0" err="1" smtClean="0"/>
              <a:t>model</a:t>
            </a:r>
            <a:r>
              <a:rPr lang="de-CH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New HPC </a:t>
            </a:r>
            <a:r>
              <a:rPr lang="de-CH" dirty="0" err="1" smtClean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2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4855" y="1305906"/>
            <a:ext cx="8529145" cy="5126425"/>
          </a:xfrm>
        </p:spPr>
        <p:txBody>
          <a:bodyPr/>
          <a:lstStyle/>
          <a:p>
            <a:r>
              <a:rPr lang="de-CH" sz="1800" dirty="0" smtClean="0"/>
              <a:t>First </a:t>
            </a:r>
            <a:r>
              <a:rPr lang="de-CH" sz="1800" dirty="0" err="1" smtClean="0"/>
              <a:t>implementation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a </a:t>
            </a:r>
            <a:r>
              <a:rPr lang="de-CH" sz="1800" dirty="0" err="1" smtClean="0"/>
              <a:t>baseline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OpenACC</a:t>
            </a:r>
            <a:r>
              <a:rPr lang="de-CH" sz="1800" b="1" dirty="0" smtClean="0"/>
              <a:t> </a:t>
            </a:r>
            <a:r>
              <a:rPr lang="de-CH" sz="1800" dirty="0" err="1" smtClean="0"/>
              <a:t>version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ICON </a:t>
            </a:r>
            <a:r>
              <a:rPr lang="de-CH" sz="1800" dirty="0" err="1" smtClean="0"/>
              <a:t>for</a:t>
            </a:r>
            <a:r>
              <a:rPr lang="de-CH" sz="1800" dirty="0" smtClean="0"/>
              <a:t> NWP :</a:t>
            </a:r>
          </a:p>
          <a:p>
            <a:pPr lvl="1"/>
            <a:r>
              <a:rPr lang="de-CH" sz="1800" dirty="0" smtClean="0"/>
              <a:t>Initial </a:t>
            </a:r>
            <a:r>
              <a:rPr lang="de-CH" sz="1800" dirty="0" err="1" smtClean="0"/>
              <a:t>version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dycore</a:t>
            </a:r>
            <a:r>
              <a:rPr lang="de-CH" sz="1800" dirty="0" smtClean="0"/>
              <a:t> </a:t>
            </a:r>
            <a:r>
              <a:rPr lang="de-CH" sz="1800" dirty="0" err="1" smtClean="0"/>
              <a:t>is</a:t>
            </a:r>
            <a:r>
              <a:rPr lang="de-CH" sz="1800" dirty="0" smtClean="0"/>
              <a:t> </a:t>
            </a:r>
            <a:r>
              <a:rPr lang="de-CH" sz="1800" dirty="0" err="1" smtClean="0"/>
              <a:t>available</a:t>
            </a:r>
            <a:r>
              <a:rPr lang="de-CH" sz="1800" dirty="0" smtClean="0"/>
              <a:t> </a:t>
            </a:r>
          </a:p>
          <a:p>
            <a:pPr lvl="1"/>
            <a:r>
              <a:rPr lang="de-CH" sz="1800" dirty="0" err="1" smtClean="0"/>
              <a:t>Physical</a:t>
            </a:r>
            <a:r>
              <a:rPr lang="de-CH" sz="1800" dirty="0" smtClean="0"/>
              <a:t> </a:t>
            </a:r>
            <a:r>
              <a:rPr lang="de-CH" sz="1800" dirty="0" err="1" smtClean="0"/>
              <a:t>parametrizations</a:t>
            </a:r>
            <a:r>
              <a:rPr lang="de-CH" sz="1800" dirty="0" smtClean="0"/>
              <a:t> </a:t>
            </a:r>
            <a:r>
              <a:rPr lang="de-CH" sz="1800" dirty="0" err="1" smtClean="0"/>
              <a:t>require</a:t>
            </a:r>
            <a:r>
              <a:rPr lang="de-CH" sz="1800" dirty="0" smtClean="0"/>
              <a:t> a </a:t>
            </a:r>
            <a:r>
              <a:rPr lang="de-CH" sz="1800" dirty="0" err="1" smtClean="0"/>
              <a:t>full</a:t>
            </a:r>
            <a:r>
              <a:rPr lang="de-CH" sz="1800" dirty="0" smtClean="0"/>
              <a:t> </a:t>
            </a:r>
            <a:r>
              <a:rPr lang="de-CH" sz="1800" dirty="0" err="1" smtClean="0"/>
              <a:t>port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endParaRPr lang="de-CH" sz="1800" dirty="0" smtClean="0"/>
          </a:p>
          <a:p>
            <a:r>
              <a:rPr lang="de-CH" sz="1800" dirty="0" err="1"/>
              <a:t>Investigate</a:t>
            </a:r>
            <a:r>
              <a:rPr lang="de-CH" sz="1800" dirty="0"/>
              <a:t> </a:t>
            </a:r>
            <a:r>
              <a:rPr lang="de-CH" sz="1800" dirty="0" err="1"/>
              <a:t>OpenMP</a:t>
            </a:r>
            <a:r>
              <a:rPr lang="de-CH" sz="1800" dirty="0"/>
              <a:t> 4.5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accelerator</a:t>
            </a:r>
            <a:r>
              <a:rPr lang="de-CH" sz="1800" dirty="0"/>
              <a:t> (</a:t>
            </a:r>
            <a:r>
              <a:rPr lang="de-CH" sz="1800" dirty="0" err="1"/>
              <a:t>currently</a:t>
            </a:r>
            <a:r>
              <a:rPr lang="de-CH" sz="1800" dirty="0"/>
              <a:t> not </a:t>
            </a:r>
            <a:r>
              <a:rPr lang="de-CH" sz="1800" dirty="0" err="1"/>
              <a:t>mature</a:t>
            </a:r>
            <a:r>
              <a:rPr lang="de-CH" sz="1800" dirty="0"/>
              <a:t> </a:t>
            </a:r>
            <a:r>
              <a:rPr lang="de-CH" sz="1800" dirty="0" err="1"/>
              <a:t>enough</a:t>
            </a:r>
            <a:r>
              <a:rPr lang="de-CH" sz="1800" dirty="0"/>
              <a:t> in all </a:t>
            </a:r>
            <a:r>
              <a:rPr lang="de-CH" sz="1800" dirty="0" err="1"/>
              <a:t>compilers</a:t>
            </a:r>
            <a:r>
              <a:rPr lang="de-CH" sz="1800" dirty="0" smtClean="0"/>
              <a:t>)</a:t>
            </a:r>
          </a:p>
          <a:p>
            <a:endParaRPr lang="de-CH" sz="1800" dirty="0"/>
          </a:p>
          <a:p>
            <a:r>
              <a:rPr lang="de-CH" sz="1800" b="1" dirty="0" err="1"/>
              <a:t>Improve</a:t>
            </a:r>
            <a:r>
              <a:rPr lang="de-CH" sz="1800" b="1" dirty="0"/>
              <a:t> </a:t>
            </a:r>
            <a:r>
              <a:rPr lang="de-CH" sz="1800" b="1" dirty="0" err="1"/>
              <a:t>modularity</a:t>
            </a:r>
            <a:r>
              <a:rPr lang="de-CH" sz="1800" b="1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model</a:t>
            </a:r>
            <a:r>
              <a:rPr lang="de-CH" sz="1800" dirty="0"/>
              <a:t> </a:t>
            </a:r>
            <a:r>
              <a:rPr lang="de-CH" sz="1800" dirty="0" err="1"/>
              <a:t>structure</a:t>
            </a:r>
            <a:endParaRPr lang="de-CH" sz="1800" dirty="0"/>
          </a:p>
          <a:p>
            <a:pPr marL="0" indent="0">
              <a:buNone/>
            </a:pP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r>
              <a:rPr lang="de-CH" sz="1800" dirty="0" smtClean="0"/>
              <a:t>Need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invest</a:t>
            </a:r>
            <a:r>
              <a:rPr lang="de-CH" sz="1800" dirty="0" smtClean="0"/>
              <a:t> in </a:t>
            </a:r>
            <a:r>
              <a:rPr lang="de-CH" sz="1800" b="1" dirty="0" err="1" smtClean="0"/>
              <a:t>software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engineering</a:t>
            </a:r>
            <a:r>
              <a:rPr lang="de-CH" sz="1800" b="1" dirty="0" smtClean="0"/>
              <a:t> </a:t>
            </a:r>
            <a:r>
              <a:rPr lang="de-CH" sz="1800" dirty="0" err="1" smtClean="0"/>
              <a:t>beyond</a:t>
            </a:r>
            <a:r>
              <a:rPr lang="de-CH" sz="1800" dirty="0" smtClean="0"/>
              <a:t> </a:t>
            </a:r>
            <a:r>
              <a:rPr lang="de-CH" sz="1800" dirty="0" err="1" smtClean="0"/>
              <a:t>OpenACC</a:t>
            </a:r>
            <a:r>
              <a:rPr lang="de-CH" sz="1800" dirty="0" smtClean="0"/>
              <a:t> in </a:t>
            </a:r>
            <a:r>
              <a:rPr lang="de-CH" sz="1800" dirty="0" err="1" smtClean="0"/>
              <a:t>order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make</a:t>
            </a:r>
            <a:r>
              <a:rPr lang="de-CH" sz="1800" dirty="0" smtClean="0"/>
              <a:t> </a:t>
            </a:r>
            <a:r>
              <a:rPr lang="de-CH" sz="1800" dirty="0" err="1" smtClean="0"/>
              <a:t>support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different </a:t>
            </a:r>
            <a:r>
              <a:rPr lang="de-CH" sz="1800" dirty="0" err="1" smtClean="0"/>
              <a:t>platforms</a:t>
            </a:r>
            <a:r>
              <a:rPr lang="de-CH" sz="1800" dirty="0" smtClean="0"/>
              <a:t> maintainable in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long</a:t>
            </a:r>
            <a:r>
              <a:rPr lang="de-CH" sz="1800" dirty="0" smtClean="0"/>
              <a:t> </a:t>
            </a:r>
            <a:r>
              <a:rPr lang="de-CH" sz="1800" dirty="0" err="1" smtClean="0"/>
              <a:t>term</a:t>
            </a:r>
            <a:r>
              <a:rPr lang="de-CH" sz="1800" dirty="0" smtClean="0"/>
              <a:t>:  </a:t>
            </a:r>
          </a:p>
          <a:p>
            <a:pPr lvl="1"/>
            <a:r>
              <a:rPr lang="de-CH" sz="1800" dirty="0" err="1" smtClean="0"/>
              <a:t>Implement</a:t>
            </a:r>
            <a:r>
              <a:rPr lang="de-CH" sz="1800" dirty="0" smtClean="0"/>
              <a:t> ICON </a:t>
            </a:r>
            <a:r>
              <a:rPr lang="de-CH" sz="1800" dirty="0" err="1" smtClean="0"/>
              <a:t>Dycore</a:t>
            </a:r>
            <a:r>
              <a:rPr lang="de-CH" sz="1800" dirty="0" smtClean="0"/>
              <a:t> </a:t>
            </a:r>
            <a:r>
              <a:rPr lang="de-CH" sz="1800" dirty="0" err="1" smtClean="0"/>
              <a:t>based</a:t>
            </a:r>
            <a:r>
              <a:rPr lang="de-CH" sz="1800" dirty="0" smtClean="0"/>
              <a:t> on </a:t>
            </a:r>
            <a:r>
              <a:rPr lang="de-CH" sz="1800" b="1" dirty="0" smtClean="0"/>
              <a:t>DSL (Domain </a:t>
            </a:r>
            <a:r>
              <a:rPr lang="de-CH" sz="1800" b="1" dirty="0" err="1" smtClean="0"/>
              <a:t>Specific</a:t>
            </a:r>
            <a:r>
              <a:rPr lang="de-CH" sz="1800" b="1" dirty="0" smtClean="0"/>
              <a:t> Language)</a:t>
            </a:r>
          </a:p>
          <a:p>
            <a:pPr lvl="1"/>
            <a:r>
              <a:rPr lang="de-CH" sz="1800" dirty="0" err="1"/>
              <a:t>evaluate</a:t>
            </a:r>
            <a:r>
              <a:rPr lang="de-CH" sz="1800" dirty="0"/>
              <a:t> </a:t>
            </a:r>
            <a:r>
              <a:rPr lang="de-CH" sz="1800" dirty="0" err="1"/>
              <a:t>use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b="1" dirty="0"/>
              <a:t>CLAW-DSL </a:t>
            </a:r>
            <a:r>
              <a:rPr lang="de-CH" sz="1800" dirty="0" err="1" smtClean="0"/>
              <a:t>abstractions</a:t>
            </a:r>
            <a:r>
              <a:rPr lang="de-CH" sz="1800" dirty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physical</a:t>
            </a:r>
            <a:r>
              <a:rPr lang="de-CH" sz="1800" dirty="0" smtClean="0"/>
              <a:t> </a:t>
            </a:r>
            <a:r>
              <a:rPr lang="de-CH" sz="1800" dirty="0" err="1" smtClean="0"/>
              <a:t>parameterisation</a:t>
            </a:r>
            <a:endParaRPr lang="de-CH" sz="1800" dirty="0" smtClean="0"/>
          </a:p>
          <a:p>
            <a:pPr lvl="1"/>
            <a:r>
              <a:rPr lang="de-CH" sz="1800" dirty="0" err="1" smtClean="0"/>
              <a:t>Investigate</a:t>
            </a:r>
            <a:r>
              <a:rPr lang="de-CH" sz="1800" dirty="0" smtClean="0"/>
              <a:t> </a:t>
            </a:r>
            <a:r>
              <a:rPr lang="de-CH" sz="1800" dirty="0" err="1" smtClean="0"/>
              <a:t>task</a:t>
            </a:r>
            <a:r>
              <a:rPr lang="de-CH" sz="1800" dirty="0" smtClean="0"/>
              <a:t> </a:t>
            </a:r>
            <a:r>
              <a:rPr lang="de-CH" sz="1800" dirty="0" err="1" smtClean="0"/>
              <a:t>parallelism</a:t>
            </a:r>
            <a:endParaRPr lang="de-CH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COSMO PP IMPACT (</a:t>
            </a:r>
            <a:r>
              <a:rPr lang="de-CH" dirty="0" err="1" smtClean="0"/>
              <a:t>submitted</a:t>
            </a:r>
            <a:r>
              <a:rPr lang="de-CH" dirty="0" smtClean="0"/>
              <a:t>)</a:t>
            </a:r>
            <a:r>
              <a:rPr lang="de-CH" dirty="0"/>
              <a:t/>
            </a:r>
            <a:br>
              <a:rPr lang="de-CH" dirty="0"/>
            </a:br>
            <a:r>
              <a:rPr lang="de-CH" sz="2000" dirty="0" smtClean="0"/>
              <a:t>ICON </a:t>
            </a:r>
            <a:r>
              <a:rPr lang="de-CH" sz="2000" dirty="0"/>
              <a:t>on </a:t>
            </a:r>
            <a:r>
              <a:rPr lang="de-CH" sz="2000" dirty="0" err="1"/>
              <a:t>Massively</a:t>
            </a:r>
            <a:r>
              <a:rPr lang="de-CH" sz="2000" dirty="0"/>
              <a:t> Parallel </a:t>
            </a:r>
            <a:r>
              <a:rPr lang="de-CH" sz="2000" dirty="0" err="1"/>
              <a:t>ArChiTecture</a:t>
            </a:r>
            <a:endParaRPr lang="de-CH" dirty="0"/>
          </a:p>
        </p:txBody>
      </p:sp>
      <p:grpSp>
        <p:nvGrpSpPr>
          <p:cNvPr id="9" name="Group 8"/>
          <p:cNvGrpSpPr/>
          <p:nvPr/>
        </p:nvGrpSpPr>
        <p:grpSpPr>
          <a:xfrm>
            <a:off x="6187962" y="1707750"/>
            <a:ext cx="2829909" cy="838343"/>
            <a:chOff x="6282558" y="1755048"/>
            <a:chExt cx="2829909" cy="838343"/>
          </a:xfrm>
        </p:grpSpPr>
        <p:sp>
          <p:nvSpPr>
            <p:cNvPr id="5" name="TextBox 4"/>
            <p:cNvSpPr txBox="1"/>
            <p:nvPr/>
          </p:nvSpPr>
          <p:spPr>
            <a:xfrm>
              <a:off x="6542688" y="1854727"/>
              <a:ext cx="2569779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Low </a:t>
              </a:r>
              <a:r>
                <a:rPr lang="de-CH" dirty="0" err="1" smtClean="0"/>
                <a:t>risk</a:t>
              </a:r>
              <a:r>
                <a:rPr lang="de-CH" dirty="0" smtClean="0"/>
                <a:t>, </a:t>
              </a:r>
              <a:r>
                <a:rPr lang="de-CH" dirty="0" err="1" smtClean="0"/>
                <a:t>known</a:t>
              </a:r>
              <a:r>
                <a:rPr lang="de-CH" dirty="0" smtClean="0"/>
                <a:t> </a:t>
              </a:r>
              <a:r>
                <a:rPr lang="de-CH" dirty="0" err="1" smtClean="0"/>
                <a:t>technologies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6282558" y="1755048"/>
              <a:ext cx="260131" cy="996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6076291" y="3346841"/>
            <a:ext cx="2829909" cy="1061829"/>
            <a:chOff x="6282558" y="1854727"/>
            <a:chExt cx="2829909" cy="1061829"/>
          </a:xfrm>
        </p:grpSpPr>
        <p:sp>
          <p:nvSpPr>
            <p:cNvPr id="11" name="TextBox 10"/>
            <p:cNvSpPr txBox="1"/>
            <p:nvPr/>
          </p:nvSpPr>
          <p:spPr>
            <a:xfrm>
              <a:off x="6542688" y="1854727"/>
              <a:ext cx="2569779" cy="1061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High </a:t>
              </a:r>
              <a:r>
                <a:rPr lang="de-CH" dirty="0" err="1" smtClean="0"/>
                <a:t>risk</a:t>
              </a:r>
              <a:r>
                <a:rPr lang="de-CH" dirty="0" smtClean="0"/>
                <a:t> </a:t>
              </a:r>
            </a:p>
            <a:p>
              <a:r>
                <a:rPr lang="de-CH" dirty="0" smtClean="0"/>
                <a:t>High potential Future </a:t>
              </a:r>
              <a:r>
                <a:rPr lang="de-CH" dirty="0" err="1" smtClean="0"/>
                <a:t>proof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6282558" y="2577447"/>
              <a:ext cx="260132" cy="1394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087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portability, why do we need abstraction ?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05609" y="1434262"/>
            <a:ext cx="778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irectives : portable but not optimal code with single source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600" dirty="0" smtClean="0"/>
              <a:t>different optimization for different target architecture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600" dirty="0"/>
              <a:t>i</a:t>
            </a:r>
            <a:r>
              <a:rPr lang="en-US" sz="1600" dirty="0" smtClean="0"/>
              <a:t>n the dynamics difficult to achieve opt. performance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727706566"/>
              </p:ext>
            </p:extLst>
          </p:nvPr>
        </p:nvGraphicFramePr>
        <p:xfrm>
          <a:off x="1233931" y="2445383"/>
          <a:ext cx="5782659" cy="272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c 5"/>
          <p:cNvSpPr/>
          <p:nvPr/>
        </p:nvSpPr>
        <p:spPr bwMode="auto">
          <a:xfrm>
            <a:off x="2728210" y="2677064"/>
            <a:ext cx="717517" cy="845118"/>
          </a:xfrm>
          <a:prstGeom prst="arc">
            <a:avLst>
              <a:gd name="adj1" fmla="val 13728844"/>
              <a:gd name="adj2" fmla="val 618292"/>
            </a:avLst>
          </a:prstGeom>
          <a:noFill/>
          <a:ln w="0">
            <a:headEnd type="none" w="med" len="med"/>
            <a:tailEnd type="triangle" w="lg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5320904" y="2450357"/>
            <a:ext cx="682296" cy="1077649"/>
          </a:xfrm>
          <a:prstGeom prst="arc">
            <a:avLst>
              <a:gd name="adj1" fmla="val 12813929"/>
              <a:gd name="adj2" fmla="val 404834"/>
            </a:avLst>
          </a:prstGeom>
          <a:noFill/>
          <a:ln w="0">
            <a:headEnd type="none" w="med" len="med"/>
            <a:tailEnd type="triangle" w="lg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45727" y="260777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</a:t>
            </a:r>
            <a:r>
              <a:rPr lang="en-US" sz="1600" dirty="0" smtClean="0"/>
              <a:t>1.3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960777" y="260777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x1.8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74320" y="5371642"/>
            <a:ext cx="6701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Possible</a:t>
            </a:r>
            <a:r>
              <a:rPr lang="de-CH" sz="1600" dirty="0" smtClean="0"/>
              <a:t> </a:t>
            </a:r>
            <a:r>
              <a:rPr lang="de-CH" sz="1600" dirty="0" err="1" smtClean="0"/>
              <a:t>solutions</a:t>
            </a:r>
            <a:r>
              <a:rPr lang="de-CH" sz="1600" dirty="0" smtClean="0"/>
              <a:t> : Domain </a:t>
            </a:r>
            <a:r>
              <a:rPr lang="de-CH" sz="1600" dirty="0" err="1" smtClean="0"/>
              <a:t>specific</a:t>
            </a:r>
            <a:r>
              <a:rPr lang="de-CH" sz="1600" dirty="0" smtClean="0"/>
              <a:t> Language (</a:t>
            </a:r>
            <a:r>
              <a:rPr lang="de-CH" sz="1600" dirty="0" err="1"/>
              <a:t>G</a:t>
            </a:r>
            <a:r>
              <a:rPr lang="de-CH" sz="1600" dirty="0" err="1" smtClean="0"/>
              <a:t>ridtools</a:t>
            </a:r>
            <a:r>
              <a:rPr lang="de-CH" sz="1600" dirty="0" smtClean="0"/>
              <a:t>), </a:t>
            </a:r>
            <a:r>
              <a:rPr lang="de-CH" sz="1600" dirty="0" err="1" smtClean="0"/>
              <a:t>abstraction</a:t>
            </a:r>
            <a:r>
              <a:rPr lang="de-CH" sz="1600" dirty="0" smtClean="0"/>
              <a:t>, CLAW 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9095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CLAW </a:t>
            </a:r>
            <a:r>
              <a:rPr lang="de-CH" dirty="0" err="1" smtClean="0"/>
              <a:t>Fortran</a:t>
            </a:r>
            <a:r>
              <a:rPr lang="de-CH" dirty="0" smtClean="0"/>
              <a:t> </a:t>
            </a:r>
            <a:r>
              <a:rPr lang="de-CH" dirty="0" err="1" smtClean="0"/>
              <a:t>manipulation</a:t>
            </a:r>
            <a:r>
              <a:rPr lang="de-CH" dirty="0" smtClean="0"/>
              <a:t> </a:t>
            </a:r>
            <a:r>
              <a:rPr lang="de-CH" dirty="0" err="1" smtClean="0"/>
              <a:t>tool</a:t>
            </a:r>
            <a:endParaRPr lang="en-US" dirty="0"/>
          </a:p>
        </p:txBody>
      </p:sp>
      <p:sp>
        <p:nvSpPr>
          <p:cNvPr id="7" name="CLAW FORTRAN Compiler…"/>
          <p:cNvSpPr/>
          <p:nvPr/>
        </p:nvSpPr>
        <p:spPr>
          <a:xfrm>
            <a:off x="565109" y="1184989"/>
            <a:ext cx="8216283" cy="499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eaLnBrk="1" fontAlgn="auto">
              <a:spcBef>
                <a:spcPts val="700"/>
              </a:spcBef>
              <a:spcAft>
                <a:spcPts val="0"/>
              </a:spcAft>
              <a:buSzPct val="100000"/>
              <a:defRPr sz="2800"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github.com/claw-project</a:t>
            </a:r>
            <a:endParaRPr lang="de-CH" sz="1800" kern="0" dirty="0" smtClean="0">
              <a:solidFill>
                <a:srgbClr val="000000"/>
              </a:solidFill>
              <a:latin typeface="Calibri"/>
              <a:sym typeface="Calibri"/>
            </a:endParaRPr>
          </a:p>
          <a:p>
            <a:pPr marL="320842" indent="-320842" eaLnBrk="1" fontAlgn="auto">
              <a:spcBef>
                <a:spcPts val="700"/>
              </a:spcBef>
              <a:spcAft>
                <a:spcPts val="0"/>
              </a:spcAft>
              <a:buSzPct val="100000"/>
              <a:buFontTx/>
              <a:buChar char="•"/>
              <a:defRPr sz="2800"/>
            </a:pPr>
            <a:r>
              <a:rPr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CLAW FORTRAN Compiler </a:t>
            </a:r>
            <a:endParaRPr lang="de-CH" sz="1800" kern="0" dirty="0" smtClean="0">
              <a:solidFill>
                <a:srgbClr val="000000"/>
              </a:solidFill>
              <a:latin typeface="Calibri"/>
              <a:sym typeface="Calibri"/>
            </a:endParaRPr>
          </a:p>
          <a:p>
            <a:pPr marL="778042" lvl="1" indent="-320842" eaLnBrk="1" fontAlgn="auto">
              <a:spcBef>
                <a:spcPts val="700"/>
              </a:spcBef>
              <a:spcAft>
                <a:spcPts val="0"/>
              </a:spcAft>
              <a:buSzPct val="100000"/>
              <a:buFontTx/>
              <a:buChar char="•"/>
              <a:defRPr sz="2800"/>
            </a:pP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OpenSource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project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,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developped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by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MeteoSwiss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/ETH.</a:t>
            </a:r>
            <a:endParaRPr lang="de-CH" sz="1800" kern="0" dirty="0">
              <a:solidFill>
                <a:srgbClr val="000000"/>
              </a:solidFill>
              <a:latin typeface="Calibri"/>
              <a:sym typeface="Calibri"/>
            </a:endParaRPr>
          </a:p>
          <a:p>
            <a:pPr marL="778042" lvl="1" indent="-320842" eaLnBrk="1" fontAlgn="auto">
              <a:spcBef>
                <a:spcPts val="700"/>
              </a:spcBef>
              <a:spcAft>
                <a:spcPts val="0"/>
              </a:spcAft>
              <a:buSzPct val="100000"/>
              <a:buFontTx/>
              <a:buChar char="•"/>
              <a:defRPr sz="2800"/>
            </a:pP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Based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on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the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OMNI Compiler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(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developed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by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Riken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)</a:t>
            </a:r>
            <a:endParaRPr sz="1800" kern="0" dirty="0" smtClean="0">
              <a:solidFill>
                <a:srgbClr val="000000"/>
              </a:solidFill>
              <a:latin typeface="Calibri"/>
              <a:sym typeface="Calibri"/>
            </a:endParaRPr>
          </a:p>
          <a:p>
            <a:pPr marL="320842" indent="-320842" eaLnBrk="1" fontAlgn="auto">
              <a:spcBef>
                <a:spcPts val="700"/>
              </a:spcBef>
              <a:spcAft>
                <a:spcPts val="0"/>
              </a:spcAft>
              <a:buSzPct val="100000"/>
              <a:buFontTx/>
              <a:buChar char="•"/>
              <a:defRPr sz="2800"/>
            </a:pP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Two</a:t>
            </a: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rgbClr val="000000"/>
                </a:solidFill>
                <a:latin typeface="Calibri"/>
                <a:sym typeface="Calibri"/>
              </a:rPr>
              <a:t>modes</a:t>
            </a:r>
            <a:endParaRPr lang="de-CH" sz="1800" kern="0" dirty="0" smtClean="0">
              <a:solidFill>
                <a:srgbClr val="000000"/>
              </a:solidFill>
              <a:latin typeface="Calibri"/>
              <a:sym typeface="Calibri"/>
            </a:endParaRPr>
          </a:p>
          <a:p>
            <a:pPr marL="514350" indent="-514350" eaLnBrk="1" fontAlgn="auto">
              <a:spcBef>
                <a:spcPts val="7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800"/>
            </a:pPr>
            <a:r>
              <a:rPr lang="de-CH" sz="1800" kern="0" dirty="0" smtClean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de-CH" sz="1800" kern="0" dirty="0" smtClean="0">
                <a:solidFill>
                  <a:srgbClr val="FF0000"/>
                </a:solidFill>
                <a:latin typeface="Calibri"/>
                <a:sym typeface="Calibri"/>
              </a:rPr>
              <a:t>CLAW-</a:t>
            </a:r>
            <a:r>
              <a:rPr lang="de-CH" sz="1800" kern="0" dirty="0" err="1" smtClean="0">
                <a:solidFill>
                  <a:srgbClr val="FF0000"/>
                </a:solidFill>
                <a:latin typeface="Calibri"/>
                <a:sym typeface="Calibri"/>
              </a:rPr>
              <a:t>directives</a:t>
            </a:r>
            <a:r>
              <a:rPr lang="de-CH" sz="1800" kern="0" dirty="0" smtClean="0">
                <a:solidFill>
                  <a:srgbClr val="FF0000"/>
                </a:solidFill>
                <a:latin typeface="Calibri"/>
                <a:sym typeface="Calibri"/>
              </a:rPr>
              <a:t> </a:t>
            </a:r>
          </a:p>
          <a:p>
            <a:pPr marL="971550" lvl="1" indent="-514350" eaLnBrk="1" fontAlgn="auto">
              <a:spcBef>
                <a:spcPts val="7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2800"/>
            </a:pP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Transformation in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exisiting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CPU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optimize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code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with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pre-existing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OpenACC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directives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</a:p>
          <a:p>
            <a:pPr marL="514350" indent="-514350" eaLnBrk="1" fontAlgn="auto">
              <a:spcBef>
                <a:spcPts val="7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800"/>
            </a:pP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smtClean="0">
                <a:solidFill>
                  <a:srgbClr val="FF0000"/>
                </a:solidFill>
                <a:latin typeface="Calibri"/>
                <a:sym typeface="Calibri"/>
              </a:rPr>
              <a:t>CLAW-DSL 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(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single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column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abstraction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for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the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physics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)</a:t>
            </a:r>
          </a:p>
          <a:p>
            <a:pPr marL="971550" lvl="1" indent="-514350" eaLnBrk="1" fontAlgn="auto">
              <a:spcBef>
                <a:spcPts val="7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2800"/>
            </a:pP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Code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written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has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single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column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(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abstract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horizontal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direction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)</a:t>
            </a:r>
          </a:p>
          <a:p>
            <a:pPr marL="971550" lvl="1" indent="-514350" eaLnBrk="1" fontAlgn="auto">
              <a:spcBef>
                <a:spcPts val="7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2800"/>
            </a:pP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OpenACC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/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OpenMP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directives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are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automatically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added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depending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on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the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target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 (</a:t>
            </a:r>
            <a:r>
              <a:rPr lang="de-CH" sz="1800" kern="0" dirty="0" err="1" smtClean="0">
                <a:solidFill>
                  <a:schemeClr val="tx2"/>
                </a:solidFill>
                <a:latin typeface="Calibri"/>
                <a:sym typeface="Calibri"/>
              </a:rPr>
              <a:t>abstraction</a:t>
            </a:r>
            <a:r>
              <a:rPr lang="de-CH" sz="1800" kern="0" dirty="0" smtClean="0">
                <a:solidFill>
                  <a:schemeClr val="tx2"/>
                </a:solidFill>
                <a:latin typeface="Calibri"/>
                <a:sym typeface="Calibri"/>
              </a:rPr>
              <a:t>)</a:t>
            </a:r>
            <a:endParaRPr sz="1800" kern="0" dirty="0">
              <a:solidFill>
                <a:schemeClr val="tx2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7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40" name="CLAW One column abstraction"/>
          <p:cNvSpPr>
            <a:spLocks noGrp="1"/>
          </p:cNvSpPr>
          <p:nvPr>
            <p:ph type="title" idx="4294967295"/>
          </p:nvPr>
        </p:nvSpPr>
        <p:spPr>
          <a:xfrm>
            <a:off x="1331912" y="188911"/>
            <a:ext cx="7455249" cy="1260747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sz="2400" dirty="0" smtClean="0"/>
              <a:t>CLAW</a:t>
            </a:r>
            <a:r>
              <a:rPr lang="de-CH" sz="2400" dirty="0" smtClean="0"/>
              <a:t>-DSL</a:t>
            </a:r>
            <a:r>
              <a:rPr sz="2400" dirty="0" smtClean="0"/>
              <a:t> </a:t>
            </a:r>
            <a:r>
              <a:rPr lang="de-CH" sz="2400" dirty="0" smtClean="0"/>
              <a:t>Single </a:t>
            </a:r>
            <a:r>
              <a:rPr sz="2400" dirty="0" smtClean="0"/>
              <a:t>column abstraction</a:t>
            </a:r>
            <a:r>
              <a:rPr lang="de-CH" sz="2400" dirty="0" smtClean="0"/>
              <a:t> </a:t>
            </a:r>
            <a:r>
              <a:rPr lang="de-CH" sz="2400" dirty="0" err="1" smtClean="0"/>
              <a:t>approach</a:t>
            </a:r>
            <a:r>
              <a:rPr lang="fr-CH" sz="2400" dirty="0" smtClean="0"/>
              <a:t> : performance </a:t>
            </a:r>
            <a:r>
              <a:rPr lang="fr-CH" sz="2400" dirty="0" err="1" smtClean="0"/>
              <a:t>portability</a:t>
            </a:r>
            <a:r>
              <a:rPr lang="fr-CH" sz="2400" dirty="0" smtClean="0"/>
              <a:t> in the Fortran </a:t>
            </a:r>
            <a:r>
              <a:rPr lang="fr-CH" sz="2400" dirty="0" err="1" smtClean="0"/>
              <a:t>physics</a:t>
            </a:r>
            <a:r>
              <a:rPr lang="en-US" sz="2400" dirty="0"/>
              <a:t/>
            </a:r>
            <a:br>
              <a:rPr lang="en-US" sz="2400" dirty="0"/>
            </a:br>
            <a:endParaRPr sz="2400" dirty="0"/>
          </a:p>
        </p:txBody>
      </p:sp>
      <p:sp>
        <p:nvSpPr>
          <p:cNvPr id="242" name="Separation of concerns…"/>
          <p:cNvSpPr>
            <a:spLocks noGrp="1"/>
          </p:cNvSpPr>
          <p:nvPr>
            <p:ph type="body" sz="half" idx="4294967295"/>
          </p:nvPr>
        </p:nvSpPr>
        <p:spPr>
          <a:xfrm>
            <a:off x="4320400" y="1710753"/>
            <a:ext cx="4631894" cy="343649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r>
              <a:rPr dirty="0"/>
              <a:t>Separation of concerns</a:t>
            </a:r>
          </a:p>
          <a:p>
            <a:pPr marL="800100" lvl="1" indent="-342900">
              <a:spcBef>
                <a:spcPts val="600"/>
              </a:spcBef>
              <a:buChar char="•"/>
              <a:defRPr sz="2800"/>
            </a:pPr>
            <a:r>
              <a:rPr dirty="0"/>
              <a:t>Domain scientists focus on their </a:t>
            </a:r>
            <a:r>
              <a:rPr dirty="0" smtClean="0"/>
              <a:t>problem (</a:t>
            </a:r>
            <a:r>
              <a:rPr lang="de-CH" dirty="0"/>
              <a:t>1</a:t>
            </a:r>
            <a:r>
              <a:rPr dirty="0" smtClean="0"/>
              <a:t> </a:t>
            </a:r>
            <a:r>
              <a:rPr dirty="0"/>
              <a:t>column, 1 box)</a:t>
            </a:r>
          </a:p>
          <a:p>
            <a:pPr marL="800100" lvl="1" indent="-342900">
              <a:spcBef>
                <a:spcPts val="600"/>
              </a:spcBef>
              <a:buChar char="•"/>
              <a:defRPr sz="2800"/>
            </a:pPr>
            <a:r>
              <a:rPr dirty="0"/>
              <a:t>CLAW compiler produce code for each target and directive languages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09" y="1795346"/>
            <a:ext cx="3568333" cy="37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41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60" name="!$claw parallelize forward…"/>
          <p:cNvSpPr/>
          <p:nvPr/>
        </p:nvSpPr>
        <p:spPr>
          <a:xfrm>
            <a:off x="1141927" y="1569275"/>
            <a:ext cx="6860146" cy="113877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 forward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</a:t>
            </a:r>
            <a:r>
              <a:rPr lang="fr-CH" dirty="0" err="1" smtClean="0"/>
              <a:t>icol</a:t>
            </a:r>
            <a:r>
              <a:rPr lang="fr-CH" dirty="0" smtClean="0"/>
              <a:t> </a:t>
            </a:r>
            <a:r>
              <a:rPr dirty="0" smtClean="0"/>
              <a:t>= </a:t>
            </a:r>
            <a:r>
              <a:rPr dirty="0"/>
              <a:t>1, </a:t>
            </a:r>
            <a:r>
              <a:rPr lang="fr-CH" dirty="0" err="1" smtClean="0"/>
              <a:t>ncol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CALL lw_solver(ngpt, nlay, </a:t>
            </a:r>
            <a:r>
              <a:rPr dirty="0" smtClean="0"/>
              <a:t>tau(i</a:t>
            </a:r>
            <a:r>
              <a:rPr lang="fr-CH" dirty="0" smtClean="0"/>
              <a:t>col</a:t>
            </a:r>
            <a:r>
              <a:rPr dirty="0" smtClean="0"/>
              <a:t>,:,:))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END DO</a:t>
            </a:r>
          </a:p>
        </p:txBody>
      </p:sp>
      <p:sp>
        <p:nvSpPr>
          <p:cNvPr id="261" name="CALL lw_solver(ngpt, nlay, tau)"/>
          <p:cNvSpPr/>
          <p:nvPr/>
        </p:nvSpPr>
        <p:spPr>
          <a:xfrm>
            <a:off x="1141927" y="3338607"/>
            <a:ext cx="6860146" cy="3454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CALL lw_solver(ngpt, nlay, tau)</a:t>
            </a:r>
          </a:p>
        </p:txBody>
      </p:sp>
      <p:sp>
        <p:nvSpPr>
          <p:cNvPr id="262" name="RRTMGP Example - driver code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fr-CH" sz="2400" dirty="0" err="1"/>
              <a:t>Claw</a:t>
            </a:r>
            <a:r>
              <a:rPr lang="fr-CH" sz="2400" dirty="0"/>
              <a:t> one </a:t>
            </a:r>
            <a:r>
              <a:rPr lang="fr-CH" sz="2400" dirty="0" err="1"/>
              <a:t>column</a:t>
            </a:r>
            <a:r>
              <a:rPr lang="fr-CH" sz="2400" dirty="0"/>
              <a:t> </a:t>
            </a:r>
            <a:r>
              <a:rPr lang="fr-CH" sz="2400" dirty="0" err="1"/>
              <a:t>example</a:t>
            </a:r>
            <a:endParaRPr sz="2400" dirty="0"/>
          </a:p>
        </p:txBody>
      </p:sp>
      <p:sp>
        <p:nvSpPr>
          <p:cNvPr id="6" name="SUBROUTINE lw_solver(ngpt, nlay, tau, …)…"/>
          <p:cNvSpPr/>
          <p:nvPr/>
        </p:nvSpPr>
        <p:spPr>
          <a:xfrm>
            <a:off x="1141926" y="3908091"/>
            <a:ext cx="6860147" cy="166199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SUBROUTINE lw_solver(ngpt, nlay, tau, …)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define dimension icol(1:ncol) &amp;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igpt = 1, ngpt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DO ilev = 1, nlay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tau_loc(ilev) = max(tau(ilev,igpt) </a:t>
            </a:r>
            <a:r>
              <a:rPr dirty="0" smtClean="0"/>
              <a:t>…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569753" y="2742439"/>
            <a:ext cx="3315462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Loop over horizontal direction </a:t>
            </a:r>
            <a:r>
              <a:rPr lang="en-US" smtClean="0"/>
              <a:t>generated by claw at compile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12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41" y="387001"/>
            <a:ext cx="8084634" cy="1029204"/>
          </a:xfrm>
        </p:spPr>
        <p:txBody>
          <a:bodyPr/>
          <a:lstStyle/>
          <a:p>
            <a:r>
              <a:rPr lang="de-CH" dirty="0" smtClean="0"/>
              <a:t>High </a:t>
            </a:r>
            <a:r>
              <a:rPr lang="de-CH" dirty="0" err="1" smtClean="0"/>
              <a:t>level</a:t>
            </a:r>
            <a:r>
              <a:rPr lang="de-CH" dirty="0" smtClean="0"/>
              <a:t> DSL </a:t>
            </a:r>
            <a:r>
              <a:rPr lang="en-US" dirty="0"/>
              <a:t>for weather and climate</a:t>
            </a:r>
            <a:br>
              <a:rPr lang="en-US" dirty="0"/>
            </a:br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1188F6-F1E4-4E46-9FFC-2D11DDE3A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825"/>
          <a:stretch/>
        </p:blipFill>
        <p:spPr>
          <a:xfrm>
            <a:off x="5187630" y="2541085"/>
            <a:ext cx="3769113" cy="325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AF1287-1E13-CA48-AB1D-7B77AC2057BC}"/>
              </a:ext>
            </a:extLst>
          </p:cNvPr>
          <p:cNvSpPr txBox="1"/>
          <p:nvPr/>
        </p:nvSpPr>
        <p:spPr>
          <a:xfrm>
            <a:off x="498201" y="1306571"/>
            <a:ext cx="45633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Increase abstraction : no explicit data structure, loops, HW-dependent details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More optimizations, task parallelism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Higher productivity and code safety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dirty="0" smtClean="0"/>
              <a:t>Language still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defined</a:t>
            </a:r>
            <a:r>
              <a:rPr lang="de-CH" sz="1800" dirty="0" smtClean="0">
                <a:solidFill>
                  <a:srgbClr val="FF0000"/>
                </a:solidFill>
              </a:rPr>
              <a:t>, </a:t>
            </a:r>
            <a:r>
              <a:rPr lang="de-CH" sz="1800" dirty="0" err="1" smtClean="0">
                <a:solidFill>
                  <a:srgbClr val="FF0000"/>
                </a:solidFill>
              </a:rPr>
              <a:t>developer</a:t>
            </a:r>
            <a:r>
              <a:rPr lang="de-CH" sz="1800" dirty="0" smtClean="0">
                <a:solidFill>
                  <a:srgbClr val="FF0000"/>
                </a:solidFill>
              </a:rPr>
              <a:t> </a:t>
            </a:r>
            <a:r>
              <a:rPr lang="de-CH" sz="1800" dirty="0" err="1" smtClean="0">
                <a:solidFill>
                  <a:srgbClr val="FF0000"/>
                </a:solidFill>
              </a:rPr>
              <a:t>input</a:t>
            </a:r>
            <a:r>
              <a:rPr lang="de-CH" sz="1800" dirty="0" smtClean="0">
                <a:solidFill>
                  <a:srgbClr val="FF0000"/>
                </a:solidFill>
              </a:rPr>
              <a:t> </a:t>
            </a:r>
            <a:r>
              <a:rPr lang="de-CH" sz="1800" dirty="0" err="1" smtClean="0">
                <a:solidFill>
                  <a:srgbClr val="FF0000"/>
                </a:solidFill>
              </a:rPr>
              <a:t>required</a:t>
            </a:r>
            <a:endParaRPr lang="de-CH" sz="1800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dirty="0" err="1" smtClean="0"/>
              <a:t>Collaboration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ECMWF </a:t>
            </a:r>
            <a:r>
              <a:rPr lang="de-CH" sz="1800" dirty="0" err="1" smtClean="0"/>
              <a:t>as</a:t>
            </a:r>
            <a:r>
              <a:rPr lang="de-CH" sz="1800" dirty="0" smtClean="0"/>
              <a:t> </a:t>
            </a:r>
            <a:r>
              <a:rPr lang="de-CH" sz="1800" dirty="0" err="1" smtClean="0"/>
              <a:t>part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ESCAPE </a:t>
            </a:r>
            <a:r>
              <a:rPr lang="de-CH" sz="1800" dirty="0" err="1" smtClean="0"/>
              <a:t>project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70352" y="1303098"/>
            <a:ext cx="40036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gtclang</a:t>
            </a:r>
            <a:r>
              <a:rPr lang="de-CH" dirty="0" smtClean="0"/>
              <a:t> </a:t>
            </a:r>
          </a:p>
          <a:p>
            <a:r>
              <a:rPr lang="de-CH" dirty="0" smtClean="0"/>
              <a:t>(</a:t>
            </a:r>
            <a:r>
              <a:rPr lang="de-CH" dirty="0" err="1" smtClean="0"/>
              <a:t>working</a:t>
            </a:r>
            <a:r>
              <a:rPr lang="de-CH" dirty="0" smtClean="0"/>
              <a:t> </a:t>
            </a:r>
            <a:r>
              <a:rPr lang="de-CH" dirty="0" err="1" smtClean="0"/>
              <a:t>implementation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COSMO </a:t>
            </a:r>
            <a:r>
              <a:rPr lang="de-CH" dirty="0" err="1" smtClean="0"/>
              <a:t>dycore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477704" y="4272457"/>
            <a:ext cx="4572000" cy="1508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 err="1" smtClean="0"/>
              <a:t>gtclang</a:t>
            </a:r>
            <a:r>
              <a:rPr lang="en-US" sz="1800" dirty="0" smtClean="0"/>
              <a:t> language prototype 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Generates efficient code for x86 multi-</a:t>
            </a:r>
            <a:r>
              <a:rPr lang="en-US" sz="1800" dirty="0" err="1" smtClean="0"/>
              <a:t>core,NVIDIA</a:t>
            </a:r>
            <a:r>
              <a:rPr lang="en-US" sz="1800" dirty="0" smtClean="0"/>
              <a:t> GPUs, Intel Xeon Phi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4x – 6x reduction in LOC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56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0503_ENIAC_meeting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 MeteoSwiss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ariante 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terms/"/>
    <ds:schemaRef ds:uri="http://www.w3.org/XML/1998/namespace"/>
    <ds:schemaRef ds:uri="http://schemas.microsoft.com/sharepoint/v3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20180503_ENIAC_meeting</Template>
  <TotalTime>0</TotalTime>
  <Words>971</Words>
  <Application>Microsoft Office PowerPoint</Application>
  <PresentationFormat>On-screen Show (4:3)</PresentationFormat>
  <Paragraphs>190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20180503_ENIAC_meeting</vt:lpstr>
      <vt:lpstr>2_CD MeteoSwiss</vt:lpstr>
      <vt:lpstr>3_CD Bund</vt:lpstr>
      <vt:lpstr>4_blank</vt:lpstr>
      <vt:lpstr>Variante 1_Kreuzraster komplett</vt:lpstr>
      <vt:lpstr>COSMO PP IMPACT ICON on Massively Parallel ArChiTecture </vt:lpstr>
      <vt:lpstr>Why investing a new HPC project ?</vt:lpstr>
      <vt:lpstr>New HPC project</vt:lpstr>
      <vt:lpstr>COSMO PP IMPACT (submitted) ICON on Massively Parallel ArChiTecture</vt:lpstr>
      <vt:lpstr>Performance portability, why do we need abstraction ?</vt:lpstr>
      <vt:lpstr>CLAW Fortran manipulation tool</vt:lpstr>
      <vt:lpstr>CLAW-DSL Single column abstraction approach : performance portability in the Fortran physics </vt:lpstr>
      <vt:lpstr>Claw one column example</vt:lpstr>
      <vt:lpstr>High level DSL for weather and climate </vt:lpstr>
      <vt:lpstr>High level Intermediate Representation (HIR)</vt:lpstr>
      <vt:lpstr>Thanks you</vt:lpstr>
      <vt:lpstr>GridTools Framework</vt:lpstr>
      <vt:lpstr>Claw one column example</vt:lpstr>
      <vt:lpstr>Efficiency myth</vt:lpstr>
      <vt:lpstr>Software (Automatic optimization)</vt:lpstr>
      <vt:lpstr>STELLA SYNTAX</vt:lpstr>
      <vt:lpstr>COSMO quasi-global</vt:lpstr>
      <vt:lpstr>Ensemble prediction</vt:lpstr>
      <vt:lpstr>Modeling the Earth system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ENIAC Meeting 3.5.2018</dc:title>
  <dc:creator>Lapillonne Xavier</dc:creator>
  <cp:lastModifiedBy>Lapillonne Xavier</cp:lastModifiedBy>
  <cp:revision>164</cp:revision>
  <cp:lastPrinted>2016-02-16T15:38:09Z</cp:lastPrinted>
  <dcterms:created xsi:type="dcterms:W3CDTF">2018-06-21T07:19:08Z</dcterms:created>
  <dcterms:modified xsi:type="dcterms:W3CDTF">2018-09-13T09:11:47Z</dcterms:modified>
</cp:coreProperties>
</file>