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9" r:id="rId4"/>
    <p:sldId id="290" r:id="rId5"/>
    <p:sldId id="291" r:id="rId6"/>
    <p:sldId id="295" r:id="rId7"/>
    <p:sldId id="292" r:id="rId8"/>
    <p:sldId id="302" r:id="rId9"/>
    <p:sldId id="303" r:id="rId10"/>
    <p:sldId id="293" r:id="rId11"/>
    <p:sldId id="305" r:id="rId12"/>
    <p:sldId id="315" r:id="rId13"/>
    <p:sldId id="306" r:id="rId14"/>
    <p:sldId id="307" r:id="rId15"/>
    <p:sldId id="308" r:id="rId16"/>
    <p:sldId id="316" r:id="rId17"/>
    <p:sldId id="317" r:id="rId18"/>
    <p:sldId id="324" r:id="rId19"/>
    <p:sldId id="318" r:id="rId20"/>
    <p:sldId id="319" r:id="rId21"/>
    <p:sldId id="320" r:id="rId22"/>
    <p:sldId id="321" r:id="rId23"/>
    <p:sldId id="325" r:id="rId24"/>
    <p:sldId id="328" r:id="rId25"/>
    <p:sldId id="327" r:id="rId26"/>
    <p:sldId id="322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E0F5-291F-4839-A35D-9DE1D1D05115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0A8E-40FB-4585-B451-4DF8092CE2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01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73867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COSMO GM 2014, </a:t>
            </a:r>
            <a:r>
              <a:rPr lang="de-DE" dirty="0" err="1" smtClean="0">
                <a:solidFill>
                  <a:srgbClr val="000000"/>
                </a:solidFill>
              </a:rPr>
              <a:t>Eretria</a:t>
            </a:r>
            <a:r>
              <a:rPr lang="de-DE" dirty="0" smtClean="0">
                <a:solidFill>
                  <a:srgbClr val="000000"/>
                </a:solidFill>
              </a:rPr>
              <a:t>                   C. Gebhardt, DWD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44CC-7B74-43C8-BB9E-4D1E92F97DB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03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COSMO GM 2013, Sibiu                   C. Gebhardt, DWD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E089-FCF6-4980-A9A4-4F753E6BE93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093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2438" y="6538913"/>
            <a:ext cx="7548562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4619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COSMO GM 2013, Sibiu                   C. Gebhardt, DWD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130E-E3F3-48B5-A29F-D55113FF3C1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19475" y="6381750"/>
            <a:ext cx="4862513" cy="231775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COSMO GM 2013, Sibiu                   C. Gebhardt, DWD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C09C4-6AF5-41FF-A0E6-9B7B72A9F532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63513" y="980728"/>
            <a:ext cx="8820150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e-DE" sz="3200" b="1" dirty="0">
              <a:solidFill>
                <a:srgbClr val="2D4B9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de-DE" sz="3200" b="1" dirty="0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de-DE" sz="3200" b="1" dirty="0" err="1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de-DE" sz="3200" b="1" dirty="0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operational </a:t>
            </a:r>
            <a:r>
              <a:rPr lang="de-DE" sz="3200" b="1" dirty="0" err="1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set-up</a:t>
            </a:r>
            <a:r>
              <a:rPr lang="de-DE" sz="3200" b="1" dirty="0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endParaRPr lang="de-DE" sz="3200" b="1" dirty="0">
              <a:solidFill>
                <a:srgbClr val="2D4B9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de-DE" sz="3200" b="1" dirty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3200" b="1" dirty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200" b="1" dirty="0" smtClean="0">
                <a:solidFill>
                  <a:srgbClr val="2D4B9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COSMO-DE-EPS</a:t>
            </a:r>
            <a:endParaRPr lang="de-DE" sz="2000" b="1" dirty="0">
              <a:solidFill>
                <a:srgbClr val="96B9D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de-DE" sz="2000" b="1" dirty="0" smtClean="0">
              <a:solidFill>
                <a:srgbClr val="96B9DC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rgbClr val="96B9DC"/>
                </a:solidFill>
              </a:rPr>
              <a:t/>
            </a:r>
            <a:br>
              <a:rPr lang="de-DE" sz="2000" b="1" dirty="0" smtClean="0">
                <a:solidFill>
                  <a:srgbClr val="96B9DC"/>
                </a:solidFill>
              </a:rPr>
            </a:br>
            <a:r>
              <a:rPr lang="de-DE" sz="2000" b="1" dirty="0" smtClean="0">
                <a:solidFill>
                  <a:srgbClr val="96B9DC"/>
                </a:solidFill>
              </a:rPr>
              <a:t/>
            </a:r>
            <a:br>
              <a:rPr lang="de-DE" sz="2000" b="1" dirty="0" smtClean="0">
                <a:solidFill>
                  <a:srgbClr val="96B9DC"/>
                </a:solidFill>
              </a:rPr>
            </a:br>
            <a:endParaRPr lang="en-US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C. Gebhardt, H. Reich, C. Schraff, M. Denhard, R. Kohlhepp,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S. Theis, M. </a:t>
            </a:r>
            <a:r>
              <a:rPr lang="en-US" b="1" dirty="0" smtClean="0">
                <a:solidFill>
                  <a:srgbClr val="000000"/>
                </a:solidFill>
              </a:rPr>
              <a:t>Buchhold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developers of KENDA, ICON-EPS, ICON-EDA, verification 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5220072" y="1412776"/>
            <a:ext cx="3552124" cy="3084772"/>
            <a:chOff x="5220072" y="1484784"/>
            <a:chExt cx="3552124" cy="3084772"/>
          </a:xfrm>
        </p:grpSpPr>
        <p:pic>
          <p:nvPicPr>
            <p:cNvPr id="47" name="Grafik 46" descr=". (Quelle Deutscher Wetterdienst)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9" t="52019" r="71136" b="20841"/>
            <a:stretch/>
          </p:blipFill>
          <p:spPr bwMode="auto">
            <a:xfrm>
              <a:off x="7764084" y="3621979"/>
              <a:ext cx="549585" cy="6672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2" descr="Das Prinzip der Ensemblevorhersage (Quelle Deutscher Wetterdienst)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26"/>
            <a:stretch/>
          </p:blipFill>
          <p:spPr bwMode="auto">
            <a:xfrm rot="19819726">
              <a:off x="5371597" y="3747434"/>
              <a:ext cx="962241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uppieren 48"/>
            <p:cNvGrpSpPr/>
            <p:nvPr/>
          </p:nvGrpSpPr>
          <p:grpSpPr>
            <a:xfrm>
              <a:off x="6291388" y="2722451"/>
              <a:ext cx="1405478" cy="1792103"/>
              <a:chOff x="2939187" y="3278531"/>
              <a:chExt cx="1925146" cy="2454725"/>
            </a:xfrm>
          </p:grpSpPr>
          <p:sp>
            <p:nvSpPr>
              <p:cNvPr id="91" name="Rechteck 90"/>
              <p:cNvSpPr/>
              <p:nvPr/>
            </p:nvSpPr>
            <p:spPr bwMode="auto">
              <a:xfrm>
                <a:off x="2939187" y="3284984"/>
                <a:ext cx="1925146" cy="2448272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2" name="Grafik 91" descr=". (Quelle Deutscher Wetterdienst)"/>
              <p:cNvPicPr/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02" t="83479" r="49974" b="5036"/>
              <a:stretch/>
            </p:blipFill>
            <p:spPr bwMode="auto">
              <a:xfrm>
                <a:off x="2968981" y="3278531"/>
                <a:ext cx="1865936" cy="244530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2" name="Gleichschenkliges Dreieck 61"/>
            <p:cNvSpPr/>
            <p:nvPr/>
          </p:nvSpPr>
          <p:spPr bwMode="auto">
            <a:xfrm>
              <a:off x="5267434" y="1541676"/>
              <a:ext cx="3457401" cy="2980517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6943886" y="1484784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lipse 63"/>
            <p:cNvSpPr/>
            <p:nvPr/>
          </p:nvSpPr>
          <p:spPr bwMode="auto">
            <a:xfrm>
              <a:off x="8653792" y="4451152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lipse 64"/>
            <p:cNvSpPr/>
            <p:nvPr/>
          </p:nvSpPr>
          <p:spPr bwMode="auto">
            <a:xfrm>
              <a:off x="5220072" y="4451152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Ellipse 65"/>
            <p:cNvSpPr/>
            <p:nvPr/>
          </p:nvSpPr>
          <p:spPr bwMode="auto">
            <a:xfrm>
              <a:off x="6238347" y="4451152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7635516" y="4451152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Ellipse 67"/>
            <p:cNvSpPr/>
            <p:nvPr/>
          </p:nvSpPr>
          <p:spPr bwMode="auto">
            <a:xfrm>
              <a:off x="6238347" y="2675090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7635516" y="2675090"/>
              <a:ext cx="118404" cy="1184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0" name="Gruppieren 69"/>
            <p:cNvGrpSpPr/>
            <p:nvPr/>
          </p:nvGrpSpPr>
          <p:grpSpPr>
            <a:xfrm rot="21371235">
              <a:off x="6654588" y="2053811"/>
              <a:ext cx="620094" cy="620094"/>
              <a:chOff x="6012160" y="2348880"/>
              <a:chExt cx="1440160" cy="1440160"/>
            </a:xfrm>
          </p:grpSpPr>
          <p:sp>
            <p:nvSpPr>
              <p:cNvPr id="72" name="Würfel 71"/>
              <p:cNvSpPr/>
              <p:nvPr/>
            </p:nvSpPr>
            <p:spPr bwMode="auto">
              <a:xfrm>
                <a:off x="6012160" y="2348880"/>
                <a:ext cx="1440160" cy="1440160"/>
              </a:xfrm>
              <a:prstGeom prst="cub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Gebogener Pfeil 72"/>
              <p:cNvSpPr/>
              <p:nvPr/>
            </p:nvSpPr>
            <p:spPr bwMode="auto">
              <a:xfrm rot="20927643">
                <a:off x="6548795" y="2381459"/>
                <a:ext cx="301076" cy="301076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4726364"/>
                  <a:gd name="adj5" fmla="val 20790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Wolke 73"/>
              <p:cNvSpPr/>
              <p:nvPr/>
            </p:nvSpPr>
            <p:spPr bwMode="auto">
              <a:xfrm>
                <a:off x="6281349" y="2863569"/>
                <a:ext cx="664689" cy="360040"/>
              </a:xfrm>
              <a:prstGeom prst="cloud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5" name="Gerade Verbindung 74"/>
              <p:cNvCxnSpPr/>
              <p:nvPr/>
            </p:nvCxnSpPr>
            <p:spPr bwMode="auto">
              <a:xfrm flipH="1">
                <a:off x="6511234" y="3234242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/>
            </p:nvCxnSpPr>
            <p:spPr bwMode="auto">
              <a:xfrm flipH="1">
                <a:off x="6572609" y="3244875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/>
            </p:nvCxnSpPr>
            <p:spPr bwMode="auto">
              <a:xfrm flipH="1">
                <a:off x="6630756" y="3244875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/>
            </p:nvCxnSpPr>
            <p:spPr bwMode="auto">
              <a:xfrm flipH="1">
                <a:off x="6695359" y="3244875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/>
            </p:nvCxnSpPr>
            <p:spPr bwMode="auto">
              <a:xfrm flipH="1">
                <a:off x="6425365" y="3442528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/>
            </p:nvCxnSpPr>
            <p:spPr bwMode="auto">
              <a:xfrm flipH="1">
                <a:off x="6486740" y="3453161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/>
            </p:nvCxnSpPr>
            <p:spPr bwMode="auto">
              <a:xfrm flipH="1">
                <a:off x="6544887" y="3453161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/>
            </p:nvCxnSpPr>
            <p:spPr bwMode="auto">
              <a:xfrm flipH="1">
                <a:off x="6609490" y="3453161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Stern mit 4 Zacken 82"/>
              <p:cNvSpPr>
                <a:spLocks noChangeAspect="1"/>
              </p:cNvSpPr>
              <p:nvPr/>
            </p:nvSpPr>
            <p:spPr bwMode="auto">
              <a:xfrm>
                <a:off x="6425365" y="3223617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Stern mit 4 Zacken 83"/>
              <p:cNvSpPr>
                <a:spLocks noChangeAspect="1"/>
              </p:cNvSpPr>
              <p:nvPr/>
            </p:nvSpPr>
            <p:spPr bwMode="auto">
              <a:xfrm>
                <a:off x="6345147" y="3346367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Stern mit 4 Zacken 84"/>
              <p:cNvSpPr>
                <a:spLocks noChangeAspect="1"/>
              </p:cNvSpPr>
              <p:nvPr/>
            </p:nvSpPr>
            <p:spPr bwMode="auto">
              <a:xfrm>
                <a:off x="6281349" y="3223609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Stern mit 4 Zacken 85"/>
              <p:cNvSpPr>
                <a:spLocks noChangeAspect="1"/>
              </p:cNvSpPr>
              <p:nvPr/>
            </p:nvSpPr>
            <p:spPr bwMode="auto">
              <a:xfrm>
                <a:off x="6249450" y="3479742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Stern mit 4 Zacken 86"/>
              <p:cNvSpPr>
                <a:spLocks noChangeAspect="1"/>
              </p:cNvSpPr>
              <p:nvPr/>
            </p:nvSpPr>
            <p:spPr bwMode="auto">
              <a:xfrm>
                <a:off x="6188075" y="3356992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Gekrümmte Verbindung 87"/>
              <p:cNvCxnSpPr>
                <a:cxnSpLocks noChangeAspect="1"/>
              </p:cNvCxnSpPr>
              <p:nvPr/>
            </p:nvCxnSpPr>
            <p:spPr bwMode="auto">
              <a:xfrm rot="16200000" flipV="1">
                <a:off x="7176411" y="3224316"/>
                <a:ext cx="329806" cy="1440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krümmte Verbindung 88"/>
              <p:cNvCxnSpPr>
                <a:cxnSpLocks noChangeAspect="1"/>
              </p:cNvCxnSpPr>
              <p:nvPr/>
            </p:nvCxnSpPr>
            <p:spPr bwMode="auto">
              <a:xfrm rot="16200000" flipV="1">
                <a:off x="7115440" y="3288879"/>
                <a:ext cx="329806" cy="1440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krümmte Verbindung 89"/>
              <p:cNvCxnSpPr>
                <a:cxnSpLocks noChangeAspect="1"/>
              </p:cNvCxnSpPr>
              <p:nvPr/>
            </p:nvCxnSpPr>
            <p:spPr bwMode="auto">
              <a:xfrm rot="16200000" flipV="1">
                <a:off x="7054058" y="3352658"/>
                <a:ext cx="329806" cy="1440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Rechteck 70"/>
            <p:cNvSpPr/>
            <p:nvPr/>
          </p:nvSpPr>
          <p:spPr bwMode="auto">
            <a:xfrm>
              <a:off x="6291819" y="2728027"/>
              <a:ext cx="1400832" cy="178790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27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10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GB" dirty="0" smtClean="0"/>
              <a:t>Randomized physics perturbations in COSMO-DE-EPS</a:t>
            </a:r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58181"/>
              </p:ext>
            </p:extLst>
          </p:nvPr>
        </p:nvGraphicFramePr>
        <p:xfrm>
          <a:off x="107504" y="4581128"/>
          <a:ext cx="8928984" cy="165618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2084"/>
                <a:gridCol w="720080"/>
                <a:gridCol w="720082"/>
                <a:gridCol w="792086"/>
                <a:gridCol w="696078"/>
                <a:gridCol w="744082"/>
                <a:gridCol w="864096"/>
                <a:gridCol w="720080"/>
                <a:gridCol w="792088"/>
                <a:gridCol w="600064"/>
                <a:gridCol w="552064"/>
                <a:gridCol w="936100"/>
              </a:tblGrid>
              <a:tr h="574504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a_stab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c_diff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radqi_fact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radqc</a:t>
                      </a:r>
                      <a:r>
                        <a:rPr lang="de-DE" sz="1400" dirty="0" smtClean="0"/>
                        <a:t>_</a:t>
                      </a:r>
                    </a:p>
                    <a:p>
                      <a:r>
                        <a:rPr lang="de-DE" sz="1400" dirty="0" smtClean="0"/>
                        <a:t>Fact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thick_sc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rlam_heat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entr_sc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q_crit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tur_len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tkhmin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tkmmin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lhn_coef</a:t>
                      </a:r>
                      <a:endParaRPr lang="de-DE" sz="14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25000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0.0003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1.6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</a:tr>
              <a:tr h="36056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</a:tr>
              <a:tr h="36056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30000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06318" y="3985139"/>
            <a:ext cx="61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perturbations (easier to  implement with the RP)</a:t>
            </a:r>
            <a:endParaRPr lang="en-US" b="1" dirty="0"/>
          </a:p>
        </p:txBody>
      </p:sp>
      <p:sp>
        <p:nvSpPr>
          <p:cNvPr id="8" name="Geschweifte Klammer links 7"/>
          <p:cNvSpPr/>
          <p:nvPr/>
        </p:nvSpPr>
        <p:spPr bwMode="auto">
          <a:xfrm rot="5400000">
            <a:off x="1889702" y="2572273"/>
            <a:ext cx="180020" cy="3744416"/>
          </a:xfrm>
          <a:prstGeom prst="leftBrace">
            <a:avLst>
              <a:gd name="adj1" fmla="val 64443"/>
              <a:gd name="adj2" fmla="val 5071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Inhaltsplatzhalter 1"/>
          <p:cNvSpPr>
            <a:spLocks noGrp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2-3 different values for each of </a:t>
            </a:r>
            <a:r>
              <a:rPr lang="en-GB" dirty="0" smtClean="0">
                <a:solidFill>
                  <a:schemeClr val="tx2"/>
                </a:solidFill>
              </a:rPr>
              <a:t>12 parameters</a:t>
            </a:r>
            <a:endParaRPr lang="en-GB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each parameter is perturbed in 50% of the members of each ensemble run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2"/>
                </a:solidFill>
              </a:rPr>
              <a:t>random selection </a:t>
            </a:r>
            <a:r>
              <a:rPr lang="en-GB" dirty="0">
                <a:solidFill>
                  <a:schemeClr val="tx2"/>
                </a:solidFill>
              </a:rPr>
              <a:t>of </a:t>
            </a:r>
            <a:r>
              <a:rPr lang="en-GB" dirty="0" smtClean="0">
                <a:solidFill>
                  <a:schemeClr val="tx2"/>
                </a:solidFill>
              </a:rPr>
              <a:t>members with perturbed parameter at </a:t>
            </a:r>
            <a:r>
              <a:rPr lang="en-GB" dirty="0">
                <a:solidFill>
                  <a:schemeClr val="tx2"/>
                </a:solidFill>
              </a:rPr>
              <a:t>each forecast </a:t>
            </a:r>
            <a:r>
              <a:rPr lang="en-GB" dirty="0" smtClean="0">
                <a:solidFill>
                  <a:schemeClr val="tx2"/>
                </a:solidFill>
              </a:rPr>
              <a:t>start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(done for each parameter </a:t>
            </a:r>
            <a:r>
              <a:rPr lang="en-GB" dirty="0" err="1" smtClean="0">
                <a:solidFill>
                  <a:schemeClr val="tx2"/>
                </a:solidFill>
              </a:rPr>
              <a:t>seperately</a:t>
            </a:r>
            <a:r>
              <a:rPr lang="en-GB" dirty="0" smtClean="0">
                <a:solidFill>
                  <a:schemeClr val="tx2"/>
                </a:solidFill>
              </a:rPr>
              <a:t>) </a:t>
            </a:r>
            <a:endParaRPr lang="en-GB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p</a:t>
            </a:r>
            <a:r>
              <a:rPr lang="en-GB" dirty="0" smtClean="0">
                <a:solidFill>
                  <a:schemeClr val="tx2"/>
                </a:solidFill>
              </a:rPr>
              <a:t>arameter values stay fixed over the forecast range</a:t>
            </a:r>
          </a:p>
        </p:txBody>
      </p:sp>
    </p:spTree>
    <p:extLst>
      <p:ext uri="{BB962C8B-B14F-4D97-AF65-F5344CB8AC3E}">
        <p14:creationId xmlns:p14="http://schemas.microsoft.com/office/powerpoint/2010/main" val="2892421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11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26</a:t>
            </a:r>
            <a:r>
              <a:rPr lang="en-GB" baseline="30000" dirty="0" smtClean="0">
                <a:solidFill>
                  <a:schemeClr val="tx2"/>
                </a:solidFill>
              </a:rPr>
              <a:t>th</a:t>
            </a:r>
            <a:r>
              <a:rPr lang="en-GB" dirty="0" smtClean="0">
                <a:solidFill>
                  <a:schemeClr val="tx2"/>
                </a:solidFill>
              </a:rPr>
              <a:t> July – 25</a:t>
            </a:r>
            <a:r>
              <a:rPr lang="en-GB" baseline="30000" dirty="0" smtClean="0">
                <a:solidFill>
                  <a:schemeClr val="tx2"/>
                </a:solidFill>
              </a:rPr>
              <a:t>th</a:t>
            </a:r>
            <a:r>
              <a:rPr lang="en-GB" dirty="0" smtClean="0">
                <a:solidFill>
                  <a:schemeClr val="tx2"/>
                </a:solidFill>
              </a:rPr>
              <a:t> August 2016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00 and 12 </a:t>
            </a:r>
            <a:r>
              <a:rPr lang="en-GB" dirty="0" smtClean="0">
                <a:solidFill>
                  <a:schemeClr val="tx2"/>
                </a:solidFill>
              </a:rPr>
              <a:t>UTC (not shown) </a:t>
            </a:r>
            <a:r>
              <a:rPr lang="en-GB" dirty="0">
                <a:solidFill>
                  <a:schemeClr val="tx2"/>
                </a:solidFill>
              </a:rPr>
              <a:t>runs with 27 hours forecast range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hourly </a:t>
            </a:r>
            <a:r>
              <a:rPr lang="en-GB" dirty="0">
                <a:solidFill>
                  <a:schemeClr val="tx2"/>
                </a:solidFill>
              </a:rPr>
              <a:t>precipitation vs radar (rain gauge adjusted )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1 and 3-hourly </a:t>
            </a:r>
            <a:r>
              <a:rPr lang="en-GB" dirty="0">
                <a:solidFill>
                  <a:schemeClr val="tx2"/>
                </a:solidFill>
              </a:rPr>
              <a:t>10m gusts vs SYNOP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2m </a:t>
            </a:r>
            <a:r>
              <a:rPr lang="en-GB" dirty="0">
                <a:solidFill>
                  <a:schemeClr val="tx2"/>
                </a:solidFill>
              </a:rPr>
              <a:t>temperature vs SYNOP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US" dirty="0" smtClean="0"/>
              <a:t>Verification results </a:t>
            </a:r>
            <a:r>
              <a:rPr lang="en-US" i="1" dirty="0"/>
              <a:t>(„new vs. old“)</a:t>
            </a:r>
          </a:p>
        </p:txBody>
      </p:sp>
    </p:spTree>
    <p:extLst>
      <p:ext uri="{BB962C8B-B14F-4D97-AF65-F5344CB8AC3E}">
        <p14:creationId xmlns:p14="http://schemas.microsoft.com/office/powerpoint/2010/main" val="2070182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12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pic>
        <p:nvPicPr>
          <p:cNvPr id="4" name="Picture 7" descr="U: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3" y="3645320"/>
            <a:ext cx="3813012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U: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5" y="3645320"/>
            <a:ext cx="381301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U:\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57" y="3645320"/>
            <a:ext cx="381301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85" y="1290322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893" y="1290026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205" y="1290322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332820" y="1196752"/>
            <a:ext cx="58953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395288" y="1187683"/>
            <a:ext cx="8353425" cy="431800"/>
          </a:xfrm>
        </p:spPr>
        <p:txBody>
          <a:bodyPr/>
          <a:lstStyle/>
          <a:p>
            <a:r>
              <a:rPr lang="en-GB" dirty="0"/>
              <a:t>Results CRPS Spread and Skill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28184" y="522920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routine</a:t>
            </a:r>
          </a:p>
          <a:p>
            <a:pPr algn="r"/>
            <a:r>
              <a:rPr lang="en-GB" sz="1600" i="1" dirty="0" err="1" smtClean="0">
                <a:solidFill>
                  <a:srgbClr val="FF0000"/>
                </a:solidFill>
              </a:rPr>
              <a:t>kenda+bceps</a:t>
            </a:r>
            <a:endParaRPr lang="en-GB" sz="1600" i="1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193630" y="484676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T2M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607927" y="2560257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WGUST_3h</a:t>
            </a:r>
            <a:endParaRPr lang="de-DE" b="1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1115616" y="6133946"/>
            <a:ext cx="7128792" cy="1846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55576" y="6011996"/>
            <a:ext cx="79208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Time [h]</a:t>
            </a:r>
            <a:endParaRPr lang="de-DE" b="1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8676456" y="1196752"/>
            <a:ext cx="1584176" cy="5112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21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13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64" y="3645320"/>
            <a:ext cx="381300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246" y="3645320"/>
            <a:ext cx="381300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558" y="3645320"/>
            <a:ext cx="381300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84" y="1290322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893" y="1290026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205" y="1290322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332820" y="1196752"/>
            <a:ext cx="58953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395288" y="1187683"/>
            <a:ext cx="8353425" cy="431800"/>
          </a:xfrm>
        </p:spPr>
        <p:txBody>
          <a:bodyPr/>
          <a:lstStyle/>
          <a:p>
            <a:r>
              <a:rPr lang="en-GB" dirty="0"/>
              <a:t>Results CRPS Spread and Skill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28184" y="50131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/>
              <a:t>routine</a:t>
            </a:r>
          </a:p>
          <a:p>
            <a:pPr algn="r"/>
            <a:r>
              <a:rPr lang="en-GB" sz="1600" i="1" dirty="0" err="1">
                <a:solidFill>
                  <a:srgbClr val="FF0000"/>
                </a:solidFill>
              </a:rPr>
              <a:t>kenda+bceps</a:t>
            </a:r>
            <a:endParaRPr lang="en-GB" sz="1600" i="1" dirty="0">
              <a:solidFill>
                <a:srgbClr val="FF0000"/>
              </a:solidFill>
            </a:endParaRPr>
          </a:p>
          <a:p>
            <a:pPr algn="r"/>
            <a:r>
              <a:rPr lang="en-GB" sz="1600" i="1" dirty="0" err="1">
                <a:solidFill>
                  <a:srgbClr val="008000"/>
                </a:solidFill>
              </a:rPr>
              <a:t>kenda+icon</a:t>
            </a:r>
            <a:endParaRPr lang="en-GB" sz="1600" i="1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193630" y="484676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T2M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1115616" y="6133946"/>
            <a:ext cx="7128792" cy="1846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5576" y="6011996"/>
            <a:ext cx="79208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Time [h]</a:t>
            </a:r>
            <a:endParaRPr lang="de-DE" b="1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8676456" y="1196752"/>
            <a:ext cx="1584176" cy="5112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607927" y="2560257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WGUST_3h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92421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14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64" y="3645320"/>
            <a:ext cx="381300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246" y="3645320"/>
            <a:ext cx="381300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558" y="3645320"/>
            <a:ext cx="381300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84" y="1290322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893" y="1290026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205" y="1290322"/>
            <a:ext cx="380571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332820" y="1196752"/>
            <a:ext cx="58953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395288" y="1187683"/>
            <a:ext cx="8353425" cy="431800"/>
          </a:xfrm>
        </p:spPr>
        <p:txBody>
          <a:bodyPr/>
          <a:lstStyle/>
          <a:p>
            <a:r>
              <a:rPr lang="en-GB" dirty="0"/>
              <a:t>Results CRPS Spread and Skill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28184" y="479715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/>
              <a:t>routine</a:t>
            </a:r>
          </a:p>
          <a:p>
            <a:pPr algn="r"/>
            <a:r>
              <a:rPr lang="en-GB" sz="1600" i="1" dirty="0" err="1">
                <a:solidFill>
                  <a:srgbClr val="FF0000"/>
                </a:solidFill>
              </a:rPr>
              <a:t>kenda+bceps</a:t>
            </a:r>
            <a:endParaRPr lang="en-GB" sz="1600" i="1" dirty="0">
              <a:solidFill>
                <a:srgbClr val="FF0000"/>
              </a:solidFill>
            </a:endParaRPr>
          </a:p>
          <a:p>
            <a:pPr algn="r"/>
            <a:r>
              <a:rPr lang="en-GB" sz="1600" i="1" dirty="0" err="1">
                <a:solidFill>
                  <a:srgbClr val="008000"/>
                </a:solidFill>
              </a:rPr>
              <a:t>kenda+icon</a:t>
            </a:r>
            <a:endParaRPr lang="en-GB" sz="1600" i="1" dirty="0">
              <a:solidFill>
                <a:srgbClr val="008000"/>
              </a:solidFill>
            </a:endParaRPr>
          </a:p>
          <a:p>
            <a:pPr algn="r"/>
            <a:r>
              <a:rPr lang="en-GB" sz="1600" i="1" dirty="0" err="1">
                <a:solidFill>
                  <a:schemeClr val="tx2"/>
                </a:solidFill>
              </a:rPr>
              <a:t>kenda+icon+rp</a:t>
            </a:r>
            <a:endParaRPr lang="en-GB" sz="1600" i="1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193630" y="484676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T2M</a:t>
            </a:r>
            <a:endParaRPr lang="de-DE" b="1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1115616" y="6133946"/>
            <a:ext cx="7128792" cy="1846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8676456" y="1196752"/>
            <a:ext cx="1584176" cy="51125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-607927" y="2560257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WGUST_3h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92421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15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pic>
        <p:nvPicPr>
          <p:cNvPr id="4" name="Picture 4" descr="U:\Bilder\rout_vs_kenicorp-reliability_3-prec-07-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879" r="29963" b="8632"/>
          <a:stretch/>
        </p:blipFill>
        <p:spPr bwMode="auto">
          <a:xfrm>
            <a:off x="5835774" y="2420888"/>
            <a:ext cx="3272730" cy="32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U:\Bilder\rout_vs_kenicorp-reliability_2-prec-07-0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6600" r="30956" b="7879"/>
          <a:stretch/>
        </p:blipFill>
        <p:spPr bwMode="auto">
          <a:xfrm>
            <a:off x="3275856" y="1610816"/>
            <a:ext cx="3434680" cy="32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GB" dirty="0" smtClean="0"/>
              <a:t>Results – Reliability diagram</a:t>
            </a:r>
            <a:endParaRPr lang="en-GB" dirty="0"/>
          </a:p>
        </p:txBody>
      </p:sp>
      <p:pic>
        <p:nvPicPr>
          <p:cNvPr id="7" name="Picture 2" descr="U:\Bilder\rout_vs_kenicorp-reliability_1-prec-07-0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5801" r="30199"/>
          <a:stretch/>
        </p:blipFill>
        <p:spPr bwMode="auto">
          <a:xfrm>
            <a:off x="55637" y="1988840"/>
            <a:ext cx="3508251" cy="35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27584" y="565253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PREC routine (black) and </a:t>
            </a:r>
            <a:r>
              <a:rPr lang="en-GB" sz="1600" i="1" dirty="0" err="1" smtClean="0">
                <a:solidFill>
                  <a:srgbClr val="FF0000"/>
                </a:solidFill>
              </a:rPr>
              <a:t>kenda+icon+rp</a:t>
            </a:r>
            <a:r>
              <a:rPr lang="en-GB" sz="1600" i="1" dirty="0" smtClean="0">
                <a:solidFill>
                  <a:srgbClr val="FF0000"/>
                </a:solidFill>
              </a:rPr>
              <a:t> (red) </a:t>
            </a:r>
            <a:r>
              <a:rPr lang="en-GB" sz="1600" i="1" dirty="0" smtClean="0"/>
              <a:t>from 26.07.-25.08.2016 </a:t>
            </a:r>
          </a:p>
          <a:p>
            <a:pPr algn="ctr"/>
            <a:r>
              <a:rPr lang="en-GB" sz="1600" i="1" dirty="0"/>
              <a:t>as 00 UTC run for </a:t>
            </a:r>
            <a:r>
              <a:rPr lang="en-GB" sz="1600" i="1" dirty="0" smtClean="0"/>
              <a:t>the threshold values 0.1, 1 and 5mm/h</a:t>
            </a:r>
            <a:endParaRPr lang="en-GB" sz="16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1187624" y="44977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Threshold 0.1mm/h</a:t>
            </a:r>
            <a:endParaRPr lang="en-US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499992" y="409988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Threshold 1mm/h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804248" y="49318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Threshold 5mm/h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320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16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GB" dirty="0" smtClean="0"/>
              <a:t>Results – Brier skill score</a:t>
            </a:r>
            <a:endParaRPr lang="en-GB" dirty="0"/>
          </a:p>
        </p:txBody>
      </p:sp>
      <p:pic>
        <p:nvPicPr>
          <p:cNvPr id="5" name="Picture 7" descr="U:\Bilder\rout_vs_kenicorp-BSS-wgust-07-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r="30068"/>
          <a:stretch/>
        </p:blipFill>
        <p:spPr bwMode="auto">
          <a:xfrm>
            <a:off x="363538" y="1724024"/>
            <a:ext cx="3848422" cy="37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"/>
          <a:stretch/>
        </p:blipFill>
        <p:spPr bwMode="auto">
          <a:xfrm>
            <a:off x="4608140" y="1735349"/>
            <a:ext cx="3996308" cy="37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27584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1h-WGUST </a:t>
            </a:r>
            <a:r>
              <a:rPr lang="en-GB" sz="1600" i="1" dirty="0" err="1" smtClean="0"/>
              <a:t>kenda+icon+rp</a:t>
            </a:r>
            <a:r>
              <a:rPr lang="en-GB" sz="1600" i="1" dirty="0" smtClean="0"/>
              <a:t> vs. routine from 26.07.-</a:t>
            </a:r>
            <a:r>
              <a:rPr lang="en-GB" sz="1600" i="1" dirty="0"/>
              <a:t>25.08.2016 as 00 UTC </a:t>
            </a:r>
            <a:r>
              <a:rPr lang="en-GB" sz="1600" i="1" dirty="0" smtClean="0"/>
              <a:t>run</a:t>
            </a:r>
            <a:endParaRPr lang="en-GB" sz="16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5076056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PREC </a:t>
            </a:r>
            <a:r>
              <a:rPr lang="en-GB" sz="1600" i="1" dirty="0" err="1" smtClean="0"/>
              <a:t>kenda+icon+rp</a:t>
            </a:r>
            <a:r>
              <a:rPr lang="en-GB" sz="1600" i="1" dirty="0" smtClean="0"/>
              <a:t> vs. routine from 26.07.-</a:t>
            </a:r>
            <a:r>
              <a:rPr lang="en-GB" sz="1600" i="1" dirty="0"/>
              <a:t>25.08.2016 as 00 UTC run </a:t>
            </a:r>
          </a:p>
        </p:txBody>
      </p:sp>
      <p:sp>
        <p:nvSpPr>
          <p:cNvPr id="9" name="Geschweifte Klammer links 8"/>
          <p:cNvSpPr/>
          <p:nvPr/>
        </p:nvSpPr>
        <p:spPr bwMode="auto">
          <a:xfrm rot="5400000">
            <a:off x="2889539" y="1871101"/>
            <a:ext cx="360040" cy="2035678"/>
          </a:xfrm>
          <a:prstGeom prst="leftBrace">
            <a:avLst>
              <a:gd name="adj1" fmla="val 64443"/>
              <a:gd name="adj2" fmla="val 5071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41087" y="1988840"/>
            <a:ext cx="203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small data sample size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580111" y="3513782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improving BSS with higher precipitation rates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320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17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June 2017</a:t>
            </a: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00 and 12 </a:t>
            </a:r>
            <a:r>
              <a:rPr lang="en-GB" dirty="0" smtClean="0">
                <a:solidFill>
                  <a:schemeClr val="accent1"/>
                </a:solidFill>
              </a:rPr>
              <a:t>UTC (not shown) </a:t>
            </a:r>
            <a:r>
              <a:rPr lang="en-GB" dirty="0">
                <a:solidFill>
                  <a:schemeClr val="accent1"/>
                </a:solidFill>
              </a:rPr>
              <a:t>runs with 27 hours forecast range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hourly </a:t>
            </a:r>
            <a:r>
              <a:rPr lang="en-GB" dirty="0">
                <a:solidFill>
                  <a:schemeClr val="accent1"/>
                </a:solidFill>
              </a:rPr>
              <a:t>precipitation vs radar (rain gauge adjusted )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hourly </a:t>
            </a:r>
            <a:r>
              <a:rPr lang="en-GB" dirty="0">
                <a:solidFill>
                  <a:schemeClr val="accent1"/>
                </a:solidFill>
              </a:rPr>
              <a:t>10m gusts vs </a:t>
            </a:r>
            <a:r>
              <a:rPr lang="en-GB" dirty="0" smtClean="0">
                <a:solidFill>
                  <a:schemeClr val="accent1"/>
                </a:solidFill>
              </a:rPr>
              <a:t>SYNOP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no 2m temperature shown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US" dirty="0" smtClean="0"/>
              <a:t>Verification </a:t>
            </a:r>
            <a:r>
              <a:rPr lang="en-US" dirty="0"/>
              <a:t>results </a:t>
            </a:r>
            <a:r>
              <a:rPr lang="en-US" i="1" dirty="0"/>
              <a:t>(general characteristics in 2017</a:t>
            </a:r>
            <a:r>
              <a:rPr lang="en-US" i="1" dirty="0" smtClean="0"/>
              <a:t>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87218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18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251520" y="1124744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2603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 err="1">
                <a:solidFill>
                  <a:schemeClr val="tx2"/>
                </a:solidFill>
              </a:rPr>
              <a:t>Reliability</a:t>
            </a:r>
            <a:r>
              <a:rPr lang="de-DE" altLang="de-DE" sz="2400" b="1" dirty="0">
                <a:solidFill>
                  <a:schemeClr val="tx2"/>
                </a:solidFill>
              </a:rPr>
              <a:t> 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Diagram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  	</a:t>
            </a:r>
            <a:r>
              <a:rPr lang="de-DE" altLang="de-DE" sz="2400" b="1" i="1" dirty="0" err="1" smtClean="0">
                <a:solidFill>
                  <a:schemeClr val="tx2"/>
                </a:solidFill>
              </a:rPr>
              <a:t>precipitation</a:t>
            </a:r>
            <a:endParaRPr lang="de-DE" altLang="de-DE" sz="2400" b="1" i="1" dirty="0">
              <a:solidFill>
                <a:schemeClr val="tx2"/>
              </a:solidFill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8770"/>
            <a:ext cx="6600825" cy="440055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5004048" y="1908770"/>
            <a:ext cx="2592288" cy="2600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164288" y="9087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s</a:t>
            </a:r>
            <a:r>
              <a:rPr lang="de-DE" sz="1600" i="1" dirty="0" err="1" smtClean="0"/>
              <a:t>lide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S. Theis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90320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19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51520" y="1124744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2603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tx2"/>
                </a:solidFill>
              </a:rPr>
              <a:t>„ROC </a:t>
            </a:r>
            <a:r>
              <a:rPr lang="de-DE" altLang="de-DE" sz="2400" b="1" dirty="0" err="1">
                <a:solidFill>
                  <a:schemeClr val="tx2"/>
                </a:solidFill>
              </a:rPr>
              <a:t>area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“ 			</a:t>
            </a:r>
            <a:r>
              <a:rPr lang="de-DE" altLang="de-DE" sz="2400" b="1" i="1" dirty="0" err="1" smtClean="0">
                <a:solidFill>
                  <a:schemeClr val="tx2"/>
                </a:solidFill>
              </a:rPr>
              <a:t>precipitation</a:t>
            </a:r>
            <a:endParaRPr lang="de-DE" altLang="de-DE" sz="2400" b="1" i="1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92830"/>
            <a:ext cx="6624736" cy="44164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5043398" y="1908770"/>
            <a:ext cx="2592288" cy="2600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4288" y="9087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s</a:t>
            </a:r>
            <a:r>
              <a:rPr lang="de-DE" sz="1600" i="1" dirty="0" err="1" smtClean="0"/>
              <a:t>lide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S. Theis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59764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7896" y="1106155"/>
            <a:ext cx="713844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defRPr/>
            </a:pPr>
            <a:r>
              <a:rPr lang="de-DE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 err="1" smtClean="0">
                <a:solidFill>
                  <a:schemeClr val="tx2"/>
                </a:solidFill>
              </a:rPr>
              <a:t>former</a:t>
            </a:r>
            <a:r>
              <a:rPr lang="de-DE" sz="2000" dirty="0" smtClean="0">
                <a:solidFill>
                  <a:schemeClr val="tx2"/>
                </a:solidFill>
              </a:rPr>
              <a:t> operational </a:t>
            </a:r>
            <a:r>
              <a:rPr lang="de-DE" sz="2000" dirty="0" err="1" smtClean="0">
                <a:solidFill>
                  <a:schemeClr val="tx2"/>
                </a:solidFill>
              </a:rPr>
              <a:t>set</a:t>
            </a:r>
            <a:r>
              <a:rPr lang="de-DE" sz="2000" dirty="0" err="1">
                <a:solidFill>
                  <a:schemeClr val="tx2"/>
                </a:solidFill>
              </a:rPr>
              <a:t>-</a:t>
            </a:r>
            <a:r>
              <a:rPr lang="de-DE" sz="2000" dirty="0" err="1" smtClean="0">
                <a:solidFill>
                  <a:schemeClr val="tx2"/>
                </a:solidFill>
              </a:rPr>
              <a:t>up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40000"/>
              </a:spcBef>
              <a:buClr>
                <a:schemeClr val="tx2"/>
              </a:buClr>
              <a:defRPr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 err="1">
                <a:solidFill>
                  <a:schemeClr val="tx2"/>
                </a:solidFill>
              </a:rPr>
              <a:t>n</a:t>
            </a:r>
            <a:r>
              <a:rPr lang="de-DE" sz="2000" dirty="0" err="1" smtClean="0">
                <a:solidFill>
                  <a:schemeClr val="tx2"/>
                </a:solidFill>
              </a:rPr>
              <a:t>ew</a:t>
            </a:r>
            <a:r>
              <a:rPr lang="de-DE" sz="2000" dirty="0" smtClean="0">
                <a:solidFill>
                  <a:schemeClr val="tx2"/>
                </a:solidFill>
              </a:rPr>
              <a:t> operational </a:t>
            </a:r>
            <a:r>
              <a:rPr lang="de-DE" sz="2000" dirty="0" err="1" smtClean="0">
                <a:solidFill>
                  <a:schemeClr val="tx2"/>
                </a:solidFill>
              </a:rPr>
              <a:t>set</a:t>
            </a:r>
            <a:r>
              <a:rPr lang="de-DE" sz="2000" dirty="0" err="1">
                <a:solidFill>
                  <a:schemeClr val="tx2"/>
                </a:solidFill>
              </a:rPr>
              <a:t>-</a:t>
            </a:r>
            <a:r>
              <a:rPr lang="de-DE" sz="2000" dirty="0" err="1" smtClean="0">
                <a:solidFill>
                  <a:schemeClr val="tx2"/>
                </a:solidFill>
              </a:rPr>
              <a:t>up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</a:rPr>
              <a:t>(</a:t>
            </a:r>
            <a:r>
              <a:rPr lang="de-DE" sz="2000" i="1" dirty="0" err="1" smtClean="0">
                <a:solidFill>
                  <a:schemeClr val="tx2"/>
                </a:solidFill>
              </a:rPr>
              <a:t>since</a:t>
            </a:r>
            <a:r>
              <a:rPr lang="de-DE" sz="2000" i="1" dirty="0" smtClean="0">
                <a:solidFill>
                  <a:schemeClr val="tx2"/>
                </a:solidFill>
              </a:rPr>
              <a:t> 21</a:t>
            </a:r>
            <a:r>
              <a:rPr lang="de-DE" sz="2000" i="1" baseline="30000" dirty="0" smtClean="0">
                <a:solidFill>
                  <a:schemeClr val="tx2"/>
                </a:solidFill>
              </a:rPr>
              <a:t>st</a:t>
            </a:r>
            <a:r>
              <a:rPr lang="de-DE" sz="2000" i="1" dirty="0" smtClean="0">
                <a:solidFill>
                  <a:schemeClr val="tx2"/>
                </a:solidFill>
              </a:rPr>
              <a:t> March 2017)</a:t>
            </a:r>
          </a:p>
          <a:p>
            <a:pPr>
              <a:spcBef>
                <a:spcPct val="40000"/>
              </a:spcBef>
              <a:buClr>
                <a:schemeClr val="tx2"/>
              </a:buClr>
              <a:defRPr/>
            </a:pPr>
            <a:endParaRPr lang="de-DE" sz="2000" i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 err="1">
                <a:solidFill>
                  <a:schemeClr val="tx2"/>
                </a:solidFill>
              </a:rPr>
              <a:t>v</a:t>
            </a:r>
            <a:r>
              <a:rPr lang="de-DE" sz="2000" dirty="0" err="1" smtClean="0">
                <a:solidFill>
                  <a:schemeClr val="tx2"/>
                </a:solidFill>
              </a:rPr>
              <a:t>erification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results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</a:rPr>
              <a:t>(„</a:t>
            </a:r>
            <a:r>
              <a:rPr lang="de-DE" sz="2000" i="1" dirty="0" err="1" smtClean="0">
                <a:solidFill>
                  <a:schemeClr val="tx2"/>
                </a:solidFill>
              </a:rPr>
              <a:t>new</a:t>
            </a:r>
            <a:r>
              <a:rPr lang="de-DE" sz="2000" i="1" dirty="0" smtClean="0">
                <a:solidFill>
                  <a:schemeClr val="tx2"/>
                </a:solidFill>
              </a:rPr>
              <a:t> vs. </a:t>
            </a:r>
            <a:r>
              <a:rPr lang="de-DE" sz="2000" i="1" dirty="0" err="1">
                <a:solidFill>
                  <a:schemeClr val="tx2"/>
                </a:solidFill>
              </a:rPr>
              <a:t>o</a:t>
            </a:r>
            <a:r>
              <a:rPr lang="de-DE" sz="2000" i="1" dirty="0" err="1" smtClean="0">
                <a:solidFill>
                  <a:schemeClr val="tx2"/>
                </a:solidFill>
              </a:rPr>
              <a:t>ld</a:t>
            </a:r>
            <a:r>
              <a:rPr lang="de-DE" sz="2000" i="1" dirty="0" smtClean="0">
                <a:solidFill>
                  <a:schemeClr val="tx2"/>
                </a:solidFill>
              </a:rPr>
              <a:t>“)</a:t>
            </a:r>
          </a:p>
          <a:p>
            <a:pPr>
              <a:spcBef>
                <a:spcPct val="40000"/>
              </a:spcBef>
              <a:buClr>
                <a:schemeClr val="tx2"/>
              </a:buClr>
              <a:defRPr/>
            </a:pPr>
            <a:endParaRPr lang="de-DE" sz="2000" i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 err="1" smtClean="0">
                <a:solidFill>
                  <a:schemeClr val="tx2"/>
                </a:solidFill>
              </a:rPr>
              <a:t>verification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results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i="1" dirty="0" smtClean="0">
                <a:solidFill>
                  <a:schemeClr val="tx2"/>
                </a:solidFill>
              </a:rPr>
              <a:t>(</a:t>
            </a:r>
            <a:r>
              <a:rPr lang="de-DE" sz="2000" i="1" dirty="0" err="1" smtClean="0">
                <a:solidFill>
                  <a:schemeClr val="tx2"/>
                </a:solidFill>
              </a:rPr>
              <a:t>general</a:t>
            </a:r>
            <a:r>
              <a:rPr lang="de-DE" sz="2000" i="1" dirty="0" smtClean="0">
                <a:solidFill>
                  <a:schemeClr val="tx2"/>
                </a:solidFill>
              </a:rPr>
              <a:t> </a:t>
            </a:r>
            <a:r>
              <a:rPr lang="de-DE" sz="2000" i="1" dirty="0" err="1" smtClean="0">
                <a:solidFill>
                  <a:schemeClr val="tx2"/>
                </a:solidFill>
              </a:rPr>
              <a:t>characteristics</a:t>
            </a:r>
            <a:r>
              <a:rPr lang="de-DE" sz="2000" i="1" dirty="0" smtClean="0">
                <a:solidFill>
                  <a:schemeClr val="tx2"/>
                </a:solidFill>
              </a:rPr>
              <a:t> in 2017)</a:t>
            </a:r>
          </a:p>
          <a:p>
            <a:pPr>
              <a:spcBef>
                <a:spcPct val="40000"/>
              </a:spcBef>
              <a:buClr>
                <a:schemeClr val="tx2"/>
              </a:buClr>
              <a:defRPr/>
            </a:pPr>
            <a:endParaRPr lang="de-DE" sz="2000" i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 err="1" smtClean="0">
                <a:solidFill>
                  <a:schemeClr val="tx2"/>
                </a:solidFill>
              </a:rPr>
              <a:t>future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plans</a:t>
            </a:r>
            <a:endParaRPr lang="de-DE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03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20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51520" y="1124744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2603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chemeClr val="tx2"/>
                </a:solidFill>
              </a:rPr>
              <a:t>Rank 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histogram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 		</a:t>
            </a:r>
            <a:r>
              <a:rPr lang="de-DE" altLang="de-DE" sz="2400" b="1" i="1" dirty="0" err="1" smtClean="0">
                <a:solidFill>
                  <a:schemeClr val="tx2"/>
                </a:solidFill>
              </a:rPr>
              <a:t>precipitation</a:t>
            </a:r>
            <a:endParaRPr lang="de-DE" altLang="de-DE" sz="2400" b="1" i="1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3" y="2372882"/>
            <a:ext cx="5904656" cy="39364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4716016" y="2196802"/>
            <a:ext cx="2592288" cy="2600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4288" y="9087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s</a:t>
            </a:r>
            <a:r>
              <a:rPr lang="de-DE" sz="1600" i="1" dirty="0" err="1" smtClean="0"/>
              <a:t>lide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S. Theis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59764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21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0" y="2365970"/>
            <a:ext cx="5915025" cy="394335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51520" y="1124744"/>
            <a:ext cx="5976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2603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solidFill>
                  <a:schemeClr val="tx2"/>
                </a:solidFill>
              </a:rPr>
              <a:t>Rank 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histogram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 		</a:t>
            </a:r>
            <a:r>
              <a:rPr lang="de-DE" altLang="de-DE" sz="2400" b="1" i="1" dirty="0" smtClean="0">
                <a:solidFill>
                  <a:schemeClr val="tx2"/>
                </a:solidFill>
              </a:rPr>
              <a:t>wind </a:t>
            </a:r>
            <a:r>
              <a:rPr lang="de-DE" altLang="de-DE" sz="2400" b="1" i="1" dirty="0" err="1" smtClean="0">
                <a:solidFill>
                  <a:schemeClr val="tx2"/>
                </a:solidFill>
              </a:rPr>
              <a:t>gusts</a:t>
            </a:r>
            <a:endParaRPr lang="de-DE" altLang="de-DE" sz="2400" b="1" i="1" dirty="0">
              <a:solidFill>
                <a:schemeClr val="tx2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694244" y="2196802"/>
            <a:ext cx="2592288" cy="2600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64288" y="9087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s</a:t>
            </a:r>
            <a:r>
              <a:rPr lang="de-DE" sz="1600" i="1" dirty="0" err="1" smtClean="0"/>
              <a:t>lide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S. Theis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59764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22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839913"/>
            <a:ext cx="8353425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COSMO-D2(-EPS)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2.2 km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65 vertical 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/>
                </a:solidFill>
              </a:rPr>
              <a:t>651 x 716 </a:t>
            </a:r>
            <a:r>
              <a:rPr lang="de-DE" dirty="0" err="1" smtClean="0">
                <a:solidFill>
                  <a:schemeClr val="tx2"/>
                </a:solidFill>
              </a:rPr>
              <a:t>grid</a:t>
            </a:r>
            <a:r>
              <a:rPr lang="de-DE" smtClean="0">
                <a:solidFill>
                  <a:schemeClr val="tx2"/>
                </a:solidFill>
              </a:rPr>
              <a:t> points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larger domain </a:t>
            </a:r>
          </a:p>
          <a:p>
            <a:pPr marL="431800" lvl="1" indent="0">
              <a:buNone/>
            </a:pP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stochastic “model for the model error” (E. Machulskaya)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SYNFONY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Seamless </a:t>
            </a:r>
            <a:r>
              <a:rPr lang="en-US" i="1" dirty="0">
                <a:solidFill>
                  <a:schemeClr val="tx2"/>
                </a:solidFill>
              </a:rPr>
              <a:t>Integrated Forecasting System for </a:t>
            </a:r>
            <a:r>
              <a:rPr lang="en-US" i="1" dirty="0" err="1">
                <a:solidFill>
                  <a:schemeClr val="tx2"/>
                </a:solidFill>
              </a:rPr>
              <a:t>Nowcasting</a:t>
            </a:r>
            <a:r>
              <a:rPr lang="en-US" i="1" dirty="0">
                <a:solidFill>
                  <a:schemeClr val="tx2"/>
                </a:solidFill>
              </a:rPr>
              <a:t> and very short range forecasts </a:t>
            </a:r>
            <a:endParaRPr lang="en-GB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ICON-LAM(-EPS)…..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i="1" dirty="0"/>
          </a:p>
        </p:txBody>
      </p:sp>
      <p:pic>
        <p:nvPicPr>
          <p:cNvPr id="9" name="Picture 4" descr="21_COSMO_DE_Neues_Gebi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2617291" cy="32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1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23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1451682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de-DE" sz="1600" b="1" i="1" u="sng" kern="0" dirty="0" smtClean="0">
                <a:solidFill>
                  <a:srgbClr val="2D4B9B"/>
                </a:solidFill>
                <a:latin typeface="Arial"/>
              </a:rPr>
              <a:t>SINFONY</a:t>
            </a:r>
            <a:r>
              <a:rPr lang="en-US" altLang="de-DE" sz="1600" b="1" u="sng" kern="0" dirty="0" smtClean="0">
                <a:solidFill>
                  <a:srgbClr val="2D4B9B"/>
                </a:solidFill>
                <a:latin typeface="Arial"/>
              </a:rPr>
              <a:t> RUC</a:t>
            </a:r>
            <a:r>
              <a:rPr lang="en-US" altLang="de-DE" sz="1600" b="1" kern="0" dirty="0" smtClean="0">
                <a:solidFill>
                  <a:srgbClr val="2D4B9B"/>
                </a:solidFill>
                <a:latin typeface="Arial"/>
              </a:rPr>
              <a:t>: hourly 12h ensemble forecasts based on very short data cut-off    (&lt; 20 min); assimilation of esp. 3D-radar data, satellite (SEVIRI), Mode-S;               40 members for ensemble data assimilation and 40 members for EPS. </a:t>
            </a:r>
            <a:br>
              <a:rPr lang="en-US" altLang="de-DE" sz="1600" b="1" kern="0" dirty="0" smtClean="0">
                <a:solidFill>
                  <a:srgbClr val="2D4B9B"/>
                </a:solidFill>
                <a:latin typeface="Arial"/>
              </a:rPr>
            </a:br>
            <a:endParaRPr lang="en-US" altLang="de-DE" sz="1600" b="1" kern="0" dirty="0" smtClean="0">
              <a:solidFill>
                <a:srgbClr val="2D4B9B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de-DE" sz="1600" b="1" u="sng" kern="0" dirty="0" smtClean="0">
                <a:solidFill>
                  <a:srgbClr val="2D4B9B"/>
                </a:solidFill>
                <a:latin typeface="Arial"/>
              </a:rPr>
              <a:t>ICON-LAM-EPS</a:t>
            </a:r>
            <a:r>
              <a:rPr lang="en-US" altLang="de-DE" sz="1600" b="1" kern="0" dirty="0" smtClean="0">
                <a:solidFill>
                  <a:srgbClr val="2D4B9B"/>
                </a:solidFill>
                <a:latin typeface="Arial"/>
              </a:rPr>
              <a:t>: every 3 hours  ensemble forecasts up to 48h; 40 members for ensemble data assimilation and 30 members for EPS.</a:t>
            </a:r>
          </a:p>
          <a:p>
            <a:pPr marL="108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altLang="de-DE" sz="800" b="1" i="1" kern="0" dirty="0" smtClean="0">
              <a:solidFill>
                <a:srgbClr val="2D4B9B"/>
              </a:solidFill>
              <a:latin typeface="Arial"/>
            </a:endParaRPr>
          </a:p>
          <a:p>
            <a:pPr marL="324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Model domain of SINFONY RUC / ICON-LAM</a:t>
            </a:r>
            <a:r>
              <a:rPr lang="en-US" altLang="de-DE" sz="1600" b="1" i="1" kern="0" dirty="0">
                <a:solidFill>
                  <a:srgbClr val="2D4B9B"/>
                </a:solidFill>
                <a:latin typeface="Arial"/>
              </a:rPr>
              <a:t>:</a:t>
            </a:r>
            <a:endParaRPr lang="en-US" altLang="de-DE" sz="1600" b="1" i="1" kern="0" dirty="0" smtClean="0">
              <a:solidFill>
                <a:srgbClr val="2D4B9B"/>
              </a:solidFill>
              <a:latin typeface="Arial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538.000 grid points / layer with a grid </a:t>
            </a: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spacing of </a:t>
            </a:r>
            <a:r>
              <a:rPr lang="en-US" altLang="de-DE" sz="1600" b="1" i="1" kern="0" dirty="0" smtClean="0">
                <a:solidFill>
                  <a:srgbClr val="FF0000"/>
                </a:solidFill>
                <a:latin typeface="Arial"/>
              </a:rPr>
              <a:t>2.08 km </a:t>
            </a: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for the full domain and </a:t>
            </a: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a </a:t>
            </a:r>
            <a:r>
              <a:rPr lang="en-US" altLang="de-DE" sz="1600" b="1" i="1" kern="0" dirty="0" smtClean="0">
                <a:solidFill>
                  <a:srgbClr val="FF0000"/>
                </a:solidFill>
                <a:latin typeface="Arial"/>
              </a:rPr>
              <a:t>2-way nest </a:t>
            </a: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with 707.000 grid points / layer </a:t>
            </a: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and a grid spacing of </a:t>
            </a:r>
            <a:r>
              <a:rPr lang="en-US" altLang="de-DE" sz="1600" b="1" i="1" kern="0" dirty="0" smtClean="0">
                <a:solidFill>
                  <a:srgbClr val="FF0000"/>
                </a:solidFill>
                <a:latin typeface="Arial"/>
              </a:rPr>
              <a:t>1.04 km </a:t>
            </a: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for Germany.</a:t>
            </a: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de-DE" sz="1600" b="1" i="1" kern="0" dirty="0" smtClean="0">
                <a:solidFill>
                  <a:srgbClr val="2D4B9B"/>
                </a:solidFill>
                <a:latin typeface="Arial"/>
              </a:rPr>
              <a:t>65 layers. </a:t>
            </a:r>
            <a:endParaRPr lang="en-US" altLang="de-DE" sz="1600" b="1" i="1" kern="0" dirty="0">
              <a:solidFill>
                <a:srgbClr val="2D4B9B"/>
              </a:solidFill>
              <a:latin typeface="Arial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042554" y="3402697"/>
            <a:ext cx="3432758" cy="2762607"/>
            <a:chOff x="5042554" y="3402697"/>
            <a:chExt cx="3432758" cy="276260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54" y="3402697"/>
              <a:ext cx="3432758" cy="2762607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5868144" y="5484130"/>
              <a:ext cx="11657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de-DE" sz="1400" b="1" i="1" kern="0" dirty="0" smtClean="0">
                  <a:solidFill>
                    <a:srgbClr val="2D4B9B"/>
                  </a:solidFill>
                  <a:latin typeface="Arial"/>
                </a:rPr>
                <a:t>Δ</a:t>
              </a:r>
              <a:r>
                <a:rPr lang="de-DE" altLang="de-DE" sz="1400" b="1" i="1" kern="0" dirty="0" smtClean="0">
                  <a:solidFill>
                    <a:srgbClr val="2D4B9B"/>
                  </a:solidFill>
                  <a:latin typeface="Arial"/>
                </a:rPr>
                <a:t>~ </a:t>
              </a:r>
              <a:r>
                <a:rPr lang="en-US" altLang="de-DE" sz="1400" b="1" i="1" kern="0" dirty="0" smtClean="0">
                  <a:solidFill>
                    <a:srgbClr val="2D4B9B"/>
                  </a:solidFill>
                  <a:latin typeface="Arial"/>
                </a:rPr>
                <a:t>2.08 </a:t>
              </a:r>
              <a:r>
                <a:rPr lang="en-US" altLang="de-DE" sz="1400" b="1" i="1" kern="0" dirty="0">
                  <a:solidFill>
                    <a:srgbClr val="2D4B9B"/>
                  </a:solidFill>
                  <a:latin typeface="Arial"/>
                </a:rPr>
                <a:t>km </a:t>
              </a:r>
              <a:endParaRPr lang="de-DE" sz="14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254062" y="5060708"/>
              <a:ext cx="11657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l-GR" altLang="de-DE" sz="1400" b="1" i="1" kern="0" dirty="0">
                  <a:solidFill>
                    <a:srgbClr val="2D4B9B"/>
                  </a:solidFill>
                  <a:latin typeface="Arial"/>
                </a:rPr>
                <a:t>Δ</a:t>
              </a:r>
              <a:r>
                <a:rPr lang="de-DE" altLang="de-DE" sz="1400" b="1" i="1" kern="0" dirty="0">
                  <a:solidFill>
                    <a:srgbClr val="2D4B9B"/>
                  </a:solidFill>
                  <a:latin typeface="Arial"/>
                </a:rPr>
                <a:t>~ </a:t>
              </a:r>
              <a:r>
                <a:rPr lang="en-US" altLang="de-DE" sz="1400" b="1" i="1" kern="0" dirty="0" smtClean="0">
                  <a:solidFill>
                    <a:srgbClr val="2D4B9B"/>
                  </a:solidFill>
                  <a:latin typeface="Arial"/>
                </a:rPr>
                <a:t>1.04 </a:t>
              </a:r>
              <a:r>
                <a:rPr lang="en-US" altLang="de-DE" sz="1400" b="1" i="1" kern="0" dirty="0">
                  <a:solidFill>
                    <a:srgbClr val="2D4B9B"/>
                  </a:solidFill>
                  <a:latin typeface="Arial"/>
                </a:rPr>
                <a:t>km 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6948264" y="9087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s</a:t>
            </a:r>
            <a:r>
              <a:rPr lang="de-DE" sz="1600" i="1" dirty="0" err="1" smtClean="0"/>
              <a:t>lide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D. Majewski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637936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24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5" t="54816" r="23148" b="9859"/>
          <a:stretch/>
        </p:blipFill>
        <p:spPr bwMode="auto">
          <a:xfrm>
            <a:off x="395536" y="2132856"/>
            <a:ext cx="5486048" cy="369487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012160" y="4350398"/>
            <a:ext cx="27363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i="1" dirty="0">
                <a:solidFill>
                  <a:schemeClr val="tx2"/>
                </a:solidFill>
              </a:rPr>
              <a:t>Source: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chemeClr val="tx2"/>
                </a:solidFill>
              </a:rPr>
              <a:t>European </a:t>
            </a:r>
            <a:r>
              <a:rPr lang="de-DE" altLang="de-DE" b="1" dirty="0" err="1">
                <a:solidFill>
                  <a:schemeClr val="tx2"/>
                </a:solidFill>
              </a:rPr>
              <a:t>Severe</a:t>
            </a:r>
            <a:r>
              <a:rPr lang="de-DE" altLang="de-DE" b="1" dirty="0">
                <a:solidFill>
                  <a:schemeClr val="tx2"/>
                </a:solidFill>
              </a:rPr>
              <a:t> Storm Laboratory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 dirty="0" err="1">
                <a:solidFill>
                  <a:schemeClr val="tx2"/>
                </a:solidFill>
              </a:rPr>
              <a:t>Testbed</a:t>
            </a:r>
            <a:r>
              <a:rPr lang="de-DE" altLang="de-DE" b="1" dirty="0">
                <a:solidFill>
                  <a:schemeClr val="tx2"/>
                </a:solidFill>
              </a:rPr>
              <a:t> 2015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2938" y="1109663"/>
            <a:ext cx="8591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kern="0" dirty="0" smtClean="0"/>
              <a:t>Outlook: </a:t>
            </a:r>
            <a:r>
              <a:rPr lang="de-DE" altLang="de-DE" kern="0" dirty="0" err="1" smtClean="0"/>
              <a:t>Novel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Product</a:t>
            </a:r>
            <a:r>
              <a:rPr lang="de-DE" altLang="de-DE" kern="0" dirty="0" smtClean="0"/>
              <a:t> </a:t>
            </a:r>
            <a:r>
              <a:rPr lang="de-DE" altLang="de-DE" kern="0" dirty="0" err="1" smtClean="0"/>
              <a:t>Types</a:t>
            </a:r>
            <a:r>
              <a:rPr lang="de-DE" altLang="de-DE" kern="0" dirty="0" smtClean="0"/>
              <a:t> (not operational </a:t>
            </a:r>
            <a:r>
              <a:rPr lang="de-DE" altLang="de-DE" kern="0" dirty="0" err="1" smtClean="0"/>
              <a:t>yet</a:t>
            </a:r>
            <a:r>
              <a:rPr lang="de-DE" altLang="de-DE" kern="0" dirty="0" smtClean="0"/>
              <a:t>)</a:t>
            </a:r>
            <a:endParaRPr lang="de-DE" altLang="de-DE" kern="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527951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 err="1">
                <a:cs typeface="+mn-cs"/>
              </a:rPr>
              <a:t>members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themselves</a:t>
            </a:r>
            <a:r>
              <a:rPr lang="de-DE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de-DE" sz="1600" i="1" dirty="0">
                <a:cs typeface="+mn-cs"/>
              </a:rPr>
              <a:t>(</a:t>
            </a:r>
            <a:r>
              <a:rPr lang="de-DE" sz="1600" i="1" dirty="0" err="1">
                <a:cs typeface="+mn-cs"/>
              </a:rPr>
              <a:t>one</a:t>
            </a:r>
            <a:r>
              <a:rPr lang="de-DE" sz="1600" i="1" dirty="0">
                <a:cs typeface="+mn-cs"/>
              </a:rPr>
              <a:t> </a:t>
            </a:r>
            <a:r>
              <a:rPr lang="de-DE" sz="1600" i="1" dirty="0" err="1">
                <a:cs typeface="+mn-cs"/>
              </a:rPr>
              <a:t>color</a:t>
            </a:r>
            <a:r>
              <a:rPr lang="de-DE" sz="1600" i="1" dirty="0">
                <a:cs typeface="+mn-cs"/>
              </a:rPr>
              <a:t> per </a:t>
            </a:r>
            <a:r>
              <a:rPr lang="de-DE" sz="1600" i="1" dirty="0" err="1">
                <a:cs typeface="+mn-cs"/>
              </a:rPr>
              <a:t>member</a:t>
            </a:r>
            <a:r>
              <a:rPr lang="de-DE" sz="1600" i="1" dirty="0">
                <a:cs typeface="+mn-cs"/>
              </a:rPr>
              <a:t>, &gt; 40 </a:t>
            </a:r>
            <a:r>
              <a:rPr lang="de-DE" sz="1600" i="1" dirty="0" err="1">
                <a:cs typeface="+mn-cs"/>
              </a:rPr>
              <a:t>dBZ</a:t>
            </a:r>
            <a:r>
              <a:rPr lang="de-DE" sz="1600" i="1" dirty="0">
                <a:cs typeface="+mn-cs"/>
              </a:rPr>
              <a:t>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71600" y="361095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chemeClr val="tx2"/>
                </a:solidFill>
              </a:rPr>
              <a:t>12.Mai 2015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164288" y="9087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/>
              <a:t>s</a:t>
            </a:r>
            <a:r>
              <a:rPr lang="de-DE" sz="1600" i="1" dirty="0" err="1" smtClean="0"/>
              <a:t>lide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S. Theis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276040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25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353425" cy="431800"/>
          </a:xfrm>
        </p:spPr>
        <p:txBody>
          <a:bodyPr/>
          <a:lstStyle/>
          <a:p>
            <a:r>
              <a:rPr lang="en-US" sz="3600" dirty="0" smtClean="0"/>
              <a:t>Thank you for your attention!!</a:t>
            </a:r>
            <a:endParaRPr lang="en-US" sz="3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848"/>
            <a:ext cx="2543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1" y="4615297"/>
            <a:ext cx="3114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4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3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9" y="1839913"/>
            <a:ext cx="4176712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2.8km horizontal resolution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50 vertical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20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27h forecast range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4 global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BC-EPS as boundary and initial perturbations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Fixed physics perturbations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Soil moisture perturbation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GB" dirty="0" smtClean="0"/>
              <a:t>COSMO-DE-EPS </a:t>
            </a:r>
            <a:r>
              <a:rPr lang="en-GB" dirty="0"/>
              <a:t>- the </a:t>
            </a:r>
            <a:r>
              <a:rPr lang="en-GB" u="sng" dirty="0" smtClean="0"/>
              <a:t>former</a:t>
            </a:r>
            <a:r>
              <a:rPr lang="en-GB" dirty="0" smtClean="0"/>
              <a:t> set-up</a:t>
            </a:r>
            <a:endParaRPr lang="en-GB" dirty="0"/>
          </a:p>
        </p:txBody>
      </p:sp>
      <p:pic>
        <p:nvPicPr>
          <p:cNvPr id="6" name="Grafik 5" descr=". (Quelle Deutscher Wetterdienst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 r="4408"/>
          <a:stretch/>
        </p:blipFill>
        <p:spPr bwMode="auto">
          <a:xfrm>
            <a:off x="5766745" y="1916832"/>
            <a:ext cx="3009922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 bwMode="auto">
          <a:xfrm rot="16200000">
            <a:off x="5096738" y="3929355"/>
            <a:ext cx="991947" cy="3306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BC-EPS</a:t>
            </a:r>
          </a:p>
        </p:txBody>
      </p:sp>
      <p:pic>
        <p:nvPicPr>
          <p:cNvPr id="10" name="Grafik 9" descr=". (Quelle Deutscher Wetterdienst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t="36673" r="57223"/>
          <a:stretch/>
        </p:blipFill>
        <p:spPr bwMode="auto">
          <a:xfrm>
            <a:off x="4644008" y="3105150"/>
            <a:ext cx="775523" cy="2052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11560" y="3356992"/>
            <a:ext cx="3600400" cy="18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59832" y="32849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 smtClean="0"/>
              <a:t>changes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1537794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4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271240"/>
            <a:ext cx="7705104" cy="4318000"/>
          </a:xfrm>
        </p:spPr>
        <p:txBody>
          <a:bodyPr/>
          <a:lstStyle/>
          <a:p>
            <a:pPr marL="0" indent="0">
              <a:lnSpc>
                <a:spcPts val="2500"/>
              </a:lnSpc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en-GB" b="1" dirty="0" smtClean="0">
                <a:solidFill>
                  <a:schemeClr val="tx2"/>
                </a:solidFill>
              </a:rPr>
              <a:t>General: </a:t>
            </a:r>
            <a:endParaRPr lang="en-GB" b="1" dirty="0">
              <a:solidFill>
                <a:schemeClr val="tx2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overcome </a:t>
            </a:r>
            <a:r>
              <a:rPr lang="en-GB" dirty="0" err="1" smtClean="0">
                <a:solidFill>
                  <a:schemeClr val="tx2"/>
                </a:solidFill>
              </a:rPr>
              <a:t>underdispersion</a:t>
            </a:r>
            <a:r>
              <a:rPr lang="en-GB" dirty="0" smtClean="0">
                <a:solidFill>
                  <a:schemeClr val="tx2"/>
                </a:solidFill>
              </a:rPr>
              <a:t> of forecasts and improve forecast skill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</a:t>
            </a:r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en-GB" dirty="0" smtClean="0">
                <a:solidFill>
                  <a:schemeClr val="tx2"/>
                </a:solidFill>
              </a:rPr>
              <a:t>pread, </a:t>
            </a:r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en-GB" dirty="0" smtClean="0">
                <a:solidFill>
                  <a:schemeClr val="tx2"/>
                </a:solidFill>
              </a:rPr>
              <a:t>kill scores, reliability, </a:t>
            </a:r>
            <a:r>
              <a:rPr lang="en-GB" dirty="0">
                <a:solidFill>
                  <a:schemeClr val="tx2"/>
                </a:solidFill>
              </a:rPr>
              <a:t>r</a:t>
            </a:r>
            <a:r>
              <a:rPr lang="en-GB" dirty="0" smtClean="0">
                <a:solidFill>
                  <a:schemeClr val="tx2"/>
                </a:solidFill>
              </a:rPr>
              <a:t>esolution</a:t>
            </a:r>
            <a:r>
              <a:rPr lang="en-GB" dirty="0">
                <a:solidFill>
                  <a:schemeClr val="tx2"/>
                </a:solidFill>
              </a:rPr>
              <a:t>)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by an improved </a:t>
            </a:r>
            <a:r>
              <a:rPr lang="en-GB" dirty="0">
                <a:solidFill>
                  <a:schemeClr val="tx2"/>
                </a:solidFill>
              </a:rPr>
              <a:t>representation of atmospheric </a:t>
            </a:r>
            <a:r>
              <a:rPr lang="en-GB" dirty="0" smtClean="0">
                <a:solidFill>
                  <a:schemeClr val="tx2"/>
                </a:solidFill>
              </a:rPr>
              <a:t>variability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use methods being more consistent with the underlying dynamics and statistics</a:t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980976"/>
            <a:ext cx="7921128" cy="431800"/>
          </a:xfrm>
        </p:spPr>
        <p:txBody>
          <a:bodyPr/>
          <a:lstStyle/>
          <a:p>
            <a:r>
              <a:rPr lang="en-GB" dirty="0" smtClean="0"/>
              <a:t>Why and how did we change the member generation?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79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5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271240"/>
            <a:ext cx="8065144" cy="4318000"/>
          </a:xfrm>
        </p:spPr>
        <p:txBody>
          <a:bodyPr/>
          <a:lstStyle/>
          <a:p>
            <a:pPr marL="0" indent="0">
              <a:lnSpc>
                <a:spcPts val="2500"/>
              </a:lnSpc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lnSpc>
                <a:spcPts val="2500"/>
              </a:lnSpc>
              <a:buNone/>
            </a:pPr>
            <a:r>
              <a:rPr lang="en-GB" b="1" dirty="0" smtClean="0">
                <a:solidFill>
                  <a:schemeClr val="tx2"/>
                </a:solidFill>
              </a:rPr>
              <a:t>specific changes: 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improved quantification of </a:t>
            </a:r>
            <a:r>
              <a:rPr lang="en-GB" b="1" dirty="0">
                <a:solidFill>
                  <a:srgbClr val="FF0000"/>
                </a:solidFill>
              </a:rPr>
              <a:t>initial state uncertainty </a:t>
            </a:r>
            <a:r>
              <a:rPr lang="en-GB" dirty="0">
                <a:solidFill>
                  <a:schemeClr val="tx2"/>
                </a:solidFill>
              </a:rPr>
              <a:t>by a 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n-GB" dirty="0">
                <a:solidFill>
                  <a:schemeClr val="tx2"/>
                </a:solidFill>
              </a:rPr>
              <a:t>Local ensemble transform </a:t>
            </a:r>
            <a:r>
              <a:rPr lang="en-GB" dirty="0" err="1">
                <a:solidFill>
                  <a:schemeClr val="tx2"/>
                </a:solidFill>
              </a:rPr>
              <a:t>Kalman</a:t>
            </a:r>
            <a:r>
              <a:rPr lang="en-GB" dirty="0">
                <a:solidFill>
                  <a:schemeClr val="tx2"/>
                </a:solidFill>
              </a:rPr>
              <a:t> filter” as a statistical-dynamical sound method (“</a:t>
            </a:r>
            <a:r>
              <a:rPr lang="en-GB" b="1" dirty="0">
                <a:solidFill>
                  <a:schemeClr val="tx2"/>
                </a:solidFill>
              </a:rPr>
              <a:t>KENDA</a:t>
            </a:r>
            <a:r>
              <a:rPr lang="en-GB" dirty="0" smtClean="0">
                <a:solidFill>
                  <a:schemeClr val="tx2"/>
                </a:solidFill>
              </a:rPr>
              <a:t>”) (including stochastic, scale-dependent perturbation of </a:t>
            </a:r>
            <a:r>
              <a:rPr lang="en-GB" b="1" dirty="0" smtClean="0">
                <a:solidFill>
                  <a:schemeClr val="tx2"/>
                </a:solidFill>
              </a:rPr>
              <a:t>soil moisture</a:t>
            </a:r>
            <a:r>
              <a:rPr lang="en-GB" dirty="0" smtClean="0">
                <a:solidFill>
                  <a:schemeClr val="tx2"/>
                </a:solidFill>
              </a:rPr>
              <a:t>, soil temperature,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and SST)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ICON-EPS provides </a:t>
            </a:r>
            <a:r>
              <a:rPr lang="en-GB" b="1" dirty="0">
                <a:solidFill>
                  <a:srgbClr val="FF0000"/>
                </a:solidFill>
              </a:rPr>
              <a:t>boundary conditions </a:t>
            </a:r>
            <a:r>
              <a:rPr lang="en-GB" dirty="0">
                <a:solidFill>
                  <a:schemeClr val="tx2"/>
                </a:solidFill>
              </a:rPr>
              <a:t>for COSMO-DE-EPS based on a state-of-the-art model with high </a:t>
            </a:r>
            <a:r>
              <a:rPr lang="en-GB" dirty="0" smtClean="0">
                <a:solidFill>
                  <a:schemeClr val="tx2"/>
                </a:solidFill>
              </a:rPr>
              <a:t>quality.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Use of </a:t>
            </a:r>
            <a:r>
              <a:rPr lang="en-GB" dirty="0" smtClean="0">
                <a:solidFill>
                  <a:schemeClr val="tx2"/>
                </a:solidFill>
              </a:rPr>
              <a:t>ICON-EPS </a:t>
            </a:r>
            <a:r>
              <a:rPr lang="en-GB" dirty="0">
                <a:solidFill>
                  <a:schemeClr val="tx2"/>
                </a:solidFill>
              </a:rPr>
              <a:t>is technically more feasible (data transfer, robustness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new randomized selection of </a:t>
            </a:r>
            <a:r>
              <a:rPr lang="en-GB" b="1" dirty="0" smtClean="0">
                <a:solidFill>
                  <a:srgbClr val="FF0000"/>
                </a:solidFill>
              </a:rPr>
              <a:t>physics perturbations </a:t>
            </a:r>
            <a:r>
              <a:rPr lang="en-GB" dirty="0" smtClean="0">
                <a:solidFill>
                  <a:schemeClr val="tx2"/>
                </a:solidFill>
              </a:rPr>
              <a:t>improves forecast quality and is more flexible (e.g. perturb more parameters)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980976"/>
            <a:ext cx="7921128" cy="431800"/>
          </a:xfrm>
        </p:spPr>
        <p:txBody>
          <a:bodyPr/>
          <a:lstStyle/>
          <a:p>
            <a:r>
              <a:rPr lang="en-GB" dirty="0" smtClean="0"/>
              <a:t>Why and how did we change the member generation?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536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6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839913"/>
            <a:ext cx="4248720" cy="4318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KENDA as EPS </a:t>
            </a:r>
            <a:r>
              <a:rPr lang="en-GB" dirty="0">
                <a:solidFill>
                  <a:schemeClr val="tx2"/>
                </a:solidFill>
              </a:rPr>
              <a:t>initial conditions 1-20 of </a:t>
            </a:r>
            <a:r>
              <a:rPr lang="en-GB" dirty="0" smtClean="0">
                <a:solidFill>
                  <a:schemeClr val="tx2"/>
                </a:solidFill>
              </a:rPr>
              <a:t>40 members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Soil moisture perturbation as part of KENDA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ICON-EPS members 1-20 of 40 used as boundary conditions</a:t>
            </a:r>
          </a:p>
          <a:p>
            <a:r>
              <a:rPr lang="en-GB" dirty="0">
                <a:solidFill>
                  <a:schemeClr val="tx2"/>
                </a:solidFill>
              </a:rPr>
              <a:t>Randomised </a:t>
            </a:r>
            <a:r>
              <a:rPr lang="en-GB" dirty="0" smtClean="0">
                <a:solidFill>
                  <a:schemeClr val="tx2"/>
                </a:solidFill>
              </a:rPr>
              <a:t>selection </a:t>
            </a:r>
            <a:r>
              <a:rPr lang="en-GB" dirty="0">
                <a:solidFill>
                  <a:schemeClr val="tx2"/>
                </a:solidFill>
              </a:rPr>
              <a:t>of </a:t>
            </a:r>
            <a:r>
              <a:rPr lang="en-GB" dirty="0" smtClean="0">
                <a:solidFill>
                  <a:schemeClr val="tx2"/>
                </a:solidFill>
              </a:rPr>
              <a:t>physics </a:t>
            </a:r>
            <a:r>
              <a:rPr lang="en-GB" dirty="0">
                <a:solidFill>
                  <a:schemeClr val="tx2"/>
                </a:solidFill>
              </a:rPr>
              <a:t>parameter </a:t>
            </a:r>
            <a:r>
              <a:rPr lang="en-GB" dirty="0" smtClean="0">
                <a:solidFill>
                  <a:schemeClr val="tx2"/>
                </a:solidFill>
              </a:rPr>
              <a:t>perturbations (RP)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353425" cy="431800"/>
          </a:xfrm>
        </p:spPr>
        <p:txBody>
          <a:bodyPr/>
          <a:lstStyle/>
          <a:p>
            <a:r>
              <a:rPr lang="en-GB" dirty="0"/>
              <a:t>Improvements </a:t>
            </a:r>
            <a:r>
              <a:rPr lang="en-GB" dirty="0" smtClean="0"/>
              <a:t>in COSMO-DE-EPS</a:t>
            </a:r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916295" y="980728"/>
            <a:ext cx="5074463" cy="5006802"/>
            <a:chOff x="3890025" y="980728"/>
            <a:chExt cx="5074463" cy="5006802"/>
          </a:xfrm>
        </p:grpSpPr>
        <p:pic>
          <p:nvPicPr>
            <p:cNvPr id="8" name="Grafik 7" descr=". (Quelle Deutscher Wetterdienst)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9" t="52019" r="71136" b="20841"/>
            <a:stretch/>
          </p:blipFill>
          <p:spPr bwMode="auto">
            <a:xfrm>
              <a:off x="7524328" y="4033864"/>
              <a:ext cx="785121" cy="9531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2" descr="Das Prinzip der Ensemblevorhersage (Quelle Deutscher Wetterdienst)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26"/>
            <a:stretch/>
          </p:blipFill>
          <p:spPr bwMode="auto">
            <a:xfrm rot="19819726">
              <a:off x="4106490" y="4213085"/>
              <a:ext cx="1374630" cy="81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ieren 9"/>
            <p:cNvGrpSpPr/>
            <p:nvPr/>
          </p:nvGrpSpPr>
          <p:grpSpPr>
            <a:xfrm>
              <a:off x="5420476" y="2748824"/>
              <a:ext cx="2007826" cy="2560148"/>
              <a:chOff x="2939187" y="3278531"/>
              <a:chExt cx="1925146" cy="2454725"/>
            </a:xfrm>
          </p:grpSpPr>
          <p:sp>
            <p:nvSpPr>
              <p:cNvPr id="47" name="Rechteck 46"/>
              <p:cNvSpPr/>
              <p:nvPr/>
            </p:nvSpPr>
            <p:spPr bwMode="auto">
              <a:xfrm>
                <a:off x="2939187" y="3284984"/>
                <a:ext cx="1925146" cy="2448272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48" name="Grafik 47" descr=". (Quelle Deutscher Wetterdienst)"/>
              <p:cNvPicPr/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02" t="83479" r="49974" b="5036"/>
              <a:stretch/>
            </p:blipFill>
            <p:spPr bwMode="auto">
              <a:xfrm>
                <a:off x="2968981" y="3278531"/>
                <a:ext cx="1865936" cy="244530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1" name="Gleichschenkliges Dreieck 10"/>
            <p:cNvSpPr/>
            <p:nvPr/>
          </p:nvSpPr>
          <p:spPr bwMode="auto">
            <a:xfrm>
              <a:off x="3957685" y="1062003"/>
              <a:ext cx="4939144" cy="4257882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352617" y="980728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8795339" y="5218397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3890025" y="5218397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380312" y="4905198"/>
              <a:ext cx="144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ICON-EPS</a:t>
              </a:r>
              <a:endParaRPr lang="de-DE" b="1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002433" y="4905198"/>
              <a:ext cx="142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KENDA</a:t>
              </a:r>
              <a:endParaRPr lang="de-DE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486157" y="3813696"/>
              <a:ext cx="1872507" cy="347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/>
                <a:t>COSMO-DE-EPS</a:t>
              </a:r>
              <a:endParaRPr lang="de-DE" b="1" dirty="0"/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5344704" y="5218397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7340660" y="5218397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5344704" y="2681165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7340660" y="2681165"/>
              <a:ext cx="169149" cy="16914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 rot="21371235">
              <a:off x="5939333" y="1793624"/>
              <a:ext cx="885849" cy="885849"/>
              <a:chOff x="6012160" y="2348880"/>
              <a:chExt cx="1440160" cy="1440160"/>
            </a:xfrm>
          </p:grpSpPr>
          <p:sp>
            <p:nvSpPr>
              <p:cNvPr id="28" name="Würfel 27"/>
              <p:cNvSpPr/>
              <p:nvPr/>
            </p:nvSpPr>
            <p:spPr bwMode="auto">
              <a:xfrm>
                <a:off x="6012160" y="2348880"/>
                <a:ext cx="1440160" cy="1440160"/>
              </a:xfrm>
              <a:prstGeom prst="cub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Gebogener Pfeil 28"/>
              <p:cNvSpPr/>
              <p:nvPr/>
            </p:nvSpPr>
            <p:spPr bwMode="auto">
              <a:xfrm rot="20927643">
                <a:off x="6548795" y="2381459"/>
                <a:ext cx="301076" cy="301076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4726364"/>
                  <a:gd name="adj5" fmla="val 20790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Wolke 29"/>
              <p:cNvSpPr/>
              <p:nvPr/>
            </p:nvSpPr>
            <p:spPr bwMode="auto">
              <a:xfrm>
                <a:off x="6281349" y="2863569"/>
                <a:ext cx="664689" cy="360040"/>
              </a:xfrm>
              <a:prstGeom prst="cloud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 bwMode="auto">
              <a:xfrm flipH="1">
                <a:off x="6511234" y="3234242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 flipH="1">
                <a:off x="6572609" y="3244875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32"/>
              <p:cNvCxnSpPr/>
              <p:nvPr/>
            </p:nvCxnSpPr>
            <p:spPr bwMode="auto">
              <a:xfrm flipH="1">
                <a:off x="6630756" y="3244875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6695359" y="3244875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 flipH="1">
                <a:off x="6425365" y="3442528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 flipH="1">
                <a:off x="6486740" y="3453161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 flipH="1">
                <a:off x="6544887" y="3453161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 flipH="1">
                <a:off x="6609490" y="3453161"/>
                <a:ext cx="58147" cy="11985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Stern mit 4 Zacken 38"/>
              <p:cNvSpPr>
                <a:spLocks noChangeAspect="1"/>
              </p:cNvSpPr>
              <p:nvPr/>
            </p:nvSpPr>
            <p:spPr bwMode="auto">
              <a:xfrm>
                <a:off x="6425365" y="3223617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Stern mit 4 Zacken 39"/>
              <p:cNvSpPr>
                <a:spLocks noChangeAspect="1"/>
              </p:cNvSpPr>
              <p:nvPr/>
            </p:nvSpPr>
            <p:spPr bwMode="auto">
              <a:xfrm>
                <a:off x="6345147" y="3346367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Stern mit 4 Zacken 40"/>
              <p:cNvSpPr>
                <a:spLocks noChangeAspect="1"/>
              </p:cNvSpPr>
              <p:nvPr/>
            </p:nvSpPr>
            <p:spPr bwMode="auto">
              <a:xfrm>
                <a:off x="6281349" y="3223609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Stern mit 4 Zacken 41"/>
              <p:cNvSpPr>
                <a:spLocks noChangeAspect="1"/>
              </p:cNvSpPr>
              <p:nvPr/>
            </p:nvSpPr>
            <p:spPr bwMode="auto">
              <a:xfrm>
                <a:off x="6249450" y="3479742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Stern mit 4 Zacken 42"/>
              <p:cNvSpPr>
                <a:spLocks noChangeAspect="1"/>
              </p:cNvSpPr>
              <p:nvPr/>
            </p:nvSpPr>
            <p:spPr bwMode="auto">
              <a:xfrm>
                <a:off x="6188075" y="3356992"/>
                <a:ext cx="72008" cy="72000"/>
              </a:xfrm>
              <a:prstGeom prst="star4">
                <a:avLst>
                  <a:gd name="adj" fmla="val 23574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4" name="Gekrümmte Verbindung 43"/>
              <p:cNvCxnSpPr>
                <a:cxnSpLocks noChangeAspect="1"/>
              </p:cNvCxnSpPr>
              <p:nvPr/>
            </p:nvCxnSpPr>
            <p:spPr bwMode="auto">
              <a:xfrm rot="16200000" flipV="1">
                <a:off x="7176411" y="3224316"/>
                <a:ext cx="329806" cy="1440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krümmte Verbindung 44"/>
              <p:cNvCxnSpPr>
                <a:cxnSpLocks noChangeAspect="1"/>
              </p:cNvCxnSpPr>
              <p:nvPr/>
            </p:nvCxnSpPr>
            <p:spPr bwMode="auto">
              <a:xfrm rot="16200000" flipV="1">
                <a:off x="7115440" y="3288879"/>
                <a:ext cx="329806" cy="1440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krümmte Verbindung 45"/>
              <p:cNvCxnSpPr>
                <a:cxnSpLocks noChangeAspect="1"/>
              </p:cNvCxnSpPr>
              <p:nvPr/>
            </p:nvCxnSpPr>
            <p:spPr bwMode="auto">
              <a:xfrm rot="16200000" flipV="1">
                <a:off x="7054058" y="3352658"/>
                <a:ext cx="329806" cy="1440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Rechteck 23"/>
            <p:cNvSpPr/>
            <p:nvPr/>
          </p:nvSpPr>
          <p:spPr bwMode="auto">
            <a:xfrm>
              <a:off x="5421092" y="2756790"/>
              <a:ext cx="2001188" cy="255414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716832" y="1377954"/>
              <a:ext cx="1444950" cy="347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RP</a:t>
              </a:r>
              <a:endParaRPr lang="de-DE" b="1" dirty="0"/>
            </a:p>
          </p:txBody>
        </p:sp>
        <p:sp>
          <p:nvSpPr>
            <p:cNvPr id="26" name="Nach unten gekrümmter Pfeil 25"/>
            <p:cNvSpPr/>
            <p:nvPr/>
          </p:nvSpPr>
          <p:spPr bwMode="auto">
            <a:xfrm rot="10800000" flipH="1">
              <a:off x="4233227" y="5382817"/>
              <a:ext cx="2484000" cy="604713"/>
            </a:xfrm>
            <a:prstGeom prst="curvedDownArrow">
              <a:avLst>
                <a:gd name="adj1" fmla="val 50488"/>
                <a:gd name="adj2" fmla="val 90137"/>
                <a:gd name="adj3" fmla="val 35582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644008" y="5312572"/>
              <a:ext cx="1547169" cy="607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 smtClean="0"/>
                <a:t>Soil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moisture</a:t>
              </a:r>
              <a:endParaRPr lang="de-DE" b="1" dirty="0"/>
            </a:p>
            <a:p>
              <a:pPr algn="ctr"/>
              <a:r>
                <a:rPr lang="de-DE" b="1" dirty="0" err="1" smtClean="0"/>
                <a:t>perturbation</a:t>
              </a:r>
              <a:endParaRPr lang="de-DE" b="1" dirty="0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216024" y="6021288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Folie: T. Tröndle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3779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7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95288" y="1271240"/>
            <a:ext cx="8065144" cy="4318000"/>
          </a:xfrm>
        </p:spPr>
        <p:txBody>
          <a:bodyPr/>
          <a:lstStyle/>
          <a:p>
            <a:pPr marL="0" indent="0">
              <a:lnSpc>
                <a:spcPts val="2500"/>
              </a:lnSpc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nn-NO" dirty="0">
                <a:solidFill>
                  <a:schemeClr val="tx2"/>
                </a:solidFill>
              </a:rPr>
              <a:t>4D-LETKF (Local Ensemble Transform Kalman Filter</a:t>
            </a:r>
            <a:r>
              <a:rPr lang="nn-NO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nn-NO" dirty="0" smtClean="0">
                <a:solidFill>
                  <a:schemeClr val="tx2"/>
                </a:solidFill>
              </a:rPr>
              <a:t>Observations: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SYNOP, TEMP, aircraft, wind profiler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radar derived </a:t>
            </a:r>
            <a:r>
              <a:rPr lang="en-GB" dirty="0" smtClean="0">
                <a:solidFill>
                  <a:schemeClr val="tx2"/>
                </a:solidFill>
              </a:rPr>
              <a:t>precipitation </a:t>
            </a:r>
            <a:r>
              <a:rPr lang="en-GB" dirty="0">
                <a:solidFill>
                  <a:schemeClr val="tx2"/>
                </a:solidFill>
              </a:rPr>
              <a:t>rate via Latent Heat Nudging (LHN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“deterministic analysis”:  </a:t>
            </a:r>
            <a:r>
              <a:rPr lang="en-US" dirty="0" smtClean="0">
                <a:solidFill>
                  <a:schemeClr val="tx2"/>
                </a:solidFill>
              </a:rPr>
              <a:t>Initial Conditions for COSMO-DE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“analysis ensemble”: 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observation </a:t>
            </a:r>
            <a:r>
              <a:rPr lang="en-GB" dirty="0" smtClean="0">
                <a:solidFill>
                  <a:schemeClr val="tx2"/>
                </a:solidFill>
              </a:rPr>
              <a:t>uncertainties &amp; error </a:t>
            </a:r>
            <a:r>
              <a:rPr lang="en-GB" dirty="0">
                <a:solidFill>
                  <a:schemeClr val="tx2"/>
                </a:solidFill>
              </a:rPr>
              <a:t>inflation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variations in soil moisture, soil temperature </a:t>
            </a:r>
            <a:r>
              <a:rPr lang="en-GB" dirty="0" smtClean="0">
                <a:solidFill>
                  <a:schemeClr val="tx2"/>
                </a:solidFill>
              </a:rPr>
              <a:t>and SST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first 20 </a:t>
            </a:r>
            <a:r>
              <a:rPr lang="en-US" dirty="0" smtClean="0">
                <a:solidFill>
                  <a:schemeClr val="tx2"/>
                </a:solidFill>
              </a:rPr>
              <a:t>(of 40) analysis members as initial conditions for </a:t>
            </a:r>
            <a:r>
              <a:rPr lang="en-US" dirty="0">
                <a:solidFill>
                  <a:schemeClr val="tx2"/>
                </a:solidFill>
              </a:rPr>
              <a:t>COSMO-DE-EPS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ICON-EPS </a:t>
            </a:r>
            <a:r>
              <a:rPr lang="en-GB" dirty="0">
                <a:solidFill>
                  <a:schemeClr val="tx2"/>
                </a:solidFill>
              </a:rPr>
              <a:t>provides </a:t>
            </a:r>
            <a:r>
              <a:rPr lang="en-GB" b="1" dirty="0">
                <a:solidFill>
                  <a:schemeClr val="tx2"/>
                </a:solidFill>
              </a:rPr>
              <a:t>boundary conditions </a:t>
            </a:r>
            <a:r>
              <a:rPr lang="en-GB" dirty="0">
                <a:solidFill>
                  <a:schemeClr val="tx2"/>
                </a:solidFill>
              </a:rPr>
              <a:t>for COSMO-DE-EPS based on a state-of-the-art model with high quality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Use of </a:t>
            </a:r>
            <a:r>
              <a:rPr lang="en-GB" dirty="0" smtClean="0">
                <a:solidFill>
                  <a:schemeClr val="tx2"/>
                </a:solidFill>
              </a:rPr>
              <a:t>ICON-EPS </a:t>
            </a:r>
            <a:r>
              <a:rPr lang="en-GB" dirty="0">
                <a:solidFill>
                  <a:schemeClr val="tx2"/>
                </a:solidFill>
              </a:rPr>
              <a:t>is technically more feasible (data transfer, robustness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new randomized selection of </a:t>
            </a:r>
            <a:r>
              <a:rPr lang="en-GB" b="1" dirty="0" smtClean="0">
                <a:solidFill>
                  <a:schemeClr val="tx2"/>
                </a:solidFill>
              </a:rPr>
              <a:t>physics perturbations </a:t>
            </a:r>
            <a:r>
              <a:rPr lang="en-GB" dirty="0" smtClean="0">
                <a:solidFill>
                  <a:schemeClr val="tx2"/>
                </a:solidFill>
              </a:rPr>
              <a:t>improves forecast quality and is more flexible (i.e. perturb more parameters)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980976"/>
            <a:ext cx="7921128" cy="431800"/>
          </a:xfrm>
        </p:spPr>
        <p:txBody>
          <a:bodyPr/>
          <a:lstStyle/>
          <a:p>
            <a:r>
              <a:rPr lang="en-GB" dirty="0" smtClean="0"/>
              <a:t>KENDA &amp; COSMO-DE-EPS  (initial conditions)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7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8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88" y="980976"/>
            <a:ext cx="7921128" cy="431800"/>
          </a:xfrm>
        </p:spPr>
        <p:txBody>
          <a:bodyPr/>
          <a:lstStyle/>
          <a:p>
            <a:r>
              <a:rPr lang="en-GB" dirty="0" smtClean="0"/>
              <a:t>ICON-EPS &amp; COSMO-DE-EPS  (boundary conditions)</a:t>
            </a:r>
            <a:endParaRPr lang="en-GB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94323" y="1755214"/>
            <a:ext cx="3594100" cy="40011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solidFill>
                  <a:srgbClr val="FF0000"/>
                </a:solidFill>
              </a:rPr>
              <a:t>COSMO-DE-EPS: 2.8 km</a:t>
            </a:r>
            <a:endParaRPr lang="de-DE" altLang="de-DE" sz="2000" b="1" dirty="0">
              <a:solidFill>
                <a:srgbClr val="0000FF"/>
              </a:solidFill>
            </a:endParaRPr>
          </a:p>
        </p:txBody>
      </p:sp>
      <p:pic>
        <p:nvPicPr>
          <p:cNvPr id="9" name="Picture 26" descr="GME_COSMO-EU-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1339" r="26457" b="18898"/>
          <a:stretch>
            <a:fillRect/>
          </a:stretch>
        </p:blipFill>
        <p:spPr bwMode="auto">
          <a:xfrm>
            <a:off x="374651" y="1700808"/>
            <a:ext cx="3365500" cy="395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794324" y="3650416"/>
            <a:ext cx="3594100" cy="40005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/>
              <a:t>ICON-EPS: 40 km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794324" y="2635280"/>
            <a:ext cx="3594100" cy="40011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>
                <a:solidFill>
                  <a:srgbClr val="0000FF"/>
                </a:solidFill>
              </a:rPr>
              <a:t>ICON-EU-EPS Nest: 20 km</a:t>
            </a:r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 flipH="1" flipV="1">
            <a:off x="6589785" y="3123366"/>
            <a:ext cx="3176" cy="4397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 flipV="1">
            <a:off x="6587405" y="2222981"/>
            <a:ext cx="7937" cy="32432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563889" y="4275494"/>
            <a:ext cx="5472608" cy="1656184"/>
          </a:xfrm>
          <a:prstGeom prst="rect">
            <a:avLst/>
          </a:prstGeom>
        </p:spPr>
        <p:txBody>
          <a:bodyPr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31800" lvl="1" indent="0">
              <a:buNone/>
            </a:pPr>
            <a:r>
              <a:rPr lang="de-DE" b="1" kern="0" dirty="0" err="1">
                <a:solidFill>
                  <a:schemeClr val="tx2"/>
                </a:solidFill>
              </a:rPr>
              <a:t>Pre</a:t>
            </a:r>
            <a:r>
              <a:rPr lang="de-DE" b="1" kern="0" dirty="0">
                <a:solidFill>
                  <a:schemeClr val="tx2"/>
                </a:solidFill>
              </a:rPr>
              <a:t>-operational </a:t>
            </a:r>
            <a:r>
              <a:rPr lang="de-DE" b="1" kern="0" dirty="0" err="1">
                <a:solidFill>
                  <a:schemeClr val="tx2"/>
                </a:solidFill>
              </a:rPr>
              <a:t>ensemble</a:t>
            </a:r>
            <a:r>
              <a:rPr lang="de-DE" b="1" kern="0" dirty="0">
                <a:solidFill>
                  <a:schemeClr val="tx2"/>
                </a:solidFill>
              </a:rPr>
              <a:t> </a:t>
            </a:r>
            <a:r>
              <a:rPr lang="de-DE" b="1" kern="0" dirty="0" err="1">
                <a:solidFill>
                  <a:schemeClr val="tx2"/>
                </a:solidFill>
              </a:rPr>
              <a:t>prediction</a:t>
            </a:r>
            <a:r>
              <a:rPr lang="de-DE" b="1" kern="0" dirty="0">
                <a:solidFill>
                  <a:schemeClr val="tx2"/>
                </a:solidFill>
              </a:rPr>
              <a:t> </a:t>
            </a:r>
            <a:r>
              <a:rPr lang="de-DE" b="1" kern="0" dirty="0" err="1">
                <a:solidFill>
                  <a:schemeClr val="tx2"/>
                </a:solidFill>
              </a:rPr>
              <a:t>system</a:t>
            </a:r>
            <a:endParaRPr lang="de-DE" b="1" kern="0" dirty="0">
              <a:solidFill>
                <a:schemeClr val="tx2"/>
              </a:solidFill>
            </a:endParaRPr>
          </a:p>
          <a:p>
            <a:pPr marL="431800" lvl="1" indent="0">
              <a:buNone/>
            </a:pPr>
            <a:r>
              <a:rPr lang="de-DE" kern="0" dirty="0" err="1">
                <a:solidFill>
                  <a:schemeClr val="tx2"/>
                </a:solidFill>
              </a:rPr>
              <a:t>Currently</a:t>
            </a:r>
            <a:r>
              <a:rPr lang="de-DE" kern="0" dirty="0">
                <a:solidFill>
                  <a:schemeClr val="tx2"/>
                </a:solidFill>
              </a:rPr>
              <a:t> operational: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2"/>
                </a:solidFill>
              </a:rPr>
              <a:t>	ICON Ensemble Data Assimilation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tx2"/>
                </a:solidFill>
              </a:rPr>
              <a:t>	</a:t>
            </a:r>
            <a:r>
              <a:rPr lang="de-DE" kern="0" dirty="0" err="1">
                <a:solidFill>
                  <a:schemeClr val="tx2"/>
                </a:solidFill>
              </a:rPr>
              <a:t>Boundary</a:t>
            </a:r>
            <a:r>
              <a:rPr lang="de-DE" kern="0" dirty="0">
                <a:solidFill>
                  <a:schemeClr val="tx2"/>
                </a:solidFill>
              </a:rPr>
              <a:t> </a:t>
            </a:r>
            <a:r>
              <a:rPr lang="de-DE" kern="0" dirty="0" err="1">
                <a:solidFill>
                  <a:schemeClr val="tx2"/>
                </a:solidFill>
              </a:rPr>
              <a:t>conditions</a:t>
            </a:r>
            <a:r>
              <a:rPr lang="de-DE" kern="0" dirty="0">
                <a:solidFill>
                  <a:schemeClr val="tx2"/>
                </a:solidFill>
              </a:rPr>
              <a:t> </a:t>
            </a:r>
            <a:r>
              <a:rPr lang="de-DE" kern="0" dirty="0" err="1">
                <a:solidFill>
                  <a:schemeClr val="tx2"/>
                </a:solidFill>
              </a:rPr>
              <a:t>for</a:t>
            </a:r>
            <a:r>
              <a:rPr lang="de-DE" kern="0" dirty="0">
                <a:solidFill>
                  <a:schemeClr val="tx2"/>
                </a:solidFill>
              </a:rPr>
              <a:t> COSMO-DE-EPS</a:t>
            </a:r>
          </a:p>
          <a:p>
            <a:pPr lvl="1"/>
            <a:endParaRPr lang="de-DE" kern="0" dirty="0"/>
          </a:p>
          <a:p>
            <a:pPr marL="431800" lvl="1" indent="0">
              <a:buFont typeface="Wingdings" pitchFamily="2" charset="2"/>
              <a:buNone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961549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7FF7A-41C7-46EA-8B2F-CC1A703E5D39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9</a:t>
            </a:fld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0"/>
          </p:nvPr>
        </p:nvSpPr>
        <p:spPr bwMode="auto">
          <a:xfrm>
            <a:off x="1115616" y="6366470"/>
            <a:ext cx="7166373" cy="287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>
                <a:solidFill>
                  <a:srgbClr val="000000"/>
                </a:solidFill>
              </a:rPr>
              <a:t>COSMO General Meeting  </a:t>
            </a:r>
            <a:r>
              <a:rPr lang="de-DE" altLang="de-DE" dirty="0" smtClean="0">
                <a:solidFill>
                  <a:srgbClr val="000000"/>
                </a:solidFill>
              </a:rPr>
              <a:t>11.-14.09.2017 </a:t>
            </a:r>
            <a:r>
              <a:rPr lang="de-DE" altLang="de-DE" dirty="0" smtClean="0">
                <a:solidFill>
                  <a:srgbClr val="000000"/>
                </a:solidFill>
              </a:rPr>
              <a:t>, Jerusalem	       C. Gebhardt, DWD</a:t>
            </a:r>
          </a:p>
        </p:txBody>
      </p:sp>
      <p:sp>
        <p:nvSpPr>
          <p:cNvPr id="4" name="Rechteck 3"/>
          <p:cNvSpPr/>
          <p:nvPr/>
        </p:nvSpPr>
        <p:spPr>
          <a:xfrm>
            <a:off x="907598" y="2780928"/>
            <a:ext cx="73622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LETKF (</a:t>
            </a:r>
            <a:r>
              <a:rPr lang="de-DE" dirty="0" err="1">
                <a:solidFill>
                  <a:schemeClr val="tx2"/>
                </a:solidFill>
              </a:rPr>
              <a:t>Localized</a:t>
            </a:r>
            <a:r>
              <a:rPr lang="de-DE" dirty="0">
                <a:solidFill>
                  <a:schemeClr val="tx2"/>
                </a:solidFill>
              </a:rPr>
              <a:t> Ensemble Transform Kalman Filter)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/>
                </a:solidFill>
              </a:rPr>
              <a:t>Covariance</a:t>
            </a:r>
            <a:r>
              <a:rPr lang="de-DE" dirty="0">
                <a:solidFill>
                  <a:schemeClr val="tx2"/>
                </a:solidFill>
              </a:rPr>
              <a:t> Inflation</a:t>
            </a:r>
          </a:p>
          <a:p>
            <a:pPr marL="742950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400" dirty="0"/>
              <a:t>adaptive multiplicative factor</a:t>
            </a:r>
          </a:p>
          <a:p>
            <a:pPr marL="742950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400" dirty="0"/>
              <a:t>additive Inflation + 0,25B</a:t>
            </a:r>
            <a:r>
              <a:rPr lang="en-US" sz="1400" baseline="-25000" dirty="0"/>
              <a:t>3dVar</a:t>
            </a:r>
            <a:r>
              <a:rPr lang="en-US" sz="1400" dirty="0"/>
              <a:t> (NMC Method)</a:t>
            </a:r>
          </a:p>
          <a:p>
            <a:pPr marL="742950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400" dirty="0"/>
              <a:t>„relaxation to the prior“</a:t>
            </a:r>
          </a:p>
          <a:p>
            <a:pPr marL="742950" lvl="1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SST 1K </a:t>
            </a:r>
            <a:r>
              <a:rPr lang="de-DE" sz="1400" dirty="0" err="1"/>
              <a:t>random</a:t>
            </a:r>
            <a:r>
              <a:rPr lang="de-DE" sz="1400" dirty="0"/>
              <a:t> </a:t>
            </a:r>
            <a:r>
              <a:rPr lang="de-DE" sz="1400" dirty="0" err="1"/>
              <a:t>perturbations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spatial</a:t>
            </a:r>
            <a:r>
              <a:rPr lang="de-DE" sz="1400" dirty="0"/>
              <a:t> </a:t>
            </a:r>
            <a:r>
              <a:rPr lang="de-DE" sz="1400" dirty="0" err="1"/>
              <a:t>correlations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100km/1000km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correlations</a:t>
            </a:r>
            <a:r>
              <a:rPr lang="de-DE" sz="1400" dirty="0"/>
              <a:t> in time </a:t>
            </a:r>
            <a:r>
              <a:rPr lang="de-DE" sz="1400" dirty="0" err="1"/>
              <a:t>of</a:t>
            </a:r>
            <a:r>
              <a:rPr lang="de-DE" sz="1400" dirty="0"/>
              <a:t> 1 </a:t>
            </a:r>
            <a:r>
              <a:rPr lang="de-DE" sz="1400" dirty="0" err="1"/>
              <a:t>day</a:t>
            </a:r>
            <a:endParaRPr lang="de-DE" sz="1400" dirty="0"/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En-Var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</a:rPr>
              <a:t>using flow dependent background error covariance from the LETKF </a:t>
            </a:r>
            <a:r>
              <a:rPr lang="en-US" dirty="0">
                <a:solidFill>
                  <a:schemeClr val="tx2"/>
                </a:solidFill>
              </a:rPr>
              <a:t>( -&gt; 13 km)</a:t>
            </a:r>
          </a:p>
        </p:txBody>
      </p:sp>
      <p:sp>
        <p:nvSpPr>
          <p:cNvPr id="5" name="Rechteck 4"/>
          <p:cNvSpPr/>
          <p:nvPr/>
        </p:nvSpPr>
        <p:spPr>
          <a:xfrm>
            <a:off x="592276" y="5906637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i="1" dirty="0">
                <a:solidFill>
                  <a:srgbClr val="006600"/>
                </a:solidFill>
              </a:rPr>
              <a:t>Andreas </a:t>
            </a:r>
            <a:r>
              <a:rPr lang="de-DE" sz="1400" i="1" dirty="0" err="1">
                <a:solidFill>
                  <a:srgbClr val="006600"/>
                </a:solidFill>
              </a:rPr>
              <a:t>Rhodin</a:t>
            </a:r>
            <a:r>
              <a:rPr lang="de-DE" sz="1400" i="1" dirty="0">
                <a:solidFill>
                  <a:srgbClr val="006600"/>
                </a:solidFill>
              </a:rPr>
              <a:t>, Harald Anlauf, Ana Fernandez del Rio, Alexander </a:t>
            </a:r>
            <a:r>
              <a:rPr lang="de-DE" sz="1400" i="1" dirty="0" err="1">
                <a:solidFill>
                  <a:srgbClr val="006600"/>
                </a:solidFill>
              </a:rPr>
              <a:t>Cress</a:t>
            </a:r>
            <a:r>
              <a:rPr lang="de-DE" sz="1400" i="1" dirty="0">
                <a:solidFill>
                  <a:srgbClr val="006600"/>
                </a:solidFill>
              </a:rPr>
              <a:t>, Roland Potthast</a:t>
            </a:r>
            <a:endParaRPr lang="en-GB" sz="1400" i="1" dirty="0">
              <a:solidFill>
                <a:srgbClr val="0066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476672"/>
            <a:ext cx="4077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ICON </a:t>
            </a:r>
            <a:r>
              <a:rPr lang="de-DE" sz="2000" dirty="0">
                <a:solidFill>
                  <a:schemeClr val="tx2"/>
                </a:solidFill>
              </a:rPr>
              <a:t>Ensemble Data Assimilation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13" y="991659"/>
            <a:ext cx="1887853" cy="175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76056" y="1574643"/>
            <a:ext cx="2004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Global </a:t>
            </a:r>
            <a:r>
              <a:rPr lang="de-DE" sz="1400" b="1" dirty="0" err="1">
                <a:solidFill>
                  <a:srgbClr val="000000"/>
                </a:solidFill>
              </a:rPr>
              <a:t>ensemble</a:t>
            </a:r>
            <a:endParaRPr lang="de-DE" sz="1400" b="1" dirty="0">
              <a:solidFill>
                <a:srgbClr val="000000"/>
              </a:solidFill>
            </a:endParaRPr>
          </a:p>
          <a:p>
            <a:r>
              <a:rPr lang="de-DE" sz="1400" b="1" dirty="0" err="1">
                <a:solidFill>
                  <a:srgbClr val="000000"/>
                </a:solidFill>
              </a:rPr>
              <a:t>prediction</a:t>
            </a:r>
            <a:endParaRPr lang="de-DE" sz="1400" b="1" dirty="0">
              <a:solidFill>
                <a:srgbClr val="000000"/>
              </a:solidFill>
            </a:endParaRPr>
          </a:p>
          <a:p>
            <a:r>
              <a:rPr lang="de-DE" sz="1400" b="1" dirty="0">
                <a:solidFill>
                  <a:srgbClr val="2D4B9B"/>
                </a:solidFill>
              </a:rPr>
              <a:t>ICON-EPS </a:t>
            </a:r>
          </a:p>
          <a:p>
            <a:r>
              <a:rPr lang="de-DE" sz="1400" b="1" dirty="0">
                <a:solidFill>
                  <a:srgbClr val="2D4B9B"/>
                </a:solidFill>
              </a:rPr>
              <a:t>40 </a:t>
            </a:r>
            <a:r>
              <a:rPr lang="de-DE" sz="1400" b="1" dirty="0" err="1">
                <a:solidFill>
                  <a:srgbClr val="2D4B9B"/>
                </a:solidFill>
              </a:rPr>
              <a:t>members</a:t>
            </a:r>
            <a:endParaRPr lang="de-DE" sz="1400" b="1" dirty="0">
              <a:solidFill>
                <a:srgbClr val="2D4B9B"/>
              </a:solidFill>
            </a:endParaRPr>
          </a:p>
          <a:p>
            <a:r>
              <a:rPr lang="de-DE" sz="1400" b="1" dirty="0">
                <a:solidFill>
                  <a:srgbClr val="2D4B9B"/>
                </a:solidFill>
              </a:rPr>
              <a:t>40 / 20 km (Europe)</a:t>
            </a:r>
          </a:p>
        </p:txBody>
      </p:sp>
      <p:sp>
        <p:nvSpPr>
          <p:cNvPr id="9" name="Pfeil nach rechts 8"/>
          <p:cNvSpPr/>
          <p:nvPr/>
        </p:nvSpPr>
        <p:spPr bwMode="auto">
          <a:xfrm>
            <a:off x="4349552" y="2043540"/>
            <a:ext cx="478335" cy="364998"/>
          </a:xfrm>
          <a:prstGeom prst="rightArrow">
            <a:avLst>
              <a:gd name="adj1" fmla="val 50000"/>
              <a:gd name="adj2" fmla="val 315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7598" y="1274041"/>
            <a:ext cx="160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Global </a:t>
            </a:r>
          </a:p>
          <a:p>
            <a:r>
              <a:rPr lang="de-DE" sz="1400" b="1" dirty="0" err="1">
                <a:solidFill>
                  <a:srgbClr val="000000"/>
                </a:solidFill>
              </a:rPr>
              <a:t>ensemble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b="1" dirty="0" err="1">
                <a:solidFill>
                  <a:srgbClr val="000000"/>
                </a:solidFill>
              </a:rPr>
              <a:t>data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400" b="1" dirty="0" err="1">
                <a:solidFill>
                  <a:srgbClr val="000000"/>
                </a:solidFill>
              </a:rPr>
              <a:t>assimilation</a:t>
            </a:r>
            <a:endParaRPr lang="de-DE" sz="1400" dirty="0">
              <a:solidFill>
                <a:srgbClr val="000000"/>
              </a:solidFill>
            </a:endParaRPr>
          </a:p>
          <a:p>
            <a:r>
              <a:rPr lang="de-DE" sz="1400" b="1" dirty="0">
                <a:solidFill>
                  <a:srgbClr val="2D4B9B"/>
                </a:solidFill>
              </a:rPr>
              <a:t>ICON-EDA</a:t>
            </a:r>
            <a:r>
              <a:rPr lang="de-DE" sz="1400" dirty="0">
                <a:solidFill>
                  <a:srgbClr val="2D4B9B"/>
                </a:solidFill>
              </a:rPr>
              <a:t> </a:t>
            </a:r>
          </a:p>
          <a:p>
            <a:r>
              <a:rPr lang="de-DE" sz="1400" b="1" dirty="0">
                <a:solidFill>
                  <a:srgbClr val="2D4B9B"/>
                </a:solidFill>
              </a:rPr>
              <a:t>40 </a:t>
            </a:r>
            <a:r>
              <a:rPr lang="de-DE" sz="1400" b="1" dirty="0" err="1">
                <a:solidFill>
                  <a:srgbClr val="2D4B9B"/>
                </a:solidFill>
              </a:rPr>
              <a:t>members</a:t>
            </a:r>
            <a:endParaRPr lang="de-DE" sz="1400" b="1" dirty="0">
              <a:solidFill>
                <a:srgbClr val="2D4B9B"/>
              </a:solidFill>
            </a:endParaRPr>
          </a:p>
          <a:p>
            <a:r>
              <a:rPr lang="de-DE" sz="1400" b="1" dirty="0">
                <a:solidFill>
                  <a:srgbClr val="2D4B9B"/>
                </a:solidFill>
              </a:rPr>
              <a:t>40 / 20 km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987824" y="2239261"/>
            <a:ext cx="504056" cy="3385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26944" y="223926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LETKF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972427" y="1321619"/>
            <a:ext cx="504056" cy="3385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52171" y="131234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EnVar</a:t>
            </a:r>
            <a:endParaRPr lang="de-DE" sz="1600" dirty="0"/>
          </a:p>
        </p:txBody>
      </p:sp>
      <p:pic>
        <p:nvPicPr>
          <p:cNvPr id="16" name="Picture 2" descr="R:\theppelm\ESSL_2017\ICON-EP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66597"/>
            <a:ext cx="864096" cy="9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9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13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Bildschirmpräsentation (4:3)</PresentationFormat>
  <Paragraphs>283</Paragraphs>
  <Slides>25</Slides>
  <Notes>0</Notes>
  <HiddenSlides>3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Larissa-Design</vt:lpstr>
      <vt:lpstr>Design13</vt:lpstr>
      <vt:lpstr>PowerPoint-Präsentation</vt:lpstr>
      <vt:lpstr>PowerPoint-Präsentation</vt:lpstr>
      <vt:lpstr>COSMO-DE-EPS - the former set-up</vt:lpstr>
      <vt:lpstr>Why and how did we change the member generation?</vt:lpstr>
      <vt:lpstr>Why and how did we change the member generation?</vt:lpstr>
      <vt:lpstr>Improvements in COSMO-DE-EPS</vt:lpstr>
      <vt:lpstr>KENDA &amp; COSMO-DE-EPS  (initial conditions)</vt:lpstr>
      <vt:lpstr>ICON-EPS &amp; COSMO-DE-EPS  (boundary conditions)</vt:lpstr>
      <vt:lpstr>PowerPoint-Präsentation</vt:lpstr>
      <vt:lpstr>Randomized physics perturbations in COSMO-DE-EPS</vt:lpstr>
      <vt:lpstr>Verification results („new vs. old“)</vt:lpstr>
      <vt:lpstr>Results CRPS Spread and Skill</vt:lpstr>
      <vt:lpstr>Results CRPS Spread and Skill</vt:lpstr>
      <vt:lpstr>Results CRPS Spread and Skill</vt:lpstr>
      <vt:lpstr>Results – Reliability diagram</vt:lpstr>
      <vt:lpstr>Results – Brier skill score</vt:lpstr>
      <vt:lpstr>Verification results (general characteristics in 2017)</vt:lpstr>
      <vt:lpstr>PowerPoint-Präsentation</vt:lpstr>
      <vt:lpstr>PowerPoint-Präsentation</vt:lpstr>
      <vt:lpstr>PowerPoint-Präsentation</vt:lpstr>
      <vt:lpstr>PowerPoint-Präsentation</vt:lpstr>
      <vt:lpstr>future plans</vt:lpstr>
      <vt:lpstr>PowerPoint-Präsentation</vt:lpstr>
      <vt:lpstr>PowerPoint-Präsentation</vt:lpstr>
      <vt:lpstr>Thank you for your attention!!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Gebhardt Christoph</dc:creator>
  <cp:lastModifiedBy>Christoph</cp:lastModifiedBy>
  <cp:revision>87</cp:revision>
  <dcterms:created xsi:type="dcterms:W3CDTF">2017-03-10T11:50:26Z</dcterms:created>
  <dcterms:modified xsi:type="dcterms:W3CDTF">2017-09-11T13:33:33Z</dcterms:modified>
</cp:coreProperties>
</file>