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0"/>
  </p:notesMasterIdLst>
  <p:handoutMasterIdLst>
    <p:handoutMasterId r:id="rId21"/>
  </p:handoutMasterIdLst>
  <p:sldIdLst>
    <p:sldId id="386" r:id="rId2"/>
    <p:sldId id="669" r:id="rId3"/>
    <p:sldId id="683" r:id="rId4"/>
    <p:sldId id="684" r:id="rId5"/>
    <p:sldId id="686" r:id="rId6"/>
    <p:sldId id="652" r:id="rId7"/>
    <p:sldId id="653" r:id="rId8"/>
    <p:sldId id="636" r:id="rId9"/>
    <p:sldId id="659" r:id="rId10"/>
    <p:sldId id="666" r:id="rId11"/>
    <p:sldId id="688" r:id="rId12"/>
    <p:sldId id="670" r:id="rId13"/>
    <p:sldId id="601" r:id="rId14"/>
    <p:sldId id="538" r:id="rId15"/>
    <p:sldId id="513" r:id="rId16"/>
    <p:sldId id="687" r:id="rId17"/>
    <p:sldId id="510" r:id="rId18"/>
    <p:sldId id="690" r:id="rId19"/>
  </p:sldIdLst>
  <p:sldSz cx="9144000" cy="6858000" type="screen4x3"/>
  <p:notesSz cx="6669088" cy="9753600"/>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D4B9B"/>
    <a:srgbClr val="002570"/>
    <a:srgbClr val="CC0099"/>
    <a:srgbClr val="7E0000"/>
    <a:srgbClr val="008000"/>
    <a:srgbClr val="FFCC00"/>
    <a:srgbClr val="66FF99"/>
    <a:srgbClr val="FF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2185" autoAdjust="0"/>
  </p:normalViewPr>
  <p:slideViewPr>
    <p:cSldViewPr showGuides="1">
      <p:cViewPr varScale="1">
        <p:scale>
          <a:sx n="64" d="100"/>
          <a:sy n="64" d="100"/>
        </p:scale>
        <p:origin x="-888" y="-96"/>
      </p:cViewPr>
      <p:guideLst>
        <p:guide orient="horz" pos="119"/>
        <p:guide orient="horz" pos="3657"/>
        <p:guide orient="horz" pos="4292"/>
        <p:guide orient="horz" pos="845"/>
        <p:guide orient="horz" pos="2840"/>
        <p:guide orient="horz" pos="1071"/>
        <p:guide pos="1292"/>
        <p:guide pos="158"/>
        <p:guide pos="5692"/>
        <p:guide pos="476"/>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72" d="100"/>
          <a:sy n="72" d="100"/>
        </p:scale>
        <p:origin x="-2232" y="-78"/>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8924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t" anchorCtr="0" compatLnSpc="1">
            <a:prstTxWarp prst="textNoShape">
              <a:avLst/>
            </a:prstTxWarp>
          </a:bodyPr>
          <a:lstStyle>
            <a:lvl1pPr defTabSz="901700" eaLnBrk="1" hangingPunct="1">
              <a:defRPr sz="1200"/>
            </a:lvl1pPr>
          </a:lstStyle>
          <a:p>
            <a:pPr>
              <a:defRPr/>
            </a:pPr>
            <a:endParaRPr lang="de-DE"/>
          </a:p>
        </p:txBody>
      </p:sp>
      <p:sp>
        <p:nvSpPr>
          <p:cNvPr id="66563" name="Rectangle 3"/>
          <p:cNvSpPr>
            <a:spLocks noGrp="1" noChangeArrowheads="1"/>
          </p:cNvSpPr>
          <p:nvPr>
            <p:ph type="dt" sz="quarter" idx="1"/>
          </p:nvPr>
        </p:nvSpPr>
        <p:spPr bwMode="auto">
          <a:xfrm>
            <a:off x="3775075" y="0"/>
            <a:ext cx="28924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t" anchorCtr="0" compatLnSpc="1">
            <a:prstTxWarp prst="textNoShape">
              <a:avLst/>
            </a:prstTxWarp>
          </a:bodyPr>
          <a:lstStyle>
            <a:lvl1pPr algn="r" defTabSz="901700" eaLnBrk="1" hangingPunct="1">
              <a:defRPr sz="1200"/>
            </a:lvl1pPr>
          </a:lstStyle>
          <a:p>
            <a:pPr>
              <a:defRPr/>
            </a:pPr>
            <a:endParaRPr lang="de-DE"/>
          </a:p>
        </p:txBody>
      </p:sp>
      <p:sp>
        <p:nvSpPr>
          <p:cNvPr id="66564" name="Rectangle 4"/>
          <p:cNvSpPr>
            <a:spLocks noGrp="1" noChangeArrowheads="1"/>
          </p:cNvSpPr>
          <p:nvPr>
            <p:ph type="ftr" sz="quarter" idx="2"/>
          </p:nvPr>
        </p:nvSpPr>
        <p:spPr bwMode="auto">
          <a:xfrm>
            <a:off x="0" y="9266238"/>
            <a:ext cx="28924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b" anchorCtr="0" compatLnSpc="1">
            <a:prstTxWarp prst="textNoShape">
              <a:avLst/>
            </a:prstTxWarp>
          </a:bodyPr>
          <a:lstStyle>
            <a:lvl1pPr defTabSz="901700" eaLnBrk="1" hangingPunct="1">
              <a:defRPr sz="1200"/>
            </a:lvl1pPr>
          </a:lstStyle>
          <a:p>
            <a:pPr>
              <a:defRPr/>
            </a:pPr>
            <a:endParaRPr lang="de-DE"/>
          </a:p>
        </p:txBody>
      </p:sp>
      <p:sp>
        <p:nvSpPr>
          <p:cNvPr id="66565" name="Rectangle 5"/>
          <p:cNvSpPr>
            <a:spLocks noGrp="1" noChangeArrowheads="1"/>
          </p:cNvSpPr>
          <p:nvPr>
            <p:ph type="sldNum" sz="quarter" idx="3"/>
          </p:nvPr>
        </p:nvSpPr>
        <p:spPr bwMode="auto">
          <a:xfrm>
            <a:off x="3775075" y="9266238"/>
            <a:ext cx="28924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b" anchorCtr="0" compatLnSpc="1">
            <a:prstTxWarp prst="textNoShape">
              <a:avLst/>
            </a:prstTxWarp>
          </a:bodyPr>
          <a:lstStyle>
            <a:lvl1pPr algn="r" defTabSz="901700" eaLnBrk="1" hangingPunct="1">
              <a:defRPr sz="1200"/>
            </a:lvl1pPr>
          </a:lstStyle>
          <a:p>
            <a:pPr>
              <a:defRPr/>
            </a:pPr>
            <a:fld id="{64FF1137-CD3B-4C3E-B3EF-A10E2B922080}" type="slidenum">
              <a:rPr lang="de-DE"/>
              <a:pPr>
                <a:defRPr/>
              </a:pPr>
              <a:t>‹Nr.›</a:t>
            </a:fld>
            <a:endParaRPr lang="de-DE"/>
          </a:p>
        </p:txBody>
      </p:sp>
    </p:spTree>
    <p:extLst>
      <p:ext uri="{BB962C8B-B14F-4D97-AF65-F5344CB8AC3E}">
        <p14:creationId xmlns:p14="http://schemas.microsoft.com/office/powerpoint/2010/main" val="306173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1026"/>
          <p:cNvSpPr>
            <a:spLocks noGrp="1" noChangeArrowheads="1"/>
          </p:cNvSpPr>
          <p:nvPr>
            <p:ph type="hdr" sz="quarter"/>
          </p:nvPr>
        </p:nvSpPr>
        <p:spPr bwMode="auto">
          <a:xfrm>
            <a:off x="0" y="0"/>
            <a:ext cx="28924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t" anchorCtr="0" compatLnSpc="1">
            <a:prstTxWarp prst="textNoShape">
              <a:avLst/>
            </a:prstTxWarp>
          </a:bodyPr>
          <a:lstStyle>
            <a:lvl1pPr defTabSz="901700" eaLnBrk="1" hangingPunct="1">
              <a:defRPr sz="1200">
                <a:latin typeface="Times New Roman" pitchFamily="18" charset="0"/>
              </a:defRPr>
            </a:lvl1pPr>
          </a:lstStyle>
          <a:p>
            <a:pPr>
              <a:defRPr/>
            </a:pPr>
            <a:endParaRPr lang="de-DE"/>
          </a:p>
        </p:txBody>
      </p:sp>
      <p:sp>
        <p:nvSpPr>
          <p:cNvPr id="64515" name="Rectangle 1027"/>
          <p:cNvSpPr>
            <a:spLocks noGrp="1" noChangeArrowheads="1"/>
          </p:cNvSpPr>
          <p:nvPr>
            <p:ph type="dt" idx="1"/>
          </p:nvPr>
        </p:nvSpPr>
        <p:spPr bwMode="auto">
          <a:xfrm>
            <a:off x="3776663" y="0"/>
            <a:ext cx="28924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t" anchorCtr="0" compatLnSpc="1">
            <a:prstTxWarp prst="textNoShape">
              <a:avLst/>
            </a:prstTxWarp>
          </a:bodyPr>
          <a:lstStyle>
            <a:lvl1pPr algn="r" defTabSz="901700" eaLnBrk="1" hangingPunct="1">
              <a:defRPr sz="1200">
                <a:latin typeface="Times New Roman" pitchFamily="18" charset="0"/>
              </a:defRPr>
            </a:lvl1pPr>
          </a:lstStyle>
          <a:p>
            <a:pPr>
              <a:defRPr/>
            </a:pPr>
            <a:endParaRPr lang="de-DE"/>
          </a:p>
        </p:txBody>
      </p:sp>
      <p:sp>
        <p:nvSpPr>
          <p:cNvPr id="24580" name="Rectangle 1028"/>
          <p:cNvSpPr>
            <a:spLocks noGrp="1" noRot="1" noChangeAspect="1" noChangeArrowheads="1" noTextEdit="1"/>
          </p:cNvSpPr>
          <p:nvPr>
            <p:ph type="sldImg" idx="2"/>
          </p:nvPr>
        </p:nvSpPr>
        <p:spPr bwMode="auto">
          <a:xfrm>
            <a:off x="941388" y="765175"/>
            <a:ext cx="4787900" cy="3590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1029"/>
          <p:cNvSpPr>
            <a:spLocks noGrp="1" noChangeArrowheads="1"/>
          </p:cNvSpPr>
          <p:nvPr>
            <p:ph type="body" sz="quarter" idx="3"/>
          </p:nvPr>
        </p:nvSpPr>
        <p:spPr bwMode="auto">
          <a:xfrm>
            <a:off x="890588" y="4662488"/>
            <a:ext cx="4887912"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4518" name="Rectangle 1030"/>
          <p:cNvSpPr>
            <a:spLocks noGrp="1" noChangeArrowheads="1"/>
          </p:cNvSpPr>
          <p:nvPr>
            <p:ph type="ftr" sz="quarter" idx="4"/>
          </p:nvPr>
        </p:nvSpPr>
        <p:spPr bwMode="auto">
          <a:xfrm>
            <a:off x="0" y="9248775"/>
            <a:ext cx="2892425"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b" anchorCtr="0" compatLnSpc="1">
            <a:prstTxWarp prst="textNoShape">
              <a:avLst/>
            </a:prstTxWarp>
          </a:bodyPr>
          <a:lstStyle>
            <a:lvl1pPr defTabSz="901700" eaLnBrk="1" hangingPunct="1">
              <a:defRPr sz="1200">
                <a:latin typeface="Times New Roman" pitchFamily="18" charset="0"/>
              </a:defRPr>
            </a:lvl1pPr>
          </a:lstStyle>
          <a:p>
            <a:pPr>
              <a:defRPr/>
            </a:pPr>
            <a:endParaRPr lang="de-DE"/>
          </a:p>
        </p:txBody>
      </p:sp>
      <p:sp>
        <p:nvSpPr>
          <p:cNvPr id="64519" name="Rectangle 1031"/>
          <p:cNvSpPr>
            <a:spLocks noGrp="1" noChangeArrowheads="1"/>
          </p:cNvSpPr>
          <p:nvPr>
            <p:ph type="sldNum" sz="quarter" idx="5"/>
          </p:nvPr>
        </p:nvSpPr>
        <p:spPr bwMode="auto">
          <a:xfrm>
            <a:off x="3776663" y="9248775"/>
            <a:ext cx="2892425"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64" tIns="45083" rIns="90164" bIns="45083" numCol="1" anchor="b" anchorCtr="0" compatLnSpc="1">
            <a:prstTxWarp prst="textNoShape">
              <a:avLst/>
            </a:prstTxWarp>
          </a:bodyPr>
          <a:lstStyle>
            <a:lvl1pPr algn="r" defTabSz="901700" eaLnBrk="1" hangingPunct="1">
              <a:defRPr sz="1200">
                <a:latin typeface="Times New Roman" pitchFamily="18" charset="0"/>
              </a:defRPr>
            </a:lvl1pPr>
          </a:lstStyle>
          <a:p>
            <a:pPr>
              <a:defRPr/>
            </a:pPr>
            <a:fld id="{82AD008F-11A7-4B90-989B-86977E83F3FB}" type="slidenum">
              <a:rPr lang="de-DE"/>
              <a:pPr>
                <a:defRPr/>
              </a:pPr>
              <a:t>‹Nr.›</a:t>
            </a:fld>
            <a:endParaRPr lang="de-DE"/>
          </a:p>
        </p:txBody>
      </p:sp>
    </p:spTree>
    <p:extLst>
      <p:ext uri="{BB962C8B-B14F-4D97-AF65-F5344CB8AC3E}">
        <p14:creationId xmlns:p14="http://schemas.microsoft.com/office/powerpoint/2010/main" val="1170665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896938" y="731838"/>
            <a:ext cx="4875212" cy="3657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66909" y="4632960"/>
            <a:ext cx="5335270" cy="438912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895350" y="741363"/>
            <a:ext cx="4876800" cy="36576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895350" y="741363"/>
            <a:ext cx="4876800" cy="36576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896938" y="731838"/>
            <a:ext cx="4875212" cy="3657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66909" y="4632960"/>
            <a:ext cx="5335270" cy="438912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896938" y="731838"/>
            <a:ext cx="4875212" cy="3657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66909" y="4632960"/>
            <a:ext cx="5335270" cy="4389120"/>
          </a:xfrm>
          <a:prstGeom prst="rect">
            <a:avLst/>
          </a:prstGeom>
        </p:spPr>
        <p:txBody>
          <a:bodyPr wrap="square" lIns="91425" tIns="91425" rIns="91425" bIns="91425" anchor="t" anchorCtr="0">
            <a:noAutofit/>
          </a:bodyPr>
          <a:lstStyle/>
          <a:p>
            <a:pPr lvl="0" rtl="0">
              <a:spcBef>
                <a:spcPts val="0"/>
              </a:spcBef>
              <a:buNone/>
            </a:pPr>
            <a:r>
              <a:rPr lang="en-US" b="1" dirty="0" err="1" smtClean="0"/>
              <a:t>rlwidth</a:t>
            </a:r>
            <a:r>
              <a:rPr lang="en-US" dirty="0" smtClean="0"/>
              <a:t> (REAL) If </a:t>
            </a:r>
            <a:r>
              <a:rPr lang="en-US" dirty="0" err="1" smtClean="0"/>
              <a:t>lexpl_lbc</a:t>
            </a:r>
            <a:r>
              <a:rPr lang="en-US" dirty="0" smtClean="0"/>
              <a:t> = .TRUE., this parameter specifies the width of the relaxation layer in meters. It should be 10 to 15 times the grid mesh size in meters, but should not exceed 0.25 times the full domain size. </a:t>
            </a:r>
            <a:r>
              <a:rPr lang="en-US" i="1" dirty="0" smtClean="0"/>
              <a:t>DEFAULT</a:t>
            </a:r>
            <a:r>
              <a:rPr lang="en-US" dirty="0" smtClean="0"/>
              <a:t>: 85000.0</a:t>
            </a:r>
          </a:p>
          <a:p>
            <a:pPr lvl="0" rtl="0">
              <a:spcBef>
                <a:spcPts val="0"/>
              </a:spcBef>
              <a:buNone/>
            </a:pPr>
            <a:endParaRPr lang="en-US" dirty="0" smtClean="0"/>
          </a:p>
          <a:p>
            <a:pPr lvl="0" rtl="0">
              <a:spcBef>
                <a:spcPts val="0"/>
              </a:spcBef>
              <a:buNone/>
            </a:pPr>
            <a:r>
              <a:rPr lang="en-US" b="1" dirty="0" err="1" smtClean="0"/>
              <a:t>nrdtau</a:t>
            </a:r>
            <a:r>
              <a:rPr lang="en-US" dirty="0" smtClean="0"/>
              <a:t> (INT) </a:t>
            </a:r>
            <a:r>
              <a:rPr lang="en-US" dirty="0" err="1" smtClean="0"/>
              <a:t>nrdtau</a:t>
            </a:r>
            <a:r>
              <a:rPr lang="en-US" dirty="0" smtClean="0"/>
              <a:t>*</a:t>
            </a:r>
            <a:r>
              <a:rPr lang="en-US" dirty="0" err="1" smtClean="0"/>
              <a:t>dt</a:t>
            </a:r>
            <a:r>
              <a:rPr lang="en-US" dirty="0" smtClean="0"/>
              <a:t> is the e-folding time for damping at the model top. Larger values of </a:t>
            </a:r>
            <a:r>
              <a:rPr lang="en-US" dirty="0" err="1" smtClean="0"/>
              <a:t>nrdtau</a:t>
            </a:r>
            <a:r>
              <a:rPr lang="en-US" dirty="0" smtClean="0"/>
              <a:t> result in weaker damping. </a:t>
            </a:r>
            <a:r>
              <a:rPr lang="en-US" i="1" dirty="0" smtClean="0"/>
              <a:t>DEFAULT</a:t>
            </a:r>
            <a:r>
              <a:rPr lang="en-US" dirty="0" smtClean="0"/>
              <a:t>: 5 </a:t>
            </a:r>
          </a:p>
          <a:p>
            <a:pPr lvl="0" rtl="0">
              <a:spcBef>
                <a:spcPts val="0"/>
              </a:spcBef>
              <a:buNone/>
            </a:pPr>
            <a:endParaRPr lang="en-US" dirty="0" smtClean="0"/>
          </a:p>
          <a:p>
            <a:pPr lvl="0" rtl="0">
              <a:spcBef>
                <a:spcPts val="0"/>
              </a:spcBef>
              <a:buNone/>
            </a:pPr>
            <a:r>
              <a:rPr lang="en-US" b="1" dirty="0" err="1" smtClean="0"/>
              <a:t>itype_spubc</a:t>
            </a:r>
            <a:r>
              <a:rPr lang="en-US" dirty="0" smtClean="0"/>
              <a:t> (INT) To choose the type of Rayleigh damping in the upper levels. </a:t>
            </a:r>
            <a:br>
              <a:rPr lang="en-US" dirty="0" smtClean="0"/>
            </a:br>
            <a:r>
              <a:rPr lang="en-US" dirty="0" smtClean="0"/>
              <a:t>1: chooses the damping against boundary fields; </a:t>
            </a:r>
            <a:br>
              <a:rPr lang="en-US" dirty="0" smtClean="0"/>
            </a:br>
            <a:r>
              <a:rPr lang="en-US" dirty="0" smtClean="0"/>
              <a:t>2: chooses the damping against filtered forecast fields (can be chosen, if the boundary data is only available on frames. </a:t>
            </a:r>
            <a:br>
              <a:rPr lang="en-US" dirty="0" smtClean="0"/>
            </a:br>
            <a:r>
              <a:rPr lang="en-US" dirty="0" smtClean="0"/>
              <a:t>3: New sponge layer near upper model boundary (according to </a:t>
            </a:r>
            <a:r>
              <a:rPr lang="en-US" dirty="0" err="1" smtClean="0"/>
              <a:t>Klemp</a:t>
            </a:r>
            <a:r>
              <a:rPr lang="en-US" dirty="0" smtClean="0"/>
              <a:t> et al.) </a:t>
            </a:r>
          </a:p>
          <a:p>
            <a:pPr lvl="0" rtl="0">
              <a:spcBef>
                <a:spcPts val="0"/>
              </a:spcBef>
              <a:buNone/>
            </a:pPr>
            <a:r>
              <a:rPr lang="en-US" i="1" dirty="0" smtClean="0"/>
              <a:t>DEFAULT</a:t>
            </a:r>
            <a:r>
              <a:rPr lang="en-US" dirty="0" smtClean="0"/>
              <a:t>: 1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776663" y="9266238"/>
            <a:ext cx="28908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5" tIns="44701" rIns="89405" bIns="44701" anchor="b"/>
          <a:lstStyle>
            <a:lvl1pPr defTabSz="893763">
              <a:defRPr>
                <a:solidFill>
                  <a:schemeClr val="tx1"/>
                </a:solidFill>
                <a:latin typeface="Arial" charset="0"/>
              </a:defRPr>
            </a:lvl1pPr>
            <a:lvl2pPr marL="730250" indent="-280988" defTabSz="893763">
              <a:defRPr>
                <a:solidFill>
                  <a:schemeClr val="tx1"/>
                </a:solidFill>
                <a:latin typeface="Arial" charset="0"/>
              </a:defRPr>
            </a:lvl2pPr>
            <a:lvl3pPr marL="1122363" indent="-223838" defTabSz="893763">
              <a:defRPr>
                <a:solidFill>
                  <a:schemeClr val="tx1"/>
                </a:solidFill>
                <a:latin typeface="Arial" charset="0"/>
              </a:defRPr>
            </a:lvl3pPr>
            <a:lvl4pPr marL="1571625" indent="-225425" defTabSz="893763">
              <a:defRPr>
                <a:solidFill>
                  <a:schemeClr val="tx1"/>
                </a:solidFill>
                <a:latin typeface="Arial" charset="0"/>
              </a:defRPr>
            </a:lvl4pPr>
            <a:lvl5pPr marL="2020888" indent="-225425" defTabSz="893763">
              <a:defRPr>
                <a:solidFill>
                  <a:schemeClr val="tx1"/>
                </a:solidFill>
                <a:latin typeface="Arial" charset="0"/>
              </a:defRPr>
            </a:lvl5pPr>
            <a:lvl6pPr marL="2478088" indent="-225425" defTabSz="893763" eaLnBrk="0" fontAlgn="base" hangingPunct="0">
              <a:spcBef>
                <a:spcPct val="0"/>
              </a:spcBef>
              <a:spcAft>
                <a:spcPct val="0"/>
              </a:spcAft>
              <a:defRPr>
                <a:solidFill>
                  <a:schemeClr val="tx1"/>
                </a:solidFill>
                <a:latin typeface="Arial" charset="0"/>
              </a:defRPr>
            </a:lvl6pPr>
            <a:lvl7pPr marL="2935288" indent="-225425" defTabSz="893763" eaLnBrk="0" fontAlgn="base" hangingPunct="0">
              <a:spcBef>
                <a:spcPct val="0"/>
              </a:spcBef>
              <a:spcAft>
                <a:spcPct val="0"/>
              </a:spcAft>
              <a:defRPr>
                <a:solidFill>
                  <a:schemeClr val="tx1"/>
                </a:solidFill>
                <a:latin typeface="Arial" charset="0"/>
              </a:defRPr>
            </a:lvl7pPr>
            <a:lvl8pPr marL="3392488" indent="-225425" defTabSz="893763" eaLnBrk="0" fontAlgn="base" hangingPunct="0">
              <a:spcBef>
                <a:spcPct val="0"/>
              </a:spcBef>
              <a:spcAft>
                <a:spcPct val="0"/>
              </a:spcAft>
              <a:defRPr>
                <a:solidFill>
                  <a:schemeClr val="tx1"/>
                </a:solidFill>
                <a:latin typeface="Arial" charset="0"/>
              </a:defRPr>
            </a:lvl8pPr>
            <a:lvl9pPr marL="3849688" indent="-225425" defTabSz="893763" eaLnBrk="0" fontAlgn="base" hangingPunct="0">
              <a:spcBef>
                <a:spcPct val="0"/>
              </a:spcBef>
              <a:spcAft>
                <a:spcPct val="0"/>
              </a:spcAft>
              <a:defRPr>
                <a:solidFill>
                  <a:schemeClr val="tx1"/>
                </a:solidFill>
                <a:latin typeface="Arial" charset="0"/>
              </a:defRPr>
            </a:lvl9pPr>
          </a:lstStyle>
          <a:p>
            <a:pPr algn="r" eaLnBrk="1" hangingPunct="1"/>
            <a:fld id="{E88B73AB-4B78-44D4-815C-C1B49B489537}" type="slidenum">
              <a:rPr lang="de-DE" sz="1100"/>
              <a:pPr algn="r" eaLnBrk="1" hangingPunct="1"/>
              <a:t>17</a:t>
            </a:fld>
            <a:endParaRPr lang="de-DE" sz="1100"/>
          </a:p>
        </p:txBody>
      </p:sp>
      <p:sp>
        <p:nvSpPr>
          <p:cNvPr id="81923" name="Rectangle 2"/>
          <p:cNvSpPr>
            <a:spLocks noGrp="1" noRot="1" noChangeAspect="1" noChangeArrowheads="1" noTextEdit="1"/>
          </p:cNvSpPr>
          <p:nvPr>
            <p:ph type="sldImg"/>
          </p:nvPr>
        </p:nvSpPr>
        <p:spPr>
          <a:xfrm>
            <a:off x="941388" y="763588"/>
            <a:ext cx="4787900" cy="3590925"/>
          </a:xfrm>
          <a:ln/>
        </p:spPr>
      </p:sp>
      <p:sp>
        <p:nvSpPr>
          <p:cNvPr id="81924" name="Rectangle 3"/>
          <p:cNvSpPr>
            <a:spLocks noGrp="1" noChangeArrowheads="1"/>
          </p:cNvSpPr>
          <p:nvPr>
            <p:ph type="body" idx="1"/>
          </p:nvPr>
        </p:nvSpPr>
        <p:spPr>
          <a:xfrm>
            <a:off x="889000" y="4662488"/>
            <a:ext cx="4891088" cy="4446587"/>
          </a:xfrm>
          <a:noFill/>
        </p:spPr>
        <p:txBody>
          <a:bodyPr wrap="none" lIns="89404" tIns="44701" rIns="89404" bIns="44701" anchor="ct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895350" y="741363"/>
            <a:ext cx="4876800" cy="36576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uFillTx/>
              </a:defRPr>
            </a:pPr>
            <a:r>
              <a:rPr sz="3500">
                <a:uFill>
                  <a:solidFill/>
                </a:uFill>
              </a:rPr>
              <a:t>Titeltext</a:t>
            </a:r>
          </a:p>
        </p:txBody>
      </p:sp>
      <p:sp>
        <p:nvSpPr>
          <p:cNvPr id="13" name="Shape 13"/>
          <p:cNvSpPr>
            <a:spLocks noGrp="1"/>
          </p:cNvSpPr>
          <p:nvPr>
            <p:ph type="sldNum" sz="quarter" idx="2"/>
          </p:nvPr>
        </p:nvSpPr>
        <p:spPr>
          <a:xfrm>
            <a:off x="8660804" y="6607969"/>
            <a:ext cx="239323" cy="223242"/>
          </a:xfrm>
          <a:prstGeom prst="rect">
            <a:avLst/>
          </a:prstGeom>
        </p:spPr>
        <p:txBody>
          <a:bodyPr lIns="64291" tIns="32146" rIns="64291" bIns="32146"/>
          <a:lstStyle/>
          <a:p>
            <a:pPr lvl="0"/>
            <a:fld id="{86CB4B4D-7CA3-9044-876B-883B54F8677D}" type="slidenum">
              <a:t>‹Nr.›</a:t>
            </a:fld>
            <a:endParaRPr/>
          </a:p>
        </p:txBody>
      </p:sp>
    </p:spTree>
    <p:extLst>
      <p:ext uri="{BB962C8B-B14F-4D97-AF65-F5344CB8AC3E}">
        <p14:creationId xmlns:p14="http://schemas.microsoft.com/office/powerpoint/2010/main" val="344518346"/>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12" name="Shape 12"/>
          <p:cNvSpPr>
            <a:spLocks noGrp="1"/>
          </p:cNvSpPr>
          <p:nvPr>
            <p:ph type="title"/>
          </p:nvPr>
        </p:nvSpPr>
        <p:spPr>
          <a:xfrm>
            <a:off x="251522" y="980728"/>
            <a:ext cx="8353425" cy="431800"/>
          </a:xfrm>
          <a:prstGeom prst="rect">
            <a:avLst/>
          </a:prstGeom>
        </p:spPr>
        <p:txBody>
          <a:bodyPr/>
          <a:lstStyle>
            <a:lvl1pPr>
              <a:defRPr sz="2800" b="1" kern="0" dirty="0">
                <a:solidFill>
                  <a:srgbClr val="002570"/>
                </a:solidFill>
                <a:latin typeface="Calibri" panose="020F0502020204030204" pitchFamily="34" charset="0"/>
                <a:ea typeface="+mj-ea"/>
                <a:cs typeface="+mj-cs"/>
              </a:defRPr>
            </a:lvl1pPr>
          </a:lstStyle>
          <a:p>
            <a:pPr lvl="0">
              <a:defRPr sz="1800">
                <a:uFillTx/>
              </a:defRPr>
            </a:pPr>
            <a:r>
              <a:rPr sz="3500" dirty="0" err="1">
                <a:uFill>
                  <a:solidFill/>
                </a:uFill>
              </a:rPr>
              <a:t>Titeltext</a:t>
            </a:r>
            <a:endParaRPr sz="3500" dirty="0">
              <a:uFill>
                <a:solidFill/>
              </a:uFill>
            </a:endParaRPr>
          </a:p>
        </p:txBody>
      </p:sp>
      <p:sp>
        <p:nvSpPr>
          <p:cNvPr id="13" name="Shape 13"/>
          <p:cNvSpPr>
            <a:spLocks noGrp="1"/>
          </p:cNvSpPr>
          <p:nvPr>
            <p:ph type="body" idx="1"/>
          </p:nvPr>
        </p:nvSpPr>
        <p:spPr>
          <a:xfrm>
            <a:off x="395288" y="1703288"/>
            <a:ext cx="8353425" cy="4318000"/>
          </a:xfrm>
          <a:prstGeom prst="rect">
            <a:avLst/>
          </a:prstGeom>
        </p:spPr>
        <p:txBody>
          <a:bodyPr/>
          <a:lstStyle>
            <a:lvl1pPr>
              <a:buBlip>
                <a:blip r:embed="rId2"/>
              </a:buBlip>
            </a:lvl1pPr>
            <a:lvl2pPr marL="633985" indent="-178587">
              <a:spcBef>
                <a:spcPts val="703"/>
              </a:spcBef>
              <a:buChar char="-"/>
              <a:defRPr sz="2000">
                <a:solidFill>
                  <a:srgbClr val="000000"/>
                </a:solidFill>
                <a:uFill>
                  <a:solidFill>
                    <a:srgbClr val="000000"/>
                  </a:solidFill>
                </a:uFill>
              </a:defRPr>
            </a:lvl2pPr>
            <a:lvl3pPr marL="1089383" indent="-178587">
              <a:spcBef>
                <a:spcPts val="633"/>
              </a:spcBef>
              <a:buChar char="-"/>
              <a:defRPr sz="1700">
                <a:solidFill>
                  <a:srgbClr val="000000"/>
                </a:solidFill>
                <a:uFill>
                  <a:solidFill>
                    <a:srgbClr val="000000"/>
                  </a:solidFill>
                </a:uFill>
              </a:defRPr>
            </a:lvl3pPr>
            <a:lvl4pPr marL="1553710" indent="-178587">
              <a:spcBef>
                <a:spcPts val="492"/>
              </a:spcBef>
              <a:buChar char="-"/>
              <a:defRPr sz="1700">
                <a:solidFill>
                  <a:srgbClr val="000000"/>
                </a:solidFill>
                <a:uFill>
                  <a:solidFill>
                    <a:srgbClr val="000000"/>
                  </a:solidFill>
                </a:uFill>
              </a:defRPr>
            </a:lvl4pPr>
            <a:lvl5pPr marL="2009108" indent="-178587">
              <a:spcBef>
                <a:spcPts val="492"/>
              </a:spcBef>
              <a:buChar char="-"/>
              <a:defRPr sz="1700">
                <a:solidFill>
                  <a:srgbClr val="000000"/>
                </a:solidFill>
                <a:uFill>
                  <a:solidFill>
                    <a:srgbClr val="000000"/>
                  </a:solidFill>
                </a:uFill>
              </a:defRPr>
            </a:lvl5pPr>
          </a:lstStyle>
          <a:p>
            <a:pPr lvl="0">
              <a:defRPr sz="1800">
                <a:solidFill>
                  <a:srgbClr val="000000"/>
                </a:solidFill>
                <a:uFillTx/>
              </a:defRPr>
            </a:pPr>
            <a:r>
              <a:rPr sz="2400" dirty="0">
                <a:solidFill>
                  <a:srgbClr val="006DAC"/>
                </a:solidFill>
                <a:uFill>
                  <a:solidFill>
                    <a:srgbClr val="006DAC"/>
                  </a:solidFill>
                </a:uFill>
              </a:rPr>
              <a:t>Textebene 1</a:t>
            </a:r>
          </a:p>
          <a:p>
            <a:pPr lvl="1">
              <a:defRPr sz="1800">
                <a:uFillTx/>
              </a:defRPr>
            </a:pPr>
            <a:r>
              <a:rPr sz="2000" dirty="0">
                <a:uFill>
                  <a:solidFill/>
                </a:uFill>
              </a:rPr>
              <a:t>Textebene 2</a:t>
            </a:r>
          </a:p>
          <a:p>
            <a:pPr lvl="2">
              <a:defRPr sz="1800">
                <a:uFillTx/>
              </a:defRPr>
            </a:pPr>
            <a:r>
              <a:rPr sz="1700" dirty="0">
                <a:uFill>
                  <a:solidFill/>
                </a:uFill>
              </a:rPr>
              <a:t>Textebene 3</a:t>
            </a:r>
          </a:p>
          <a:p>
            <a:pPr lvl="3">
              <a:defRPr sz="1800">
                <a:uFillTx/>
              </a:defRPr>
            </a:pPr>
            <a:r>
              <a:rPr sz="1700" dirty="0">
                <a:uFill>
                  <a:solidFill/>
                </a:uFill>
              </a:rPr>
              <a:t>Textebene 4</a:t>
            </a:r>
          </a:p>
          <a:p>
            <a:pPr lvl="4">
              <a:defRPr sz="1800">
                <a:uFillTx/>
              </a:defRPr>
            </a:pPr>
            <a:r>
              <a:rPr sz="1700" dirty="0">
                <a:uFill>
                  <a:solidFill/>
                </a:uFill>
              </a:rPr>
              <a:t>Textebene 5</a:t>
            </a:r>
          </a:p>
        </p:txBody>
      </p:sp>
    </p:spTree>
    <p:extLst>
      <p:ext uri="{BB962C8B-B14F-4D97-AF65-F5344CB8AC3E}">
        <p14:creationId xmlns:p14="http://schemas.microsoft.com/office/powerpoint/2010/main" val="3052595807"/>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196975"/>
            <a:ext cx="8353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noProof="0" dirty="0" err="1" smtClean="0"/>
              <a:t>Folienmasterformat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p:txBody>
      </p:sp>
      <p:sp>
        <p:nvSpPr>
          <p:cNvPr id="1027" name="Rectangle 3"/>
          <p:cNvSpPr>
            <a:spLocks noGrp="1" noChangeArrowheads="1"/>
          </p:cNvSpPr>
          <p:nvPr>
            <p:ph type="body" idx="1"/>
          </p:nvPr>
        </p:nvSpPr>
        <p:spPr bwMode="auto">
          <a:xfrm>
            <a:off x="395288" y="1839913"/>
            <a:ext cx="835342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1028" name="Line 23"/>
          <p:cNvSpPr>
            <a:spLocks noChangeShapeType="1"/>
          </p:cNvSpPr>
          <p:nvPr userDrawn="1"/>
        </p:nvSpPr>
        <p:spPr bwMode="auto">
          <a:xfrm>
            <a:off x="244478" y="6351588"/>
            <a:ext cx="8613775" cy="0"/>
          </a:xfrm>
          <a:prstGeom prst="line">
            <a:avLst/>
          </a:prstGeom>
          <a:noFill/>
          <a:ln w="1524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noProof="0" dirty="0"/>
          </a:p>
        </p:txBody>
      </p:sp>
      <p:pic>
        <p:nvPicPr>
          <p:cNvPr id="1029" name="Picture 28" descr="Bundesadler_klein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775" y="6405569"/>
            <a:ext cx="4460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K:\Deutscher Wetterdienst\Corporate Design Aktuell\DWD-Logo-Komplett\20mm\RGB\Wortbildmarke mit Claim\bmp\Wortbildmarke-und-Claim-positiv-auf-weiss.bmp"/>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94476" y="188918"/>
            <a:ext cx="2295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23"/>
          <p:cNvSpPr>
            <a:spLocks noChangeShapeType="1"/>
          </p:cNvSpPr>
          <p:nvPr userDrawn="1"/>
        </p:nvSpPr>
        <p:spPr bwMode="auto">
          <a:xfrm>
            <a:off x="244475" y="903288"/>
            <a:ext cx="8648700" cy="0"/>
          </a:xfrm>
          <a:prstGeom prst="line">
            <a:avLst/>
          </a:prstGeom>
          <a:noFill/>
          <a:ln w="254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noProof="0" dirty="0"/>
          </a:p>
        </p:txBody>
      </p:sp>
      <p:sp>
        <p:nvSpPr>
          <p:cNvPr id="3" name="Textfeld 2"/>
          <p:cNvSpPr txBox="1"/>
          <p:nvPr userDrawn="1"/>
        </p:nvSpPr>
        <p:spPr>
          <a:xfrm>
            <a:off x="1043611" y="6405563"/>
            <a:ext cx="7705105" cy="261610"/>
          </a:xfrm>
          <a:prstGeom prst="rect">
            <a:avLst/>
          </a:prstGeom>
          <a:noFill/>
        </p:spPr>
        <p:txBody>
          <a:bodyPr wrap="square" rtlCol="0">
            <a:spAutoFit/>
          </a:bodyPr>
          <a:lstStyle/>
          <a:p>
            <a:pPr>
              <a:tabLst>
                <a:tab pos="1706563" algn="l"/>
                <a:tab pos="6278563" algn="ctr"/>
                <a:tab pos="7446963" algn="r"/>
              </a:tabLst>
              <a:defRPr/>
            </a:pPr>
            <a:r>
              <a:rPr lang="en-GB" sz="1100" noProof="0" dirty="0" smtClean="0"/>
              <a:t>Barbara Früh	COSMO GM	Se</a:t>
            </a:r>
            <a:r>
              <a:rPr lang="en-GB" sz="1100" baseline="0" noProof="0" dirty="0" smtClean="0"/>
              <a:t>ptember 13</a:t>
            </a:r>
            <a:r>
              <a:rPr lang="en-GB" sz="1100" noProof="0" dirty="0" smtClean="0"/>
              <a:t>, 2017	</a:t>
            </a:r>
            <a:fld id="{A18616B7-FF4D-4AF8-AA60-0372C0EF0B85}" type="slidenum">
              <a:rPr lang="en-GB" sz="1000" baseline="0" noProof="0" smtClean="0"/>
              <a:pPr>
                <a:tabLst>
                  <a:tab pos="1706563" algn="l"/>
                  <a:tab pos="6278563" algn="ctr"/>
                  <a:tab pos="7446963" algn="r"/>
                </a:tabLst>
                <a:defRPr/>
              </a:pPr>
              <a:t>‹Nr.›</a:t>
            </a:fld>
            <a:endParaRPr lang="en-GB" sz="1000" baseline="0" noProof="0" dirty="0"/>
          </a:p>
        </p:txBody>
      </p:sp>
      <p:pic>
        <p:nvPicPr>
          <p:cNvPr id="9" name="Picture 12" descr="COSMO-CLM_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9390" y="63506"/>
            <a:ext cx="3998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5" r:id="rId1"/>
    <p:sldLayoutId id="2147483797" r:id="rId2"/>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Franklin Gothic Medium"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p:titleStyle>
    <p:bodyStyle>
      <a:lvl1pPr marL="352425" indent="-352425"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ea typeface="+mn-ea"/>
          <a:cs typeface="+mn-cs"/>
        </a:defRPr>
      </a:lvl1pPr>
      <a:lvl2pPr marL="692150" indent="-26035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2pPr>
      <a:lvl3pPr marL="11430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3pPr>
      <a:lvl4pPr marL="16002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4pPr>
      <a:lvl5pPr marL="20574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egcenter.uni-graz.at/de/" TargetMode="External"/><Relationship Id="rId7" Type="http://schemas.openxmlformats.org/officeDocument/2006/relationships/image" Target="../media/image23.jpeg"/><Relationship Id="rId2" Type="http://schemas.openxmlformats.org/officeDocument/2006/relationships/hyperlink" Target="http://wegcenter.uni-graz.at/de/wegener-center/"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uni-graz.at/de/" TargetMode="External"/><Relationship Id="rId4" Type="http://schemas.openxmlformats.org/officeDocument/2006/relationships/image" Target="../media/image21.jpe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t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1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5949280"/>
            <a:ext cx="9144000" cy="90872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42"/>
            <a:ext cx="9144000" cy="1874953"/>
          </a:xfrm>
          <a:prstGeom prst="rect">
            <a:avLst/>
          </a:prstGeom>
        </p:spPr>
      </p:pic>
      <p:pic>
        <p:nvPicPr>
          <p:cNvPr id="9" name="Picture 12" descr="K:\Deutscher Wetterdienst\Corporate Design Aktuell\DWD-Logo-Komplett\20mm\RGB\Wortbildmarke mit Claim\bmp\Wortbildmarke-und-Claim-positiv-auf-weis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1221" y="5949280"/>
            <a:ext cx="3260257" cy="87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755577" y="2132859"/>
            <a:ext cx="7488832" cy="3554819"/>
          </a:xfrm>
          <a:prstGeom prst="rect">
            <a:avLst/>
          </a:prstGeom>
          <a:solidFill>
            <a:schemeClr val="bg1">
              <a:lumMod val="85000"/>
            </a:schemeClr>
          </a:solidFill>
          <a:ln w="25400" cap="rnd" cmpd="sng">
            <a:solidFill>
              <a:schemeClr val="tx1"/>
            </a:solidFill>
          </a:ln>
          <a:effectLst>
            <a:outerShdw blurRad="101600" dist="254000" dir="3600000" sx="102000" sy="102000" algn="tl" rotWithShape="0">
              <a:prstClr val="black">
                <a:alpha val="40000"/>
              </a:prstClr>
            </a:outerShdw>
          </a:effectLst>
        </p:spPr>
        <p:txBody>
          <a:bodyPr wrap="square" rtlCol="0">
            <a:spAutoFit/>
          </a:bodyPr>
          <a:lstStyle/>
          <a:p>
            <a:endParaRPr lang="en-GB" sz="1600" dirty="0" smtClean="0">
              <a:effectLst>
                <a:outerShdw blurRad="38100" dist="38100" dir="2700000" algn="tl">
                  <a:srgbClr val="000000">
                    <a:alpha val="43137"/>
                  </a:srgbClr>
                </a:outerShdw>
              </a:effectLst>
              <a:latin typeface="Franklin Gothic Medium" pitchFamily="34" charset="0"/>
            </a:endParaRPr>
          </a:p>
          <a:p>
            <a:pPr algn="ctr"/>
            <a:r>
              <a:rPr lang="en-GB" sz="3600" dirty="0" smtClean="0">
                <a:effectLst>
                  <a:outerShdw blurRad="38100" dist="38100" dir="2700000" algn="tl">
                    <a:srgbClr val="000000">
                      <a:alpha val="43137"/>
                    </a:srgbClr>
                  </a:outerShdw>
                </a:effectLst>
                <a:latin typeface="Franklin Gothic Medium" pitchFamily="34" charset="0"/>
              </a:rPr>
              <a:t>Current activities in the</a:t>
            </a:r>
            <a:br>
              <a:rPr lang="en-GB" sz="3600" dirty="0" smtClean="0">
                <a:effectLst>
                  <a:outerShdw blurRad="38100" dist="38100" dir="2700000" algn="tl">
                    <a:srgbClr val="000000">
                      <a:alpha val="43137"/>
                    </a:srgbClr>
                  </a:outerShdw>
                </a:effectLst>
                <a:latin typeface="Franklin Gothic Medium" pitchFamily="34" charset="0"/>
              </a:rPr>
            </a:br>
            <a:r>
              <a:rPr lang="en-GB" sz="3600" dirty="0" smtClean="0">
                <a:effectLst>
                  <a:outerShdw blurRad="38100" dist="38100" dir="2700000" algn="tl">
                    <a:srgbClr val="000000">
                      <a:alpha val="43137"/>
                    </a:srgbClr>
                  </a:outerShdw>
                </a:effectLst>
                <a:latin typeface="Franklin Gothic Medium" pitchFamily="34" charset="0"/>
              </a:rPr>
              <a:t>CLM-Community</a:t>
            </a:r>
          </a:p>
          <a:p>
            <a:pPr algn="ctr"/>
            <a:endParaRPr lang="en-GB" sz="900" dirty="0" smtClean="0">
              <a:effectLst>
                <a:outerShdw blurRad="38100" dist="38100" dir="2700000" algn="tl">
                  <a:srgbClr val="000000">
                    <a:alpha val="43137"/>
                  </a:srgbClr>
                </a:outerShdw>
              </a:effectLst>
              <a:latin typeface="Franklin Gothic Medium" pitchFamily="34" charset="0"/>
            </a:endParaRPr>
          </a:p>
          <a:p>
            <a:pPr algn="ctr"/>
            <a:r>
              <a:rPr lang="en-GB" sz="2400" dirty="0" smtClean="0">
                <a:latin typeface="Franklin Gothic Medium" pitchFamily="34" charset="0"/>
              </a:rPr>
              <a:t>Barbara Früh &amp; CLM WG coordinators</a:t>
            </a:r>
          </a:p>
          <a:p>
            <a:pPr algn="ctr"/>
            <a:endParaRPr lang="en-GB" sz="1600" dirty="0" smtClean="0">
              <a:latin typeface="Franklin Gothic Medium" pitchFamily="34" charset="0"/>
            </a:endParaRPr>
          </a:p>
          <a:p>
            <a:pPr algn="ctr"/>
            <a:r>
              <a:rPr lang="en-GB" sz="2400" dirty="0" smtClean="0">
                <a:effectLst>
                  <a:outerShdw blurRad="38100" dist="38100" dir="2700000" algn="tl">
                    <a:srgbClr val="000000">
                      <a:alpha val="43137"/>
                    </a:srgbClr>
                  </a:outerShdw>
                </a:effectLst>
                <a:latin typeface="Franklin Gothic Medium" pitchFamily="34" charset="0"/>
              </a:rPr>
              <a:t>COSMO – General Meeting</a:t>
            </a:r>
          </a:p>
          <a:p>
            <a:pPr algn="ctr"/>
            <a:r>
              <a:rPr lang="en-GB" sz="2400" dirty="0" smtClean="0">
                <a:effectLst>
                  <a:outerShdw blurRad="38100" dist="38100" dir="2700000" algn="tl">
                    <a:srgbClr val="000000">
                      <a:alpha val="43137"/>
                    </a:srgbClr>
                  </a:outerShdw>
                </a:effectLst>
                <a:latin typeface="Franklin Gothic Medium" pitchFamily="34" charset="0"/>
              </a:rPr>
              <a:t>September 13, 2017</a:t>
            </a:r>
          </a:p>
          <a:p>
            <a:pPr algn="ctr"/>
            <a:r>
              <a:rPr lang="en-GB" sz="2400" dirty="0" smtClean="0">
                <a:effectLst>
                  <a:outerShdw blurRad="38100" dist="38100" dir="2700000" algn="tl">
                    <a:srgbClr val="000000">
                      <a:alpha val="43137"/>
                    </a:srgbClr>
                  </a:outerShdw>
                </a:effectLst>
                <a:latin typeface="Franklin Gothic Medium" pitchFamily="34" charset="0"/>
              </a:rPr>
              <a:t>Jerusalem, Israel</a:t>
            </a:r>
          </a:p>
          <a:p>
            <a:pPr algn="ctr"/>
            <a:endParaRPr lang="en-GB" sz="1600" dirty="0">
              <a:latin typeface="Franklin Gothic Medium" pitchFamily="34" charset="0"/>
            </a:endParaRPr>
          </a:p>
        </p:txBody>
      </p:sp>
    </p:spTree>
    <p:extLst>
      <p:ext uri="{BB962C8B-B14F-4D97-AF65-F5344CB8AC3E}">
        <p14:creationId xmlns:p14="http://schemas.microsoft.com/office/powerpoint/2010/main" val="103773184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4369" y="980728"/>
            <a:ext cx="65538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kern="0" dirty="0">
                <a:solidFill>
                  <a:srgbClr val="002570"/>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de-CH" dirty="0" smtClean="0"/>
              <a:t>CLM-Community</a:t>
            </a:r>
            <a:endParaRPr lang="en-GB" altLang="en-US" dirty="0"/>
          </a:p>
        </p:txBody>
      </p:sp>
      <p:sp>
        <p:nvSpPr>
          <p:cNvPr id="6" name="Textfeld 5"/>
          <p:cNvSpPr txBox="1"/>
          <p:nvPr/>
        </p:nvSpPr>
        <p:spPr>
          <a:xfrm>
            <a:off x="250825" y="6021287"/>
            <a:ext cx="2972417" cy="307777"/>
          </a:xfrm>
          <a:prstGeom prst="rect">
            <a:avLst/>
          </a:prstGeom>
          <a:noFill/>
        </p:spPr>
        <p:txBody>
          <a:bodyPr wrap="none" rtlCol="0">
            <a:spAutoFit/>
          </a:bodyPr>
          <a:lstStyle/>
          <a:p>
            <a:r>
              <a:rPr lang="de-DE" sz="1400" dirty="0">
                <a:solidFill>
                  <a:schemeClr val="tx1">
                    <a:lumMod val="50000"/>
                    <a:lumOff val="50000"/>
                  </a:schemeClr>
                </a:solidFill>
                <a:latin typeface="Franklin Gothic Medium" panose="020B0603020102020204" pitchFamily="34" charset="0"/>
              </a:rPr>
              <a:t>Slide: </a:t>
            </a:r>
            <a:r>
              <a:rPr lang="de-DE" sz="1400" dirty="0" err="1">
                <a:solidFill>
                  <a:schemeClr val="tx1">
                    <a:lumMod val="50000"/>
                    <a:lumOff val="50000"/>
                  </a:schemeClr>
                </a:solidFill>
                <a:latin typeface="Franklin Gothic Medium" panose="020B0603020102020204" pitchFamily="34" charset="0"/>
              </a:rPr>
              <a:t>courtesy</a:t>
            </a:r>
            <a:r>
              <a:rPr lang="de-DE" sz="1400" dirty="0">
                <a:solidFill>
                  <a:schemeClr val="tx1">
                    <a:lumMod val="50000"/>
                    <a:lumOff val="50000"/>
                  </a:schemeClr>
                </a:solidFill>
                <a:latin typeface="Franklin Gothic Medium" panose="020B0603020102020204" pitchFamily="34" charset="0"/>
              </a:rPr>
              <a:t> </a:t>
            </a:r>
            <a:r>
              <a:rPr lang="de-DE" sz="1400" dirty="0" err="1">
                <a:solidFill>
                  <a:schemeClr val="tx1">
                    <a:lumMod val="50000"/>
                    <a:lumOff val="50000"/>
                  </a:schemeClr>
                </a:solidFill>
                <a:latin typeface="Franklin Gothic Medium" panose="020B0603020102020204" pitchFamily="34" charset="0"/>
              </a:rPr>
              <a:t>of</a:t>
            </a:r>
            <a:r>
              <a:rPr lang="de-DE" sz="1400" dirty="0">
                <a:solidFill>
                  <a:schemeClr val="tx1">
                    <a:lumMod val="50000"/>
                    <a:lumOff val="50000"/>
                  </a:schemeClr>
                </a:solidFill>
                <a:latin typeface="Franklin Gothic Medium" panose="020B0603020102020204" pitchFamily="34" charset="0"/>
              </a:rPr>
              <a:t> </a:t>
            </a:r>
            <a:r>
              <a:rPr lang="en-US" sz="1400" dirty="0">
                <a:solidFill>
                  <a:schemeClr val="tx1">
                    <a:lumMod val="50000"/>
                    <a:lumOff val="50000"/>
                  </a:schemeClr>
                </a:solidFill>
                <a:latin typeface="Franklin Gothic Medium" panose="020B0603020102020204" pitchFamily="34" charset="0"/>
              </a:rPr>
              <a:t>Silje Lund </a:t>
            </a:r>
            <a:r>
              <a:rPr lang="en-US" sz="1400" dirty="0" err="1">
                <a:solidFill>
                  <a:schemeClr val="tx1">
                    <a:lumMod val="50000"/>
                    <a:lumOff val="50000"/>
                  </a:schemeClr>
                </a:solidFill>
                <a:latin typeface="Franklin Gothic Medium" panose="020B0603020102020204" pitchFamily="34" charset="0"/>
              </a:rPr>
              <a:t>Sørland</a:t>
            </a:r>
            <a:r>
              <a:rPr lang="en-US" sz="1400" dirty="0">
                <a:solidFill>
                  <a:schemeClr val="tx1">
                    <a:lumMod val="50000"/>
                    <a:lumOff val="50000"/>
                  </a:schemeClr>
                </a:solidFill>
                <a:latin typeface="Franklin Gothic Medium" panose="020B0603020102020204" pitchFamily="34" charset="0"/>
              </a:rPr>
              <a:t> </a:t>
            </a:r>
            <a:endParaRPr lang="en-GB" sz="1400" dirty="0">
              <a:solidFill>
                <a:schemeClr val="tx1">
                  <a:lumMod val="50000"/>
                  <a:lumOff val="50000"/>
                </a:schemeClr>
              </a:solidFill>
              <a:latin typeface="Franklin Gothic Medium" panose="020B060302010202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3282193774"/>
              </p:ext>
            </p:extLst>
          </p:nvPr>
        </p:nvGraphicFramePr>
        <p:xfrm>
          <a:off x="1187624" y="1465284"/>
          <a:ext cx="6936432" cy="4556004"/>
        </p:xfrm>
        <a:graphic>
          <a:graphicData uri="http://schemas.openxmlformats.org/drawingml/2006/table">
            <a:tbl>
              <a:tblPr firstRow="1" bandRow="1">
                <a:tableStyleId>{793D81CF-94F2-401A-BA57-92F5A7B2D0C5}</a:tableStyleId>
              </a:tblPr>
              <a:tblGrid>
                <a:gridCol w="518539"/>
                <a:gridCol w="2937845"/>
                <a:gridCol w="3480048"/>
              </a:tblGrid>
              <a:tr h="349187">
                <a:tc>
                  <a:txBody>
                    <a:bodyPr/>
                    <a:lstStyle/>
                    <a:p>
                      <a:pPr marL="0" lvl="1" indent="0" algn="ctr">
                        <a:spcBef>
                          <a:spcPts val="300"/>
                        </a:spcBef>
                        <a:buFont typeface="+mj-lt"/>
                        <a:buNone/>
                        <a:tabLst>
                          <a:tab pos="3500438" algn="l"/>
                        </a:tabLst>
                      </a:pPr>
                      <a:r>
                        <a:rPr lang="en-GB" sz="1800" dirty="0" smtClean="0">
                          <a:latin typeface="Franklin Gothic Medium" panose="020B0603020102020204" pitchFamily="34" charset="0"/>
                        </a:rPr>
                        <a:t>#	</a:t>
                      </a:r>
                      <a:endParaRPr lang="en-GB" sz="1800" dirty="0">
                        <a:latin typeface="Franklin Gothic Medium" panose="020B0603020102020204" pitchFamily="34" charset="0"/>
                      </a:endParaRPr>
                    </a:p>
                  </a:txBody>
                  <a:tcPr>
                    <a:solidFill>
                      <a:srgbClr val="002570"/>
                    </a:solidFill>
                  </a:tcPr>
                </a:tc>
                <a:tc>
                  <a:txBody>
                    <a:bodyPr/>
                    <a:lstStyle/>
                    <a:p>
                      <a:r>
                        <a:rPr lang="en-GB" sz="1800" dirty="0" smtClean="0">
                          <a:latin typeface="Franklin Gothic Medium" panose="020B0603020102020204" pitchFamily="34" charset="0"/>
                        </a:rPr>
                        <a:t>Domain</a:t>
                      </a:r>
                      <a:endParaRPr lang="en-GB" dirty="0">
                        <a:latin typeface="Franklin Gothic Medium" panose="020B0603020102020204" pitchFamily="34" charset="0"/>
                      </a:endParaRPr>
                    </a:p>
                  </a:txBody>
                  <a:tcPr>
                    <a:solidFill>
                      <a:srgbClr val="00257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Franklin Gothic Medium" panose="020B0603020102020204" pitchFamily="34" charset="0"/>
                          <a:sym typeface="Wingdings"/>
                        </a:rPr>
                        <a:t>Collaboration</a:t>
                      </a:r>
                      <a:endParaRPr lang="en-GB" dirty="0">
                        <a:latin typeface="Franklin Gothic Medium" panose="020B0603020102020204" pitchFamily="34" charset="0"/>
                      </a:endParaRPr>
                    </a:p>
                  </a:txBody>
                  <a:tcPr>
                    <a:solidFill>
                      <a:srgbClr val="002570"/>
                    </a:solidFill>
                  </a:tcPr>
                </a:tc>
              </a:tr>
              <a:tr h="349187">
                <a:tc>
                  <a:txBody>
                    <a:bodyPr/>
                    <a:lstStyle/>
                    <a:p>
                      <a:pPr marL="0" lvl="1" indent="0" algn="ctr">
                        <a:spcBef>
                          <a:spcPts val="200"/>
                        </a:spcBef>
                        <a:spcAft>
                          <a:spcPts val="200"/>
                        </a:spcAft>
                        <a:buFont typeface="+mj-lt"/>
                        <a:buNone/>
                        <a:tabLst>
                          <a:tab pos="3500438" algn="l"/>
                        </a:tabLst>
                      </a:pPr>
                      <a:r>
                        <a:rPr lang="en-GB" sz="1800" kern="1200" dirty="0" smtClean="0">
                          <a:solidFill>
                            <a:schemeClr val="dk1"/>
                          </a:solidFill>
                          <a:latin typeface="Franklin Gothic Medium" panose="020B0603020102020204" pitchFamily="34" charset="0"/>
                          <a:ea typeface="+mn-ea"/>
                          <a:cs typeface="+mn-cs"/>
                        </a:rPr>
                        <a:t>1</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a:spcBef>
                          <a:spcPts val="200"/>
                        </a:spcBef>
                        <a:spcAft>
                          <a:spcPts val="200"/>
                        </a:spcAft>
                      </a:pPr>
                      <a:r>
                        <a:rPr lang="en-GB" sz="1800" kern="1200" dirty="0" smtClean="0">
                          <a:solidFill>
                            <a:schemeClr val="dk1"/>
                          </a:solidFill>
                          <a:latin typeface="Franklin Gothic Medium" panose="020B0603020102020204" pitchFamily="34" charset="0"/>
                          <a:ea typeface="+mn-ea"/>
                          <a:cs typeface="+mn-cs"/>
                        </a:rPr>
                        <a:t>Africa</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sym typeface="Wingdings"/>
                        </a:rPr>
                        <a:t>JRC</a:t>
                      </a: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marL="0" lvl="1" indent="0" algn="ctr">
                        <a:spcBef>
                          <a:spcPts val="200"/>
                        </a:spcBef>
                        <a:spcAft>
                          <a:spcPts val="200"/>
                        </a:spcAft>
                        <a:buFont typeface="+mj-lt"/>
                        <a:buNone/>
                        <a:tabLst>
                          <a:tab pos="3500438" algn="l"/>
                        </a:tabLst>
                      </a:pPr>
                      <a:r>
                        <a:rPr lang="en-GB" sz="1800" kern="1200" dirty="0" smtClean="0">
                          <a:solidFill>
                            <a:schemeClr val="dk1"/>
                          </a:solidFill>
                          <a:latin typeface="Franklin Gothic Medium" panose="020B0603020102020204" pitchFamily="34" charset="0"/>
                          <a:ea typeface="+mn-ea"/>
                          <a:cs typeface="+mn-cs"/>
                        </a:rPr>
                        <a:t>2</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a:spcBef>
                          <a:spcPts val="200"/>
                        </a:spcBef>
                        <a:spcAft>
                          <a:spcPts val="200"/>
                        </a:spcAft>
                      </a:pPr>
                      <a:r>
                        <a:rPr lang="en-GB" sz="1800" kern="1200" dirty="0" smtClean="0">
                          <a:solidFill>
                            <a:schemeClr val="dk1"/>
                          </a:solidFill>
                          <a:latin typeface="Franklin Gothic Medium" panose="020B0603020102020204" pitchFamily="34" charset="0"/>
                          <a:ea typeface="+mn-ea"/>
                          <a:cs typeface="+mn-cs"/>
                        </a:rPr>
                        <a:t>South Asia</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Goethe</a:t>
                      </a:r>
                      <a:r>
                        <a:rPr lang="en-GB" sz="1800" kern="1200" baseline="0" dirty="0" smtClean="0">
                          <a:solidFill>
                            <a:schemeClr val="dk1"/>
                          </a:solidFill>
                          <a:latin typeface="Franklin Gothic Medium" panose="020B0603020102020204" pitchFamily="34" charset="0"/>
                          <a:ea typeface="+mn-ea"/>
                          <a:cs typeface="+mn-cs"/>
                        </a:rPr>
                        <a:t> </a:t>
                      </a:r>
                      <a:r>
                        <a:rPr lang="en-GB" sz="1800" kern="1200" dirty="0" smtClean="0">
                          <a:solidFill>
                            <a:schemeClr val="dk1"/>
                          </a:solidFill>
                          <a:latin typeface="Franklin Gothic Medium" panose="020B0603020102020204" pitchFamily="34" charset="0"/>
                          <a:ea typeface="+mn-ea"/>
                          <a:cs typeface="+mn-cs"/>
                        </a:rPr>
                        <a:t>University Frankfurt</a:t>
                      </a:r>
                    </a:p>
                  </a:txBody>
                  <a:tcPr marT="18000" marB="18000"/>
                </a:tc>
              </a:tr>
              <a:tr h="349187">
                <a:tc>
                  <a:txBody>
                    <a:bodyPr/>
                    <a:lstStyle/>
                    <a:p>
                      <a:pPr marL="0" lvl="1" indent="0" algn="ctr">
                        <a:spcBef>
                          <a:spcPts val="200"/>
                        </a:spcBef>
                        <a:spcAft>
                          <a:spcPts val="200"/>
                        </a:spcAft>
                        <a:buFont typeface="+mj-lt"/>
                        <a:buNone/>
                        <a:tabLst>
                          <a:tab pos="3500438" algn="l"/>
                        </a:tabLst>
                      </a:pPr>
                      <a:r>
                        <a:rPr lang="de-DE" sz="1800" kern="1200" dirty="0" smtClean="0">
                          <a:solidFill>
                            <a:schemeClr val="dk1"/>
                          </a:solidFill>
                          <a:latin typeface="Franklin Gothic Medium" panose="020B0603020102020204" pitchFamily="34" charset="0"/>
                          <a:ea typeface="+mn-ea"/>
                          <a:cs typeface="+mn-cs"/>
                        </a:rPr>
                        <a:t>3</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Central America</a:t>
                      </a:r>
                    </a:p>
                  </a:txBody>
                  <a:tcPr marT="18000" marB="18000"/>
                </a:tc>
                <a:tc>
                  <a:txBody>
                    <a:bodyPr/>
                    <a:lstStyle/>
                    <a:p>
                      <a:pPr>
                        <a:spcBef>
                          <a:spcPts val="200"/>
                        </a:spcBef>
                        <a:spcAft>
                          <a:spcPts val="200"/>
                        </a:spcAft>
                      </a:pP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marL="0" lvl="1" indent="0" algn="ctr">
                        <a:spcBef>
                          <a:spcPts val="200"/>
                        </a:spcBef>
                        <a:spcAft>
                          <a:spcPts val="200"/>
                        </a:spcAft>
                        <a:buFont typeface="+mj-lt"/>
                        <a:buNone/>
                        <a:tabLst>
                          <a:tab pos="3500438" algn="l"/>
                        </a:tabLst>
                      </a:pPr>
                      <a:r>
                        <a:rPr lang="de-DE" sz="1800" kern="1200" dirty="0" smtClean="0">
                          <a:solidFill>
                            <a:schemeClr val="dk1"/>
                          </a:solidFill>
                          <a:latin typeface="Franklin Gothic Medium" panose="020B0603020102020204" pitchFamily="34" charset="0"/>
                          <a:ea typeface="+mn-ea"/>
                          <a:cs typeface="+mn-cs"/>
                        </a:rPr>
                        <a:t>4</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Southeast Asia</a:t>
                      </a:r>
                    </a:p>
                  </a:txBody>
                  <a:tcPr marT="18000" marB="18000"/>
                </a:tc>
                <a:tc>
                  <a:txBody>
                    <a:bodyPr/>
                    <a:lstStyle/>
                    <a:p>
                      <a:pPr>
                        <a:spcBef>
                          <a:spcPts val="200"/>
                        </a:spcBef>
                        <a:spcAft>
                          <a:spcPts val="200"/>
                        </a:spcAft>
                      </a:pPr>
                      <a:r>
                        <a:rPr lang="en-GB" sz="1800" kern="1200" dirty="0" smtClean="0">
                          <a:solidFill>
                            <a:schemeClr val="dk1"/>
                          </a:solidFill>
                          <a:latin typeface="Franklin Gothic Medium" panose="020B0603020102020204" pitchFamily="34" charset="0"/>
                          <a:ea typeface="+mn-ea"/>
                          <a:cs typeface="+mn-cs"/>
                        </a:rPr>
                        <a:t>J. Liebig</a:t>
                      </a:r>
                      <a:r>
                        <a:rPr lang="en-GB" sz="1800" kern="1200" baseline="0" dirty="0" smtClean="0">
                          <a:solidFill>
                            <a:schemeClr val="dk1"/>
                          </a:solidFill>
                          <a:latin typeface="Franklin Gothic Medium" panose="020B0603020102020204" pitchFamily="34" charset="0"/>
                          <a:ea typeface="+mn-ea"/>
                          <a:cs typeface="+mn-cs"/>
                        </a:rPr>
                        <a:t> </a:t>
                      </a:r>
                      <a:r>
                        <a:rPr lang="en-GB" sz="1800" kern="1200" dirty="0" smtClean="0">
                          <a:solidFill>
                            <a:schemeClr val="dk1"/>
                          </a:solidFill>
                          <a:latin typeface="Franklin Gothic Medium" panose="020B0603020102020204" pitchFamily="34" charset="0"/>
                          <a:ea typeface="+mn-ea"/>
                          <a:cs typeface="+mn-cs"/>
                        </a:rPr>
                        <a:t>University Giessen</a:t>
                      </a: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marL="0" lvl="1" indent="0" algn="ctr">
                        <a:spcBef>
                          <a:spcPts val="200"/>
                        </a:spcBef>
                        <a:spcAft>
                          <a:spcPts val="200"/>
                        </a:spcAft>
                        <a:buFont typeface="+mj-lt"/>
                        <a:buNone/>
                        <a:tabLst>
                          <a:tab pos="3500438" algn="l"/>
                        </a:tabLst>
                      </a:pPr>
                      <a:r>
                        <a:rPr lang="de-DE" sz="1800" kern="1200" dirty="0" smtClean="0">
                          <a:solidFill>
                            <a:schemeClr val="dk1"/>
                          </a:solidFill>
                          <a:latin typeface="Franklin Gothic Medium" panose="020B0603020102020204" pitchFamily="34" charset="0"/>
                          <a:ea typeface="+mn-ea"/>
                          <a:cs typeface="+mn-cs"/>
                        </a:rPr>
                        <a:t>5</a:t>
                      </a:r>
                      <a:endParaRPr lang="en-GB" sz="1800" kern="1200" dirty="0" smtClean="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South America</a:t>
                      </a:r>
                    </a:p>
                  </a:txBody>
                  <a:tcPr marT="18000" marB="18000"/>
                </a:tc>
                <a:tc>
                  <a:txBody>
                    <a:bodyPr/>
                    <a:lstStyle/>
                    <a:p>
                      <a:pPr>
                        <a:spcBef>
                          <a:spcPts val="200"/>
                        </a:spcBef>
                        <a:spcAft>
                          <a:spcPts val="200"/>
                        </a:spcAft>
                      </a:pP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marL="0" lvl="1" indent="0" algn="ctr">
                        <a:spcBef>
                          <a:spcPts val="200"/>
                        </a:spcBef>
                        <a:spcAft>
                          <a:spcPts val="200"/>
                        </a:spcAft>
                        <a:buFont typeface="+mj-lt"/>
                        <a:buNone/>
                        <a:tabLst>
                          <a:tab pos="3500438" algn="l"/>
                        </a:tabLst>
                      </a:pPr>
                      <a:r>
                        <a:rPr lang="de-DE" sz="1800" kern="1200" dirty="0" smtClean="0">
                          <a:solidFill>
                            <a:schemeClr val="dk1"/>
                          </a:solidFill>
                          <a:latin typeface="Franklin Gothic Medium" panose="020B0603020102020204" pitchFamily="34" charset="0"/>
                          <a:ea typeface="+mn-ea"/>
                          <a:cs typeface="+mn-cs"/>
                        </a:rPr>
                        <a:t>6</a:t>
                      </a:r>
                      <a:endParaRPr lang="en-GB" sz="1800" kern="1200" dirty="0" smtClean="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Middle East – North Africa</a:t>
                      </a:r>
                    </a:p>
                  </a:txBody>
                  <a:tcPr marT="18000" marB="18000"/>
                </a:tc>
                <a:tc>
                  <a:txBody>
                    <a:bodyPr/>
                    <a:lstStyle/>
                    <a:p>
                      <a:pPr>
                        <a:spcBef>
                          <a:spcPts val="200"/>
                        </a:spcBef>
                        <a:spcAft>
                          <a:spcPts val="200"/>
                        </a:spcAft>
                      </a:pPr>
                      <a:r>
                        <a:rPr lang="de-DE" sz="1800" kern="1200" dirty="0" smtClean="0">
                          <a:solidFill>
                            <a:schemeClr val="dk1"/>
                          </a:solidFill>
                          <a:latin typeface="Franklin Gothic Medium" panose="020B0603020102020204" pitchFamily="34" charset="0"/>
                          <a:ea typeface="+mn-ea"/>
                          <a:cs typeface="+mn-cs"/>
                        </a:rPr>
                        <a:t>CMCC, IMS</a:t>
                      </a: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marL="0" lvl="1" indent="0" algn="ctr">
                        <a:spcBef>
                          <a:spcPts val="200"/>
                        </a:spcBef>
                        <a:spcAft>
                          <a:spcPts val="200"/>
                        </a:spcAft>
                        <a:buFont typeface="+mj-lt"/>
                        <a:buNone/>
                        <a:tabLst>
                          <a:tab pos="3500438" algn="l"/>
                        </a:tabLst>
                      </a:pPr>
                      <a:r>
                        <a:rPr lang="de-DE" sz="1800" kern="1200" dirty="0" smtClean="0">
                          <a:solidFill>
                            <a:schemeClr val="dk1"/>
                          </a:solidFill>
                          <a:latin typeface="Franklin Gothic Medium" panose="020B0603020102020204" pitchFamily="34" charset="0"/>
                          <a:ea typeface="+mn-ea"/>
                          <a:cs typeface="+mn-cs"/>
                        </a:rPr>
                        <a:t>7</a:t>
                      </a:r>
                      <a:endParaRPr lang="en-GB" sz="1800" kern="1200" dirty="0" smtClean="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East Asia</a:t>
                      </a:r>
                    </a:p>
                  </a:txBody>
                  <a:tcPr marT="18000" marB="18000"/>
                </a:tc>
                <a:tc>
                  <a:txBody>
                    <a:bodyPr/>
                    <a:lstStyle/>
                    <a:p>
                      <a:pPr>
                        <a:spcBef>
                          <a:spcPts val="200"/>
                        </a:spcBef>
                        <a:spcAft>
                          <a:spcPts val="200"/>
                        </a:spcAft>
                      </a:pP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algn="ctr">
                        <a:spcBef>
                          <a:spcPts val="200"/>
                        </a:spcBef>
                        <a:spcAft>
                          <a:spcPts val="200"/>
                        </a:spcAft>
                      </a:pPr>
                      <a:r>
                        <a:rPr lang="de-DE" sz="1800" kern="1200" dirty="0" smtClean="0">
                          <a:solidFill>
                            <a:schemeClr val="dk1"/>
                          </a:solidFill>
                          <a:latin typeface="Franklin Gothic Medium" panose="020B0603020102020204" pitchFamily="34" charset="0"/>
                          <a:ea typeface="+mn-ea"/>
                          <a:cs typeface="+mn-cs"/>
                        </a:rPr>
                        <a:t>8</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Arctic</a:t>
                      </a:r>
                    </a:p>
                  </a:txBody>
                  <a:tcPr marT="18000" marB="18000"/>
                </a:tc>
                <a:tc>
                  <a:txBody>
                    <a:bodyPr/>
                    <a:lstStyle/>
                    <a:p>
                      <a:pPr>
                        <a:spcBef>
                          <a:spcPts val="200"/>
                        </a:spcBef>
                        <a:spcAft>
                          <a:spcPts val="200"/>
                        </a:spcAft>
                      </a:pP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algn="ctr">
                        <a:spcBef>
                          <a:spcPts val="200"/>
                        </a:spcBef>
                        <a:spcAft>
                          <a:spcPts val="200"/>
                        </a:spcAft>
                      </a:pPr>
                      <a:r>
                        <a:rPr lang="de-DE" sz="1800" kern="1200" dirty="0" smtClean="0">
                          <a:solidFill>
                            <a:schemeClr val="dk1"/>
                          </a:solidFill>
                          <a:latin typeface="Franklin Gothic Medium" panose="020B0603020102020204" pitchFamily="34" charset="0"/>
                          <a:ea typeface="+mn-ea"/>
                          <a:cs typeface="+mn-cs"/>
                        </a:rPr>
                        <a:t>9</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Europe</a:t>
                      </a:r>
                    </a:p>
                  </a:txBody>
                  <a:tcPr marT="18000" marB="18000"/>
                </a:tc>
                <a:tc>
                  <a:txBody>
                    <a:bodyPr/>
                    <a:lstStyle/>
                    <a:p>
                      <a:pPr>
                        <a:spcBef>
                          <a:spcPts val="200"/>
                        </a:spcBef>
                        <a:spcAft>
                          <a:spcPts val="200"/>
                        </a:spcAft>
                      </a:pPr>
                      <a:r>
                        <a:rPr lang="en-GB" sz="1800" kern="1200" dirty="0" smtClean="0">
                          <a:solidFill>
                            <a:schemeClr val="dk1"/>
                          </a:solidFill>
                          <a:latin typeface="Franklin Gothic Medium" panose="020B0603020102020204" pitchFamily="34" charset="0"/>
                          <a:ea typeface="+mn-ea"/>
                          <a:cs typeface="+mn-cs"/>
                        </a:rPr>
                        <a:t>ETH through PRINCIPLES</a:t>
                      </a: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algn="ctr">
                        <a:spcBef>
                          <a:spcPts val="200"/>
                        </a:spcBef>
                        <a:spcAft>
                          <a:spcPts val="200"/>
                        </a:spcAft>
                      </a:pPr>
                      <a:r>
                        <a:rPr lang="de-DE" sz="1800" kern="1200" dirty="0" smtClean="0">
                          <a:solidFill>
                            <a:schemeClr val="dk1"/>
                          </a:solidFill>
                          <a:latin typeface="Franklin Gothic Medium" panose="020B0603020102020204" pitchFamily="34" charset="0"/>
                          <a:ea typeface="+mn-ea"/>
                          <a:cs typeface="+mn-cs"/>
                        </a:rPr>
                        <a:t>10</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North America</a:t>
                      </a:r>
                    </a:p>
                  </a:txBody>
                  <a:tcPr marT="18000" marB="18000"/>
                </a:tc>
                <a:tc>
                  <a:txBody>
                    <a:bodyPr/>
                    <a:lstStyle/>
                    <a:p>
                      <a:pPr>
                        <a:spcBef>
                          <a:spcPts val="200"/>
                        </a:spcBef>
                        <a:spcAft>
                          <a:spcPts val="200"/>
                        </a:spcAft>
                      </a:pP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algn="ctr">
                        <a:spcBef>
                          <a:spcPts val="200"/>
                        </a:spcBef>
                        <a:spcAft>
                          <a:spcPts val="200"/>
                        </a:spcAft>
                      </a:pPr>
                      <a:r>
                        <a:rPr lang="de-DE" sz="1800" kern="1200" dirty="0" smtClean="0">
                          <a:solidFill>
                            <a:schemeClr val="dk1"/>
                          </a:solidFill>
                          <a:latin typeface="Franklin Gothic Medium" panose="020B0603020102020204" pitchFamily="34" charset="0"/>
                          <a:ea typeface="+mn-ea"/>
                          <a:cs typeface="+mn-cs"/>
                        </a:rPr>
                        <a:t>11</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a:spcBef>
                          <a:spcPts val="200"/>
                        </a:spcBef>
                        <a:spcAft>
                          <a:spcPts val="200"/>
                        </a:spcAft>
                      </a:pPr>
                      <a:r>
                        <a:rPr lang="en-GB" sz="1800" kern="1200" dirty="0" smtClean="0">
                          <a:solidFill>
                            <a:schemeClr val="dk1"/>
                          </a:solidFill>
                          <a:latin typeface="Franklin Gothic Medium" panose="020B0603020102020204" pitchFamily="34" charset="0"/>
                          <a:ea typeface="+mn-ea"/>
                          <a:cs typeface="+mn-cs"/>
                        </a:rPr>
                        <a:t>Australia</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a:spcBef>
                          <a:spcPts val="200"/>
                        </a:spcBef>
                        <a:spcAft>
                          <a:spcPts val="200"/>
                        </a:spcAft>
                      </a:pPr>
                      <a:endParaRPr lang="en-GB" sz="1800" kern="1200" dirty="0">
                        <a:solidFill>
                          <a:schemeClr val="dk1"/>
                        </a:solidFill>
                        <a:latin typeface="Franklin Gothic Medium" panose="020B0603020102020204" pitchFamily="34" charset="0"/>
                        <a:ea typeface="+mn-ea"/>
                        <a:cs typeface="+mn-cs"/>
                      </a:endParaRPr>
                    </a:p>
                  </a:txBody>
                  <a:tcPr marT="18000" marB="18000"/>
                </a:tc>
              </a:tr>
              <a:tr h="349187">
                <a:tc>
                  <a:txBody>
                    <a:bodyPr/>
                    <a:lstStyle/>
                    <a:p>
                      <a:pPr algn="ctr">
                        <a:spcBef>
                          <a:spcPts val="200"/>
                        </a:spcBef>
                        <a:spcAft>
                          <a:spcPts val="200"/>
                        </a:spcAft>
                      </a:pPr>
                      <a:r>
                        <a:rPr lang="de-DE" sz="1800" kern="1200" dirty="0" smtClean="0">
                          <a:solidFill>
                            <a:schemeClr val="dk1"/>
                          </a:solidFill>
                          <a:latin typeface="Franklin Gothic Medium" panose="020B0603020102020204" pitchFamily="34" charset="0"/>
                          <a:ea typeface="+mn-ea"/>
                          <a:cs typeface="+mn-cs"/>
                        </a:rPr>
                        <a:t>12</a:t>
                      </a:r>
                      <a:endParaRPr lang="en-GB" sz="1800" kern="1200" dirty="0">
                        <a:solidFill>
                          <a:schemeClr val="dk1"/>
                        </a:solidFill>
                        <a:latin typeface="Franklin Gothic Medium" panose="020B0603020102020204" pitchFamily="34" charset="0"/>
                        <a:ea typeface="+mn-ea"/>
                        <a:cs typeface="+mn-cs"/>
                      </a:endParaRPr>
                    </a:p>
                  </a:txBody>
                  <a:tcPr marT="18000" marB="18000"/>
                </a:tc>
                <a:tc>
                  <a:txBody>
                    <a:bodyPr/>
                    <a:lstStyle/>
                    <a:p>
                      <a:pPr marL="0" marR="0" lvl="1" indent="0" algn="l" defTabSz="914400" rtl="0" eaLnBrk="1" fontAlgn="auto" latinLnBrk="0" hangingPunct="1">
                        <a:lnSpc>
                          <a:spcPct val="100000"/>
                        </a:lnSpc>
                        <a:spcBef>
                          <a:spcPts val="200"/>
                        </a:spcBef>
                        <a:spcAft>
                          <a:spcPts val="200"/>
                        </a:spcAft>
                        <a:buClrTx/>
                        <a:buSzTx/>
                        <a:buFontTx/>
                        <a:buNone/>
                        <a:tabLst/>
                        <a:defRPr/>
                      </a:pPr>
                      <a:r>
                        <a:rPr lang="en-GB" sz="1800" kern="1200" dirty="0" smtClean="0">
                          <a:solidFill>
                            <a:schemeClr val="dk1"/>
                          </a:solidFill>
                          <a:latin typeface="Franklin Gothic Medium" panose="020B0603020102020204" pitchFamily="34" charset="0"/>
                          <a:ea typeface="+mn-ea"/>
                          <a:cs typeface="+mn-cs"/>
                        </a:rPr>
                        <a:t>Central Asia</a:t>
                      </a:r>
                      <a:endParaRPr lang="en-US" sz="1800" kern="1200" dirty="0" smtClean="0">
                        <a:solidFill>
                          <a:schemeClr val="dk1"/>
                        </a:solidFill>
                        <a:latin typeface="Franklin Gothic Medium" panose="020B0603020102020204" pitchFamily="34" charset="0"/>
                        <a:ea typeface="+mn-ea"/>
                        <a:cs typeface="+mn-cs"/>
                      </a:endParaRPr>
                    </a:p>
                  </a:txBody>
                  <a:tcPr marT="18000" marB="18000"/>
                </a:tc>
                <a:tc>
                  <a:txBody>
                    <a:bodyPr/>
                    <a:lstStyle/>
                    <a:p>
                      <a:pPr>
                        <a:spcBef>
                          <a:spcPts val="200"/>
                        </a:spcBef>
                        <a:spcAft>
                          <a:spcPts val="200"/>
                        </a:spcAft>
                      </a:pPr>
                      <a:endParaRPr lang="en-GB" sz="1800" kern="1200" dirty="0">
                        <a:solidFill>
                          <a:schemeClr val="dk1"/>
                        </a:solidFill>
                        <a:latin typeface="Franklin Gothic Medium" panose="020B0603020102020204" pitchFamily="34" charset="0"/>
                        <a:ea typeface="+mn-ea"/>
                        <a:cs typeface="+mn-cs"/>
                      </a:endParaRPr>
                    </a:p>
                  </a:txBody>
                  <a:tcPr marT="18000" marB="18000"/>
                </a:tc>
              </a:tr>
            </a:tbl>
          </a:graphicData>
        </a:graphic>
      </p:graphicFrame>
    </p:spTree>
    <p:extLst>
      <p:ext uri="{BB962C8B-B14F-4D97-AF65-F5344CB8AC3E}">
        <p14:creationId xmlns:p14="http://schemas.microsoft.com/office/powerpoint/2010/main" val="42990534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51522" y="980728"/>
            <a:ext cx="8353425" cy="1046410"/>
          </a:xfrm>
          <a:prstGeom prst="rect">
            <a:avLst/>
          </a:prstGeom>
        </p:spPr>
        <p:txBody>
          <a:bodyPr wrap="square" lIns="91425" tIns="91425" rIns="91425" bIns="91425" anchor="t" anchorCtr="0">
            <a:spAutoFit/>
          </a:bodyPr>
          <a:lstStyle/>
          <a:p>
            <a:pPr lvl="0">
              <a:spcBef>
                <a:spcPts val="0"/>
              </a:spcBef>
              <a:buNone/>
            </a:pPr>
            <a:r>
              <a:rPr lang="en-GB" dirty="0" smtClean="0"/>
              <a:t>Time step dependency in </a:t>
            </a:r>
            <a:r>
              <a:rPr lang="en-GB" dirty="0"/>
              <a:t>recommended version cclm_5.0_clm9</a:t>
            </a:r>
          </a:p>
        </p:txBody>
      </p:sp>
      <p:sp>
        <p:nvSpPr>
          <p:cNvPr id="61" name="Shape 61"/>
          <p:cNvSpPr txBox="1">
            <a:spLocks noGrp="1"/>
          </p:cNvSpPr>
          <p:nvPr>
            <p:ph type="body" idx="1"/>
          </p:nvPr>
        </p:nvSpPr>
        <p:spPr>
          <a:xfrm>
            <a:off x="395288" y="1963753"/>
            <a:ext cx="8353425" cy="461635"/>
          </a:xfrm>
          <a:prstGeom prst="rect">
            <a:avLst/>
          </a:prstGeom>
        </p:spPr>
        <p:txBody>
          <a:bodyPr wrap="square" lIns="91425" tIns="91425" rIns="91425" bIns="91425" anchor="t" anchorCtr="0">
            <a:spAutoFit/>
          </a:bodyPr>
          <a:lstStyle/>
          <a:p>
            <a:pPr marL="0" lvl="0" indent="0">
              <a:spcBef>
                <a:spcPts val="0"/>
              </a:spcBef>
              <a:buNone/>
            </a:pPr>
            <a:r>
              <a:rPr lang="en-GB" dirty="0">
                <a:solidFill>
                  <a:srgbClr val="333333"/>
                </a:solidFill>
                <a:highlight>
                  <a:srgbClr val="FFFFFF"/>
                </a:highlight>
                <a:ea typeface="Verdana"/>
                <a:cs typeface="Verdana"/>
                <a:sym typeface="Verdana"/>
              </a:rPr>
              <a:t>Changing </a:t>
            </a:r>
            <a:r>
              <a:rPr lang="en-GB" dirty="0" smtClean="0">
                <a:solidFill>
                  <a:srgbClr val="333333"/>
                </a:solidFill>
                <a:highlight>
                  <a:srgbClr val="FFFFFF"/>
                </a:highlight>
                <a:ea typeface="Verdana"/>
                <a:cs typeface="Verdana"/>
                <a:sym typeface="Verdana"/>
              </a:rPr>
              <a:t>time </a:t>
            </a:r>
            <a:r>
              <a:rPr lang="en-GB" dirty="0">
                <a:solidFill>
                  <a:srgbClr val="333333"/>
                </a:solidFill>
                <a:highlight>
                  <a:srgbClr val="FFFFFF"/>
                </a:highlight>
                <a:ea typeface="Verdana"/>
                <a:cs typeface="Verdana"/>
                <a:sym typeface="Verdana"/>
              </a:rPr>
              <a:t>step </a:t>
            </a:r>
            <a:r>
              <a:rPr lang="en-GB" dirty="0" err="1" smtClean="0">
                <a:solidFill>
                  <a:srgbClr val="333333"/>
                </a:solidFill>
                <a:highlight>
                  <a:srgbClr val="FFFFFF"/>
                </a:highlight>
                <a:ea typeface="Verdana"/>
                <a:cs typeface="Verdana"/>
                <a:sym typeface="Verdana"/>
              </a:rPr>
              <a:t>dt</a:t>
            </a:r>
            <a:r>
              <a:rPr lang="en-GB" dirty="0" smtClean="0">
                <a:solidFill>
                  <a:srgbClr val="333333"/>
                </a:solidFill>
                <a:highlight>
                  <a:srgbClr val="FFFFFF"/>
                </a:highlight>
                <a:ea typeface="Verdana"/>
                <a:cs typeface="Verdana"/>
                <a:sym typeface="Verdana"/>
              </a:rPr>
              <a:t> =150s </a:t>
            </a:r>
            <a:r>
              <a:rPr lang="en-GB" dirty="0">
                <a:solidFill>
                  <a:srgbClr val="333333"/>
                </a:solidFill>
                <a:highlight>
                  <a:srgbClr val="FFFFFF"/>
                </a:highlight>
                <a:ea typeface="Verdana"/>
                <a:cs typeface="Verdana"/>
                <a:sym typeface="Verdana"/>
              </a:rPr>
              <a:t>(</a:t>
            </a:r>
            <a:r>
              <a:rPr lang="en-GB" dirty="0" smtClean="0">
                <a:solidFill>
                  <a:srgbClr val="333333"/>
                </a:solidFill>
                <a:highlight>
                  <a:srgbClr val="FFFFFF"/>
                </a:highlight>
                <a:ea typeface="Verdana"/>
                <a:cs typeface="Verdana"/>
                <a:sym typeface="Verdana"/>
              </a:rPr>
              <a:t>recommendation) </a:t>
            </a:r>
            <a:r>
              <a:rPr lang="en-GB" dirty="0">
                <a:solidFill>
                  <a:srgbClr val="333333"/>
                </a:solidFill>
                <a:highlight>
                  <a:srgbClr val="FFFFFF"/>
                </a:highlight>
                <a:ea typeface="Verdana"/>
                <a:cs typeface="Verdana"/>
                <a:sym typeface="Verdana"/>
              </a:rPr>
              <a:t>to </a:t>
            </a:r>
            <a:r>
              <a:rPr lang="en-GB" dirty="0" err="1" smtClean="0">
                <a:solidFill>
                  <a:srgbClr val="333333"/>
                </a:solidFill>
                <a:highlight>
                  <a:srgbClr val="FFFFFF"/>
                </a:highlight>
                <a:ea typeface="Verdana"/>
                <a:cs typeface="Verdana"/>
                <a:sym typeface="Verdana"/>
              </a:rPr>
              <a:t>dt</a:t>
            </a:r>
            <a:r>
              <a:rPr lang="en-GB" dirty="0" smtClean="0">
                <a:solidFill>
                  <a:srgbClr val="333333"/>
                </a:solidFill>
                <a:highlight>
                  <a:srgbClr val="FFFFFF"/>
                </a:highlight>
                <a:ea typeface="Verdana"/>
                <a:cs typeface="Verdana"/>
                <a:sym typeface="Verdana"/>
              </a:rPr>
              <a:t> = 120s:</a:t>
            </a:r>
          </a:p>
        </p:txBody>
      </p:sp>
      <p:sp>
        <p:nvSpPr>
          <p:cNvPr id="16" name="Textfeld 15"/>
          <p:cNvSpPr txBox="1"/>
          <p:nvPr/>
        </p:nvSpPr>
        <p:spPr>
          <a:xfrm>
            <a:off x="6492914" y="888975"/>
            <a:ext cx="2471574" cy="307777"/>
          </a:xfrm>
          <a:prstGeom prst="rect">
            <a:avLst/>
          </a:prstGeom>
          <a:noFill/>
        </p:spPr>
        <p:txBody>
          <a:bodyPr wrap="none" rtlCol="0">
            <a:spAutoFit/>
          </a:bodyPr>
          <a:lstStyle/>
          <a:p>
            <a:r>
              <a:rPr lang="de-DE" sz="1400" dirty="0">
                <a:solidFill>
                  <a:schemeClr val="tx1">
                    <a:lumMod val="50000"/>
                    <a:lumOff val="50000"/>
                  </a:schemeClr>
                </a:solidFill>
                <a:latin typeface="Franklin Gothic Medium" panose="020B0603020102020204" pitchFamily="34" charset="0"/>
              </a:rPr>
              <a:t>Slide: </a:t>
            </a:r>
            <a:r>
              <a:rPr lang="de-DE" sz="1400" dirty="0" err="1">
                <a:solidFill>
                  <a:schemeClr val="tx1">
                    <a:lumMod val="50000"/>
                    <a:lumOff val="50000"/>
                  </a:schemeClr>
                </a:solidFill>
                <a:latin typeface="Franklin Gothic Medium" panose="020B0603020102020204" pitchFamily="34" charset="0"/>
              </a:rPr>
              <a:t>courtesy</a:t>
            </a:r>
            <a:r>
              <a:rPr lang="de-DE" sz="1400" dirty="0">
                <a:solidFill>
                  <a:schemeClr val="tx1">
                    <a:lumMod val="50000"/>
                    <a:lumOff val="50000"/>
                  </a:schemeClr>
                </a:solidFill>
                <a:latin typeface="Franklin Gothic Medium" panose="020B0603020102020204" pitchFamily="34" charset="0"/>
              </a:rPr>
              <a:t> </a:t>
            </a:r>
            <a:r>
              <a:rPr lang="de-DE" sz="1400" dirty="0" err="1">
                <a:solidFill>
                  <a:schemeClr val="tx1">
                    <a:lumMod val="50000"/>
                    <a:lumOff val="50000"/>
                  </a:schemeClr>
                </a:solidFill>
                <a:latin typeface="Franklin Gothic Medium" panose="020B0603020102020204" pitchFamily="34" charset="0"/>
              </a:rPr>
              <a:t>of</a:t>
            </a:r>
            <a:r>
              <a:rPr lang="de-DE" sz="1400" dirty="0">
                <a:solidFill>
                  <a:schemeClr val="tx1">
                    <a:lumMod val="50000"/>
                    <a:lumOff val="50000"/>
                  </a:schemeClr>
                </a:solidFill>
                <a:latin typeface="Franklin Gothic Medium" panose="020B0603020102020204" pitchFamily="34" charset="0"/>
              </a:rPr>
              <a:t> </a:t>
            </a:r>
            <a:r>
              <a:rPr lang="en-US" sz="1400" dirty="0" smtClean="0">
                <a:solidFill>
                  <a:schemeClr val="tx1">
                    <a:lumMod val="50000"/>
                    <a:lumOff val="50000"/>
                  </a:schemeClr>
                </a:solidFill>
                <a:latin typeface="Franklin Gothic Medium" panose="020B0603020102020204" pitchFamily="34" charset="0"/>
              </a:rPr>
              <a:t>Andy </a:t>
            </a:r>
            <a:r>
              <a:rPr lang="en-US" sz="1400" dirty="0" err="1" smtClean="0">
                <a:solidFill>
                  <a:schemeClr val="tx1">
                    <a:lumMod val="50000"/>
                    <a:lumOff val="50000"/>
                  </a:schemeClr>
                </a:solidFill>
                <a:latin typeface="Franklin Gothic Medium" panose="020B0603020102020204" pitchFamily="34" charset="0"/>
              </a:rPr>
              <a:t>Dobler</a:t>
            </a:r>
            <a:endParaRPr lang="en-GB" sz="1400" dirty="0">
              <a:solidFill>
                <a:schemeClr val="tx1">
                  <a:lumMod val="50000"/>
                  <a:lumOff val="50000"/>
                </a:schemeClr>
              </a:solidFill>
              <a:latin typeface="Franklin Gothic Medium" panose="020B0603020102020204" pitchFamily="34" charset="0"/>
            </a:endParaRPr>
          </a:p>
        </p:txBody>
      </p:sp>
      <p:pic>
        <p:nvPicPr>
          <p:cNvPr id="64" name="Shape 64"/>
          <p:cNvPicPr preferRelativeResize="0">
            <a:picLocks noChangeAspect="1"/>
          </p:cNvPicPr>
          <p:nvPr/>
        </p:nvPicPr>
        <p:blipFill rotWithShape="1">
          <a:blip r:embed="rId3">
            <a:alphaModFix/>
          </a:blip>
          <a:srcRect t="2123"/>
          <a:stretch/>
        </p:blipFill>
        <p:spPr>
          <a:xfrm>
            <a:off x="539552" y="4623250"/>
            <a:ext cx="3060000" cy="1676594"/>
          </a:xfrm>
          <a:prstGeom prst="rect">
            <a:avLst/>
          </a:prstGeom>
          <a:noFill/>
          <a:ln>
            <a:noFill/>
          </a:ln>
        </p:spPr>
      </p:pic>
      <p:pic>
        <p:nvPicPr>
          <p:cNvPr id="62" name="Shape 62"/>
          <p:cNvPicPr preferRelativeResize="0">
            <a:picLocks noChangeAspect="1"/>
          </p:cNvPicPr>
          <p:nvPr/>
        </p:nvPicPr>
        <p:blipFill rotWithShape="1">
          <a:blip r:embed="rId4" cstate="print">
            <a:alphaModFix/>
            <a:extLst>
              <a:ext uri="{28A0092B-C50C-407E-A947-70E740481C1C}">
                <a14:useLocalDpi xmlns:a14="http://schemas.microsoft.com/office/drawing/2010/main" val="0"/>
              </a:ext>
            </a:extLst>
          </a:blip>
          <a:srcRect/>
          <a:stretch/>
        </p:blipFill>
        <p:spPr>
          <a:xfrm>
            <a:off x="575552" y="2862228"/>
            <a:ext cx="2880000" cy="1750346"/>
          </a:xfrm>
          <a:prstGeom prst="rect">
            <a:avLst/>
          </a:prstGeom>
          <a:noFill/>
          <a:ln>
            <a:noFill/>
          </a:ln>
        </p:spPr>
      </p:pic>
      <p:sp>
        <p:nvSpPr>
          <p:cNvPr id="2" name="Textfeld 1"/>
          <p:cNvSpPr txBox="1"/>
          <p:nvPr/>
        </p:nvSpPr>
        <p:spPr>
          <a:xfrm>
            <a:off x="1413464" y="2492896"/>
            <a:ext cx="1204176" cy="369332"/>
          </a:xfrm>
          <a:prstGeom prst="rect">
            <a:avLst/>
          </a:prstGeom>
          <a:noFill/>
        </p:spPr>
        <p:txBody>
          <a:bodyPr wrap="none" rtlCol="0">
            <a:spAutoFit/>
          </a:bodyPr>
          <a:lstStyle/>
          <a:p>
            <a:r>
              <a:rPr lang="de-DE" b="1" dirty="0" err="1">
                <a:solidFill>
                  <a:srgbClr val="C00000"/>
                </a:solidFill>
                <a:latin typeface="Franklin Gothic Medium" panose="020B0603020102020204" pitchFamily="34" charset="0"/>
              </a:rPr>
              <a:t>dt</a:t>
            </a:r>
            <a:r>
              <a:rPr lang="de-DE" b="1" dirty="0">
                <a:solidFill>
                  <a:srgbClr val="C00000"/>
                </a:solidFill>
                <a:latin typeface="Franklin Gothic Medium" panose="020B0603020102020204" pitchFamily="34" charset="0"/>
              </a:rPr>
              <a:t> = 150 s</a:t>
            </a:r>
          </a:p>
        </p:txBody>
      </p:sp>
      <p:pic>
        <p:nvPicPr>
          <p:cNvPr id="65" name="Shape 65"/>
          <p:cNvPicPr preferRelativeResize="0"/>
          <p:nvPr/>
        </p:nvPicPr>
        <p:blipFill rotWithShape="1">
          <a:blip r:embed="rId5">
            <a:alphaModFix/>
          </a:blip>
          <a:srcRect t="9428"/>
          <a:stretch/>
        </p:blipFill>
        <p:spPr>
          <a:xfrm>
            <a:off x="4579800" y="4623249"/>
            <a:ext cx="3060000" cy="1692000"/>
          </a:xfrm>
          <a:prstGeom prst="rect">
            <a:avLst/>
          </a:prstGeom>
          <a:noFill/>
          <a:ln>
            <a:noFill/>
          </a:ln>
        </p:spPr>
      </p:pic>
      <p:sp>
        <p:nvSpPr>
          <p:cNvPr id="68" name="Shape 68"/>
          <p:cNvSpPr/>
          <p:nvPr/>
        </p:nvSpPr>
        <p:spPr>
          <a:xfrm>
            <a:off x="5724128" y="5217874"/>
            <a:ext cx="610500" cy="515400"/>
          </a:xfrm>
          <a:prstGeom prst="ellipse">
            <a:avLst/>
          </a:prstGeom>
          <a:noFill/>
          <a:ln w="38100" cap="flat" cmpd="sng">
            <a:solidFill>
              <a:srgbClr val="FFFF00"/>
            </a:solidFill>
            <a:prstDash val="solid"/>
            <a:round/>
            <a:headEnd type="none" w="med" len="med"/>
            <a:tailEnd type="none" w="med" len="med"/>
          </a:ln>
        </p:spPr>
        <p:txBody>
          <a:bodyPr wrap="square"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endParaRPr>
          </a:p>
        </p:txBody>
      </p:sp>
      <p:grpSp>
        <p:nvGrpSpPr>
          <p:cNvPr id="3" name="Gruppieren 2"/>
          <p:cNvGrpSpPr/>
          <p:nvPr/>
        </p:nvGrpSpPr>
        <p:grpSpPr>
          <a:xfrm>
            <a:off x="4651800" y="2506167"/>
            <a:ext cx="4528549" cy="2106395"/>
            <a:chOff x="4651800" y="2506167"/>
            <a:chExt cx="4528549" cy="2106395"/>
          </a:xfrm>
        </p:grpSpPr>
        <p:pic>
          <p:nvPicPr>
            <p:cNvPr id="63" name="Shape 63"/>
            <p:cNvPicPr preferRelativeResize="0">
              <a:picLocks noChangeAspect="1"/>
            </p:cNvPicPr>
            <p:nvPr/>
          </p:nvPicPr>
          <p:blipFill rotWithShape="1">
            <a:blip r:embed="rId6" cstate="print">
              <a:alphaModFix/>
              <a:extLst>
                <a:ext uri="{28A0092B-C50C-407E-A947-70E740481C1C}">
                  <a14:useLocalDpi xmlns:a14="http://schemas.microsoft.com/office/drawing/2010/main"/>
                </a:ext>
              </a:extLst>
            </a:blip>
            <a:srcRect/>
            <a:stretch/>
          </p:blipFill>
          <p:spPr>
            <a:xfrm>
              <a:off x="4651800" y="2862228"/>
              <a:ext cx="2880000" cy="1750334"/>
            </a:xfrm>
            <a:prstGeom prst="rect">
              <a:avLst/>
            </a:prstGeom>
            <a:noFill/>
            <a:ln>
              <a:noFill/>
            </a:ln>
          </p:spPr>
        </p:pic>
        <p:sp>
          <p:nvSpPr>
            <p:cNvPr id="15" name="Textfeld 14"/>
            <p:cNvSpPr txBox="1"/>
            <p:nvPr/>
          </p:nvSpPr>
          <p:spPr>
            <a:xfrm>
              <a:off x="5623576" y="2506167"/>
              <a:ext cx="1208601" cy="369332"/>
            </a:xfrm>
            <a:prstGeom prst="rect">
              <a:avLst/>
            </a:prstGeom>
            <a:noFill/>
          </p:spPr>
          <p:txBody>
            <a:bodyPr wrap="none" rtlCol="0">
              <a:spAutoFit/>
            </a:bodyPr>
            <a:lstStyle/>
            <a:p>
              <a:r>
                <a:rPr lang="de-DE" b="1" dirty="0" err="1">
                  <a:solidFill>
                    <a:srgbClr val="C00000"/>
                  </a:solidFill>
                  <a:latin typeface="Franklin Gothic Medium" panose="020B0603020102020204" pitchFamily="34" charset="0"/>
                </a:rPr>
                <a:t>dt</a:t>
              </a:r>
              <a:r>
                <a:rPr lang="de-DE" b="1" dirty="0">
                  <a:solidFill>
                    <a:srgbClr val="C00000"/>
                  </a:solidFill>
                  <a:latin typeface="Franklin Gothic Medium" panose="020B0603020102020204" pitchFamily="34" charset="0"/>
                </a:rPr>
                <a:t> = </a:t>
              </a:r>
              <a:r>
                <a:rPr lang="de-DE" b="1" dirty="0" smtClean="0">
                  <a:solidFill>
                    <a:srgbClr val="C00000"/>
                  </a:solidFill>
                  <a:latin typeface="Franklin Gothic Medium" panose="020B0603020102020204" pitchFamily="34" charset="0"/>
                </a:rPr>
                <a:t>120 </a:t>
              </a:r>
              <a:r>
                <a:rPr lang="de-DE" b="1" dirty="0">
                  <a:solidFill>
                    <a:srgbClr val="C00000"/>
                  </a:solidFill>
                  <a:latin typeface="Franklin Gothic Medium" panose="020B0603020102020204" pitchFamily="34" charset="0"/>
                </a:rPr>
                <a:t>s</a:t>
              </a:r>
            </a:p>
          </p:txBody>
        </p:sp>
        <p:sp>
          <p:nvSpPr>
            <p:cNvPr id="18" name="Shape 61"/>
            <p:cNvSpPr txBox="1">
              <a:spLocks/>
            </p:cNvSpPr>
            <p:nvPr/>
          </p:nvSpPr>
          <p:spPr bwMode="auto">
            <a:xfrm>
              <a:off x="7668344" y="2852936"/>
              <a:ext cx="1512005" cy="129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91425" rIns="91425" bIns="91425" numCol="1" anchor="t" anchorCtr="0" compatLnSpc="1">
              <a:prstTxWarp prst="textNoShape">
                <a:avLst/>
              </a:prstTxWarp>
              <a:spAutoFit/>
            </a:bodyPr>
            <a:lstStyle>
              <a:lvl1pPr marL="352425" indent="-352425" algn="l" rtl="0" eaLnBrk="0" fontAlgn="base" hangingPunct="0">
                <a:spcBef>
                  <a:spcPct val="40000"/>
                </a:spcBef>
                <a:spcAft>
                  <a:spcPct val="0"/>
                </a:spcAft>
                <a:buClr>
                  <a:schemeClr val="tx2"/>
                </a:buClr>
                <a:buFont typeface="Wingdings" pitchFamily="2" charset="2"/>
                <a:buBlip>
                  <a:blip r:embed="rId7"/>
                </a:buBlip>
                <a:defRPr lang="de-DE">
                  <a:solidFill>
                    <a:schemeClr val="tx1"/>
                  </a:solidFill>
                  <a:latin typeface="Franklin Gothic Medium" pitchFamily="34" charset="0"/>
                  <a:ea typeface="+mn-ea"/>
                  <a:cs typeface="+mn-cs"/>
                </a:defRPr>
              </a:lvl1pPr>
              <a:lvl2pPr marL="633985" indent="-178587" algn="l" rtl="0" eaLnBrk="0" fontAlgn="base" hangingPunct="0">
                <a:spcBef>
                  <a:spcPts val="703"/>
                </a:spcBef>
                <a:spcAft>
                  <a:spcPct val="0"/>
                </a:spcAft>
                <a:buClr>
                  <a:schemeClr val="tx2"/>
                </a:buClr>
                <a:buFont typeface="Wingdings" pitchFamily="2" charset="2"/>
                <a:buChar char="-"/>
                <a:defRPr lang="de-DE" sz="2000">
                  <a:solidFill>
                    <a:srgbClr val="000000"/>
                  </a:solidFill>
                  <a:uFill>
                    <a:solidFill>
                      <a:srgbClr val="000000"/>
                    </a:solidFill>
                  </a:uFill>
                  <a:latin typeface="Franklin Gothic Medium" pitchFamily="34" charset="0"/>
                </a:defRPr>
              </a:lvl2pPr>
              <a:lvl3pPr marL="1089383" indent="-178587" algn="l" rtl="0" eaLnBrk="0" fontAlgn="base" hangingPunct="0">
                <a:spcBef>
                  <a:spcPts val="633"/>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3pPr>
              <a:lvl4pPr marL="1553710"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4pPr>
              <a:lvl5pPr marL="2009108"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a:lstStyle>
            <a:p>
              <a:pPr marL="0" indent="0">
                <a:spcBef>
                  <a:spcPts val="0"/>
                </a:spcBef>
                <a:buFont typeface="Wingdings" pitchFamily="2" charset="2"/>
                <a:buNone/>
              </a:pPr>
              <a:r>
                <a:rPr lang="en-US" kern="0" dirty="0" smtClean="0">
                  <a:solidFill>
                    <a:srgbClr val="333333"/>
                  </a:solidFill>
                  <a:highlight>
                    <a:srgbClr val="FFFFFF"/>
                  </a:highlight>
                  <a:ea typeface="Verdana"/>
                  <a:cs typeface="Verdana"/>
                  <a:sym typeface="Verdana"/>
                </a:rPr>
                <a:t>→ large pressure bias in the South-West</a:t>
              </a:r>
            </a:p>
          </p:txBody>
        </p:sp>
      </p:grpSp>
      <p:sp>
        <p:nvSpPr>
          <p:cNvPr id="19" name="Shape 61"/>
          <p:cNvSpPr txBox="1">
            <a:spLocks/>
          </p:cNvSpPr>
          <p:nvPr/>
        </p:nvSpPr>
        <p:spPr bwMode="auto">
          <a:xfrm>
            <a:off x="7668346" y="4597241"/>
            <a:ext cx="1512003" cy="145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91425" rIns="91425" bIns="91425" numCol="1" anchor="t" anchorCtr="0" compatLnSpc="1">
            <a:prstTxWarp prst="textNoShape">
              <a:avLst/>
            </a:prstTxWarp>
            <a:spAutoFit/>
          </a:bodyPr>
          <a:lstStyle>
            <a:lvl1pPr marL="352425" indent="-352425" algn="l" rtl="0" eaLnBrk="0" fontAlgn="base" hangingPunct="0">
              <a:spcBef>
                <a:spcPct val="40000"/>
              </a:spcBef>
              <a:spcAft>
                <a:spcPct val="0"/>
              </a:spcAft>
              <a:buClr>
                <a:schemeClr val="tx2"/>
              </a:buClr>
              <a:buFont typeface="Wingdings" pitchFamily="2" charset="2"/>
              <a:buBlip>
                <a:blip r:embed="rId7"/>
              </a:buBlip>
              <a:defRPr lang="de-DE">
                <a:solidFill>
                  <a:schemeClr val="tx1"/>
                </a:solidFill>
                <a:latin typeface="Franklin Gothic Medium" pitchFamily="34" charset="0"/>
                <a:ea typeface="+mn-ea"/>
                <a:cs typeface="+mn-cs"/>
              </a:defRPr>
            </a:lvl1pPr>
            <a:lvl2pPr marL="633985" indent="-178587" algn="l" rtl="0" eaLnBrk="0" fontAlgn="base" hangingPunct="0">
              <a:spcBef>
                <a:spcPts val="703"/>
              </a:spcBef>
              <a:spcAft>
                <a:spcPct val="0"/>
              </a:spcAft>
              <a:buClr>
                <a:schemeClr val="tx2"/>
              </a:buClr>
              <a:buFont typeface="Wingdings" pitchFamily="2" charset="2"/>
              <a:buChar char="-"/>
              <a:defRPr lang="de-DE" sz="2000">
                <a:solidFill>
                  <a:srgbClr val="000000"/>
                </a:solidFill>
                <a:uFill>
                  <a:solidFill>
                    <a:srgbClr val="000000"/>
                  </a:solidFill>
                </a:uFill>
                <a:latin typeface="Franklin Gothic Medium" pitchFamily="34" charset="0"/>
              </a:defRPr>
            </a:lvl2pPr>
            <a:lvl3pPr marL="1089383" indent="-178587" algn="l" rtl="0" eaLnBrk="0" fontAlgn="base" hangingPunct="0">
              <a:spcBef>
                <a:spcPts val="633"/>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3pPr>
            <a:lvl4pPr marL="1553710"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4pPr>
            <a:lvl5pPr marL="2009108"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a:lstStyle>
          <a:p>
            <a:pPr marL="0" indent="0">
              <a:spcBef>
                <a:spcPts val="0"/>
              </a:spcBef>
              <a:buFont typeface="Wingdings" pitchFamily="2" charset="2"/>
              <a:buNone/>
            </a:pPr>
            <a:r>
              <a:rPr lang="en-US" kern="0" dirty="0" smtClean="0">
                <a:solidFill>
                  <a:srgbClr val="333333"/>
                </a:solidFill>
                <a:highlight>
                  <a:srgbClr val="FFFFFF"/>
                </a:highlight>
                <a:ea typeface="Verdana"/>
                <a:cs typeface="Verdana"/>
                <a:sym typeface="Verdana"/>
              </a:rPr>
              <a:t>→ large precipitation bias over the Alps.</a:t>
            </a:r>
          </a:p>
          <a:p>
            <a:pPr>
              <a:spcBef>
                <a:spcPts val="0"/>
              </a:spcBef>
              <a:buFont typeface="Wingdings" pitchFamily="2" charset="2"/>
              <a:buNone/>
            </a:pPr>
            <a:endParaRPr lang="en-US" sz="1050" kern="0" dirty="0">
              <a:solidFill>
                <a:srgbClr val="333333"/>
              </a:solidFill>
              <a:highlight>
                <a:srgbClr val="FFFFFF"/>
              </a:highlight>
              <a:ea typeface="Verdana"/>
              <a:cs typeface="Verdana"/>
              <a:sym typeface="Verdana"/>
            </a:endParaRPr>
          </a:p>
        </p:txBody>
      </p:sp>
      <p:sp>
        <p:nvSpPr>
          <p:cNvPr id="69" name="Shape 69"/>
          <p:cNvSpPr txBox="1"/>
          <p:nvPr/>
        </p:nvSpPr>
        <p:spPr>
          <a:xfrm>
            <a:off x="3247312" y="4893249"/>
            <a:ext cx="1592400" cy="738633"/>
          </a:xfrm>
          <a:prstGeom prst="rect">
            <a:avLst/>
          </a:prstGeom>
          <a:noFill/>
          <a:ln>
            <a:noFill/>
          </a:ln>
        </p:spPr>
        <p:txBody>
          <a:bodyPr wrap="square" lIns="91425" tIns="91425" rIns="91425" bIns="91425" anchor="t" anchorCtr="0">
            <a:spAutoFit/>
          </a:bodyPr>
          <a:lstStyle/>
          <a:p>
            <a:pPr algn="ctr" eaLnBrk="1" fontAlgn="auto" hangingPunct="1">
              <a:spcBef>
                <a:spcPts val="0"/>
              </a:spcBef>
              <a:spcAft>
                <a:spcPts val="0"/>
              </a:spcAft>
            </a:pPr>
            <a:r>
              <a:rPr lang="en-GB" sz="1200" i="1" kern="0" dirty="0">
                <a:solidFill>
                  <a:srgbClr val="000000"/>
                </a:solidFill>
                <a:latin typeface="Arial"/>
                <a:cs typeface="Arial"/>
                <a:sym typeface="Arial"/>
              </a:rPr>
              <a:t>JJA prec. bias</a:t>
            </a:r>
            <a:br>
              <a:rPr lang="en-GB" sz="1200" i="1" kern="0" dirty="0">
                <a:solidFill>
                  <a:srgbClr val="000000"/>
                </a:solidFill>
                <a:latin typeface="Arial"/>
                <a:cs typeface="Arial"/>
                <a:sym typeface="Arial"/>
              </a:rPr>
            </a:br>
            <a:r>
              <a:rPr lang="en-GB" sz="1200" i="1" kern="0" dirty="0">
                <a:solidFill>
                  <a:srgbClr val="000000"/>
                </a:solidFill>
                <a:latin typeface="Arial"/>
                <a:cs typeface="Arial"/>
                <a:sym typeface="Arial"/>
              </a:rPr>
              <a:t>(vs EOBS)</a:t>
            </a:r>
          </a:p>
          <a:p>
            <a:pPr algn="ctr" eaLnBrk="1" fontAlgn="auto" hangingPunct="1">
              <a:spcBef>
                <a:spcPts val="0"/>
              </a:spcBef>
              <a:spcAft>
                <a:spcPts val="0"/>
              </a:spcAft>
            </a:pPr>
            <a:r>
              <a:rPr lang="en-GB" sz="1200" i="1" kern="0" dirty="0">
                <a:solidFill>
                  <a:srgbClr val="000000"/>
                </a:solidFill>
                <a:latin typeface="Arial"/>
                <a:cs typeface="Arial"/>
                <a:sym typeface="Arial"/>
              </a:rPr>
              <a:t>in mm/month</a:t>
            </a:r>
          </a:p>
        </p:txBody>
      </p:sp>
      <p:sp>
        <p:nvSpPr>
          <p:cNvPr id="20" name="Shape 69"/>
          <p:cNvSpPr txBox="1"/>
          <p:nvPr/>
        </p:nvSpPr>
        <p:spPr>
          <a:xfrm>
            <a:off x="3319320" y="3046522"/>
            <a:ext cx="1332480" cy="923299"/>
          </a:xfrm>
          <a:prstGeom prst="rect">
            <a:avLst/>
          </a:prstGeom>
          <a:noFill/>
          <a:ln>
            <a:noFill/>
          </a:ln>
        </p:spPr>
        <p:txBody>
          <a:bodyPr wrap="square" lIns="91425" tIns="91425" rIns="91425" bIns="91425" anchor="t" anchorCtr="0">
            <a:spAutoFit/>
          </a:bodyPr>
          <a:lstStyle/>
          <a:p>
            <a:pPr algn="ctr" eaLnBrk="1" fontAlgn="auto" hangingPunct="1">
              <a:spcBef>
                <a:spcPts val="0"/>
              </a:spcBef>
              <a:spcAft>
                <a:spcPts val="0"/>
              </a:spcAft>
            </a:pPr>
            <a:r>
              <a:rPr lang="en-GB" sz="1200" i="1" kern="0" dirty="0" smtClean="0">
                <a:solidFill>
                  <a:srgbClr val="000000"/>
                </a:solidFill>
                <a:latin typeface="Arial"/>
                <a:cs typeface="Arial"/>
                <a:sym typeface="Arial"/>
              </a:rPr>
              <a:t>PMSL </a:t>
            </a:r>
            <a:r>
              <a:rPr lang="en-GB" sz="1200" i="1" kern="0" dirty="0">
                <a:solidFill>
                  <a:srgbClr val="000000"/>
                </a:solidFill>
                <a:latin typeface="Arial"/>
                <a:cs typeface="Arial"/>
                <a:sym typeface="Arial"/>
              </a:rPr>
              <a:t>bias</a:t>
            </a:r>
            <a:br>
              <a:rPr lang="en-GB" sz="1200" i="1" kern="0" dirty="0">
                <a:solidFill>
                  <a:srgbClr val="000000"/>
                </a:solidFill>
                <a:latin typeface="Arial"/>
                <a:cs typeface="Arial"/>
                <a:sym typeface="Arial"/>
              </a:rPr>
            </a:br>
            <a:r>
              <a:rPr lang="en-GB" sz="1200" i="1" kern="0" dirty="0">
                <a:solidFill>
                  <a:srgbClr val="000000"/>
                </a:solidFill>
                <a:latin typeface="Arial"/>
                <a:cs typeface="Arial"/>
                <a:sym typeface="Arial"/>
              </a:rPr>
              <a:t>(vs </a:t>
            </a:r>
            <a:r>
              <a:rPr lang="en-GB" sz="1200" i="1" kern="0" dirty="0" err="1" smtClean="0">
                <a:solidFill>
                  <a:srgbClr val="000000"/>
                </a:solidFill>
                <a:latin typeface="Arial"/>
                <a:cs typeface="Arial"/>
                <a:sym typeface="Arial"/>
              </a:rPr>
              <a:t>ERAinterim</a:t>
            </a:r>
            <a:r>
              <a:rPr lang="en-GB" sz="1200" i="1" kern="0" dirty="0" smtClean="0">
                <a:solidFill>
                  <a:srgbClr val="000000"/>
                </a:solidFill>
                <a:latin typeface="Arial"/>
                <a:cs typeface="Arial"/>
                <a:sym typeface="Arial"/>
              </a:rPr>
              <a:t> July  1979)</a:t>
            </a:r>
            <a:endParaRPr lang="en-GB" sz="1200" i="1" kern="0" dirty="0">
              <a:solidFill>
                <a:srgbClr val="000000"/>
              </a:solidFill>
              <a:latin typeface="Arial"/>
              <a:cs typeface="Arial"/>
              <a:sym typeface="Arial"/>
            </a:endParaRPr>
          </a:p>
          <a:p>
            <a:pPr algn="ctr" eaLnBrk="1" fontAlgn="auto" hangingPunct="1">
              <a:spcBef>
                <a:spcPts val="0"/>
              </a:spcBef>
              <a:spcAft>
                <a:spcPts val="0"/>
              </a:spcAft>
            </a:pPr>
            <a:r>
              <a:rPr lang="en-GB" sz="1200" i="1" kern="0" dirty="0">
                <a:solidFill>
                  <a:srgbClr val="000000"/>
                </a:solidFill>
                <a:latin typeface="Arial"/>
                <a:cs typeface="Arial"/>
                <a:sym typeface="Arial"/>
              </a:rPr>
              <a:t>in </a:t>
            </a:r>
            <a:r>
              <a:rPr lang="en-GB" sz="1200" i="1" kern="0" dirty="0" smtClean="0">
                <a:solidFill>
                  <a:srgbClr val="000000"/>
                </a:solidFill>
                <a:latin typeface="Arial"/>
                <a:cs typeface="Arial"/>
                <a:sym typeface="Arial"/>
              </a:rPr>
              <a:t>Pa</a:t>
            </a:r>
            <a:endParaRPr lang="en-GB" sz="1200" i="1" kern="0" dirty="0">
              <a:solidFill>
                <a:srgbClr val="000000"/>
              </a:solidFill>
              <a:latin typeface="Arial"/>
              <a:cs typeface="Arial"/>
              <a:sym typeface="Arial"/>
            </a:endParaRPr>
          </a:p>
        </p:txBody>
      </p:sp>
    </p:spTree>
    <p:extLst>
      <p:ext uri="{BB962C8B-B14F-4D97-AF65-F5344CB8AC3E}">
        <p14:creationId xmlns:p14="http://schemas.microsoft.com/office/powerpoint/2010/main" val="40585793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9"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51522" y="980728"/>
            <a:ext cx="8353425" cy="615523"/>
          </a:xfrm>
          <a:prstGeom prst="rect">
            <a:avLst/>
          </a:prstGeom>
        </p:spPr>
        <p:txBody>
          <a:bodyPr wrap="square" lIns="91425" tIns="91425" rIns="91425" bIns="91425" anchor="t" anchorCtr="0">
            <a:spAutoFit/>
          </a:bodyPr>
          <a:lstStyle/>
          <a:p>
            <a:pPr lvl="0" rtl="0">
              <a:spcBef>
                <a:spcPts val="0"/>
              </a:spcBef>
              <a:buNone/>
            </a:pPr>
            <a:r>
              <a:rPr lang="en-GB" dirty="0"/>
              <a:t>Tests have shown that:</a:t>
            </a:r>
          </a:p>
        </p:txBody>
      </p:sp>
      <p:sp>
        <p:nvSpPr>
          <p:cNvPr id="75" name="Shape 75"/>
          <p:cNvSpPr txBox="1">
            <a:spLocks noGrp="1"/>
          </p:cNvSpPr>
          <p:nvPr>
            <p:ph type="body" idx="1"/>
          </p:nvPr>
        </p:nvSpPr>
        <p:spPr>
          <a:xfrm>
            <a:off x="395288" y="1556792"/>
            <a:ext cx="8353425" cy="1846629"/>
          </a:xfrm>
          <a:prstGeom prst="rect">
            <a:avLst/>
          </a:prstGeom>
        </p:spPr>
        <p:txBody>
          <a:bodyPr wrap="square" lIns="91425" tIns="91425" rIns="91425" bIns="91425" anchor="t" anchorCtr="0">
            <a:spAutoFit/>
          </a:bodyPr>
          <a:lstStyle/>
          <a:p>
            <a:pPr marL="457200" lvl="0" indent="-317500" rtl="0">
              <a:spcBef>
                <a:spcPts val="0"/>
              </a:spcBef>
              <a:buClr>
                <a:srgbClr val="333333"/>
              </a:buClr>
              <a:buSzPct val="100000"/>
              <a:buFont typeface="Verdana"/>
            </a:pPr>
            <a:r>
              <a:rPr lang="en-GB" dirty="0" smtClean="0">
                <a:highlight>
                  <a:srgbClr val="FFFFFF"/>
                </a:highlight>
                <a:ea typeface="Verdana"/>
                <a:cs typeface="Verdana"/>
                <a:sym typeface="Verdana"/>
              </a:rPr>
              <a:t>increase </a:t>
            </a:r>
            <a:r>
              <a:rPr lang="en-GB" dirty="0">
                <a:highlight>
                  <a:srgbClr val="FFFFFF"/>
                </a:highlight>
                <a:ea typeface="Verdana"/>
                <a:cs typeface="Verdana"/>
                <a:sym typeface="Verdana"/>
              </a:rPr>
              <a:t>of </a:t>
            </a:r>
            <a:r>
              <a:rPr lang="en-GB" dirty="0" smtClean="0">
                <a:highlight>
                  <a:srgbClr val="FFFFFF"/>
                </a:highlight>
                <a:ea typeface="Verdana"/>
                <a:cs typeface="Verdana"/>
                <a:sym typeface="Verdana"/>
              </a:rPr>
              <a:t>model </a:t>
            </a:r>
            <a:r>
              <a:rPr lang="en-GB" dirty="0">
                <a:highlight>
                  <a:srgbClr val="FFFFFF"/>
                </a:highlight>
                <a:ea typeface="Verdana"/>
                <a:cs typeface="Verdana"/>
                <a:sym typeface="Verdana"/>
              </a:rPr>
              <a:t>height to </a:t>
            </a:r>
            <a:r>
              <a:rPr lang="en-GB" dirty="0" smtClean="0">
                <a:highlight>
                  <a:srgbClr val="FFFFFF"/>
                </a:highlight>
                <a:ea typeface="Verdana"/>
                <a:cs typeface="Verdana"/>
                <a:sym typeface="Verdana"/>
              </a:rPr>
              <a:t>30 km</a:t>
            </a:r>
            <a:r>
              <a:rPr lang="en-GB" dirty="0">
                <a:highlight>
                  <a:srgbClr val="FFFFFF"/>
                </a:highlight>
                <a:ea typeface="Verdana"/>
                <a:cs typeface="Verdana"/>
                <a:sym typeface="Verdana"/>
              </a:rPr>
              <a:t>, </a:t>
            </a:r>
            <a:r>
              <a:rPr lang="en-GB" dirty="0" err="1">
                <a:highlight>
                  <a:srgbClr val="FFFFFF"/>
                </a:highlight>
                <a:ea typeface="Verdana"/>
                <a:cs typeface="Verdana"/>
                <a:sym typeface="Verdana"/>
              </a:rPr>
              <a:t>rlwidth</a:t>
            </a:r>
            <a:r>
              <a:rPr lang="en-GB" dirty="0">
                <a:highlight>
                  <a:srgbClr val="FFFFFF"/>
                </a:highlight>
                <a:ea typeface="Verdana"/>
                <a:cs typeface="Verdana"/>
                <a:sym typeface="Verdana"/>
              </a:rPr>
              <a:t> to </a:t>
            </a:r>
            <a:r>
              <a:rPr lang="en-GB" dirty="0" smtClean="0">
                <a:highlight>
                  <a:srgbClr val="FFFFFF"/>
                </a:highlight>
                <a:ea typeface="Verdana"/>
                <a:cs typeface="Verdana"/>
                <a:sym typeface="Verdana"/>
              </a:rPr>
              <a:t>1,000,000 </a:t>
            </a:r>
            <a:r>
              <a:rPr lang="en-GB" dirty="0">
                <a:highlight>
                  <a:srgbClr val="FFFFFF"/>
                </a:highlight>
                <a:ea typeface="Verdana"/>
                <a:cs typeface="Verdana"/>
                <a:sym typeface="Verdana"/>
              </a:rPr>
              <a:t>or </a:t>
            </a:r>
            <a:r>
              <a:rPr lang="en-GB" dirty="0" err="1">
                <a:highlight>
                  <a:srgbClr val="FFFFFF"/>
                </a:highlight>
                <a:ea typeface="Verdana"/>
                <a:cs typeface="Verdana"/>
                <a:sym typeface="Verdana"/>
              </a:rPr>
              <a:t>nrdtau</a:t>
            </a:r>
            <a:r>
              <a:rPr lang="en-GB" dirty="0">
                <a:highlight>
                  <a:srgbClr val="FFFFFF"/>
                </a:highlight>
                <a:ea typeface="Verdana"/>
                <a:cs typeface="Verdana"/>
                <a:sym typeface="Verdana"/>
              </a:rPr>
              <a:t> to 15 (recommended: </a:t>
            </a:r>
            <a:r>
              <a:rPr lang="en-GB" dirty="0" err="1" smtClean="0">
                <a:highlight>
                  <a:srgbClr val="FFFFFF"/>
                </a:highlight>
                <a:ea typeface="Verdana"/>
                <a:cs typeface="Verdana"/>
                <a:sym typeface="Verdana"/>
              </a:rPr>
              <a:t>nrdtau</a:t>
            </a:r>
            <a:r>
              <a:rPr lang="en-GB" dirty="0" smtClean="0">
                <a:highlight>
                  <a:srgbClr val="FFFFFF"/>
                </a:highlight>
                <a:ea typeface="Verdana"/>
                <a:cs typeface="Verdana"/>
                <a:sym typeface="Verdana"/>
              </a:rPr>
              <a:t>=5) </a:t>
            </a:r>
            <a:r>
              <a:rPr lang="en-GB" b="1" dirty="0">
                <a:highlight>
                  <a:srgbClr val="FFFFFF"/>
                </a:highlight>
                <a:ea typeface="Verdana"/>
                <a:cs typeface="Verdana"/>
                <a:sym typeface="Verdana"/>
              </a:rPr>
              <a:t>solves the problem</a:t>
            </a:r>
          </a:p>
          <a:p>
            <a:pPr marL="457200" lvl="0" indent="-317500" rtl="0">
              <a:spcBef>
                <a:spcPts val="0"/>
              </a:spcBef>
              <a:buClr>
                <a:srgbClr val="333333"/>
              </a:buClr>
              <a:buSzPct val="100000"/>
              <a:buFont typeface="Verdana"/>
            </a:pPr>
            <a:r>
              <a:rPr lang="en-GB" dirty="0" smtClean="0">
                <a:highlight>
                  <a:srgbClr val="FFFFFF"/>
                </a:highlight>
                <a:ea typeface="Verdana"/>
                <a:cs typeface="Verdana"/>
                <a:sym typeface="Verdana"/>
              </a:rPr>
              <a:t>problem </a:t>
            </a:r>
            <a:r>
              <a:rPr lang="en-GB" b="1" dirty="0">
                <a:highlight>
                  <a:srgbClr val="FFFFFF"/>
                </a:highlight>
                <a:ea typeface="Verdana"/>
                <a:cs typeface="Verdana"/>
                <a:sym typeface="Verdana"/>
              </a:rPr>
              <a:t>also appears </a:t>
            </a:r>
            <a:r>
              <a:rPr lang="en-GB" dirty="0">
                <a:highlight>
                  <a:srgbClr val="FFFFFF"/>
                </a:highlight>
                <a:ea typeface="Verdana"/>
                <a:cs typeface="Verdana"/>
                <a:sym typeface="Verdana"/>
              </a:rPr>
              <a:t>with other spatial resolutions (e.g., </a:t>
            </a:r>
            <a:r>
              <a:rPr lang="en-GB" dirty="0" err="1">
                <a:highlight>
                  <a:srgbClr val="FFFFFF"/>
                </a:highlight>
                <a:ea typeface="Verdana"/>
                <a:cs typeface="Verdana"/>
                <a:sym typeface="Verdana"/>
              </a:rPr>
              <a:t>dlon</a:t>
            </a:r>
            <a:r>
              <a:rPr lang="en-GB" dirty="0">
                <a:highlight>
                  <a:srgbClr val="FFFFFF"/>
                </a:highlight>
                <a:ea typeface="Verdana"/>
                <a:cs typeface="Verdana"/>
                <a:sym typeface="Verdana"/>
              </a:rPr>
              <a:t>=0.22 or 0.44)</a:t>
            </a:r>
          </a:p>
          <a:p>
            <a:pPr marL="457200" lvl="0" indent="-317500" rtl="0">
              <a:spcBef>
                <a:spcPts val="0"/>
              </a:spcBef>
              <a:buClr>
                <a:srgbClr val="333333"/>
              </a:buClr>
              <a:buSzPct val="100000"/>
              <a:buFont typeface="Verdana"/>
            </a:pPr>
            <a:r>
              <a:rPr lang="en-GB" dirty="0" smtClean="0">
                <a:highlight>
                  <a:srgbClr val="FFFFFF"/>
                </a:highlight>
                <a:ea typeface="Verdana"/>
                <a:cs typeface="Verdana"/>
                <a:sym typeface="Verdana"/>
              </a:rPr>
              <a:t>problem </a:t>
            </a:r>
            <a:r>
              <a:rPr lang="en-GB" b="1" dirty="0">
                <a:highlight>
                  <a:srgbClr val="FFFFFF"/>
                </a:highlight>
                <a:ea typeface="Verdana"/>
                <a:cs typeface="Verdana"/>
                <a:sym typeface="Verdana"/>
              </a:rPr>
              <a:t>does not appear </a:t>
            </a:r>
            <a:r>
              <a:rPr lang="en-GB" dirty="0">
                <a:highlight>
                  <a:srgbClr val="FFFFFF"/>
                </a:highlight>
                <a:ea typeface="Verdana"/>
                <a:cs typeface="Verdana"/>
                <a:sym typeface="Verdana"/>
              </a:rPr>
              <a:t>with </a:t>
            </a:r>
            <a:r>
              <a:rPr lang="en-GB" dirty="0" err="1">
                <a:highlight>
                  <a:srgbClr val="FFFFFF"/>
                </a:highlight>
                <a:ea typeface="Verdana"/>
                <a:cs typeface="Verdana"/>
                <a:sym typeface="Verdana"/>
              </a:rPr>
              <a:t>dt</a:t>
            </a:r>
            <a:r>
              <a:rPr lang="en-GB" dirty="0">
                <a:highlight>
                  <a:srgbClr val="FFFFFF"/>
                </a:highlight>
                <a:ea typeface="Verdana"/>
                <a:cs typeface="Verdana"/>
                <a:sym typeface="Verdana"/>
              </a:rPr>
              <a:t>=90</a:t>
            </a:r>
            <a:r>
              <a:rPr lang="en-GB" dirty="0" smtClean="0">
                <a:highlight>
                  <a:srgbClr val="FFFFFF"/>
                </a:highlight>
                <a:ea typeface="Verdana"/>
                <a:cs typeface="Verdana"/>
                <a:sym typeface="Verdana"/>
              </a:rPr>
              <a:t>, 144, 150, 180, 200 </a:t>
            </a:r>
            <a:r>
              <a:rPr lang="en-GB" dirty="0">
                <a:highlight>
                  <a:srgbClr val="FFFFFF"/>
                </a:highlight>
                <a:ea typeface="Verdana"/>
                <a:cs typeface="Verdana"/>
                <a:sym typeface="Verdana"/>
              </a:rPr>
              <a:t>or 240</a:t>
            </a:r>
          </a:p>
          <a:p>
            <a:pPr marL="457200" lvl="0" indent="-317500" rtl="0">
              <a:spcBef>
                <a:spcPts val="0"/>
              </a:spcBef>
              <a:buClr>
                <a:srgbClr val="333333"/>
              </a:buClr>
              <a:buSzPct val="100000"/>
              <a:buFont typeface="Verdana"/>
            </a:pPr>
            <a:r>
              <a:rPr lang="en-GB" dirty="0" err="1">
                <a:highlight>
                  <a:srgbClr val="FFFFFF"/>
                </a:highlight>
                <a:ea typeface="Verdana"/>
                <a:cs typeface="Verdana"/>
                <a:sym typeface="Verdana"/>
              </a:rPr>
              <a:t>itype_spubc</a:t>
            </a:r>
            <a:r>
              <a:rPr lang="en-GB" dirty="0">
                <a:highlight>
                  <a:srgbClr val="FFFFFF"/>
                </a:highlight>
                <a:ea typeface="Verdana"/>
                <a:cs typeface="Verdana"/>
                <a:sym typeface="Verdana"/>
              </a:rPr>
              <a:t> = 2 or 3 </a:t>
            </a:r>
            <a:r>
              <a:rPr lang="en-GB" b="1" dirty="0" smtClean="0">
                <a:highlight>
                  <a:srgbClr val="FFFFFF"/>
                </a:highlight>
                <a:ea typeface="Verdana"/>
                <a:cs typeface="Verdana"/>
                <a:sym typeface="Verdana"/>
              </a:rPr>
              <a:t>solves problem </a:t>
            </a:r>
            <a:r>
              <a:rPr lang="en-GB" b="1" dirty="0">
                <a:highlight>
                  <a:srgbClr val="FFFFFF"/>
                </a:highlight>
                <a:ea typeface="Verdana"/>
                <a:cs typeface="Verdana"/>
                <a:sym typeface="Verdana"/>
              </a:rPr>
              <a:t>partly </a:t>
            </a:r>
            <a:r>
              <a:rPr lang="en-GB" dirty="0">
                <a:highlight>
                  <a:srgbClr val="FFFFFF"/>
                </a:highlight>
                <a:ea typeface="Verdana"/>
                <a:cs typeface="Verdana"/>
                <a:sym typeface="Verdana"/>
              </a:rPr>
              <a:t>- but create other problems</a:t>
            </a:r>
          </a:p>
          <a:p>
            <a:pPr lvl="0" rtl="0">
              <a:spcBef>
                <a:spcPts val="0"/>
              </a:spcBef>
              <a:buNone/>
            </a:pPr>
            <a:r>
              <a:rPr lang="en-GB" dirty="0">
                <a:highlight>
                  <a:srgbClr val="FFFFFF"/>
                </a:highlight>
                <a:ea typeface="Verdana"/>
                <a:cs typeface="Verdana"/>
                <a:sym typeface="Verdana"/>
              </a:rPr>
              <a:t>→ </a:t>
            </a:r>
            <a:r>
              <a:rPr lang="en-GB" b="1" dirty="0" smtClean="0">
                <a:highlight>
                  <a:srgbClr val="FFFFFF"/>
                </a:highlight>
                <a:ea typeface="Verdana"/>
                <a:cs typeface="Verdana"/>
                <a:sym typeface="Verdana"/>
              </a:rPr>
              <a:t>Hypothesis: </a:t>
            </a:r>
            <a:r>
              <a:rPr lang="en-GB" dirty="0" smtClean="0">
                <a:highlight>
                  <a:srgbClr val="FFFFFF"/>
                </a:highlight>
                <a:ea typeface="Verdana"/>
                <a:cs typeface="Verdana"/>
                <a:sym typeface="Verdana"/>
              </a:rPr>
              <a:t>the </a:t>
            </a:r>
            <a:r>
              <a:rPr lang="en-GB" dirty="0">
                <a:highlight>
                  <a:srgbClr val="FFFFFF"/>
                </a:highlight>
                <a:ea typeface="Verdana"/>
                <a:cs typeface="Verdana"/>
                <a:sym typeface="Verdana"/>
              </a:rPr>
              <a:t>problem lies in the </a:t>
            </a:r>
            <a:r>
              <a:rPr lang="en-GB" b="1" dirty="0" smtClean="0">
                <a:highlight>
                  <a:srgbClr val="FFFFFF"/>
                </a:highlight>
                <a:ea typeface="Verdana"/>
                <a:cs typeface="Verdana"/>
                <a:sym typeface="Verdana"/>
              </a:rPr>
              <a:t>Rayleigh </a:t>
            </a:r>
            <a:r>
              <a:rPr lang="en-GB" b="1" dirty="0">
                <a:highlight>
                  <a:srgbClr val="FFFFFF"/>
                </a:highlight>
                <a:ea typeface="Verdana"/>
                <a:cs typeface="Verdana"/>
                <a:sym typeface="Verdana"/>
              </a:rPr>
              <a:t>damping</a:t>
            </a:r>
            <a:r>
              <a:rPr lang="en-GB" dirty="0" smtClean="0">
                <a:highlight>
                  <a:srgbClr val="FFFFFF"/>
                </a:highlight>
                <a:ea typeface="Verdana"/>
                <a:cs typeface="Verdana"/>
                <a:sym typeface="Verdana"/>
              </a:rPr>
              <a:t>.</a:t>
            </a:r>
            <a:endParaRPr sz="1050" dirty="0">
              <a:highlight>
                <a:srgbClr val="FFFFFF"/>
              </a:highlight>
              <a:ea typeface="Verdana"/>
              <a:cs typeface="Verdana"/>
              <a:sym typeface="Verdana"/>
            </a:endParaRPr>
          </a:p>
        </p:txBody>
      </p:sp>
      <p:sp>
        <p:nvSpPr>
          <p:cNvPr id="13" name="Textfeld 12"/>
          <p:cNvSpPr txBox="1"/>
          <p:nvPr/>
        </p:nvSpPr>
        <p:spPr>
          <a:xfrm>
            <a:off x="6492914" y="888975"/>
            <a:ext cx="2471574" cy="307777"/>
          </a:xfrm>
          <a:prstGeom prst="rect">
            <a:avLst/>
          </a:prstGeom>
          <a:noFill/>
        </p:spPr>
        <p:txBody>
          <a:bodyPr wrap="none" rtlCol="0">
            <a:spAutoFit/>
          </a:bodyPr>
          <a:lstStyle/>
          <a:p>
            <a:r>
              <a:rPr lang="de-DE" sz="1400" dirty="0">
                <a:solidFill>
                  <a:schemeClr val="tx1">
                    <a:lumMod val="50000"/>
                    <a:lumOff val="50000"/>
                  </a:schemeClr>
                </a:solidFill>
                <a:latin typeface="Franklin Gothic Medium" panose="020B0603020102020204" pitchFamily="34" charset="0"/>
              </a:rPr>
              <a:t>Slide: </a:t>
            </a:r>
            <a:r>
              <a:rPr lang="de-DE" sz="1400" dirty="0" err="1">
                <a:solidFill>
                  <a:schemeClr val="tx1">
                    <a:lumMod val="50000"/>
                    <a:lumOff val="50000"/>
                  </a:schemeClr>
                </a:solidFill>
                <a:latin typeface="Franklin Gothic Medium" panose="020B0603020102020204" pitchFamily="34" charset="0"/>
              </a:rPr>
              <a:t>courtesy</a:t>
            </a:r>
            <a:r>
              <a:rPr lang="de-DE" sz="1400" dirty="0">
                <a:solidFill>
                  <a:schemeClr val="tx1">
                    <a:lumMod val="50000"/>
                    <a:lumOff val="50000"/>
                  </a:schemeClr>
                </a:solidFill>
                <a:latin typeface="Franklin Gothic Medium" panose="020B0603020102020204" pitchFamily="34" charset="0"/>
              </a:rPr>
              <a:t> </a:t>
            </a:r>
            <a:r>
              <a:rPr lang="de-DE" sz="1400" dirty="0" err="1">
                <a:solidFill>
                  <a:schemeClr val="tx1">
                    <a:lumMod val="50000"/>
                    <a:lumOff val="50000"/>
                  </a:schemeClr>
                </a:solidFill>
                <a:latin typeface="Franklin Gothic Medium" panose="020B0603020102020204" pitchFamily="34" charset="0"/>
              </a:rPr>
              <a:t>of</a:t>
            </a:r>
            <a:r>
              <a:rPr lang="de-DE" sz="1400" dirty="0">
                <a:solidFill>
                  <a:schemeClr val="tx1">
                    <a:lumMod val="50000"/>
                    <a:lumOff val="50000"/>
                  </a:schemeClr>
                </a:solidFill>
                <a:latin typeface="Franklin Gothic Medium" panose="020B0603020102020204" pitchFamily="34" charset="0"/>
              </a:rPr>
              <a:t> </a:t>
            </a:r>
            <a:r>
              <a:rPr lang="en-US" sz="1400" dirty="0" smtClean="0">
                <a:solidFill>
                  <a:schemeClr val="tx1">
                    <a:lumMod val="50000"/>
                    <a:lumOff val="50000"/>
                  </a:schemeClr>
                </a:solidFill>
                <a:latin typeface="Franklin Gothic Medium" panose="020B0603020102020204" pitchFamily="34" charset="0"/>
              </a:rPr>
              <a:t>Andy </a:t>
            </a:r>
            <a:r>
              <a:rPr lang="en-US" sz="1400" dirty="0" err="1" smtClean="0">
                <a:solidFill>
                  <a:schemeClr val="tx1">
                    <a:lumMod val="50000"/>
                    <a:lumOff val="50000"/>
                  </a:schemeClr>
                </a:solidFill>
                <a:latin typeface="Franklin Gothic Medium" panose="020B0603020102020204" pitchFamily="34" charset="0"/>
              </a:rPr>
              <a:t>Dobler</a:t>
            </a:r>
            <a:endParaRPr lang="en-GB" sz="1400" dirty="0">
              <a:solidFill>
                <a:schemeClr val="tx1">
                  <a:lumMod val="50000"/>
                  <a:lumOff val="50000"/>
                </a:schemeClr>
              </a:solidFill>
              <a:latin typeface="Franklin Gothic Medium" panose="020B0603020102020204" pitchFamily="34" charset="0"/>
            </a:endParaRPr>
          </a:p>
        </p:txBody>
      </p:sp>
      <p:grpSp>
        <p:nvGrpSpPr>
          <p:cNvPr id="5" name="Gruppieren 4"/>
          <p:cNvGrpSpPr/>
          <p:nvPr/>
        </p:nvGrpSpPr>
        <p:grpSpPr>
          <a:xfrm>
            <a:off x="547686" y="3262421"/>
            <a:ext cx="8488364" cy="3117343"/>
            <a:chOff x="547686" y="3262421"/>
            <a:chExt cx="8488364" cy="3117343"/>
          </a:xfrm>
        </p:grpSpPr>
        <p:grpSp>
          <p:nvGrpSpPr>
            <p:cNvPr id="4" name="Gruppieren 3"/>
            <p:cNvGrpSpPr/>
            <p:nvPr/>
          </p:nvGrpSpPr>
          <p:grpSpPr>
            <a:xfrm>
              <a:off x="547686" y="3501008"/>
              <a:ext cx="8488364" cy="2878756"/>
              <a:chOff x="547686" y="3501008"/>
              <a:chExt cx="8488364" cy="2878756"/>
            </a:xfrm>
          </p:grpSpPr>
          <p:sp>
            <p:nvSpPr>
              <p:cNvPr id="77" name="Shape 77"/>
              <p:cNvSpPr txBox="1"/>
              <p:nvPr/>
            </p:nvSpPr>
            <p:spPr>
              <a:xfrm>
                <a:off x="3290267" y="5805264"/>
                <a:ext cx="5745783" cy="574500"/>
              </a:xfrm>
              <a:prstGeom prst="rect">
                <a:avLst/>
              </a:prstGeom>
              <a:noFill/>
              <a:ln>
                <a:noFill/>
              </a:ln>
            </p:spPr>
            <p:txBody>
              <a:bodyPr wrap="square" lIns="91425" tIns="91425" rIns="91425" bIns="91425" anchor="t" anchorCtr="0">
                <a:noAutofit/>
              </a:bodyPr>
              <a:lstStyle/>
              <a:p>
                <a:pPr eaLnBrk="1" fontAlgn="auto" hangingPunct="1">
                  <a:spcBef>
                    <a:spcPts val="0"/>
                  </a:spcBef>
                  <a:spcAft>
                    <a:spcPts val="0"/>
                  </a:spcAft>
                </a:pPr>
                <a:r>
                  <a:rPr lang="en-GB" sz="1200" i="1" kern="0" dirty="0">
                    <a:solidFill>
                      <a:srgbClr val="000000"/>
                    </a:solidFill>
                    <a:latin typeface="Arial"/>
                    <a:cs typeface="Arial"/>
                    <a:sym typeface="Arial"/>
                  </a:rPr>
                  <a:t>Vertical velocities after 4 days with </a:t>
                </a:r>
                <a:r>
                  <a:rPr lang="en-GB" sz="1200" i="1" kern="0" dirty="0" err="1" smtClean="0">
                    <a:solidFill>
                      <a:srgbClr val="000000"/>
                    </a:solidFill>
                    <a:latin typeface="Arial"/>
                    <a:cs typeface="Arial"/>
                    <a:sym typeface="Arial"/>
                  </a:rPr>
                  <a:t>dt</a:t>
                </a:r>
                <a:r>
                  <a:rPr lang="en-GB" sz="1200" i="1" kern="0" dirty="0" smtClean="0">
                    <a:solidFill>
                      <a:srgbClr val="000000"/>
                    </a:solidFill>
                    <a:latin typeface="Arial"/>
                    <a:cs typeface="Arial"/>
                    <a:sym typeface="Arial"/>
                  </a:rPr>
                  <a:t>=150 (left</a:t>
                </a:r>
                <a:r>
                  <a:rPr lang="en-GB" sz="1200" i="1" kern="0" dirty="0">
                    <a:solidFill>
                      <a:srgbClr val="000000"/>
                    </a:solidFill>
                    <a:latin typeface="Arial"/>
                    <a:cs typeface="Arial"/>
                    <a:sym typeface="Arial"/>
                  </a:rPr>
                  <a:t>) and </a:t>
                </a:r>
                <a:r>
                  <a:rPr lang="en-GB" sz="1200" i="1" kern="0" dirty="0" err="1" smtClean="0">
                    <a:solidFill>
                      <a:srgbClr val="000000"/>
                    </a:solidFill>
                    <a:latin typeface="Arial"/>
                    <a:cs typeface="Arial"/>
                    <a:sym typeface="Arial"/>
                  </a:rPr>
                  <a:t>dt</a:t>
                </a:r>
                <a:r>
                  <a:rPr lang="en-GB" sz="1200" i="1" kern="0" dirty="0" smtClean="0">
                    <a:solidFill>
                      <a:srgbClr val="000000"/>
                    </a:solidFill>
                    <a:latin typeface="Arial"/>
                    <a:cs typeface="Arial"/>
                    <a:sym typeface="Arial"/>
                  </a:rPr>
                  <a:t>=120 </a:t>
                </a:r>
                <a:r>
                  <a:rPr lang="en-GB" sz="1200" i="1" kern="0" dirty="0">
                    <a:solidFill>
                      <a:srgbClr val="000000"/>
                    </a:solidFill>
                    <a:latin typeface="Arial"/>
                    <a:cs typeface="Arial"/>
                    <a:sym typeface="Arial"/>
                  </a:rPr>
                  <a:t>(right), using </a:t>
                </a:r>
                <a:r>
                  <a:rPr lang="en-GB" sz="1200" i="1" kern="0" dirty="0" err="1" smtClean="0">
                    <a:solidFill>
                      <a:srgbClr val="000000"/>
                    </a:solidFill>
                    <a:latin typeface="Arial"/>
                    <a:cs typeface="Arial"/>
                    <a:sym typeface="Arial"/>
                  </a:rPr>
                  <a:t>nrdtau</a:t>
                </a:r>
                <a:r>
                  <a:rPr lang="en-GB" sz="1200" i="1" kern="0" dirty="0" smtClean="0">
                    <a:solidFill>
                      <a:srgbClr val="000000"/>
                    </a:solidFill>
                    <a:latin typeface="Arial"/>
                    <a:cs typeface="Arial"/>
                    <a:sym typeface="Arial"/>
                  </a:rPr>
                  <a:t>=2 (</a:t>
                </a:r>
                <a:r>
                  <a:rPr lang="en-GB" sz="1200" i="1" kern="0" dirty="0">
                    <a:solidFill>
                      <a:srgbClr val="000000"/>
                    </a:solidFill>
                    <a:latin typeface="Arial"/>
                    <a:cs typeface="Arial"/>
                    <a:sym typeface="Arial"/>
                  </a:rPr>
                  <a:t>for </a:t>
                </a:r>
                <a:r>
                  <a:rPr lang="en-GB" sz="1200" i="1" kern="0" dirty="0" err="1">
                    <a:solidFill>
                      <a:srgbClr val="000000"/>
                    </a:solidFill>
                    <a:latin typeface="Arial"/>
                    <a:cs typeface="Arial"/>
                    <a:sym typeface="Arial"/>
                  </a:rPr>
                  <a:t>dt</a:t>
                </a:r>
                <a:r>
                  <a:rPr lang="en-GB" sz="1200" i="1" kern="0" dirty="0">
                    <a:solidFill>
                      <a:srgbClr val="000000"/>
                    </a:solidFill>
                    <a:latin typeface="Arial"/>
                    <a:cs typeface="Arial"/>
                    <a:sym typeface="Arial"/>
                  </a:rPr>
                  <a:t>=120 there are large up and down-draft areas, </a:t>
                </a:r>
                <a:r>
                  <a:rPr lang="en-GB" sz="1200" i="1" kern="0" dirty="0" err="1">
                    <a:solidFill>
                      <a:srgbClr val="000000"/>
                    </a:solidFill>
                    <a:latin typeface="Arial"/>
                    <a:cs typeface="Arial"/>
                    <a:sym typeface="Arial"/>
                  </a:rPr>
                  <a:t>dt</a:t>
                </a:r>
                <a:r>
                  <a:rPr lang="en-GB" sz="1200" i="1" kern="0" dirty="0">
                    <a:solidFill>
                      <a:srgbClr val="000000"/>
                    </a:solidFill>
                    <a:latin typeface="Arial"/>
                    <a:cs typeface="Arial"/>
                    <a:sym typeface="Arial"/>
                  </a:rPr>
                  <a:t>=150 looks OK.)</a:t>
                </a:r>
              </a:p>
            </p:txBody>
          </p:sp>
          <p:sp>
            <p:nvSpPr>
              <p:cNvPr id="8" name="Shape 75"/>
              <p:cNvSpPr txBox="1">
                <a:spLocks/>
              </p:cNvSpPr>
              <p:nvPr/>
            </p:nvSpPr>
            <p:spPr bwMode="auto">
              <a:xfrm>
                <a:off x="547686" y="3501008"/>
                <a:ext cx="2742581" cy="240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91425" rIns="91425" bIns="91425" numCol="1" anchor="t" anchorCtr="0" compatLnSpc="1">
                <a:prstTxWarp prst="textNoShape">
                  <a:avLst/>
                </a:prstTxWarp>
                <a:spAutoFit/>
              </a:bodyPr>
              <a:lstStyle>
                <a:lvl1pPr marL="352425" indent="-352425" algn="l" rtl="0" eaLnBrk="0" fontAlgn="base" hangingPunct="0">
                  <a:spcBef>
                    <a:spcPct val="40000"/>
                  </a:spcBef>
                  <a:spcAft>
                    <a:spcPct val="0"/>
                  </a:spcAft>
                  <a:buClr>
                    <a:schemeClr val="tx2"/>
                  </a:buClr>
                  <a:buFont typeface="Wingdings" pitchFamily="2" charset="2"/>
                  <a:buBlip>
                    <a:blip r:embed="rId3"/>
                  </a:buBlip>
                  <a:defRPr lang="de-DE">
                    <a:solidFill>
                      <a:schemeClr val="tx1"/>
                    </a:solidFill>
                    <a:latin typeface="Franklin Gothic Medium" pitchFamily="34" charset="0"/>
                    <a:ea typeface="+mn-ea"/>
                    <a:cs typeface="+mn-cs"/>
                  </a:defRPr>
                </a:lvl1pPr>
                <a:lvl2pPr marL="633985" indent="-178587" algn="l" rtl="0" eaLnBrk="0" fontAlgn="base" hangingPunct="0">
                  <a:spcBef>
                    <a:spcPts val="703"/>
                  </a:spcBef>
                  <a:spcAft>
                    <a:spcPct val="0"/>
                  </a:spcAft>
                  <a:buClr>
                    <a:schemeClr val="tx2"/>
                  </a:buClr>
                  <a:buFont typeface="Wingdings" pitchFamily="2" charset="2"/>
                  <a:buChar char="-"/>
                  <a:defRPr lang="de-DE" sz="2000">
                    <a:solidFill>
                      <a:srgbClr val="000000"/>
                    </a:solidFill>
                    <a:uFill>
                      <a:solidFill>
                        <a:srgbClr val="000000"/>
                      </a:solidFill>
                    </a:uFill>
                    <a:latin typeface="Franklin Gothic Medium" pitchFamily="34" charset="0"/>
                  </a:defRPr>
                </a:lvl2pPr>
                <a:lvl3pPr marL="1089383" indent="-178587" algn="l" rtl="0" eaLnBrk="0" fontAlgn="base" hangingPunct="0">
                  <a:spcBef>
                    <a:spcPts val="633"/>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3pPr>
                <a:lvl4pPr marL="1553710"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4pPr>
                <a:lvl5pPr marL="2009108"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a:lstStyle>
              <a:p>
                <a:pPr marL="0" indent="0">
                  <a:spcBef>
                    <a:spcPts val="0"/>
                  </a:spcBef>
                  <a:buClr>
                    <a:srgbClr val="333333"/>
                  </a:buClr>
                  <a:buSzPct val="100000"/>
                  <a:buNone/>
                </a:pPr>
                <a:r>
                  <a:rPr lang="en-GB" i="1" kern="0" dirty="0" smtClean="0">
                    <a:highlight>
                      <a:srgbClr val="FFFFFF"/>
                    </a:highlight>
                    <a:ea typeface="Verdana"/>
                    <a:cs typeface="Verdana"/>
                    <a:sym typeface="Verdana"/>
                  </a:rPr>
                  <a:t>Note: </a:t>
                </a:r>
                <a:r>
                  <a:rPr lang="en-GB" kern="0" dirty="0" smtClean="0">
                    <a:highlight>
                      <a:srgbClr val="FFFFFF"/>
                    </a:highlight>
                    <a:ea typeface="Verdana"/>
                    <a:cs typeface="Verdana"/>
                    <a:sym typeface="Verdana"/>
                  </a:rPr>
                  <a:t>A similar behaviour appears in the vertical velocities in an idealized test case (2D ideal Gaussian hill, dx=0.44) when applying stronger </a:t>
                </a:r>
                <a:r>
                  <a:rPr lang="en-GB" kern="0" dirty="0">
                    <a:highlight>
                      <a:srgbClr val="FFFFFF"/>
                    </a:highlight>
                    <a:ea typeface="Verdana"/>
                    <a:cs typeface="Verdana"/>
                    <a:sym typeface="Verdana"/>
                  </a:rPr>
                  <a:t>R</a:t>
                </a:r>
                <a:r>
                  <a:rPr lang="en-GB" kern="0" dirty="0" smtClean="0">
                    <a:highlight>
                      <a:srgbClr val="FFFFFF"/>
                    </a:highlight>
                    <a:ea typeface="Verdana"/>
                    <a:cs typeface="Verdana"/>
                    <a:sym typeface="Verdana"/>
                  </a:rPr>
                  <a:t>ayleigh damping (lower </a:t>
                </a:r>
                <a:r>
                  <a:rPr lang="en-GB" kern="0" dirty="0" err="1" smtClean="0">
                    <a:highlight>
                      <a:srgbClr val="FFFFFF"/>
                    </a:highlight>
                    <a:ea typeface="Verdana"/>
                    <a:cs typeface="Verdana"/>
                    <a:sym typeface="Verdana"/>
                  </a:rPr>
                  <a:t>nrdtau</a:t>
                </a:r>
                <a:r>
                  <a:rPr lang="en-GB" kern="0" dirty="0" smtClean="0">
                    <a:highlight>
                      <a:srgbClr val="FFFFFF"/>
                    </a:highlight>
                    <a:ea typeface="Verdana"/>
                    <a:cs typeface="Verdana"/>
                    <a:sym typeface="Verdana"/>
                  </a:rPr>
                  <a:t>).</a:t>
                </a:r>
                <a:endParaRPr lang="en-GB" sz="1050" kern="0" dirty="0">
                  <a:highlight>
                    <a:srgbClr val="FFFFFF"/>
                  </a:highlight>
                  <a:ea typeface="Verdana"/>
                  <a:cs typeface="Verdana"/>
                  <a:sym typeface="Verdana"/>
                </a:endParaRPr>
              </a:p>
            </p:txBody>
          </p:sp>
        </p:grpSp>
        <p:grpSp>
          <p:nvGrpSpPr>
            <p:cNvPr id="3" name="Gruppieren 2"/>
            <p:cNvGrpSpPr/>
            <p:nvPr/>
          </p:nvGrpSpPr>
          <p:grpSpPr>
            <a:xfrm>
              <a:off x="6156176" y="3262421"/>
              <a:ext cx="2764078" cy="2542842"/>
              <a:chOff x="3290268" y="3262421"/>
              <a:chExt cx="2764078" cy="2542842"/>
            </a:xfrm>
          </p:grpSpPr>
          <p:pic>
            <p:nvPicPr>
              <p:cNvPr id="7" name="Shape 7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90268" y="3588774"/>
                <a:ext cx="2764078" cy="2216489"/>
              </a:xfrm>
              <a:prstGeom prst="rect">
                <a:avLst/>
              </a:prstGeom>
              <a:noFill/>
              <a:ln>
                <a:noFill/>
              </a:ln>
            </p:spPr>
          </p:pic>
          <p:sp>
            <p:nvSpPr>
              <p:cNvPr id="14" name="Textfeld 13"/>
              <p:cNvSpPr txBox="1"/>
              <p:nvPr/>
            </p:nvSpPr>
            <p:spPr>
              <a:xfrm>
                <a:off x="3943888" y="3262421"/>
                <a:ext cx="1208601" cy="369332"/>
              </a:xfrm>
              <a:prstGeom prst="rect">
                <a:avLst/>
              </a:prstGeom>
              <a:noFill/>
            </p:spPr>
            <p:txBody>
              <a:bodyPr wrap="none" rtlCol="0">
                <a:spAutoFit/>
              </a:bodyPr>
              <a:lstStyle/>
              <a:p>
                <a:r>
                  <a:rPr lang="de-DE" b="1" dirty="0" err="1">
                    <a:solidFill>
                      <a:srgbClr val="C00000"/>
                    </a:solidFill>
                    <a:latin typeface="Franklin Gothic Medium" panose="020B0603020102020204" pitchFamily="34" charset="0"/>
                  </a:rPr>
                  <a:t>dt</a:t>
                </a:r>
                <a:r>
                  <a:rPr lang="de-DE" b="1" dirty="0">
                    <a:solidFill>
                      <a:srgbClr val="C00000"/>
                    </a:solidFill>
                    <a:latin typeface="Franklin Gothic Medium" panose="020B0603020102020204" pitchFamily="34" charset="0"/>
                  </a:rPr>
                  <a:t> = </a:t>
                </a:r>
                <a:r>
                  <a:rPr lang="de-DE" b="1" dirty="0" smtClean="0">
                    <a:solidFill>
                      <a:srgbClr val="C00000"/>
                    </a:solidFill>
                    <a:latin typeface="Franklin Gothic Medium" panose="020B0603020102020204" pitchFamily="34" charset="0"/>
                  </a:rPr>
                  <a:t>120 </a:t>
                </a:r>
                <a:r>
                  <a:rPr lang="de-DE" b="1" dirty="0">
                    <a:solidFill>
                      <a:srgbClr val="C00000"/>
                    </a:solidFill>
                    <a:latin typeface="Franklin Gothic Medium" panose="020B0603020102020204" pitchFamily="34" charset="0"/>
                  </a:rPr>
                  <a:t>s</a:t>
                </a:r>
              </a:p>
            </p:txBody>
          </p:sp>
        </p:grpSp>
        <p:grpSp>
          <p:nvGrpSpPr>
            <p:cNvPr id="2" name="Gruppieren 1"/>
            <p:cNvGrpSpPr/>
            <p:nvPr/>
          </p:nvGrpSpPr>
          <p:grpSpPr>
            <a:xfrm>
              <a:off x="3275856" y="3275692"/>
              <a:ext cx="2760141" cy="2529572"/>
              <a:chOff x="6084168" y="3275692"/>
              <a:chExt cx="2760141" cy="2529572"/>
            </a:xfrm>
          </p:grpSpPr>
          <p:pic>
            <p:nvPicPr>
              <p:cNvPr id="76" name="Shape 7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84168" y="3588774"/>
                <a:ext cx="2760141" cy="2216490"/>
              </a:xfrm>
              <a:prstGeom prst="rect">
                <a:avLst/>
              </a:prstGeom>
              <a:noFill/>
              <a:ln>
                <a:noFill/>
              </a:ln>
            </p:spPr>
          </p:pic>
          <p:sp>
            <p:nvSpPr>
              <p:cNvPr id="15" name="Textfeld 14"/>
              <p:cNvSpPr txBox="1"/>
              <p:nvPr/>
            </p:nvSpPr>
            <p:spPr>
              <a:xfrm>
                <a:off x="6819783" y="3275692"/>
                <a:ext cx="1205779" cy="369332"/>
              </a:xfrm>
              <a:prstGeom prst="rect">
                <a:avLst/>
              </a:prstGeom>
              <a:noFill/>
            </p:spPr>
            <p:txBody>
              <a:bodyPr wrap="none" rtlCol="0">
                <a:spAutoFit/>
              </a:bodyPr>
              <a:lstStyle/>
              <a:p>
                <a:r>
                  <a:rPr lang="de-DE" b="1" dirty="0" err="1">
                    <a:solidFill>
                      <a:srgbClr val="C00000"/>
                    </a:solidFill>
                    <a:latin typeface="Franklin Gothic Medium" panose="020B0603020102020204" pitchFamily="34" charset="0"/>
                  </a:rPr>
                  <a:t>dt</a:t>
                </a:r>
                <a:r>
                  <a:rPr lang="de-DE" b="1" dirty="0">
                    <a:solidFill>
                      <a:srgbClr val="C00000"/>
                    </a:solidFill>
                    <a:latin typeface="Franklin Gothic Medium" panose="020B0603020102020204" pitchFamily="34" charset="0"/>
                  </a:rPr>
                  <a:t> = </a:t>
                </a:r>
                <a:r>
                  <a:rPr lang="de-DE" b="1" dirty="0" smtClean="0">
                    <a:solidFill>
                      <a:srgbClr val="C00000"/>
                    </a:solidFill>
                    <a:latin typeface="Franklin Gothic Medium" panose="020B0603020102020204" pitchFamily="34" charset="0"/>
                  </a:rPr>
                  <a:t>150 </a:t>
                </a:r>
                <a:r>
                  <a:rPr lang="de-DE" b="1" dirty="0">
                    <a:solidFill>
                      <a:srgbClr val="C00000"/>
                    </a:solidFill>
                    <a:latin typeface="Franklin Gothic Medium" panose="020B0603020102020204" pitchFamily="34" charset="0"/>
                  </a:rPr>
                  <a:t>s</a:t>
                </a:r>
              </a:p>
            </p:txBody>
          </p:sp>
        </p:grpSp>
      </p:grpSp>
    </p:spTree>
    <p:extLst>
      <p:ext uri="{BB962C8B-B14F-4D97-AF65-F5344CB8AC3E}">
        <p14:creationId xmlns:p14="http://schemas.microsoft.com/office/powerpoint/2010/main" val="35528658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0824" y="1628884"/>
            <a:ext cx="8497640" cy="4401205"/>
          </a:xfrm>
          <a:prstGeom prst="rect">
            <a:avLst/>
          </a:prstGeom>
          <a:noFill/>
        </p:spPr>
        <p:txBody>
          <a:bodyPr wrap="square" rtlCol="0">
            <a:spAutoFit/>
          </a:bodyPr>
          <a:lstStyle/>
          <a:p>
            <a:pPr marL="457200" lvl="0" indent="-457200">
              <a:spcAft>
                <a:spcPts val="2400"/>
              </a:spcAft>
              <a:buFont typeface="+mj-lt"/>
              <a:buAutoNum type="arabicPeriod"/>
            </a:pPr>
            <a:r>
              <a:rPr lang="en-US" altLang="en-US" sz="2000" dirty="0" smtClean="0">
                <a:solidFill>
                  <a:srgbClr val="002060"/>
                </a:solidFill>
                <a:latin typeface="Franklin Gothic Medium" panose="020B0603020102020204" pitchFamily="34" charset="0"/>
              </a:rPr>
              <a:t>COSMO-CLM </a:t>
            </a:r>
            <a:r>
              <a:rPr lang="en-US" altLang="en-US" sz="2000" dirty="0">
                <a:solidFill>
                  <a:srgbClr val="002060"/>
                </a:solidFill>
                <a:latin typeface="Franklin Gothic Medium" panose="020B0603020102020204" pitchFamily="34" charset="0"/>
              </a:rPr>
              <a:t>SCA </a:t>
            </a:r>
            <a:r>
              <a:rPr lang="en-US" altLang="en-US" sz="2000" dirty="0" smtClean="0">
                <a:solidFill>
                  <a:srgbClr val="002060"/>
                </a:solidFill>
                <a:latin typeface="Franklin Gothic Medium" panose="020B0603020102020204" pitchFamily="34" charset="0"/>
              </a:rPr>
              <a:t>in CLM-Community</a:t>
            </a:r>
            <a:r>
              <a:rPr lang="en-US" altLang="en-US" sz="2000" dirty="0" smtClean="0">
                <a:latin typeface="Franklin Gothic Medium" panose="020B0603020102020204" pitchFamily="34" charset="0"/>
              </a:rPr>
              <a:t>: Burkhardt </a:t>
            </a:r>
            <a:r>
              <a:rPr lang="en-US" altLang="en-US" sz="2000" dirty="0" err="1" smtClean="0">
                <a:latin typeface="Franklin Gothic Medium" panose="020B0603020102020204" pitchFamily="34" charset="0"/>
              </a:rPr>
              <a:t>Rockel</a:t>
            </a:r>
            <a:r>
              <a:rPr lang="en-US" altLang="en-US" sz="2000" dirty="0" smtClean="0">
                <a:latin typeface="Franklin Gothic Medium" panose="020B0603020102020204" pitchFamily="34" charset="0"/>
              </a:rPr>
              <a:t> </a:t>
            </a:r>
            <a:br>
              <a:rPr lang="en-US" altLang="en-US" sz="2000" dirty="0" smtClean="0">
                <a:latin typeface="Franklin Gothic Medium" panose="020B0603020102020204" pitchFamily="34" charset="0"/>
              </a:rPr>
            </a:br>
            <a:r>
              <a:rPr lang="en-US" altLang="en-US" sz="2000" dirty="0" smtClean="0">
                <a:latin typeface="Franklin Gothic Medium" panose="020B0603020102020204" pitchFamily="34" charset="0"/>
              </a:rPr>
              <a:t>Reunification starts with the release of COSMO5.5</a:t>
            </a:r>
            <a:endParaRPr lang="en-GB" altLang="en-US" sz="2000" dirty="0">
              <a:latin typeface="Franklin Gothic Medium" panose="020B0603020102020204" pitchFamily="34" charset="0"/>
            </a:endParaRPr>
          </a:p>
          <a:p>
            <a:pPr marL="457200" lvl="0" indent="-457200">
              <a:spcAft>
                <a:spcPts val="2400"/>
              </a:spcAft>
              <a:buFont typeface="+mj-lt"/>
              <a:buAutoNum type="arabicPeriod"/>
            </a:pPr>
            <a:r>
              <a:rPr lang="en-US" altLang="en-US" sz="2000" dirty="0" smtClean="0">
                <a:latin typeface="Franklin Gothic Medium" panose="020B0603020102020204" pitchFamily="34" charset="0"/>
              </a:rPr>
              <a:t>Reunification to be realized </a:t>
            </a:r>
            <a:r>
              <a:rPr lang="en-US" altLang="en-US" sz="2000" dirty="0">
                <a:latin typeface="Franklin Gothic Medium" panose="020B0603020102020204" pitchFamily="34" charset="0"/>
              </a:rPr>
              <a:t>with </a:t>
            </a:r>
            <a:r>
              <a:rPr lang="en-US" altLang="en-US" sz="2000" dirty="0" smtClean="0">
                <a:solidFill>
                  <a:srgbClr val="002060"/>
                </a:solidFill>
                <a:latin typeface="Franklin Gothic Medium" panose="020B0603020102020204" pitchFamily="34" charset="0"/>
              </a:rPr>
              <a:t>COSMO6</a:t>
            </a:r>
            <a:r>
              <a:rPr lang="en-US" altLang="en-US" sz="2000" dirty="0">
                <a:latin typeface="Franklin Gothic Medium" panose="020B0603020102020204" pitchFamily="34" charset="0"/>
              </a:rPr>
              <a:t/>
            </a:r>
            <a:br>
              <a:rPr lang="en-US" altLang="en-US" sz="2000" dirty="0">
                <a:latin typeface="Franklin Gothic Medium" panose="020B0603020102020204" pitchFamily="34" charset="0"/>
              </a:rPr>
            </a:br>
            <a:r>
              <a:rPr lang="en-US" altLang="en-US" sz="2000" dirty="0" smtClean="0">
                <a:latin typeface="Franklin Gothic Medium" panose="020B0603020102020204" pitchFamily="34" charset="0"/>
              </a:rPr>
              <a:t>intended </a:t>
            </a:r>
            <a:r>
              <a:rPr lang="en-US" altLang="en-US" sz="2000" dirty="0">
                <a:latin typeface="Franklin Gothic Medium" panose="020B0603020102020204" pitchFamily="34" charset="0"/>
              </a:rPr>
              <a:t>to be </a:t>
            </a:r>
            <a:r>
              <a:rPr lang="en-US" altLang="en-US" sz="2000" dirty="0" smtClean="0">
                <a:latin typeface="Franklin Gothic Medium" panose="020B0603020102020204" pitchFamily="34" charset="0"/>
              </a:rPr>
              <a:t>finished in </a:t>
            </a:r>
            <a:r>
              <a:rPr lang="en-US" altLang="en-US" sz="2000" dirty="0" smtClean="0">
                <a:solidFill>
                  <a:srgbClr val="002060"/>
                </a:solidFill>
                <a:latin typeface="Franklin Gothic Medium" panose="020B0603020102020204" pitchFamily="34" charset="0"/>
              </a:rPr>
              <a:t>September 2018</a:t>
            </a:r>
            <a:r>
              <a:rPr lang="en-US" altLang="en-US" sz="2000" dirty="0" smtClean="0">
                <a:latin typeface="Franklin Gothic Medium" panose="020B0603020102020204" pitchFamily="34" charset="0"/>
              </a:rPr>
              <a:t>.</a:t>
            </a:r>
          </a:p>
          <a:p>
            <a:pPr marL="457200" lvl="0" indent="-457200">
              <a:spcAft>
                <a:spcPts val="2400"/>
              </a:spcAft>
              <a:buFont typeface="+mj-lt"/>
              <a:buAutoNum type="arabicPeriod"/>
            </a:pPr>
            <a:r>
              <a:rPr lang="en-US" altLang="en-US" sz="2000" dirty="0" smtClean="0">
                <a:latin typeface="Franklin Gothic Medium" panose="020B0603020102020204" pitchFamily="34" charset="0"/>
              </a:rPr>
              <a:t>COPAT </a:t>
            </a:r>
            <a:r>
              <a:rPr lang="en-US" altLang="en-US" sz="2000" dirty="0">
                <a:latin typeface="Franklin Gothic Medium" panose="020B0603020102020204" pitchFamily="34" charset="0"/>
              </a:rPr>
              <a:t>(Coordinated parameter </a:t>
            </a:r>
            <a:r>
              <a:rPr lang="en-US" altLang="en-US" sz="2000" dirty="0" smtClean="0">
                <a:latin typeface="Franklin Gothic Medium" panose="020B0603020102020204" pitchFamily="34" charset="0"/>
              </a:rPr>
              <a:t>testing) </a:t>
            </a:r>
            <a:r>
              <a:rPr lang="en-US" altLang="en-US" sz="2000" dirty="0">
                <a:latin typeface="Franklin Gothic Medium" panose="020B0603020102020204" pitchFamily="34" charset="0"/>
              </a:rPr>
              <a:t>like evaluation </a:t>
            </a:r>
            <a:r>
              <a:rPr lang="en-US" altLang="en-US" sz="2000" dirty="0" smtClean="0">
                <a:latin typeface="Franklin Gothic Medium" panose="020B0603020102020204" pitchFamily="34" charset="0"/>
              </a:rPr>
              <a:t>to be </a:t>
            </a:r>
            <a:r>
              <a:rPr lang="en-US" altLang="en-US" sz="2000" dirty="0">
                <a:latin typeface="Franklin Gothic Medium" panose="020B0603020102020204" pitchFamily="34" charset="0"/>
              </a:rPr>
              <a:t>performed </a:t>
            </a:r>
            <a:r>
              <a:rPr lang="en-US" altLang="en-US" sz="2000" dirty="0" smtClean="0">
                <a:latin typeface="Franklin Gothic Medium" panose="020B0603020102020204" pitchFamily="34" charset="0"/>
              </a:rPr>
              <a:t/>
            </a:r>
            <a:br>
              <a:rPr lang="en-US" altLang="en-US" sz="2000" dirty="0" smtClean="0">
                <a:latin typeface="Franklin Gothic Medium" panose="020B0603020102020204" pitchFamily="34" charset="0"/>
              </a:rPr>
            </a:br>
            <a:r>
              <a:rPr lang="en-US" altLang="en-US" sz="2000" dirty="0" smtClean="0">
                <a:latin typeface="Franklin Gothic Medium" panose="020B0603020102020204" pitchFamily="34" charset="0"/>
              </a:rPr>
              <a:t>intended to receive a </a:t>
            </a:r>
            <a:r>
              <a:rPr lang="en-US" altLang="en-US" sz="2000" dirty="0">
                <a:solidFill>
                  <a:srgbClr val="002060"/>
                </a:solidFill>
                <a:latin typeface="Franklin Gothic Medium" panose="020B0603020102020204" pitchFamily="34" charset="0"/>
              </a:rPr>
              <a:t>recommended model version </a:t>
            </a:r>
            <a:r>
              <a:rPr lang="en-US" altLang="en-US" sz="2000" dirty="0" smtClean="0">
                <a:latin typeface="Franklin Gothic Medium" panose="020B0603020102020204" pitchFamily="34" charset="0"/>
              </a:rPr>
              <a:t>in </a:t>
            </a:r>
            <a:r>
              <a:rPr lang="en-US" altLang="en-US" sz="2000" dirty="0" smtClean="0">
                <a:solidFill>
                  <a:srgbClr val="002060"/>
                </a:solidFill>
                <a:latin typeface="Franklin Gothic Medium" panose="020B0603020102020204" pitchFamily="34" charset="0"/>
              </a:rPr>
              <a:t>September 2019</a:t>
            </a:r>
          </a:p>
          <a:p>
            <a:pPr marL="457200" lvl="0" indent="-457200">
              <a:spcAft>
                <a:spcPts val="2400"/>
              </a:spcAft>
              <a:buFont typeface="+mj-lt"/>
              <a:buAutoNum type="arabicPeriod"/>
            </a:pPr>
            <a:r>
              <a:rPr lang="en-US" altLang="en-US" sz="2000" dirty="0" smtClean="0">
                <a:solidFill>
                  <a:srgbClr val="002060"/>
                </a:solidFill>
                <a:latin typeface="Franklin Gothic Medium" panose="020B0603020102020204" pitchFamily="34" charset="0"/>
              </a:rPr>
              <a:t>COSMO6.0-CLM</a:t>
            </a:r>
            <a:r>
              <a:rPr lang="en-US" altLang="en-US" sz="2000" dirty="0" smtClean="0">
                <a:latin typeface="Franklin Gothic Medium" panose="020B0603020102020204" pitchFamily="34" charset="0"/>
              </a:rPr>
              <a:t> </a:t>
            </a:r>
            <a:r>
              <a:rPr lang="en-US" altLang="en-US" sz="2000" dirty="0">
                <a:latin typeface="Franklin Gothic Medium" panose="020B0603020102020204" pitchFamily="34" charset="0"/>
              </a:rPr>
              <a:t>will be the version to which </a:t>
            </a:r>
            <a:r>
              <a:rPr lang="en-US" altLang="en-US" sz="2000" dirty="0" smtClean="0">
                <a:latin typeface="Franklin Gothic Medium" panose="020B0603020102020204" pitchFamily="34" charset="0"/>
              </a:rPr>
              <a:t/>
            </a:r>
            <a:br>
              <a:rPr lang="en-US" altLang="en-US" sz="2000" dirty="0" smtClean="0">
                <a:latin typeface="Franklin Gothic Medium" panose="020B0603020102020204" pitchFamily="34" charset="0"/>
              </a:rPr>
            </a:br>
            <a:r>
              <a:rPr lang="en-US" altLang="en-US" sz="2000" dirty="0" smtClean="0">
                <a:latin typeface="Franklin Gothic Medium" panose="020B0603020102020204" pitchFamily="34" charset="0"/>
              </a:rPr>
              <a:t>	ICON-LAM climatological evaluation run </a:t>
            </a:r>
            <a:r>
              <a:rPr lang="en-US" altLang="en-US" sz="2000" dirty="0">
                <a:latin typeface="Franklin Gothic Medium" panose="020B0603020102020204" pitchFamily="34" charset="0"/>
              </a:rPr>
              <a:t>will be compared</a:t>
            </a:r>
            <a:br>
              <a:rPr lang="en-US" altLang="en-US" sz="2000" dirty="0">
                <a:latin typeface="Franklin Gothic Medium" panose="020B0603020102020204" pitchFamily="34" charset="0"/>
              </a:rPr>
            </a:br>
            <a:r>
              <a:rPr lang="en-US" altLang="en-US" sz="2000" dirty="0" smtClean="0">
                <a:latin typeface="Franklin Gothic Medium" panose="020B0603020102020204" pitchFamily="34" charset="0"/>
              </a:rPr>
              <a:t>	intended </a:t>
            </a:r>
            <a:r>
              <a:rPr lang="en-US" altLang="en-US" sz="2000" dirty="0">
                <a:latin typeface="Franklin Gothic Medium" panose="020B0603020102020204" pitchFamily="34" charset="0"/>
              </a:rPr>
              <a:t>to be finished in </a:t>
            </a:r>
            <a:r>
              <a:rPr lang="en-US" altLang="en-US" sz="2000" dirty="0">
                <a:solidFill>
                  <a:srgbClr val="002060"/>
                </a:solidFill>
                <a:latin typeface="Franklin Gothic Medium" panose="020B0603020102020204" pitchFamily="34" charset="0"/>
              </a:rPr>
              <a:t>September </a:t>
            </a:r>
            <a:r>
              <a:rPr lang="en-US" altLang="en-US" sz="2000" dirty="0" smtClean="0">
                <a:solidFill>
                  <a:srgbClr val="002060"/>
                </a:solidFill>
                <a:latin typeface="Franklin Gothic Medium" panose="020B0603020102020204" pitchFamily="34" charset="0"/>
              </a:rPr>
              <a:t>2020</a:t>
            </a:r>
            <a:endParaRPr lang="en-US" altLang="en-US" sz="2000" dirty="0" smtClean="0">
              <a:latin typeface="Franklin Gothic Medium" panose="020B0603020102020204" pitchFamily="34" charset="0"/>
            </a:endParaRPr>
          </a:p>
          <a:p>
            <a:pPr marL="457200" lvl="0" indent="-457200">
              <a:spcAft>
                <a:spcPts val="2400"/>
              </a:spcAft>
              <a:buFont typeface="+mj-lt"/>
              <a:buAutoNum type="arabicPeriod"/>
            </a:pPr>
            <a:r>
              <a:rPr lang="en-US" altLang="en-US" sz="2000" dirty="0" smtClean="0">
                <a:solidFill>
                  <a:srgbClr val="002060"/>
                </a:solidFill>
                <a:latin typeface="Franklin Gothic Medium" panose="020B0603020102020204" pitchFamily="34" charset="0"/>
              </a:rPr>
              <a:t>ICON-LAM </a:t>
            </a:r>
            <a:r>
              <a:rPr lang="en-US" altLang="en-US" sz="2000" dirty="0">
                <a:solidFill>
                  <a:srgbClr val="002060"/>
                </a:solidFill>
                <a:latin typeface="Franklin Gothic Medium" panose="020B0603020102020204" pitchFamily="34" charset="0"/>
              </a:rPr>
              <a:t>SCA in </a:t>
            </a:r>
            <a:r>
              <a:rPr lang="en-US" altLang="en-US" sz="2000" dirty="0" smtClean="0">
                <a:solidFill>
                  <a:srgbClr val="002060"/>
                </a:solidFill>
                <a:latin typeface="Franklin Gothic Medium" panose="020B0603020102020204" pitchFamily="34" charset="0"/>
              </a:rPr>
              <a:t>CLM-Community: </a:t>
            </a:r>
            <a:r>
              <a:rPr lang="en-US" altLang="en-US" sz="2000" dirty="0" smtClean="0">
                <a:latin typeface="Franklin Gothic Medium" panose="020B0603020102020204" pitchFamily="34" charset="0"/>
              </a:rPr>
              <a:t>not designated yet</a:t>
            </a:r>
            <a:endParaRPr lang="en-US" altLang="en-US" sz="2000" dirty="0">
              <a:latin typeface="Franklin Gothic Medium" panose="020B0603020102020204" pitchFamily="34" charset="0"/>
            </a:endParaRPr>
          </a:p>
        </p:txBody>
      </p:sp>
      <p:sp>
        <p:nvSpPr>
          <p:cNvPr id="3" name="Titel 2"/>
          <p:cNvSpPr>
            <a:spLocks noGrp="1"/>
          </p:cNvSpPr>
          <p:nvPr>
            <p:ph type="title"/>
          </p:nvPr>
        </p:nvSpPr>
        <p:spPr>
          <a:xfrm>
            <a:off x="251523" y="980733"/>
            <a:ext cx="6552725" cy="430887"/>
          </a:xfrm>
        </p:spPr>
        <p:txBody>
          <a:bodyPr wrap="square" anchor="t" anchorCtr="0">
            <a:spAutoFit/>
          </a:bodyPr>
          <a:lstStyle/>
          <a:p>
            <a:r>
              <a:rPr lang="en-GB" dirty="0" smtClean="0"/>
              <a:t>COSMO – COSMO-CLM reunification</a:t>
            </a:r>
            <a:endParaRPr lang="en-GB" dirty="0"/>
          </a:p>
        </p:txBody>
      </p:sp>
    </p:spTree>
    <p:extLst>
      <p:ext uri="{BB962C8B-B14F-4D97-AF65-F5344CB8AC3E}">
        <p14:creationId xmlns:p14="http://schemas.microsoft.com/office/powerpoint/2010/main" val="1255154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CLM-Community development of publications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494532"/>
            <a:ext cx="8245087" cy="48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p:nvPr/>
        </p:nvSpPr>
        <p:spPr>
          <a:xfrm>
            <a:off x="395288" y="1809259"/>
            <a:ext cx="2952576" cy="1731169"/>
          </a:xfrm>
          <a:prstGeom prst="ellipse">
            <a:avLst/>
          </a:prstGeom>
          <a:solidFill>
            <a:schemeClr val="dk1">
              <a:tint val="20000"/>
            </a:schemeClr>
          </a:solidFill>
          <a:ln w="31750">
            <a:solidFill>
              <a:srgbClr val="FF0000"/>
            </a:solidFill>
          </a:ln>
          <a:effectLst/>
        </p:spPr>
        <p:txBody>
          <a:bodyPr wrap="square" lIns="0" tIns="0" rIns="0" bIns="0" rtlCol="0">
            <a:spAutoFit/>
          </a:bodyPr>
          <a:lstStyle>
            <a:defPPr>
              <a:defRPr lang="de-DE"/>
            </a:defPPr>
            <a:lvl1pPr eaLnBrk="1" fontAlgn="auto" hangingPunct="1">
              <a:spcBef>
                <a:spcPts val="0"/>
              </a:spcBef>
              <a:spcAft>
                <a:spcPts val="0"/>
              </a:spcAft>
              <a:defRPr>
                <a:solidFill>
                  <a:prstClr val="black"/>
                </a:solidFill>
                <a:latin typeface="Calibri" panose="020F0502020204030204"/>
              </a:defRPr>
            </a:lvl1pPr>
          </a:lstStyle>
          <a:p>
            <a:pPr algn="ctr" eaLnBrk="0" fontAlgn="base" hangingPunct="0">
              <a:spcBef>
                <a:spcPct val="0"/>
              </a:spcBef>
              <a:spcAft>
                <a:spcPct val="0"/>
              </a:spcAft>
            </a:pPr>
            <a:r>
              <a:rPr lang="en-GB" sz="2000" dirty="0" smtClean="0">
                <a:solidFill>
                  <a:schemeClr val="tx1"/>
                </a:solidFill>
                <a:latin typeface="Arial" charset="0"/>
              </a:rPr>
              <a:t>Good news w.r.t. the </a:t>
            </a:r>
            <a:r>
              <a:rPr lang="en-GB" sz="2000" b="1" dirty="0" smtClean="0">
                <a:solidFill>
                  <a:schemeClr val="tx1"/>
                </a:solidFill>
                <a:latin typeface="Arial" charset="0"/>
              </a:rPr>
              <a:t>visibility</a:t>
            </a:r>
            <a:r>
              <a:rPr lang="en-GB" sz="2000" dirty="0" smtClean="0">
                <a:solidFill>
                  <a:schemeClr val="tx1"/>
                </a:solidFill>
                <a:latin typeface="Arial" charset="0"/>
              </a:rPr>
              <a:t> of </a:t>
            </a:r>
            <a:r>
              <a:rPr lang="en-GB" sz="2000" b="1" dirty="0" smtClean="0">
                <a:solidFill>
                  <a:schemeClr val="tx1"/>
                </a:solidFill>
                <a:latin typeface="Arial" charset="0"/>
              </a:rPr>
              <a:t>COSMO-CLM</a:t>
            </a:r>
            <a:r>
              <a:rPr lang="en-GB" sz="2000" dirty="0" smtClean="0">
                <a:solidFill>
                  <a:schemeClr val="tx1"/>
                </a:solidFill>
                <a:latin typeface="Arial" charset="0"/>
              </a:rPr>
              <a:t> &amp; </a:t>
            </a:r>
            <a:r>
              <a:rPr lang="en-GB" sz="2000" b="1" dirty="0" smtClean="0">
                <a:solidFill>
                  <a:schemeClr val="tx1"/>
                </a:solidFill>
                <a:latin typeface="Arial" charset="0"/>
              </a:rPr>
              <a:t>CLM-Community</a:t>
            </a:r>
            <a:endParaRPr lang="en-GB" sz="2000" b="1" dirty="0">
              <a:solidFill>
                <a:schemeClr val="tx1"/>
              </a:solidFill>
              <a:latin typeface="Arial" charset="0"/>
            </a:endParaRPr>
          </a:p>
        </p:txBody>
      </p:sp>
    </p:spTree>
    <p:extLst>
      <p:ext uri="{BB962C8B-B14F-4D97-AF65-F5344CB8AC3E}">
        <p14:creationId xmlns:p14="http://schemas.microsoft.com/office/powerpoint/2010/main" val="41564071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1"/>
          <p:cNvSpPr>
            <a:spLocks noGrp="1"/>
          </p:cNvSpPr>
          <p:nvPr>
            <p:ph type="body" idx="1"/>
          </p:nvPr>
        </p:nvSpPr>
        <p:spPr>
          <a:xfrm>
            <a:off x="395288" y="2200620"/>
            <a:ext cx="8353425" cy="1471172"/>
          </a:xfrm>
        </p:spPr>
        <p:txBody>
          <a:bodyPr wrap="square">
            <a:spAutoFit/>
          </a:bodyPr>
          <a:lstStyle/>
          <a:p>
            <a:pPr marL="0" indent="0">
              <a:buNone/>
            </a:pPr>
            <a:r>
              <a:rPr lang="fr-FR" sz="2000" dirty="0"/>
              <a:t>Karl-</a:t>
            </a:r>
            <a:r>
              <a:rPr lang="fr-FR" sz="2000" dirty="0" err="1"/>
              <a:t>Franzens</a:t>
            </a:r>
            <a:r>
              <a:rPr lang="fr-FR" sz="2000" dirty="0"/>
              <a:t>-</a:t>
            </a:r>
            <a:r>
              <a:rPr lang="fr-FR" sz="2000" dirty="0" err="1"/>
              <a:t>Universität</a:t>
            </a:r>
            <a:r>
              <a:rPr lang="fr-FR" sz="2000" dirty="0"/>
              <a:t> </a:t>
            </a:r>
            <a:r>
              <a:rPr lang="fr-FR" sz="2000" dirty="0" smtClean="0"/>
              <a:t>Graz / </a:t>
            </a:r>
            <a:r>
              <a:rPr lang="fr-FR" sz="2000" dirty="0" err="1" smtClean="0"/>
              <a:t>University</a:t>
            </a:r>
            <a:r>
              <a:rPr lang="fr-FR" sz="2000" dirty="0" smtClean="0"/>
              <a:t> </a:t>
            </a:r>
            <a:r>
              <a:rPr lang="fr-FR" sz="2000" dirty="0"/>
              <a:t>of </a:t>
            </a:r>
            <a:r>
              <a:rPr lang="fr-FR" sz="2000" dirty="0" smtClean="0"/>
              <a:t>Graz</a:t>
            </a:r>
            <a:endParaRPr lang="de-DE" sz="900" dirty="0" smtClean="0"/>
          </a:p>
          <a:p>
            <a:pPr marL="0" indent="0">
              <a:buNone/>
            </a:pPr>
            <a:r>
              <a:rPr lang="de-DE" sz="2000" dirty="0" smtClean="0"/>
              <a:t>Wegener  Center </a:t>
            </a:r>
            <a:r>
              <a:rPr lang="de-DE" sz="2000" dirty="0" err="1" smtClean="0"/>
              <a:t>for</a:t>
            </a:r>
            <a:r>
              <a:rPr lang="de-DE" sz="2000" dirty="0" smtClean="0"/>
              <a:t> </a:t>
            </a:r>
            <a:r>
              <a:rPr lang="de-DE" sz="2000" dirty="0" err="1" smtClean="0"/>
              <a:t>Climate</a:t>
            </a:r>
            <a:r>
              <a:rPr lang="de-DE" sz="2000" dirty="0" smtClean="0"/>
              <a:t> </a:t>
            </a:r>
            <a:r>
              <a:rPr lang="de-DE" sz="2000" dirty="0" err="1" smtClean="0"/>
              <a:t>and</a:t>
            </a:r>
            <a:r>
              <a:rPr lang="de-DE" sz="2000" dirty="0" smtClean="0"/>
              <a:t> Global Change</a:t>
            </a:r>
            <a:endParaRPr lang="en-GB" sz="2000" dirty="0" smtClean="0"/>
          </a:p>
          <a:p>
            <a:pPr marL="0" indent="0">
              <a:buNone/>
            </a:pPr>
            <a:r>
              <a:rPr lang="fr-FR" sz="2000" b="1" dirty="0" err="1" smtClean="0">
                <a:solidFill>
                  <a:srgbClr val="C00000"/>
                </a:solidFill>
                <a:latin typeface="Comic Sans MS" panose="030F0702030302020204" pitchFamily="66" charset="0"/>
              </a:rPr>
              <a:t>Austria</a:t>
            </a:r>
            <a:endParaRPr lang="fr-FR" sz="2000" b="1" dirty="0" smtClean="0">
              <a:solidFill>
                <a:srgbClr val="C00000"/>
              </a:solidFill>
              <a:latin typeface="Comic Sans MS" panose="030F0702030302020204" pitchFamily="66" charset="0"/>
            </a:endParaRPr>
          </a:p>
          <a:p>
            <a:pPr marL="0" indent="0">
              <a:buNone/>
            </a:pPr>
            <a:r>
              <a:rPr lang="en-US" sz="1400" b="1" dirty="0" smtClean="0">
                <a:solidFill>
                  <a:srgbClr val="C00000"/>
                </a:solidFill>
                <a:latin typeface="Comic Sans MS" panose="030F0702030302020204" pitchFamily="66" charset="0"/>
                <a:hlinkClick r:id="rId2"/>
              </a:rPr>
              <a:t>http</a:t>
            </a:r>
            <a:r>
              <a:rPr lang="en-US" sz="1400" b="1" dirty="0">
                <a:solidFill>
                  <a:srgbClr val="C00000"/>
                </a:solidFill>
                <a:latin typeface="Comic Sans MS" panose="030F0702030302020204" pitchFamily="66" charset="0"/>
                <a:hlinkClick r:id="rId2"/>
              </a:rPr>
              <a:t>://wegcenter.uni-graz.at/de/wegener-center</a:t>
            </a:r>
            <a:r>
              <a:rPr lang="en-US" sz="1400" b="1" dirty="0" smtClean="0">
                <a:solidFill>
                  <a:srgbClr val="C00000"/>
                </a:solidFill>
                <a:latin typeface="Comic Sans MS" panose="030F0702030302020204" pitchFamily="66" charset="0"/>
                <a:hlinkClick r:id="rId2"/>
              </a:rPr>
              <a:t>/</a:t>
            </a:r>
            <a:r>
              <a:rPr lang="en-US" sz="1400" b="1" dirty="0" smtClean="0">
                <a:solidFill>
                  <a:srgbClr val="C00000"/>
                </a:solidFill>
                <a:latin typeface="Comic Sans MS" panose="030F0702030302020204" pitchFamily="66" charset="0"/>
              </a:rPr>
              <a:t> </a:t>
            </a:r>
          </a:p>
        </p:txBody>
      </p:sp>
      <p:sp>
        <p:nvSpPr>
          <p:cNvPr id="4" name="Titel 2"/>
          <p:cNvSpPr txBox="1">
            <a:spLocks/>
          </p:cNvSpPr>
          <p:nvPr/>
        </p:nvSpPr>
        <p:spPr bwMode="auto">
          <a:xfrm>
            <a:off x="250826" y="1052513"/>
            <a:ext cx="8353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Franklin Gothic Medium"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en-GB" sz="2800" kern="0" dirty="0">
                <a:solidFill>
                  <a:srgbClr val="002570"/>
                </a:solidFill>
                <a:latin typeface="Calibri" panose="020F0502020204030204" pitchFamily="34" charset="0"/>
              </a:rPr>
              <a:t>CLM-Community Assembly 2017</a:t>
            </a:r>
          </a:p>
        </p:txBody>
      </p:sp>
      <p:sp>
        <p:nvSpPr>
          <p:cNvPr id="7" name="Inhaltsplatzhalter 1"/>
          <p:cNvSpPr txBox="1">
            <a:spLocks/>
          </p:cNvSpPr>
          <p:nvPr/>
        </p:nvSpPr>
        <p:spPr bwMode="auto">
          <a:xfrm>
            <a:off x="395290" y="1628800"/>
            <a:ext cx="496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52425" indent="-352425"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ea typeface="+mn-ea"/>
                <a:cs typeface="+mn-cs"/>
              </a:defRPr>
            </a:lvl1pPr>
            <a:lvl2pPr marL="692150" indent="-26035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2pPr>
            <a:lvl3pPr marL="11430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3pPr>
            <a:lvl4pPr marL="16002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4pPr>
            <a:lvl5pPr marL="20574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a:lstStyle>
          <a:p>
            <a:pPr marL="0" indent="0">
              <a:buNone/>
            </a:pPr>
            <a:r>
              <a:rPr lang="fr-FR" sz="2000" b="1" kern="0" dirty="0" err="1" smtClean="0">
                <a:solidFill>
                  <a:srgbClr val="C00000"/>
                </a:solidFill>
                <a:latin typeface="Comic Sans MS" panose="030F0702030302020204" pitchFamily="66" charset="0"/>
              </a:rPr>
              <a:t>September</a:t>
            </a:r>
            <a:r>
              <a:rPr lang="fr-FR" sz="2000" b="1" kern="0" dirty="0" smtClean="0">
                <a:solidFill>
                  <a:srgbClr val="C00000"/>
                </a:solidFill>
                <a:latin typeface="Comic Sans MS" panose="030F0702030302020204" pitchFamily="66" charset="0"/>
              </a:rPr>
              <a:t> </a:t>
            </a:r>
            <a:r>
              <a:rPr lang="de-DE" sz="2000" b="1" kern="0" dirty="0" smtClean="0">
                <a:solidFill>
                  <a:srgbClr val="C00000"/>
                </a:solidFill>
                <a:latin typeface="Comic Sans MS" panose="030F0702030302020204" pitchFamily="66" charset="0"/>
              </a:rPr>
              <a:t>19 - 22</a:t>
            </a:r>
            <a:r>
              <a:rPr lang="fr-FR" sz="2000" b="1" kern="0" dirty="0" smtClean="0">
                <a:solidFill>
                  <a:srgbClr val="C00000"/>
                </a:solidFill>
                <a:latin typeface="Comic Sans MS" panose="030F0702030302020204" pitchFamily="66" charset="0"/>
              </a:rPr>
              <a:t>, 2017</a:t>
            </a:r>
          </a:p>
        </p:txBody>
      </p:sp>
      <p:pic>
        <p:nvPicPr>
          <p:cNvPr id="4098" name="Picture 2" descr="http://static.uni-graz.at/fileadmin/urbi-zentren/Wegcenter/1.Algm/UNI-Logos/wegc-logowegconly-brief.jpg">
            <a:hlinkClick r:id="rId3" tooltip="Wegener Center für Klima und Globalen Wandel"/>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0313" y="2470475"/>
            <a:ext cx="1471414" cy="9861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go der Karl-Franzens-Universität Graz">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0314" y="1126951"/>
            <a:ext cx="1298485" cy="1103714"/>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3773" y="3698641"/>
            <a:ext cx="3822278" cy="2538677"/>
          </a:xfrm>
          <a:prstGeom prst="rect">
            <a:avLst/>
          </a:prstGeom>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5" y="3738322"/>
            <a:ext cx="2657344" cy="1771728"/>
          </a:xfrm>
          <a:prstGeom prst="rect">
            <a:avLst/>
          </a:prstGeom>
        </p:spPr>
      </p:pic>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1722" y="3969090"/>
            <a:ext cx="3090044" cy="2183799"/>
          </a:xfrm>
          <a:prstGeom prst="rect">
            <a:avLst/>
          </a:prstGeom>
        </p:spPr>
      </p:pic>
    </p:spTree>
    <p:extLst>
      <p:ext uri="{BB962C8B-B14F-4D97-AF65-F5344CB8AC3E}">
        <p14:creationId xmlns:p14="http://schemas.microsoft.com/office/powerpoint/2010/main" val="330743146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txBox="1">
            <a:spLocks/>
          </p:cNvSpPr>
          <p:nvPr/>
        </p:nvSpPr>
        <p:spPr bwMode="auto">
          <a:xfrm>
            <a:off x="395290" y="2492896"/>
            <a:ext cx="4968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52425" indent="-352425"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ea typeface="+mn-ea"/>
                <a:cs typeface="+mn-cs"/>
              </a:defRPr>
            </a:lvl1pPr>
            <a:lvl2pPr marL="692150" indent="-26035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2pPr>
            <a:lvl3pPr marL="11430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3pPr>
            <a:lvl4pPr marL="16002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4pPr>
            <a:lvl5pPr marL="2057400" indent="-228600" algn="l" rtl="0" eaLnBrk="0" fontAlgn="base" hangingPunct="0">
              <a:spcBef>
                <a:spcPct val="40000"/>
              </a:spcBef>
              <a:spcAft>
                <a:spcPct val="0"/>
              </a:spcAft>
              <a:buClr>
                <a:schemeClr val="tx2"/>
              </a:buClr>
              <a:buFont typeface="Wingdings" pitchFamily="2" charset="2"/>
              <a:buChar char="n"/>
              <a:defRPr lang="de-DE">
                <a:solidFill>
                  <a:schemeClr val="tx1"/>
                </a:solidFill>
                <a:latin typeface="Franklin Gothic Medium" pitchFamily="34" charset="0"/>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a:lstStyle>
          <a:p>
            <a:pPr marL="0" indent="0">
              <a:buNone/>
            </a:pPr>
            <a:r>
              <a:rPr lang="fr-FR" sz="2000" b="1" kern="0" dirty="0" err="1" smtClean="0">
                <a:solidFill>
                  <a:srgbClr val="C00000"/>
                </a:solidFill>
                <a:latin typeface="Comic Sans MS" panose="030F0702030302020204" pitchFamily="66" charset="0"/>
              </a:rPr>
              <a:t>September</a:t>
            </a:r>
            <a:r>
              <a:rPr lang="fr-FR" sz="2000" b="1" kern="0" dirty="0" smtClean="0">
                <a:solidFill>
                  <a:srgbClr val="C00000"/>
                </a:solidFill>
                <a:latin typeface="Comic Sans MS" panose="030F0702030302020204" pitchFamily="66" charset="0"/>
              </a:rPr>
              <a:t> </a:t>
            </a:r>
            <a:r>
              <a:rPr lang="de-DE" sz="2000" b="1" kern="0" dirty="0" smtClean="0">
                <a:solidFill>
                  <a:srgbClr val="C00000"/>
                </a:solidFill>
                <a:latin typeface="Comic Sans MS" panose="030F0702030302020204" pitchFamily="66" charset="0"/>
              </a:rPr>
              <a:t>18 - 21</a:t>
            </a:r>
            <a:r>
              <a:rPr lang="fr-FR" sz="2000" b="1" kern="0" dirty="0" smtClean="0">
                <a:solidFill>
                  <a:srgbClr val="C00000"/>
                </a:solidFill>
                <a:latin typeface="Comic Sans MS" panose="030F0702030302020204" pitchFamily="66" charset="0"/>
              </a:rPr>
              <a:t>, 2018</a:t>
            </a:r>
          </a:p>
          <a:p>
            <a:pPr marL="0" indent="0">
              <a:buNone/>
            </a:pPr>
            <a:r>
              <a:rPr lang="de-DE" sz="2000" dirty="0"/>
              <a:t>Karlsruhe Institute </a:t>
            </a:r>
            <a:r>
              <a:rPr lang="de-DE" sz="2000" dirty="0" err="1" smtClean="0"/>
              <a:t>of</a:t>
            </a:r>
            <a:r>
              <a:rPr lang="de-DE" sz="2000" dirty="0" smtClean="0"/>
              <a:t> </a:t>
            </a:r>
            <a:r>
              <a:rPr lang="de-DE" sz="2000" dirty="0"/>
              <a:t>Technology</a:t>
            </a:r>
            <a:endParaRPr lang="de-DE" sz="900" dirty="0"/>
          </a:p>
          <a:p>
            <a:pPr marL="0" indent="0">
              <a:buNone/>
            </a:pPr>
            <a:r>
              <a:rPr lang="fr-FR" sz="2000" b="1" dirty="0" smtClean="0">
                <a:solidFill>
                  <a:srgbClr val="C00000"/>
                </a:solidFill>
                <a:latin typeface="Comic Sans MS" panose="030F0702030302020204" pitchFamily="66" charset="0"/>
              </a:rPr>
              <a:t>Germany</a:t>
            </a:r>
            <a:endParaRPr lang="fr-FR" sz="2000" b="1" dirty="0">
              <a:solidFill>
                <a:srgbClr val="C00000"/>
              </a:solidFill>
              <a:latin typeface="Comic Sans MS" panose="030F0702030302020204" pitchFamily="66" charset="0"/>
            </a:endParaRPr>
          </a:p>
        </p:txBody>
      </p:sp>
      <p:sp>
        <p:nvSpPr>
          <p:cNvPr id="4" name="Titel 2"/>
          <p:cNvSpPr txBox="1">
            <a:spLocks/>
          </p:cNvSpPr>
          <p:nvPr/>
        </p:nvSpPr>
        <p:spPr bwMode="auto">
          <a:xfrm>
            <a:off x="250826" y="1052513"/>
            <a:ext cx="8353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Franklin Gothic Medium"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en-GB" sz="2800" kern="0" dirty="0">
                <a:solidFill>
                  <a:srgbClr val="002570"/>
                </a:solidFill>
                <a:latin typeface="Calibri" panose="020F0502020204030204" pitchFamily="34" charset="0"/>
              </a:rPr>
              <a:t>CLM-Community Assembly </a:t>
            </a:r>
            <a:r>
              <a:rPr lang="en-GB" sz="2800" kern="0" dirty="0" smtClean="0">
                <a:solidFill>
                  <a:srgbClr val="002570"/>
                </a:solidFill>
                <a:latin typeface="Calibri" panose="020F0502020204030204" pitchFamily="34" charset="0"/>
              </a:rPr>
              <a:t>2018 &amp; 2019</a:t>
            </a:r>
            <a:endParaRPr lang="en-GB" sz="2800" kern="0" dirty="0">
              <a:solidFill>
                <a:srgbClr val="002570"/>
              </a:solidFill>
              <a:latin typeface="Calibri" panose="020F0502020204030204" pitchFamily="34" charset="0"/>
            </a:endParaRPr>
          </a:p>
        </p:txBody>
      </p:sp>
      <p:sp>
        <p:nvSpPr>
          <p:cNvPr id="10" name="Inhaltsplatzhalter 1"/>
          <p:cNvSpPr txBox="1">
            <a:spLocks/>
          </p:cNvSpPr>
          <p:nvPr/>
        </p:nvSpPr>
        <p:spPr bwMode="auto">
          <a:xfrm>
            <a:off x="1475659" y="4021321"/>
            <a:ext cx="4248469"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52425" indent="-352425" algn="l" rtl="0" eaLnBrk="0" fontAlgn="base" hangingPunct="0">
              <a:spcBef>
                <a:spcPct val="40000"/>
              </a:spcBef>
              <a:spcAft>
                <a:spcPct val="0"/>
              </a:spcAft>
              <a:buClr>
                <a:schemeClr val="tx2"/>
              </a:buClr>
              <a:buFont typeface="Wingdings" pitchFamily="2" charset="2"/>
              <a:buBlip>
                <a:blip r:embed="rId2"/>
              </a:buBlip>
              <a:defRPr lang="de-DE">
                <a:solidFill>
                  <a:schemeClr val="tx1"/>
                </a:solidFill>
                <a:latin typeface="Franklin Gothic Medium" pitchFamily="34" charset="0"/>
                <a:ea typeface="+mn-ea"/>
                <a:cs typeface="+mn-cs"/>
              </a:defRPr>
            </a:lvl1pPr>
            <a:lvl2pPr marL="633985" indent="-178587" algn="l" rtl="0" eaLnBrk="0" fontAlgn="base" hangingPunct="0">
              <a:spcBef>
                <a:spcPts val="703"/>
              </a:spcBef>
              <a:spcAft>
                <a:spcPct val="0"/>
              </a:spcAft>
              <a:buClr>
                <a:schemeClr val="tx2"/>
              </a:buClr>
              <a:buFont typeface="Wingdings" pitchFamily="2" charset="2"/>
              <a:buChar char="-"/>
              <a:defRPr lang="de-DE" sz="2000">
                <a:solidFill>
                  <a:srgbClr val="000000"/>
                </a:solidFill>
                <a:uFill>
                  <a:solidFill>
                    <a:srgbClr val="000000"/>
                  </a:solidFill>
                </a:uFill>
                <a:latin typeface="Franklin Gothic Medium" pitchFamily="34" charset="0"/>
              </a:defRPr>
            </a:lvl2pPr>
            <a:lvl3pPr marL="1089383" indent="-178587" algn="l" rtl="0" eaLnBrk="0" fontAlgn="base" hangingPunct="0">
              <a:spcBef>
                <a:spcPts val="633"/>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3pPr>
            <a:lvl4pPr marL="1553710"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4pPr>
            <a:lvl5pPr marL="2009108"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a:lstStyle>
          <a:p>
            <a:pPr marL="0" indent="0" algn="r">
              <a:buNone/>
            </a:pPr>
            <a:r>
              <a:rPr lang="fr-FR" sz="2000" b="1" kern="0" dirty="0">
                <a:solidFill>
                  <a:srgbClr val="C00000"/>
                </a:solidFill>
                <a:latin typeface="Comic Sans MS" panose="030F0702030302020204" pitchFamily="66" charset="0"/>
              </a:rPr>
              <a:t>2019</a:t>
            </a:r>
            <a:endParaRPr lang="it-IT" sz="2000" kern="0" dirty="0" smtClean="0"/>
          </a:p>
          <a:p>
            <a:pPr marL="0" indent="0" algn="r">
              <a:buNone/>
            </a:pPr>
            <a:r>
              <a:rPr lang="it-IT" sz="2000" kern="0" dirty="0" smtClean="0"/>
              <a:t>CMCC </a:t>
            </a:r>
            <a:r>
              <a:rPr lang="it-IT" sz="2000" kern="0" dirty="0"/>
              <a:t>- Centro Euro-Mediterraneo sui Cambiamenti </a:t>
            </a:r>
            <a:r>
              <a:rPr lang="it-IT" sz="2000" kern="0" dirty="0" smtClean="0"/>
              <a:t>Climatici</a:t>
            </a:r>
          </a:p>
          <a:p>
            <a:pPr marL="0" indent="0" algn="r">
              <a:buNone/>
            </a:pPr>
            <a:r>
              <a:rPr lang="it-IT" sz="2000" kern="0" dirty="0" smtClean="0"/>
              <a:t>CIRA – </a:t>
            </a:r>
            <a:r>
              <a:rPr lang="it-IT" sz="2000" kern="0" dirty="0" err="1" smtClean="0"/>
              <a:t>Italian</a:t>
            </a:r>
            <a:r>
              <a:rPr lang="it-IT" sz="2000" kern="0" dirty="0" smtClean="0"/>
              <a:t> </a:t>
            </a:r>
            <a:r>
              <a:rPr lang="it-IT" sz="2000" kern="0" dirty="0" err="1"/>
              <a:t>Aerospace</a:t>
            </a:r>
            <a:r>
              <a:rPr lang="it-IT" sz="2000" kern="0" dirty="0"/>
              <a:t> </a:t>
            </a:r>
            <a:r>
              <a:rPr lang="it-IT" sz="2000" kern="0" dirty="0" err="1"/>
              <a:t>Research</a:t>
            </a:r>
            <a:r>
              <a:rPr lang="it-IT" sz="2000" kern="0" dirty="0"/>
              <a:t> </a:t>
            </a:r>
            <a:r>
              <a:rPr lang="it-IT" sz="2000" kern="0" dirty="0" smtClean="0"/>
              <a:t>Center</a:t>
            </a:r>
          </a:p>
          <a:p>
            <a:pPr marL="0" indent="0" algn="r">
              <a:buNone/>
            </a:pPr>
            <a:r>
              <a:rPr lang="en-GB" sz="2000" b="1" kern="0" dirty="0" smtClean="0">
                <a:solidFill>
                  <a:srgbClr val="C00000"/>
                </a:solidFill>
                <a:latin typeface="Comic Sans MS" panose="030F0702030302020204" pitchFamily="66" charset="0"/>
              </a:rPr>
              <a:t>Somewhere close to Naples, Italy</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0824" y="1628800"/>
            <a:ext cx="8893175" cy="83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magine 1"/>
          <p:cNvPicPr>
            <a:picLocks noChangeAspect="1"/>
          </p:cNvPicPr>
          <p:nvPr/>
        </p:nvPicPr>
        <p:blipFill>
          <a:blip r:embed="rId4"/>
          <a:stretch>
            <a:fillRect/>
          </a:stretch>
        </p:blipFill>
        <p:spPr>
          <a:xfrm>
            <a:off x="5940152" y="4061913"/>
            <a:ext cx="2952328" cy="2175399"/>
          </a:xfrm>
          <a:prstGeom prst="rect">
            <a:avLst/>
          </a:prstGeom>
        </p:spPr>
      </p:pic>
    </p:spTree>
    <p:extLst>
      <p:ext uri="{BB962C8B-B14F-4D97-AF65-F5344CB8AC3E}">
        <p14:creationId xmlns:p14="http://schemas.microsoft.com/office/powerpoint/2010/main" val="378868012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umsplatzhalter 3"/>
          <p:cNvSpPr txBox="1">
            <a:spLocks noGrp="1"/>
          </p:cNvSpPr>
          <p:nvPr/>
        </p:nvSpPr>
        <p:spPr bwMode="auto">
          <a:xfrm>
            <a:off x="468315" y="6524631"/>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atin typeface="Franklin Gothic Medium" pitchFamily="34" charset="0"/>
              </a:rPr>
              <a:t>Barbara Früh</a:t>
            </a:r>
          </a:p>
        </p:txBody>
      </p:sp>
      <p:pic>
        <p:nvPicPr>
          <p:cNvPr id="808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9144000" cy="693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0900" name="Text Box 3"/>
          <p:cNvSpPr txBox="1">
            <a:spLocks noChangeArrowheads="1"/>
          </p:cNvSpPr>
          <p:nvPr/>
        </p:nvSpPr>
        <p:spPr bwMode="auto">
          <a:xfrm>
            <a:off x="514487" y="3068520"/>
            <a:ext cx="8233977"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Clr>
                <a:srgbClr val="000000"/>
              </a:buClr>
              <a:buSzPct val="100000"/>
              <a:buFont typeface="Times New Roman" pitchFamily="18" charset="0"/>
              <a:buNone/>
            </a:pPr>
            <a:r>
              <a:rPr lang="de-DE" sz="3600" b="1" i="1" dirty="0" err="1" smtClean="0">
                <a:solidFill>
                  <a:srgbClr val="000000"/>
                </a:solidFill>
                <a:latin typeface="Franklin Gothic Medium" pitchFamily="34" charset="0"/>
                <a:ea typeface="Arial Unicode MS" pitchFamily="34" charset="-128"/>
                <a:cs typeface="Arial Unicode MS" pitchFamily="34" charset="-128"/>
              </a:rPr>
              <a:t>Thank</a:t>
            </a:r>
            <a:r>
              <a:rPr lang="de-DE" sz="3600" b="1" i="1" dirty="0" smtClean="0">
                <a:solidFill>
                  <a:srgbClr val="000000"/>
                </a:solidFill>
                <a:latin typeface="Franklin Gothic Medium" pitchFamily="34" charset="0"/>
                <a:ea typeface="Arial Unicode MS" pitchFamily="34" charset="-128"/>
                <a:cs typeface="Arial Unicode MS" pitchFamily="34" charset="-128"/>
              </a:rPr>
              <a:t> </a:t>
            </a:r>
            <a:r>
              <a:rPr lang="de-DE" sz="3600" b="1" i="1" dirty="0" err="1" smtClean="0">
                <a:solidFill>
                  <a:srgbClr val="000000"/>
                </a:solidFill>
                <a:latin typeface="Franklin Gothic Medium" pitchFamily="34" charset="0"/>
                <a:ea typeface="Arial Unicode MS" pitchFamily="34" charset="-128"/>
                <a:cs typeface="Arial Unicode MS" pitchFamily="34" charset="-128"/>
              </a:rPr>
              <a:t>you</a:t>
            </a:r>
            <a:r>
              <a:rPr lang="de-DE" sz="3600" b="1" i="1" dirty="0" smtClean="0">
                <a:solidFill>
                  <a:srgbClr val="000000"/>
                </a:solidFill>
                <a:latin typeface="Franklin Gothic Medium" pitchFamily="34" charset="0"/>
                <a:ea typeface="Arial Unicode MS" pitchFamily="34" charset="-128"/>
                <a:cs typeface="Arial Unicode MS" pitchFamily="34" charset="-128"/>
              </a:rPr>
              <a:t> </a:t>
            </a:r>
            <a:r>
              <a:rPr lang="de-DE" sz="3600" b="1" i="1" dirty="0" err="1" smtClean="0">
                <a:solidFill>
                  <a:srgbClr val="000000"/>
                </a:solidFill>
                <a:latin typeface="Franklin Gothic Medium" pitchFamily="34" charset="0"/>
                <a:ea typeface="Arial Unicode MS" pitchFamily="34" charset="-128"/>
                <a:cs typeface="Arial Unicode MS" pitchFamily="34" charset="-128"/>
              </a:rPr>
              <a:t>very</a:t>
            </a:r>
            <a:r>
              <a:rPr lang="de-DE" sz="3600" b="1" i="1" dirty="0" smtClean="0">
                <a:solidFill>
                  <a:srgbClr val="000000"/>
                </a:solidFill>
                <a:latin typeface="Franklin Gothic Medium" pitchFamily="34" charset="0"/>
                <a:ea typeface="Arial Unicode MS" pitchFamily="34" charset="-128"/>
                <a:cs typeface="Arial Unicode MS" pitchFamily="34" charset="-128"/>
              </a:rPr>
              <a:t> </a:t>
            </a:r>
            <a:r>
              <a:rPr lang="de-DE" sz="3600" b="1" i="1" dirty="0" err="1" smtClean="0">
                <a:solidFill>
                  <a:srgbClr val="000000"/>
                </a:solidFill>
                <a:latin typeface="Franklin Gothic Medium" pitchFamily="34" charset="0"/>
                <a:ea typeface="Arial Unicode MS" pitchFamily="34" charset="-128"/>
                <a:cs typeface="Arial Unicode MS" pitchFamily="34" charset="-128"/>
              </a:rPr>
              <a:t>much</a:t>
            </a:r>
            <a:r>
              <a:rPr lang="de-DE" sz="3600" b="1" i="1" dirty="0" smtClean="0">
                <a:solidFill>
                  <a:srgbClr val="000000"/>
                </a:solidFill>
                <a:latin typeface="Franklin Gothic Medium" pitchFamily="34" charset="0"/>
                <a:ea typeface="Arial Unicode MS" pitchFamily="34" charset="-128"/>
                <a:cs typeface="Arial Unicode MS" pitchFamily="34" charset="-128"/>
              </a:rPr>
              <a:t> </a:t>
            </a:r>
            <a:r>
              <a:rPr lang="de-DE" sz="3600" b="1" i="1" dirty="0" err="1" smtClean="0">
                <a:solidFill>
                  <a:srgbClr val="000000"/>
                </a:solidFill>
                <a:latin typeface="Franklin Gothic Medium" pitchFamily="34" charset="0"/>
                <a:ea typeface="Arial Unicode MS" pitchFamily="34" charset="-128"/>
                <a:cs typeface="Arial Unicode MS" pitchFamily="34" charset="-128"/>
              </a:rPr>
              <a:t>for</a:t>
            </a:r>
            <a:r>
              <a:rPr lang="de-DE" sz="3600" b="1" i="1" dirty="0" smtClean="0">
                <a:solidFill>
                  <a:srgbClr val="000000"/>
                </a:solidFill>
                <a:latin typeface="Franklin Gothic Medium" pitchFamily="34" charset="0"/>
                <a:ea typeface="Arial Unicode MS" pitchFamily="34" charset="-128"/>
                <a:cs typeface="Arial Unicode MS" pitchFamily="34" charset="-128"/>
              </a:rPr>
              <a:t> </a:t>
            </a:r>
            <a:r>
              <a:rPr lang="de-DE" sz="3600" b="1" i="1" dirty="0" err="1" smtClean="0">
                <a:solidFill>
                  <a:srgbClr val="000000"/>
                </a:solidFill>
                <a:latin typeface="Franklin Gothic Medium" pitchFamily="34" charset="0"/>
                <a:ea typeface="Arial Unicode MS" pitchFamily="34" charset="-128"/>
                <a:cs typeface="Arial Unicode MS" pitchFamily="34" charset="-128"/>
              </a:rPr>
              <a:t>your</a:t>
            </a:r>
            <a:r>
              <a:rPr lang="de-DE" sz="3600" b="1" i="1" dirty="0" smtClean="0">
                <a:solidFill>
                  <a:srgbClr val="000000"/>
                </a:solidFill>
                <a:latin typeface="Franklin Gothic Medium" pitchFamily="34" charset="0"/>
                <a:ea typeface="Arial Unicode MS" pitchFamily="34" charset="-128"/>
                <a:cs typeface="Arial Unicode MS" pitchFamily="34" charset="-128"/>
              </a:rPr>
              <a:t> </a:t>
            </a:r>
            <a:r>
              <a:rPr lang="de-DE" sz="3600" b="1" i="1" dirty="0" err="1" smtClean="0">
                <a:solidFill>
                  <a:srgbClr val="000000"/>
                </a:solidFill>
                <a:latin typeface="Franklin Gothic Medium" pitchFamily="34" charset="0"/>
                <a:ea typeface="Arial Unicode MS" pitchFamily="34" charset="-128"/>
                <a:cs typeface="Arial Unicode MS" pitchFamily="34" charset="-128"/>
              </a:rPr>
              <a:t>attention</a:t>
            </a:r>
            <a:r>
              <a:rPr lang="de-DE" sz="3600" b="1" i="1" dirty="0" smtClean="0">
                <a:solidFill>
                  <a:srgbClr val="000000"/>
                </a:solidFill>
                <a:latin typeface="Franklin Gothic Medium" pitchFamily="34" charset="0"/>
                <a:ea typeface="Arial Unicode MS" pitchFamily="34" charset="-128"/>
                <a:cs typeface="Arial Unicode MS" pitchFamily="34" charset="-128"/>
              </a:rPr>
              <a:t>!!!</a:t>
            </a:r>
            <a:endParaRPr lang="de-DE" sz="3600" b="1" i="1" dirty="0">
              <a:solidFill>
                <a:srgbClr val="000000"/>
              </a:solidFill>
              <a:latin typeface="Franklin Gothic Medium"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33985134"/>
      </p:ext>
    </p:extLst>
  </p:cSld>
  <p:clrMapOvr>
    <a:masterClrMapping/>
  </p:clrMapOvr>
  <p:transition>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lum/>
            <a:alphaModFix/>
          </a:blip>
          <a:srcRect/>
          <a:stretch>
            <a:fillRect/>
          </a:stretch>
        </p:blipFill>
        <p:spPr>
          <a:xfrm>
            <a:off x="22533" y="32332"/>
            <a:ext cx="9143107" cy="156761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951639198"/>
              </p:ext>
            </p:extLst>
          </p:nvPr>
        </p:nvGraphicFramePr>
        <p:xfrm>
          <a:off x="0" y="228107"/>
          <a:ext cx="9165638" cy="6469153"/>
        </p:xfrm>
        <a:graphic>
          <a:graphicData uri="http://schemas.openxmlformats.org/drawingml/2006/table">
            <a:tbl>
              <a:tblPr firstRow="1" bandRow="1">
                <a:tableStyleId>{5C22544A-7EE6-4342-B048-85BDC9FD1C3A}</a:tableStyleId>
              </a:tblPr>
              <a:tblGrid>
                <a:gridCol w="1527645"/>
                <a:gridCol w="929871"/>
                <a:gridCol w="1261967"/>
                <a:gridCol w="1261967"/>
                <a:gridCol w="4184188"/>
              </a:tblGrid>
              <a:tr h="582664">
                <a:tc>
                  <a:txBody>
                    <a:bodyPr/>
                    <a:lstStyle/>
                    <a:p>
                      <a:r>
                        <a:rPr lang="de-DE" sz="1500" dirty="0" smtClean="0"/>
                        <a:t>Parameter</a:t>
                      </a:r>
                      <a:endParaRPr lang="de-AT" sz="1500" dirty="0"/>
                    </a:p>
                  </a:txBody>
                  <a:tcPr marL="82944" marR="82944" marT="41476" marB="41476"/>
                </a:tc>
                <a:tc>
                  <a:txBody>
                    <a:bodyPr/>
                    <a:lstStyle/>
                    <a:p>
                      <a:r>
                        <a:rPr lang="de-DE" sz="1500" dirty="0" err="1" smtClean="0"/>
                        <a:t>Namelist</a:t>
                      </a:r>
                      <a:endParaRPr lang="de-AT" sz="1500" dirty="0"/>
                    </a:p>
                  </a:txBody>
                  <a:tcPr marL="82944" marR="82944" marT="41476" marB="41476"/>
                </a:tc>
                <a:tc>
                  <a:txBody>
                    <a:bodyPr/>
                    <a:lstStyle/>
                    <a:p>
                      <a:r>
                        <a:rPr lang="de-DE" sz="1500" dirty="0" smtClean="0"/>
                        <a:t>Default </a:t>
                      </a:r>
                      <a:r>
                        <a:rPr lang="de-DE" sz="1500" dirty="0" err="1" smtClean="0"/>
                        <a:t>value</a:t>
                      </a:r>
                      <a:endParaRPr lang="de-AT" sz="1500" dirty="0"/>
                    </a:p>
                  </a:txBody>
                  <a:tcPr marL="82944" marR="82944" marT="41476" marB="41476"/>
                </a:tc>
                <a:tc>
                  <a:txBody>
                    <a:bodyPr/>
                    <a:lstStyle/>
                    <a:p>
                      <a:r>
                        <a:rPr lang="de-DE" sz="1500" dirty="0" err="1" smtClean="0"/>
                        <a:t>Tested</a:t>
                      </a:r>
                      <a:r>
                        <a:rPr lang="de-DE" sz="1500" dirty="0" smtClean="0"/>
                        <a:t> </a:t>
                      </a:r>
                      <a:r>
                        <a:rPr lang="de-DE" sz="1500" dirty="0" err="1" smtClean="0"/>
                        <a:t>value</a:t>
                      </a:r>
                      <a:endParaRPr lang="de-AT" sz="1500" dirty="0"/>
                    </a:p>
                  </a:txBody>
                  <a:tcPr marL="82944" marR="82944" marT="41476" marB="41476"/>
                </a:tc>
                <a:tc>
                  <a:txBody>
                    <a:bodyPr/>
                    <a:lstStyle/>
                    <a:p>
                      <a:r>
                        <a:rPr lang="de-DE" sz="1500" dirty="0" smtClean="0"/>
                        <a:t>Comment</a:t>
                      </a:r>
                      <a:endParaRPr lang="de-AT" sz="1500" dirty="0"/>
                    </a:p>
                  </a:txBody>
                  <a:tcPr marL="82944" marR="82944" marT="41476" marB="41476"/>
                </a:tc>
              </a:tr>
              <a:tr h="455961">
                <a:tc>
                  <a:txBody>
                    <a:bodyPr/>
                    <a:lstStyle/>
                    <a:p>
                      <a:pPr marL="0" algn="l" defTabSz="914400" rtl="0" eaLnBrk="1" latinLnBrk="0" hangingPunct="1"/>
                      <a:r>
                        <a:rPr lang="de-AT" sz="1200" kern="1200" dirty="0" err="1" smtClean="0">
                          <a:solidFill>
                            <a:schemeClr val="dk1"/>
                          </a:solidFill>
                          <a:latin typeface="+mn-lt"/>
                          <a:ea typeface="+mn-ea"/>
                          <a:cs typeface="+mn-cs"/>
                        </a:rPr>
                        <a:t>itype_fast_waves</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1</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en-US" sz="1200" kern="1200" dirty="0" smtClean="0">
                          <a:solidFill>
                            <a:schemeClr val="dk1"/>
                          </a:solidFill>
                          <a:latin typeface="+mn-lt"/>
                          <a:ea typeface="+mn-ea"/>
                          <a:cs typeface="+mn-cs"/>
                        </a:rPr>
                        <a:t>Treatment of fast waves; old scheme, might lower the numerical stability.</a:t>
                      </a:r>
                      <a:endParaRPr lang="de-AT" sz="1200" kern="1200" dirty="0">
                        <a:solidFill>
                          <a:schemeClr val="dk1"/>
                        </a:solidFill>
                        <a:latin typeface="+mn-lt"/>
                        <a:ea typeface="+mn-ea"/>
                        <a:cs typeface="+mn-cs"/>
                      </a:endParaRPr>
                    </a:p>
                  </a:txBody>
                  <a:tcPr marL="82944" marR="82944" marT="41476" marB="41476"/>
                </a:tc>
              </a:tr>
              <a:tr h="434764">
                <a:tc>
                  <a:txBody>
                    <a:bodyPr/>
                    <a:lstStyle/>
                    <a:p>
                      <a:pPr marL="0" algn="l" defTabSz="914400" rtl="0" eaLnBrk="1" latinLnBrk="0" hangingPunct="1"/>
                      <a:r>
                        <a:rPr lang="de-AT" sz="1200" kern="1200" dirty="0" err="1" smtClean="0">
                          <a:solidFill>
                            <a:schemeClr val="dk1"/>
                          </a:solidFill>
                          <a:latin typeface="+mn-lt"/>
                          <a:ea typeface="+mn-ea"/>
                          <a:cs typeface="+mn-cs"/>
                        </a:rPr>
                        <a:t>ivctype</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INT2LM</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AT" sz="1200" kern="1200" dirty="0" smtClean="0">
                          <a:solidFill>
                            <a:schemeClr val="dk1"/>
                          </a:solidFill>
                          <a:latin typeface="+mn-lt"/>
                          <a:ea typeface="+mn-ea"/>
                          <a:cs typeface="+mn-cs"/>
                        </a:rPr>
                        <a:t>4</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err="1" smtClean="0">
                          <a:solidFill>
                            <a:schemeClr val="dk1"/>
                          </a:solidFill>
                          <a:latin typeface="+mn-lt"/>
                          <a:ea typeface="+mn-ea"/>
                          <a:cs typeface="+mn-cs"/>
                        </a:rPr>
                        <a:t>Use</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the</a:t>
                      </a:r>
                      <a:r>
                        <a:rPr lang="de-DE" sz="1200" kern="1200" dirty="0" smtClean="0">
                          <a:solidFill>
                            <a:schemeClr val="dk1"/>
                          </a:solidFill>
                          <a:latin typeface="+mn-lt"/>
                          <a:ea typeface="+mn-ea"/>
                          <a:cs typeface="+mn-cs"/>
                        </a:rPr>
                        <a:t> SLEVE </a:t>
                      </a:r>
                      <a:r>
                        <a:rPr lang="de-DE" sz="1200" kern="1200" dirty="0" err="1" smtClean="0">
                          <a:solidFill>
                            <a:schemeClr val="dk1"/>
                          </a:solidFill>
                          <a:latin typeface="+mn-lt"/>
                          <a:ea typeface="+mn-ea"/>
                          <a:cs typeface="+mn-cs"/>
                        </a:rPr>
                        <a:t>vertical</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coordinate</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system</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def:hybrid</a:t>
                      </a:r>
                      <a:r>
                        <a:rPr lang="de-DE" sz="1200" kern="1200" dirty="0" smtClean="0">
                          <a:solidFill>
                            <a:schemeClr val="dk1"/>
                          </a:solidFill>
                          <a:latin typeface="+mn-lt"/>
                          <a:ea typeface="+mn-ea"/>
                          <a:cs typeface="+mn-cs"/>
                        </a:rPr>
                        <a:t> Gal-Chen)</a:t>
                      </a:r>
                      <a:endParaRPr lang="de-AT" sz="1200" kern="1200" dirty="0">
                        <a:solidFill>
                          <a:schemeClr val="dk1"/>
                        </a:solidFill>
                        <a:latin typeface="+mn-lt"/>
                        <a:ea typeface="+mn-ea"/>
                        <a:cs typeface="+mn-cs"/>
                      </a:endParaRPr>
                    </a:p>
                  </a:txBody>
                  <a:tcPr marL="82944" marR="82944" marT="41476" marB="41476"/>
                </a:tc>
              </a:tr>
              <a:tr h="274051">
                <a:tc>
                  <a:txBody>
                    <a:bodyPr/>
                    <a:lstStyle/>
                    <a:p>
                      <a:pPr marL="0" algn="l" defTabSz="914400" rtl="0" eaLnBrk="1" latinLnBrk="0" hangingPunct="1"/>
                      <a:r>
                        <a:rPr lang="de-AT" sz="1200" kern="1200" dirty="0" err="1" smtClean="0">
                          <a:solidFill>
                            <a:schemeClr val="dk1"/>
                          </a:solidFill>
                          <a:latin typeface="+mn-lt"/>
                          <a:ea typeface="+mn-ea"/>
                          <a:cs typeface="+mn-cs"/>
                        </a:rPr>
                        <a:t>lconv</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TRUE</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FALSE</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Turn off </a:t>
                      </a:r>
                      <a:r>
                        <a:rPr lang="de-DE" sz="1200" kern="1200" dirty="0" err="1" smtClean="0">
                          <a:solidFill>
                            <a:schemeClr val="dk1"/>
                          </a:solidFill>
                          <a:latin typeface="+mn-lt"/>
                          <a:ea typeface="+mn-ea"/>
                          <a:cs typeface="+mn-cs"/>
                        </a:rPr>
                        <a:t>the</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shallow</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convection</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scheme</a:t>
                      </a:r>
                      <a:endParaRPr lang="de-AT" sz="1200" kern="1200" dirty="0">
                        <a:solidFill>
                          <a:schemeClr val="dk1"/>
                        </a:solidFill>
                        <a:latin typeface="+mn-lt"/>
                        <a:ea typeface="+mn-ea"/>
                        <a:cs typeface="+mn-cs"/>
                      </a:endParaRPr>
                    </a:p>
                  </a:txBody>
                  <a:tcPr marL="82944" marR="82944" marT="41476" marB="41476"/>
                </a:tc>
              </a:tr>
              <a:tr h="451148">
                <a:tc>
                  <a:txBody>
                    <a:bodyPr/>
                    <a:lstStyle/>
                    <a:p>
                      <a:pPr marL="0" algn="l" defTabSz="914400" rtl="0" eaLnBrk="1" latinLnBrk="0" hangingPunct="1"/>
                      <a:r>
                        <a:rPr lang="de-AT" sz="1200" kern="1200" dirty="0" err="1" smtClean="0">
                          <a:solidFill>
                            <a:schemeClr val="dk1"/>
                          </a:solidFill>
                          <a:latin typeface="+mn-lt"/>
                          <a:ea typeface="+mn-ea"/>
                          <a:cs typeface="+mn-cs"/>
                        </a:rPr>
                        <a:t>lradtopo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 INT2LM</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FALSE</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TRUE</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AT" sz="1200" kern="1200" dirty="0" err="1" smtClean="0">
                          <a:solidFill>
                            <a:schemeClr val="dk1"/>
                          </a:solidFill>
                          <a:latin typeface="+mn-lt"/>
                          <a:ea typeface="+mn-ea"/>
                          <a:cs typeface="+mn-cs"/>
                        </a:rPr>
                        <a:t>topographic</a:t>
                      </a:r>
                      <a:r>
                        <a:rPr lang="de-AT" sz="1200" kern="1200" dirty="0" smtClean="0">
                          <a:solidFill>
                            <a:schemeClr val="dk1"/>
                          </a:solidFill>
                          <a:latin typeface="+mn-lt"/>
                          <a:ea typeface="+mn-ea"/>
                          <a:cs typeface="+mn-cs"/>
                        </a:rPr>
                        <a:t> </a:t>
                      </a:r>
                      <a:r>
                        <a:rPr lang="de-AT" sz="1200" kern="1200" dirty="0" err="1" smtClean="0">
                          <a:solidFill>
                            <a:schemeClr val="dk1"/>
                          </a:solidFill>
                          <a:latin typeface="+mn-lt"/>
                          <a:ea typeface="+mn-ea"/>
                          <a:cs typeface="+mn-cs"/>
                        </a:rPr>
                        <a:t>corrections</a:t>
                      </a:r>
                      <a:r>
                        <a:rPr lang="de-AT" sz="1200" kern="1200" dirty="0" smtClean="0">
                          <a:solidFill>
                            <a:schemeClr val="dk1"/>
                          </a:solidFill>
                          <a:latin typeface="+mn-lt"/>
                          <a:ea typeface="+mn-ea"/>
                          <a:cs typeface="+mn-cs"/>
                        </a:rPr>
                        <a:t> </a:t>
                      </a:r>
                      <a:r>
                        <a:rPr lang="de-AT" sz="1200" kern="1200" dirty="0" err="1" smtClean="0">
                          <a:solidFill>
                            <a:schemeClr val="dk1"/>
                          </a:solidFill>
                          <a:latin typeface="+mn-lt"/>
                          <a:ea typeface="+mn-ea"/>
                          <a:cs typeface="+mn-cs"/>
                        </a:rPr>
                        <a:t>of</a:t>
                      </a:r>
                      <a:r>
                        <a:rPr lang="de-AT" sz="1200" kern="1200" dirty="0" smtClean="0">
                          <a:solidFill>
                            <a:schemeClr val="dk1"/>
                          </a:solidFill>
                          <a:latin typeface="+mn-lt"/>
                          <a:ea typeface="+mn-ea"/>
                          <a:cs typeface="+mn-cs"/>
                        </a:rPr>
                        <a:t> </a:t>
                      </a:r>
                      <a:r>
                        <a:rPr lang="de-AT" sz="1200" kern="1200" dirty="0" err="1" smtClean="0">
                          <a:solidFill>
                            <a:schemeClr val="dk1"/>
                          </a:solidFill>
                          <a:latin typeface="+mn-lt"/>
                          <a:ea typeface="+mn-ea"/>
                          <a:cs typeface="+mn-cs"/>
                        </a:rPr>
                        <a:t>radiation</a:t>
                      </a:r>
                      <a:r>
                        <a:rPr lang="de-AT" sz="1200" kern="1200" dirty="0" smtClean="0">
                          <a:solidFill>
                            <a:schemeClr val="dk1"/>
                          </a:solidFill>
                          <a:latin typeface="+mn-lt"/>
                          <a:ea typeface="+mn-ea"/>
                          <a:cs typeface="+mn-cs"/>
                        </a:rPr>
                        <a:t> (e.g. </a:t>
                      </a:r>
                      <a:r>
                        <a:rPr lang="de-AT" sz="1200" kern="1200" dirty="0" err="1" smtClean="0">
                          <a:solidFill>
                            <a:schemeClr val="dk1"/>
                          </a:solidFill>
                          <a:latin typeface="+mn-lt"/>
                          <a:ea typeface="+mn-ea"/>
                          <a:cs typeface="+mn-cs"/>
                        </a:rPr>
                        <a:t>mountains</a:t>
                      </a:r>
                      <a:r>
                        <a:rPr lang="de-AT" sz="1200" kern="1200" dirty="0" smtClean="0">
                          <a:solidFill>
                            <a:schemeClr val="dk1"/>
                          </a:solidFill>
                          <a:latin typeface="+mn-lt"/>
                          <a:ea typeface="+mn-ea"/>
                          <a:cs typeface="+mn-cs"/>
                        </a:rPr>
                        <a:t> North/South </a:t>
                      </a:r>
                      <a:r>
                        <a:rPr lang="de-AT" sz="1200" kern="1200" dirty="0" err="1" smtClean="0">
                          <a:solidFill>
                            <a:schemeClr val="dk1"/>
                          </a:solidFill>
                          <a:latin typeface="+mn-lt"/>
                          <a:ea typeface="+mn-ea"/>
                          <a:cs typeface="+mn-cs"/>
                        </a:rPr>
                        <a:t>faces</a:t>
                      </a:r>
                      <a:r>
                        <a:rPr lang="de-AT" sz="1200" kern="1200" dirty="0" smtClean="0">
                          <a:solidFill>
                            <a:schemeClr val="dk1"/>
                          </a:solidFill>
                          <a:latin typeface="+mn-lt"/>
                          <a:ea typeface="+mn-ea"/>
                          <a:cs typeface="+mn-cs"/>
                        </a:rPr>
                        <a:t>)</a:t>
                      </a:r>
                      <a:endParaRPr lang="de-AT" sz="1200" kern="1200" dirty="0">
                        <a:solidFill>
                          <a:schemeClr val="dk1"/>
                        </a:solidFill>
                        <a:latin typeface="+mn-lt"/>
                        <a:ea typeface="+mn-ea"/>
                        <a:cs typeface="+mn-cs"/>
                      </a:endParaRPr>
                    </a:p>
                  </a:txBody>
                  <a:tcPr marL="82944" marR="82944" marT="41476" marB="41476"/>
                </a:tc>
              </a:tr>
              <a:tr h="274051">
                <a:tc>
                  <a:txBody>
                    <a:bodyPr/>
                    <a:lstStyle/>
                    <a:p>
                      <a:pPr marL="0" algn="l" defTabSz="914400" rtl="0" eaLnBrk="1" latinLnBrk="0" hangingPunct="1"/>
                      <a:r>
                        <a:rPr lang="de-AT" sz="1200" kern="1200" dirty="0" err="1" smtClean="0">
                          <a:solidFill>
                            <a:schemeClr val="dk1"/>
                          </a:solidFill>
                          <a:latin typeface="+mn-lt"/>
                          <a:ea typeface="+mn-ea"/>
                          <a:cs typeface="+mn-cs"/>
                        </a:rPr>
                        <a:t>itype_aerosol</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1</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err="1" smtClean="0">
                          <a:solidFill>
                            <a:schemeClr val="dk1"/>
                          </a:solidFill>
                          <a:latin typeface="+mn-lt"/>
                          <a:ea typeface="+mn-ea"/>
                          <a:cs typeface="+mn-cs"/>
                        </a:rPr>
                        <a:t>Tegen</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climatology</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for</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aerosols</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def:Tanre</a:t>
                      </a:r>
                      <a:r>
                        <a:rPr lang="de-DE" sz="1200" kern="1200" dirty="0" smtClean="0">
                          <a:solidFill>
                            <a:schemeClr val="dk1"/>
                          </a:solidFill>
                          <a:latin typeface="+mn-lt"/>
                          <a:ea typeface="+mn-ea"/>
                          <a:cs typeface="+mn-cs"/>
                        </a:rPr>
                        <a:t>)</a:t>
                      </a:r>
                      <a:endParaRPr lang="de-AT" sz="1200" kern="1200" dirty="0">
                        <a:solidFill>
                          <a:schemeClr val="dk1"/>
                        </a:solidFill>
                        <a:latin typeface="+mn-lt"/>
                        <a:ea typeface="+mn-ea"/>
                        <a:cs typeface="+mn-cs"/>
                      </a:endParaRPr>
                    </a:p>
                  </a:txBody>
                  <a:tcPr marL="82944" marR="82944" marT="41476" marB="41476"/>
                </a:tc>
              </a:tr>
              <a:tr h="274051">
                <a:tc>
                  <a:txBody>
                    <a:bodyPr/>
                    <a:lstStyle/>
                    <a:p>
                      <a:pPr marL="0" algn="l" defTabSz="914400" rtl="0" eaLnBrk="1" latinLnBrk="0" hangingPunct="1"/>
                      <a:r>
                        <a:rPr lang="de-AT" sz="1200" kern="1200" dirty="0" err="1" smtClean="0">
                          <a:solidFill>
                            <a:schemeClr val="dk1"/>
                          </a:solidFill>
                          <a:latin typeface="+mn-lt"/>
                          <a:ea typeface="+mn-ea"/>
                          <a:cs typeface="+mn-cs"/>
                        </a:rPr>
                        <a:t>itype_evsl</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4?</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en-US" sz="1200" kern="1200" dirty="0" smtClean="0">
                          <a:solidFill>
                            <a:schemeClr val="dk1"/>
                          </a:solidFill>
                          <a:latin typeface="+mn-lt"/>
                          <a:ea typeface="+mn-ea"/>
                          <a:cs typeface="+mn-cs"/>
                        </a:rPr>
                        <a:t>parameterization for evaporation of bare soil</a:t>
                      </a:r>
                      <a:endParaRPr lang="de-AT" sz="1200" kern="1200" dirty="0">
                        <a:solidFill>
                          <a:schemeClr val="dk1"/>
                        </a:solidFill>
                        <a:latin typeface="+mn-lt"/>
                        <a:ea typeface="+mn-ea"/>
                        <a:cs typeface="+mn-cs"/>
                      </a:endParaRPr>
                    </a:p>
                  </a:txBody>
                  <a:tcPr marL="82944" marR="82944" marT="41476" marB="41476"/>
                </a:tc>
              </a:tr>
              <a:tr h="455961">
                <a:tc>
                  <a:txBody>
                    <a:bodyPr/>
                    <a:lstStyle/>
                    <a:p>
                      <a:pPr marL="0" algn="l" defTabSz="914400" rtl="0" eaLnBrk="1" latinLnBrk="0" hangingPunct="1"/>
                      <a:r>
                        <a:rPr lang="de-AT" sz="1200" kern="1200" dirty="0" err="1" smtClean="0">
                          <a:solidFill>
                            <a:schemeClr val="dk1"/>
                          </a:solidFill>
                          <a:latin typeface="+mn-lt"/>
                          <a:ea typeface="+mn-ea"/>
                          <a:cs typeface="+mn-cs"/>
                        </a:rPr>
                        <a:t>itype_turb</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3</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1;</a:t>
                      </a:r>
                    </a:p>
                    <a:p>
                      <a:pPr marL="0" algn="l" defTabSz="914400" rtl="0" eaLnBrk="1" latinLnBrk="0" hangingPunct="1"/>
                      <a:r>
                        <a:rPr lang="de-DE" sz="1200" kern="1200" dirty="0" smtClean="0">
                          <a:solidFill>
                            <a:schemeClr val="dk1"/>
                          </a:solidFill>
                          <a:latin typeface="+mn-lt"/>
                          <a:ea typeface="+mn-ea"/>
                          <a:cs typeface="+mn-cs"/>
                        </a:rPr>
                        <a: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err="1" smtClean="0">
                          <a:solidFill>
                            <a:schemeClr val="dk1"/>
                          </a:solidFill>
                          <a:latin typeface="+mn-lt"/>
                          <a:ea typeface="+mn-ea"/>
                          <a:cs typeface="+mn-cs"/>
                        </a:rPr>
                        <a:t>Parametrization</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for</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vertical</a:t>
                      </a:r>
                      <a:r>
                        <a:rPr lang="de-DE" sz="1200" kern="1200" dirty="0" smtClean="0">
                          <a:solidFill>
                            <a:schemeClr val="dk1"/>
                          </a:solidFill>
                          <a:latin typeface="+mn-lt"/>
                          <a:ea typeface="+mn-ea"/>
                          <a:cs typeface="+mn-cs"/>
                        </a:rPr>
                        <a:t> turbulent </a:t>
                      </a:r>
                      <a:r>
                        <a:rPr lang="de-DE" sz="1200" kern="1200" dirty="0" err="1" smtClean="0">
                          <a:solidFill>
                            <a:schemeClr val="dk1"/>
                          </a:solidFill>
                          <a:latin typeface="+mn-lt"/>
                          <a:ea typeface="+mn-ea"/>
                          <a:cs typeface="+mn-cs"/>
                        </a:rPr>
                        <a:t>diffusion</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def:prognostic</a:t>
                      </a:r>
                      <a:r>
                        <a:rPr lang="de-DE" sz="1200" kern="1200" dirty="0" smtClean="0">
                          <a:solidFill>
                            <a:schemeClr val="dk1"/>
                          </a:solidFill>
                          <a:latin typeface="+mn-lt"/>
                          <a:ea typeface="+mn-ea"/>
                          <a:cs typeface="+mn-cs"/>
                        </a:rPr>
                        <a:t> TKE-</a:t>
                      </a:r>
                      <a:r>
                        <a:rPr lang="de-DE" sz="1200" kern="1200" dirty="0" err="1" smtClean="0">
                          <a:solidFill>
                            <a:schemeClr val="dk1"/>
                          </a:solidFill>
                          <a:latin typeface="+mn-lt"/>
                          <a:ea typeface="+mn-ea"/>
                          <a:cs typeface="+mn-cs"/>
                        </a:rPr>
                        <a:t>based</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scheme</a:t>
                      </a:r>
                      <a:r>
                        <a:rPr lang="de-DE" sz="1200" kern="1200" dirty="0" smtClean="0">
                          <a:solidFill>
                            <a:schemeClr val="dk1"/>
                          </a:solidFill>
                          <a:latin typeface="+mn-lt"/>
                          <a:ea typeface="+mn-ea"/>
                          <a:cs typeface="+mn-cs"/>
                        </a:rPr>
                        <a:t>)</a:t>
                      </a:r>
                      <a:endParaRPr lang="de-AT" sz="1200" kern="1200" dirty="0">
                        <a:solidFill>
                          <a:schemeClr val="dk1"/>
                        </a:solidFill>
                        <a:latin typeface="+mn-lt"/>
                        <a:ea typeface="+mn-ea"/>
                        <a:cs typeface="+mn-cs"/>
                      </a:endParaRPr>
                    </a:p>
                  </a:txBody>
                  <a:tcPr marL="82944" marR="82944" marT="41476" marB="41476"/>
                </a:tc>
              </a:tr>
              <a:tr h="434764">
                <a:tc>
                  <a:txBody>
                    <a:bodyPr/>
                    <a:lstStyle/>
                    <a:p>
                      <a:pPr marL="0" algn="l" defTabSz="914400" rtl="0" eaLnBrk="1" latinLnBrk="0" hangingPunct="1"/>
                      <a:r>
                        <a:rPr lang="de-AT" sz="1200" kern="1200" dirty="0" err="1" smtClean="0">
                          <a:solidFill>
                            <a:schemeClr val="dk1"/>
                          </a:solidFill>
                          <a:latin typeface="+mn-lt"/>
                          <a:ea typeface="+mn-ea"/>
                          <a:cs typeface="+mn-cs"/>
                        </a:rPr>
                        <a:t>itype_root</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1</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err="1" smtClean="0">
                          <a:solidFill>
                            <a:schemeClr val="dk1"/>
                          </a:solidFill>
                          <a:latin typeface="+mn-lt"/>
                          <a:ea typeface="+mn-ea"/>
                          <a:cs typeface="+mn-cs"/>
                        </a:rPr>
                        <a:t>Decreasing</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root</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density</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with</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depth</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def:uniform</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root</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distribution</a:t>
                      </a:r>
                      <a:r>
                        <a:rPr lang="de-DE" sz="1200" kern="1200" dirty="0" smtClean="0">
                          <a:solidFill>
                            <a:schemeClr val="dk1"/>
                          </a:solidFill>
                          <a:latin typeface="+mn-lt"/>
                          <a:ea typeface="+mn-ea"/>
                          <a:cs typeface="+mn-cs"/>
                        </a:rPr>
                        <a:t>)</a:t>
                      </a:r>
                      <a:endParaRPr lang="de-AT" sz="1200" kern="1200" dirty="0">
                        <a:solidFill>
                          <a:schemeClr val="dk1"/>
                        </a:solidFill>
                        <a:latin typeface="+mn-lt"/>
                        <a:ea typeface="+mn-ea"/>
                        <a:cs typeface="+mn-cs"/>
                      </a:endParaRPr>
                    </a:p>
                  </a:txBody>
                  <a:tcPr marL="82944" marR="82944" marT="41476" marB="41476"/>
                </a:tc>
              </a:tr>
              <a:tr h="451148">
                <a:tc>
                  <a:txBody>
                    <a:bodyPr/>
                    <a:lstStyle/>
                    <a:p>
                      <a:pPr marL="0" algn="l" defTabSz="914400" rtl="0" eaLnBrk="1" latinLnBrk="0" hangingPunct="1"/>
                      <a:r>
                        <a:rPr lang="de-AT" sz="1200" kern="1200" dirty="0" err="1" smtClean="0">
                          <a:solidFill>
                            <a:schemeClr val="dk1"/>
                          </a:solidFill>
                          <a:latin typeface="+mn-lt"/>
                          <a:ea typeface="+mn-ea"/>
                          <a:cs typeface="+mn-cs"/>
                        </a:rPr>
                        <a:t>itype_heatcond</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1</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The </a:t>
                      </a:r>
                      <a:r>
                        <a:rPr lang="de-DE" sz="1200" kern="1200" dirty="0" err="1" smtClean="0">
                          <a:solidFill>
                            <a:schemeClr val="dk1"/>
                          </a:solidFill>
                          <a:latin typeface="+mn-lt"/>
                          <a:ea typeface="+mn-ea"/>
                          <a:cs typeface="+mn-cs"/>
                        </a:rPr>
                        <a:t>soil</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heat</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conductivity</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accounts</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for</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soil</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moisture</a:t>
                      </a:r>
                      <a:r>
                        <a:rPr lang="de-DE" sz="1200" kern="1200" dirty="0" smtClean="0">
                          <a:solidFill>
                            <a:schemeClr val="dk1"/>
                          </a:solidFill>
                          <a:latin typeface="+mn-lt"/>
                          <a:ea typeface="+mn-ea"/>
                          <a:cs typeface="+mn-cs"/>
                        </a:rPr>
                        <a:t>/</a:t>
                      </a:r>
                      <a:r>
                        <a:rPr lang="de-DE" sz="1200" kern="1200" dirty="0" err="1" smtClean="0">
                          <a:solidFill>
                            <a:schemeClr val="dk1"/>
                          </a:solidFill>
                          <a:latin typeface="+mn-lt"/>
                          <a:ea typeface="+mn-ea"/>
                          <a:cs typeface="+mn-cs"/>
                        </a:rPr>
                        <a:t>soil</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ice</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def:soil</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moisture</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only</a:t>
                      </a:r>
                      <a:r>
                        <a:rPr lang="de-DE" sz="1200" kern="1200" dirty="0" smtClean="0">
                          <a:solidFill>
                            <a:schemeClr val="dk1"/>
                          </a:solidFill>
                          <a:latin typeface="+mn-lt"/>
                          <a:ea typeface="+mn-ea"/>
                          <a:cs typeface="+mn-cs"/>
                        </a:rPr>
                        <a:t>)</a:t>
                      </a:r>
                      <a:endParaRPr lang="de-AT" sz="1200" kern="1200" dirty="0">
                        <a:solidFill>
                          <a:schemeClr val="dk1"/>
                        </a:solidFill>
                        <a:latin typeface="+mn-lt"/>
                        <a:ea typeface="+mn-ea"/>
                        <a:cs typeface="+mn-cs"/>
                      </a:endParaRPr>
                    </a:p>
                  </a:txBody>
                  <a:tcPr marL="82944" marR="82944" marT="41476" marB="41476"/>
                </a:tc>
              </a:tr>
              <a:tr h="451148">
                <a:tc>
                  <a:txBody>
                    <a:bodyPr/>
                    <a:lstStyle/>
                    <a:p>
                      <a:pPr marL="0" algn="l" defTabSz="914400" rtl="0" eaLnBrk="1" latinLnBrk="0" hangingPunct="1"/>
                      <a:r>
                        <a:rPr lang="de-AT" sz="1200" kern="1200" dirty="0" err="1" smtClean="0">
                          <a:solidFill>
                            <a:schemeClr val="dk1"/>
                          </a:solidFill>
                          <a:latin typeface="+mn-lt"/>
                          <a:ea typeface="+mn-ea"/>
                          <a:cs typeface="+mn-cs"/>
                        </a:rPr>
                        <a:t>itype_albedo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1</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en-US" sz="1200" kern="1200" dirty="0" smtClean="0">
                          <a:solidFill>
                            <a:schemeClr val="dk1"/>
                          </a:solidFill>
                          <a:latin typeface="+mn-lt"/>
                          <a:ea typeface="+mn-ea"/>
                          <a:cs typeface="+mn-cs"/>
                        </a:rPr>
                        <a:t>The surface albedo is function a dry and saturated soil (</a:t>
                      </a:r>
                      <a:r>
                        <a:rPr lang="en-US" sz="1200" kern="1200" dirty="0" err="1" smtClean="0">
                          <a:solidFill>
                            <a:schemeClr val="dk1"/>
                          </a:solidFill>
                          <a:latin typeface="+mn-lt"/>
                          <a:ea typeface="+mn-ea"/>
                          <a:cs typeface="+mn-cs"/>
                        </a:rPr>
                        <a:t>def:function</a:t>
                      </a:r>
                      <a:r>
                        <a:rPr lang="en-US" sz="1200" kern="1200" dirty="0" smtClean="0">
                          <a:solidFill>
                            <a:schemeClr val="dk1"/>
                          </a:solidFill>
                          <a:latin typeface="+mn-lt"/>
                          <a:ea typeface="+mn-ea"/>
                          <a:cs typeface="+mn-cs"/>
                        </a:rPr>
                        <a:t> of soil type)</a:t>
                      </a:r>
                      <a:endParaRPr lang="de-AT" sz="1200" kern="1200" dirty="0">
                        <a:solidFill>
                          <a:schemeClr val="dk1"/>
                        </a:solidFill>
                        <a:latin typeface="+mn-lt"/>
                        <a:ea typeface="+mn-ea"/>
                        <a:cs typeface="+mn-cs"/>
                      </a:endParaRPr>
                    </a:p>
                  </a:txBody>
                  <a:tcPr marL="82944" marR="82944" marT="41476" marB="41476"/>
                </a:tc>
              </a:tr>
              <a:tr h="274051">
                <a:tc>
                  <a:txBody>
                    <a:bodyPr/>
                    <a:lstStyle/>
                    <a:p>
                      <a:pPr marL="0" algn="l" defTabSz="914400" rtl="0" eaLnBrk="1" latinLnBrk="0" hangingPunct="1"/>
                      <a:r>
                        <a:rPr lang="de-AT" sz="1200" kern="1200" dirty="0" err="1" smtClean="0">
                          <a:solidFill>
                            <a:schemeClr val="dk1"/>
                          </a:solidFill>
                          <a:latin typeface="+mn-lt"/>
                          <a:ea typeface="+mn-ea"/>
                          <a:cs typeface="+mn-cs"/>
                        </a:rPr>
                        <a:t>lsso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FALSE</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TRUE</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endParaRPr lang="de-AT" sz="1200" kern="1200" dirty="0">
                        <a:solidFill>
                          <a:schemeClr val="dk1"/>
                        </a:solidFill>
                        <a:latin typeface="+mn-lt"/>
                        <a:ea typeface="+mn-ea"/>
                        <a:cs typeface="+mn-cs"/>
                      </a:endParaRPr>
                    </a:p>
                  </a:txBody>
                  <a:tcPr marL="82944" marR="82944" marT="41476" marB="41476"/>
                </a:tc>
              </a:tr>
              <a:tr h="451148">
                <a:tc>
                  <a:txBody>
                    <a:bodyPr/>
                    <a:lstStyle/>
                    <a:p>
                      <a:pPr marL="0" algn="l" defTabSz="914400" rtl="0" eaLnBrk="1" latinLnBrk="0" hangingPunct="1"/>
                      <a:r>
                        <a:rPr lang="de-AT" sz="1200" kern="1200" dirty="0" err="1" smtClean="0">
                          <a:solidFill>
                            <a:schemeClr val="dk1"/>
                          </a:solidFill>
                          <a:latin typeface="+mn-lt"/>
                          <a:ea typeface="+mn-ea"/>
                          <a:cs typeface="+mn-cs"/>
                        </a:rPr>
                        <a:t>lfilter_oro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TRUE </a:t>
                      </a:r>
                      <a:r>
                        <a:rPr lang="de-DE" sz="1200" kern="1200" dirty="0" err="1" smtClean="0">
                          <a:solidFill>
                            <a:schemeClr val="dk1"/>
                          </a:solidFill>
                          <a:latin typeface="+mn-lt"/>
                          <a:ea typeface="+mn-ea"/>
                          <a:cs typeface="+mn-cs"/>
                        </a:rPr>
                        <a:t>with</a:t>
                      </a:r>
                      <a:r>
                        <a:rPr lang="de-DE" sz="1200" kern="1200" dirty="0" smtClean="0">
                          <a:solidFill>
                            <a:schemeClr val="dk1"/>
                          </a:solidFill>
                          <a:latin typeface="+mn-lt"/>
                          <a:ea typeface="+mn-ea"/>
                          <a:cs typeface="+mn-cs"/>
                        </a:rPr>
                        <a:t> INT2LM</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TRUE </a:t>
                      </a:r>
                      <a:r>
                        <a:rPr lang="de-DE" sz="1200" kern="1200" dirty="0" err="1" smtClean="0">
                          <a:solidFill>
                            <a:schemeClr val="dk1"/>
                          </a:solidFill>
                          <a:latin typeface="+mn-lt"/>
                          <a:ea typeface="+mn-ea"/>
                          <a:cs typeface="+mn-cs"/>
                        </a:rPr>
                        <a:t>with</a:t>
                      </a:r>
                      <a:r>
                        <a:rPr lang="de-DE" sz="1200" kern="1200" dirty="0" smtClean="0">
                          <a:solidFill>
                            <a:schemeClr val="dk1"/>
                          </a:solidFill>
                          <a:latin typeface="+mn-lt"/>
                          <a:ea typeface="+mn-ea"/>
                          <a:cs typeface="+mn-cs"/>
                        </a:rPr>
                        <a:t> EXTPAR</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err="1" smtClean="0">
                          <a:solidFill>
                            <a:schemeClr val="dk1"/>
                          </a:solidFill>
                          <a:latin typeface="+mn-lt"/>
                          <a:ea typeface="+mn-ea"/>
                          <a:cs typeface="+mn-cs"/>
                        </a:rPr>
                        <a:t>Testing</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of</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the</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influence</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of</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the</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filtering</a:t>
                      </a:r>
                      <a:r>
                        <a:rPr lang="de-DE" sz="1200" kern="1200" dirty="0" smtClean="0">
                          <a:solidFill>
                            <a:schemeClr val="dk1"/>
                          </a:solidFill>
                          <a:latin typeface="+mn-lt"/>
                          <a:ea typeface="+mn-ea"/>
                          <a:cs typeface="+mn-cs"/>
                        </a:rPr>
                        <a:t> </a:t>
                      </a:r>
                      <a:r>
                        <a:rPr lang="de-DE" sz="1200" kern="1200" dirty="0" err="1" smtClean="0">
                          <a:solidFill>
                            <a:schemeClr val="dk1"/>
                          </a:solidFill>
                          <a:latin typeface="+mn-lt"/>
                          <a:ea typeface="+mn-ea"/>
                          <a:cs typeface="+mn-cs"/>
                        </a:rPr>
                        <a:t>method</a:t>
                      </a:r>
                      <a:endParaRPr lang="de-AT" sz="1200" kern="1200" dirty="0">
                        <a:solidFill>
                          <a:schemeClr val="dk1"/>
                        </a:solidFill>
                        <a:latin typeface="+mn-lt"/>
                        <a:ea typeface="+mn-ea"/>
                        <a:cs typeface="+mn-cs"/>
                      </a:endParaRPr>
                    </a:p>
                  </a:txBody>
                  <a:tcPr marL="82944" marR="82944" marT="41476" marB="41476"/>
                </a:tc>
              </a:tr>
              <a:tr h="451148">
                <a:tc>
                  <a:txBody>
                    <a:bodyPr/>
                    <a:lstStyle/>
                    <a:p>
                      <a:pPr marL="0" algn="l" defTabSz="914400" rtl="0" eaLnBrk="1" latinLnBrk="0" hangingPunct="1"/>
                      <a:r>
                        <a:rPr lang="de-AT" sz="1200" kern="1200" dirty="0" err="1" smtClean="0">
                          <a:solidFill>
                            <a:schemeClr val="dk1"/>
                          </a:solidFill>
                          <a:latin typeface="+mn-lt"/>
                          <a:ea typeface="+mn-ea"/>
                          <a:cs typeface="+mn-cs"/>
                        </a:rPr>
                        <a:t>y_scalar_advect</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AT" sz="1200" kern="1200" dirty="0" smtClean="0">
                          <a:solidFill>
                            <a:schemeClr val="dk1"/>
                          </a:solidFill>
                          <a:latin typeface="+mn-lt"/>
                          <a:ea typeface="+mn-ea"/>
                          <a:cs typeface="+mn-cs"/>
                        </a:rPr>
                        <a:t>BOTT2_STRANG</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AT" sz="1200" kern="1200" dirty="0" smtClean="0">
                          <a:solidFill>
                            <a:schemeClr val="dk1"/>
                          </a:solidFill>
                          <a:latin typeface="+mn-lt"/>
                          <a:ea typeface="+mn-ea"/>
                          <a:cs typeface="+mn-cs"/>
                        </a:rPr>
                        <a:t>BOTT2</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en-US" sz="1200" kern="1200" dirty="0" smtClean="0">
                          <a:solidFill>
                            <a:schemeClr val="dk1"/>
                          </a:solidFill>
                          <a:latin typeface="+mn-lt"/>
                          <a:ea typeface="+mn-ea"/>
                          <a:cs typeface="+mn-cs"/>
                        </a:rPr>
                        <a:t>horizontal advection type for the </a:t>
                      </a:r>
                      <a:r>
                        <a:rPr lang="en-US" sz="1200" kern="1200" dirty="0" err="1" smtClean="0">
                          <a:solidFill>
                            <a:schemeClr val="dk1"/>
                          </a:solidFill>
                          <a:latin typeface="+mn-lt"/>
                          <a:ea typeface="+mn-ea"/>
                          <a:cs typeface="+mn-cs"/>
                        </a:rPr>
                        <a:t>Runge-Kutta</a:t>
                      </a:r>
                      <a:r>
                        <a:rPr lang="en-US" sz="1200" kern="1200" dirty="0" smtClean="0">
                          <a:solidFill>
                            <a:schemeClr val="dk1"/>
                          </a:solidFill>
                          <a:latin typeface="+mn-lt"/>
                          <a:ea typeface="+mn-ea"/>
                          <a:cs typeface="+mn-cs"/>
                        </a:rPr>
                        <a:t> dynamical core</a:t>
                      </a:r>
                      <a:endParaRPr lang="de-AT" sz="1200" kern="1200" dirty="0">
                        <a:solidFill>
                          <a:schemeClr val="dk1"/>
                        </a:solidFill>
                        <a:latin typeface="+mn-lt"/>
                        <a:ea typeface="+mn-ea"/>
                        <a:cs typeface="+mn-cs"/>
                      </a:endParaRPr>
                    </a:p>
                  </a:txBody>
                  <a:tcPr marL="82944" marR="82944" marT="41476" marB="41476"/>
                </a:tc>
              </a:tr>
              <a:tr h="274051">
                <a:tc>
                  <a:txBody>
                    <a:bodyPr/>
                    <a:lstStyle/>
                    <a:p>
                      <a:pPr marL="0" algn="l" defTabSz="914400" rtl="0" eaLnBrk="1" latinLnBrk="0" hangingPunct="1"/>
                      <a:r>
                        <a:rPr lang="de-AT" sz="1200" kern="1200" dirty="0" err="1" smtClean="0">
                          <a:solidFill>
                            <a:schemeClr val="dk1"/>
                          </a:solidFill>
                          <a:latin typeface="+mn-lt"/>
                          <a:ea typeface="+mn-ea"/>
                          <a:cs typeface="+mn-cs"/>
                        </a:rPr>
                        <a:t>iadv_order</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5</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3</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en-US" sz="1200" kern="1200" dirty="0" smtClean="0">
                          <a:solidFill>
                            <a:schemeClr val="dk1"/>
                          </a:solidFill>
                          <a:latin typeface="+mn-lt"/>
                          <a:ea typeface="+mn-ea"/>
                          <a:cs typeface="+mn-cs"/>
                        </a:rPr>
                        <a:t>Save resources by increasing the time step</a:t>
                      </a:r>
                      <a:endParaRPr lang="de-AT" sz="1200" kern="1200" dirty="0">
                        <a:solidFill>
                          <a:schemeClr val="dk1"/>
                        </a:solidFill>
                        <a:latin typeface="+mn-lt"/>
                        <a:ea typeface="+mn-ea"/>
                        <a:cs typeface="+mn-cs"/>
                      </a:endParaRPr>
                    </a:p>
                  </a:txBody>
                  <a:tcPr marL="82944" marR="82944" marT="41476" marB="41476"/>
                </a:tc>
              </a:tr>
              <a:tr h="451148">
                <a:tc>
                  <a:txBody>
                    <a:bodyPr/>
                    <a:lstStyle/>
                    <a:p>
                      <a:pPr marL="0" algn="l" defTabSz="914400" rtl="0" eaLnBrk="1" latinLnBrk="0" hangingPunct="1"/>
                      <a:r>
                        <a:rPr lang="de-AT" sz="1200" kern="1200" dirty="0" err="1" smtClean="0">
                          <a:solidFill>
                            <a:schemeClr val="dk1"/>
                          </a:solidFill>
                          <a:latin typeface="+mn-lt"/>
                          <a:ea typeface="+mn-ea"/>
                          <a:cs typeface="+mn-cs"/>
                        </a:rPr>
                        <a:t>hd_corr_trcr_bd</a:t>
                      </a:r>
                      <a:r>
                        <a:rPr lang="de-AT" sz="1200" kern="1200" dirty="0" smtClean="0">
                          <a:solidFill>
                            <a:schemeClr val="dk1"/>
                          </a:solidFill>
                          <a:latin typeface="+mn-lt"/>
                          <a:ea typeface="+mn-ea"/>
                          <a:cs typeface="+mn-cs"/>
                        </a:rPr>
                        <a:t> </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COSMO</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0.0</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de-DE" sz="1200" kern="1200" dirty="0" smtClean="0">
                          <a:solidFill>
                            <a:schemeClr val="dk1"/>
                          </a:solidFill>
                          <a:latin typeface="+mn-lt"/>
                          <a:ea typeface="+mn-ea"/>
                          <a:cs typeface="+mn-cs"/>
                        </a:rPr>
                        <a:t>1.0</a:t>
                      </a:r>
                      <a:endParaRPr lang="de-AT" sz="1200" kern="1200" dirty="0">
                        <a:solidFill>
                          <a:schemeClr val="dk1"/>
                        </a:solidFill>
                        <a:latin typeface="+mn-lt"/>
                        <a:ea typeface="+mn-ea"/>
                        <a:cs typeface="+mn-cs"/>
                      </a:endParaRPr>
                    </a:p>
                  </a:txBody>
                  <a:tcPr marL="82944" marR="82944" marT="41476" marB="41476"/>
                </a:tc>
                <a:tc>
                  <a:txBody>
                    <a:bodyPr/>
                    <a:lstStyle/>
                    <a:p>
                      <a:pPr marL="0" algn="l" defTabSz="914400" rtl="0" eaLnBrk="1" latinLnBrk="0" hangingPunct="1"/>
                      <a:r>
                        <a:rPr lang="en-US" sz="1200" kern="1200" dirty="0" smtClean="0">
                          <a:solidFill>
                            <a:schemeClr val="dk1"/>
                          </a:solidFill>
                          <a:latin typeface="+mn-lt"/>
                          <a:ea typeface="+mn-ea"/>
                          <a:cs typeface="+mn-cs"/>
                        </a:rPr>
                        <a:t>Reduction factor for the horizontal diffusion flux for tracers in the sponge zone</a:t>
                      </a:r>
                      <a:endParaRPr lang="de-AT" sz="1200" kern="1200" dirty="0">
                        <a:solidFill>
                          <a:schemeClr val="dk1"/>
                        </a:solidFill>
                        <a:latin typeface="+mn-lt"/>
                        <a:ea typeface="+mn-ea"/>
                        <a:cs typeface="+mn-cs"/>
                      </a:endParaRPr>
                    </a:p>
                  </a:txBody>
                  <a:tcPr marL="82944" marR="82944" marT="41476" marB="41476"/>
                </a:tc>
              </a:tr>
            </a:tbl>
          </a:graphicData>
        </a:graphic>
      </p:graphicFrame>
      <p:sp>
        <p:nvSpPr>
          <p:cNvPr id="2" name="Text Placeholder 1"/>
          <p:cNvSpPr txBox="1">
            <a:spLocks noGrp="1"/>
          </p:cNvSpPr>
          <p:nvPr>
            <p:ph type="body" idx="4294967295"/>
          </p:nvPr>
        </p:nvSpPr>
        <p:spPr>
          <a:xfrm>
            <a:off x="22225" y="-33338"/>
            <a:ext cx="9121775" cy="261938"/>
          </a:xfrm>
          <a:solidFill>
            <a:srgbClr val="0070C0"/>
          </a:solidFill>
          <a:ln w="28575">
            <a:solidFill>
              <a:schemeClr val="bg1"/>
            </a:solidFill>
          </a:ln>
        </p:spPr>
        <p:txBody>
          <a:bodyPr>
            <a:norm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marL="97957" indent="0">
              <a:buNone/>
            </a:pPr>
            <a:r>
              <a:rPr lang="fr-FR" sz="1500" dirty="0" err="1">
                <a:solidFill>
                  <a:schemeClr val="bg1"/>
                </a:solidFill>
              </a:rPr>
              <a:t>Experiments</a:t>
            </a:r>
            <a:r>
              <a:rPr lang="fr-FR" sz="1500" dirty="0">
                <a:solidFill>
                  <a:schemeClr val="bg1"/>
                </a:solidFill>
              </a:rPr>
              <a:t> for </a:t>
            </a:r>
            <a:r>
              <a:rPr lang="fr-FR" sz="1500" dirty="0" err="1">
                <a:solidFill>
                  <a:schemeClr val="bg1"/>
                </a:solidFill>
              </a:rPr>
              <a:t>Low</a:t>
            </a:r>
            <a:r>
              <a:rPr lang="fr-FR" sz="1500" dirty="0">
                <a:solidFill>
                  <a:schemeClr val="bg1"/>
                </a:solidFill>
              </a:rPr>
              <a:t>-land; r</a:t>
            </a:r>
            <a:r>
              <a:rPr lang="de-DE" sz="1500" dirty="0" err="1">
                <a:solidFill>
                  <a:schemeClr val="bg1"/>
                </a:solidFill>
              </a:rPr>
              <a:t>eference</a:t>
            </a:r>
            <a:r>
              <a:rPr lang="de-DE" sz="1500" dirty="0">
                <a:solidFill>
                  <a:schemeClr val="bg1"/>
                </a:solidFill>
              </a:rPr>
              <a:t> </a:t>
            </a:r>
            <a:r>
              <a:rPr lang="de-DE" sz="1500" dirty="0" err="1">
                <a:solidFill>
                  <a:schemeClr val="bg1"/>
                </a:solidFill>
              </a:rPr>
              <a:t>configuration</a:t>
            </a:r>
            <a:r>
              <a:rPr lang="de-DE" sz="1500" dirty="0">
                <a:solidFill>
                  <a:schemeClr val="bg1"/>
                </a:solidFill>
              </a:rPr>
              <a:t>: </a:t>
            </a:r>
            <a:r>
              <a:rPr lang="it-IT" sz="1500" dirty="0">
                <a:solidFill>
                  <a:schemeClr val="bg1"/>
                </a:solidFill>
              </a:rPr>
              <a:t>cosmo-DE_20140424_5.0</a:t>
            </a:r>
            <a:endParaRPr lang="de-DE" sz="1500" dirty="0">
              <a:solidFill>
                <a:schemeClr val="bg1"/>
              </a:solidFill>
            </a:endParaRPr>
          </a:p>
        </p:txBody>
      </p:sp>
    </p:spTree>
    <p:extLst>
      <p:ext uri="{BB962C8B-B14F-4D97-AF65-F5344CB8AC3E}">
        <p14:creationId xmlns:p14="http://schemas.microsoft.com/office/powerpoint/2010/main" val="203236575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Content</a:t>
            </a:r>
            <a:endParaRPr lang="de-DE" dirty="0"/>
          </a:p>
        </p:txBody>
      </p:sp>
      <p:sp>
        <p:nvSpPr>
          <p:cNvPr id="7" name="Textplatzhalter 6"/>
          <p:cNvSpPr>
            <a:spLocks noGrp="1"/>
          </p:cNvSpPr>
          <p:nvPr>
            <p:ph type="body" idx="1"/>
          </p:nvPr>
        </p:nvSpPr>
        <p:spPr>
          <a:xfrm>
            <a:off x="395288" y="1703288"/>
            <a:ext cx="8353425" cy="3817455"/>
          </a:xfrm>
        </p:spPr>
        <p:txBody>
          <a:bodyPr>
            <a:spAutoFit/>
          </a:bodyPr>
          <a:lstStyle/>
          <a:p>
            <a:pPr marL="571500" indent="-571500">
              <a:buFont typeface="Arial" panose="020B0604020202020204" pitchFamily="34" charset="0"/>
              <a:buChar char="•"/>
            </a:pPr>
            <a:r>
              <a:rPr lang="en-GB" sz="2400" dirty="0" smtClean="0">
                <a:effectLst>
                  <a:outerShdw blurRad="38100" dist="38100" dir="2700000" algn="tl">
                    <a:srgbClr val="000000">
                      <a:alpha val="43137"/>
                    </a:srgbClr>
                  </a:outerShdw>
                </a:effectLst>
              </a:rPr>
              <a:t>Ongoing activities (selected)</a:t>
            </a:r>
          </a:p>
          <a:p>
            <a:pPr marL="571500" indent="-571500">
              <a:buFont typeface="Arial" panose="020B0604020202020204" pitchFamily="34" charset="0"/>
              <a:buChar char="•"/>
            </a:pPr>
            <a:r>
              <a:rPr lang="en-GB" sz="2400" dirty="0" smtClean="0">
                <a:effectLst>
                  <a:outerShdw blurRad="38100" dist="38100" dir="2700000" algn="tl">
                    <a:srgbClr val="000000">
                      <a:alpha val="43137"/>
                    </a:srgbClr>
                  </a:outerShdw>
                </a:effectLst>
              </a:rPr>
              <a:t>CLM-Community efforts: </a:t>
            </a:r>
          </a:p>
          <a:p>
            <a:pPr marL="853060" lvl="1" indent="-571500">
              <a:buFont typeface="Courier New" panose="02070309020205020404" pitchFamily="49" charset="0"/>
              <a:buChar char="o"/>
            </a:pPr>
            <a:r>
              <a:rPr lang="en-GB" sz="2600" dirty="0" smtClean="0">
                <a:effectLst>
                  <a:outerShdw blurRad="38100" dist="38100" dir="2700000" algn="tl">
                    <a:srgbClr val="000000">
                      <a:alpha val="43137"/>
                    </a:srgbClr>
                  </a:outerShdw>
                </a:effectLst>
              </a:rPr>
              <a:t>Evaluation </a:t>
            </a:r>
            <a:r>
              <a:rPr lang="en-GB" sz="2600" dirty="0">
                <a:effectLst>
                  <a:outerShdw blurRad="38100" dist="38100" dir="2700000" algn="tl">
                    <a:srgbClr val="000000">
                      <a:alpha val="43137"/>
                    </a:srgbClr>
                  </a:outerShdw>
                </a:effectLst>
              </a:rPr>
              <a:t>of Convection Permitting Climate </a:t>
            </a:r>
            <a:br>
              <a:rPr lang="en-GB" sz="2600" dirty="0">
                <a:effectLst>
                  <a:outerShdw blurRad="38100" dist="38100" dir="2700000" algn="tl">
                    <a:srgbClr val="000000">
                      <a:alpha val="43137"/>
                    </a:srgbClr>
                  </a:outerShdw>
                </a:effectLst>
              </a:rPr>
            </a:br>
            <a:r>
              <a:rPr lang="en-GB" sz="2600" dirty="0">
                <a:effectLst>
                  <a:outerShdw blurRad="38100" dist="38100" dir="2700000" algn="tl">
                    <a:srgbClr val="000000">
                      <a:alpha val="43137"/>
                    </a:srgbClr>
                  </a:outerShdw>
                </a:effectLst>
              </a:rPr>
              <a:t>simulations </a:t>
            </a:r>
            <a:r>
              <a:rPr lang="en-GB" sz="2600" dirty="0" smtClean="0">
                <a:effectLst>
                  <a:outerShdw blurRad="38100" dist="38100" dir="2700000" algn="tl">
                    <a:srgbClr val="000000">
                      <a:alpha val="43137"/>
                    </a:srgbClr>
                  </a:outerShdw>
                </a:effectLst>
              </a:rPr>
              <a:t>(CECPC5.0)</a:t>
            </a:r>
          </a:p>
          <a:p>
            <a:pPr marL="853060" lvl="1" indent="-571500">
              <a:buFont typeface="Courier New" panose="02070309020205020404" pitchFamily="49" charset="0"/>
              <a:buChar char="o"/>
            </a:pPr>
            <a:r>
              <a:rPr lang="en-GB" sz="2600" dirty="0" smtClean="0">
                <a:effectLst>
                  <a:outerShdw blurRad="38100" dist="38100" dir="2700000" algn="tl">
                    <a:srgbClr val="000000">
                      <a:alpha val="43137"/>
                    </a:srgbClr>
                  </a:outerShdw>
                </a:effectLst>
              </a:rPr>
              <a:t>CORDEX CORE</a:t>
            </a:r>
          </a:p>
          <a:p>
            <a:pPr marL="571500" indent="-571500">
              <a:buFont typeface="Arial" panose="020B0604020202020204" pitchFamily="34" charset="0"/>
              <a:buChar char="•"/>
            </a:pPr>
            <a:r>
              <a:rPr lang="en-GB" sz="2400" dirty="0" smtClean="0">
                <a:effectLst>
                  <a:outerShdw blurRad="38100" dist="38100" dir="2700000" algn="tl">
                    <a:srgbClr val="000000">
                      <a:alpha val="43137"/>
                    </a:srgbClr>
                  </a:outerShdw>
                </a:effectLst>
              </a:rPr>
              <a:t>Time </a:t>
            </a:r>
            <a:r>
              <a:rPr lang="en-GB" sz="2400" dirty="0">
                <a:effectLst>
                  <a:outerShdw blurRad="38100" dist="38100" dir="2700000" algn="tl">
                    <a:srgbClr val="000000">
                      <a:alpha val="43137"/>
                    </a:srgbClr>
                  </a:outerShdw>
                </a:effectLst>
              </a:rPr>
              <a:t>step dependency of COSMO-CLM simulation results</a:t>
            </a:r>
          </a:p>
          <a:p>
            <a:pPr marL="571500" indent="-571500">
              <a:buFont typeface="Arial" panose="020B0604020202020204" pitchFamily="34" charset="0"/>
              <a:buChar char="•"/>
            </a:pPr>
            <a:r>
              <a:rPr lang="en-GB" sz="2400" dirty="0">
                <a:effectLst>
                  <a:outerShdw blurRad="38100" dist="38100" dir="2700000" algn="tl">
                    <a:srgbClr val="000000">
                      <a:alpha val="43137"/>
                    </a:srgbClr>
                  </a:outerShdw>
                </a:effectLst>
              </a:rPr>
              <a:t>COSMO-COSMO-CLM </a:t>
            </a:r>
            <a:r>
              <a:rPr lang="en-GB" sz="2400" dirty="0" smtClean="0">
                <a:effectLst>
                  <a:outerShdw blurRad="38100" dist="38100" dir="2700000" algn="tl">
                    <a:srgbClr val="000000">
                      <a:alpha val="43137"/>
                    </a:srgbClr>
                  </a:outerShdw>
                </a:effectLst>
              </a:rPr>
              <a:t>reunification</a:t>
            </a:r>
          </a:p>
          <a:p>
            <a:pPr marL="571500" indent="-571500">
              <a:buFont typeface="Arial" panose="020B0604020202020204" pitchFamily="34" charset="0"/>
              <a:buChar char="•"/>
            </a:pPr>
            <a:r>
              <a:rPr lang="en-GB" sz="2400" dirty="0" smtClean="0">
                <a:effectLst>
                  <a:outerShdw blurRad="38100" dist="38100" dir="2700000" algn="tl">
                    <a:srgbClr val="000000">
                      <a:alpha val="43137"/>
                    </a:srgbClr>
                  </a:outerShdw>
                </a:effectLst>
              </a:rPr>
              <a:t>CLM-Community issues</a:t>
            </a:r>
            <a:endParaRPr lang="en-GB"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53053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CRCS working group</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372" y="0"/>
            <a:ext cx="3944140" cy="6858000"/>
          </a:xfrm>
          <a:prstGeom prst="rect">
            <a:avLst/>
          </a:prstGeom>
        </p:spPr>
      </p:pic>
      <p:sp>
        <p:nvSpPr>
          <p:cNvPr id="3" name="Textplatzhalter 2"/>
          <p:cNvSpPr>
            <a:spLocks noGrp="1"/>
          </p:cNvSpPr>
          <p:nvPr>
            <p:ph type="body" idx="1"/>
          </p:nvPr>
        </p:nvSpPr>
        <p:spPr>
          <a:xfrm>
            <a:off x="395289" y="1484784"/>
            <a:ext cx="5040807" cy="4624343"/>
          </a:xfrm>
        </p:spPr>
        <p:txBody>
          <a:bodyPr wrap="square">
            <a:spAutoFit/>
          </a:bodyPr>
          <a:lstStyle/>
          <a:p>
            <a:pPr marL="0" indent="0">
              <a:buNone/>
            </a:pPr>
            <a:r>
              <a:rPr lang="en-US" sz="2000" b="1" dirty="0">
                <a:solidFill>
                  <a:prstClr val="black"/>
                </a:solidFill>
              </a:rPr>
              <a:t>Big Brother experiment - Method:</a:t>
            </a:r>
          </a:p>
          <a:p>
            <a:pPr marL="457200" indent="-457200">
              <a:spcBef>
                <a:spcPts val="300"/>
              </a:spcBef>
              <a:buFont typeface="+mj-lt"/>
              <a:buAutoNum type="arabicPeriod"/>
            </a:pPr>
            <a:r>
              <a:rPr lang="en-GB" sz="2000" dirty="0">
                <a:solidFill>
                  <a:prstClr val="black"/>
                </a:solidFill>
              </a:rPr>
              <a:t>Produce large simulations (Big brother) at convection-permitting scale.</a:t>
            </a:r>
          </a:p>
          <a:p>
            <a:pPr marL="457200" indent="-457200">
              <a:spcBef>
                <a:spcPts val="300"/>
              </a:spcBef>
              <a:buFont typeface="+mj-lt"/>
              <a:buAutoNum type="arabicPeriod"/>
            </a:pPr>
            <a:r>
              <a:rPr lang="en-GB" sz="2000" dirty="0" smtClean="0">
                <a:solidFill>
                  <a:prstClr val="black"/>
                </a:solidFill>
              </a:rPr>
              <a:t>Use Big </a:t>
            </a:r>
            <a:r>
              <a:rPr lang="en-GB" sz="2000" dirty="0">
                <a:solidFill>
                  <a:prstClr val="black"/>
                </a:solidFill>
              </a:rPr>
              <a:t>Brother output </a:t>
            </a:r>
            <a:r>
              <a:rPr lang="en-GB" sz="2000" dirty="0" smtClean="0">
                <a:solidFill>
                  <a:prstClr val="black"/>
                </a:solidFill>
              </a:rPr>
              <a:t>as </a:t>
            </a:r>
            <a:r>
              <a:rPr lang="en-GB" sz="2000" dirty="0">
                <a:solidFill>
                  <a:prstClr val="black"/>
                </a:solidFill>
              </a:rPr>
              <a:t>input for a simulation with a smaller domain (Little brother).</a:t>
            </a:r>
          </a:p>
          <a:p>
            <a:pPr marL="457200" indent="-457200">
              <a:spcBef>
                <a:spcPts val="300"/>
              </a:spcBef>
              <a:buFont typeface="+mj-lt"/>
              <a:buAutoNum type="arabicPeriod"/>
            </a:pPr>
            <a:r>
              <a:rPr lang="en-GB" sz="2000" dirty="0">
                <a:solidFill>
                  <a:prstClr val="black"/>
                </a:solidFill>
              </a:rPr>
              <a:t>Compare the little and big brother. Ideally </a:t>
            </a:r>
            <a:r>
              <a:rPr lang="en-GB" sz="2000" dirty="0" smtClean="0">
                <a:solidFill>
                  <a:prstClr val="black"/>
                </a:solidFill>
              </a:rPr>
              <a:t>they should </a:t>
            </a:r>
            <a:r>
              <a:rPr lang="en-GB" sz="2000" dirty="0">
                <a:solidFill>
                  <a:prstClr val="black"/>
                </a:solidFill>
              </a:rPr>
              <a:t>match perfectly.</a:t>
            </a:r>
          </a:p>
          <a:p>
            <a:pPr marL="0" indent="0">
              <a:buNone/>
            </a:pPr>
            <a:r>
              <a:rPr lang="en-GB" sz="2000" b="1" dirty="0">
                <a:solidFill>
                  <a:prstClr val="black"/>
                </a:solidFill>
              </a:rPr>
              <a:t>Big Brother experiment - Result:</a:t>
            </a:r>
          </a:p>
          <a:p>
            <a:pPr>
              <a:spcBef>
                <a:spcPts val="300"/>
              </a:spcBef>
            </a:pPr>
            <a:r>
              <a:rPr lang="en-GB" sz="2000" dirty="0">
                <a:solidFill>
                  <a:prstClr val="black"/>
                </a:solidFill>
              </a:rPr>
              <a:t>First results: difficulty in filtering </a:t>
            </a:r>
            <a:r>
              <a:rPr lang="en-GB" sz="2000" dirty="0" err="1">
                <a:solidFill>
                  <a:prstClr val="black"/>
                </a:solidFill>
              </a:rPr>
              <a:t>graupel</a:t>
            </a:r>
            <a:r>
              <a:rPr lang="en-GB" sz="2000" dirty="0">
                <a:solidFill>
                  <a:prstClr val="black"/>
                </a:solidFill>
              </a:rPr>
              <a:t> in a physically consistent way.</a:t>
            </a:r>
          </a:p>
          <a:p>
            <a:pPr>
              <a:spcBef>
                <a:spcPts val="300"/>
              </a:spcBef>
            </a:pPr>
            <a:r>
              <a:rPr lang="en-GB" sz="2000" dirty="0">
                <a:solidFill>
                  <a:prstClr val="black"/>
                </a:solidFill>
              </a:rPr>
              <a:t>Both 6-hourly and 1-hourly update frequencies of the LBC lead to </a:t>
            </a:r>
            <a:r>
              <a:rPr lang="en-GB" sz="2000" dirty="0" smtClean="0">
                <a:solidFill>
                  <a:prstClr val="black"/>
                </a:solidFill>
              </a:rPr>
              <a:t>inconsistencies</a:t>
            </a:r>
            <a:endParaRPr lang="en-US" sz="2000" dirty="0">
              <a:solidFill>
                <a:prstClr val="black"/>
              </a:solidFill>
              <a:ea typeface="+mn-ea"/>
              <a:cs typeface="+mn-cs"/>
            </a:endParaRPr>
          </a:p>
        </p:txBody>
      </p:sp>
      <p:sp>
        <p:nvSpPr>
          <p:cNvPr id="5" name="Textfeld 4"/>
          <p:cNvSpPr txBox="1"/>
          <p:nvPr/>
        </p:nvSpPr>
        <p:spPr>
          <a:xfrm>
            <a:off x="250825" y="6021287"/>
            <a:ext cx="2630913" cy="307777"/>
          </a:xfrm>
          <a:prstGeom prst="rect">
            <a:avLst/>
          </a:prstGeom>
          <a:noFill/>
        </p:spPr>
        <p:txBody>
          <a:bodyPr wrap="none" rtlCol="0">
            <a:spAutoFit/>
          </a:bodyPr>
          <a:lstStyle/>
          <a:p>
            <a:r>
              <a:rPr lang="de-DE" sz="1400" dirty="0">
                <a:solidFill>
                  <a:schemeClr val="tx1">
                    <a:lumMod val="50000"/>
                    <a:lumOff val="50000"/>
                  </a:schemeClr>
                </a:solidFill>
                <a:latin typeface="Franklin Gothic Medium" panose="020B0603020102020204" pitchFamily="34" charset="0"/>
              </a:rPr>
              <a:t>Slide: </a:t>
            </a:r>
            <a:r>
              <a:rPr lang="de-DE" sz="1400" dirty="0" err="1">
                <a:solidFill>
                  <a:schemeClr val="tx1">
                    <a:lumMod val="50000"/>
                    <a:lumOff val="50000"/>
                  </a:schemeClr>
                </a:solidFill>
                <a:latin typeface="Franklin Gothic Medium" panose="020B0603020102020204" pitchFamily="34" charset="0"/>
              </a:rPr>
              <a:t>courtesy</a:t>
            </a:r>
            <a:r>
              <a:rPr lang="de-DE" sz="1400" dirty="0">
                <a:solidFill>
                  <a:schemeClr val="tx1">
                    <a:lumMod val="50000"/>
                    <a:lumOff val="50000"/>
                  </a:schemeClr>
                </a:solidFill>
                <a:latin typeface="Franklin Gothic Medium" panose="020B0603020102020204" pitchFamily="34" charset="0"/>
              </a:rPr>
              <a:t> </a:t>
            </a:r>
            <a:r>
              <a:rPr lang="de-DE" sz="1400" dirty="0" err="1">
                <a:solidFill>
                  <a:schemeClr val="tx1">
                    <a:lumMod val="50000"/>
                    <a:lumOff val="50000"/>
                  </a:schemeClr>
                </a:solidFill>
                <a:latin typeface="Franklin Gothic Medium" panose="020B0603020102020204" pitchFamily="34" charset="0"/>
              </a:rPr>
              <a:t>of</a:t>
            </a:r>
            <a:r>
              <a:rPr lang="de-DE" sz="1400" dirty="0">
                <a:solidFill>
                  <a:schemeClr val="tx1">
                    <a:lumMod val="50000"/>
                    <a:lumOff val="50000"/>
                  </a:schemeClr>
                </a:solidFill>
                <a:latin typeface="Franklin Gothic Medium" panose="020B0603020102020204" pitchFamily="34" charset="0"/>
              </a:rPr>
              <a:t> </a:t>
            </a:r>
            <a:r>
              <a:rPr lang="en-US" sz="1400" dirty="0" smtClean="0">
                <a:solidFill>
                  <a:schemeClr val="tx1">
                    <a:lumMod val="50000"/>
                    <a:lumOff val="50000"/>
                  </a:schemeClr>
                </a:solidFill>
                <a:latin typeface="Franklin Gothic Medium" panose="020B0603020102020204" pitchFamily="34" charset="0"/>
              </a:rPr>
              <a:t>Erwan Brisson</a:t>
            </a:r>
            <a:endParaRPr lang="en-GB" sz="1400" dirty="0">
              <a:solidFill>
                <a:schemeClr val="tx1">
                  <a:lumMod val="50000"/>
                  <a:lumOff val="50000"/>
                </a:schemeClr>
              </a:solidFill>
              <a:latin typeface="Franklin Gothic Medium" panose="020B0603020102020204" pitchFamily="34" charset="0"/>
            </a:endParaRPr>
          </a:p>
        </p:txBody>
      </p:sp>
    </p:spTree>
    <p:extLst>
      <p:ext uri="{BB962C8B-B14F-4D97-AF65-F5344CB8AC3E}">
        <p14:creationId xmlns:p14="http://schemas.microsoft.com/office/powerpoint/2010/main" val="764852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48064" y="2087683"/>
            <a:ext cx="3504451" cy="42048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8" y="2964132"/>
            <a:ext cx="3519011" cy="3051800"/>
          </a:xfrm>
          <a:prstGeom prst="rect">
            <a:avLst/>
          </a:prstGeom>
        </p:spPr>
      </p:pic>
      <p:sp>
        <p:nvSpPr>
          <p:cNvPr id="3" name="Rectangle 2"/>
          <p:cNvSpPr/>
          <p:nvPr/>
        </p:nvSpPr>
        <p:spPr>
          <a:xfrm>
            <a:off x="1760220" y="1255776"/>
            <a:ext cx="2016252" cy="44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TextBox 4"/>
          <p:cNvSpPr txBox="1"/>
          <p:nvPr/>
        </p:nvSpPr>
        <p:spPr>
          <a:xfrm>
            <a:off x="1835696" y="2087683"/>
            <a:ext cx="3220497" cy="646331"/>
          </a:xfrm>
          <a:prstGeom prst="rect">
            <a:avLst/>
          </a:prstGeom>
          <a:solidFill>
            <a:schemeClr val="bg1"/>
          </a:solidFill>
        </p:spPr>
        <p:txBody>
          <a:bodyPr wrap="square" rtlCol="0">
            <a:spAutoFit/>
          </a:bodyPr>
          <a:lstStyle/>
          <a:p>
            <a:pPr algn="r" eaLnBrk="1" fontAlgn="auto" hangingPunct="1">
              <a:spcBef>
                <a:spcPts val="0"/>
              </a:spcBef>
              <a:spcAft>
                <a:spcPts val="0"/>
              </a:spcAft>
            </a:pPr>
            <a:r>
              <a:rPr lang="en-US" dirty="0" smtClean="0">
                <a:solidFill>
                  <a:srgbClr val="002060"/>
                </a:solidFill>
                <a:latin typeface="Franklin Gothic Medium" panose="020B0603020102020204" pitchFamily="34" charset="0"/>
              </a:rPr>
              <a:t>COUPLED </a:t>
            </a:r>
            <a:r>
              <a:rPr lang="mr-IN" dirty="0" smtClean="0">
                <a:solidFill>
                  <a:srgbClr val="002060"/>
                </a:solidFill>
                <a:latin typeface="Franklin Gothic Medium" panose="020B0603020102020204" pitchFamily="34" charset="0"/>
              </a:rPr>
              <a:t>–</a:t>
            </a:r>
            <a:r>
              <a:rPr lang="en-US" dirty="0" smtClean="0">
                <a:solidFill>
                  <a:srgbClr val="002060"/>
                </a:solidFill>
                <a:latin typeface="Franklin Gothic Medium" panose="020B0603020102020204" pitchFamily="34" charset="0"/>
              </a:rPr>
              <a:t> UNCOUPLED </a:t>
            </a:r>
            <a:r>
              <a:rPr lang="en-US" dirty="0" smtClean="0">
                <a:solidFill>
                  <a:srgbClr val="C00000"/>
                </a:solidFill>
                <a:latin typeface="Franklin Gothic Medium" panose="020B0603020102020204" pitchFamily="34" charset="0"/>
              </a:rPr>
              <a:t>SST</a:t>
            </a:r>
            <a:r>
              <a:rPr lang="en-US" dirty="0" smtClean="0">
                <a:solidFill>
                  <a:srgbClr val="002060"/>
                </a:solidFill>
                <a:latin typeface="Franklin Gothic Medium" panose="020B0603020102020204" pitchFamily="34" charset="0"/>
              </a:rPr>
              <a:t> (ERA-Interim)</a:t>
            </a:r>
            <a:endParaRPr lang="en-US" dirty="0">
              <a:solidFill>
                <a:srgbClr val="002060"/>
              </a:solidFill>
              <a:latin typeface="Franklin Gothic Medium" panose="020B0603020102020204" pitchFamily="34" charset="0"/>
            </a:endParaRPr>
          </a:p>
        </p:txBody>
      </p:sp>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524328" y="944828"/>
            <a:ext cx="1291730" cy="814437"/>
          </a:xfrm>
          <a:prstGeom prst="rect">
            <a:avLst/>
          </a:prstGeom>
        </p:spPr>
      </p:pic>
      <p:sp>
        <p:nvSpPr>
          <p:cNvPr id="10" name="Shape 70"/>
          <p:cNvSpPr txBox="1">
            <a:spLocks/>
          </p:cNvSpPr>
          <p:nvPr/>
        </p:nvSpPr>
        <p:spPr bwMode="auto">
          <a:xfrm>
            <a:off x="251521" y="980728"/>
            <a:ext cx="705678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kern="0" dirty="0">
                <a:solidFill>
                  <a:srgbClr val="002570"/>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en-US" dirty="0" smtClean="0"/>
              <a:t>WG AIO: Coupling </a:t>
            </a:r>
            <a:r>
              <a:rPr lang="en-US" dirty="0"/>
              <a:t>of the Mediterranean </a:t>
            </a:r>
            <a:r>
              <a:rPr lang="en-US" dirty="0" smtClean="0"/>
              <a:t>Sea,  </a:t>
            </a:r>
            <a:br>
              <a:rPr lang="en-US" dirty="0" smtClean="0"/>
            </a:br>
            <a:r>
              <a:rPr lang="en-US" dirty="0" smtClean="0"/>
              <a:t>North- </a:t>
            </a:r>
            <a:r>
              <a:rPr lang="en-US" dirty="0"/>
              <a:t>and Baltic Sea to </a:t>
            </a:r>
            <a:r>
              <a:rPr lang="en-US" dirty="0" smtClean="0"/>
              <a:t>COSMO-CLM</a:t>
            </a:r>
            <a:endParaRPr lang="en-GB" dirty="0"/>
          </a:p>
        </p:txBody>
      </p:sp>
      <p:sp>
        <p:nvSpPr>
          <p:cNvPr id="12" name="Textfeld 11"/>
          <p:cNvSpPr txBox="1"/>
          <p:nvPr/>
        </p:nvSpPr>
        <p:spPr>
          <a:xfrm>
            <a:off x="250825" y="6021287"/>
            <a:ext cx="2630913" cy="307777"/>
          </a:xfrm>
          <a:prstGeom prst="rect">
            <a:avLst/>
          </a:prstGeom>
          <a:noFill/>
        </p:spPr>
        <p:txBody>
          <a:bodyPr wrap="none" rtlCol="0">
            <a:spAutoFit/>
          </a:bodyPr>
          <a:lstStyle/>
          <a:p>
            <a:r>
              <a:rPr lang="de-DE" sz="1400" dirty="0">
                <a:solidFill>
                  <a:schemeClr val="tx1">
                    <a:lumMod val="50000"/>
                    <a:lumOff val="50000"/>
                  </a:schemeClr>
                </a:solidFill>
                <a:latin typeface="Franklin Gothic Medium" panose="020B0603020102020204" pitchFamily="34" charset="0"/>
              </a:rPr>
              <a:t>Slide: </a:t>
            </a:r>
            <a:r>
              <a:rPr lang="de-DE" sz="1400" dirty="0" err="1">
                <a:solidFill>
                  <a:schemeClr val="tx1">
                    <a:lumMod val="50000"/>
                    <a:lumOff val="50000"/>
                  </a:schemeClr>
                </a:solidFill>
                <a:latin typeface="Franklin Gothic Medium" panose="020B0603020102020204" pitchFamily="34" charset="0"/>
              </a:rPr>
              <a:t>courtesy</a:t>
            </a:r>
            <a:r>
              <a:rPr lang="de-DE" sz="1400" dirty="0">
                <a:solidFill>
                  <a:schemeClr val="tx1">
                    <a:lumMod val="50000"/>
                    <a:lumOff val="50000"/>
                  </a:schemeClr>
                </a:solidFill>
                <a:latin typeface="Franklin Gothic Medium" panose="020B0603020102020204" pitchFamily="34" charset="0"/>
              </a:rPr>
              <a:t> </a:t>
            </a:r>
            <a:r>
              <a:rPr lang="de-DE" sz="1400" dirty="0" err="1">
                <a:solidFill>
                  <a:schemeClr val="tx1">
                    <a:lumMod val="50000"/>
                    <a:lumOff val="50000"/>
                  </a:schemeClr>
                </a:solidFill>
                <a:latin typeface="Franklin Gothic Medium" panose="020B0603020102020204" pitchFamily="34" charset="0"/>
              </a:rPr>
              <a:t>of</a:t>
            </a:r>
            <a:r>
              <a:rPr lang="de-DE" sz="1400" dirty="0">
                <a:solidFill>
                  <a:schemeClr val="tx1">
                    <a:lumMod val="50000"/>
                    <a:lumOff val="50000"/>
                  </a:schemeClr>
                </a:solidFill>
                <a:latin typeface="Franklin Gothic Medium" panose="020B0603020102020204" pitchFamily="34" charset="0"/>
              </a:rPr>
              <a:t> </a:t>
            </a:r>
            <a:r>
              <a:rPr lang="en-US" sz="1400" dirty="0" smtClean="0">
                <a:solidFill>
                  <a:schemeClr val="tx1">
                    <a:lumMod val="50000"/>
                    <a:lumOff val="50000"/>
                  </a:schemeClr>
                </a:solidFill>
                <a:latin typeface="Franklin Gothic Medium" panose="020B0603020102020204" pitchFamily="34" charset="0"/>
              </a:rPr>
              <a:t>Erwan Brisson</a:t>
            </a:r>
            <a:endParaRPr lang="en-GB" sz="1400" dirty="0">
              <a:solidFill>
                <a:schemeClr val="tx1">
                  <a:lumMod val="50000"/>
                  <a:lumOff val="50000"/>
                </a:schemeClr>
              </a:solidFill>
              <a:latin typeface="Franklin Gothic Medium" panose="020B0603020102020204" pitchFamily="34" charset="0"/>
            </a:endParaRPr>
          </a:p>
        </p:txBody>
      </p:sp>
    </p:spTree>
    <p:extLst>
      <p:ext uri="{BB962C8B-B14F-4D97-AF65-F5344CB8AC3E}">
        <p14:creationId xmlns:p14="http://schemas.microsoft.com/office/powerpoint/2010/main" val="178884041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0220" y="1255776"/>
            <a:ext cx="2016252" cy="44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8"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524328" y="944828"/>
            <a:ext cx="1291730" cy="814437"/>
          </a:xfrm>
          <a:prstGeom prst="rect">
            <a:avLst/>
          </a:prstGeom>
        </p:spPr>
      </p:pic>
      <p:sp>
        <p:nvSpPr>
          <p:cNvPr id="10" name="Shape 70"/>
          <p:cNvSpPr txBox="1">
            <a:spLocks/>
          </p:cNvSpPr>
          <p:nvPr/>
        </p:nvSpPr>
        <p:spPr bwMode="auto">
          <a:xfrm>
            <a:off x="251521" y="980728"/>
            <a:ext cx="705678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kern="0" dirty="0">
                <a:solidFill>
                  <a:srgbClr val="002570"/>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en-GB" dirty="0" smtClean="0"/>
              <a:t>WG AIO &amp; CRCS: </a:t>
            </a:r>
            <a:r>
              <a:rPr lang="en-GB" dirty="0" smtClean="0"/>
              <a:t>Convection-permitting </a:t>
            </a:r>
            <a:r>
              <a:rPr lang="en-GB" dirty="0"/>
              <a:t>simulations over the MED-</a:t>
            </a:r>
            <a:r>
              <a:rPr lang="en-GB" dirty="0" err="1"/>
              <a:t>Cordex</a:t>
            </a:r>
            <a:r>
              <a:rPr lang="en-GB" dirty="0"/>
              <a:t> domain</a:t>
            </a:r>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060848"/>
            <a:ext cx="4502693" cy="4161580"/>
          </a:xfrm>
          <a:prstGeom prst="rect">
            <a:avLst/>
          </a:prstGeom>
        </p:spPr>
      </p:pic>
      <p:sp>
        <p:nvSpPr>
          <p:cNvPr id="11" name="TextBox 5"/>
          <p:cNvSpPr txBox="1"/>
          <p:nvPr/>
        </p:nvSpPr>
        <p:spPr>
          <a:xfrm>
            <a:off x="201910" y="2060848"/>
            <a:ext cx="4586114" cy="3970318"/>
          </a:xfrm>
          <a:prstGeom prst="rect">
            <a:avLst/>
          </a:prstGeom>
          <a:noFill/>
        </p:spPr>
        <p:txBody>
          <a:bodyPr wrap="square" rtlCol="0">
            <a:spAutoFit/>
          </a:bodyPr>
          <a:lstStyle/>
          <a:p>
            <a:pPr eaLnBrk="1" fontAlgn="auto" hangingPunct="1">
              <a:spcBef>
                <a:spcPts val="0"/>
              </a:spcBef>
              <a:spcAft>
                <a:spcPts val="0"/>
              </a:spcAft>
            </a:pPr>
            <a:r>
              <a:rPr lang="en-US" dirty="0" smtClean="0">
                <a:solidFill>
                  <a:prstClr val="black"/>
                </a:solidFill>
                <a:latin typeface="Franklin Gothic Medium" panose="020B0603020102020204" pitchFamily="34" charset="0"/>
              </a:rPr>
              <a:t>Simulation at convection permitting scales over the Med-CORDEX domain.</a:t>
            </a:r>
          </a:p>
          <a:p>
            <a:pPr marL="285750" indent="-285750" eaLnBrk="1" fontAlgn="auto" hangingPunct="1">
              <a:spcBef>
                <a:spcPts val="0"/>
              </a:spcBef>
              <a:spcAft>
                <a:spcPts val="0"/>
              </a:spcAft>
              <a:buFont typeface="Arial" charset="0"/>
              <a:buChar char="•"/>
            </a:pPr>
            <a:r>
              <a:rPr lang="en-US" dirty="0" smtClean="0">
                <a:solidFill>
                  <a:prstClr val="black"/>
                </a:solidFill>
                <a:latin typeface="Franklin Gothic Medium" panose="020B0603020102020204" pitchFamily="34" charset="0"/>
              </a:rPr>
              <a:t>COSMO-CLM</a:t>
            </a:r>
          </a:p>
          <a:p>
            <a:pPr marL="285750" indent="-285750" eaLnBrk="1" fontAlgn="auto" hangingPunct="1">
              <a:spcBef>
                <a:spcPts val="0"/>
              </a:spcBef>
              <a:spcAft>
                <a:spcPts val="0"/>
              </a:spcAft>
              <a:buFont typeface="Arial" charset="0"/>
              <a:buChar char="•"/>
            </a:pPr>
            <a:r>
              <a:rPr lang="en-US" dirty="0" smtClean="0">
                <a:solidFill>
                  <a:prstClr val="black"/>
                </a:solidFill>
                <a:latin typeface="Franklin Gothic Medium" panose="020B0603020102020204" pitchFamily="34" charset="0"/>
              </a:rPr>
              <a:t>Lightning potential index (U. </a:t>
            </a:r>
            <a:r>
              <a:rPr lang="en-US" dirty="0" err="1" smtClean="0">
                <a:solidFill>
                  <a:prstClr val="black"/>
                </a:solidFill>
                <a:latin typeface="Franklin Gothic Medium" panose="020B0603020102020204" pitchFamily="34" charset="0"/>
              </a:rPr>
              <a:t>Blahak</a:t>
            </a:r>
            <a:r>
              <a:rPr lang="en-US" dirty="0" smtClean="0">
                <a:solidFill>
                  <a:prstClr val="black"/>
                </a:solidFill>
                <a:latin typeface="Franklin Gothic Medium" panose="020B0603020102020204" pitchFamily="34" charset="0"/>
              </a:rPr>
              <a:t>)</a:t>
            </a:r>
          </a:p>
          <a:p>
            <a:pPr marL="285750" indent="-285750" eaLnBrk="1" fontAlgn="auto" hangingPunct="1">
              <a:spcBef>
                <a:spcPts val="0"/>
              </a:spcBef>
              <a:spcAft>
                <a:spcPts val="0"/>
              </a:spcAft>
              <a:buFont typeface="Arial" charset="0"/>
              <a:buChar char="•"/>
            </a:pPr>
            <a:r>
              <a:rPr lang="en-US" dirty="0" smtClean="0">
                <a:solidFill>
                  <a:prstClr val="black"/>
                </a:solidFill>
                <a:latin typeface="Franklin Gothic Medium" panose="020B0603020102020204" pitchFamily="34" charset="0"/>
              </a:rPr>
              <a:t>Cloud optical thickness (COT) and cloud top pressure (CTP) (M. Keller)</a:t>
            </a:r>
          </a:p>
          <a:p>
            <a:pPr eaLnBrk="1" fontAlgn="auto" hangingPunct="1">
              <a:spcBef>
                <a:spcPts val="0"/>
              </a:spcBef>
              <a:spcAft>
                <a:spcPts val="0"/>
              </a:spcAft>
            </a:pPr>
            <a:endParaRPr lang="en-US" dirty="0">
              <a:solidFill>
                <a:prstClr val="black"/>
              </a:solidFill>
              <a:latin typeface="Franklin Gothic Medium" panose="020B0603020102020204" pitchFamily="34" charset="0"/>
            </a:endParaRPr>
          </a:p>
          <a:p>
            <a:pPr eaLnBrk="1" fontAlgn="auto" hangingPunct="1">
              <a:spcBef>
                <a:spcPts val="0"/>
              </a:spcBef>
              <a:spcAft>
                <a:spcPts val="0"/>
              </a:spcAft>
            </a:pPr>
            <a:r>
              <a:rPr lang="en-US" b="1" dirty="0" smtClean="0">
                <a:solidFill>
                  <a:prstClr val="black"/>
                </a:solidFill>
                <a:latin typeface="Franklin Gothic Medium" panose="020B0603020102020204" pitchFamily="34" charset="0"/>
              </a:rPr>
              <a:t>Example</a:t>
            </a:r>
            <a:r>
              <a:rPr lang="en-US" dirty="0" smtClean="0">
                <a:solidFill>
                  <a:prstClr val="black"/>
                </a:solidFill>
                <a:latin typeface="Franklin Gothic Medium" panose="020B0603020102020204" pitchFamily="34" charset="0"/>
              </a:rPr>
              <a:t>: </a:t>
            </a:r>
            <a:r>
              <a:rPr lang="en-US" dirty="0" smtClean="0">
                <a:solidFill>
                  <a:srgbClr val="002060"/>
                </a:solidFill>
                <a:latin typeface="Franklin Gothic Medium" panose="020B0603020102020204" pitchFamily="34" charset="0"/>
              </a:rPr>
              <a:t>Precipitation for December 1999</a:t>
            </a:r>
            <a:endParaRPr lang="en-US" dirty="0" smtClean="0">
              <a:solidFill>
                <a:prstClr val="black"/>
              </a:solidFill>
              <a:latin typeface="Franklin Gothic Medium" panose="020B0603020102020204" pitchFamily="34" charset="0"/>
            </a:endParaRPr>
          </a:p>
          <a:p>
            <a:pPr marL="285750" indent="-285750" eaLnBrk="1" fontAlgn="auto" hangingPunct="1">
              <a:spcBef>
                <a:spcPts val="0"/>
              </a:spcBef>
              <a:spcAft>
                <a:spcPts val="0"/>
              </a:spcAft>
              <a:buFont typeface="Arial" charset="0"/>
              <a:buChar char="•"/>
            </a:pPr>
            <a:r>
              <a:rPr lang="en-US" dirty="0" smtClean="0">
                <a:solidFill>
                  <a:prstClr val="black"/>
                </a:solidFill>
                <a:latin typeface="Franklin Gothic Medium" panose="020B0603020102020204" pitchFamily="34" charset="0"/>
              </a:rPr>
              <a:t>Three large storms hit Europe:</a:t>
            </a:r>
          </a:p>
          <a:p>
            <a:pPr marL="541338" lvl="1" indent="-276225" eaLnBrk="1" fontAlgn="auto" hangingPunct="1">
              <a:spcBef>
                <a:spcPts val="0"/>
              </a:spcBef>
              <a:spcAft>
                <a:spcPts val="0"/>
              </a:spcAft>
              <a:buFont typeface="Wingdings" panose="05000000000000000000" pitchFamily="2" charset="2"/>
              <a:buChar char="Ø"/>
            </a:pPr>
            <a:r>
              <a:rPr lang="en-US" dirty="0" smtClean="0">
                <a:solidFill>
                  <a:prstClr val="black"/>
                </a:solidFill>
                <a:latin typeface="Franklin Gothic Medium" panose="020B0603020102020204" pitchFamily="34" charset="0"/>
              </a:rPr>
              <a:t>Coastal lines and orography appear</a:t>
            </a:r>
          </a:p>
          <a:p>
            <a:pPr marL="285750" indent="-285750" eaLnBrk="1" fontAlgn="auto" hangingPunct="1">
              <a:spcBef>
                <a:spcPts val="0"/>
              </a:spcBef>
              <a:spcAft>
                <a:spcPts val="0"/>
              </a:spcAft>
              <a:buFont typeface="Arial" charset="0"/>
              <a:buChar char="•"/>
            </a:pPr>
            <a:r>
              <a:rPr lang="en-US" dirty="0" smtClean="0">
                <a:solidFill>
                  <a:prstClr val="black"/>
                </a:solidFill>
                <a:latin typeface="Franklin Gothic Medium" panose="020B0603020102020204" pitchFamily="34" charset="0"/>
              </a:rPr>
              <a:t>Small convective events over warm seas:</a:t>
            </a:r>
          </a:p>
          <a:p>
            <a:pPr marL="541338" lvl="1" indent="-276225" eaLnBrk="1" fontAlgn="auto" hangingPunct="1">
              <a:spcBef>
                <a:spcPts val="0"/>
              </a:spcBef>
              <a:spcAft>
                <a:spcPts val="0"/>
              </a:spcAft>
              <a:buFont typeface="Wingdings" panose="05000000000000000000" pitchFamily="2" charset="2"/>
              <a:buChar char="Ø"/>
            </a:pPr>
            <a:r>
              <a:rPr lang="en-US" dirty="0">
                <a:solidFill>
                  <a:prstClr val="black"/>
                </a:solidFill>
                <a:latin typeface="Franklin Gothic Medium" panose="020B0603020102020204" pitchFamily="34" charset="0"/>
              </a:rPr>
              <a:t>Finer structures </a:t>
            </a:r>
            <a:r>
              <a:rPr lang="en-US" dirty="0" smtClean="0">
                <a:solidFill>
                  <a:prstClr val="black"/>
                </a:solidFill>
                <a:latin typeface="Franklin Gothic Medium" panose="020B0603020102020204" pitchFamily="34" charset="0"/>
              </a:rPr>
              <a:t>Coastal processes:</a:t>
            </a:r>
          </a:p>
          <a:p>
            <a:pPr marL="541338" lvl="1" indent="-276225" eaLnBrk="1" fontAlgn="auto" hangingPunct="1">
              <a:spcBef>
                <a:spcPts val="0"/>
              </a:spcBef>
              <a:spcAft>
                <a:spcPts val="0"/>
              </a:spcAft>
              <a:buFont typeface="Wingdings" panose="05000000000000000000" pitchFamily="2" charset="2"/>
              <a:buChar char="Ø"/>
            </a:pPr>
            <a:r>
              <a:rPr lang="en-US" dirty="0">
                <a:solidFill>
                  <a:prstClr val="black"/>
                </a:solidFill>
                <a:latin typeface="Franklin Gothic Medium" panose="020B0603020102020204" pitchFamily="34" charset="0"/>
              </a:rPr>
              <a:t>Most lines over the coast of Med. Sea are perpendicular to the coast lines</a:t>
            </a:r>
          </a:p>
        </p:txBody>
      </p:sp>
      <p:sp>
        <p:nvSpPr>
          <p:cNvPr id="12" name="Textfeld 11"/>
          <p:cNvSpPr txBox="1"/>
          <p:nvPr/>
        </p:nvSpPr>
        <p:spPr>
          <a:xfrm>
            <a:off x="250825" y="6021287"/>
            <a:ext cx="2630913" cy="307777"/>
          </a:xfrm>
          <a:prstGeom prst="rect">
            <a:avLst/>
          </a:prstGeom>
          <a:noFill/>
        </p:spPr>
        <p:txBody>
          <a:bodyPr wrap="none" rtlCol="0">
            <a:spAutoFit/>
          </a:bodyPr>
          <a:lstStyle/>
          <a:p>
            <a:r>
              <a:rPr lang="de-DE" sz="1400" dirty="0">
                <a:solidFill>
                  <a:schemeClr val="tx1">
                    <a:lumMod val="50000"/>
                    <a:lumOff val="50000"/>
                  </a:schemeClr>
                </a:solidFill>
                <a:latin typeface="Franklin Gothic Medium" panose="020B0603020102020204" pitchFamily="34" charset="0"/>
              </a:rPr>
              <a:t>Slide: </a:t>
            </a:r>
            <a:r>
              <a:rPr lang="de-DE" sz="1400" dirty="0" err="1">
                <a:solidFill>
                  <a:schemeClr val="tx1">
                    <a:lumMod val="50000"/>
                    <a:lumOff val="50000"/>
                  </a:schemeClr>
                </a:solidFill>
                <a:latin typeface="Franklin Gothic Medium" panose="020B0603020102020204" pitchFamily="34" charset="0"/>
              </a:rPr>
              <a:t>courtesy</a:t>
            </a:r>
            <a:r>
              <a:rPr lang="de-DE" sz="1400" dirty="0">
                <a:solidFill>
                  <a:schemeClr val="tx1">
                    <a:lumMod val="50000"/>
                    <a:lumOff val="50000"/>
                  </a:schemeClr>
                </a:solidFill>
                <a:latin typeface="Franklin Gothic Medium" panose="020B0603020102020204" pitchFamily="34" charset="0"/>
              </a:rPr>
              <a:t> </a:t>
            </a:r>
            <a:r>
              <a:rPr lang="de-DE" sz="1400" dirty="0" err="1">
                <a:solidFill>
                  <a:schemeClr val="tx1">
                    <a:lumMod val="50000"/>
                    <a:lumOff val="50000"/>
                  </a:schemeClr>
                </a:solidFill>
                <a:latin typeface="Franklin Gothic Medium" panose="020B0603020102020204" pitchFamily="34" charset="0"/>
              </a:rPr>
              <a:t>of</a:t>
            </a:r>
            <a:r>
              <a:rPr lang="de-DE" sz="1400" dirty="0">
                <a:solidFill>
                  <a:schemeClr val="tx1">
                    <a:lumMod val="50000"/>
                    <a:lumOff val="50000"/>
                  </a:schemeClr>
                </a:solidFill>
                <a:latin typeface="Franklin Gothic Medium" panose="020B0603020102020204" pitchFamily="34" charset="0"/>
              </a:rPr>
              <a:t> </a:t>
            </a:r>
            <a:r>
              <a:rPr lang="en-US" sz="1400" dirty="0" smtClean="0">
                <a:solidFill>
                  <a:schemeClr val="tx1">
                    <a:lumMod val="50000"/>
                    <a:lumOff val="50000"/>
                  </a:schemeClr>
                </a:solidFill>
                <a:latin typeface="Franklin Gothic Medium" panose="020B0603020102020204" pitchFamily="34" charset="0"/>
              </a:rPr>
              <a:t>Erwan Brisson</a:t>
            </a:r>
            <a:endParaRPr lang="en-GB" sz="1400" dirty="0">
              <a:solidFill>
                <a:schemeClr val="tx1">
                  <a:lumMod val="50000"/>
                  <a:lumOff val="50000"/>
                </a:schemeClr>
              </a:solidFill>
              <a:latin typeface="Franklin Gothic Medium" panose="020B0603020102020204" pitchFamily="34" charset="0"/>
            </a:endParaRPr>
          </a:p>
        </p:txBody>
      </p:sp>
    </p:spTree>
    <p:extLst>
      <p:ext uri="{BB962C8B-B14F-4D97-AF65-F5344CB8AC3E}">
        <p14:creationId xmlns:p14="http://schemas.microsoft.com/office/powerpoint/2010/main" val="3606469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251521" y="2467823"/>
            <a:ext cx="6413475" cy="4057521"/>
          </a:xfrm>
        </p:spPr>
        <p:txBody>
          <a:bodyPr wrap="square">
            <a:sp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marL="97957" indent="0">
              <a:spcBef>
                <a:spcPts val="363"/>
              </a:spcBef>
              <a:spcAft>
                <a:spcPts val="363"/>
              </a:spcAft>
              <a:buNone/>
            </a:pPr>
            <a:r>
              <a:rPr lang="en-GB" sz="1800" b="1" dirty="0" smtClean="0">
                <a:latin typeface="Franklin Gothic Medium" panose="020B0603020102020204" pitchFamily="34" charset="0"/>
              </a:rPr>
              <a:t>Experimental </a:t>
            </a:r>
            <a:r>
              <a:rPr lang="en-GB" sz="1800" b="1" dirty="0">
                <a:latin typeface="Franklin Gothic Medium" panose="020B0603020102020204" pitchFamily="34" charset="0"/>
              </a:rPr>
              <a:t>protocol</a:t>
            </a:r>
          </a:p>
          <a:p>
            <a:pPr marL="414683" indent="-207341">
              <a:spcAft>
                <a:spcPts val="0"/>
              </a:spcAft>
            </a:pPr>
            <a:r>
              <a:rPr lang="en-GB" sz="1800" dirty="0">
                <a:latin typeface="Franklin Gothic Medium" panose="020B0603020102020204" pitchFamily="34" charset="0"/>
              </a:rPr>
              <a:t>2 </a:t>
            </a:r>
            <a:r>
              <a:rPr lang="en-GB" sz="1800" b="1" dirty="0">
                <a:latin typeface="Franklin Gothic Medium" panose="020B0603020102020204" pitchFamily="34" charset="0"/>
              </a:rPr>
              <a:t>domains, </a:t>
            </a:r>
            <a:r>
              <a:rPr lang="en-GB" sz="1800" dirty="0">
                <a:latin typeface="Franklin Gothic Medium" panose="020B0603020102020204" pitchFamily="34" charset="0"/>
              </a:rPr>
              <a:t>close </a:t>
            </a:r>
            <a:r>
              <a:rPr lang="fr-FR" sz="1800" dirty="0">
                <a:latin typeface="Franklin Gothic Medium" panose="020B0603020102020204" pitchFamily="34" charset="0"/>
              </a:rPr>
              <a:t>to CORDEX FPS on convection</a:t>
            </a:r>
          </a:p>
          <a:p>
            <a:pPr lvl="1">
              <a:spcAft>
                <a:spcPts val="0"/>
              </a:spcAft>
            </a:pPr>
            <a:r>
              <a:rPr lang="fr-FR" sz="1600" dirty="0">
                <a:latin typeface="Franklin Gothic Medium" panose="020B0603020102020204" pitchFamily="34" charset="0"/>
              </a:rPr>
              <a:t>Alpine: </a:t>
            </a:r>
            <a:r>
              <a:rPr lang="fr-FR" sz="1600" dirty="0" err="1">
                <a:latin typeface="Franklin Gothic Medium" panose="020B0603020102020204" pitchFamily="34" charset="0"/>
              </a:rPr>
              <a:t>adapted</a:t>
            </a:r>
            <a:r>
              <a:rPr lang="fr-FR" sz="1600" dirty="0">
                <a:latin typeface="Franklin Gothic Medium" panose="020B0603020102020204" pitchFamily="34" charset="0"/>
              </a:rPr>
              <a:t> </a:t>
            </a:r>
            <a:r>
              <a:rPr lang="fr-FR" sz="1600" dirty="0" err="1">
                <a:latin typeface="Franklin Gothic Medium" panose="020B0603020102020204" pitchFamily="34" charset="0"/>
              </a:rPr>
              <a:t>Meteo-Swiss</a:t>
            </a:r>
            <a:r>
              <a:rPr lang="fr-FR" sz="1600" dirty="0">
                <a:latin typeface="Franklin Gothic Medium" panose="020B0603020102020204" pitchFamily="34" charset="0"/>
              </a:rPr>
              <a:t> configuration </a:t>
            </a:r>
            <a:br>
              <a:rPr lang="fr-FR" sz="1600" dirty="0">
                <a:latin typeface="Franklin Gothic Medium" panose="020B0603020102020204" pitchFamily="34" charset="0"/>
              </a:rPr>
            </a:br>
            <a:r>
              <a:rPr lang="fr-FR" sz="1600" dirty="0">
                <a:latin typeface="Franklin Gothic Medium" panose="020B0603020102020204" pitchFamily="34" charset="0"/>
              </a:rPr>
              <a:t>cosmo-SW2_20150421_5.0</a:t>
            </a:r>
          </a:p>
          <a:p>
            <a:pPr lvl="1">
              <a:spcAft>
                <a:spcPts val="0"/>
              </a:spcAft>
            </a:pPr>
            <a:r>
              <a:rPr lang="fr-FR" sz="1600" dirty="0" err="1">
                <a:latin typeface="Franklin Gothic Medium" panose="020B0603020102020204" pitchFamily="34" charset="0"/>
              </a:rPr>
              <a:t>Low</a:t>
            </a:r>
            <a:r>
              <a:rPr lang="fr-FR" sz="1600" dirty="0">
                <a:latin typeface="Franklin Gothic Medium" panose="020B0603020102020204" pitchFamily="34" charset="0"/>
              </a:rPr>
              <a:t>-land: </a:t>
            </a:r>
            <a:r>
              <a:rPr lang="fr-FR" sz="1600" dirty="0" err="1">
                <a:latin typeface="Franklin Gothic Medium" panose="020B0603020102020204" pitchFamily="34" charset="0"/>
              </a:rPr>
              <a:t>adapted</a:t>
            </a:r>
            <a:r>
              <a:rPr lang="fr-FR" sz="1600" dirty="0">
                <a:latin typeface="Franklin Gothic Medium" panose="020B0603020102020204" pitchFamily="34" charset="0"/>
              </a:rPr>
              <a:t> COSMO-DE </a:t>
            </a:r>
            <a:br>
              <a:rPr lang="fr-FR" sz="1600" dirty="0">
                <a:latin typeface="Franklin Gothic Medium" panose="020B0603020102020204" pitchFamily="34" charset="0"/>
              </a:rPr>
            </a:br>
            <a:r>
              <a:rPr lang="fr-FR" sz="1800" dirty="0">
                <a:latin typeface="Franklin Gothic Medium" panose="020B0603020102020204" pitchFamily="34" charset="0"/>
              </a:rPr>
              <a:t>cosmo-DE_20140424_5.0  </a:t>
            </a:r>
          </a:p>
          <a:p>
            <a:pPr marL="414683" indent="-207341">
              <a:spcAft>
                <a:spcPts val="0"/>
              </a:spcAft>
            </a:pPr>
            <a:r>
              <a:rPr lang="en-GB" sz="1800" b="1" dirty="0">
                <a:latin typeface="Franklin Gothic Medium" panose="020B0603020102020204" pitchFamily="34" charset="0"/>
              </a:rPr>
              <a:t>1 year simulations</a:t>
            </a:r>
            <a:r>
              <a:rPr lang="en-GB" sz="1800" dirty="0">
                <a:latin typeface="Franklin Gothic Medium" panose="020B0603020102020204" pitchFamily="34" charset="0"/>
              </a:rPr>
              <a:t> (+1.5 years of spin-up)</a:t>
            </a:r>
          </a:p>
          <a:p>
            <a:pPr marL="414683" indent="-207341">
              <a:spcAft>
                <a:spcPts val="0"/>
              </a:spcAft>
            </a:pPr>
            <a:r>
              <a:rPr lang="en-GB" sz="1800" b="1" dirty="0">
                <a:latin typeface="Franklin Gothic Medium" panose="020B0603020102020204" pitchFamily="34" charset="0"/>
              </a:rPr>
              <a:t>Driving data</a:t>
            </a:r>
            <a:r>
              <a:rPr lang="en-GB" sz="1800" dirty="0">
                <a:latin typeface="Franklin Gothic Medium" panose="020B0603020102020204" pitchFamily="34" charset="0"/>
              </a:rPr>
              <a:t>: COSMO-EU analysis (DWD)</a:t>
            </a:r>
          </a:p>
          <a:p>
            <a:pPr lvl="1">
              <a:spcAft>
                <a:spcPts val="0"/>
              </a:spcAft>
            </a:pPr>
            <a:r>
              <a:rPr lang="en-GB" sz="1600" dirty="0">
                <a:latin typeface="Franklin Gothic Medium" panose="020B0603020102020204" pitchFamily="34" charset="0"/>
              </a:rPr>
              <a:t>no intermediate nesting step </a:t>
            </a:r>
          </a:p>
          <a:p>
            <a:pPr lvl="1">
              <a:spcAft>
                <a:spcPts val="0"/>
              </a:spcAft>
            </a:pPr>
            <a:r>
              <a:rPr lang="en-GB" sz="1600" dirty="0">
                <a:latin typeface="Franklin Gothic Medium" panose="020B0603020102020204" pitchFamily="34" charset="0"/>
              </a:rPr>
              <a:t>hourly update frequency </a:t>
            </a:r>
          </a:p>
          <a:p>
            <a:pPr>
              <a:spcBef>
                <a:spcPts val="600"/>
              </a:spcBef>
              <a:spcAft>
                <a:spcPts val="363"/>
              </a:spcAft>
              <a:buNone/>
            </a:pPr>
            <a:r>
              <a:rPr lang="en-GB" sz="1800" b="1" dirty="0">
                <a:latin typeface="Franklin Gothic Medium" panose="020B0603020102020204" pitchFamily="34" charset="0"/>
              </a:rPr>
              <a:t>Expected outcomes </a:t>
            </a:r>
          </a:p>
          <a:p>
            <a:pPr marL="414683" indent="-207341">
              <a:spcAft>
                <a:spcPts val="0"/>
              </a:spcAft>
            </a:pPr>
            <a:r>
              <a:rPr lang="en-GB" sz="1800" dirty="0">
                <a:latin typeface="Franklin Gothic Medium" panose="020B0603020102020204" pitchFamily="34" charset="0"/>
              </a:rPr>
              <a:t>benchmark of </a:t>
            </a:r>
            <a:r>
              <a:rPr lang="en-GB" sz="1800" dirty="0">
                <a:solidFill>
                  <a:srgbClr val="000000"/>
                </a:solidFill>
                <a:latin typeface="Franklin Gothic Medium" panose="020B0603020102020204" pitchFamily="34" charset="0"/>
              </a:rPr>
              <a:t>COSMO-CLM at</a:t>
            </a:r>
            <a:r>
              <a:rPr lang="en-GB" sz="1800" dirty="0">
                <a:latin typeface="Franklin Gothic Medium" panose="020B0603020102020204" pitchFamily="34" charset="0"/>
              </a:rPr>
              <a:t> CP resolution in Europe</a:t>
            </a:r>
          </a:p>
          <a:p>
            <a:pPr marL="414683" indent="-207341">
              <a:spcAft>
                <a:spcPts val="0"/>
              </a:spcAft>
            </a:pPr>
            <a:r>
              <a:rPr lang="en-GB" sz="1800" dirty="0">
                <a:latin typeface="Franklin Gothic Medium" panose="020B0603020102020204" pitchFamily="34" charset="0"/>
              </a:rPr>
              <a:t>identification of the most sensitive model configurations</a:t>
            </a:r>
          </a:p>
          <a:p>
            <a:pPr marL="414683" indent="-207341">
              <a:spcAft>
                <a:spcPts val="0"/>
              </a:spcAft>
            </a:pPr>
            <a:r>
              <a:rPr lang="en-GB" sz="1800" dirty="0">
                <a:latin typeface="Franklin Gothic Medium" panose="020B0603020102020204" pitchFamily="34" charset="0"/>
              </a:rPr>
              <a:t>recommended model configuration for other </a:t>
            </a:r>
            <a:r>
              <a:rPr lang="en-GB" sz="1800" dirty="0" smtClean="0">
                <a:latin typeface="Franklin Gothic Medium" panose="020B0603020102020204" pitchFamily="34" charset="0"/>
              </a:rPr>
              <a:t>domains</a:t>
            </a:r>
            <a:endParaRPr lang="en-GB" sz="1800" dirty="0">
              <a:latin typeface="Franklin Gothic Medium" panose="020B0603020102020204" pitchFamily="34" charset="0"/>
            </a:endParaRPr>
          </a:p>
        </p:txBody>
      </p:sp>
      <p:grpSp>
        <p:nvGrpSpPr>
          <p:cNvPr id="6" name="Group 5"/>
          <p:cNvGrpSpPr/>
          <p:nvPr/>
        </p:nvGrpSpPr>
        <p:grpSpPr>
          <a:xfrm>
            <a:off x="5617082" y="2449135"/>
            <a:ext cx="3331191" cy="4180758"/>
            <a:chOff x="5389881" y="3131765"/>
            <a:chExt cx="3466855" cy="4360450"/>
          </a:xfrm>
        </p:grpSpPr>
        <p:pic>
          <p:nvPicPr>
            <p:cNvPr id="10" name="Picture 9"/>
            <p:cNvPicPr>
              <a:picLocks noChangeAspect="1"/>
            </p:cNvPicPr>
            <p:nvPr/>
          </p:nvPicPr>
          <p:blipFill>
            <a:blip r:embed="rId3">
              <a:lum/>
              <a:alphaModFix/>
            </a:blip>
            <a:srcRect/>
            <a:stretch>
              <a:fillRect/>
            </a:stretch>
          </p:blipFill>
          <p:spPr>
            <a:xfrm>
              <a:off x="6480472" y="5385848"/>
              <a:ext cx="2376264" cy="2106367"/>
            </a:xfrm>
            <a:prstGeom prst="rect">
              <a:avLst/>
            </a:prstGeom>
            <a:noFill/>
            <a:ln>
              <a:noFill/>
            </a:ln>
          </p:spPr>
        </p:pic>
        <p:pic>
          <p:nvPicPr>
            <p:cNvPr id="11" name="Picture 10"/>
            <p:cNvPicPr>
              <a:picLocks noChangeAspect="1"/>
            </p:cNvPicPr>
            <p:nvPr/>
          </p:nvPicPr>
          <p:blipFill>
            <a:blip r:embed="rId4">
              <a:lum/>
              <a:alphaModFix/>
            </a:blip>
            <a:srcRect/>
            <a:stretch>
              <a:fillRect/>
            </a:stretch>
          </p:blipFill>
          <p:spPr>
            <a:xfrm>
              <a:off x="6480472" y="3131765"/>
              <a:ext cx="2376264" cy="2064684"/>
            </a:xfrm>
            <a:prstGeom prst="rect">
              <a:avLst/>
            </a:prstGeom>
            <a:noFill/>
            <a:ln>
              <a:noFill/>
            </a:ln>
          </p:spPr>
        </p:pic>
        <p:sp>
          <p:nvSpPr>
            <p:cNvPr id="12" name="Rectangle 11"/>
            <p:cNvSpPr/>
            <p:nvPr/>
          </p:nvSpPr>
          <p:spPr>
            <a:xfrm>
              <a:off x="5389881" y="5385848"/>
              <a:ext cx="1291574" cy="669783"/>
            </a:xfrm>
            <a:prstGeom prst="rect">
              <a:avLst/>
            </a:prstGeom>
            <a:solidFill>
              <a:schemeClr val="accent1">
                <a:lumMod val="20000"/>
                <a:lumOff val="80000"/>
              </a:schemeClr>
            </a:solidFill>
            <a:ln>
              <a:solidFill>
                <a:schemeClr val="tx2"/>
              </a:solidFill>
            </a:ln>
          </p:spPr>
          <p:txBody>
            <a:bodyPr wrap="square">
              <a:spAutoFit/>
            </a:bodyPr>
            <a:lstStyle/>
            <a:p>
              <a:pPr algn="ctr" defTabSz="829366" eaLnBrk="1" fontAlgn="auto" hangingPunct="1">
                <a:spcBef>
                  <a:spcPts val="0"/>
                </a:spcBef>
                <a:spcAft>
                  <a:spcPts val="0"/>
                </a:spcAft>
              </a:pPr>
              <a:r>
                <a:rPr lang="de-DE" b="1" dirty="0">
                  <a:solidFill>
                    <a:prstClr val="black"/>
                  </a:solidFill>
                  <a:latin typeface="Calibri"/>
                </a:rPr>
                <a:t>Low-land</a:t>
              </a:r>
            </a:p>
            <a:p>
              <a:pPr algn="ctr" defTabSz="829366" eaLnBrk="1" fontAlgn="auto" hangingPunct="1">
                <a:spcBef>
                  <a:spcPts val="0"/>
                </a:spcBef>
                <a:spcAft>
                  <a:spcPts val="0"/>
                </a:spcAft>
              </a:pPr>
              <a:r>
                <a:rPr lang="de-DE" b="1" dirty="0">
                  <a:solidFill>
                    <a:prstClr val="black"/>
                  </a:solidFill>
                  <a:latin typeface="Calibri"/>
                </a:rPr>
                <a:t>2007</a:t>
              </a:r>
              <a:endParaRPr lang="de-AT" b="1" dirty="0">
                <a:solidFill>
                  <a:prstClr val="black"/>
                </a:solidFill>
                <a:latin typeface="Calibri"/>
              </a:endParaRPr>
            </a:p>
          </p:txBody>
        </p:sp>
        <p:sp>
          <p:nvSpPr>
            <p:cNvPr id="13" name="Rectangle 12"/>
            <p:cNvSpPr/>
            <p:nvPr/>
          </p:nvSpPr>
          <p:spPr>
            <a:xfrm>
              <a:off x="5472360" y="3131766"/>
              <a:ext cx="1209095" cy="669783"/>
            </a:xfrm>
            <a:prstGeom prst="rect">
              <a:avLst/>
            </a:prstGeom>
            <a:solidFill>
              <a:schemeClr val="accent1">
                <a:lumMod val="20000"/>
                <a:lumOff val="80000"/>
              </a:schemeClr>
            </a:solidFill>
            <a:ln>
              <a:solidFill>
                <a:schemeClr val="tx2"/>
              </a:solidFill>
            </a:ln>
          </p:spPr>
          <p:txBody>
            <a:bodyPr wrap="square">
              <a:spAutoFit/>
            </a:bodyPr>
            <a:lstStyle/>
            <a:p>
              <a:pPr algn="ctr" defTabSz="829366" eaLnBrk="1" fontAlgn="auto" hangingPunct="1">
                <a:spcBef>
                  <a:spcPts val="0"/>
                </a:spcBef>
                <a:spcAft>
                  <a:spcPts val="0"/>
                </a:spcAft>
              </a:pPr>
              <a:r>
                <a:rPr lang="de-DE" b="1" dirty="0">
                  <a:solidFill>
                    <a:prstClr val="black"/>
                  </a:solidFill>
                  <a:latin typeface="Calibri"/>
                </a:rPr>
                <a:t>Alpine</a:t>
              </a:r>
            </a:p>
            <a:p>
              <a:pPr algn="ctr" defTabSz="829366" eaLnBrk="1" fontAlgn="auto" hangingPunct="1">
                <a:spcBef>
                  <a:spcPts val="0"/>
                </a:spcBef>
                <a:spcAft>
                  <a:spcPts val="0"/>
                </a:spcAft>
              </a:pPr>
              <a:r>
                <a:rPr lang="de-DE" b="1" dirty="0">
                  <a:solidFill>
                    <a:prstClr val="black"/>
                  </a:solidFill>
                  <a:latin typeface="Calibri"/>
                </a:rPr>
                <a:t>2008</a:t>
              </a:r>
            </a:p>
          </p:txBody>
        </p:sp>
      </p:grpSp>
      <p:sp>
        <p:nvSpPr>
          <p:cNvPr id="14" name="Shape 70"/>
          <p:cNvSpPr txBox="1">
            <a:spLocks/>
          </p:cNvSpPr>
          <p:nvPr/>
        </p:nvSpPr>
        <p:spPr bwMode="auto">
          <a:xfrm>
            <a:off x="251521" y="908720"/>
            <a:ext cx="869675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kern="0" dirty="0">
                <a:solidFill>
                  <a:srgbClr val="002570"/>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en-US" dirty="0"/>
              <a:t>Coordinated Evaluation of </a:t>
            </a:r>
            <a:r>
              <a:rPr lang="en-US" dirty="0" smtClean="0"/>
              <a:t>Convection </a:t>
            </a:r>
            <a:r>
              <a:rPr lang="en-US" dirty="0"/>
              <a:t>Permitting Climate </a:t>
            </a:r>
            <a:br>
              <a:rPr lang="en-US" dirty="0"/>
            </a:br>
            <a:r>
              <a:rPr lang="en-US" dirty="0"/>
              <a:t>simulations with COSMO-CLM5.0 </a:t>
            </a:r>
            <a:r>
              <a:rPr lang="en-US" dirty="0" smtClean="0"/>
              <a:t>(</a:t>
            </a:r>
            <a:r>
              <a:rPr lang="en-US" dirty="0"/>
              <a:t>CECPC5.0)</a:t>
            </a:r>
          </a:p>
        </p:txBody>
      </p:sp>
      <p:sp>
        <p:nvSpPr>
          <p:cNvPr id="15" name="Text Placeholder 1"/>
          <p:cNvSpPr txBox="1">
            <a:spLocks/>
          </p:cNvSpPr>
          <p:nvPr/>
        </p:nvSpPr>
        <p:spPr bwMode="auto">
          <a:xfrm>
            <a:off x="323528" y="1772816"/>
            <a:ext cx="8555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lvl="0" indent="-324000" algn="l" rtl="0" eaLnBrk="0" fontAlgn="base" hangingPunct="0">
              <a:spcBef>
                <a:spcPts val="0"/>
              </a:spcBef>
              <a:spcAft>
                <a:spcPts val="1417"/>
              </a:spcAft>
              <a:buClr>
                <a:schemeClr val="tx2"/>
              </a:buClr>
              <a:buSzPct val="45000"/>
              <a:buFont typeface="StarSymbol"/>
              <a:buChar char="●"/>
              <a:defRPr lang="fr-FR" sz="3200" b="0" i="0" u="none" strike="noStrike" kern="1200">
                <a:ln>
                  <a:noFill/>
                </a:ln>
                <a:solidFill>
                  <a:schemeClr val="tx1"/>
                </a:solidFill>
                <a:latin typeface="Arial" pitchFamily="18"/>
                <a:ea typeface="Microsoft YaHei" pitchFamily="2"/>
                <a:cs typeface="Arial" pitchFamily="2"/>
              </a:defRPr>
            </a:lvl1pPr>
            <a:lvl2pPr marL="864000" lvl="1" indent="-324000" algn="l" rtl="0" eaLnBrk="0" fontAlgn="base" hangingPunct="0">
              <a:spcBef>
                <a:spcPts val="0"/>
              </a:spcBef>
              <a:spcAft>
                <a:spcPts val="1134"/>
              </a:spcAft>
              <a:buClr>
                <a:schemeClr val="tx2"/>
              </a:buClr>
              <a:buSzPct val="75000"/>
              <a:buFont typeface="StarSymbol"/>
              <a:buChar char="–"/>
              <a:defRPr lang="fr-FR" sz="2800" b="0" i="0" u="none" strike="noStrike" kern="1200">
                <a:ln>
                  <a:noFill/>
                </a:ln>
                <a:solidFill>
                  <a:schemeClr val="tx1"/>
                </a:solidFill>
                <a:latin typeface="Arial" pitchFamily="18"/>
                <a:ea typeface="Microsoft YaHei" pitchFamily="2"/>
                <a:cs typeface="Arial" pitchFamily="2"/>
              </a:defRPr>
            </a:lvl2pPr>
            <a:lvl3pPr marL="1295999" lvl="2" indent="-288000" algn="l" rtl="0" eaLnBrk="0" fontAlgn="base" hangingPunct="0">
              <a:spcBef>
                <a:spcPts val="0"/>
              </a:spcBef>
              <a:spcAft>
                <a:spcPts val="850"/>
              </a:spcAft>
              <a:buClr>
                <a:schemeClr val="tx2"/>
              </a:buClr>
              <a:buSzPct val="45000"/>
              <a:buFont typeface="StarSymbol"/>
              <a:buChar char="●"/>
              <a:defRPr lang="fr-FR" sz="2400" b="0" i="0" u="none" strike="noStrike" kern="1200">
                <a:ln>
                  <a:noFill/>
                </a:ln>
                <a:solidFill>
                  <a:schemeClr val="tx1"/>
                </a:solidFill>
                <a:latin typeface="Arial" pitchFamily="18"/>
                <a:ea typeface="Microsoft YaHei" pitchFamily="2"/>
                <a:cs typeface="Arial" pitchFamily="2"/>
              </a:defRPr>
            </a:lvl3pPr>
            <a:lvl4pPr marL="1728000" lvl="3" indent="-216000" algn="l" rtl="0" eaLnBrk="0" fontAlgn="base" hangingPunct="0">
              <a:spcBef>
                <a:spcPts val="0"/>
              </a:spcBef>
              <a:spcAft>
                <a:spcPts val="567"/>
              </a:spcAft>
              <a:buClr>
                <a:schemeClr val="tx2"/>
              </a:buClr>
              <a:buSzPct val="7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4pPr>
            <a:lvl5pPr marL="2160000" lvl="4" indent="-216000" algn="l" rtl="0" eaLnBrk="0" fontAlgn="base" hangingPunct="0">
              <a:spcBef>
                <a:spcPts val="0"/>
              </a:spcBef>
              <a:spcAft>
                <a:spcPts val="283"/>
              </a:spcAft>
              <a:buClr>
                <a:schemeClr val="tx2"/>
              </a:buClr>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5pPr>
            <a:lvl6pPr marL="2592000" lvl="5" indent="-216000" algn="l" rtl="0" eaLnBrk="0" fontAlgn="base" hangingPunct="0">
              <a:spcBef>
                <a:spcPts val="0"/>
              </a:spcBef>
              <a:spcAft>
                <a:spcPts val="283"/>
              </a:spcAft>
              <a:buClr>
                <a:schemeClr val="accent1"/>
              </a:buClr>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6pPr>
            <a:lvl7pPr marL="3024000" lvl="6" indent="-216000" algn="l" rtl="0" eaLnBrk="0" fontAlgn="base" hangingPunct="0">
              <a:spcBef>
                <a:spcPts val="0"/>
              </a:spcBef>
              <a:spcAft>
                <a:spcPts val="283"/>
              </a:spcAft>
              <a:buClr>
                <a:schemeClr val="accent1"/>
              </a:buClr>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7pPr>
            <a:lvl8pPr marL="3456000" lvl="7" indent="-216000" algn="l" rtl="0" eaLnBrk="0" fontAlgn="base" hangingPunct="0">
              <a:spcBef>
                <a:spcPts val="0"/>
              </a:spcBef>
              <a:spcAft>
                <a:spcPts val="283"/>
              </a:spcAft>
              <a:buClr>
                <a:schemeClr val="accent1"/>
              </a:buClr>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8pPr>
            <a:lvl9pPr marL="3887999" lvl="8" indent="-216000" algn="l" rtl="0" eaLnBrk="0" fontAlgn="base" hangingPunct="0">
              <a:spcBef>
                <a:spcPts val="0"/>
              </a:spcBef>
              <a:spcAft>
                <a:spcPts val="283"/>
              </a:spcAft>
              <a:buClr>
                <a:schemeClr val="accent1"/>
              </a:buClr>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9pPr>
          </a:lstStyle>
          <a:p>
            <a:pPr>
              <a:spcAft>
                <a:spcPts val="0"/>
              </a:spcAft>
              <a:buFont typeface="StarSymbol"/>
              <a:buNone/>
            </a:pPr>
            <a:r>
              <a:rPr lang="en-GB" sz="2400" b="1" dirty="0" smtClean="0">
                <a:latin typeface="Franklin Gothic Medium" panose="020B0603020102020204" pitchFamily="34" charset="0"/>
              </a:rPr>
              <a:t>Goal</a:t>
            </a:r>
            <a:endParaRPr lang="en-GB" sz="1800" b="1" dirty="0" smtClean="0">
              <a:latin typeface="Franklin Gothic Medium" panose="020B0603020102020204" pitchFamily="34" charset="0"/>
            </a:endParaRPr>
          </a:p>
          <a:p>
            <a:pPr>
              <a:spcAft>
                <a:spcPts val="363"/>
              </a:spcAft>
            </a:pPr>
            <a:r>
              <a:rPr lang="en-GB" sz="1800" dirty="0" smtClean="0">
                <a:latin typeface="Franklin Gothic Medium" panose="020B0603020102020204" pitchFamily="34" charset="0"/>
              </a:rPr>
              <a:t>coordinated parameter testing (COSMO5.0-CLM) at 0.0275°</a:t>
            </a:r>
          </a:p>
        </p:txBody>
      </p:sp>
    </p:spTree>
    <p:extLst>
      <p:ext uri="{BB962C8B-B14F-4D97-AF65-F5344CB8AC3E}">
        <p14:creationId xmlns:p14="http://schemas.microsoft.com/office/powerpoint/2010/main" val="35066609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70"/>
          <p:cNvSpPr txBox="1">
            <a:spLocks/>
          </p:cNvSpPr>
          <p:nvPr/>
        </p:nvSpPr>
        <p:spPr bwMode="auto">
          <a:xfrm>
            <a:off x="251521" y="908720"/>
            <a:ext cx="869675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kern="0" dirty="0">
                <a:solidFill>
                  <a:srgbClr val="002570"/>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en-US" dirty="0"/>
              <a:t>Progress and future </a:t>
            </a:r>
            <a:r>
              <a:rPr lang="en-US" dirty="0" smtClean="0"/>
              <a:t>plans</a:t>
            </a:r>
            <a:endParaRPr lang="en-US" dirty="0"/>
          </a:p>
        </p:txBody>
      </p:sp>
      <p:sp>
        <p:nvSpPr>
          <p:cNvPr id="6" name="Pfeil nach rechts 5"/>
          <p:cNvSpPr/>
          <p:nvPr/>
        </p:nvSpPr>
        <p:spPr>
          <a:xfrm>
            <a:off x="705690" y="913227"/>
            <a:ext cx="8042773" cy="3498717"/>
          </a:xfrm>
          <a:prstGeom prst="rightArrow">
            <a:avLst>
              <a:gd name="adj1" fmla="val 50000"/>
              <a:gd name="adj2" fmla="val 4902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3275856" y="1662234"/>
            <a:ext cx="1800200" cy="936104"/>
          </a:xfrm>
          <a:prstGeom prst="roundRect">
            <a:avLst/>
          </a:prstGeom>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latin typeface="Franklin Gothic Medium" panose="020B0603020102020204" pitchFamily="34" charset="0"/>
              </a:rPr>
              <a:t>Sensitivity experiments</a:t>
            </a:r>
          </a:p>
        </p:txBody>
      </p:sp>
      <p:sp>
        <p:nvSpPr>
          <p:cNvPr id="7" name="Abgerundetes Rechteck 6"/>
          <p:cNvSpPr/>
          <p:nvPr/>
        </p:nvSpPr>
        <p:spPr>
          <a:xfrm>
            <a:off x="755650" y="1933367"/>
            <a:ext cx="1800200" cy="1357778"/>
          </a:xfrm>
          <a:prstGeom prst="roundRect">
            <a:avLst/>
          </a:prstGeom>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smtClean="0">
                <a:latin typeface="Franklin Gothic Medium" panose="020B0603020102020204" pitchFamily="34" charset="0"/>
              </a:rPr>
              <a:t>Preparation phase</a:t>
            </a:r>
            <a:endParaRPr lang="en-GB" sz="2000" b="1" dirty="0">
              <a:latin typeface="Franklin Gothic Medium" panose="020B0603020102020204" pitchFamily="34" charset="0"/>
            </a:endParaRPr>
          </a:p>
        </p:txBody>
      </p:sp>
      <p:sp>
        <p:nvSpPr>
          <p:cNvPr id="10" name="TextBox 9"/>
          <p:cNvSpPr txBox="1"/>
          <p:nvPr/>
        </p:nvSpPr>
        <p:spPr>
          <a:xfrm>
            <a:off x="130411" y="3784681"/>
            <a:ext cx="5976551" cy="2596647"/>
          </a:xfrm>
          <a:prstGeom prst="rect">
            <a:avLst/>
          </a:prstGeom>
          <a:noFill/>
          <a:ln w="19050" cap="rnd">
            <a:noFill/>
          </a:ln>
        </p:spPr>
        <p:txBody>
          <a:bodyPr wrap="square" lIns="82936" tIns="41469" rIns="82936" bIns="41469" rtlCol="0">
            <a:spAutoFit/>
          </a:bodyPr>
          <a:lstStyle/>
          <a:p>
            <a:pPr defTabSz="829366" eaLnBrk="1" fontAlgn="auto" hangingPunct="1">
              <a:spcBef>
                <a:spcPts val="0"/>
              </a:spcBef>
              <a:spcAft>
                <a:spcPts val="0"/>
              </a:spcAft>
            </a:pPr>
            <a:r>
              <a:rPr lang="en-GB" b="1" dirty="0" smtClean="0">
                <a:solidFill>
                  <a:prstClr val="black"/>
                </a:solidFill>
                <a:latin typeface="Franklin Gothic Medium" panose="020B0603020102020204" pitchFamily="34" charset="0"/>
              </a:rPr>
              <a:t>Preparation phase</a:t>
            </a:r>
          </a:p>
          <a:p>
            <a:pPr marL="311013" indent="-311013" defTabSz="829366" eaLnBrk="1" fontAlgn="auto" hangingPunct="1">
              <a:spcBef>
                <a:spcPts val="0"/>
              </a:spcBef>
              <a:spcAft>
                <a:spcPts val="0"/>
              </a:spcAft>
              <a:buFont typeface="+mj-lt"/>
              <a:buAutoNum type="arabicPeriod"/>
            </a:pPr>
            <a:r>
              <a:rPr lang="en-GB" dirty="0" smtClean="0">
                <a:solidFill>
                  <a:prstClr val="black"/>
                </a:solidFill>
                <a:latin typeface="Franklin Gothic Medium" panose="020B0603020102020204" pitchFamily="34" charset="0"/>
              </a:rPr>
              <a:t>Definition of domains and time periods</a:t>
            </a:r>
          </a:p>
          <a:p>
            <a:pPr marL="311013" indent="-311013" defTabSz="829366" eaLnBrk="1" fontAlgn="auto" hangingPunct="1">
              <a:spcBef>
                <a:spcPts val="0"/>
              </a:spcBef>
              <a:spcAft>
                <a:spcPts val="0"/>
              </a:spcAft>
              <a:buFont typeface="+mj-lt"/>
              <a:buAutoNum type="arabicPeriod"/>
            </a:pPr>
            <a:r>
              <a:rPr lang="en-GB" dirty="0" smtClean="0">
                <a:solidFill>
                  <a:prstClr val="black"/>
                </a:solidFill>
                <a:latin typeface="Franklin Gothic Medium" panose="020B0603020102020204" pitchFamily="34" charset="0"/>
              </a:rPr>
              <a:t>List of relevant configurations to be tested</a:t>
            </a:r>
          </a:p>
          <a:p>
            <a:pPr marL="311013" indent="-311013" defTabSz="829366" eaLnBrk="1" fontAlgn="auto" hangingPunct="1">
              <a:spcBef>
                <a:spcPts val="0"/>
              </a:spcBef>
              <a:spcAft>
                <a:spcPts val="0"/>
              </a:spcAft>
              <a:buFont typeface="+mj-lt"/>
              <a:buAutoNum type="arabicPeriod"/>
            </a:pPr>
            <a:r>
              <a:rPr lang="en-GB" dirty="0" smtClean="0">
                <a:solidFill>
                  <a:prstClr val="black"/>
                </a:solidFill>
                <a:latin typeface="Franklin Gothic Medium" panose="020B0603020102020204" pitchFamily="34" charset="0"/>
              </a:rPr>
              <a:t>Choice of forcing data (COSMO-EU) and </a:t>
            </a:r>
            <a:br>
              <a:rPr lang="en-GB" dirty="0" smtClean="0">
                <a:solidFill>
                  <a:prstClr val="black"/>
                </a:solidFill>
                <a:latin typeface="Franklin Gothic Medium" panose="020B0603020102020204" pitchFamily="34" charset="0"/>
              </a:rPr>
            </a:br>
            <a:r>
              <a:rPr lang="en-GB" dirty="0" smtClean="0">
                <a:solidFill>
                  <a:prstClr val="black"/>
                </a:solidFill>
                <a:latin typeface="Franklin Gothic Medium" panose="020B0603020102020204" pitchFamily="34" charset="0"/>
              </a:rPr>
              <a:t>default settings </a:t>
            </a:r>
          </a:p>
          <a:p>
            <a:pPr marL="311013" indent="-311013" defTabSz="829366" eaLnBrk="1" fontAlgn="auto" hangingPunct="1">
              <a:spcBef>
                <a:spcPts val="0"/>
              </a:spcBef>
              <a:spcAft>
                <a:spcPts val="0"/>
              </a:spcAft>
              <a:buFont typeface="+mj-lt"/>
              <a:buAutoNum type="arabicPeriod"/>
            </a:pPr>
            <a:r>
              <a:rPr lang="en-GB" dirty="0" smtClean="0">
                <a:solidFill>
                  <a:prstClr val="black"/>
                </a:solidFill>
                <a:latin typeface="Franklin Gothic Medium" panose="020B0603020102020204" pitchFamily="34" charset="0"/>
              </a:rPr>
              <a:t>Tests phase for INT2LM </a:t>
            </a:r>
          </a:p>
          <a:p>
            <a:pPr marL="311013" indent="-311013" defTabSz="829366" eaLnBrk="1" fontAlgn="auto" hangingPunct="1">
              <a:spcBef>
                <a:spcPts val="0"/>
              </a:spcBef>
              <a:spcAft>
                <a:spcPts val="0"/>
              </a:spcAft>
              <a:buFont typeface="+mj-lt"/>
              <a:buAutoNum type="arabicPeriod"/>
            </a:pPr>
            <a:r>
              <a:rPr lang="en-GB" dirty="0" smtClean="0">
                <a:solidFill>
                  <a:prstClr val="black"/>
                </a:solidFill>
                <a:latin typeface="Franklin Gothic Medium" panose="020B0603020102020204" pitchFamily="34" charset="0"/>
              </a:rPr>
              <a:t>Preparation of the driving data with INT2LM</a:t>
            </a:r>
          </a:p>
          <a:p>
            <a:pPr marL="311013" indent="-311013" defTabSz="829366" eaLnBrk="1" fontAlgn="auto" hangingPunct="1">
              <a:spcBef>
                <a:spcPts val="0"/>
              </a:spcBef>
              <a:spcAft>
                <a:spcPts val="0"/>
              </a:spcAft>
              <a:buFont typeface="+mj-lt"/>
              <a:buAutoNum type="arabicPeriod"/>
            </a:pPr>
            <a:r>
              <a:rPr lang="en-GB" dirty="0" smtClean="0">
                <a:solidFill>
                  <a:prstClr val="black"/>
                </a:solidFill>
                <a:latin typeface="Franklin Gothic Medium" panose="020B0603020102020204" pitchFamily="34" charset="0"/>
              </a:rPr>
              <a:t>Spin-up run for soil initialisation (15 months)</a:t>
            </a:r>
          </a:p>
          <a:p>
            <a:pPr marL="311013" indent="-311013" defTabSz="829366" eaLnBrk="1" fontAlgn="auto" hangingPunct="1">
              <a:spcBef>
                <a:spcPts val="0"/>
              </a:spcBef>
              <a:spcAft>
                <a:spcPts val="0"/>
              </a:spcAft>
              <a:buFont typeface="+mj-lt"/>
              <a:buAutoNum type="arabicPeriod"/>
            </a:pPr>
            <a:r>
              <a:rPr lang="en-GB" i="1" dirty="0" smtClean="0">
                <a:solidFill>
                  <a:srgbClr val="C00000"/>
                </a:solidFill>
                <a:latin typeface="Franklin Gothic Medium" panose="020B0603020102020204" pitchFamily="34" charset="0"/>
              </a:rPr>
              <a:t>Reference simulations (current status)</a:t>
            </a:r>
            <a:endParaRPr lang="en-GB" i="1" dirty="0">
              <a:solidFill>
                <a:srgbClr val="C00000"/>
              </a:solidFill>
              <a:latin typeface="Franklin Gothic Medium" panose="020B0603020102020204" pitchFamily="34" charset="0"/>
            </a:endParaRPr>
          </a:p>
        </p:txBody>
      </p:sp>
      <p:sp>
        <p:nvSpPr>
          <p:cNvPr id="11" name="TextBox 10"/>
          <p:cNvSpPr txBox="1"/>
          <p:nvPr/>
        </p:nvSpPr>
        <p:spPr>
          <a:xfrm>
            <a:off x="4898587" y="4591224"/>
            <a:ext cx="4115002" cy="1759018"/>
          </a:xfrm>
          <a:prstGeom prst="rect">
            <a:avLst/>
          </a:prstGeom>
          <a:noFill/>
          <a:ln w="19050" cap="rnd">
            <a:noFill/>
          </a:ln>
        </p:spPr>
        <p:txBody>
          <a:bodyPr wrap="square" lIns="82936" tIns="41469" rIns="82936" bIns="41469" rtlCol="0">
            <a:spAutoFit/>
          </a:bodyPr>
          <a:lstStyle/>
          <a:p>
            <a:pPr defTabSz="829366" eaLnBrk="1" fontAlgn="auto" hangingPunct="1">
              <a:spcBef>
                <a:spcPts val="0"/>
              </a:spcBef>
              <a:spcAft>
                <a:spcPts val="0"/>
              </a:spcAft>
            </a:pPr>
            <a:r>
              <a:rPr lang="en-GB" b="1" dirty="0" smtClean="0">
                <a:solidFill>
                  <a:prstClr val="black"/>
                </a:solidFill>
                <a:latin typeface="Franklin Gothic Medium" panose="020B0603020102020204" pitchFamily="34" charset="0"/>
              </a:rPr>
              <a:t>Development of ETOOL-HR</a:t>
            </a:r>
          </a:p>
          <a:p>
            <a:pPr marL="311013" indent="-311013" defTabSz="829366" eaLnBrk="1" fontAlgn="auto" hangingPunct="1">
              <a:spcBef>
                <a:spcPts val="0"/>
              </a:spcBef>
              <a:spcAft>
                <a:spcPts val="0"/>
              </a:spcAft>
              <a:buFont typeface="+mj-lt"/>
              <a:buAutoNum type="arabicPeriod"/>
            </a:pPr>
            <a:r>
              <a:rPr lang="en-GB" dirty="0" smtClean="0">
                <a:solidFill>
                  <a:prstClr val="black"/>
                </a:solidFill>
                <a:latin typeface="Franklin Gothic Medium" panose="020B0603020102020204" pitchFamily="34" charset="0"/>
              </a:rPr>
              <a:t>Retrieve and share a set of high-resolution gridded observational reference datasets </a:t>
            </a:r>
          </a:p>
          <a:p>
            <a:pPr marL="311013" indent="-311013" defTabSz="829366" eaLnBrk="1" fontAlgn="auto" hangingPunct="1">
              <a:spcBef>
                <a:spcPts val="0"/>
              </a:spcBef>
              <a:spcAft>
                <a:spcPts val="0"/>
              </a:spcAft>
              <a:buFont typeface="+mj-lt"/>
              <a:buAutoNum type="arabicPeriod"/>
            </a:pPr>
            <a:r>
              <a:rPr lang="en-GB" i="1" dirty="0" smtClean="0">
                <a:solidFill>
                  <a:srgbClr val="C00000"/>
                </a:solidFill>
                <a:latin typeface="Franklin Gothic Medium" panose="020B0603020102020204" pitchFamily="34" charset="0"/>
              </a:rPr>
              <a:t>Implementation of new datasets and diagnostics (ongoing)</a:t>
            </a:r>
            <a:endParaRPr lang="en-GB" i="1" dirty="0">
              <a:solidFill>
                <a:srgbClr val="C00000"/>
              </a:solidFill>
              <a:latin typeface="Franklin Gothic Medium" panose="020B0603020102020204" pitchFamily="34" charset="0"/>
            </a:endParaRPr>
          </a:p>
        </p:txBody>
      </p:sp>
      <p:sp>
        <p:nvSpPr>
          <p:cNvPr id="4" name="Right Arrow 3"/>
          <p:cNvSpPr/>
          <p:nvPr/>
        </p:nvSpPr>
        <p:spPr>
          <a:xfrm rot="8164929">
            <a:off x="1050942" y="3435831"/>
            <a:ext cx="522540" cy="261297"/>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rtlCol="0" anchor="ctr"/>
          <a:lstStyle/>
          <a:p>
            <a:pPr algn="ctr" defTabSz="829366" eaLnBrk="1" fontAlgn="auto" hangingPunct="1">
              <a:spcBef>
                <a:spcPts val="0"/>
              </a:spcBef>
              <a:spcAft>
                <a:spcPts val="0"/>
              </a:spcAft>
            </a:pPr>
            <a:endParaRPr lang="en-GB" dirty="0">
              <a:solidFill>
                <a:prstClr val="white"/>
              </a:solidFill>
              <a:latin typeface="Franklin Gothic Medium" panose="020B0603020102020204" pitchFamily="34" charset="0"/>
            </a:endParaRPr>
          </a:p>
        </p:txBody>
      </p:sp>
      <p:sp>
        <p:nvSpPr>
          <p:cNvPr id="13" name="Right Arrow 12"/>
          <p:cNvSpPr/>
          <p:nvPr/>
        </p:nvSpPr>
        <p:spPr>
          <a:xfrm rot="3218172">
            <a:off x="4213404" y="3975105"/>
            <a:ext cx="1186455" cy="266374"/>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rtlCol="0" anchor="ctr"/>
          <a:lstStyle/>
          <a:p>
            <a:pPr algn="ctr" defTabSz="829366" eaLnBrk="1" fontAlgn="auto" hangingPunct="1">
              <a:spcBef>
                <a:spcPts val="0"/>
              </a:spcBef>
              <a:spcAft>
                <a:spcPts val="0"/>
              </a:spcAft>
            </a:pPr>
            <a:endParaRPr lang="en-GB" dirty="0">
              <a:solidFill>
                <a:prstClr val="white"/>
              </a:solidFill>
              <a:latin typeface="Franklin Gothic Medium" panose="020B0603020102020204" pitchFamily="34" charset="0"/>
            </a:endParaRPr>
          </a:p>
        </p:txBody>
      </p:sp>
      <p:sp>
        <p:nvSpPr>
          <p:cNvPr id="14" name="Abgerundetes Rechteck 13"/>
          <p:cNvSpPr/>
          <p:nvPr/>
        </p:nvSpPr>
        <p:spPr>
          <a:xfrm>
            <a:off x="3275856" y="2662585"/>
            <a:ext cx="1800200" cy="936104"/>
          </a:xfrm>
          <a:prstGeom prst="roundRect">
            <a:avLst/>
          </a:prstGeom>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latin typeface="Franklin Gothic Medium" panose="020B0603020102020204" pitchFamily="34" charset="0"/>
              </a:rPr>
              <a:t>Development of ETOOL-HR</a:t>
            </a:r>
          </a:p>
        </p:txBody>
      </p:sp>
      <p:sp>
        <p:nvSpPr>
          <p:cNvPr id="15" name="Abgerundetes Rechteck 14"/>
          <p:cNvSpPr/>
          <p:nvPr/>
        </p:nvSpPr>
        <p:spPr>
          <a:xfrm>
            <a:off x="5220072" y="2130286"/>
            <a:ext cx="1519992" cy="936104"/>
          </a:xfrm>
          <a:prstGeom prst="roundRect">
            <a:avLst/>
          </a:prstGeom>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latin typeface="Franklin Gothic Medium" panose="020B0603020102020204" pitchFamily="34" charset="0"/>
              </a:rPr>
              <a:t>Evaluation process</a:t>
            </a:r>
          </a:p>
        </p:txBody>
      </p:sp>
      <p:sp>
        <p:nvSpPr>
          <p:cNvPr id="16" name="Abgerundetes Rechteck 15"/>
          <p:cNvSpPr/>
          <p:nvPr/>
        </p:nvSpPr>
        <p:spPr>
          <a:xfrm>
            <a:off x="6876256" y="1690477"/>
            <a:ext cx="1519992" cy="1944216"/>
          </a:xfrm>
          <a:prstGeom prst="roundRect">
            <a:avLst/>
          </a:prstGeom>
          <a:noFill/>
          <a:ln w="34925">
            <a:solidFill>
              <a:srgbClr val="2D4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2D4B9B"/>
                </a:solidFill>
                <a:latin typeface="Franklin Gothic Medium" panose="020B0603020102020204" pitchFamily="34" charset="0"/>
              </a:rPr>
              <a:t>10-year evaluation run with </a:t>
            </a:r>
            <a:r>
              <a:rPr lang="en-US" sz="2000" b="1" dirty="0" smtClean="0">
                <a:solidFill>
                  <a:srgbClr val="2D4B9B"/>
                </a:solidFill>
                <a:latin typeface="Franklin Gothic Medium" panose="020B0603020102020204" pitchFamily="34" charset="0"/>
              </a:rPr>
              <a:t>optimum setup </a:t>
            </a:r>
            <a:endParaRPr lang="en-US" sz="2000" b="1" dirty="0">
              <a:solidFill>
                <a:srgbClr val="2D4B9B"/>
              </a:solidFill>
              <a:latin typeface="Franklin Gothic Medium" panose="020B0603020102020204" pitchFamily="34" charset="0"/>
            </a:endParaRPr>
          </a:p>
        </p:txBody>
      </p:sp>
    </p:spTree>
    <p:extLst>
      <p:ext uri="{BB962C8B-B14F-4D97-AF65-F5344CB8AC3E}">
        <p14:creationId xmlns:p14="http://schemas.microsoft.com/office/powerpoint/2010/main" val="12641538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55651" y="2348880"/>
            <a:ext cx="7704782" cy="1994392"/>
          </a:xfrm>
        </p:spPr>
        <p:txBody>
          <a:bodyPr wrap="square">
            <a:spAutoFit/>
          </a:bodyPr>
          <a:lstStyle/>
          <a:p>
            <a:r>
              <a:rPr lang="en-US" dirty="0" smtClean="0"/>
              <a:t>simulation framework (Giorgi et al, August 2017) is in support of IPCC AR6 proposed by CORDEX Scientific Advisory Team (SAT). </a:t>
            </a:r>
          </a:p>
          <a:p>
            <a:r>
              <a:rPr lang="en-US" dirty="0" smtClean="0"/>
              <a:t>simulation framework for the CORDEX-CORE program</a:t>
            </a:r>
          </a:p>
          <a:p>
            <a:r>
              <a:rPr lang="en-US" b="1" dirty="0" smtClean="0"/>
              <a:t>Main goal: </a:t>
            </a:r>
            <a:r>
              <a:rPr lang="en-US" dirty="0" smtClean="0"/>
              <a:t>provide core set of comprehensive and homogeneous projections for most CORDEX domains.</a:t>
            </a:r>
          </a:p>
          <a:p>
            <a:r>
              <a:rPr lang="en-US" b="1" dirty="0" smtClean="0"/>
              <a:t>Further goal: </a:t>
            </a:r>
            <a:r>
              <a:rPr lang="en-US" dirty="0" smtClean="0"/>
              <a:t>have a succinct set of simulations</a:t>
            </a:r>
            <a:endParaRPr lang="en-US" dirty="0"/>
          </a:p>
        </p:txBody>
      </p:sp>
      <p:sp>
        <p:nvSpPr>
          <p:cNvPr id="4" name="Title 1"/>
          <p:cNvSpPr txBox="1">
            <a:spLocks/>
          </p:cNvSpPr>
          <p:nvPr/>
        </p:nvSpPr>
        <p:spPr bwMode="auto">
          <a:xfrm>
            <a:off x="394369" y="980728"/>
            <a:ext cx="655389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kern="0" dirty="0">
                <a:solidFill>
                  <a:srgbClr val="002570"/>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en-US" dirty="0"/>
              <a:t>CORDEX Coordinated Output for Regional Evaluations (CORE)</a:t>
            </a:r>
            <a:endParaRPr lang="en-GB" altLang="en-US" dirty="0"/>
          </a:p>
        </p:txBody>
      </p:sp>
      <p:sp>
        <p:nvSpPr>
          <p:cNvPr id="6" name="Textfeld 5"/>
          <p:cNvSpPr txBox="1"/>
          <p:nvPr/>
        </p:nvSpPr>
        <p:spPr>
          <a:xfrm>
            <a:off x="250825" y="6021287"/>
            <a:ext cx="2972417" cy="307777"/>
          </a:xfrm>
          <a:prstGeom prst="rect">
            <a:avLst/>
          </a:prstGeom>
          <a:noFill/>
        </p:spPr>
        <p:txBody>
          <a:bodyPr wrap="none" rtlCol="0">
            <a:spAutoFit/>
          </a:bodyPr>
          <a:lstStyle/>
          <a:p>
            <a:r>
              <a:rPr lang="de-DE" sz="1400" dirty="0">
                <a:solidFill>
                  <a:schemeClr val="tx1">
                    <a:lumMod val="50000"/>
                    <a:lumOff val="50000"/>
                  </a:schemeClr>
                </a:solidFill>
                <a:latin typeface="Franklin Gothic Medium" panose="020B0603020102020204" pitchFamily="34" charset="0"/>
              </a:rPr>
              <a:t>Slide: </a:t>
            </a:r>
            <a:r>
              <a:rPr lang="de-DE" sz="1400" dirty="0" err="1">
                <a:solidFill>
                  <a:schemeClr val="tx1">
                    <a:lumMod val="50000"/>
                    <a:lumOff val="50000"/>
                  </a:schemeClr>
                </a:solidFill>
                <a:latin typeface="Franklin Gothic Medium" panose="020B0603020102020204" pitchFamily="34" charset="0"/>
              </a:rPr>
              <a:t>courtesy</a:t>
            </a:r>
            <a:r>
              <a:rPr lang="de-DE" sz="1400" dirty="0">
                <a:solidFill>
                  <a:schemeClr val="tx1">
                    <a:lumMod val="50000"/>
                    <a:lumOff val="50000"/>
                  </a:schemeClr>
                </a:solidFill>
                <a:latin typeface="Franklin Gothic Medium" panose="020B0603020102020204" pitchFamily="34" charset="0"/>
              </a:rPr>
              <a:t> </a:t>
            </a:r>
            <a:r>
              <a:rPr lang="de-DE" sz="1400" dirty="0" err="1">
                <a:solidFill>
                  <a:schemeClr val="tx1">
                    <a:lumMod val="50000"/>
                    <a:lumOff val="50000"/>
                  </a:schemeClr>
                </a:solidFill>
                <a:latin typeface="Franklin Gothic Medium" panose="020B0603020102020204" pitchFamily="34" charset="0"/>
              </a:rPr>
              <a:t>of</a:t>
            </a:r>
            <a:r>
              <a:rPr lang="de-DE" sz="1400" dirty="0">
                <a:solidFill>
                  <a:schemeClr val="tx1">
                    <a:lumMod val="50000"/>
                    <a:lumOff val="50000"/>
                  </a:schemeClr>
                </a:solidFill>
                <a:latin typeface="Franklin Gothic Medium" panose="020B0603020102020204" pitchFamily="34" charset="0"/>
              </a:rPr>
              <a:t> </a:t>
            </a:r>
            <a:r>
              <a:rPr lang="en-US" sz="1400" dirty="0">
                <a:solidFill>
                  <a:schemeClr val="tx1">
                    <a:lumMod val="50000"/>
                    <a:lumOff val="50000"/>
                  </a:schemeClr>
                </a:solidFill>
                <a:latin typeface="Franklin Gothic Medium" panose="020B0603020102020204" pitchFamily="34" charset="0"/>
              </a:rPr>
              <a:t>Silje Lund </a:t>
            </a:r>
            <a:r>
              <a:rPr lang="en-US" sz="1400" dirty="0" err="1">
                <a:solidFill>
                  <a:schemeClr val="tx1">
                    <a:lumMod val="50000"/>
                    <a:lumOff val="50000"/>
                  </a:schemeClr>
                </a:solidFill>
                <a:latin typeface="Franklin Gothic Medium" panose="020B0603020102020204" pitchFamily="34" charset="0"/>
              </a:rPr>
              <a:t>Sørland</a:t>
            </a:r>
            <a:r>
              <a:rPr lang="en-US" sz="1400" dirty="0">
                <a:solidFill>
                  <a:schemeClr val="tx1">
                    <a:lumMod val="50000"/>
                    <a:lumOff val="50000"/>
                  </a:schemeClr>
                </a:solidFill>
                <a:latin typeface="Franklin Gothic Medium" panose="020B0603020102020204" pitchFamily="34" charset="0"/>
              </a:rPr>
              <a:t> </a:t>
            </a:r>
            <a:endParaRPr lang="en-GB" sz="1400" dirty="0">
              <a:solidFill>
                <a:schemeClr val="tx1">
                  <a:lumMod val="50000"/>
                  <a:lumOff val="50000"/>
                </a:schemeClr>
              </a:solidFill>
              <a:latin typeface="Franklin Gothic Medium" panose="020B0603020102020204" pitchFamily="34" charset="0"/>
            </a:endParaRPr>
          </a:p>
        </p:txBody>
      </p:sp>
    </p:spTree>
    <p:extLst>
      <p:ext uri="{BB962C8B-B14F-4D97-AF65-F5344CB8AC3E}">
        <p14:creationId xmlns:p14="http://schemas.microsoft.com/office/powerpoint/2010/main" val="17492082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64153" y="1899409"/>
            <a:ext cx="3456309" cy="1169551"/>
          </a:xfrm>
        </p:spPr>
        <p:txBody>
          <a:bodyPr wrap="square">
            <a:spAutoFit/>
          </a:bodyPr>
          <a:lstStyle/>
          <a:p>
            <a:r>
              <a:rPr lang="en-GB" sz="2000" dirty="0" smtClean="0"/>
              <a:t>domains</a:t>
            </a:r>
          </a:p>
          <a:p>
            <a:r>
              <a:rPr lang="en-GB" sz="2000" dirty="0" smtClean="0"/>
              <a:t>grid spacing</a:t>
            </a:r>
          </a:p>
          <a:p>
            <a:r>
              <a:rPr lang="en-GB" sz="2000" dirty="0" smtClean="0"/>
              <a:t>simulation period</a:t>
            </a:r>
          </a:p>
        </p:txBody>
      </p:sp>
      <p:sp>
        <p:nvSpPr>
          <p:cNvPr id="4" name="Title 1"/>
          <p:cNvSpPr txBox="1">
            <a:spLocks/>
          </p:cNvSpPr>
          <p:nvPr/>
        </p:nvSpPr>
        <p:spPr bwMode="auto">
          <a:xfrm>
            <a:off x="394369" y="980728"/>
            <a:ext cx="65538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kern="0" dirty="0">
                <a:solidFill>
                  <a:srgbClr val="002570"/>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r>
              <a:rPr lang="en-US" dirty="0" smtClean="0"/>
              <a:t>Simulation </a:t>
            </a:r>
            <a:r>
              <a:rPr lang="en-US" dirty="0"/>
              <a:t>framework</a:t>
            </a:r>
            <a:endParaRPr lang="en-GB" altLang="en-US" dirty="0"/>
          </a:p>
        </p:txBody>
      </p:sp>
      <p:sp>
        <p:nvSpPr>
          <p:cNvPr id="6" name="Textfeld 5"/>
          <p:cNvSpPr txBox="1"/>
          <p:nvPr/>
        </p:nvSpPr>
        <p:spPr>
          <a:xfrm>
            <a:off x="250825" y="6021287"/>
            <a:ext cx="2972417" cy="307777"/>
          </a:xfrm>
          <a:prstGeom prst="rect">
            <a:avLst/>
          </a:prstGeom>
          <a:noFill/>
        </p:spPr>
        <p:txBody>
          <a:bodyPr wrap="none" rtlCol="0">
            <a:spAutoFit/>
          </a:bodyPr>
          <a:lstStyle/>
          <a:p>
            <a:r>
              <a:rPr lang="en-GB" sz="1400" dirty="0" smtClean="0">
                <a:solidFill>
                  <a:schemeClr val="tx1">
                    <a:lumMod val="50000"/>
                    <a:lumOff val="50000"/>
                  </a:schemeClr>
                </a:solidFill>
                <a:latin typeface="Franklin Gothic Medium" panose="020B0603020102020204" pitchFamily="34" charset="0"/>
              </a:rPr>
              <a:t>Slide: courtesy of Silje Lund </a:t>
            </a:r>
            <a:r>
              <a:rPr lang="en-GB" sz="1400" dirty="0" err="1" smtClean="0">
                <a:solidFill>
                  <a:schemeClr val="tx1">
                    <a:lumMod val="50000"/>
                    <a:lumOff val="50000"/>
                  </a:schemeClr>
                </a:solidFill>
                <a:latin typeface="Franklin Gothic Medium" panose="020B0603020102020204" pitchFamily="34" charset="0"/>
              </a:rPr>
              <a:t>Sørland</a:t>
            </a:r>
            <a:r>
              <a:rPr lang="en-GB" sz="1400" dirty="0" smtClean="0">
                <a:solidFill>
                  <a:schemeClr val="tx1">
                    <a:lumMod val="50000"/>
                    <a:lumOff val="50000"/>
                  </a:schemeClr>
                </a:solidFill>
                <a:latin typeface="Franklin Gothic Medium" panose="020B0603020102020204" pitchFamily="34" charset="0"/>
              </a:rPr>
              <a:t> </a:t>
            </a:r>
            <a:endParaRPr lang="en-GB" sz="1400" dirty="0">
              <a:solidFill>
                <a:schemeClr val="tx1">
                  <a:lumMod val="50000"/>
                  <a:lumOff val="50000"/>
                </a:schemeClr>
              </a:solidFill>
            </a:endParaRPr>
          </a:p>
        </p:txBody>
      </p:sp>
      <p:pic>
        <p:nvPicPr>
          <p:cNvPr id="5" name="Picture 3"/>
          <p:cNvPicPr>
            <a:picLocks noChangeAspect="1"/>
          </p:cNvPicPr>
          <p:nvPr/>
        </p:nvPicPr>
        <p:blipFill>
          <a:blip r:embed="rId2"/>
          <a:stretch>
            <a:fillRect/>
          </a:stretch>
        </p:blipFill>
        <p:spPr>
          <a:xfrm>
            <a:off x="149756" y="3717032"/>
            <a:ext cx="8967407" cy="2305597"/>
          </a:xfrm>
          <a:prstGeom prst="rect">
            <a:avLst/>
          </a:prstGeom>
        </p:spPr>
      </p:pic>
      <p:sp>
        <p:nvSpPr>
          <p:cNvPr id="7" name="Content Placeholder 2"/>
          <p:cNvSpPr txBox="1">
            <a:spLocks/>
          </p:cNvSpPr>
          <p:nvPr/>
        </p:nvSpPr>
        <p:spPr bwMode="auto">
          <a:xfrm>
            <a:off x="4572000" y="1899409"/>
            <a:ext cx="345630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52425" indent="-352425" algn="l" rtl="0" eaLnBrk="0" fontAlgn="base" hangingPunct="0">
              <a:spcBef>
                <a:spcPct val="40000"/>
              </a:spcBef>
              <a:spcAft>
                <a:spcPct val="0"/>
              </a:spcAft>
              <a:buClr>
                <a:schemeClr val="tx2"/>
              </a:buClr>
              <a:buFont typeface="Wingdings" pitchFamily="2" charset="2"/>
              <a:buBlip>
                <a:blip r:embed="rId3"/>
              </a:buBlip>
              <a:defRPr lang="de-DE">
                <a:solidFill>
                  <a:schemeClr val="tx1"/>
                </a:solidFill>
                <a:latin typeface="Franklin Gothic Medium" pitchFamily="34" charset="0"/>
                <a:ea typeface="+mn-ea"/>
                <a:cs typeface="+mn-cs"/>
              </a:defRPr>
            </a:lvl1pPr>
            <a:lvl2pPr marL="633985" indent="-178587" algn="l" rtl="0" eaLnBrk="0" fontAlgn="base" hangingPunct="0">
              <a:spcBef>
                <a:spcPts val="703"/>
              </a:spcBef>
              <a:spcAft>
                <a:spcPct val="0"/>
              </a:spcAft>
              <a:buClr>
                <a:schemeClr val="tx2"/>
              </a:buClr>
              <a:buFont typeface="Wingdings" pitchFamily="2" charset="2"/>
              <a:buChar char="-"/>
              <a:defRPr lang="de-DE" sz="2000">
                <a:solidFill>
                  <a:srgbClr val="000000"/>
                </a:solidFill>
                <a:uFill>
                  <a:solidFill>
                    <a:srgbClr val="000000"/>
                  </a:solidFill>
                </a:uFill>
                <a:latin typeface="Franklin Gothic Medium" pitchFamily="34" charset="0"/>
              </a:defRPr>
            </a:lvl2pPr>
            <a:lvl3pPr marL="1089383" indent="-178587" algn="l" rtl="0" eaLnBrk="0" fontAlgn="base" hangingPunct="0">
              <a:spcBef>
                <a:spcPts val="633"/>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3pPr>
            <a:lvl4pPr marL="1553710"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4pPr>
            <a:lvl5pPr marL="2009108" indent="-178587" algn="l" rtl="0" eaLnBrk="0" fontAlgn="base" hangingPunct="0">
              <a:spcBef>
                <a:spcPts val="492"/>
              </a:spcBef>
              <a:spcAft>
                <a:spcPct val="0"/>
              </a:spcAft>
              <a:buClr>
                <a:schemeClr val="tx2"/>
              </a:buClr>
              <a:buFont typeface="Wingdings" pitchFamily="2" charset="2"/>
              <a:buChar char="-"/>
              <a:defRPr lang="de-DE" sz="1700">
                <a:solidFill>
                  <a:srgbClr val="000000"/>
                </a:solidFill>
                <a:uFill>
                  <a:solidFill>
                    <a:srgbClr val="000000"/>
                  </a:solidFill>
                </a:uFill>
                <a:latin typeface="Franklin Gothic Medium" pitchFamily="34" charset="0"/>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a:lstStyle>
          <a:p>
            <a:r>
              <a:rPr lang="en-GB" sz="2000" kern="0" dirty="0" smtClean="0"/>
              <a:t>driving GCMs and scenarios</a:t>
            </a:r>
          </a:p>
          <a:p>
            <a:r>
              <a:rPr lang="en-GB" sz="2000" kern="0" dirty="0" smtClean="0"/>
              <a:t>archive</a:t>
            </a:r>
          </a:p>
          <a:p>
            <a:r>
              <a:rPr lang="en-GB" sz="2000" kern="0" dirty="0" smtClean="0"/>
              <a:t>downscaling procedures</a:t>
            </a:r>
            <a:endParaRPr lang="en-GB" sz="2000" kern="0" dirty="0"/>
          </a:p>
        </p:txBody>
      </p:sp>
    </p:spTree>
    <p:extLst>
      <p:ext uri="{BB962C8B-B14F-4D97-AF65-F5344CB8AC3E}">
        <p14:creationId xmlns:p14="http://schemas.microsoft.com/office/powerpoint/2010/main" val="288821281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Folienmaster Quadrate">
  <a:themeElements>
    <a:clrScheme name="">
      <a:dk1>
        <a:srgbClr val="000000"/>
      </a:dk1>
      <a:lt1>
        <a:srgbClr val="FFFFFF"/>
      </a:lt1>
      <a:dk2>
        <a:srgbClr val="2D4B9B"/>
      </a:dk2>
      <a:lt2>
        <a:srgbClr val="D2E1F5"/>
      </a:lt2>
      <a:accent1>
        <a:srgbClr val="96B9DC"/>
      </a:accent1>
      <a:accent2>
        <a:srgbClr val="E10019"/>
      </a:accent2>
      <a:accent3>
        <a:srgbClr val="FFFFFF"/>
      </a:accent3>
      <a:accent4>
        <a:srgbClr val="000000"/>
      </a:accent4>
      <a:accent5>
        <a:srgbClr val="C9D9EB"/>
      </a:accent5>
      <a:accent6>
        <a:srgbClr val="CC0016"/>
      </a:accent6>
      <a:hlink>
        <a:srgbClr val="2D4B9B"/>
      </a:hlink>
      <a:folHlink>
        <a:srgbClr val="96B9DC"/>
      </a:folHlink>
    </a:clrScheme>
    <a:fontScheme name="DWD Standard 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DWD Standar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WD Standar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WD Standar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WD Standar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WD Standar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WD Standar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WD Standard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WD Standar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WD Standar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WD Standar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WD Standar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WD Standar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WD Standard Master 13">
        <a:dk1>
          <a:srgbClr val="000000"/>
        </a:dk1>
        <a:lt1>
          <a:srgbClr val="FFFFFF"/>
        </a:lt1>
        <a:dk2>
          <a:srgbClr val="000000"/>
        </a:dk2>
        <a:lt2>
          <a:srgbClr val="808080"/>
        </a:lt2>
        <a:accent1>
          <a:srgbClr val="1017A8"/>
        </a:accent1>
        <a:accent2>
          <a:srgbClr val="333399"/>
        </a:accent2>
        <a:accent3>
          <a:srgbClr val="FFFFFF"/>
        </a:accent3>
        <a:accent4>
          <a:srgbClr val="000000"/>
        </a:accent4>
        <a:accent5>
          <a:srgbClr val="AAAB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WD Standard Master 14">
        <a:dk1>
          <a:srgbClr val="000000"/>
        </a:dk1>
        <a:lt1>
          <a:srgbClr val="FFFFFF"/>
        </a:lt1>
        <a:dk2>
          <a:srgbClr val="000000"/>
        </a:dk2>
        <a:lt2>
          <a:srgbClr val="808080"/>
        </a:lt2>
        <a:accent1>
          <a:srgbClr val="1017A8"/>
        </a:accent1>
        <a:accent2>
          <a:srgbClr val="575DC2"/>
        </a:accent2>
        <a:accent3>
          <a:srgbClr val="FFFFFF"/>
        </a:accent3>
        <a:accent4>
          <a:srgbClr val="000000"/>
        </a:accent4>
        <a:accent5>
          <a:srgbClr val="AAABD1"/>
        </a:accent5>
        <a:accent6>
          <a:srgbClr val="4E53B0"/>
        </a:accent6>
        <a:hlink>
          <a:srgbClr val="9FA3DC"/>
        </a:hlink>
        <a:folHlink>
          <a:srgbClr val="DBDDF2"/>
        </a:folHlink>
      </a:clrScheme>
      <a:clrMap bg1="lt1" tx1="dk1" bg2="lt2" tx2="dk2" accent1="accent1" accent2="accent2" accent3="accent3" accent4="accent4" accent5="accent5" accent6="accent6" hlink="hlink" folHlink="folHlink"/>
    </a:extraClrScheme>
    <a:extraClrScheme>
      <a:clrScheme name="DWD Standard Master 15">
        <a:dk1>
          <a:srgbClr val="000000"/>
        </a:dk1>
        <a:lt1>
          <a:srgbClr val="FFFFFF"/>
        </a:lt1>
        <a:dk2>
          <a:srgbClr val="000000"/>
        </a:dk2>
        <a:lt2>
          <a:srgbClr val="808080"/>
        </a:lt2>
        <a:accent1>
          <a:srgbClr val="2D4B9B"/>
        </a:accent1>
        <a:accent2>
          <a:srgbClr val="6278B4"/>
        </a:accent2>
        <a:accent3>
          <a:srgbClr val="FFFFFF"/>
        </a:accent3>
        <a:accent4>
          <a:srgbClr val="000000"/>
        </a:accent4>
        <a:accent5>
          <a:srgbClr val="ADB1CB"/>
        </a:accent5>
        <a:accent6>
          <a:srgbClr val="586CA3"/>
        </a:accent6>
        <a:hlink>
          <a:srgbClr val="96A5CD"/>
        </a:hlink>
        <a:folHlink>
          <a:srgbClr val="CBD3E6"/>
        </a:folHlink>
      </a:clrScheme>
      <a:clrMap bg1="lt1" tx1="dk1" bg2="lt2" tx2="dk2" accent1="accent1" accent2="accent2" accent3="accent3" accent4="accent4" accent5="accent5" accent6="accent6" hlink="hlink" folHlink="folHlink"/>
    </a:extraClrScheme>
    <a:extraClrScheme>
      <a:clrScheme name="DWD Standard Master 16">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D2E1F5"/>
        </a:hlink>
        <a:folHlink>
          <a:srgbClr val="E100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1113</Words>
  <Application>Microsoft Office PowerPoint</Application>
  <PresentationFormat>Bildschirmpräsentation (4:3)</PresentationFormat>
  <Paragraphs>258</Paragraphs>
  <Slides>18</Slides>
  <Notes>7</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Folienmaster Quadrate</vt:lpstr>
      <vt:lpstr>PowerPoint-Präsentation</vt:lpstr>
      <vt:lpstr>Content</vt:lpstr>
      <vt:lpstr>CRCS working group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Time step dependency in recommended version cclm_5.0_clm9</vt:lpstr>
      <vt:lpstr>Tests have shown that:</vt:lpstr>
      <vt:lpstr>COSMO – COSMO-CLM reunification</vt:lpstr>
      <vt:lpstr>CLM-Community development of publications</vt:lpstr>
      <vt:lpstr>PowerPoint-Präsentation</vt:lpstr>
      <vt:lpstr>PowerPoint-Präsentation</vt:lpstr>
      <vt:lpstr>PowerPoint-Präsentation</vt:lpstr>
      <vt:lpstr>PowerPoint-Präsentation</vt:lpstr>
    </vt:vector>
  </TitlesOfParts>
  <Company>mpm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bfrueh@exch.dwd.de</dc:creator>
  <cp:lastModifiedBy>Früh Barbara</cp:lastModifiedBy>
  <cp:revision>1139</cp:revision>
  <cp:lastPrinted>2013-03-13T11:41:14Z</cp:lastPrinted>
  <dcterms:created xsi:type="dcterms:W3CDTF">2006-12-01T09:57:45Z</dcterms:created>
  <dcterms:modified xsi:type="dcterms:W3CDTF">2017-09-13T08:17:29Z</dcterms:modified>
</cp:coreProperties>
</file>